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4.bin" ContentType="application/vnd.openxmlformats-officedocument.oleObject"/>
  <Override PartName="/ppt/notesSlides/notesSlide4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4" r:id="rId2"/>
    <p:sldId id="314" r:id="rId3"/>
    <p:sldId id="313" r:id="rId4"/>
    <p:sldId id="297" r:id="rId5"/>
    <p:sldId id="315" r:id="rId6"/>
    <p:sldId id="324" r:id="rId7"/>
    <p:sldId id="327" r:id="rId8"/>
    <p:sldId id="321" r:id="rId9"/>
    <p:sldId id="318" r:id="rId10"/>
    <p:sldId id="323" r:id="rId11"/>
    <p:sldId id="320" r:id="rId12"/>
    <p:sldId id="317" r:id="rId13"/>
    <p:sldId id="310" r:id="rId14"/>
  </p:sldIdLst>
  <p:sldSz cx="9144000" cy="6858000" type="screen4x3"/>
  <p:notesSz cx="6858000" cy="100139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FFF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8" autoAdjust="0"/>
    <p:restoredTop sz="97167" autoAdjust="0"/>
  </p:normalViewPr>
  <p:slideViewPr>
    <p:cSldViewPr>
      <p:cViewPr>
        <p:scale>
          <a:sx n="110" d="100"/>
          <a:sy n="110" d="100"/>
        </p:scale>
        <p:origin x="-1872" y="-8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png"/><Relationship Id="rId2" Type="http://schemas.openxmlformats.org/officeDocument/2006/relationships/image" Target="../media/image77.png"/><Relationship Id="rId3" Type="http://schemas.openxmlformats.org/officeDocument/2006/relationships/image" Target="../media/image7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43000" y="584254"/>
            <a:ext cx="4762739" cy="15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Titel des Vortrags (Menü Ansicht / Kopf- und Fußzeile / Notizblätter und Handzettel)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143000" y="9346460"/>
            <a:ext cx="1919651" cy="15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Vortragender, Anlass, </a:t>
            </a:r>
            <a:fld id="{CB1BAF54-8D54-477C-824E-873921F29C8A}" type="datetime1">
              <a:rPr lang="de-DE"/>
              <a:pPr>
                <a:defRPr/>
              </a:pPr>
              <a:t>16/05/13</a:t>
            </a:fld>
            <a:endParaRPr lang="de-DE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87909" y="9346460"/>
            <a:ext cx="588671" cy="15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906BA587-1D0B-425F-9D15-CE90B01FC16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326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43000" y="334546"/>
            <a:ext cx="4762739" cy="15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Titel des Vortrags (Menü Ansicht / Kopf- und Fußzeile / Notizblätter und Handzettel)</a:t>
            </a:r>
          </a:p>
        </p:txBody>
      </p:sp>
      <p:sp>
        <p:nvSpPr>
          <p:cNvPr id="33795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50888"/>
            <a:ext cx="5006975" cy="3754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43002" y="4757268"/>
            <a:ext cx="4571999" cy="450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19842" y="9557777"/>
            <a:ext cx="1919651" cy="15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Vortragender, Anlass, </a:t>
            </a:r>
            <a:fld id="{111A47E3-7E4D-4A26-82E6-0B9B6ADCD80E}" type="datetime1">
              <a:rPr lang="de-DE"/>
              <a:pPr>
                <a:defRPr/>
              </a:pPr>
              <a:t>16/05/13</a:t>
            </a:fld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094313" y="9557777"/>
            <a:ext cx="588671" cy="15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A181B06E-52BC-472B-A2D2-D83DBA41714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84256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190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381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571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762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143000" y="334546"/>
            <a:ext cx="4762739" cy="155242"/>
          </a:xfrm>
        </p:spPr>
        <p:txBody>
          <a:bodyPr/>
          <a:lstStyle/>
          <a:p>
            <a:pPr>
              <a:defRPr/>
            </a:pPr>
            <a:r>
              <a:rPr lang="de-DE" smtClean="0"/>
              <a:t>Titel des Vortrags (Menü Ansicht / Kopf- und Fußzeile / Notizblätter und Handzettel)</a:t>
            </a:r>
          </a:p>
        </p:txBody>
      </p:sp>
      <p:sp>
        <p:nvSpPr>
          <p:cNvPr id="37891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219841" y="9557778"/>
            <a:ext cx="1919651" cy="155242"/>
          </a:xfrm>
        </p:spPr>
        <p:txBody>
          <a:bodyPr/>
          <a:lstStyle/>
          <a:p>
            <a:pPr>
              <a:defRPr/>
            </a:pPr>
            <a:r>
              <a:rPr lang="de-DE" smtClean="0"/>
              <a:t>Vortragender, Anlass, </a:t>
            </a:r>
            <a:fld id="{98049CE7-AFE0-4A31-8D54-605A2E596071}" type="datetime1">
              <a:rPr lang="de-DE" smtClean="0"/>
              <a:pPr>
                <a:defRPr/>
              </a:pPr>
              <a:t>16/05/13</a:t>
            </a:fld>
            <a:endParaRPr lang="de-DE" smtClean="0"/>
          </a:p>
        </p:txBody>
      </p:sp>
      <p:sp>
        <p:nvSpPr>
          <p:cNvPr id="3789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81929" y="9546575"/>
            <a:ext cx="399455" cy="155242"/>
          </a:xfrm>
        </p:spPr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34FB4542-7A69-43E3-BB9F-8738FAA11358}" type="slidenum">
              <a:rPr lang="de-DE" smtClean="0"/>
              <a:pPr>
                <a:defRPr/>
              </a:pPr>
              <a:t>1</a:t>
            </a:fld>
            <a:endParaRPr lang="de-DE" smtClean="0"/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611859" y="9557852"/>
            <a:ext cx="71124" cy="155167"/>
          </a:xfrm>
          <a:ln/>
        </p:spPr>
        <p:txBody>
          <a:bodyPr/>
          <a:lstStyle/>
          <a:p>
            <a:fld id="{2B10A303-B7A9-45FA-88C3-12E324C64188}" type="slidenum">
              <a:rPr lang="de-DE"/>
              <a:pPr/>
              <a:t>6</a:t>
            </a:fld>
            <a:endParaRPr lang="de-DE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5006975" cy="3754437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536" y="4756346"/>
            <a:ext cx="4570933" cy="450651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611859" y="9557852"/>
            <a:ext cx="71124" cy="155167"/>
          </a:xfrm>
          <a:ln/>
        </p:spPr>
        <p:txBody>
          <a:bodyPr/>
          <a:lstStyle/>
          <a:p>
            <a:fld id="{2B10A303-B7A9-45FA-88C3-12E324C64188}" type="slidenum">
              <a:rPr lang="de-DE"/>
              <a:pPr/>
              <a:t>7</a:t>
            </a:fld>
            <a:endParaRPr lang="de-DE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5006975" cy="3754437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536" y="4756346"/>
            <a:ext cx="4570933" cy="450651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Titel des Vortrags (Menü Ansicht / Kopf- und Fußzeile / Notizblätter und Handzettel)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Vortragender, Anlass, </a:t>
            </a:r>
            <a:fld id="{86B09744-41AB-4F69-8311-97BFF6B8029E}" type="datetime1">
              <a:rPr lang="de-DE" smtClean="0"/>
              <a:pPr>
                <a:defRPr/>
              </a:pPr>
              <a:t>16/05/13</a:t>
            </a:fld>
            <a:endParaRPr lang="de-DE" smtClean="0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12370" y="9557777"/>
            <a:ext cx="470614" cy="155242"/>
          </a:xfrm>
        </p:spPr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D5FA1603-5707-4EFE-BD4C-CE939FF1B813}" type="slidenum">
              <a:rPr lang="de-DE" smtClean="0"/>
              <a:pPr>
                <a:defRPr/>
              </a:pPr>
              <a:t>10</a:t>
            </a:fld>
            <a:endParaRPr lang="de-DE" smtClean="0"/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 descr="BW100_GR_4C_UM Kopi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6213475"/>
            <a:ext cx="18684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5713" y="6219825"/>
            <a:ext cx="270033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234113"/>
            <a:ext cx="2016125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6156325"/>
            <a:ext cx="1368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2819400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10000"/>
            <a:ext cx="7772400" cy="1828800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Wingdings" pitchFamily="2" charset="2"/>
              <a:buNone/>
              <a:defRPr sz="1200" b="1"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000" dirty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16.09.2011 </a:t>
            </a:r>
          </a:p>
        </p:txBody>
      </p:sp>
      <p:sp>
        <p:nvSpPr>
          <p:cNvPr id="9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Folie </a:t>
            </a:r>
            <a:fld id="{6F030071-17FD-4251-9B88-1AD5874008F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7886700" y="381000"/>
            <a:ext cx="571500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>
          <a:xfrm>
            <a:off x="1393825" y="6473825"/>
            <a:ext cx="744538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16.09.2011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84200" y="6427788"/>
            <a:ext cx="785813" cy="2397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Folie </a:t>
            </a:r>
            <a:fld id="{9D17F4B0-053B-497B-B51E-7A4A4CFF7EC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11188" y="874713"/>
            <a:ext cx="7916862" cy="50752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16.09.2011 </a:t>
            </a:r>
          </a:p>
        </p:txBody>
      </p:sp>
      <p:sp>
        <p:nvSpPr>
          <p:cNvPr id="7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267ADDBE-E9D9-4D6D-9175-655B01B5171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09800" y="5334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de-DE">
              <a:latin typeface="Times"/>
              <a:cs typeface="+mn-cs"/>
            </a:endParaRPr>
          </a:p>
        </p:txBody>
      </p:sp>
      <p:pic>
        <p:nvPicPr>
          <p:cNvPr id="5" name="Grafik 12" descr="BW100_GR_4C_UM Kopi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9075" y="6002338"/>
            <a:ext cx="24669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779F0-5044-407B-88D1-09D3E8990CF9}" type="datetime1">
              <a:rPr lang="de-DE"/>
              <a:pPr>
                <a:defRPr/>
              </a:pPr>
              <a:t>16/05/13</a:t>
            </a:fld>
            <a:r>
              <a:rPr lang="de-DE"/>
              <a:t> </a:t>
            </a:r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5EDCC83E-D338-42DA-ADFA-F83E7FCDCDF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09800" y="5334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de-DE">
              <a:latin typeface="Times"/>
              <a:cs typeface="+mn-cs"/>
            </a:endParaRPr>
          </a:p>
        </p:txBody>
      </p:sp>
      <p:pic>
        <p:nvPicPr>
          <p:cNvPr id="6" name="Grafik 12" descr="BW100_GR_4C_UM Kopi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9075" y="6002338"/>
            <a:ext cx="24669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CB604-6458-4771-83BA-D7784B879529}" type="datetime1">
              <a:rPr lang="de-DE"/>
              <a:pPr>
                <a:defRPr/>
              </a:pPr>
              <a:t>16/05/13</a:t>
            </a:fld>
            <a:r>
              <a:rPr lang="de-DE"/>
              <a:t> </a:t>
            </a:r>
          </a:p>
        </p:txBody>
      </p:sp>
      <p:sp>
        <p:nvSpPr>
          <p:cNvPr id="9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70FEE47C-09BC-4943-B923-623CE8250B1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09800" y="5334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de-DE">
              <a:latin typeface="Times"/>
              <a:cs typeface="+mn-cs"/>
            </a:endParaRPr>
          </a:p>
        </p:txBody>
      </p:sp>
      <p:pic>
        <p:nvPicPr>
          <p:cNvPr id="8" name="Grafik 12" descr="BW100_GR_4C_UM Kopi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9075" y="6002338"/>
            <a:ext cx="24669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2DA24-EEFF-435C-8358-0DCDBA8A262C}" type="datetime1">
              <a:rPr lang="de-DE"/>
              <a:pPr>
                <a:defRPr/>
              </a:pPr>
              <a:t>16/05/13</a:t>
            </a:fld>
            <a:r>
              <a:rPr lang="de-DE"/>
              <a:t> 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0BE193C3-D9DB-4521-A8CF-119EF5D8910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2209800" y="5334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de-DE">
              <a:latin typeface="Times"/>
              <a:cs typeface="+mn-cs"/>
            </a:endParaRPr>
          </a:p>
        </p:txBody>
      </p:sp>
      <p:pic>
        <p:nvPicPr>
          <p:cNvPr id="4" name="Grafik 12" descr="BW100_GR_4C_UM Kopi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9075" y="6002338"/>
            <a:ext cx="24669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8672A-63DF-43DE-BD13-25E8277F5D29}" type="datetime1">
              <a:rPr lang="de-DE"/>
              <a:pPr>
                <a:defRPr/>
              </a:pPr>
              <a:t>16/05/13</a:t>
            </a:fld>
            <a:r>
              <a:rPr lang="de-DE"/>
              <a:t> </a:t>
            </a:r>
          </a:p>
        </p:txBody>
      </p:sp>
      <p:sp>
        <p:nvSpPr>
          <p:cNvPr id="7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240F4298-3C0A-4CE7-B8A2-A386A6A456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209800" y="5334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de-DE">
              <a:latin typeface="Times"/>
              <a:cs typeface="+mn-cs"/>
            </a:endParaRPr>
          </a:p>
        </p:txBody>
      </p:sp>
      <p:pic>
        <p:nvPicPr>
          <p:cNvPr id="3" name="Grafik 12" descr="BW100_GR_4C_UM Kopi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9075" y="6002338"/>
            <a:ext cx="24669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5A89D-57CE-47E5-B30A-A8B5D88DE21D}" type="datetime1">
              <a:rPr lang="de-DE"/>
              <a:pPr>
                <a:defRPr/>
              </a:pPr>
              <a:t>16/05/13</a:t>
            </a:fld>
            <a:r>
              <a:rPr lang="de-DE"/>
              <a:t> </a:t>
            </a:r>
          </a:p>
        </p:txBody>
      </p:sp>
      <p:sp>
        <p:nvSpPr>
          <p:cNvPr id="6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39825603-729E-45B1-A545-8B11A01C4D2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09800" y="5334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de-DE">
              <a:latin typeface="Times"/>
              <a:cs typeface="+mn-cs"/>
            </a:endParaRPr>
          </a:p>
        </p:txBody>
      </p:sp>
      <p:pic>
        <p:nvPicPr>
          <p:cNvPr id="6" name="Grafik 12" descr="BW100_GR_4C_UM Kopi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9075" y="6002338"/>
            <a:ext cx="24669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FFE40-47DD-4972-A643-118E5BB4DE99}" type="datetime1">
              <a:rPr lang="de-DE"/>
              <a:pPr>
                <a:defRPr/>
              </a:pPr>
              <a:t>16/05/13</a:t>
            </a:fld>
            <a:r>
              <a:rPr lang="de-DE"/>
              <a:t> </a:t>
            </a:r>
          </a:p>
        </p:txBody>
      </p:sp>
      <p:sp>
        <p:nvSpPr>
          <p:cNvPr id="9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732B94FF-1946-4B0E-9505-47ED138D808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09800" y="5334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de-DE">
              <a:latin typeface="Times"/>
              <a:cs typeface="+mn-cs"/>
            </a:endParaRPr>
          </a:p>
        </p:txBody>
      </p:sp>
      <p:pic>
        <p:nvPicPr>
          <p:cNvPr id="6" name="Grafik 12" descr="BW100_GR_4C_UM Kopi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9075" y="6002338"/>
            <a:ext cx="24669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EA1A1-CFF8-45F7-83EF-A342B8FF596F}" type="datetime1">
              <a:rPr lang="de-DE"/>
              <a:pPr>
                <a:defRPr/>
              </a:pPr>
              <a:t>16/05/13</a:t>
            </a:fld>
            <a:r>
              <a:rPr lang="de-DE"/>
              <a:t> </a:t>
            </a:r>
          </a:p>
        </p:txBody>
      </p:sp>
      <p:sp>
        <p:nvSpPr>
          <p:cNvPr id="9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9AC11091-5AAA-437F-965B-EF9A252FE7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0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988" y="6308725"/>
            <a:ext cx="11017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zum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Textformatierung des Masters zu bearbeiten.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886700" y="381000"/>
            <a:ext cx="571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209800" y="5334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de-DE">
              <a:latin typeface="Times"/>
              <a:cs typeface="+mn-cs"/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93825" y="6473825"/>
            <a:ext cx="7445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 dirty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16.09.2011 </a:t>
            </a:r>
          </a:p>
        </p:txBody>
      </p:sp>
      <p:sp>
        <p:nvSpPr>
          <p:cNvPr id="10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584200" y="6427788"/>
            <a:ext cx="785813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Folie </a:t>
            </a:r>
            <a:fld id="{4B9AB192-2B13-444E-B58F-17C92212D0D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1033" name="Grafik 10" descr="BW100_GR_4C_UM Kopie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6350000"/>
            <a:ext cx="14446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0538" y="6332538"/>
            <a:ext cx="22828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7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6343650"/>
            <a:ext cx="170338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6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27" r:id="rId10"/>
    <p:sldLayoutId id="2147483736" r:id="rId11"/>
  </p:sldLayoutIdLst>
  <p:transition xmlns:p14="http://schemas.microsoft.com/office/powerpoint/2010/main"/>
  <p:hf hd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280988" indent="-280988" algn="l" rtl="0" fontAlgn="base">
        <a:spcBef>
          <a:spcPct val="30000"/>
        </a:spcBef>
        <a:spcAft>
          <a:spcPct val="0"/>
        </a:spcAft>
        <a:buSzPct val="9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57238" indent="-285750" algn="l" rtl="0" fontAlgn="base"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2pPr>
      <a:lvl3pPr marL="1176338" indent="-228600" algn="l" rtl="0" fontAlgn="base">
        <a:spcBef>
          <a:spcPct val="3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595438" indent="-228600" algn="l" rtl="0" fontAlgn="base">
        <a:spcBef>
          <a:spcPct val="3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14538" indent="-228600" algn="l" rtl="0" fontAlgn="base">
        <a:spcBef>
          <a:spcPct val="3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471738" indent="-228600" algn="l" rtl="0" eaLnBrk="1" fontAlgn="base" hangingPunct="1">
        <a:spcBef>
          <a:spcPct val="3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28938" indent="-228600" algn="l" rtl="0" eaLnBrk="1" fontAlgn="base" hangingPunct="1">
        <a:spcBef>
          <a:spcPct val="3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386138" indent="-228600" algn="l" rtl="0" eaLnBrk="1" fontAlgn="base" hangingPunct="1">
        <a:spcBef>
          <a:spcPct val="3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43338" indent="-228600" algn="l" rtl="0" eaLnBrk="1" fontAlgn="base" hangingPunct="1">
        <a:spcBef>
          <a:spcPct val="3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jpeg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0" Type="http://schemas.openxmlformats.org/officeDocument/2006/relationships/image" Target="../media/image65.emf"/><Relationship Id="rId11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jpeg"/><Relationship Id="rId6" Type="http://schemas.openxmlformats.org/officeDocument/2006/relationships/image" Target="../media/image71.jpeg"/><Relationship Id="rId7" Type="http://schemas.openxmlformats.org/officeDocument/2006/relationships/image" Target="../media/image72.png"/><Relationship Id="rId8" Type="http://schemas.openxmlformats.org/officeDocument/2006/relationships/image" Target="../media/image73.jpeg"/><Relationship Id="rId9" Type="http://schemas.openxmlformats.org/officeDocument/2006/relationships/image" Target="../media/image74.jpeg"/><Relationship Id="rId10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4" Type="http://schemas.openxmlformats.org/officeDocument/2006/relationships/oleObject" Target="../embeddings/oleObject5.bin"/><Relationship Id="rId5" Type="http://schemas.openxmlformats.org/officeDocument/2006/relationships/image" Target="../media/image76.png"/><Relationship Id="rId6" Type="http://schemas.openxmlformats.org/officeDocument/2006/relationships/image" Target="../media/image80.png"/><Relationship Id="rId7" Type="http://schemas.openxmlformats.org/officeDocument/2006/relationships/oleObject" Target="../embeddings/oleObject6.bin"/><Relationship Id="rId8" Type="http://schemas.openxmlformats.org/officeDocument/2006/relationships/image" Target="../media/image77.png"/><Relationship Id="rId9" Type="http://schemas.openxmlformats.org/officeDocument/2006/relationships/oleObject" Target="../embeddings/oleObject7.bin"/><Relationship Id="rId10" Type="http://schemas.openxmlformats.org/officeDocument/2006/relationships/image" Target="../media/image7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13.png"/><Relationship Id="rId7" Type="http://schemas.openxmlformats.org/officeDocument/2006/relationships/oleObject" Target="../embeddings/oleObject3.bin"/><Relationship Id="rId8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emf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jpe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jpeg"/><Relationship Id="rId5" Type="http://schemas.openxmlformats.org/officeDocument/2006/relationships/image" Target="../media/image35.png"/><Relationship Id="rId6" Type="http://schemas.openxmlformats.org/officeDocument/2006/relationships/image" Target="../media/image36.gif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gif"/><Relationship Id="rId12" Type="http://schemas.openxmlformats.org/officeDocument/2006/relationships/image" Target="../media/image49.gif"/><Relationship Id="rId13" Type="http://schemas.openxmlformats.org/officeDocument/2006/relationships/image" Target="../media/image50.gif"/><Relationship Id="rId14" Type="http://schemas.openxmlformats.org/officeDocument/2006/relationships/image" Target="../media/image51.gif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1.png"/><Relationship Id="rId4" Type="http://schemas.openxmlformats.org/officeDocument/2006/relationships/image" Target="../media/image42.gif"/><Relationship Id="rId5" Type="http://schemas.openxmlformats.org/officeDocument/2006/relationships/image" Target="../media/image43.gif"/><Relationship Id="rId6" Type="http://schemas.openxmlformats.org/officeDocument/2006/relationships/image" Target="../media/image44.gif"/><Relationship Id="rId7" Type="http://schemas.openxmlformats.org/officeDocument/2006/relationships/image" Target="../media/image45.gif"/><Relationship Id="rId8" Type="http://schemas.openxmlformats.org/officeDocument/2006/relationships/image" Target="../media/image36.gif"/><Relationship Id="rId9" Type="http://schemas.openxmlformats.org/officeDocument/2006/relationships/image" Target="../media/image46.gif"/><Relationship Id="rId10" Type="http://schemas.openxmlformats.org/officeDocument/2006/relationships/image" Target="../media/image4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55.png"/><Relationship Id="rId6" Type="http://schemas.openxmlformats.org/officeDocument/2006/relationships/image" Target="../media/image5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49275"/>
            <a:ext cx="7772400" cy="4119563"/>
          </a:xfrm>
        </p:spPr>
        <p:txBody>
          <a:bodyPr anchor="t"/>
          <a:lstStyle/>
          <a:p>
            <a:r>
              <a:rPr lang="de-DE" sz="3600" dirty="0" smtClean="0">
                <a:latin typeface="Arial" pitchFamily="34" charset="0"/>
                <a:cs typeface="Arial" pitchFamily="34" charset="0"/>
              </a:rPr>
              <a:t>Remote </a:t>
            </a:r>
            <a:r>
              <a:rPr lang="de-DE" sz="3600" dirty="0" err="1" smtClean="0">
                <a:latin typeface="Arial" pitchFamily="34" charset="0"/>
                <a:cs typeface="Arial" pitchFamily="34" charset="0"/>
              </a:rPr>
              <a:t>Monitoring</a:t>
            </a:r>
            <a:r>
              <a:rPr lang="de-DE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latin typeface="Arial" pitchFamily="34" charset="0"/>
                <a:cs typeface="Arial" pitchFamily="34" charset="0"/>
              </a:rPr>
              <a:t>Nuclear</a:t>
            </a:r>
            <a:r>
              <a:rPr lang="de-DE" sz="3600" dirty="0" smtClean="0">
                <a:latin typeface="Arial" pitchFamily="34" charset="0"/>
                <a:cs typeface="Arial" pitchFamily="34" charset="0"/>
              </a:rPr>
              <a:t> Power </a:t>
            </a:r>
            <a:r>
              <a:rPr lang="de-DE" sz="3600" dirty="0" err="1" smtClean="0">
                <a:latin typeface="Arial" pitchFamily="34" charset="0"/>
                <a:cs typeface="Arial" pitchFamily="34" charset="0"/>
              </a:rPr>
              <a:t>Plants</a:t>
            </a:r>
            <a:r>
              <a:rPr lang="de-DE" sz="3600" dirty="0" smtClean="0">
                <a:latin typeface="Arial" pitchFamily="34" charset="0"/>
                <a:cs typeface="Arial" pitchFamily="34" charset="0"/>
              </a:rPr>
              <a:t> in Baden-</a:t>
            </a:r>
            <a:r>
              <a:rPr lang="de-DE" sz="3600" dirty="0" err="1" smtClean="0">
                <a:latin typeface="Arial" pitchFamily="34" charset="0"/>
                <a:cs typeface="Arial" pitchFamily="34" charset="0"/>
              </a:rPr>
              <a:t>Wuerttemberg</a:t>
            </a:r>
            <a:r>
              <a:rPr lang="de-DE" sz="3600" dirty="0" smtClean="0">
                <a:latin typeface="Arial" pitchFamily="34" charset="0"/>
                <a:cs typeface="Arial" pitchFamily="34" charset="0"/>
              </a:rPr>
              <a:t> - </a:t>
            </a:r>
            <a:br>
              <a:rPr lang="de-DE" sz="3600" dirty="0" smtClean="0">
                <a:latin typeface="Arial" pitchFamily="34" charset="0"/>
                <a:cs typeface="Arial" pitchFamily="34" charset="0"/>
              </a:rPr>
            </a:br>
            <a:r>
              <a:rPr lang="de-DE" sz="36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de-DE" sz="3600" dirty="0" smtClean="0">
                <a:latin typeface="Arial" pitchFamily="34" charset="0"/>
                <a:cs typeface="Arial" pitchFamily="34" charset="0"/>
              </a:rPr>
              <a:t> Measurement </a:t>
            </a:r>
            <a:r>
              <a:rPr lang="de-DE" sz="36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sz="3600" dirty="0" smtClean="0">
                <a:latin typeface="Arial" pitchFamily="34" charset="0"/>
                <a:cs typeface="Arial" pitchFamily="34" charset="0"/>
              </a:rPr>
              <a:t> Emergency </a:t>
            </a:r>
            <a:r>
              <a:rPr lang="de-DE" sz="3600" dirty="0" err="1" smtClean="0">
                <a:latin typeface="Arial" pitchFamily="34" charset="0"/>
                <a:cs typeface="Arial" pitchFamily="34" charset="0"/>
              </a:rPr>
              <a:t>Protection</a:t>
            </a:r>
            <a:r>
              <a:rPr lang="de-DE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3600" dirty="0" smtClean="0">
                <a:latin typeface="Arial" pitchFamily="34" charset="0"/>
                <a:cs typeface="Arial" pitchFamily="34" charset="0"/>
              </a:rPr>
            </a:br>
            <a:r>
              <a:rPr lang="de-DE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3600" dirty="0" smtClean="0">
                <a:latin typeface="Arial" pitchFamily="34" charset="0"/>
                <a:cs typeface="Arial" pitchFamily="34" charset="0"/>
              </a:rPr>
            </a:br>
            <a:r>
              <a:rPr lang="de-DE" sz="2400" dirty="0" smtClean="0">
                <a:latin typeface="Arial" pitchFamily="34" charset="0"/>
                <a:cs typeface="Arial" pitchFamily="34" charset="0"/>
              </a:rPr>
              <a:t>NERIS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Platform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Workshop</a:t>
            </a:r>
            <a:br>
              <a:rPr lang="de-DE" sz="2400" dirty="0" smtClean="0">
                <a:latin typeface="Arial" pitchFamily="34" charset="0"/>
                <a:cs typeface="Arial" pitchFamily="34" charset="0"/>
              </a:rPr>
            </a:br>
            <a:r>
              <a:rPr lang="de-DE" sz="2400" dirty="0" smtClean="0">
                <a:latin typeface="Arial" pitchFamily="34" charset="0"/>
                <a:cs typeface="Arial" pitchFamily="34" charset="0"/>
              </a:rPr>
              <a:t>Bratislava, 6-8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February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2012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508500"/>
            <a:ext cx="7772400" cy="1130300"/>
          </a:xfrm>
        </p:spPr>
        <p:txBody>
          <a:bodyPr/>
          <a:lstStyle/>
          <a:p>
            <a:r>
              <a:rPr lang="de-DE" sz="2000" b="0" dirty="0" smtClean="0">
                <a:latin typeface="Arial" pitchFamily="34" charset="0"/>
                <a:cs typeface="Arial" pitchFamily="34" charset="0"/>
              </a:rPr>
              <a:t>Thomas </a:t>
            </a:r>
            <a:r>
              <a:rPr lang="de-DE" sz="2000" b="0" dirty="0" err="1" smtClean="0">
                <a:latin typeface="Arial" pitchFamily="34" charset="0"/>
                <a:cs typeface="Arial" pitchFamily="34" charset="0"/>
              </a:rPr>
              <a:t>Wilbois</a:t>
            </a:r>
            <a:endParaRPr lang="de-DE" sz="20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5805264"/>
            <a:ext cx="2195736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Walter Scheuermann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32248" y="5517232"/>
            <a:ext cx="2195736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Christian Grimm</a:t>
            </a:r>
            <a:endParaRPr lang="de-DE" sz="1400" kern="0" smtClean="0"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Matthias Hagmann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032448" y="5827092"/>
            <a:ext cx="2195736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lang="de-DE" sz="1400" kern="0" smtClean="0">
                <a:latin typeface="Arial" pitchFamily="34" charset="0"/>
              </a:rPr>
              <a:t>Ulrich Neff</a:t>
            </a: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516216" y="5517232"/>
            <a:ext cx="2195736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Thomas </a:t>
            </a:r>
            <a:r>
              <a:rPr kumimoji="0" lang="de-DE" sz="1400" b="0" i="0" u="none" strike="noStrike" kern="0" cap="none" spc="0" normalizeH="0" baseline="0" noProof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Wilbois</a:t>
            </a:r>
            <a:endParaRPr lang="de-DE" sz="1400" kern="0" smtClean="0"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Yongxiang</a:t>
            </a:r>
            <a:r>
              <a:rPr kumimoji="0" lang="de-DE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 Ren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8073501" cy="505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42938" y="1928813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0988" indent="-280988" eaLnBrk="0" hangingPunct="0">
              <a:spcBef>
                <a:spcPct val="30000"/>
              </a:spcBef>
              <a:buSzPct val="90000"/>
              <a:buFont typeface="Wingdings" pitchFamily="2" charset="2"/>
              <a:buChar char="§"/>
              <a:defRPr/>
            </a:pPr>
            <a:endParaRPr lang="de-DE" kern="0" dirty="0">
              <a:latin typeface="Arial" pitchFamily="34" charset="0"/>
              <a:cs typeface="Arial" pitchFamily="34" charset="0"/>
            </a:endParaRPr>
          </a:p>
          <a:p>
            <a:pPr marL="280988" indent="-280988" eaLnBrk="0" hangingPunct="0">
              <a:spcBef>
                <a:spcPct val="30000"/>
              </a:spcBef>
              <a:buSzPct val="90000"/>
              <a:defRPr/>
            </a:pPr>
            <a:endParaRPr lang="de-DE" kern="0" dirty="0">
              <a:latin typeface="Arial" pitchFamily="34" charset="0"/>
              <a:cs typeface="Arial" pitchFamily="34" charset="0"/>
            </a:endParaRPr>
          </a:p>
          <a:p>
            <a:pPr marL="280988" indent="-280988" eaLnBrk="0" hangingPunct="0">
              <a:spcBef>
                <a:spcPct val="30000"/>
              </a:spcBef>
              <a:buSzPct val="90000"/>
              <a:defRPr/>
            </a:pPr>
            <a:endParaRPr lang="de-DE" kern="0" dirty="0">
              <a:latin typeface="Arial" pitchFamily="34" charset="0"/>
              <a:cs typeface="Arial" pitchFamily="34" charset="0"/>
            </a:endParaRPr>
          </a:p>
          <a:p>
            <a:pPr marL="280988" indent="-280988" eaLnBrk="0" hangingPunct="0">
              <a:spcBef>
                <a:spcPct val="30000"/>
              </a:spcBef>
              <a:buSzPct val="90000"/>
              <a:buFont typeface="Wingdings" pitchFamily="2" charset="2"/>
              <a:buChar char="§"/>
              <a:defRPr/>
            </a:pPr>
            <a:endParaRPr lang="de-DE" kern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211961" y="1556792"/>
            <a:ext cx="2655888" cy="3168650"/>
            <a:chOff x="2744" y="890"/>
            <a:chExt cx="1673" cy="1996"/>
          </a:xfrm>
        </p:grpSpPr>
        <p:sp>
          <p:nvSpPr>
            <p:cNvPr id="10255" name="Line 10"/>
            <p:cNvSpPr>
              <a:spLocks noChangeShapeType="1"/>
            </p:cNvSpPr>
            <p:nvPr/>
          </p:nvSpPr>
          <p:spPr bwMode="auto">
            <a:xfrm flipH="1" flipV="1">
              <a:off x="3197" y="1253"/>
              <a:ext cx="1" cy="1633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0256" name="Picture 9" descr="EC135-Logo-blau-offiziell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890"/>
              <a:ext cx="953" cy="38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257" name="Text Box 14"/>
            <p:cNvSpPr txBox="1">
              <a:spLocks noChangeArrowheads="1"/>
            </p:cNvSpPr>
            <p:nvPr/>
          </p:nvSpPr>
          <p:spPr bwMode="auto">
            <a:xfrm>
              <a:off x="3742" y="981"/>
              <a:ext cx="67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1200" b="1" dirty="0" err="1" smtClean="0">
                  <a:solidFill>
                    <a:schemeClr val="accent2"/>
                  </a:solidFill>
                  <a:latin typeface="Arial" charset="0"/>
                </a:rPr>
                <a:t>BfS</a:t>
              </a:r>
              <a:r>
                <a:rPr lang="de-DE" sz="1200" b="1" dirty="0" smtClean="0">
                  <a:solidFill>
                    <a:schemeClr val="accent2"/>
                  </a:solidFill>
                  <a:latin typeface="Arial" charset="0"/>
                </a:rPr>
                <a:t>-</a:t>
              </a:r>
            </a:p>
            <a:p>
              <a:pPr eaLnBrk="0" hangingPunct="0"/>
              <a:r>
                <a:rPr lang="de-DE" sz="1200" b="1" dirty="0" smtClean="0">
                  <a:solidFill>
                    <a:schemeClr val="accent2"/>
                  </a:solidFill>
                  <a:latin typeface="Arial" charset="0"/>
                </a:rPr>
                <a:t>Aerogamma</a:t>
              </a:r>
              <a:endParaRPr lang="de-DE" sz="1200" b="1" dirty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067949" y="2708275"/>
            <a:ext cx="2325690" cy="2089150"/>
            <a:chOff x="2654" y="1706"/>
            <a:chExt cx="1465" cy="1316"/>
          </a:xfrm>
        </p:grpSpPr>
        <p:sp>
          <p:nvSpPr>
            <p:cNvPr id="10252" name="Line 17"/>
            <p:cNvSpPr>
              <a:spLocks noChangeShapeType="1"/>
            </p:cNvSpPr>
            <p:nvPr/>
          </p:nvSpPr>
          <p:spPr bwMode="auto">
            <a:xfrm flipH="1" flipV="1">
              <a:off x="3017" y="2205"/>
              <a:ext cx="9" cy="817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0253" name="Picture 18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" y="1706"/>
              <a:ext cx="725" cy="4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254" name="Text Box 19"/>
            <p:cNvSpPr txBox="1">
              <a:spLocks noChangeArrowheads="1"/>
            </p:cNvSpPr>
            <p:nvPr/>
          </p:nvSpPr>
          <p:spPr bwMode="auto">
            <a:xfrm>
              <a:off x="3380" y="1842"/>
              <a:ext cx="7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1200" b="1" dirty="0" smtClean="0">
                  <a:solidFill>
                    <a:srgbClr val="00B050"/>
                  </a:solidFill>
                  <a:latin typeface="Arial" charset="0"/>
                </a:rPr>
                <a:t>Measurement</a:t>
              </a:r>
            </a:p>
            <a:p>
              <a:pPr eaLnBrk="0" hangingPunct="0"/>
              <a:r>
                <a:rPr lang="de-DE" sz="1200" b="1" dirty="0" smtClean="0">
                  <a:solidFill>
                    <a:srgbClr val="00B050"/>
                  </a:solidFill>
                  <a:latin typeface="Arial" charset="0"/>
                </a:rPr>
                <a:t> </a:t>
              </a:r>
              <a:r>
                <a:rPr lang="de-DE" sz="1200" b="1" dirty="0" err="1" smtClean="0">
                  <a:solidFill>
                    <a:srgbClr val="00B050"/>
                  </a:solidFill>
                  <a:latin typeface="Arial" charset="0"/>
                </a:rPr>
                <a:t>teams</a:t>
              </a:r>
              <a:endParaRPr lang="de-DE" sz="1200" b="1" dirty="0">
                <a:solidFill>
                  <a:srgbClr val="00B050"/>
                </a:solidFill>
                <a:latin typeface="Arial" charset="0"/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995745" y="3757620"/>
            <a:ext cx="2376491" cy="1039814"/>
            <a:chOff x="2517" y="2367"/>
            <a:chExt cx="1497" cy="655"/>
          </a:xfrm>
        </p:grpSpPr>
        <p:pic>
          <p:nvPicPr>
            <p:cNvPr id="10249" name="Picture 6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2367"/>
              <a:ext cx="590" cy="3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250" name="Line 8"/>
            <p:cNvSpPr>
              <a:spLocks noChangeShapeType="1"/>
            </p:cNvSpPr>
            <p:nvPr/>
          </p:nvSpPr>
          <p:spPr bwMode="auto">
            <a:xfrm flipH="1" flipV="1">
              <a:off x="2829" y="2750"/>
              <a:ext cx="6" cy="272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Text Box 13"/>
            <p:cNvSpPr txBox="1">
              <a:spLocks noChangeArrowheads="1"/>
            </p:cNvSpPr>
            <p:nvPr/>
          </p:nvSpPr>
          <p:spPr bwMode="auto">
            <a:xfrm>
              <a:off x="3210" y="2478"/>
              <a:ext cx="80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1200" b="1" dirty="0" smtClean="0">
                  <a:solidFill>
                    <a:schemeClr val="hlink"/>
                  </a:solidFill>
                  <a:latin typeface="Arial" charset="0"/>
                </a:rPr>
                <a:t>ABC-Explorers</a:t>
              </a:r>
              <a:endParaRPr lang="de-DE" sz="1200" b="1" dirty="0">
                <a:solidFill>
                  <a:schemeClr val="hlink"/>
                </a:solidFill>
                <a:latin typeface="Arial" charset="0"/>
              </a:endParaRPr>
            </a:p>
          </p:txBody>
        </p:sp>
      </p:grpSp>
      <p:sp>
        <p:nvSpPr>
          <p:cNvPr id="18" name="Rectangle 732"/>
          <p:cNvSpPr>
            <a:spLocks noChangeArrowheads="1"/>
          </p:cNvSpPr>
          <p:nvPr/>
        </p:nvSpPr>
        <p:spPr bwMode="auto">
          <a:xfrm>
            <a:off x="542925" y="188913"/>
            <a:ext cx="79168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ts val="4200"/>
              </a:lnSpc>
            </a:pPr>
            <a:r>
              <a:rPr lang="de-DE" sz="3200" dirty="0" err="1" smtClean="0">
                <a:solidFill>
                  <a:schemeClr val="tx2"/>
                </a:solidFill>
                <a:latin typeface="Arial" pitchFamily="34" charset="0"/>
              </a:rPr>
              <a:t>Phases</a:t>
            </a:r>
            <a:r>
              <a:rPr lang="de-DE" sz="3200" dirty="0" smtClean="0">
                <a:solidFill>
                  <a:schemeClr val="tx2"/>
                </a:solidFill>
                <a:latin typeface="Arial" pitchFamily="34" charset="0"/>
              </a:rPr>
              <a:t> in </a:t>
            </a:r>
            <a:r>
              <a:rPr lang="de-DE" sz="3200" dirty="0" err="1" smtClean="0">
                <a:solidFill>
                  <a:schemeClr val="tx2"/>
                </a:solidFill>
                <a:latin typeface="Arial" pitchFamily="34" charset="0"/>
              </a:rPr>
              <a:t>nuclear</a:t>
            </a:r>
            <a:r>
              <a:rPr lang="de-DE" sz="32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de-DE" sz="3200" dirty="0" err="1" smtClean="0">
                <a:solidFill>
                  <a:schemeClr val="tx2"/>
                </a:solidFill>
                <a:latin typeface="Arial" pitchFamily="34" charset="0"/>
              </a:rPr>
              <a:t>emergency</a:t>
            </a:r>
            <a:r>
              <a:rPr lang="de-DE" sz="3200" dirty="0" smtClean="0">
                <a:solidFill>
                  <a:schemeClr val="tx2"/>
                </a:solidFill>
                <a:latin typeface="Arial" pitchFamily="34" charset="0"/>
              </a:rPr>
              <a:t>.</a:t>
            </a:r>
            <a:endParaRPr lang="de-DE" sz="3200" dirty="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21" name="Picture 1" descr="C:\Projekte\KFÜ\SW-Pflege\SWPfl2012\Arbeitspakete\NERIS\Draft_Radioprotection\Figures\Wilbois_et_al_Fig2.jpe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5" y="3068960"/>
            <a:ext cx="2269003" cy="1584176"/>
          </a:xfrm>
          <a:prstGeom prst="rect">
            <a:avLst/>
          </a:prstGeom>
          <a:noFill/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996952"/>
            <a:ext cx="934075" cy="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feld 23"/>
          <p:cNvSpPr txBox="1"/>
          <p:nvPr/>
        </p:nvSpPr>
        <p:spPr>
          <a:xfrm>
            <a:off x="1043608" y="1178168"/>
            <a:ext cx="1996059" cy="73866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Stationary</a:t>
            </a:r>
            <a:r>
              <a:rPr lang="de-DE" sz="1400" dirty="0" smtClean="0"/>
              <a:t> </a:t>
            </a:r>
            <a:r>
              <a:rPr lang="de-DE" sz="1400" dirty="0" err="1" smtClean="0"/>
              <a:t>measurements</a:t>
            </a:r>
            <a:endParaRPr lang="de-DE" sz="1400" dirty="0" smtClean="0"/>
          </a:p>
          <a:p>
            <a:r>
              <a:rPr lang="de-DE" sz="1400" dirty="0" smtClean="0"/>
              <a:t>Dispersion </a:t>
            </a:r>
            <a:r>
              <a:rPr lang="de-DE" sz="1400" dirty="0" err="1" smtClean="0"/>
              <a:t>calculations</a:t>
            </a:r>
            <a:endParaRPr lang="de-DE" sz="1400" dirty="0" smtClean="0"/>
          </a:p>
          <a:p>
            <a:r>
              <a:rPr lang="de-DE" sz="1400" dirty="0" err="1" smtClean="0"/>
              <a:t>Measures</a:t>
            </a:r>
            <a:endParaRPr lang="en-US" sz="14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293096"/>
            <a:ext cx="1077946" cy="86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feld 25"/>
          <p:cNvSpPr txBox="1"/>
          <p:nvPr/>
        </p:nvSpPr>
        <p:spPr>
          <a:xfrm>
            <a:off x="6372200" y="1196752"/>
            <a:ext cx="1996059" cy="73866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Stationary</a:t>
            </a:r>
            <a:r>
              <a:rPr lang="de-DE" sz="1400" dirty="0" smtClean="0"/>
              <a:t> </a:t>
            </a:r>
            <a:r>
              <a:rPr lang="de-DE" sz="1400" dirty="0" err="1" smtClean="0"/>
              <a:t>measurements</a:t>
            </a:r>
            <a:endParaRPr lang="de-DE" sz="1400" dirty="0" smtClean="0"/>
          </a:p>
          <a:p>
            <a:r>
              <a:rPr lang="de-DE" sz="1400" dirty="0" smtClean="0"/>
              <a:t>Mobile </a:t>
            </a:r>
            <a:r>
              <a:rPr lang="de-DE" sz="1400" dirty="0" err="1" smtClean="0"/>
              <a:t>measurements</a:t>
            </a:r>
            <a:endParaRPr lang="de-DE" sz="1400" dirty="0" smtClean="0"/>
          </a:p>
          <a:p>
            <a:r>
              <a:rPr lang="de-DE" sz="1400" dirty="0" err="1" smtClean="0"/>
              <a:t>Measures</a:t>
            </a:r>
            <a:endParaRPr lang="en-US" sz="1400" dirty="0"/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1856" y="2492896"/>
            <a:ext cx="618233" cy="6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333333"/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96" name="Rectangle 732"/>
          <p:cNvSpPr>
            <a:spLocks noChangeArrowheads="1"/>
          </p:cNvSpPr>
          <p:nvPr/>
        </p:nvSpPr>
        <p:spPr bwMode="auto">
          <a:xfrm>
            <a:off x="542925" y="188913"/>
            <a:ext cx="79168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ts val="4200"/>
              </a:lnSpc>
            </a:pPr>
            <a:r>
              <a:rPr lang="de-DE" sz="3200" dirty="0" err="1" smtClean="0">
                <a:solidFill>
                  <a:schemeClr val="tx2"/>
                </a:solidFill>
                <a:latin typeface="Arial" pitchFamily="34" charset="0"/>
              </a:rPr>
              <a:t>Measures</a:t>
            </a:r>
            <a:r>
              <a:rPr lang="de-DE" sz="32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de-DE" sz="3200" dirty="0" err="1" smtClean="0">
                <a:solidFill>
                  <a:schemeClr val="tx2"/>
                </a:solidFill>
                <a:latin typeface="Arial" pitchFamily="34" charset="0"/>
              </a:rPr>
              <a:t>and</a:t>
            </a:r>
            <a:r>
              <a:rPr lang="de-DE" sz="32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de-DE" sz="3200" dirty="0" err="1" smtClean="0">
                <a:solidFill>
                  <a:schemeClr val="tx2"/>
                </a:solidFill>
                <a:latin typeface="Arial" pitchFamily="34" charset="0"/>
              </a:rPr>
              <a:t>reference</a:t>
            </a:r>
            <a:r>
              <a:rPr lang="de-DE" sz="32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de-DE" sz="3200" dirty="0" err="1" smtClean="0">
                <a:solidFill>
                  <a:schemeClr val="tx2"/>
                </a:solidFill>
                <a:latin typeface="Arial" pitchFamily="34" charset="0"/>
              </a:rPr>
              <a:t>levels</a:t>
            </a:r>
            <a:r>
              <a:rPr lang="de-DE" sz="3200" dirty="0" smtClean="0">
                <a:solidFill>
                  <a:schemeClr val="tx2"/>
                </a:solidFill>
                <a:latin typeface="Arial" pitchFamily="34" charset="0"/>
              </a:rPr>
              <a:t>.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467544" y="1484784"/>
          <a:ext cx="6264696" cy="4401589"/>
        </p:xfrm>
        <a:graphic>
          <a:graphicData uri="http://schemas.openxmlformats.org/drawingml/2006/table">
            <a:tbl>
              <a:tblPr/>
              <a:tblGrid>
                <a:gridCol w="2160604"/>
                <a:gridCol w="2298945"/>
                <a:gridCol w="1805147"/>
              </a:tblGrid>
              <a:tr h="252855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Measure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Dose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Reference level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7870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Intake of iodine tablets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thyroid inhalation dose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(7 days integration time including  dose commitment)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50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mSv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(children,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pregnant 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women)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250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mSv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(adults)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7870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Sheltering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Effective dose (children)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(7 days integration time including dose commitment)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en-US" sz="1800" err="1">
                          <a:latin typeface="Times New Roman"/>
                          <a:ea typeface="Times New Roman"/>
                          <a:cs typeface="Times New Roman"/>
                        </a:rPr>
                        <a:t>mSv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7870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Evacuation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Effective dose (children)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(7 days integration time including dose commitment)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100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mSv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412776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2348880"/>
            <a:ext cx="1556792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350930"/>
            <a:ext cx="1224136" cy="91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um_pho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692696"/>
            <a:ext cx="1584176" cy="6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1340768"/>
            <a:ext cx="1170112" cy="864096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683568" cy="100198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5" name="Textfeld 34"/>
          <p:cNvSpPr txBox="1"/>
          <p:nvPr/>
        </p:nvSpPr>
        <p:spPr>
          <a:xfrm>
            <a:off x="7308304" y="1166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§</a:t>
            </a:r>
            <a:endParaRPr lang="en-US"/>
          </a:p>
        </p:txBody>
      </p:sp>
      <p:pic>
        <p:nvPicPr>
          <p:cNvPr id="26635" name="Picture 11" descr="C:\Projekte\KFÜ\SW-Pflege\SWPfl2012\Arbeitspakete\NERIS\Draft_Radioprotection\Figures\Wilbois_et_al_Fig2.jpe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4595" y="4005064"/>
            <a:ext cx="2372138" cy="1656184"/>
          </a:xfrm>
          <a:prstGeom prst="rect">
            <a:avLst/>
          </a:prstGeom>
          <a:noFill/>
        </p:spPr>
      </p:pic>
      <p:sp>
        <p:nvSpPr>
          <p:cNvPr id="39" name="Textfeld 38"/>
          <p:cNvSpPr txBox="1"/>
          <p:nvPr/>
        </p:nvSpPr>
        <p:spPr>
          <a:xfrm>
            <a:off x="7460704" y="2690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§</a:t>
            </a:r>
            <a:endParaRPr lang="en-US"/>
          </a:p>
        </p:txBody>
      </p:sp>
      <p:sp>
        <p:nvSpPr>
          <p:cNvPr id="40" name="Textfeld 39"/>
          <p:cNvSpPr txBox="1"/>
          <p:nvPr/>
        </p:nvSpPr>
        <p:spPr>
          <a:xfrm>
            <a:off x="7613104" y="4214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§</a:t>
            </a:r>
            <a:endParaRPr lang="en-US"/>
          </a:p>
        </p:txBody>
      </p:sp>
      <p:pic>
        <p:nvPicPr>
          <p:cNvPr id="14" name="Picture 12" descr="thumbnail?LANG=de&amp;id=LoG1dsGfQqm3uuLpLU78h4BYPrI001&amp;d=164493322%2E1287990316&amp;jobid=4cc52c30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212976"/>
            <a:ext cx="86372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4" descr="thumbnail?LANG=de&amp;id=LoG1dsGfQqm3uuLpLU78h4BYPrI001&amp;d=164493322%2E1287990316&amp;jobid=4cc52c30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2276872"/>
            <a:ext cx="86372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7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3025031" cy="2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1570" name="Object 18"/>
          <p:cNvGraphicFramePr>
            <a:graphicFrameLocks noChangeAspect="1"/>
          </p:cNvGraphicFramePr>
          <p:nvPr/>
        </p:nvGraphicFramePr>
        <p:xfrm>
          <a:off x="4572000" y="3644900"/>
          <a:ext cx="4445000" cy="307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orelPhotoPaint.Image.11" r:id="rId4" imgW="6298413" imgH="4355556" progId="">
                  <p:embed/>
                </p:oleObj>
              </mc:Choice>
              <mc:Fallback>
                <p:oleObj name="CorelPhotoPaint.Image.11" r:id="rId4" imgW="6298413" imgH="435555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644900"/>
                        <a:ext cx="4445000" cy="307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53882" dir="2700000" algn="ctr" rotWithShape="0">
                          <a:srgbClr val="333333">
                            <a:alpha val="74998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13092" cy="647700"/>
          </a:xfrm>
        </p:spPr>
        <p:txBody>
          <a:bodyPr/>
          <a:lstStyle/>
          <a:p>
            <a:r>
              <a:rPr lang="de-DE" sz="3200" dirty="0" smtClean="0">
                <a:latin typeface="Arial" pitchFamily="34" charset="0"/>
                <a:cs typeface="Arial" pitchFamily="34" charset="0"/>
              </a:rPr>
              <a:t>Providing Information </a:t>
            </a:r>
            <a:r>
              <a:rPr lang="de-DE" sz="32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 Emergency </a:t>
            </a:r>
            <a:r>
              <a:rPr lang="de-DE" sz="3200" dirty="0" err="1" smtClean="0">
                <a:latin typeface="Arial" pitchFamily="34" charset="0"/>
                <a:cs typeface="Arial" pitchFamily="34" charset="0"/>
              </a:rPr>
              <a:t>protection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de-DE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1560" name="Picture 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2933" y="765175"/>
            <a:ext cx="363326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333333"/>
            </a:outerShdw>
          </a:effectLst>
        </p:spPr>
      </p:pic>
      <p:graphicFrame>
        <p:nvGraphicFramePr>
          <p:cNvPr id="151569" name="Object 17"/>
          <p:cNvGraphicFramePr>
            <a:graphicFrameLocks noChangeAspect="1"/>
          </p:cNvGraphicFramePr>
          <p:nvPr/>
        </p:nvGraphicFramePr>
        <p:xfrm>
          <a:off x="4427984" y="764704"/>
          <a:ext cx="1519238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orelPhotoPaint.Image.11" r:id="rId7" imgW="2133333" imgH="4076190" progId="">
                  <p:embed/>
                </p:oleObj>
              </mc:Choice>
              <mc:Fallback>
                <p:oleObj name="CorelPhotoPaint.Image.11" r:id="rId7" imgW="2133333" imgH="407619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764704"/>
                        <a:ext cx="1519238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53882" dir="2700000" algn="ctr" rotWithShape="0">
                          <a:srgbClr val="333333">
                            <a:alpha val="74998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71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179512" y="908720"/>
            <a:ext cx="4104456" cy="4276725"/>
          </a:xfrm>
          <a:noFill/>
          <a:ln/>
        </p:spPr>
        <p:txBody>
          <a:bodyPr/>
          <a:lstStyle/>
          <a:p>
            <a:pPr marL="176213" indent="-176213"/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Weather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forecasts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radar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precipitation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(DWD)</a:t>
            </a:r>
          </a:p>
          <a:p>
            <a:pPr marL="176213" indent="-176213"/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Stationary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Measurements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 marL="176213" indent="-176213"/>
            <a:r>
              <a:rPr lang="de-DE" sz="1800" dirty="0" smtClean="0">
                <a:latin typeface="Arial" pitchFamily="34" charset="0"/>
                <a:cs typeface="Arial" pitchFamily="34" charset="0"/>
              </a:rPr>
              <a:t>Exchange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dispersion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calculation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results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terms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176213" indent="-176213"/>
            <a:r>
              <a:rPr lang="de-DE" sz="1800" dirty="0" smtClean="0">
                <a:latin typeface="Arial" pitchFamily="34" charset="0"/>
                <a:cs typeface="Arial" pitchFamily="34" charset="0"/>
              </a:rPr>
              <a:t>Import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ABC-Explorer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data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manual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Insitu-Measurements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 marL="176213" indent="-176213"/>
            <a:r>
              <a:rPr lang="de-DE" sz="1800" dirty="0" smtClean="0">
                <a:latin typeface="Arial" pitchFamily="34" charset="0"/>
                <a:cs typeface="Arial" pitchFamily="34" charset="0"/>
              </a:rPr>
              <a:t>Aerogamma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data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BfS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 marL="176213" indent="-176213"/>
            <a:r>
              <a:rPr lang="de-DE" sz="1800" dirty="0" smtClean="0">
                <a:latin typeface="Arial" pitchFamily="34" charset="0"/>
                <a:cs typeface="Arial" pitchFamily="34" charset="0"/>
              </a:rPr>
              <a:t>Interface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Electronic Situation Report System (ELD)</a:t>
            </a:r>
          </a:p>
          <a:p>
            <a:pPr marL="176213" indent="-176213">
              <a:buFont typeface="Wingdings" pitchFamily="2" charset="2"/>
              <a:buNone/>
            </a:pPr>
            <a:endParaRPr lang="de-DE" sz="1800" b="1" dirty="0"/>
          </a:p>
        </p:txBody>
      </p:sp>
      <p:graphicFrame>
        <p:nvGraphicFramePr>
          <p:cNvPr id="151563" name="Object 11"/>
          <p:cNvGraphicFramePr>
            <a:graphicFrameLocks noChangeAspect="1"/>
          </p:cNvGraphicFramePr>
          <p:nvPr/>
        </p:nvGraphicFramePr>
        <p:xfrm>
          <a:off x="2843808" y="3933056"/>
          <a:ext cx="2879700" cy="226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orelPhotoPaint.Image.11" r:id="rId9" imgW="4368254" imgH="3428571" progId="">
                  <p:embed/>
                </p:oleObj>
              </mc:Choice>
              <mc:Fallback>
                <p:oleObj name="CorelPhotoPaint.Image.11" r:id="rId9" imgW="4368254" imgH="3428571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933056"/>
                        <a:ext cx="2879700" cy="22600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53882" dir="2700000" algn="ctr" rotWithShape="0">
                          <a:srgbClr val="333333">
                            <a:alpha val="74998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el 1"/>
          <p:cNvSpPr>
            <a:spLocks noGrp="1"/>
          </p:cNvSpPr>
          <p:nvPr>
            <p:ph type="title" idx="4294967295"/>
          </p:nvPr>
        </p:nvSpPr>
        <p:spPr>
          <a:xfrm>
            <a:off x="683568" y="980728"/>
            <a:ext cx="7772400" cy="1219200"/>
          </a:xfrm>
        </p:spPr>
        <p:txBody>
          <a:bodyPr anchor="t"/>
          <a:lstStyle/>
          <a:p>
            <a:r>
              <a:rPr lang="de-DE" sz="3600" err="1" smtClean="0"/>
              <a:t>Thank</a:t>
            </a:r>
            <a:r>
              <a:rPr lang="de-DE" sz="3600" smtClean="0"/>
              <a:t> </a:t>
            </a:r>
            <a:r>
              <a:rPr lang="de-DE" sz="3600" err="1" smtClean="0"/>
              <a:t>you</a:t>
            </a:r>
            <a:r>
              <a:rPr lang="de-DE" sz="3600" smtClean="0"/>
              <a:t>.</a:t>
            </a:r>
            <a:br>
              <a:rPr lang="de-DE" sz="3600" smtClean="0"/>
            </a:br>
            <a:r>
              <a:rPr lang="de-DE" sz="3600" err="1" smtClean="0"/>
              <a:t>Questions</a:t>
            </a:r>
            <a:r>
              <a:rPr lang="de-DE" sz="3600" smtClean="0"/>
              <a:t>?</a:t>
            </a:r>
          </a:p>
        </p:txBody>
      </p:sp>
      <p:pic>
        <p:nvPicPr>
          <p:cNvPr id="22529" name="Picture 1" descr="C:\Projekte\KFÜ\SW-Pflege\SWPfl2012\Arbeitspakete\NERIS\Draft_Radioprotection\Figures\Wilbois_et_al_Fig2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76672"/>
            <a:ext cx="3600400" cy="2513733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827584" y="2492896"/>
            <a:ext cx="715138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 smtClean="0"/>
          </a:p>
          <a:p>
            <a:r>
              <a:rPr lang="de-DE" dirty="0" smtClean="0"/>
              <a:t>Flyer </a:t>
            </a:r>
            <a:r>
              <a:rPr lang="de-DE" dirty="0" err="1" smtClean="0"/>
              <a:t>available</a:t>
            </a:r>
            <a:r>
              <a:rPr lang="de-DE" dirty="0" smtClean="0"/>
              <a:t>  </a:t>
            </a:r>
          </a:p>
          <a:p>
            <a:r>
              <a:rPr lang="de-DE" dirty="0" smtClean="0"/>
              <a:t>http://www.um.baden-wuerttemberg.de/servlet/is/62324/</a:t>
            </a:r>
          </a:p>
          <a:p>
            <a:endParaRPr lang="de-DE" dirty="0" smtClean="0"/>
          </a:p>
          <a:p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ABR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Fukushima </a:t>
            </a:r>
            <a:r>
              <a:rPr lang="de-DE" dirty="0" err="1" smtClean="0"/>
              <a:t>accident</a:t>
            </a:r>
            <a:r>
              <a:rPr lang="de-DE" dirty="0" smtClean="0"/>
              <a:t>:</a:t>
            </a:r>
          </a:p>
          <a:p>
            <a:r>
              <a:rPr lang="de-DE" dirty="0" smtClean="0"/>
              <a:t>ATW, June 2011</a:t>
            </a:r>
          </a:p>
          <a:p>
            <a:endParaRPr lang="de-DE" dirty="0" smtClean="0"/>
          </a:p>
          <a:p>
            <a:r>
              <a:rPr lang="de-DE" dirty="0" smtClean="0"/>
              <a:t>Same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in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err="1" smtClean="0"/>
              <a:t>Rhineland</a:t>
            </a:r>
            <a:r>
              <a:rPr lang="de-DE" dirty="0" smtClean="0"/>
              <a:t>-Palatinate, Saarland</a:t>
            </a:r>
          </a:p>
          <a:p>
            <a:pPr lvl="1">
              <a:buFont typeface="Arial" pitchFamily="34" charset="0"/>
              <a:buChar char="•"/>
            </a:pPr>
            <a:r>
              <a:rPr lang="de-DE" dirty="0" smtClean="0"/>
              <a:t> KHG (on behalf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operating</a:t>
            </a:r>
            <a:r>
              <a:rPr lang="de-DE" dirty="0" smtClean="0"/>
              <a:t> </a:t>
            </a:r>
            <a:r>
              <a:rPr lang="de-DE" dirty="0" err="1" smtClean="0"/>
              <a:t>companies</a:t>
            </a:r>
            <a:r>
              <a:rPr lang="de-DE" dirty="0" smtClean="0"/>
              <a:t>)</a:t>
            </a:r>
          </a:p>
          <a:p>
            <a:pPr lvl="1"/>
            <a:endParaRPr lang="de-DE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7" name="Picture 5" descr="BW-Karte KF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76250"/>
            <a:ext cx="5045075" cy="6551613"/>
          </a:xfrm>
          <a:prstGeom prst="rect">
            <a:avLst/>
          </a:prstGeom>
          <a:noFill/>
        </p:spPr>
      </p:pic>
      <p:sp>
        <p:nvSpPr>
          <p:cNvPr id="141318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7273925" cy="647700"/>
          </a:xfrm>
          <a:noFill/>
          <a:ln/>
        </p:spPr>
        <p:txBody>
          <a:bodyPr/>
          <a:lstStyle/>
          <a:p>
            <a:r>
              <a:rPr lang="de-DE" sz="3200" dirty="0" err="1" smtClean="0">
                <a:latin typeface="Arial" pitchFamily="34" charset="0"/>
                <a:cs typeface="Arial" pitchFamily="34" charset="0"/>
              </a:rPr>
              <a:t>Geographical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err="1" smtClean="0">
                <a:latin typeface="Arial" pitchFamily="34" charset="0"/>
                <a:cs typeface="Arial" pitchFamily="34" charset="0"/>
              </a:rPr>
              <a:t>survey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de-DE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13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508625" y="1816100"/>
            <a:ext cx="3240088" cy="4276725"/>
          </a:xfrm>
          <a:noFill/>
          <a:ln/>
        </p:spPr>
        <p:txBody>
          <a:bodyPr/>
          <a:lstStyle/>
          <a:p>
            <a:pPr>
              <a:buNone/>
            </a:pP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Monitoring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Areas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Philippsburg </a:t>
            </a:r>
            <a:r>
              <a:rPr lang="de-DE" sz="1800" dirty="0">
                <a:latin typeface="Arial" pitchFamily="34" charset="0"/>
                <a:cs typeface="Arial" pitchFamily="34" charset="0"/>
              </a:rPr>
              <a:t>(KKP)</a:t>
            </a:r>
          </a:p>
          <a:p>
            <a:r>
              <a:rPr lang="de-DE" sz="1800" dirty="0">
                <a:latin typeface="Arial" pitchFamily="34" charset="0"/>
                <a:cs typeface="Arial" pitchFamily="34" charset="0"/>
              </a:rPr>
              <a:t>Neckarwestheim (GKN)</a:t>
            </a:r>
          </a:p>
          <a:p>
            <a:r>
              <a:rPr lang="de-DE" sz="1800" dirty="0" err="1">
                <a:latin typeface="Arial" pitchFamily="34" charset="0"/>
                <a:cs typeface="Arial" pitchFamily="34" charset="0"/>
              </a:rPr>
              <a:t>Obrigheim</a:t>
            </a:r>
            <a:r>
              <a:rPr lang="de-DE" sz="1800" dirty="0">
                <a:latin typeface="Arial" pitchFamily="34" charset="0"/>
                <a:cs typeface="Arial" pitchFamily="34" charset="0"/>
              </a:rPr>
              <a:t> (KWO)</a:t>
            </a:r>
          </a:p>
          <a:p>
            <a:pPr>
              <a:buFont typeface="Wingdings" pitchFamily="2" charset="2"/>
              <a:buNone/>
            </a:pPr>
            <a:endParaRPr lang="de-DE" sz="1800" dirty="0">
              <a:latin typeface="Arial" pitchFamily="34" charset="0"/>
              <a:cs typeface="Arial" pitchFamily="34" charset="0"/>
            </a:endParaRPr>
          </a:p>
          <a:p>
            <a:r>
              <a:rPr lang="de-DE" sz="1800" dirty="0" err="1">
                <a:latin typeface="Arial" pitchFamily="34" charset="0"/>
                <a:cs typeface="Arial" pitchFamily="34" charset="0"/>
              </a:rPr>
              <a:t>Fessenheim</a:t>
            </a:r>
            <a:r>
              <a:rPr lang="de-DE" sz="1800" dirty="0">
                <a:latin typeface="Arial" pitchFamily="34" charset="0"/>
                <a:cs typeface="Arial" pitchFamily="34" charset="0"/>
              </a:rPr>
              <a:t> (F)</a:t>
            </a:r>
          </a:p>
          <a:p>
            <a:r>
              <a:rPr lang="de-DE" sz="1800" dirty="0">
                <a:latin typeface="Arial" pitchFamily="34" charset="0"/>
                <a:cs typeface="Arial" pitchFamily="34" charset="0"/>
              </a:rPr>
              <a:t>Leibstadt, </a:t>
            </a:r>
            <a:r>
              <a:rPr lang="de-DE" sz="1800" dirty="0" err="1">
                <a:latin typeface="Arial" pitchFamily="34" charset="0"/>
                <a:cs typeface="Arial" pitchFamily="34" charset="0"/>
              </a:rPr>
              <a:t>Beznau</a:t>
            </a:r>
            <a:r>
              <a:rPr lang="de-DE" sz="1800" dirty="0">
                <a:latin typeface="Arial" pitchFamily="34" charset="0"/>
                <a:cs typeface="Arial" pitchFamily="34" charset="0"/>
              </a:rPr>
              <a:t> (CH)</a:t>
            </a:r>
          </a:p>
          <a:p>
            <a:pPr>
              <a:buFont typeface="Wingdings" pitchFamily="2" charset="2"/>
              <a:buNone/>
            </a:pPr>
            <a:endParaRPr lang="de-DE" sz="1800" dirty="0">
              <a:latin typeface="Arial" pitchFamily="34" charset="0"/>
              <a:cs typeface="Arial" pitchFamily="34" charset="0"/>
            </a:endParaRPr>
          </a:p>
          <a:p>
            <a:r>
              <a:rPr lang="de-DE" sz="18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Gundremmingen</a:t>
            </a:r>
            <a:endParaRPr lang="de-DE" sz="18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8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Biblis</a:t>
            </a:r>
          </a:p>
          <a:p>
            <a:r>
              <a:rPr lang="de-DE" sz="18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Cattenom</a:t>
            </a:r>
            <a:endParaRPr lang="de-DE" sz="18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8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Mülheim-Kärlich</a:t>
            </a:r>
            <a:endParaRPr lang="de-DE" sz="18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de-DE" sz="1800" dirty="0">
              <a:solidFill>
                <a:schemeClr val="bg2"/>
              </a:solidFill>
            </a:endParaRPr>
          </a:p>
          <a:p>
            <a:pPr>
              <a:buFont typeface="Wingdings" pitchFamily="2" charset="2"/>
              <a:buNone/>
            </a:pPr>
            <a:endParaRPr lang="de-DE" sz="1800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1"/>
            <a:ext cx="2339752" cy="15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C:\Dokumente und Einstellungen\Thomas\Lokale Einstellungen\Temporary Internet Files\Content.IE5\GL27CHMV\MC900352220[1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836712"/>
            <a:ext cx="288032" cy="369129"/>
          </a:xfrm>
          <a:prstGeom prst="rect">
            <a:avLst/>
          </a:prstGeom>
          <a:noFill/>
        </p:spPr>
      </p:pic>
      <p:sp>
        <p:nvSpPr>
          <p:cNvPr id="11" name="Textfeld 10"/>
          <p:cNvSpPr txBox="1"/>
          <p:nvPr/>
        </p:nvSpPr>
        <p:spPr>
          <a:xfrm>
            <a:off x="7253381" y="1268760"/>
            <a:ext cx="1883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itchFamily="34" charset="0"/>
              </a:rPr>
              <a:t>Source: Open </a:t>
            </a:r>
            <a:r>
              <a:rPr lang="de-DE" sz="1200" dirty="0" err="1" smtClean="0">
                <a:latin typeface="Arial" pitchFamily="34" charset="0"/>
              </a:rPr>
              <a:t>Streetmap</a:t>
            </a:r>
            <a:endParaRPr lang="en-US" sz="12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96" name="Rectangle 732"/>
          <p:cNvSpPr>
            <a:spLocks noChangeArrowheads="1"/>
          </p:cNvSpPr>
          <p:nvPr/>
        </p:nvSpPr>
        <p:spPr bwMode="auto">
          <a:xfrm>
            <a:off x="542925" y="188913"/>
            <a:ext cx="79168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ts val="4200"/>
              </a:lnSpc>
            </a:pPr>
            <a:r>
              <a:rPr lang="de-DE" sz="3200" dirty="0" err="1" smtClean="0">
                <a:solidFill>
                  <a:schemeClr val="tx2"/>
                </a:solidFill>
                <a:latin typeface="Arial" pitchFamily="34" charset="0"/>
              </a:rPr>
              <a:t>Duties</a:t>
            </a:r>
            <a:r>
              <a:rPr lang="de-DE" sz="32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de-DE" sz="3200" dirty="0" err="1" smtClean="0">
                <a:solidFill>
                  <a:schemeClr val="tx2"/>
                </a:solidFill>
                <a:latin typeface="Arial" pitchFamily="34" charset="0"/>
              </a:rPr>
              <a:t>and</a:t>
            </a:r>
            <a:r>
              <a:rPr lang="de-DE" sz="32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de-DE" sz="3200" dirty="0" err="1" smtClean="0">
                <a:solidFill>
                  <a:schemeClr val="tx2"/>
                </a:solidFill>
                <a:latin typeface="Arial" pitchFamily="34" charset="0"/>
              </a:rPr>
              <a:t>responsibilities</a:t>
            </a:r>
            <a:r>
              <a:rPr lang="de-DE" sz="32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de-DE" sz="3200" dirty="0" err="1" smtClean="0">
                <a:solidFill>
                  <a:schemeClr val="tx2"/>
                </a:solidFill>
                <a:latin typeface="Arial" pitchFamily="34" charset="0"/>
              </a:rPr>
              <a:t>of</a:t>
            </a:r>
            <a:r>
              <a:rPr lang="de-DE" sz="32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de-DE" sz="3200" dirty="0" err="1" smtClean="0">
                <a:solidFill>
                  <a:schemeClr val="tx2"/>
                </a:solidFill>
                <a:latin typeface="Arial" pitchFamily="34" charset="0"/>
              </a:rPr>
              <a:t>the</a:t>
            </a:r>
            <a:r>
              <a:rPr lang="de-DE" sz="3200" dirty="0" smtClean="0">
                <a:solidFill>
                  <a:schemeClr val="tx2"/>
                </a:solidFill>
                <a:latin typeface="Arial" pitchFamily="34" charset="0"/>
              </a:rPr>
              <a:t> System</a:t>
            </a:r>
            <a:r>
              <a:rPr lang="de-DE" sz="3600" dirty="0" smtClean="0">
                <a:solidFill>
                  <a:schemeClr val="tx2"/>
                </a:solidFill>
              </a:rPr>
              <a:t>.</a:t>
            </a:r>
            <a:endParaRPr lang="de-DE" sz="3600" dirty="0">
              <a:solidFill>
                <a:schemeClr val="tx2"/>
              </a:solidFill>
            </a:endParaRPr>
          </a:p>
        </p:txBody>
      </p:sp>
      <p:sp>
        <p:nvSpPr>
          <p:cNvPr id="139997" name="Rectangle 73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6769100" cy="5761038"/>
          </a:xfrm>
          <a:noFill/>
          <a:ln/>
        </p:spPr>
        <p:txBody>
          <a:bodyPr/>
          <a:lstStyle/>
          <a:p>
            <a:pPr>
              <a:spcBef>
                <a:spcPts val="1300"/>
              </a:spcBef>
            </a:pP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Monitoring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operational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parameters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emissions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plants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perfomed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supervisory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authority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assessor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(TÜV) </a:t>
            </a:r>
            <a:endParaRPr lang="de-DE" sz="1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300"/>
              </a:spcBef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Immission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measuring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network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DE" sz="1800" dirty="0" err="1" smtClean="0">
                <a:latin typeface="Arial" pitchFamily="34" charset="0"/>
                <a:cs typeface="Arial" pitchFamily="34" charset="0"/>
                <a:sym typeface="Symbol"/>
              </a:rPr>
              <a:t>ambient</a:t>
            </a:r>
            <a:r>
              <a:rPr lang="de-DE" sz="1800" dirty="0" smtClean="0">
                <a:latin typeface="Arial" pitchFamily="34" charset="0"/>
                <a:cs typeface="Arial" pitchFamily="34" charset="0"/>
                <a:sym typeface="Symbol"/>
              </a:rPr>
              <a:t> dose rate </a:t>
            </a:r>
            <a:r>
              <a:rPr lang="de-DE" sz="1800" dirty="0" err="1" smtClean="0">
                <a:latin typeface="Arial" pitchFamily="34" charset="0"/>
                <a:cs typeface="Arial" pitchFamily="34" charset="0"/>
                <a:sym typeface="Symbol"/>
              </a:rPr>
              <a:t>and</a:t>
            </a:r>
            <a:r>
              <a:rPr lang="de-DE" sz="18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  <a:sym typeface="Symbol"/>
              </a:rPr>
              <a:t>aerosol</a:t>
            </a:r>
            <a:r>
              <a:rPr lang="de-DE" sz="18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  <a:sym typeface="Symbol"/>
              </a:rPr>
              <a:t>concentrations</a:t>
            </a:r>
            <a:r>
              <a:rPr lang="de-DE" sz="1800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de-DE" sz="1800" dirty="0" err="1" smtClean="0">
                <a:latin typeface="Arial" pitchFamily="34" charset="0"/>
                <a:cs typeface="Arial" pitchFamily="34" charset="0"/>
                <a:sym typeface="Symbol"/>
              </a:rPr>
              <a:t>weather-stations</a:t>
            </a:r>
            <a:r>
              <a:rPr lang="de-DE" sz="1800" dirty="0" smtClean="0">
                <a:latin typeface="Arial" pitchFamily="34" charset="0"/>
                <a:cs typeface="Arial" pitchFamily="34" charset="0"/>
                <a:sym typeface="Symbol"/>
              </a:rPr>
              <a:t> (LUBW)</a:t>
            </a:r>
          </a:p>
          <a:p>
            <a:pPr>
              <a:spcBef>
                <a:spcPts val="1300"/>
              </a:spcBef>
            </a:pPr>
            <a:r>
              <a:rPr lang="de-DE" sz="1800" dirty="0" smtClean="0">
                <a:latin typeface="Arial" pitchFamily="34" charset="0"/>
                <a:cs typeface="Arial" pitchFamily="34" charset="0"/>
                <a:sym typeface="Symbol"/>
              </a:rPr>
              <a:t>National </a:t>
            </a:r>
            <a:r>
              <a:rPr lang="de-DE" sz="1800" dirty="0" err="1" smtClean="0">
                <a:latin typeface="Arial" pitchFamily="34" charset="0"/>
                <a:cs typeface="Arial" pitchFamily="34" charset="0"/>
                <a:sym typeface="Symbol"/>
              </a:rPr>
              <a:t>and</a:t>
            </a:r>
            <a:r>
              <a:rPr lang="de-DE" sz="1800" dirty="0" smtClean="0">
                <a:latin typeface="Arial" pitchFamily="34" charset="0"/>
                <a:cs typeface="Arial" pitchFamily="34" charset="0"/>
                <a:sym typeface="Symbol"/>
              </a:rPr>
              <a:t> International </a:t>
            </a:r>
            <a:r>
              <a:rPr lang="de-DE" sz="1800" dirty="0" err="1" smtClean="0">
                <a:latin typeface="Arial" pitchFamily="34" charset="0"/>
                <a:cs typeface="Arial" pitchFamily="34" charset="0"/>
                <a:sym typeface="Symbol"/>
              </a:rPr>
              <a:t>data</a:t>
            </a:r>
            <a:r>
              <a:rPr lang="de-DE" sz="18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  <a:sym typeface="Symbol"/>
              </a:rPr>
              <a:t>exchange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300"/>
              </a:spcBef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Dispersion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calculation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prognostic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diagnostic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):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exposition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public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300"/>
              </a:spcBef>
            </a:pP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Decision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support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tool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emergency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protection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: </a:t>
            </a:r>
          </a:p>
          <a:p>
            <a:pPr lvl="1">
              <a:spcBef>
                <a:spcPts val="1300"/>
              </a:spcBef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Radiological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situation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report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300"/>
              </a:spcBef>
            </a:pP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Combined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presentations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all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data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sources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(incl.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Calculations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) </a:t>
            </a:r>
            <a:endParaRPr lang="de-DE" sz="1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300"/>
              </a:spcBef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Simulation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tool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creation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implementation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excercises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0007" name="Object 743"/>
          <p:cNvGraphicFramePr>
            <a:graphicFrameLocks noChangeAspect="1"/>
          </p:cNvGraphicFramePr>
          <p:nvPr/>
        </p:nvGraphicFramePr>
        <p:xfrm>
          <a:off x="7092950" y="981075"/>
          <a:ext cx="1789113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orelPhotoPaint.Image.11" r:id="rId3" imgW="2380952" imgH="1580952" progId="">
                  <p:embed/>
                </p:oleObj>
              </mc:Choice>
              <mc:Fallback>
                <p:oleObj name="CorelPhotoPaint.Image.11" r:id="rId3" imgW="2380952" imgH="158095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981075"/>
                        <a:ext cx="1789113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89803" dir="2700000" algn="ctr" rotWithShape="0">
                          <a:srgbClr val="296E4B">
                            <a:alpha val="50000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008" name="Object 744"/>
          <p:cNvGraphicFramePr>
            <a:graphicFrameLocks noChangeAspect="1"/>
          </p:cNvGraphicFramePr>
          <p:nvPr/>
        </p:nvGraphicFramePr>
        <p:xfrm>
          <a:off x="7092950" y="2579688"/>
          <a:ext cx="1789113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orelPhotoPaint.Image.11" r:id="rId5" imgW="2380952" imgH="1609524" progId="">
                  <p:embed/>
                </p:oleObj>
              </mc:Choice>
              <mc:Fallback>
                <p:oleObj name="CorelPhotoPaint.Image.11" r:id="rId5" imgW="2380952" imgH="1609524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2579688"/>
                        <a:ext cx="1789113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89803" dir="2700000" algn="ctr" rotWithShape="0">
                          <a:srgbClr val="296E4B">
                            <a:alpha val="50000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009" name="Object 745"/>
          <p:cNvGraphicFramePr>
            <a:graphicFrameLocks noChangeAspect="1"/>
          </p:cNvGraphicFramePr>
          <p:nvPr/>
        </p:nvGraphicFramePr>
        <p:xfrm>
          <a:off x="7092950" y="4249738"/>
          <a:ext cx="1789113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orelPhotoPaint.Image.11" r:id="rId7" imgW="2380952" imgH="1590476" progId="">
                  <p:embed/>
                </p:oleObj>
              </mc:Choice>
              <mc:Fallback>
                <p:oleObj name="CorelPhotoPaint.Image.11" r:id="rId7" imgW="2380952" imgH="1590476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4249738"/>
                        <a:ext cx="1789113" cy="119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89803" dir="2700000" algn="ctr" rotWithShape="0">
                          <a:srgbClr val="296E4B">
                            <a:alpha val="50000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/>
          <p:cNvSpPr>
            <a:spLocks noGrp="1"/>
          </p:cNvSpPr>
          <p:nvPr>
            <p:ph type="title" idx="4294967295"/>
          </p:nvPr>
        </p:nvSpPr>
        <p:spPr>
          <a:xfrm>
            <a:off x="685800" y="337592"/>
            <a:ext cx="7772400" cy="1219200"/>
          </a:xfrm>
        </p:spPr>
        <p:txBody>
          <a:bodyPr anchor="t"/>
          <a:lstStyle/>
          <a:p>
            <a:r>
              <a:rPr lang="de-DE" sz="3200" dirty="0" smtClean="0">
                <a:latin typeface="Arial" pitchFamily="34" charset="0"/>
                <a:cs typeface="Arial" pitchFamily="34" charset="0"/>
              </a:rPr>
              <a:t>Basic System </a:t>
            </a:r>
            <a:r>
              <a:rPr lang="de-DE" sz="3200" dirty="0" err="1" smtClean="0">
                <a:latin typeface="Arial" pitchFamily="34" charset="0"/>
                <a:cs typeface="Arial" pitchFamily="34" charset="0"/>
              </a:rPr>
              <a:t>Architechture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655" name="Gruppieren 654"/>
          <p:cNvGrpSpPr/>
          <p:nvPr/>
        </p:nvGrpSpPr>
        <p:grpSpPr>
          <a:xfrm>
            <a:off x="1" y="908869"/>
            <a:ext cx="9009363" cy="5003707"/>
            <a:chOff x="1" y="908869"/>
            <a:chExt cx="9009363" cy="5003707"/>
          </a:xfrm>
        </p:grpSpPr>
        <p:pic>
          <p:nvPicPr>
            <p:cNvPr id="656" name="Picture 108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5673" y="2575966"/>
              <a:ext cx="979998" cy="97999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657" name="Picture 6" descr="cloud0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0736" y="3445590"/>
              <a:ext cx="1008589" cy="786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8" name="Picture 1077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6758" y="4557159"/>
              <a:ext cx="1029236" cy="75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9" name="Picture 5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1689" y="2017140"/>
              <a:ext cx="1045120" cy="84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0" name="Picture 15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128" y="3990312"/>
              <a:ext cx="1029236" cy="7560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grpSp>
          <p:nvGrpSpPr>
            <p:cNvPr id="661" name="Group 9"/>
            <p:cNvGrpSpPr>
              <a:grpSpLocks/>
            </p:cNvGrpSpPr>
            <p:nvPr/>
          </p:nvGrpSpPr>
          <p:grpSpPr bwMode="auto">
            <a:xfrm>
              <a:off x="105763" y="1342311"/>
              <a:ext cx="1863060" cy="412677"/>
              <a:chOff x="45" y="1383"/>
              <a:chExt cx="1169" cy="318"/>
            </a:xfrm>
          </p:grpSpPr>
          <p:grpSp>
            <p:nvGrpSpPr>
              <p:cNvPr id="1285" name="Group 10"/>
              <p:cNvGrpSpPr>
                <a:grpSpLocks/>
              </p:cNvGrpSpPr>
              <p:nvPr/>
            </p:nvGrpSpPr>
            <p:grpSpPr bwMode="auto">
              <a:xfrm>
                <a:off x="45" y="1383"/>
                <a:ext cx="225" cy="272"/>
                <a:chOff x="618" y="4195"/>
                <a:chExt cx="954" cy="1140"/>
              </a:xfrm>
            </p:grpSpPr>
            <p:sp>
              <p:nvSpPr>
                <p:cNvPr id="1299" name="AutoShape 11"/>
                <p:cNvSpPr>
                  <a:spLocks noChangeArrowheads="1"/>
                </p:cNvSpPr>
                <p:nvPr/>
              </p:nvSpPr>
              <p:spPr bwMode="auto">
                <a:xfrm rot="10800000">
                  <a:off x="618" y="4195"/>
                  <a:ext cx="182" cy="113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10 w 21600"/>
                    <a:gd name="T13" fmla="*/ 4491 h 21600"/>
                    <a:gd name="T14" fmla="*/ 17090 w 21600"/>
                    <a:gd name="T15" fmla="*/ 17109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25252"/>
                    </a:gs>
                    <a:gs pos="50000">
                      <a:srgbClr val="B2B2B2"/>
                    </a:gs>
                    <a:gs pos="100000">
                      <a:srgbClr val="525252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300" name="AutoShape 12"/>
                <p:cNvSpPr>
                  <a:spLocks noChangeArrowheads="1"/>
                </p:cNvSpPr>
                <p:nvPr/>
              </p:nvSpPr>
              <p:spPr bwMode="auto">
                <a:xfrm rot="10800000">
                  <a:off x="1118" y="4694"/>
                  <a:ext cx="454" cy="6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473 w 21600"/>
                    <a:gd name="T13" fmla="*/ 3464 h 21600"/>
                    <a:gd name="T14" fmla="*/ 18127 w 21600"/>
                    <a:gd name="T15" fmla="*/ 1813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3333" y="21600"/>
                      </a:lnTo>
                      <a:lnTo>
                        <a:pt x="182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25252"/>
                    </a:gs>
                    <a:gs pos="50000">
                      <a:srgbClr val="B2B2B2"/>
                    </a:gs>
                    <a:gs pos="100000">
                      <a:srgbClr val="525252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1301" name="Group 13"/>
                <p:cNvGrpSpPr>
                  <a:grpSpLocks/>
                </p:cNvGrpSpPr>
                <p:nvPr/>
              </p:nvGrpSpPr>
              <p:grpSpPr bwMode="auto">
                <a:xfrm>
                  <a:off x="755" y="4836"/>
                  <a:ext cx="499" cy="499"/>
                  <a:chOff x="1933" y="4604"/>
                  <a:chExt cx="408" cy="499"/>
                </a:xfrm>
              </p:grpSpPr>
              <p:sp>
                <p:nvSpPr>
                  <p:cNvPr id="1302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933" y="4604"/>
                    <a:ext cx="408" cy="49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25252"/>
                      </a:gs>
                      <a:gs pos="50000">
                        <a:srgbClr val="B2B2B2"/>
                      </a:gs>
                      <a:gs pos="100000">
                        <a:srgbClr val="52525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303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1933" y="4869"/>
                    <a:ext cx="408" cy="23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25252"/>
                      </a:gs>
                      <a:gs pos="50000">
                        <a:srgbClr val="B2B2B2"/>
                      </a:gs>
                      <a:gs pos="100000">
                        <a:srgbClr val="525252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1286" name="Group 16"/>
              <p:cNvGrpSpPr>
                <a:grpSpLocks/>
              </p:cNvGrpSpPr>
              <p:nvPr/>
            </p:nvGrpSpPr>
            <p:grpSpPr bwMode="auto">
              <a:xfrm>
                <a:off x="362" y="1383"/>
                <a:ext cx="225" cy="272"/>
                <a:chOff x="618" y="4195"/>
                <a:chExt cx="954" cy="1140"/>
              </a:xfrm>
            </p:grpSpPr>
            <p:sp>
              <p:nvSpPr>
                <p:cNvPr id="1294" name="AutoShape 17"/>
                <p:cNvSpPr>
                  <a:spLocks noChangeArrowheads="1"/>
                </p:cNvSpPr>
                <p:nvPr/>
              </p:nvSpPr>
              <p:spPr bwMode="auto">
                <a:xfrm rot="10800000">
                  <a:off x="618" y="4195"/>
                  <a:ext cx="182" cy="113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10 w 21600"/>
                    <a:gd name="T13" fmla="*/ 4491 h 21600"/>
                    <a:gd name="T14" fmla="*/ 17090 w 21600"/>
                    <a:gd name="T15" fmla="*/ 17109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25252"/>
                    </a:gs>
                    <a:gs pos="50000">
                      <a:srgbClr val="B2B2B2"/>
                    </a:gs>
                    <a:gs pos="100000">
                      <a:srgbClr val="525252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295" name="AutoShape 18"/>
                <p:cNvSpPr>
                  <a:spLocks noChangeArrowheads="1"/>
                </p:cNvSpPr>
                <p:nvPr/>
              </p:nvSpPr>
              <p:spPr bwMode="auto">
                <a:xfrm rot="10800000">
                  <a:off x="1118" y="4694"/>
                  <a:ext cx="454" cy="6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473 w 21600"/>
                    <a:gd name="T13" fmla="*/ 3464 h 21600"/>
                    <a:gd name="T14" fmla="*/ 18127 w 21600"/>
                    <a:gd name="T15" fmla="*/ 1813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3333" y="21600"/>
                      </a:lnTo>
                      <a:lnTo>
                        <a:pt x="182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25252"/>
                    </a:gs>
                    <a:gs pos="50000">
                      <a:srgbClr val="B2B2B2"/>
                    </a:gs>
                    <a:gs pos="100000">
                      <a:srgbClr val="525252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1296" name="Group 19"/>
                <p:cNvGrpSpPr>
                  <a:grpSpLocks/>
                </p:cNvGrpSpPr>
                <p:nvPr/>
              </p:nvGrpSpPr>
              <p:grpSpPr bwMode="auto">
                <a:xfrm>
                  <a:off x="755" y="4836"/>
                  <a:ext cx="499" cy="499"/>
                  <a:chOff x="1933" y="4604"/>
                  <a:chExt cx="408" cy="499"/>
                </a:xfrm>
              </p:grpSpPr>
              <p:sp>
                <p:nvSpPr>
                  <p:cNvPr id="1297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933" y="4604"/>
                    <a:ext cx="408" cy="49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25252"/>
                      </a:gs>
                      <a:gs pos="50000">
                        <a:srgbClr val="B2B2B2"/>
                      </a:gs>
                      <a:gs pos="100000">
                        <a:srgbClr val="52525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298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1933" y="4869"/>
                    <a:ext cx="408" cy="23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25252"/>
                      </a:gs>
                      <a:gs pos="50000">
                        <a:srgbClr val="B2B2B2"/>
                      </a:gs>
                      <a:gs pos="100000">
                        <a:srgbClr val="525252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  <p:sp>
            <p:nvSpPr>
              <p:cNvPr id="1287" name="Text Box 22"/>
              <p:cNvSpPr txBox="1">
                <a:spLocks noChangeArrowheads="1"/>
              </p:cNvSpPr>
              <p:nvPr/>
            </p:nvSpPr>
            <p:spPr bwMode="auto">
              <a:xfrm>
                <a:off x="643" y="1393"/>
                <a:ext cx="571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Power </a:t>
                </a:r>
                <a:r>
                  <a:rPr kumimoji="0" lang="de-DE" sz="900" b="1" i="0" u="none" strike="noStrike" kern="0" cap="none" spc="0" normalizeH="0" baseline="0" noProof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Plants</a:t>
                </a:r>
                <a:endParaRPr kumimoji="0" lang="de-DE" sz="9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grpSp>
            <p:nvGrpSpPr>
              <p:cNvPr id="1288" name="Group 23"/>
              <p:cNvGrpSpPr>
                <a:grpSpLocks/>
              </p:cNvGrpSpPr>
              <p:nvPr/>
            </p:nvGrpSpPr>
            <p:grpSpPr bwMode="auto">
              <a:xfrm>
                <a:off x="544" y="1429"/>
                <a:ext cx="225" cy="272"/>
                <a:chOff x="618" y="4195"/>
                <a:chExt cx="954" cy="1140"/>
              </a:xfrm>
            </p:grpSpPr>
            <p:sp>
              <p:nvSpPr>
                <p:cNvPr id="1289" name="AutoShape 24"/>
                <p:cNvSpPr>
                  <a:spLocks noChangeArrowheads="1"/>
                </p:cNvSpPr>
                <p:nvPr/>
              </p:nvSpPr>
              <p:spPr bwMode="auto">
                <a:xfrm rot="10800000">
                  <a:off x="618" y="4195"/>
                  <a:ext cx="182" cy="113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10 w 21600"/>
                    <a:gd name="T13" fmla="*/ 4491 h 21600"/>
                    <a:gd name="T14" fmla="*/ 17090 w 21600"/>
                    <a:gd name="T15" fmla="*/ 17109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25252"/>
                    </a:gs>
                    <a:gs pos="50000">
                      <a:srgbClr val="B2B2B2"/>
                    </a:gs>
                    <a:gs pos="100000">
                      <a:srgbClr val="525252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290" name="AutoShape 25"/>
                <p:cNvSpPr>
                  <a:spLocks noChangeArrowheads="1"/>
                </p:cNvSpPr>
                <p:nvPr/>
              </p:nvSpPr>
              <p:spPr bwMode="auto">
                <a:xfrm rot="10800000">
                  <a:off x="1118" y="4694"/>
                  <a:ext cx="454" cy="6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473 w 21600"/>
                    <a:gd name="T13" fmla="*/ 3464 h 21600"/>
                    <a:gd name="T14" fmla="*/ 18127 w 21600"/>
                    <a:gd name="T15" fmla="*/ 1813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3333" y="21600"/>
                      </a:lnTo>
                      <a:lnTo>
                        <a:pt x="182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25252"/>
                    </a:gs>
                    <a:gs pos="50000">
                      <a:srgbClr val="B2B2B2"/>
                    </a:gs>
                    <a:gs pos="100000">
                      <a:srgbClr val="525252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1291" name="Group 26"/>
                <p:cNvGrpSpPr>
                  <a:grpSpLocks/>
                </p:cNvGrpSpPr>
                <p:nvPr/>
              </p:nvGrpSpPr>
              <p:grpSpPr bwMode="auto">
                <a:xfrm>
                  <a:off x="755" y="4836"/>
                  <a:ext cx="499" cy="499"/>
                  <a:chOff x="1933" y="4604"/>
                  <a:chExt cx="408" cy="499"/>
                </a:xfrm>
              </p:grpSpPr>
              <p:sp>
                <p:nvSpPr>
                  <p:cNvPr id="1292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1933" y="4604"/>
                    <a:ext cx="408" cy="49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25252"/>
                      </a:gs>
                      <a:gs pos="50000">
                        <a:srgbClr val="B2B2B2"/>
                      </a:gs>
                      <a:gs pos="100000">
                        <a:srgbClr val="52525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1293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1933" y="4869"/>
                    <a:ext cx="408" cy="23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25252"/>
                      </a:gs>
                      <a:gs pos="50000">
                        <a:srgbClr val="B2B2B2"/>
                      </a:gs>
                      <a:gs pos="100000">
                        <a:srgbClr val="525252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</p:grpSp>
        <p:grpSp>
          <p:nvGrpSpPr>
            <p:cNvPr id="662" name="Group 34"/>
            <p:cNvGrpSpPr>
              <a:grpSpLocks/>
            </p:cNvGrpSpPr>
            <p:nvPr/>
          </p:nvGrpSpPr>
          <p:grpSpPr bwMode="auto">
            <a:xfrm>
              <a:off x="2967122" y="1289952"/>
              <a:ext cx="362259" cy="411963"/>
              <a:chOff x="3888" y="2975"/>
              <a:chExt cx="191" cy="260"/>
            </a:xfrm>
          </p:grpSpPr>
          <p:pic>
            <p:nvPicPr>
              <p:cNvPr id="1283" name="Picture 35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8" y="2976"/>
                <a:ext cx="160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84" name="AutoShape 36" descr="Vertikal dunkel"/>
              <p:cNvSpPr>
                <a:spLocks noChangeArrowheads="1"/>
              </p:cNvSpPr>
              <p:nvPr/>
            </p:nvSpPr>
            <p:spPr bwMode="auto">
              <a:xfrm rot="5356850">
                <a:off x="3935" y="3023"/>
                <a:ext cx="192" cy="96"/>
              </a:xfrm>
              <a:prstGeom prst="flowChartMerge">
                <a:avLst/>
              </a:prstGeom>
              <a:pattFill prst="dkVert">
                <a:fgClr>
                  <a:srgbClr val="FF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  <p:sp>
          <p:nvSpPr>
            <p:cNvPr id="663" name="Line 37"/>
            <p:cNvSpPr>
              <a:spLocks noChangeShapeType="1"/>
            </p:cNvSpPr>
            <p:nvPr/>
          </p:nvSpPr>
          <p:spPr bwMode="auto">
            <a:xfrm flipV="1">
              <a:off x="5282875" y="4845112"/>
              <a:ext cx="396611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664" name="Oval 39"/>
            <p:cNvSpPr>
              <a:spLocks noChangeArrowheads="1"/>
            </p:cNvSpPr>
            <p:nvPr/>
          </p:nvSpPr>
          <p:spPr bwMode="auto">
            <a:xfrm>
              <a:off x="5677574" y="3053259"/>
              <a:ext cx="1589917" cy="878972"/>
            </a:xfrm>
            <a:prstGeom prst="ellipse">
              <a:avLst/>
            </a:prstGeom>
            <a:solidFill>
              <a:srgbClr val="FFD085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919191"/>
              </a:outerShdw>
            </a:effectLst>
          </p:spPr>
          <p:txBody>
            <a:bodyPr wrap="none" lIns="18000" tIns="36000" rIns="18000" bIns="36000" anchor="ctr"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Regional </a:t>
              </a:r>
            </a:p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administration</a:t>
              </a:r>
              <a:endParaRPr kumimoji="0" lang="de-DE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grpSp>
          <p:nvGrpSpPr>
            <p:cNvPr id="665" name="Group 40"/>
            <p:cNvGrpSpPr>
              <a:grpSpLocks/>
            </p:cNvGrpSpPr>
            <p:nvPr/>
          </p:nvGrpSpPr>
          <p:grpSpPr bwMode="auto">
            <a:xfrm>
              <a:off x="6516428" y="2755004"/>
              <a:ext cx="751063" cy="638486"/>
              <a:chOff x="890" y="2642"/>
              <a:chExt cx="471" cy="492"/>
            </a:xfrm>
          </p:grpSpPr>
          <p:sp>
            <p:nvSpPr>
              <p:cNvPr id="1280" name="computr1"/>
              <p:cNvSpPr>
                <a:spLocks noEditPoints="1" noChangeArrowheads="1"/>
              </p:cNvSpPr>
              <p:nvPr/>
            </p:nvSpPr>
            <p:spPr bwMode="auto">
              <a:xfrm>
                <a:off x="896" y="2642"/>
                <a:ext cx="453" cy="4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4911 w 21600"/>
                  <a:gd name="T43" fmla="*/ 2527 h 21600"/>
                  <a:gd name="T44" fmla="*/ 16736 w 21600"/>
                  <a:gd name="T45" fmla="*/ 11158 h 216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600" h="21600" extrusionOk="0">
                    <a:moveTo>
                      <a:pt x="16994" y="15388"/>
                    </a:moveTo>
                    <a:lnTo>
                      <a:pt x="16994" y="13553"/>
                    </a:lnTo>
                    <a:lnTo>
                      <a:pt x="19535" y="13553"/>
                    </a:lnTo>
                    <a:lnTo>
                      <a:pt x="19535" y="10729"/>
                    </a:lnTo>
                    <a:lnTo>
                      <a:pt x="19535" y="6776"/>
                    </a:lnTo>
                    <a:lnTo>
                      <a:pt x="19535" y="0"/>
                    </a:lnTo>
                    <a:lnTo>
                      <a:pt x="10800" y="0"/>
                    </a:lnTo>
                    <a:lnTo>
                      <a:pt x="2065" y="0"/>
                    </a:lnTo>
                    <a:lnTo>
                      <a:pt x="2065" y="6776"/>
                    </a:lnTo>
                    <a:lnTo>
                      <a:pt x="2065" y="10729"/>
                    </a:lnTo>
                    <a:lnTo>
                      <a:pt x="2065" y="13553"/>
                    </a:lnTo>
                    <a:lnTo>
                      <a:pt x="4606" y="13553"/>
                    </a:lnTo>
                    <a:lnTo>
                      <a:pt x="4606" y="15388"/>
                    </a:lnTo>
                    <a:lnTo>
                      <a:pt x="0" y="15388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5388"/>
                    </a:lnTo>
                    <a:lnTo>
                      <a:pt x="16994" y="15388"/>
                    </a:lnTo>
                    <a:close/>
                  </a:path>
                  <a:path w="21600" h="21600" extrusionOk="0">
                    <a:moveTo>
                      <a:pt x="4606" y="15388"/>
                    </a:moveTo>
                    <a:lnTo>
                      <a:pt x="4606" y="13553"/>
                    </a:lnTo>
                    <a:lnTo>
                      <a:pt x="16994" y="13553"/>
                    </a:lnTo>
                    <a:lnTo>
                      <a:pt x="16994" y="15388"/>
                    </a:lnTo>
                    <a:lnTo>
                      <a:pt x="4606" y="15388"/>
                    </a:lnTo>
                  </a:path>
                  <a:path w="21600" h="21600" extrusionOk="0">
                    <a:moveTo>
                      <a:pt x="4606" y="11294"/>
                    </a:moveTo>
                    <a:lnTo>
                      <a:pt x="4606" y="2259"/>
                    </a:lnTo>
                    <a:lnTo>
                      <a:pt x="16994" y="2259"/>
                    </a:lnTo>
                    <a:lnTo>
                      <a:pt x="16994" y="11294"/>
                    </a:lnTo>
                    <a:lnTo>
                      <a:pt x="4606" y="11294"/>
                    </a:lnTo>
                    <a:moveTo>
                      <a:pt x="13976" y="17082"/>
                    </a:moveTo>
                    <a:lnTo>
                      <a:pt x="13976" y="16376"/>
                    </a:lnTo>
                    <a:lnTo>
                      <a:pt x="20171" y="16376"/>
                    </a:lnTo>
                    <a:lnTo>
                      <a:pt x="20171" y="17082"/>
                    </a:lnTo>
                    <a:lnTo>
                      <a:pt x="13976" y="17082"/>
                    </a:lnTo>
                  </a:path>
                </a:pathLst>
              </a:custGeom>
              <a:gradFill rotWithShape="1">
                <a:gsLst>
                  <a:gs pos="0">
                    <a:srgbClr val="B2B2B2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pic>
            <p:nvPicPr>
              <p:cNvPr id="1281" name="Picture 42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8" y="2672"/>
                <a:ext cx="318" cy="22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1282" name="Text Box 43"/>
              <p:cNvSpPr txBox="1">
                <a:spLocks noChangeArrowheads="1"/>
              </p:cNvSpPr>
              <p:nvPr/>
            </p:nvSpPr>
            <p:spPr bwMode="auto">
              <a:xfrm>
                <a:off x="890" y="2971"/>
                <a:ext cx="471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8000" tIns="36000" rIns="18000" bIns="3600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KFÜ-Client</a:t>
                </a:r>
              </a:p>
            </p:txBody>
          </p:sp>
        </p:grpSp>
        <p:sp>
          <p:nvSpPr>
            <p:cNvPr id="666" name="Text Box 230"/>
            <p:cNvSpPr txBox="1">
              <a:spLocks noChangeArrowheads="1"/>
            </p:cNvSpPr>
            <p:nvPr/>
          </p:nvSpPr>
          <p:spPr bwMode="auto">
            <a:xfrm>
              <a:off x="5751313" y="3895476"/>
              <a:ext cx="1082092" cy="211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36000" rIns="18000" bIns="3600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Terminal </a:t>
              </a:r>
              <a:r>
                <a:rPr kumimoji="0" lang="de-DE" sz="900" b="1" i="0" u="none" strike="noStrike" kern="0" cap="none" spc="0" normalizeH="0" baseline="0" noProof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server</a:t>
              </a:r>
              <a:endParaRPr kumimoji="0" lang="de-DE" sz="9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667" name="Oval 232"/>
            <p:cNvSpPr>
              <a:spLocks noChangeArrowheads="1"/>
            </p:cNvSpPr>
            <p:nvPr/>
          </p:nvSpPr>
          <p:spPr bwMode="auto">
            <a:xfrm>
              <a:off x="5677574" y="1583062"/>
              <a:ext cx="1589917" cy="875829"/>
            </a:xfrm>
            <a:prstGeom prst="ellipse">
              <a:avLst/>
            </a:prstGeom>
            <a:solidFill>
              <a:srgbClr val="FFD085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919191"/>
              </a:outerShdw>
            </a:effectLst>
          </p:spPr>
          <p:txBody>
            <a:bodyPr wrap="none" lIns="18000" tIns="36000" rIns="18000" bIns="36000" anchor="ctr"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Ministry</a:t>
              </a:r>
              <a:endParaRPr kumimoji="0" lang="de-DE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grpSp>
          <p:nvGrpSpPr>
            <p:cNvPr id="668" name="Group 233"/>
            <p:cNvGrpSpPr>
              <a:grpSpLocks/>
            </p:cNvGrpSpPr>
            <p:nvPr/>
          </p:nvGrpSpPr>
          <p:grpSpPr bwMode="auto">
            <a:xfrm>
              <a:off x="6516428" y="1284356"/>
              <a:ext cx="751063" cy="638485"/>
              <a:chOff x="890" y="2642"/>
              <a:chExt cx="471" cy="492"/>
            </a:xfrm>
          </p:grpSpPr>
          <p:sp>
            <p:nvSpPr>
              <p:cNvPr id="1277" name="computr1"/>
              <p:cNvSpPr>
                <a:spLocks noEditPoints="1" noChangeArrowheads="1"/>
              </p:cNvSpPr>
              <p:nvPr/>
            </p:nvSpPr>
            <p:spPr bwMode="auto">
              <a:xfrm>
                <a:off x="896" y="2642"/>
                <a:ext cx="453" cy="4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4911 w 21600"/>
                  <a:gd name="T43" fmla="*/ 2527 h 21600"/>
                  <a:gd name="T44" fmla="*/ 16736 w 21600"/>
                  <a:gd name="T45" fmla="*/ 11158 h 216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600" h="21600" extrusionOk="0">
                    <a:moveTo>
                      <a:pt x="16994" y="15388"/>
                    </a:moveTo>
                    <a:lnTo>
                      <a:pt x="16994" y="13553"/>
                    </a:lnTo>
                    <a:lnTo>
                      <a:pt x="19535" y="13553"/>
                    </a:lnTo>
                    <a:lnTo>
                      <a:pt x="19535" y="10729"/>
                    </a:lnTo>
                    <a:lnTo>
                      <a:pt x="19535" y="6776"/>
                    </a:lnTo>
                    <a:lnTo>
                      <a:pt x="19535" y="0"/>
                    </a:lnTo>
                    <a:lnTo>
                      <a:pt x="10800" y="0"/>
                    </a:lnTo>
                    <a:lnTo>
                      <a:pt x="2065" y="0"/>
                    </a:lnTo>
                    <a:lnTo>
                      <a:pt x="2065" y="6776"/>
                    </a:lnTo>
                    <a:lnTo>
                      <a:pt x="2065" y="10729"/>
                    </a:lnTo>
                    <a:lnTo>
                      <a:pt x="2065" y="13553"/>
                    </a:lnTo>
                    <a:lnTo>
                      <a:pt x="4606" y="13553"/>
                    </a:lnTo>
                    <a:lnTo>
                      <a:pt x="4606" y="15388"/>
                    </a:lnTo>
                    <a:lnTo>
                      <a:pt x="0" y="15388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5388"/>
                    </a:lnTo>
                    <a:lnTo>
                      <a:pt x="16994" y="15388"/>
                    </a:lnTo>
                    <a:close/>
                  </a:path>
                  <a:path w="21600" h="21600" extrusionOk="0">
                    <a:moveTo>
                      <a:pt x="4606" y="15388"/>
                    </a:moveTo>
                    <a:lnTo>
                      <a:pt x="4606" y="13553"/>
                    </a:lnTo>
                    <a:lnTo>
                      <a:pt x="16994" y="13553"/>
                    </a:lnTo>
                    <a:lnTo>
                      <a:pt x="16994" y="15388"/>
                    </a:lnTo>
                    <a:lnTo>
                      <a:pt x="4606" y="15388"/>
                    </a:lnTo>
                  </a:path>
                  <a:path w="21600" h="21600" extrusionOk="0">
                    <a:moveTo>
                      <a:pt x="4606" y="11294"/>
                    </a:moveTo>
                    <a:lnTo>
                      <a:pt x="4606" y="2259"/>
                    </a:lnTo>
                    <a:lnTo>
                      <a:pt x="16994" y="2259"/>
                    </a:lnTo>
                    <a:lnTo>
                      <a:pt x="16994" y="11294"/>
                    </a:lnTo>
                    <a:lnTo>
                      <a:pt x="4606" y="11294"/>
                    </a:lnTo>
                    <a:moveTo>
                      <a:pt x="13976" y="17082"/>
                    </a:moveTo>
                    <a:lnTo>
                      <a:pt x="13976" y="16376"/>
                    </a:lnTo>
                    <a:lnTo>
                      <a:pt x="20171" y="16376"/>
                    </a:lnTo>
                    <a:lnTo>
                      <a:pt x="20171" y="17082"/>
                    </a:lnTo>
                    <a:lnTo>
                      <a:pt x="13976" y="17082"/>
                    </a:lnTo>
                  </a:path>
                </a:pathLst>
              </a:custGeom>
              <a:gradFill rotWithShape="1">
                <a:gsLst>
                  <a:gs pos="0">
                    <a:srgbClr val="B2B2B2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pic>
            <p:nvPicPr>
              <p:cNvPr id="1278" name="Picture 235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8" y="2672"/>
                <a:ext cx="318" cy="22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1279" name="Text Box 236"/>
              <p:cNvSpPr txBox="1">
                <a:spLocks noChangeArrowheads="1"/>
              </p:cNvSpPr>
              <p:nvPr/>
            </p:nvSpPr>
            <p:spPr bwMode="auto">
              <a:xfrm>
                <a:off x="890" y="2971"/>
                <a:ext cx="471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8000" tIns="36000" rIns="18000" bIns="3600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KFÜ-Client</a:t>
                </a:r>
              </a:p>
            </p:txBody>
          </p:sp>
        </p:grpSp>
        <p:grpSp>
          <p:nvGrpSpPr>
            <p:cNvPr id="669" name="Group 238"/>
            <p:cNvGrpSpPr>
              <a:grpSpLocks/>
            </p:cNvGrpSpPr>
            <p:nvPr/>
          </p:nvGrpSpPr>
          <p:grpSpPr bwMode="auto">
            <a:xfrm>
              <a:off x="5784104" y="2182495"/>
              <a:ext cx="1083653" cy="236273"/>
              <a:chOff x="2523" y="2143"/>
              <a:chExt cx="115" cy="277"/>
            </a:xfrm>
          </p:grpSpPr>
          <p:grpSp>
            <p:nvGrpSpPr>
              <p:cNvPr id="1138" name="Group 239"/>
              <p:cNvGrpSpPr>
                <a:grpSpLocks/>
              </p:cNvGrpSpPr>
              <p:nvPr/>
            </p:nvGrpSpPr>
            <p:grpSpPr bwMode="auto">
              <a:xfrm>
                <a:off x="2523" y="2143"/>
                <a:ext cx="115" cy="277"/>
                <a:chOff x="2523" y="2143"/>
                <a:chExt cx="115" cy="277"/>
              </a:xfrm>
            </p:grpSpPr>
            <p:grpSp>
              <p:nvGrpSpPr>
                <p:cNvPr id="1144" name="Group 240"/>
                <p:cNvGrpSpPr>
                  <a:grpSpLocks/>
                </p:cNvGrpSpPr>
                <p:nvPr/>
              </p:nvGrpSpPr>
              <p:grpSpPr bwMode="auto">
                <a:xfrm>
                  <a:off x="2523" y="2143"/>
                  <a:ext cx="115" cy="277"/>
                  <a:chOff x="2523" y="2143"/>
                  <a:chExt cx="115" cy="277"/>
                </a:xfrm>
              </p:grpSpPr>
              <p:grpSp>
                <p:nvGrpSpPr>
                  <p:cNvPr id="1272" name="Group 241"/>
                  <p:cNvGrpSpPr>
                    <a:grpSpLocks/>
                  </p:cNvGrpSpPr>
                  <p:nvPr/>
                </p:nvGrpSpPr>
                <p:grpSpPr bwMode="auto">
                  <a:xfrm>
                    <a:off x="2523" y="2143"/>
                    <a:ext cx="115" cy="277"/>
                    <a:chOff x="2523" y="2143"/>
                    <a:chExt cx="115" cy="277"/>
                  </a:xfrm>
                </p:grpSpPr>
                <p:sp>
                  <p:nvSpPr>
                    <p:cNvPr id="1274" name="Rectangle 2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23" y="2144"/>
                      <a:ext cx="87" cy="27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B2B2B2"/>
                        </a:gs>
                        <a:gs pos="100000">
                          <a:srgbClr val="808080"/>
                        </a:gs>
                      </a:gsLst>
                      <a:lin ang="0" scaled="1"/>
                    </a:gradFill>
                    <a:ln w="7938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275" name="Freeform 243"/>
                    <p:cNvSpPr>
                      <a:spLocks/>
                    </p:cNvSpPr>
                    <p:nvPr/>
                  </p:nvSpPr>
                  <p:spPr bwMode="auto">
                    <a:xfrm>
                      <a:off x="2611" y="2143"/>
                      <a:ext cx="27" cy="277"/>
                    </a:xfrm>
                    <a:custGeom>
                      <a:avLst/>
                      <a:gdLst>
                        <a:gd name="T0" fmla="*/ 0 w 54"/>
                        <a:gd name="T1" fmla="*/ 0 h 555"/>
                        <a:gd name="T2" fmla="*/ 0 w 54"/>
                        <a:gd name="T3" fmla="*/ 0 h 555"/>
                        <a:gd name="T4" fmla="*/ 1 w 54"/>
                        <a:gd name="T5" fmla="*/ 0 h 555"/>
                        <a:gd name="T6" fmla="*/ 1 w 54"/>
                        <a:gd name="T7" fmla="*/ 0 h 555"/>
                        <a:gd name="T8" fmla="*/ 0 w 54"/>
                        <a:gd name="T9" fmla="*/ 0 h 55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4"/>
                        <a:gd name="T16" fmla="*/ 0 h 555"/>
                        <a:gd name="T17" fmla="*/ 54 w 54"/>
                        <a:gd name="T18" fmla="*/ 555 h 55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4" h="555">
                          <a:moveTo>
                            <a:pt x="0" y="0"/>
                          </a:moveTo>
                          <a:lnTo>
                            <a:pt x="0" y="555"/>
                          </a:lnTo>
                          <a:lnTo>
                            <a:pt x="54" y="502"/>
                          </a:lnTo>
                          <a:lnTo>
                            <a:pt x="54" y="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B2B2B2"/>
                        </a:gs>
                        <a:gs pos="100000">
                          <a:srgbClr val="808080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276" name="Freeform 244"/>
                    <p:cNvSpPr>
                      <a:spLocks/>
                    </p:cNvSpPr>
                    <p:nvPr/>
                  </p:nvSpPr>
                  <p:spPr bwMode="auto">
                    <a:xfrm>
                      <a:off x="2611" y="2143"/>
                      <a:ext cx="27" cy="277"/>
                    </a:xfrm>
                    <a:custGeom>
                      <a:avLst/>
                      <a:gdLst>
                        <a:gd name="T0" fmla="*/ 0 w 54"/>
                        <a:gd name="T1" fmla="*/ 0 h 555"/>
                        <a:gd name="T2" fmla="*/ 0 w 54"/>
                        <a:gd name="T3" fmla="*/ 0 h 555"/>
                        <a:gd name="T4" fmla="*/ 1 w 54"/>
                        <a:gd name="T5" fmla="*/ 0 h 555"/>
                        <a:gd name="T6" fmla="*/ 1 w 54"/>
                        <a:gd name="T7" fmla="*/ 0 h 555"/>
                        <a:gd name="T8" fmla="*/ 0 w 54"/>
                        <a:gd name="T9" fmla="*/ 0 h 55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4"/>
                        <a:gd name="T16" fmla="*/ 0 h 555"/>
                        <a:gd name="T17" fmla="*/ 54 w 54"/>
                        <a:gd name="T18" fmla="*/ 555 h 55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4" h="555">
                          <a:moveTo>
                            <a:pt x="0" y="0"/>
                          </a:moveTo>
                          <a:lnTo>
                            <a:pt x="0" y="555"/>
                          </a:lnTo>
                          <a:lnTo>
                            <a:pt x="54" y="502"/>
                          </a:lnTo>
                          <a:lnTo>
                            <a:pt x="54" y="5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adFill rotWithShape="1">
                      <a:gsLst>
                        <a:gs pos="0">
                          <a:srgbClr val="B2B2B2"/>
                        </a:gs>
                        <a:gs pos="100000">
                          <a:srgbClr val="808080"/>
                        </a:gs>
                      </a:gsLst>
                      <a:lin ang="0" scaled="1"/>
                    </a:gradFill>
                    <a:ln w="793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</p:grpSp>
              <p:sp>
                <p:nvSpPr>
                  <p:cNvPr id="1273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2615" y="2150"/>
                    <a:ext cx="1" cy="269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145" name="Group 246"/>
                <p:cNvGrpSpPr>
                  <a:grpSpLocks/>
                </p:cNvGrpSpPr>
                <p:nvPr/>
              </p:nvGrpSpPr>
              <p:grpSpPr bwMode="auto">
                <a:xfrm>
                  <a:off x="2526" y="2159"/>
                  <a:ext cx="17" cy="260"/>
                  <a:chOff x="2526" y="2159"/>
                  <a:chExt cx="17" cy="260"/>
                </a:xfrm>
              </p:grpSpPr>
              <p:grpSp>
                <p:nvGrpSpPr>
                  <p:cNvPr id="1146" name="Group 247"/>
                  <p:cNvGrpSpPr>
                    <a:grpSpLocks/>
                  </p:cNvGrpSpPr>
                  <p:nvPr/>
                </p:nvGrpSpPr>
                <p:grpSpPr bwMode="auto">
                  <a:xfrm>
                    <a:off x="2526" y="2159"/>
                    <a:ext cx="17" cy="128"/>
                    <a:chOff x="2526" y="2159"/>
                    <a:chExt cx="17" cy="128"/>
                  </a:xfrm>
                </p:grpSpPr>
                <p:grpSp>
                  <p:nvGrpSpPr>
                    <p:cNvPr id="1210" name="Group 2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26" y="2159"/>
                      <a:ext cx="17" cy="66"/>
                      <a:chOff x="2526" y="2159"/>
                      <a:chExt cx="17" cy="66"/>
                    </a:xfrm>
                  </p:grpSpPr>
                  <p:grpSp>
                    <p:nvGrpSpPr>
                      <p:cNvPr id="1242" name="Group 24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26" y="2159"/>
                        <a:ext cx="17" cy="30"/>
                        <a:chOff x="2526" y="2159"/>
                        <a:chExt cx="17" cy="30"/>
                      </a:xfrm>
                    </p:grpSpPr>
                    <p:grpSp>
                      <p:nvGrpSpPr>
                        <p:cNvPr id="1258" name="Group 25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6" y="2159"/>
                          <a:ext cx="17" cy="13"/>
                          <a:chOff x="2526" y="2159"/>
                          <a:chExt cx="17" cy="13"/>
                        </a:xfrm>
                      </p:grpSpPr>
                      <p:grpSp>
                        <p:nvGrpSpPr>
                          <p:cNvPr id="1266" name="Group 25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159"/>
                            <a:ext cx="17" cy="5"/>
                            <a:chOff x="2526" y="2159"/>
                            <a:chExt cx="17" cy="5"/>
                          </a:xfrm>
                        </p:grpSpPr>
                        <p:sp>
                          <p:nvSpPr>
                            <p:cNvPr id="1270" name="Freeform 25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159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71" name="Freeform 25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163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267" name="Group 25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167"/>
                            <a:ext cx="17" cy="5"/>
                            <a:chOff x="2526" y="2167"/>
                            <a:chExt cx="17" cy="5"/>
                          </a:xfrm>
                        </p:grpSpPr>
                        <p:sp>
                          <p:nvSpPr>
                            <p:cNvPr id="1268" name="Freeform 25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167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69" name="Freeform 25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171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1259" name="Group 25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6" y="2170"/>
                          <a:ext cx="17" cy="19"/>
                          <a:chOff x="2526" y="2170"/>
                          <a:chExt cx="17" cy="19"/>
                        </a:xfrm>
                      </p:grpSpPr>
                      <p:grpSp>
                        <p:nvGrpSpPr>
                          <p:cNvPr id="1260" name="Group 25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170"/>
                            <a:ext cx="17" cy="10"/>
                            <a:chOff x="2526" y="2170"/>
                            <a:chExt cx="17" cy="10"/>
                          </a:xfrm>
                        </p:grpSpPr>
                        <p:sp>
                          <p:nvSpPr>
                            <p:cNvPr id="1264" name="Rectangle 25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170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65" name="Freeform 26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179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261" name="Group 26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178"/>
                            <a:ext cx="17" cy="11"/>
                            <a:chOff x="2526" y="2178"/>
                            <a:chExt cx="17" cy="11"/>
                          </a:xfrm>
                        </p:grpSpPr>
                        <p:sp>
                          <p:nvSpPr>
                            <p:cNvPr id="1262" name="Rectangle 26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178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63" name="Freeform 26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188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1243" name="Group 26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26" y="2192"/>
                        <a:ext cx="17" cy="33"/>
                        <a:chOff x="2526" y="2192"/>
                        <a:chExt cx="17" cy="33"/>
                      </a:xfrm>
                    </p:grpSpPr>
                    <p:grpSp>
                      <p:nvGrpSpPr>
                        <p:cNvPr id="1244" name="Group 26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6" y="2192"/>
                          <a:ext cx="17" cy="13"/>
                          <a:chOff x="2526" y="2192"/>
                          <a:chExt cx="17" cy="13"/>
                        </a:xfrm>
                      </p:grpSpPr>
                      <p:grpSp>
                        <p:nvGrpSpPr>
                          <p:cNvPr id="1252" name="Group 26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192"/>
                            <a:ext cx="17" cy="5"/>
                            <a:chOff x="2526" y="2192"/>
                            <a:chExt cx="17" cy="5"/>
                          </a:xfrm>
                        </p:grpSpPr>
                        <p:sp>
                          <p:nvSpPr>
                            <p:cNvPr id="1256" name="Freeform 26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192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57" name="Freeform 26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196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253" name="Group 26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200"/>
                            <a:ext cx="17" cy="5"/>
                            <a:chOff x="2526" y="2200"/>
                            <a:chExt cx="17" cy="5"/>
                          </a:xfrm>
                        </p:grpSpPr>
                        <p:sp>
                          <p:nvSpPr>
                            <p:cNvPr id="1254" name="Freeform 27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200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55" name="Freeform 27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204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1245" name="Group 27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6" y="2208"/>
                          <a:ext cx="17" cy="17"/>
                          <a:chOff x="2526" y="2208"/>
                          <a:chExt cx="17" cy="17"/>
                        </a:xfrm>
                      </p:grpSpPr>
                      <p:grpSp>
                        <p:nvGrpSpPr>
                          <p:cNvPr id="1246" name="Group 27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208"/>
                            <a:ext cx="17" cy="10"/>
                            <a:chOff x="2526" y="2208"/>
                            <a:chExt cx="17" cy="10"/>
                          </a:xfrm>
                        </p:grpSpPr>
                        <p:sp>
                          <p:nvSpPr>
                            <p:cNvPr id="1250" name="Freeform 27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208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51" name="Rectangle 27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208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247" name="Group 27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211"/>
                            <a:ext cx="17" cy="14"/>
                            <a:chOff x="2526" y="2211"/>
                            <a:chExt cx="17" cy="14"/>
                          </a:xfrm>
                        </p:grpSpPr>
                        <p:sp>
                          <p:nvSpPr>
                            <p:cNvPr id="1248" name="Rectangle 27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211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49" name="Rectangle 27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215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1211" name="Group 2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26" y="2219"/>
                      <a:ext cx="17" cy="68"/>
                      <a:chOff x="2526" y="2219"/>
                      <a:chExt cx="17" cy="68"/>
                    </a:xfrm>
                  </p:grpSpPr>
                  <p:grpSp>
                    <p:nvGrpSpPr>
                      <p:cNvPr id="1212" name="Group 2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26" y="2219"/>
                        <a:ext cx="17" cy="36"/>
                        <a:chOff x="2526" y="2219"/>
                        <a:chExt cx="17" cy="36"/>
                      </a:xfrm>
                    </p:grpSpPr>
                    <p:grpSp>
                      <p:nvGrpSpPr>
                        <p:cNvPr id="1228" name="Group 28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6" y="2219"/>
                          <a:ext cx="17" cy="19"/>
                          <a:chOff x="2526" y="2219"/>
                          <a:chExt cx="17" cy="19"/>
                        </a:xfrm>
                      </p:grpSpPr>
                      <p:grpSp>
                        <p:nvGrpSpPr>
                          <p:cNvPr id="1236" name="Group 28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219"/>
                            <a:ext cx="17" cy="15"/>
                            <a:chOff x="2526" y="2219"/>
                            <a:chExt cx="17" cy="15"/>
                          </a:xfrm>
                        </p:grpSpPr>
                        <p:sp>
                          <p:nvSpPr>
                            <p:cNvPr id="1240" name="Rectangle 28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219"/>
                              <a:ext cx="17" cy="11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41" name="Rectangle 28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224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237" name="Group 28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228"/>
                            <a:ext cx="17" cy="10"/>
                            <a:chOff x="2526" y="2228"/>
                            <a:chExt cx="17" cy="10"/>
                          </a:xfrm>
                        </p:grpSpPr>
                        <p:sp>
                          <p:nvSpPr>
                            <p:cNvPr id="1238" name="Rectangle 28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228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39" name="Freeform 28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237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1229" name="Group 28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6" y="2240"/>
                          <a:ext cx="17" cy="15"/>
                          <a:chOff x="2526" y="2240"/>
                          <a:chExt cx="17" cy="15"/>
                        </a:xfrm>
                      </p:grpSpPr>
                      <p:grpSp>
                        <p:nvGrpSpPr>
                          <p:cNvPr id="1230" name="Group 28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240"/>
                            <a:ext cx="17" cy="10"/>
                            <a:chOff x="2526" y="2240"/>
                            <a:chExt cx="17" cy="10"/>
                          </a:xfrm>
                        </p:grpSpPr>
                        <p:sp>
                          <p:nvSpPr>
                            <p:cNvPr id="1234" name="Freeform 29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241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35" name="Rectangle 29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240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231" name="Group 29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244"/>
                            <a:ext cx="17" cy="11"/>
                            <a:chOff x="2526" y="2244"/>
                            <a:chExt cx="17" cy="11"/>
                          </a:xfrm>
                        </p:grpSpPr>
                        <p:sp>
                          <p:nvSpPr>
                            <p:cNvPr id="1232" name="Rectangle 29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244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33" name="Freeform 29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254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1213" name="Group 29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26" y="2252"/>
                        <a:ext cx="17" cy="35"/>
                        <a:chOff x="2526" y="2252"/>
                        <a:chExt cx="17" cy="35"/>
                      </a:xfrm>
                    </p:grpSpPr>
                    <p:grpSp>
                      <p:nvGrpSpPr>
                        <p:cNvPr id="1214" name="Group 29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6" y="2252"/>
                          <a:ext cx="17" cy="19"/>
                          <a:chOff x="2526" y="2252"/>
                          <a:chExt cx="17" cy="19"/>
                        </a:xfrm>
                      </p:grpSpPr>
                      <p:grpSp>
                        <p:nvGrpSpPr>
                          <p:cNvPr id="1222" name="Group 29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252"/>
                            <a:ext cx="17" cy="14"/>
                            <a:chOff x="2526" y="2252"/>
                            <a:chExt cx="17" cy="14"/>
                          </a:xfrm>
                        </p:grpSpPr>
                        <p:sp>
                          <p:nvSpPr>
                            <p:cNvPr id="1226" name="Rectangle 29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252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27" name="Rectangle 29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256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223" name="Group 30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266"/>
                            <a:ext cx="17" cy="5"/>
                            <a:chOff x="2526" y="2266"/>
                            <a:chExt cx="17" cy="5"/>
                          </a:xfrm>
                        </p:grpSpPr>
                        <p:sp>
                          <p:nvSpPr>
                            <p:cNvPr id="1224" name="Freeform 30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266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25" name="Freeform 30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270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1215" name="Group 30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6" y="2274"/>
                          <a:ext cx="17" cy="13"/>
                          <a:chOff x="2526" y="2274"/>
                          <a:chExt cx="17" cy="13"/>
                        </a:xfrm>
                      </p:grpSpPr>
                      <p:grpSp>
                        <p:nvGrpSpPr>
                          <p:cNvPr id="1216" name="Group 30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274"/>
                            <a:ext cx="17" cy="5"/>
                            <a:chOff x="2526" y="2274"/>
                            <a:chExt cx="17" cy="5"/>
                          </a:xfrm>
                        </p:grpSpPr>
                        <p:sp>
                          <p:nvSpPr>
                            <p:cNvPr id="1220" name="Freeform 30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274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21" name="Freeform 30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278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217" name="Group 30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283"/>
                            <a:ext cx="17" cy="4"/>
                            <a:chOff x="2526" y="2283"/>
                            <a:chExt cx="17" cy="4"/>
                          </a:xfrm>
                        </p:grpSpPr>
                        <p:sp>
                          <p:nvSpPr>
                            <p:cNvPr id="1218" name="Freeform 30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283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19" name="Freeform 30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286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  <p:grpSp>
                <p:nvGrpSpPr>
                  <p:cNvPr id="1147" name="Group 310"/>
                  <p:cNvGrpSpPr>
                    <a:grpSpLocks/>
                  </p:cNvGrpSpPr>
                  <p:nvPr/>
                </p:nvGrpSpPr>
                <p:grpSpPr bwMode="auto">
                  <a:xfrm>
                    <a:off x="2526" y="2290"/>
                    <a:ext cx="17" cy="129"/>
                    <a:chOff x="2526" y="2290"/>
                    <a:chExt cx="17" cy="129"/>
                  </a:xfrm>
                </p:grpSpPr>
                <p:grpSp>
                  <p:nvGrpSpPr>
                    <p:cNvPr id="1148" name="Group 3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26" y="2290"/>
                      <a:ext cx="17" cy="64"/>
                      <a:chOff x="2526" y="2290"/>
                      <a:chExt cx="17" cy="64"/>
                    </a:xfrm>
                  </p:grpSpPr>
                  <p:grpSp>
                    <p:nvGrpSpPr>
                      <p:cNvPr id="1180" name="Group 3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26" y="2290"/>
                        <a:ext cx="17" cy="30"/>
                        <a:chOff x="2526" y="2290"/>
                        <a:chExt cx="17" cy="30"/>
                      </a:xfrm>
                    </p:grpSpPr>
                    <p:grpSp>
                      <p:nvGrpSpPr>
                        <p:cNvPr id="1196" name="Group 3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6" y="2290"/>
                          <a:ext cx="17" cy="14"/>
                          <a:chOff x="2526" y="2290"/>
                          <a:chExt cx="17" cy="14"/>
                        </a:xfrm>
                      </p:grpSpPr>
                      <p:grpSp>
                        <p:nvGrpSpPr>
                          <p:cNvPr id="1204" name="Group 31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290"/>
                            <a:ext cx="17" cy="6"/>
                            <a:chOff x="2526" y="2290"/>
                            <a:chExt cx="17" cy="6"/>
                          </a:xfrm>
                        </p:grpSpPr>
                        <p:sp>
                          <p:nvSpPr>
                            <p:cNvPr id="1208" name="Freeform 31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290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09" name="Freeform 31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295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205" name="Group 31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294"/>
                            <a:ext cx="17" cy="10"/>
                            <a:chOff x="2526" y="2294"/>
                            <a:chExt cx="17" cy="10"/>
                          </a:xfrm>
                        </p:grpSpPr>
                        <p:sp>
                          <p:nvSpPr>
                            <p:cNvPr id="1206" name="Rectangle 31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294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07" name="Freeform 31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303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1197" name="Group 3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6" y="2306"/>
                          <a:ext cx="17" cy="14"/>
                          <a:chOff x="2526" y="2306"/>
                          <a:chExt cx="17" cy="14"/>
                        </a:xfrm>
                      </p:grpSpPr>
                      <p:grpSp>
                        <p:nvGrpSpPr>
                          <p:cNvPr id="1198" name="Group 32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306"/>
                            <a:ext cx="17" cy="10"/>
                            <a:chOff x="2526" y="2306"/>
                            <a:chExt cx="17" cy="10"/>
                          </a:xfrm>
                        </p:grpSpPr>
                        <p:sp>
                          <p:nvSpPr>
                            <p:cNvPr id="1202" name="Freeform 32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307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03" name="Rectangle 32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306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199" name="Group 32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310"/>
                            <a:ext cx="17" cy="10"/>
                            <a:chOff x="2526" y="2310"/>
                            <a:chExt cx="17" cy="10"/>
                          </a:xfrm>
                        </p:grpSpPr>
                        <p:sp>
                          <p:nvSpPr>
                            <p:cNvPr id="1200" name="Rectangle 32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310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01" name="Freeform 32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319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1181" name="Group 3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26" y="2318"/>
                        <a:ext cx="17" cy="36"/>
                        <a:chOff x="2526" y="2318"/>
                        <a:chExt cx="17" cy="36"/>
                      </a:xfrm>
                    </p:grpSpPr>
                    <p:grpSp>
                      <p:nvGrpSpPr>
                        <p:cNvPr id="1182" name="Group 32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6" y="2318"/>
                          <a:ext cx="17" cy="22"/>
                          <a:chOff x="2526" y="2318"/>
                          <a:chExt cx="17" cy="22"/>
                        </a:xfrm>
                      </p:grpSpPr>
                      <p:grpSp>
                        <p:nvGrpSpPr>
                          <p:cNvPr id="1190" name="Group 32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318"/>
                            <a:ext cx="17" cy="10"/>
                            <a:chOff x="2526" y="2318"/>
                            <a:chExt cx="17" cy="10"/>
                          </a:xfrm>
                        </p:grpSpPr>
                        <p:sp>
                          <p:nvSpPr>
                            <p:cNvPr id="1194" name="Rectangle 33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318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195" name="Freeform 33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327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191" name="Group 33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327"/>
                            <a:ext cx="17" cy="13"/>
                            <a:chOff x="2526" y="2327"/>
                            <a:chExt cx="17" cy="13"/>
                          </a:xfrm>
                        </p:grpSpPr>
                        <p:sp>
                          <p:nvSpPr>
                            <p:cNvPr id="1192" name="Rectangle 33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327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193" name="Rectangle 33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330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1183" name="Group 33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6" y="2335"/>
                          <a:ext cx="17" cy="19"/>
                          <a:chOff x="2526" y="2335"/>
                          <a:chExt cx="17" cy="19"/>
                        </a:xfrm>
                      </p:grpSpPr>
                      <p:grpSp>
                        <p:nvGrpSpPr>
                          <p:cNvPr id="1184" name="Group 33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335"/>
                            <a:ext cx="17" cy="13"/>
                            <a:chOff x="2526" y="2335"/>
                            <a:chExt cx="17" cy="13"/>
                          </a:xfrm>
                        </p:grpSpPr>
                        <p:sp>
                          <p:nvSpPr>
                            <p:cNvPr id="1188" name="Rectangle 33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335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189" name="Rectangle 33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338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185" name="Group 33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343"/>
                            <a:ext cx="17" cy="11"/>
                            <a:chOff x="2526" y="2343"/>
                            <a:chExt cx="17" cy="11"/>
                          </a:xfrm>
                        </p:grpSpPr>
                        <p:sp>
                          <p:nvSpPr>
                            <p:cNvPr id="1186" name="Rectangle 34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343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187" name="Freeform 34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353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1149" name="Group 3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26" y="2351"/>
                      <a:ext cx="17" cy="68"/>
                      <a:chOff x="2526" y="2351"/>
                      <a:chExt cx="17" cy="68"/>
                    </a:xfrm>
                  </p:grpSpPr>
                  <p:grpSp>
                    <p:nvGrpSpPr>
                      <p:cNvPr id="1150" name="Group 3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26" y="2351"/>
                        <a:ext cx="17" cy="39"/>
                        <a:chOff x="2526" y="2351"/>
                        <a:chExt cx="17" cy="39"/>
                      </a:xfrm>
                    </p:grpSpPr>
                    <p:grpSp>
                      <p:nvGrpSpPr>
                        <p:cNvPr id="1166" name="Group 34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6" y="2351"/>
                          <a:ext cx="17" cy="19"/>
                          <a:chOff x="2526" y="2351"/>
                          <a:chExt cx="17" cy="19"/>
                        </a:xfrm>
                      </p:grpSpPr>
                      <p:grpSp>
                        <p:nvGrpSpPr>
                          <p:cNvPr id="1174" name="Group 34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351"/>
                            <a:ext cx="17" cy="14"/>
                            <a:chOff x="2526" y="2351"/>
                            <a:chExt cx="17" cy="14"/>
                          </a:xfrm>
                        </p:grpSpPr>
                        <p:sp>
                          <p:nvSpPr>
                            <p:cNvPr id="1178" name="Rectangle 34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351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179" name="Rectangle 34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355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175" name="Group 34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365"/>
                            <a:ext cx="17" cy="5"/>
                            <a:chOff x="2526" y="2365"/>
                            <a:chExt cx="17" cy="5"/>
                          </a:xfrm>
                        </p:grpSpPr>
                        <p:sp>
                          <p:nvSpPr>
                            <p:cNvPr id="1176" name="Freeform 34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365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177" name="Freeform 35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369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1167" name="Group 35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6" y="2373"/>
                          <a:ext cx="17" cy="17"/>
                          <a:chOff x="2526" y="2373"/>
                          <a:chExt cx="17" cy="17"/>
                        </a:xfrm>
                      </p:grpSpPr>
                      <p:grpSp>
                        <p:nvGrpSpPr>
                          <p:cNvPr id="1168" name="Group 35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373"/>
                            <a:ext cx="17" cy="5"/>
                            <a:chOff x="2526" y="2373"/>
                            <a:chExt cx="17" cy="5"/>
                          </a:xfrm>
                        </p:grpSpPr>
                        <p:sp>
                          <p:nvSpPr>
                            <p:cNvPr id="1172" name="Freeform 35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373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173" name="Freeform 35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377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169" name="Group 35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376"/>
                            <a:ext cx="17" cy="14"/>
                            <a:chOff x="2526" y="2376"/>
                            <a:chExt cx="17" cy="14"/>
                          </a:xfrm>
                        </p:grpSpPr>
                        <p:sp>
                          <p:nvSpPr>
                            <p:cNvPr id="1170" name="Rectangle 35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376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171" name="Rectangle 35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380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1151" name="Group 35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26" y="2389"/>
                        <a:ext cx="17" cy="30"/>
                        <a:chOff x="2526" y="2389"/>
                        <a:chExt cx="17" cy="30"/>
                      </a:xfrm>
                    </p:grpSpPr>
                    <p:grpSp>
                      <p:nvGrpSpPr>
                        <p:cNvPr id="1152" name="Group 35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6" y="2389"/>
                          <a:ext cx="17" cy="14"/>
                          <a:chOff x="2526" y="2389"/>
                          <a:chExt cx="17" cy="14"/>
                        </a:xfrm>
                      </p:grpSpPr>
                      <p:grpSp>
                        <p:nvGrpSpPr>
                          <p:cNvPr id="1160" name="Group 36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389"/>
                            <a:ext cx="17" cy="6"/>
                            <a:chOff x="2526" y="2389"/>
                            <a:chExt cx="17" cy="6"/>
                          </a:xfrm>
                        </p:grpSpPr>
                        <p:sp>
                          <p:nvSpPr>
                            <p:cNvPr id="1164" name="Freeform 36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389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165" name="Freeform 36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394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161" name="Group 36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397"/>
                            <a:ext cx="17" cy="6"/>
                            <a:chOff x="2526" y="2397"/>
                            <a:chExt cx="17" cy="6"/>
                          </a:xfrm>
                        </p:grpSpPr>
                        <p:sp>
                          <p:nvSpPr>
                            <p:cNvPr id="1162" name="Freeform 36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397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163" name="Freeform 36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402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1153" name="Group 36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6" y="2405"/>
                          <a:ext cx="17" cy="14"/>
                          <a:chOff x="2526" y="2405"/>
                          <a:chExt cx="17" cy="14"/>
                        </a:xfrm>
                      </p:grpSpPr>
                      <p:grpSp>
                        <p:nvGrpSpPr>
                          <p:cNvPr id="1154" name="Group 36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405"/>
                            <a:ext cx="17" cy="10"/>
                            <a:chOff x="2526" y="2405"/>
                            <a:chExt cx="17" cy="10"/>
                          </a:xfrm>
                        </p:grpSpPr>
                        <p:sp>
                          <p:nvSpPr>
                            <p:cNvPr id="1158" name="Freeform 36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405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159" name="Rectangle 36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405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155" name="Group 37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409"/>
                            <a:ext cx="17" cy="10"/>
                            <a:chOff x="2526" y="2409"/>
                            <a:chExt cx="17" cy="10"/>
                          </a:xfrm>
                        </p:grpSpPr>
                        <p:sp>
                          <p:nvSpPr>
                            <p:cNvPr id="1156" name="Rectangle 37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409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157" name="Freeform 37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418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  <p:grpSp>
            <p:nvGrpSpPr>
              <p:cNvPr id="1139" name="Group 373"/>
              <p:cNvGrpSpPr>
                <a:grpSpLocks/>
              </p:cNvGrpSpPr>
              <p:nvPr/>
            </p:nvGrpSpPr>
            <p:grpSpPr bwMode="auto">
              <a:xfrm>
                <a:off x="2560" y="2151"/>
                <a:ext cx="43" cy="260"/>
                <a:chOff x="2560" y="2151"/>
                <a:chExt cx="43" cy="260"/>
              </a:xfrm>
            </p:grpSpPr>
            <p:sp>
              <p:nvSpPr>
                <p:cNvPr id="1140" name="Rectangle 374"/>
                <p:cNvSpPr>
                  <a:spLocks noChangeArrowheads="1"/>
                </p:cNvSpPr>
                <p:nvPr/>
              </p:nvSpPr>
              <p:spPr bwMode="auto">
                <a:xfrm>
                  <a:off x="2560" y="2151"/>
                  <a:ext cx="43" cy="54"/>
                </a:xfrm>
                <a:prstGeom prst="rect">
                  <a:avLst/>
                </a:prstGeom>
                <a:gradFill rotWithShape="1">
                  <a:gsLst>
                    <a:gs pos="0">
                      <a:srgbClr val="B2B2B2"/>
                    </a:gs>
                    <a:gs pos="100000">
                      <a:srgbClr val="808080"/>
                    </a:gs>
                  </a:gsLst>
                  <a:lin ang="0" scaled="1"/>
                </a:gra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141" name="Rectangle 375"/>
                <p:cNvSpPr>
                  <a:spLocks noChangeArrowheads="1"/>
                </p:cNvSpPr>
                <p:nvPr/>
              </p:nvSpPr>
              <p:spPr bwMode="auto">
                <a:xfrm>
                  <a:off x="2560" y="2209"/>
                  <a:ext cx="43" cy="77"/>
                </a:xfrm>
                <a:prstGeom prst="rect">
                  <a:avLst/>
                </a:prstGeom>
                <a:gradFill rotWithShape="1">
                  <a:gsLst>
                    <a:gs pos="0">
                      <a:srgbClr val="B2B2B2"/>
                    </a:gs>
                    <a:gs pos="100000">
                      <a:srgbClr val="808080"/>
                    </a:gs>
                  </a:gsLst>
                  <a:lin ang="0" scaled="1"/>
                </a:gra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142" name="Rectangle 376"/>
                <p:cNvSpPr>
                  <a:spLocks noChangeArrowheads="1"/>
                </p:cNvSpPr>
                <p:nvPr/>
              </p:nvSpPr>
              <p:spPr bwMode="auto">
                <a:xfrm>
                  <a:off x="2560" y="2289"/>
                  <a:ext cx="43" cy="84"/>
                </a:xfrm>
                <a:prstGeom prst="rect">
                  <a:avLst/>
                </a:prstGeom>
                <a:gradFill rotWithShape="1">
                  <a:gsLst>
                    <a:gs pos="0">
                      <a:srgbClr val="B2B2B2"/>
                    </a:gs>
                    <a:gs pos="100000">
                      <a:srgbClr val="808080"/>
                    </a:gs>
                  </a:gsLst>
                  <a:lin ang="0" scaled="1"/>
                </a:gra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143" name="Rectangle 377"/>
                <p:cNvSpPr>
                  <a:spLocks noChangeArrowheads="1"/>
                </p:cNvSpPr>
                <p:nvPr/>
              </p:nvSpPr>
              <p:spPr bwMode="auto">
                <a:xfrm>
                  <a:off x="2560" y="2377"/>
                  <a:ext cx="43" cy="34"/>
                </a:xfrm>
                <a:prstGeom prst="rect">
                  <a:avLst/>
                </a:prstGeom>
                <a:gradFill rotWithShape="1">
                  <a:gsLst>
                    <a:gs pos="0">
                      <a:srgbClr val="B2B2B2"/>
                    </a:gs>
                    <a:gs pos="100000">
                      <a:srgbClr val="808080"/>
                    </a:gs>
                  </a:gsLst>
                  <a:lin ang="0" scaled="1"/>
                </a:gra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670" name="Freeform 422"/>
            <p:cNvSpPr>
              <a:spLocks/>
            </p:cNvSpPr>
            <p:nvPr/>
          </p:nvSpPr>
          <p:spPr bwMode="auto">
            <a:xfrm>
              <a:off x="6227559" y="2190069"/>
              <a:ext cx="92126" cy="224157"/>
            </a:xfrm>
            <a:custGeom>
              <a:avLst/>
              <a:gdLst>
                <a:gd name="T0" fmla="*/ 2147483647 w 18"/>
                <a:gd name="T1" fmla="*/ 0 h 528"/>
                <a:gd name="T2" fmla="*/ 2147483647 w 18"/>
                <a:gd name="T3" fmla="*/ 0 h 528"/>
                <a:gd name="T4" fmla="*/ 2147483647 w 18"/>
                <a:gd name="T5" fmla="*/ 0 h 528"/>
                <a:gd name="T6" fmla="*/ 2147483647 w 18"/>
                <a:gd name="T7" fmla="*/ 0 h 528"/>
                <a:gd name="T8" fmla="*/ 0 w 18"/>
                <a:gd name="T9" fmla="*/ 0 h 528"/>
                <a:gd name="T10" fmla="*/ 0 w 18"/>
                <a:gd name="T11" fmla="*/ 0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528"/>
                <a:gd name="T20" fmla="*/ 18 w 18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528">
                  <a:moveTo>
                    <a:pt x="3" y="0"/>
                  </a:moveTo>
                  <a:lnTo>
                    <a:pt x="3" y="232"/>
                  </a:lnTo>
                  <a:lnTo>
                    <a:pt x="18" y="232"/>
                  </a:lnTo>
                  <a:lnTo>
                    <a:pt x="18" y="269"/>
                  </a:lnTo>
                  <a:lnTo>
                    <a:pt x="0" y="269"/>
                  </a:lnTo>
                  <a:lnTo>
                    <a:pt x="0" y="5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671" name="Text Box 423"/>
            <p:cNvSpPr txBox="1">
              <a:spLocks noChangeArrowheads="1"/>
            </p:cNvSpPr>
            <p:nvPr/>
          </p:nvSpPr>
          <p:spPr bwMode="auto">
            <a:xfrm>
              <a:off x="5784104" y="2461068"/>
              <a:ext cx="1083653" cy="211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36000" rIns="18000" bIns="3600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1" i="0" u="none" strike="noStrike" kern="0" cap="none" spc="0" normalizeH="0" baseline="0" noProof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Local</a:t>
              </a:r>
              <a:r>
                <a:rPr kumimoji="0" lang="de-DE" sz="9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  Database</a:t>
              </a:r>
            </a:p>
          </p:txBody>
        </p:sp>
        <p:grpSp>
          <p:nvGrpSpPr>
            <p:cNvPr id="672" name="Group 424"/>
            <p:cNvGrpSpPr>
              <a:grpSpLocks/>
            </p:cNvGrpSpPr>
            <p:nvPr/>
          </p:nvGrpSpPr>
          <p:grpSpPr bwMode="auto">
            <a:xfrm>
              <a:off x="5677925" y="4106001"/>
              <a:ext cx="1589566" cy="1176822"/>
              <a:chOff x="3203" y="1202"/>
              <a:chExt cx="998" cy="907"/>
            </a:xfrm>
          </p:grpSpPr>
          <p:sp>
            <p:nvSpPr>
              <p:cNvPr id="957" name="Oval 425"/>
              <p:cNvSpPr>
                <a:spLocks noChangeArrowheads="1"/>
              </p:cNvSpPr>
              <p:nvPr/>
            </p:nvSpPr>
            <p:spPr bwMode="auto">
              <a:xfrm>
                <a:off x="3203" y="1433"/>
                <a:ext cx="998" cy="676"/>
              </a:xfrm>
              <a:prstGeom prst="ellipse">
                <a:avLst/>
              </a:prstGeom>
              <a:solidFill>
                <a:srgbClr val="FFD085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19191"/>
                </a:outerShdw>
              </a:effectLst>
            </p:spPr>
            <p:txBody>
              <a:bodyPr wrap="none" lIns="18000" tIns="36000" rIns="18000" bIns="36000" anchor="ctr"/>
              <a:lstStyle/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Operating Company</a:t>
                </a:r>
                <a:endParaRPr kumimoji="0" lang="de-DE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grpSp>
            <p:nvGrpSpPr>
              <p:cNvPr id="958" name="Group 426"/>
              <p:cNvGrpSpPr>
                <a:grpSpLocks/>
              </p:cNvGrpSpPr>
              <p:nvPr/>
            </p:nvGrpSpPr>
            <p:grpSpPr bwMode="auto">
              <a:xfrm>
                <a:off x="3730" y="1202"/>
                <a:ext cx="471" cy="492"/>
                <a:chOff x="890" y="2642"/>
                <a:chExt cx="471" cy="492"/>
              </a:xfrm>
            </p:grpSpPr>
            <p:sp>
              <p:nvSpPr>
                <p:cNvPr id="1135" name="computr1"/>
                <p:cNvSpPr>
                  <a:spLocks noEditPoints="1" noChangeArrowheads="1"/>
                </p:cNvSpPr>
                <p:nvPr/>
              </p:nvSpPr>
              <p:spPr bwMode="auto">
                <a:xfrm>
                  <a:off x="896" y="2642"/>
                  <a:ext cx="453" cy="45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4911 w 21600"/>
                    <a:gd name="T43" fmla="*/ 2527 h 21600"/>
                    <a:gd name="T44" fmla="*/ 16736 w 21600"/>
                    <a:gd name="T45" fmla="*/ 11158 h 2160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1600" h="21600" extrusionOk="0">
                      <a:moveTo>
                        <a:pt x="16994" y="15388"/>
                      </a:moveTo>
                      <a:lnTo>
                        <a:pt x="16994" y="13553"/>
                      </a:lnTo>
                      <a:lnTo>
                        <a:pt x="19535" y="13553"/>
                      </a:lnTo>
                      <a:lnTo>
                        <a:pt x="19535" y="10729"/>
                      </a:lnTo>
                      <a:lnTo>
                        <a:pt x="19535" y="6776"/>
                      </a:lnTo>
                      <a:lnTo>
                        <a:pt x="19535" y="0"/>
                      </a:lnTo>
                      <a:lnTo>
                        <a:pt x="10800" y="0"/>
                      </a:lnTo>
                      <a:lnTo>
                        <a:pt x="2065" y="0"/>
                      </a:lnTo>
                      <a:lnTo>
                        <a:pt x="2065" y="6776"/>
                      </a:lnTo>
                      <a:lnTo>
                        <a:pt x="2065" y="10729"/>
                      </a:lnTo>
                      <a:lnTo>
                        <a:pt x="2065" y="13553"/>
                      </a:lnTo>
                      <a:lnTo>
                        <a:pt x="4606" y="13553"/>
                      </a:lnTo>
                      <a:lnTo>
                        <a:pt x="4606" y="15388"/>
                      </a:lnTo>
                      <a:lnTo>
                        <a:pt x="0" y="15388"/>
                      </a:lnTo>
                      <a:lnTo>
                        <a:pt x="0" y="21600"/>
                      </a:lnTo>
                      <a:lnTo>
                        <a:pt x="10800" y="21600"/>
                      </a:lnTo>
                      <a:lnTo>
                        <a:pt x="21600" y="21600"/>
                      </a:lnTo>
                      <a:lnTo>
                        <a:pt x="21600" y="15388"/>
                      </a:lnTo>
                      <a:lnTo>
                        <a:pt x="16994" y="15388"/>
                      </a:lnTo>
                      <a:close/>
                    </a:path>
                    <a:path w="21600" h="21600" extrusionOk="0">
                      <a:moveTo>
                        <a:pt x="4606" y="15388"/>
                      </a:moveTo>
                      <a:lnTo>
                        <a:pt x="4606" y="13553"/>
                      </a:lnTo>
                      <a:lnTo>
                        <a:pt x="16994" y="13553"/>
                      </a:lnTo>
                      <a:lnTo>
                        <a:pt x="16994" y="15388"/>
                      </a:lnTo>
                      <a:lnTo>
                        <a:pt x="4606" y="15388"/>
                      </a:lnTo>
                    </a:path>
                    <a:path w="21600" h="21600" extrusionOk="0">
                      <a:moveTo>
                        <a:pt x="4606" y="11294"/>
                      </a:moveTo>
                      <a:lnTo>
                        <a:pt x="4606" y="2259"/>
                      </a:lnTo>
                      <a:lnTo>
                        <a:pt x="16994" y="2259"/>
                      </a:lnTo>
                      <a:lnTo>
                        <a:pt x="16994" y="11294"/>
                      </a:lnTo>
                      <a:lnTo>
                        <a:pt x="4606" y="11294"/>
                      </a:lnTo>
                      <a:moveTo>
                        <a:pt x="13976" y="17082"/>
                      </a:moveTo>
                      <a:lnTo>
                        <a:pt x="13976" y="16376"/>
                      </a:lnTo>
                      <a:lnTo>
                        <a:pt x="20171" y="16376"/>
                      </a:lnTo>
                      <a:lnTo>
                        <a:pt x="20171" y="17082"/>
                      </a:lnTo>
                      <a:lnTo>
                        <a:pt x="13976" y="17082"/>
                      </a:lnTo>
                    </a:path>
                  </a:pathLst>
                </a:custGeom>
                <a:gradFill rotWithShape="1">
                  <a:gsLst>
                    <a:gs pos="0">
                      <a:srgbClr val="B2B2B2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pic>
              <p:nvPicPr>
                <p:cNvPr id="1136" name="Picture 428"/>
                <p:cNvPicPr>
                  <a:picLocks noChangeAspect="1" noChangeArrowheads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8" y="2672"/>
                  <a:ext cx="318" cy="221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1137" name="Text Box 429"/>
                <p:cNvSpPr txBox="1">
                  <a:spLocks noChangeArrowheads="1"/>
                </p:cNvSpPr>
                <p:nvPr/>
              </p:nvSpPr>
              <p:spPr bwMode="auto">
                <a:xfrm>
                  <a:off x="890" y="2971"/>
                  <a:ext cx="471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8000" tIns="36000" rIns="18000" bIns="3600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KFÜ-Client</a:t>
                  </a:r>
                </a:p>
              </p:txBody>
            </p:sp>
          </p:grpSp>
          <p:grpSp>
            <p:nvGrpSpPr>
              <p:cNvPr id="959" name="Group 430"/>
              <p:cNvGrpSpPr>
                <a:grpSpLocks/>
              </p:cNvGrpSpPr>
              <p:nvPr/>
            </p:nvGrpSpPr>
            <p:grpSpPr bwMode="auto">
              <a:xfrm>
                <a:off x="3249" y="1916"/>
                <a:ext cx="680" cy="193"/>
                <a:chOff x="3294" y="2835"/>
                <a:chExt cx="523" cy="149"/>
              </a:xfrm>
            </p:grpSpPr>
            <p:grpSp>
              <p:nvGrpSpPr>
                <p:cNvPr id="960" name="Group 431"/>
                <p:cNvGrpSpPr>
                  <a:grpSpLocks/>
                </p:cNvGrpSpPr>
                <p:nvPr/>
              </p:nvGrpSpPr>
              <p:grpSpPr bwMode="auto">
                <a:xfrm>
                  <a:off x="3294" y="2835"/>
                  <a:ext cx="523" cy="141"/>
                  <a:chOff x="2523" y="2143"/>
                  <a:chExt cx="115" cy="277"/>
                </a:xfrm>
              </p:grpSpPr>
              <p:grpSp>
                <p:nvGrpSpPr>
                  <p:cNvPr id="996" name="Group 432"/>
                  <p:cNvGrpSpPr>
                    <a:grpSpLocks/>
                  </p:cNvGrpSpPr>
                  <p:nvPr/>
                </p:nvGrpSpPr>
                <p:grpSpPr bwMode="auto">
                  <a:xfrm>
                    <a:off x="2523" y="2143"/>
                    <a:ext cx="115" cy="277"/>
                    <a:chOff x="2523" y="2143"/>
                    <a:chExt cx="115" cy="277"/>
                  </a:xfrm>
                </p:grpSpPr>
                <p:grpSp>
                  <p:nvGrpSpPr>
                    <p:cNvPr id="1002" name="Group 4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23" y="2143"/>
                      <a:ext cx="115" cy="277"/>
                      <a:chOff x="2523" y="2143"/>
                      <a:chExt cx="115" cy="277"/>
                    </a:xfrm>
                  </p:grpSpPr>
                  <p:grpSp>
                    <p:nvGrpSpPr>
                      <p:cNvPr id="1130" name="Group 4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23" y="2143"/>
                        <a:ext cx="115" cy="277"/>
                        <a:chOff x="2523" y="2143"/>
                        <a:chExt cx="115" cy="277"/>
                      </a:xfrm>
                    </p:grpSpPr>
                    <p:sp>
                      <p:nvSpPr>
                        <p:cNvPr id="1132" name="Rectangle 4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23" y="2144"/>
                          <a:ext cx="87" cy="274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B2B2B2"/>
                            </a:gs>
                            <a:gs pos="100000">
                              <a:srgbClr val="808080"/>
                            </a:gs>
                          </a:gsLst>
                          <a:lin ang="0" scaled="1"/>
                        </a:gradFill>
                        <a:ln w="7938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1133" name="Freeform 4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11" y="2143"/>
                          <a:ext cx="27" cy="277"/>
                        </a:xfrm>
                        <a:custGeom>
                          <a:avLst/>
                          <a:gdLst>
                            <a:gd name="T0" fmla="*/ 0 w 54"/>
                            <a:gd name="T1" fmla="*/ 0 h 555"/>
                            <a:gd name="T2" fmla="*/ 0 w 54"/>
                            <a:gd name="T3" fmla="*/ 0 h 555"/>
                            <a:gd name="T4" fmla="*/ 1 w 54"/>
                            <a:gd name="T5" fmla="*/ 0 h 555"/>
                            <a:gd name="T6" fmla="*/ 1 w 54"/>
                            <a:gd name="T7" fmla="*/ 0 h 555"/>
                            <a:gd name="T8" fmla="*/ 0 w 54"/>
                            <a:gd name="T9" fmla="*/ 0 h 555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54"/>
                            <a:gd name="T16" fmla="*/ 0 h 555"/>
                            <a:gd name="T17" fmla="*/ 54 w 54"/>
                            <a:gd name="T18" fmla="*/ 555 h 555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54" h="555">
                              <a:moveTo>
                                <a:pt x="0" y="0"/>
                              </a:moveTo>
                              <a:lnTo>
                                <a:pt x="0" y="555"/>
                              </a:lnTo>
                              <a:lnTo>
                                <a:pt x="54" y="502"/>
                              </a:lnTo>
                              <a:lnTo>
                                <a:pt x="54" y="59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B2B2B2"/>
                            </a:gs>
                            <a:gs pos="100000">
                              <a:srgbClr val="808080"/>
                            </a:gs>
                          </a:gsLst>
                          <a:lin ang="0" scaled="1"/>
                        </a:gra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1134" name="Freeform 43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11" y="2143"/>
                          <a:ext cx="27" cy="277"/>
                        </a:xfrm>
                        <a:custGeom>
                          <a:avLst/>
                          <a:gdLst>
                            <a:gd name="T0" fmla="*/ 0 w 54"/>
                            <a:gd name="T1" fmla="*/ 0 h 555"/>
                            <a:gd name="T2" fmla="*/ 0 w 54"/>
                            <a:gd name="T3" fmla="*/ 0 h 555"/>
                            <a:gd name="T4" fmla="*/ 1 w 54"/>
                            <a:gd name="T5" fmla="*/ 0 h 555"/>
                            <a:gd name="T6" fmla="*/ 1 w 54"/>
                            <a:gd name="T7" fmla="*/ 0 h 555"/>
                            <a:gd name="T8" fmla="*/ 0 w 54"/>
                            <a:gd name="T9" fmla="*/ 0 h 555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54"/>
                            <a:gd name="T16" fmla="*/ 0 h 555"/>
                            <a:gd name="T17" fmla="*/ 54 w 54"/>
                            <a:gd name="T18" fmla="*/ 555 h 555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54" h="555">
                              <a:moveTo>
                                <a:pt x="0" y="0"/>
                              </a:moveTo>
                              <a:lnTo>
                                <a:pt x="0" y="555"/>
                              </a:lnTo>
                              <a:lnTo>
                                <a:pt x="54" y="502"/>
                              </a:lnTo>
                              <a:lnTo>
                                <a:pt x="54" y="59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B2B2B2"/>
                            </a:gs>
                            <a:gs pos="100000">
                              <a:srgbClr val="808080"/>
                            </a:gs>
                          </a:gsLst>
                          <a:lin ang="0" scaled="1"/>
                        </a:gradFill>
                        <a:ln w="793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Arial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1131" name="Line 4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15" y="2150"/>
                        <a:ext cx="1" cy="269"/>
                      </a:xfrm>
                      <a:prstGeom prst="line">
                        <a:avLst/>
                      </a:prstGeom>
                      <a:noFill/>
                      <a:ln w="793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1003" name="Group 4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26" y="2159"/>
                      <a:ext cx="17" cy="260"/>
                      <a:chOff x="2526" y="2159"/>
                      <a:chExt cx="17" cy="260"/>
                    </a:xfrm>
                  </p:grpSpPr>
                  <p:grpSp>
                    <p:nvGrpSpPr>
                      <p:cNvPr id="1004" name="Group 4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26" y="2159"/>
                        <a:ext cx="17" cy="128"/>
                        <a:chOff x="2526" y="2159"/>
                        <a:chExt cx="17" cy="128"/>
                      </a:xfrm>
                    </p:grpSpPr>
                    <p:grpSp>
                      <p:nvGrpSpPr>
                        <p:cNvPr id="1068" name="Group 44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6" y="2159"/>
                          <a:ext cx="17" cy="66"/>
                          <a:chOff x="2526" y="2159"/>
                          <a:chExt cx="17" cy="66"/>
                        </a:xfrm>
                      </p:grpSpPr>
                      <p:grpSp>
                        <p:nvGrpSpPr>
                          <p:cNvPr id="1100" name="Group 44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159"/>
                            <a:ext cx="17" cy="30"/>
                            <a:chOff x="2526" y="2159"/>
                            <a:chExt cx="17" cy="30"/>
                          </a:xfrm>
                        </p:grpSpPr>
                        <p:grpSp>
                          <p:nvGrpSpPr>
                            <p:cNvPr id="1116" name="Group 44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526" y="2159"/>
                              <a:ext cx="17" cy="13"/>
                              <a:chOff x="2526" y="2159"/>
                              <a:chExt cx="17" cy="13"/>
                            </a:xfrm>
                          </p:grpSpPr>
                          <p:grpSp>
                            <p:nvGrpSpPr>
                              <p:cNvPr id="1124" name="Group 444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526" y="2159"/>
                                <a:ext cx="17" cy="5"/>
                                <a:chOff x="2526" y="2159"/>
                                <a:chExt cx="17" cy="5"/>
                              </a:xfrm>
                            </p:grpSpPr>
                            <p:sp>
                              <p:nvSpPr>
                                <p:cNvPr id="1128" name="Freeform 445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159"/>
                                  <a:ext cx="17" cy="1"/>
                                </a:xfrm>
                                <a:custGeom>
                                  <a:avLst/>
                                  <a:gdLst>
                                    <a:gd name="T0" fmla="*/ 1 w 34"/>
                                    <a:gd name="T1" fmla="*/ 0 h 1"/>
                                    <a:gd name="T2" fmla="*/ 1 w 34"/>
                                    <a:gd name="T3" fmla="*/ 0 h 1"/>
                                    <a:gd name="T4" fmla="*/ 0 w 34"/>
                                    <a:gd name="T5" fmla="*/ 0 h 1"/>
                                    <a:gd name="T6" fmla="*/ 1 w 34"/>
                                    <a:gd name="T7" fmla="*/ 0 h 1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34"/>
                                    <a:gd name="T13" fmla="*/ 0 h 1"/>
                                    <a:gd name="T14" fmla="*/ 34 w 34"/>
                                    <a:gd name="T15" fmla="*/ 1 h 1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34" h="1">
                                      <a:moveTo>
                                        <a:pt x="34" y="0"/>
                                      </a:moveTo>
                                      <a:lnTo>
                                        <a:pt x="34" y="0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34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29" name="Freeform 446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163"/>
                                  <a:ext cx="17" cy="1"/>
                                </a:xfrm>
                                <a:custGeom>
                                  <a:avLst/>
                                  <a:gdLst>
                                    <a:gd name="T0" fmla="*/ 1 w 34"/>
                                    <a:gd name="T1" fmla="*/ 0 h 1"/>
                                    <a:gd name="T2" fmla="*/ 1 w 34"/>
                                    <a:gd name="T3" fmla="*/ 0 h 1"/>
                                    <a:gd name="T4" fmla="*/ 0 w 34"/>
                                    <a:gd name="T5" fmla="*/ 0 h 1"/>
                                    <a:gd name="T6" fmla="*/ 1 w 34"/>
                                    <a:gd name="T7" fmla="*/ 0 h 1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34"/>
                                    <a:gd name="T13" fmla="*/ 0 h 1"/>
                                    <a:gd name="T14" fmla="*/ 34 w 34"/>
                                    <a:gd name="T15" fmla="*/ 1 h 1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34" h="1">
                                      <a:moveTo>
                                        <a:pt x="34" y="0"/>
                                      </a:moveTo>
                                      <a:lnTo>
                                        <a:pt x="34" y="0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34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125" name="Group 447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526" y="2167"/>
                                <a:ext cx="17" cy="5"/>
                                <a:chOff x="2526" y="2167"/>
                                <a:chExt cx="17" cy="5"/>
                              </a:xfrm>
                            </p:grpSpPr>
                            <p:sp>
                              <p:nvSpPr>
                                <p:cNvPr id="1126" name="Freeform 448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167"/>
                                  <a:ext cx="17" cy="1"/>
                                </a:xfrm>
                                <a:custGeom>
                                  <a:avLst/>
                                  <a:gdLst>
                                    <a:gd name="T0" fmla="*/ 1 w 34"/>
                                    <a:gd name="T1" fmla="*/ 0 h 1"/>
                                    <a:gd name="T2" fmla="*/ 1 w 34"/>
                                    <a:gd name="T3" fmla="*/ 0 h 1"/>
                                    <a:gd name="T4" fmla="*/ 0 w 34"/>
                                    <a:gd name="T5" fmla="*/ 0 h 1"/>
                                    <a:gd name="T6" fmla="*/ 1 w 34"/>
                                    <a:gd name="T7" fmla="*/ 0 h 1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34"/>
                                    <a:gd name="T13" fmla="*/ 0 h 1"/>
                                    <a:gd name="T14" fmla="*/ 34 w 34"/>
                                    <a:gd name="T15" fmla="*/ 1 h 1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34" h="1">
                                      <a:moveTo>
                                        <a:pt x="34" y="0"/>
                                      </a:moveTo>
                                      <a:lnTo>
                                        <a:pt x="34" y="0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34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27" name="Freeform 449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171"/>
                                  <a:ext cx="17" cy="1"/>
                                </a:xfrm>
                                <a:custGeom>
                                  <a:avLst/>
                                  <a:gdLst>
                                    <a:gd name="T0" fmla="*/ 1 w 34"/>
                                    <a:gd name="T1" fmla="*/ 0 h 1"/>
                                    <a:gd name="T2" fmla="*/ 1 w 34"/>
                                    <a:gd name="T3" fmla="*/ 0 h 1"/>
                                    <a:gd name="T4" fmla="*/ 0 w 34"/>
                                    <a:gd name="T5" fmla="*/ 0 h 1"/>
                                    <a:gd name="T6" fmla="*/ 1 w 34"/>
                                    <a:gd name="T7" fmla="*/ 0 h 1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34"/>
                                    <a:gd name="T13" fmla="*/ 0 h 1"/>
                                    <a:gd name="T14" fmla="*/ 34 w 34"/>
                                    <a:gd name="T15" fmla="*/ 1 h 1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34" h="1">
                                      <a:moveTo>
                                        <a:pt x="34" y="0"/>
                                      </a:moveTo>
                                      <a:lnTo>
                                        <a:pt x="34" y="0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34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117" name="Group 45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526" y="2170"/>
                              <a:ext cx="17" cy="19"/>
                              <a:chOff x="2526" y="2170"/>
                              <a:chExt cx="17" cy="19"/>
                            </a:xfrm>
                          </p:grpSpPr>
                          <p:grpSp>
                            <p:nvGrpSpPr>
                              <p:cNvPr id="1118" name="Group 451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526" y="2170"/>
                                <a:ext cx="17" cy="10"/>
                                <a:chOff x="2526" y="2170"/>
                                <a:chExt cx="17" cy="10"/>
                              </a:xfrm>
                            </p:grpSpPr>
                            <p:sp>
                              <p:nvSpPr>
                                <p:cNvPr id="1122" name="Rectangle 45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170"/>
                                  <a:ext cx="17" cy="10"/>
                                </a:xfrm>
                                <a:prstGeom prst="rect">
                                  <a:avLst/>
                                </a:pr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23" name="Freeform 453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179"/>
                                  <a:ext cx="17" cy="1"/>
                                </a:xfrm>
                                <a:custGeom>
                                  <a:avLst/>
                                  <a:gdLst>
                                    <a:gd name="T0" fmla="*/ 1 w 34"/>
                                    <a:gd name="T1" fmla="*/ 0 h 1"/>
                                    <a:gd name="T2" fmla="*/ 1 w 34"/>
                                    <a:gd name="T3" fmla="*/ 0 h 1"/>
                                    <a:gd name="T4" fmla="*/ 0 w 34"/>
                                    <a:gd name="T5" fmla="*/ 0 h 1"/>
                                    <a:gd name="T6" fmla="*/ 1 w 34"/>
                                    <a:gd name="T7" fmla="*/ 0 h 1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34"/>
                                    <a:gd name="T13" fmla="*/ 0 h 1"/>
                                    <a:gd name="T14" fmla="*/ 34 w 34"/>
                                    <a:gd name="T15" fmla="*/ 1 h 1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34" h="1">
                                      <a:moveTo>
                                        <a:pt x="34" y="0"/>
                                      </a:moveTo>
                                      <a:lnTo>
                                        <a:pt x="34" y="0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34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119" name="Group 454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526" y="2178"/>
                                <a:ext cx="17" cy="11"/>
                                <a:chOff x="2526" y="2178"/>
                                <a:chExt cx="17" cy="11"/>
                              </a:xfrm>
                            </p:grpSpPr>
                            <p:sp>
                              <p:nvSpPr>
                                <p:cNvPr id="1120" name="Rectangle 45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178"/>
                                  <a:ext cx="17" cy="10"/>
                                </a:xfrm>
                                <a:prstGeom prst="rect">
                                  <a:avLst/>
                                </a:pr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21" name="Freeform 456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188"/>
                                  <a:ext cx="17" cy="1"/>
                                </a:xfrm>
                                <a:custGeom>
                                  <a:avLst/>
                                  <a:gdLst>
                                    <a:gd name="T0" fmla="*/ 1 w 34"/>
                                    <a:gd name="T1" fmla="*/ 0 h 1"/>
                                    <a:gd name="T2" fmla="*/ 1 w 34"/>
                                    <a:gd name="T3" fmla="*/ 0 h 1"/>
                                    <a:gd name="T4" fmla="*/ 0 w 34"/>
                                    <a:gd name="T5" fmla="*/ 0 h 1"/>
                                    <a:gd name="T6" fmla="*/ 1 w 34"/>
                                    <a:gd name="T7" fmla="*/ 0 h 1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34"/>
                                    <a:gd name="T13" fmla="*/ 0 h 1"/>
                                    <a:gd name="T14" fmla="*/ 34 w 34"/>
                                    <a:gd name="T15" fmla="*/ 1 h 1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34" h="1">
                                      <a:moveTo>
                                        <a:pt x="34" y="0"/>
                                      </a:moveTo>
                                      <a:lnTo>
                                        <a:pt x="34" y="0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34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</p:grpSp>
                      <p:grpSp>
                        <p:nvGrpSpPr>
                          <p:cNvPr id="1101" name="Group 45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192"/>
                            <a:ext cx="17" cy="33"/>
                            <a:chOff x="2526" y="2192"/>
                            <a:chExt cx="17" cy="33"/>
                          </a:xfrm>
                        </p:grpSpPr>
                        <p:grpSp>
                          <p:nvGrpSpPr>
                            <p:cNvPr id="1102" name="Group 45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526" y="2192"/>
                              <a:ext cx="17" cy="13"/>
                              <a:chOff x="2526" y="2192"/>
                              <a:chExt cx="17" cy="13"/>
                            </a:xfrm>
                          </p:grpSpPr>
                          <p:grpSp>
                            <p:nvGrpSpPr>
                              <p:cNvPr id="1110" name="Group 459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526" y="2192"/>
                                <a:ext cx="17" cy="5"/>
                                <a:chOff x="2526" y="2192"/>
                                <a:chExt cx="17" cy="5"/>
                              </a:xfrm>
                            </p:grpSpPr>
                            <p:sp>
                              <p:nvSpPr>
                                <p:cNvPr id="1114" name="Freeform 460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192"/>
                                  <a:ext cx="17" cy="1"/>
                                </a:xfrm>
                                <a:custGeom>
                                  <a:avLst/>
                                  <a:gdLst>
                                    <a:gd name="T0" fmla="*/ 1 w 34"/>
                                    <a:gd name="T1" fmla="*/ 0 h 1"/>
                                    <a:gd name="T2" fmla="*/ 1 w 34"/>
                                    <a:gd name="T3" fmla="*/ 0 h 1"/>
                                    <a:gd name="T4" fmla="*/ 0 w 34"/>
                                    <a:gd name="T5" fmla="*/ 0 h 1"/>
                                    <a:gd name="T6" fmla="*/ 1 w 34"/>
                                    <a:gd name="T7" fmla="*/ 0 h 1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34"/>
                                    <a:gd name="T13" fmla="*/ 0 h 1"/>
                                    <a:gd name="T14" fmla="*/ 34 w 34"/>
                                    <a:gd name="T15" fmla="*/ 1 h 1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34" h="1">
                                      <a:moveTo>
                                        <a:pt x="34" y="0"/>
                                      </a:moveTo>
                                      <a:lnTo>
                                        <a:pt x="34" y="0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34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15" name="Freeform 461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196"/>
                                  <a:ext cx="17" cy="1"/>
                                </a:xfrm>
                                <a:custGeom>
                                  <a:avLst/>
                                  <a:gdLst>
                                    <a:gd name="T0" fmla="*/ 1 w 34"/>
                                    <a:gd name="T1" fmla="*/ 0 h 1"/>
                                    <a:gd name="T2" fmla="*/ 1 w 34"/>
                                    <a:gd name="T3" fmla="*/ 0 h 1"/>
                                    <a:gd name="T4" fmla="*/ 0 w 34"/>
                                    <a:gd name="T5" fmla="*/ 0 h 1"/>
                                    <a:gd name="T6" fmla="*/ 1 w 34"/>
                                    <a:gd name="T7" fmla="*/ 0 h 1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34"/>
                                    <a:gd name="T13" fmla="*/ 0 h 1"/>
                                    <a:gd name="T14" fmla="*/ 34 w 34"/>
                                    <a:gd name="T15" fmla="*/ 1 h 1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34" h="1">
                                      <a:moveTo>
                                        <a:pt x="34" y="0"/>
                                      </a:moveTo>
                                      <a:lnTo>
                                        <a:pt x="34" y="0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34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111" name="Group 46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526" y="2200"/>
                                <a:ext cx="17" cy="5"/>
                                <a:chOff x="2526" y="2200"/>
                                <a:chExt cx="17" cy="5"/>
                              </a:xfrm>
                            </p:grpSpPr>
                            <p:sp>
                              <p:nvSpPr>
                                <p:cNvPr id="1112" name="Freeform 463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200"/>
                                  <a:ext cx="17" cy="1"/>
                                </a:xfrm>
                                <a:custGeom>
                                  <a:avLst/>
                                  <a:gdLst>
                                    <a:gd name="T0" fmla="*/ 1 w 34"/>
                                    <a:gd name="T1" fmla="*/ 0 h 1"/>
                                    <a:gd name="T2" fmla="*/ 1 w 34"/>
                                    <a:gd name="T3" fmla="*/ 0 h 1"/>
                                    <a:gd name="T4" fmla="*/ 0 w 34"/>
                                    <a:gd name="T5" fmla="*/ 0 h 1"/>
                                    <a:gd name="T6" fmla="*/ 1 w 34"/>
                                    <a:gd name="T7" fmla="*/ 0 h 1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34"/>
                                    <a:gd name="T13" fmla="*/ 0 h 1"/>
                                    <a:gd name="T14" fmla="*/ 34 w 34"/>
                                    <a:gd name="T15" fmla="*/ 1 h 1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34" h="1">
                                      <a:moveTo>
                                        <a:pt x="34" y="0"/>
                                      </a:moveTo>
                                      <a:lnTo>
                                        <a:pt x="34" y="0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34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13" name="Freeform 464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204"/>
                                  <a:ext cx="17" cy="1"/>
                                </a:xfrm>
                                <a:custGeom>
                                  <a:avLst/>
                                  <a:gdLst>
                                    <a:gd name="T0" fmla="*/ 1 w 34"/>
                                    <a:gd name="T1" fmla="*/ 0 h 1"/>
                                    <a:gd name="T2" fmla="*/ 1 w 34"/>
                                    <a:gd name="T3" fmla="*/ 0 h 1"/>
                                    <a:gd name="T4" fmla="*/ 0 w 34"/>
                                    <a:gd name="T5" fmla="*/ 0 h 1"/>
                                    <a:gd name="T6" fmla="*/ 1 w 34"/>
                                    <a:gd name="T7" fmla="*/ 0 h 1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34"/>
                                    <a:gd name="T13" fmla="*/ 0 h 1"/>
                                    <a:gd name="T14" fmla="*/ 34 w 34"/>
                                    <a:gd name="T15" fmla="*/ 1 h 1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34" h="1">
                                      <a:moveTo>
                                        <a:pt x="34" y="0"/>
                                      </a:moveTo>
                                      <a:lnTo>
                                        <a:pt x="34" y="0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34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103" name="Group 46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526" y="2208"/>
                              <a:ext cx="17" cy="17"/>
                              <a:chOff x="2526" y="2208"/>
                              <a:chExt cx="17" cy="17"/>
                            </a:xfrm>
                          </p:grpSpPr>
                          <p:grpSp>
                            <p:nvGrpSpPr>
                              <p:cNvPr id="1104" name="Group 466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526" y="2208"/>
                                <a:ext cx="17" cy="10"/>
                                <a:chOff x="2526" y="2208"/>
                                <a:chExt cx="17" cy="10"/>
                              </a:xfrm>
                            </p:grpSpPr>
                            <p:sp>
                              <p:nvSpPr>
                                <p:cNvPr id="1108" name="Freeform 467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208"/>
                                  <a:ext cx="17" cy="1"/>
                                </a:xfrm>
                                <a:custGeom>
                                  <a:avLst/>
                                  <a:gdLst>
                                    <a:gd name="T0" fmla="*/ 1 w 34"/>
                                    <a:gd name="T1" fmla="*/ 0 h 1"/>
                                    <a:gd name="T2" fmla="*/ 1 w 34"/>
                                    <a:gd name="T3" fmla="*/ 0 h 1"/>
                                    <a:gd name="T4" fmla="*/ 0 w 34"/>
                                    <a:gd name="T5" fmla="*/ 0 h 1"/>
                                    <a:gd name="T6" fmla="*/ 1 w 34"/>
                                    <a:gd name="T7" fmla="*/ 0 h 1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34"/>
                                    <a:gd name="T13" fmla="*/ 0 h 1"/>
                                    <a:gd name="T14" fmla="*/ 34 w 34"/>
                                    <a:gd name="T15" fmla="*/ 1 h 1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34" h="1">
                                      <a:moveTo>
                                        <a:pt x="34" y="0"/>
                                      </a:moveTo>
                                      <a:lnTo>
                                        <a:pt x="34" y="0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34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09" name="Rectangle 46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208"/>
                                  <a:ext cx="17" cy="10"/>
                                </a:xfrm>
                                <a:prstGeom prst="rect">
                                  <a:avLst/>
                                </a:pr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105" name="Group 469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526" y="2211"/>
                                <a:ext cx="17" cy="14"/>
                                <a:chOff x="2526" y="2211"/>
                                <a:chExt cx="17" cy="14"/>
                              </a:xfrm>
                            </p:grpSpPr>
                            <p:sp>
                              <p:nvSpPr>
                                <p:cNvPr id="1106" name="Rectangle 47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211"/>
                                  <a:ext cx="17" cy="10"/>
                                </a:xfrm>
                                <a:prstGeom prst="rect">
                                  <a:avLst/>
                                </a:pr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07" name="Rectangle 47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215"/>
                                  <a:ext cx="17" cy="10"/>
                                </a:xfrm>
                                <a:prstGeom prst="rect">
                                  <a:avLst/>
                                </a:pr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</p:grpSp>
                    </p:grpSp>
                    <p:grpSp>
                      <p:nvGrpSpPr>
                        <p:cNvPr id="1069" name="Group 47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6" y="2219"/>
                          <a:ext cx="17" cy="68"/>
                          <a:chOff x="2526" y="2219"/>
                          <a:chExt cx="17" cy="68"/>
                        </a:xfrm>
                      </p:grpSpPr>
                      <p:grpSp>
                        <p:nvGrpSpPr>
                          <p:cNvPr id="1070" name="Group 47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219"/>
                            <a:ext cx="17" cy="36"/>
                            <a:chOff x="2526" y="2219"/>
                            <a:chExt cx="17" cy="36"/>
                          </a:xfrm>
                        </p:grpSpPr>
                        <p:grpSp>
                          <p:nvGrpSpPr>
                            <p:cNvPr id="1086" name="Group 47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526" y="2219"/>
                              <a:ext cx="17" cy="19"/>
                              <a:chOff x="2526" y="2219"/>
                              <a:chExt cx="17" cy="19"/>
                            </a:xfrm>
                          </p:grpSpPr>
                          <p:grpSp>
                            <p:nvGrpSpPr>
                              <p:cNvPr id="1094" name="Group 47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526" y="2219"/>
                                <a:ext cx="17" cy="15"/>
                                <a:chOff x="2526" y="2219"/>
                                <a:chExt cx="17" cy="15"/>
                              </a:xfrm>
                            </p:grpSpPr>
                            <p:sp>
                              <p:nvSpPr>
                                <p:cNvPr id="1098" name="Rectangle 47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219"/>
                                  <a:ext cx="17" cy="11"/>
                                </a:xfrm>
                                <a:prstGeom prst="rect">
                                  <a:avLst/>
                                </a:pr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99" name="Rectangle 47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224"/>
                                  <a:ext cx="17" cy="10"/>
                                </a:xfrm>
                                <a:prstGeom prst="rect">
                                  <a:avLst/>
                                </a:pr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95" name="Group 478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526" y="2228"/>
                                <a:ext cx="17" cy="10"/>
                                <a:chOff x="2526" y="2228"/>
                                <a:chExt cx="17" cy="10"/>
                              </a:xfrm>
                            </p:grpSpPr>
                            <p:sp>
                              <p:nvSpPr>
                                <p:cNvPr id="1096" name="Rectangle 47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228"/>
                                  <a:ext cx="17" cy="10"/>
                                </a:xfrm>
                                <a:prstGeom prst="rect">
                                  <a:avLst/>
                                </a:pr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97" name="Freeform 480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237"/>
                                  <a:ext cx="17" cy="1"/>
                                </a:xfrm>
                                <a:custGeom>
                                  <a:avLst/>
                                  <a:gdLst>
                                    <a:gd name="T0" fmla="*/ 1 w 34"/>
                                    <a:gd name="T1" fmla="*/ 0 h 1"/>
                                    <a:gd name="T2" fmla="*/ 1 w 34"/>
                                    <a:gd name="T3" fmla="*/ 0 h 1"/>
                                    <a:gd name="T4" fmla="*/ 0 w 34"/>
                                    <a:gd name="T5" fmla="*/ 0 h 1"/>
                                    <a:gd name="T6" fmla="*/ 1 w 34"/>
                                    <a:gd name="T7" fmla="*/ 0 h 1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34"/>
                                    <a:gd name="T13" fmla="*/ 0 h 1"/>
                                    <a:gd name="T14" fmla="*/ 34 w 34"/>
                                    <a:gd name="T15" fmla="*/ 1 h 1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34" h="1">
                                      <a:moveTo>
                                        <a:pt x="34" y="0"/>
                                      </a:moveTo>
                                      <a:lnTo>
                                        <a:pt x="34" y="0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34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087" name="Group 48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526" y="2240"/>
                              <a:ext cx="17" cy="15"/>
                              <a:chOff x="2526" y="2240"/>
                              <a:chExt cx="17" cy="15"/>
                            </a:xfrm>
                          </p:grpSpPr>
                          <p:grpSp>
                            <p:nvGrpSpPr>
                              <p:cNvPr id="1088" name="Group 48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526" y="2240"/>
                                <a:ext cx="17" cy="10"/>
                                <a:chOff x="2526" y="2240"/>
                                <a:chExt cx="17" cy="10"/>
                              </a:xfrm>
                            </p:grpSpPr>
                            <p:sp>
                              <p:nvSpPr>
                                <p:cNvPr id="1092" name="Freeform 483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241"/>
                                  <a:ext cx="17" cy="1"/>
                                </a:xfrm>
                                <a:custGeom>
                                  <a:avLst/>
                                  <a:gdLst>
                                    <a:gd name="T0" fmla="*/ 1 w 34"/>
                                    <a:gd name="T1" fmla="*/ 0 h 1"/>
                                    <a:gd name="T2" fmla="*/ 1 w 34"/>
                                    <a:gd name="T3" fmla="*/ 0 h 1"/>
                                    <a:gd name="T4" fmla="*/ 0 w 34"/>
                                    <a:gd name="T5" fmla="*/ 0 h 1"/>
                                    <a:gd name="T6" fmla="*/ 1 w 34"/>
                                    <a:gd name="T7" fmla="*/ 0 h 1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34"/>
                                    <a:gd name="T13" fmla="*/ 0 h 1"/>
                                    <a:gd name="T14" fmla="*/ 34 w 34"/>
                                    <a:gd name="T15" fmla="*/ 1 h 1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34" h="1">
                                      <a:moveTo>
                                        <a:pt x="34" y="0"/>
                                      </a:moveTo>
                                      <a:lnTo>
                                        <a:pt x="34" y="0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34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93" name="Rectangle 48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240"/>
                                  <a:ext cx="17" cy="10"/>
                                </a:xfrm>
                                <a:prstGeom prst="rect">
                                  <a:avLst/>
                                </a:pr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89" name="Group 48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526" y="2244"/>
                                <a:ext cx="17" cy="11"/>
                                <a:chOff x="2526" y="2244"/>
                                <a:chExt cx="17" cy="11"/>
                              </a:xfrm>
                            </p:grpSpPr>
                            <p:sp>
                              <p:nvSpPr>
                                <p:cNvPr id="1090" name="Rectangle 48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244"/>
                                  <a:ext cx="17" cy="10"/>
                                </a:xfrm>
                                <a:prstGeom prst="rect">
                                  <a:avLst/>
                                </a:pr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91" name="Freeform 487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254"/>
                                  <a:ext cx="17" cy="1"/>
                                </a:xfrm>
                                <a:custGeom>
                                  <a:avLst/>
                                  <a:gdLst>
                                    <a:gd name="T0" fmla="*/ 1 w 34"/>
                                    <a:gd name="T1" fmla="*/ 0 h 1"/>
                                    <a:gd name="T2" fmla="*/ 1 w 34"/>
                                    <a:gd name="T3" fmla="*/ 0 h 1"/>
                                    <a:gd name="T4" fmla="*/ 0 w 34"/>
                                    <a:gd name="T5" fmla="*/ 0 h 1"/>
                                    <a:gd name="T6" fmla="*/ 1 w 34"/>
                                    <a:gd name="T7" fmla="*/ 0 h 1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34"/>
                                    <a:gd name="T13" fmla="*/ 0 h 1"/>
                                    <a:gd name="T14" fmla="*/ 34 w 34"/>
                                    <a:gd name="T15" fmla="*/ 1 h 1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34" h="1">
                                      <a:moveTo>
                                        <a:pt x="34" y="0"/>
                                      </a:moveTo>
                                      <a:lnTo>
                                        <a:pt x="34" y="0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34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</p:grpSp>
                      <p:grpSp>
                        <p:nvGrpSpPr>
                          <p:cNvPr id="1071" name="Group 48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252"/>
                            <a:ext cx="17" cy="35"/>
                            <a:chOff x="2526" y="2252"/>
                            <a:chExt cx="17" cy="35"/>
                          </a:xfrm>
                        </p:grpSpPr>
                        <p:grpSp>
                          <p:nvGrpSpPr>
                            <p:cNvPr id="1072" name="Group 48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526" y="2252"/>
                              <a:ext cx="17" cy="19"/>
                              <a:chOff x="2526" y="2252"/>
                              <a:chExt cx="17" cy="19"/>
                            </a:xfrm>
                          </p:grpSpPr>
                          <p:grpSp>
                            <p:nvGrpSpPr>
                              <p:cNvPr id="1080" name="Group 490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526" y="2252"/>
                                <a:ext cx="17" cy="14"/>
                                <a:chOff x="2526" y="2252"/>
                                <a:chExt cx="17" cy="14"/>
                              </a:xfrm>
                            </p:grpSpPr>
                            <p:sp>
                              <p:nvSpPr>
                                <p:cNvPr id="1084" name="Rectangle 49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252"/>
                                  <a:ext cx="17" cy="10"/>
                                </a:xfrm>
                                <a:prstGeom prst="rect">
                                  <a:avLst/>
                                </a:pr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85" name="Rectangle 49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256"/>
                                  <a:ext cx="17" cy="10"/>
                                </a:xfrm>
                                <a:prstGeom prst="rect">
                                  <a:avLst/>
                                </a:pr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81" name="Group 493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526" y="2266"/>
                                <a:ext cx="17" cy="5"/>
                                <a:chOff x="2526" y="2266"/>
                                <a:chExt cx="17" cy="5"/>
                              </a:xfrm>
                            </p:grpSpPr>
                            <p:sp>
                              <p:nvSpPr>
                                <p:cNvPr id="1082" name="Freeform 494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266"/>
                                  <a:ext cx="17" cy="1"/>
                                </a:xfrm>
                                <a:custGeom>
                                  <a:avLst/>
                                  <a:gdLst>
                                    <a:gd name="T0" fmla="*/ 1 w 34"/>
                                    <a:gd name="T1" fmla="*/ 0 h 1"/>
                                    <a:gd name="T2" fmla="*/ 1 w 34"/>
                                    <a:gd name="T3" fmla="*/ 0 h 1"/>
                                    <a:gd name="T4" fmla="*/ 0 w 34"/>
                                    <a:gd name="T5" fmla="*/ 0 h 1"/>
                                    <a:gd name="T6" fmla="*/ 1 w 34"/>
                                    <a:gd name="T7" fmla="*/ 0 h 1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34"/>
                                    <a:gd name="T13" fmla="*/ 0 h 1"/>
                                    <a:gd name="T14" fmla="*/ 34 w 34"/>
                                    <a:gd name="T15" fmla="*/ 1 h 1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34" h="1">
                                      <a:moveTo>
                                        <a:pt x="34" y="0"/>
                                      </a:moveTo>
                                      <a:lnTo>
                                        <a:pt x="34" y="0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34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83" name="Freeform 495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270"/>
                                  <a:ext cx="17" cy="1"/>
                                </a:xfrm>
                                <a:custGeom>
                                  <a:avLst/>
                                  <a:gdLst>
                                    <a:gd name="T0" fmla="*/ 1 w 34"/>
                                    <a:gd name="T1" fmla="*/ 0 h 1"/>
                                    <a:gd name="T2" fmla="*/ 1 w 34"/>
                                    <a:gd name="T3" fmla="*/ 0 h 1"/>
                                    <a:gd name="T4" fmla="*/ 0 w 34"/>
                                    <a:gd name="T5" fmla="*/ 0 h 1"/>
                                    <a:gd name="T6" fmla="*/ 1 w 34"/>
                                    <a:gd name="T7" fmla="*/ 0 h 1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34"/>
                                    <a:gd name="T13" fmla="*/ 0 h 1"/>
                                    <a:gd name="T14" fmla="*/ 34 w 34"/>
                                    <a:gd name="T15" fmla="*/ 1 h 1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34" h="1">
                                      <a:moveTo>
                                        <a:pt x="34" y="0"/>
                                      </a:moveTo>
                                      <a:lnTo>
                                        <a:pt x="34" y="0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34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073" name="Group 49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526" y="2274"/>
                              <a:ext cx="17" cy="13"/>
                              <a:chOff x="2526" y="2274"/>
                              <a:chExt cx="17" cy="13"/>
                            </a:xfrm>
                          </p:grpSpPr>
                          <p:grpSp>
                            <p:nvGrpSpPr>
                              <p:cNvPr id="1074" name="Group 497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526" y="2274"/>
                                <a:ext cx="17" cy="5"/>
                                <a:chOff x="2526" y="2274"/>
                                <a:chExt cx="17" cy="5"/>
                              </a:xfrm>
                            </p:grpSpPr>
                            <p:sp>
                              <p:nvSpPr>
                                <p:cNvPr id="1078" name="Freeform 498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274"/>
                                  <a:ext cx="17" cy="1"/>
                                </a:xfrm>
                                <a:custGeom>
                                  <a:avLst/>
                                  <a:gdLst>
                                    <a:gd name="T0" fmla="*/ 1 w 34"/>
                                    <a:gd name="T1" fmla="*/ 0 h 1"/>
                                    <a:gd name="T2" fmla="*/ 1 w 34"/>
                                    <a:gd name="T3" fmla="*/ 0 h 1"/>
                                    <a:gd name="T4" fmla="*/ 0 w 34"/>
                                    <a:gd name="T5" fmla="*/ 0 h 1"/>
                                    <a:gd name="T6" fmla="*/ 1 w 34"/>
                                    <a:gd name="T7" fmla="*/ 0 h 1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34"/>
                                    <a:gd name="T13" fmla="*/ 0 h 1"/>
                                    <a:gd name="T14" fmla="*/ 34 w 34"/>
                                    <a:gd name="T15" fmla="*/ 1 h 1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34" h="1">
                                      <a:moveTo>
                                        <a:pt x="34" y="0"/>
                                      </a:moveTo>
                                      <a:lnTo>
                                        <a:pt x="34" y="0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34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79" name="Freeform 499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278"/>
                                  <a:ext cx="17" cy="1"/>
                                </a:xfrm>
                                <a:custGeom>
                                  <a:avLst/>
                                  <a:gdLst>
                                    <a:gd name="T0" fmla="*/ 1 w 34"/>
                                    <a:gd name="T1" fmla="*/ 0 h 1"/>
                                    <a:gd name="T2" fmla="*/ 1 w 34"/>
                                    <a:gd name="T3" fmla="*/ 0 h 1"/>
                                    <a:gd name="T4" fmla="*/ 0 w 34"/>
                                    <a:gd name="T5" fmla="*/ 0 h 1"/>
                                    <a:gd name="T6" fmla="*/ 1 w 34"/>
                                    <a:gd name="T7" fmla="*/ 0 h 1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34"/>
                                    <a:gd name="T13" fmla="*/ 0 h 1"/>
                                    <a:gd name="T14" fmla="*/ 34 w 34"/>
                                    <a:gd name="T15" fmla="*/ 1 h 1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34" h="1">
                                      <a:moveTo>
                                        <a:pt x="34" y="0"/>
                                      </a:moveTo>
                                      <a:lnTo>
                                        <a:pt x="34" y="0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34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75" name="Group 500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526" y="2283"/>
                                <a:ext cx="17" cy="4"/>
                                <a:chOff x="2526" y="2283"/>
                                <a:chExt cx="17" cy="4"/>
                              </a:xfrm>
                            </p:grpSpPr>
                            <p:sp>
                              <p:nvSpPr>
                                <p:cNvPr id="1076" name="Freeform 501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283"/>
                                  <a:ext cx="17" cy="1"/>
                                </a:xfrm>
                                <a:custGeom>
                                  <a:avLst/>
                                  <a:gdLst>
                                    <a:gd name="T0" fmla="*/ 1 w 34"/>
                                    <a:gd name="T1" fmla="*/ 0 h 1"/>
                                    <a:gd name="T2" fmla="*/ 1 w 34"/>
                                    <a:gd name="T3" fmla="*/ 0 h 1"/>
                                    <a:gd name="T4" fmla="*/ 0 w 34"/>
                                    <a:gd name="T5" fmla="*/ 0 h 1"/>
                                    <a:gd name="T6" fmla="*/ 1 w 34"/>
                                    <a:gd name="T7" fmla="*/ 0 h 1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34"/>
                                    <a:gd name="T13" fmla="*/ 0 h 1"/>
                                    <a:gd name="T14" fmla="*/ 34 w 34"/>
                                    <a:gd name="T15" fmla="*/ 1 h 1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34" h="1">
                                      <a:moveTo>
                                        <a:pt x="34" y="0"/>
                                      </a:moveTo>
                                      <a:lnTo>
                                        <a:pt x="34" y="0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34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77" name="Freeform 502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286"/>
                                  <a:ext cx="17" cy="1"/>
                                </a:xfrm>
                                <a:custGeom>
                                  <a:avLst/>
                                  <a:gdLst>
                                    <a:gd name="T0" fmla="*/ 1 w 34"/>
                                    <a:gd name="T1" fmla="*/ 0 h 1"/>
                                    <a:gd name="T2" fmla="*/ 1 w 34"/>
                                    <a:gd name="T3" fmla="*/ 0 h 1"/>
                                    <a:gd name="T4" fmla="*/ 0 w 34"/>
                                    <a:gd name="T5" fmla="*/ 0 h 1"/>
                                    <a:gd name="T6" fmla="*/ 1 w 34"/>
                                    <a:gd name="T7" fmla="*/ 0 h 1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34"/>
                                    <a:gd name="T13" fmla="*/ 0 h 1"/>
                                    <a:gd name="T14" fmla="*/ 34 w 34"/>
                                    <a:gd name="T15" fmla="*/ 1 h 1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34" h="1">
                                      <a:moveTo>
                                        <a:pt x="34" y="0"/>
                                      </a:moveTo>
                                      <a:lnTo>
                                        <a:pt x="34" y="0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34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</p:grpSp>
                    </p:grpSp>
                  </p:grpSp>
                  <p:grpSp>
                    <p:nvGrpSpPr>
                      <p:cNvPr id="1005" name="Group 50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26" y="2290"/>
                        <a:ext cx="17" cy="129"/>
                        <a:chOff x="2526" y="2290"/>
                        <a:chExt cx="17" cy="129"/>
                      </a:xfrm>
                    </p:grpSpPr>
                    <p:grpSp>
                      <p:nvGrpSpPr>
                        <p:cNvPr id="1006" name="Group 5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6" y="2290"/>
                          <a:ext cx="17" cy="64"/>
                          <a:chOff x="2526" y="2290"/>
                          <a:chExt cx="17" cy="64"/>
                        </a:xfrm>
                      </p:grpSpPr>
                      <p:grpSp>
                        <p:nvGrpSpPr>
                          <p:cNvPr id="1038" name="Group 50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290"/>
                            <a:ext cx="17" cy="30"/>
                            <a:chOff x="2526" y="2290"/>
                            <a:chExt cx="17" cy="30"/>
                          </a:xfrm>
                        </p:grpSpPr>
                        <p:grpSp>
                          <p:nvGrpSpPr>
                            <p:cNvPr id="1054" name="Group 50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526" y="2290"/>
                              <a:ext cx="17" cy="14"/>
                              <a:chOff x="2526" y="2290"/>
                              <a:chExt cx="17" cy="14"/>
                            </a:xfrm>
                          </p:grpSpPr>
                          <p:grpSp>
                            <p:nvGrpSpPr>
                              <p:cNvPr id="1062" name="Group 507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526" y="2290"/>
                                <a:ext cx="17" cy="6"/>
                                <a:chOff x="2526" y="2290"/>
                                <a:chExt cx="17" cy="6"/>
                              </a:xfrm>
                            </p:grpSpPr>
                            <p:sp>
                              <p:nvSpPr>
                                <p:cNvPr id="1066" name="Freeform 508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290"/>
                                  <a:ext cx="17" cy="1"/>
                                </a:xfrm>
                                <a:custGeom>
                                  <a:avLst/>
                                  <a:gdLst>
                                    <a:gd name="T0" fmla="*/ 1 w 34"/>
                                    <a:gd name="T1" fmla="*/ 0 h 1"/>
                                    <a:gd name="T2" fmla="*/ 1 w 34"/>
                                    <a:gd name="T3" fmla="*/ 0 h 1"/>
                                    <a:gd name="T4" fmla="*/ 0 w 34"/>
                                    <a:gd name="T5" fmla="*/ 0 h 1"/>
                                    <a:gd name="T6" fmla="*/ 1 w 34"/>
                                    <a:gd name="T7" fmla="*/ 0 h 1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34"/>
                                    <a:gd name="T13" fmla="*/ 0 h 1"/>
                                    <a:gd name="T14" fmla="*/ 34 w 34"/>
                                    <a:gd name="T15" fmla="*/ 1 h 1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34" h="1">
                                      <a:moveTo>
                                        <a:pt x="34" y="0"/>
                                      </a:moveTo>
                                      <a:lnTo>
                                        <a:pt x="34" y="0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34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67" name="Freeform 509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295"/>
                                  <a:ext cx="17" cy="1"/>
                                </a:xfrm>
                                <a:custGeom>
                                  <a:avLst/>
                                  <a:gdLst>
                                    <a:gd name="T0" fmla="*/ 1 w 34"/>
                                    <a:gd name="T1" fmla="*/ 0 h 1"/>
                                    <a:gd name="T2" fmla="*/ 1 w 34"/>
                                    <a:gd name="T3" fmla="*/ 0 h 1"/>
                                    <a:gd name="T4" fmla="*/ 0 w 34"/>
                                    <a:gd name="T5" fmla="*/ 0 h 1"/>
                                    <a:gd name="T6" fmla="*/ 1 w 34"/>
                                    <a:gd name="T7" fmla="*/ 0 h 1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34"/>
                                    <a:gd name="T13" fmla="*/ 0 h 1"/>
                                    <a:gd name="T14" fmla="*/ 34 w 34"/>
                                    <a:gd name="T15" fmla="*/ 1 h 1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34" h="1">
                                      <a:moveTo>
                                        <a:pt x="34" y="0"/>
                                      </a:moveTo>
                                      <a:lnTo>
                                        <a:pt x="34" y="0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34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63" name="Group 510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526" y="2294"/>
                                <a:ext cx="17" cy="10"/>
                                <a:chOff x="2526" y="2294"/>
                                <a:chExt cx="17" cy="10"/>
                              </a:xfrm>
                            </p:grpSpPr>
                            <p:sp>
                              <p:nvSpPr>
                                <p:cNvPr id="1064" name="Rectangle 51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294"/>
                                  <a:ext cx="17" cy="10"/>
                                </a:xfrm>
                                <a:prstGeom prst="rect">
                                  <a:avLst/>
                                </a:pr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65" name="Freeform 512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303"/>
                                  <a:ext cx="17" cy="1"/>
                                </a:xfrm>
                                <a:custGeom>
                                  <a:avLst/>
                                  <a:gdLst>
                                    <a:gd name="T0" fmla="*/ 1 w 34"/>
                                    <a:gd name="T1" fmla="*/ 0 h 1"/>
                                    <a:gd name="T2" fmla="*/ 1 w 34"/>
                                    <a:gd name="T3" fmla="*/ 0 h 1"/>
                                    <a:gd name="T4" fmla="*/ 0 w 34"/>
                                    <a:gd name="T5" fmla="*/ 0 h 1"/>
                                    <a:gd name="T6" fmla="*/ 1 w 34"/>
                                    <a:gd name="T7" fmla="*/ 0 h 1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34"/>
                                    <a:gd name="T13" fmla="*/ 0 h 1"/>
                                    <a:gd name="T14" fmla="*/ 34 w 34"/>
                                    <a:gd name="T15" fmla="*/ 1 h 1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34" h="1">
                                      <a:moveTo>
                                        <a:pt x="34" y="0"/>
                                      </a:moveTo>
                                      <a:lnTo>
                                        <a:pt x="34" y="0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34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055" name="Group 51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526" y="2306"/>
                              <a:ext cx="17" cy="14"/>
                              <a:chOff x="2526" y="2306"/>
                              <a:chExt cx="17" cy="14"/>
                            </a:xfrm>
                          </p:grpSpPr>
                          <p:grpSp>
                            <p:nvGrpSpPr>
                              <p:cNvPr id="1056" name="Group 514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526" y="2306"/>
                                <a:ext cx="17" cy="10"/>
                                <a:chOff x="2526" y="2306"/>
                                <a:chExt cx="17" cy="10"/>
                              </a:xfrm>
                            </p:grpSpPr>
                            <p:sp>
                              <p:nvSpPr>
                                <p:cNvPr id="1060" name="Freeform 515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307"/>
                                  <a:ext cx="17" cy="1"/>
                                </a:xfrm>
                                <a:custGeom>
                                  <a:avLst/>
                                  <a:gdLst>
                                    <a:gd name="T0" fmla="*/ 1 w 34"/>
                                    <a:gd name="T1" fmla="*/ 0 h 1"/>
                                    <a:gd name="T2" fmla="*/ 1 w 34"/>
                                    <a:gd name="T3" fmla="*/ 0 h 1"/>
                                    <a:gd name="T4" fmla="*/ 0 w 34"/>
                                    <a:gd name="T5" fmla="*/ 0 h 1"/>
                                    <a:gd name="T6" fmla="*/ 1 w 34"/>
                                    <a:gd name="T7" fmla="*/ 0 h 1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34"/>
                                    <a:gd name="T13" fmla="*/ 0 h 1"/>
                                    <a:gd name="T14" fmla="*/ 34 w 34"/>
                                    <a:gd name="T15" fmla="*/ 1 h 1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34" h="1">
                                      <a:moveTo>
                                        <a:pt x="34" y="0"/>
                                      </a:moveTo>
                                      <a:lnTo>
                                        <a:pt x="34" y="0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34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61" name="Rectangle 51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306"/>
                                  <a:ext cx="17" cy="10"/>
                                </a:xfrm>
                                <a:prstGeom prst="rect">
                                  <a:avLst/>
                                </a:pr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57" name="Group 517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526" y="2310"/>
                                <a:ext cx="17" cy="10"/>
                                <a:chOff x="2526" y="2310"/>
                                <a:chExt cx="17" cy="10"/>
                              </a:xfrm>
                            </p:grpSpPr>
                            <p:sp>
                              <p:nvSpPr>
                                <p:cNvPr id="1058" name="Rectangle 51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310"/>
                                  <a:ext cx="17" cy="10"/>
                                </a:xfrm>
                                <a:prstGeom prst="rect">
                                  <a:avLst/>
                                </a:pr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59" name="Freeform 519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319"/>
                                  <a:ext cx="17" cy="1"/>
                                </a:xfrm>
                                <a:custGeom>
                                  <a:avLst/>
                                  <a:gdLst>
                                    <a:gd name="T0" fmla="*/ 1 w 34"/>
                                    <a:gd name="T1" fmla="*/ 0 h 1"/>
                                    <a:gd name="T2" fmla="*/ 1 w 34"/>
                                    <a:gd name="T3" fmla="*/ 0 h 1"/>
                                    <a:gd name="T4" fmla="*/ 0 w 34"/>
                                    <a:gd name="T5" fmla="*/ 0 h 1"/>
                                    <a:gd name="T6" fmla="*/ 1 w 34"/>
                                    <a:gd name="T7" fmla="*/ 0 h 1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34"/>
                                    <a:gd name="T13" fmla="*/ 0 h 1"/>
                                    <a:gd name="T14" fmla="*/ 34 w 34"/>
                                    <a:gd name="T15" fmla="*/ 1 h 1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34" h="1">
                                      <a:moveTo>
                                        <a:pt x="34" y="0"/>
                                      </a:moveTo>
                                      <a:lnTo>
                                        <a:pt x="34" y="0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34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</p:grpSp>
                      <p:grpSp>
                        <p:nvGrpSpPr>
                          <p:cNvPr id="1039" name="Group 52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318"/>
                            <a:ext cx="17" cy="36"/>
                            <a:chOff x="2526" y="2318"/>
                            <a:chExt cx="17" cy="36"/>
                          </a:xfrm>
                        </p:grpSpPr>
                        <p:grpSp>
                          <p:nvGrpSpPr>
                            <p:cNvPr id="1040" name="Group 52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526" y="2318"/>
                              <a:ext cx="17" cy="22"/>
                              <a:chOff x="2526" y="2318"/>
                              <a:chExt cx="17" cy="22"/>
                            </a:xfrm>
                          </p:grpSpPr>
                          <p:grpSp>
                            <p:nvGrpSpPr>
                              <p:cNvPr id="1048" name="Group 52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526" y="2318"/>
                                <a:ext cx="17" cy="10"/>
                                <a:chOff x="2526" y="2318"/>
                                <a:chExt cx="17" cy="10"/>
                              </a:xfrm>
                            </p:grpSpPr>
                            <p:sp>
                              <p:nvSpPr>
                                <p:cNvPr id="1052" name="Rectangle 52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318"/>
                                  <a:ext cx="17" cy="10"/>
                                </a:xfrm>
                                <a:prstGeom prst="rect">
                                  <a:avLst/>
                                </a:pr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53" name="Freeform 524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327"/>
                                  <a:ext cx="17" cy="1"/>
                                </a:xfrm>
                                <a:custGeom>
                                  <a:avLst/>
                                  <a:gdLst>
                                    <a:gd name="T0" fmla="*/ 1 w 34"/>
                                    <a:gd name="T1" fmla="*/ 0 h 1"/>
                                    <a:gd name="T2" fmla="*/ 1 w 34"/>
                                    <a:gd name="T3" fmla="*/ 0 h 1"/>
                                    <a:gd name="T4" fmla="*/ 0 w 34"/>
                                    <a:gd name="T5" fmla="*/ 0 h 1"/>
                                    <a:gd name="T6" fmla="*/ 1 w 34"/>
                                    <a:gd name="T7" fmla="*/ 0 h 1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34"/>
                                    <a:gd name="T13" fmla="*/ 0 h 1"/>
                                    <a:gd name="T14" fmla="*/ 34 w 34"/>
                                    <a:gd name="T15" fmla="*/ 1 h 1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34" h="1">
                                      <a:moveTo>
                                        <a:pt x="34" y="0"/>
                                      </a:moveTo>
                                      <a:lnTo>
                                        <a:pt x="34" y="0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34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49" name="Group 52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526" y="2327"/>
                                <a:ext cx="17" cy="13"/>
                                <a:chOff x="2526" y="2327"/>
                                <a:chExt cx="17" cy="13"/>
                              </a:xfrm>
                            </p:grpSpPr>
                            <p:sp>
                              <p:nvSpPr>
                                <p:cNvPr id="1050" name="Rectangle 52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327"/>
                                  <a:ext cx="17" cy="10"/>
                                </a:xfrm>
                                <a:prstGeom prst="rect">
                                  <a:avLst/>
                                </a:pr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51" name="Rectangle 52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330"/>
                                  <a:ext cx="17" cy="10"/>
                                </a:xfrm>
                                <a:prstGeom prst="rect">
                                  <a:avLst/>
                                </a:pr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041" name="Group 52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526" y="2335"/>
                              <a:ext cx="17" cy="19"/>
                              <a:chOff x="2526" y="2335"/>
                              <a:chExt cx="17" cy="19"/>
                            </a:xfrm>
                          </p:grpSpPr>
                          <p:grpSp>
                            <p:nvGrpSpPr>
                              <p:cNvPr id="1042" name="Group 529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526" y="2335"/>
                                <a:ext cx="17" cy="13"/>
                                <a:chOff x="2526" y="2335"/>
                                <a:chExt cx="17" cy="13"/>
                              </a:xfrm>
                            </p:grpSpPr>
                            <p:sp>
                              <p:nvSpPr>
                                <p:cNvPr id="1046" name="Rectangle 53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335"/>
                                  <a:ext cx="17" cy="10"/>
                                </a:xfrm>
                                <a:prstGeom prst="rect">
                                  <a:avLst/>
                                </a:pr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47" name="Rectangle 53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338"/>
                                  <a:ext cx="17" cy="10"/>
                                </a:xfrm>
                                <a:prstGeom prst="rect">
                                  <a:avLst/>
                                </a:pr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43" name="Group 53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526" y="2343"/>
                                <a:ext cx="17" cy="11"/>
                                <a:chOff x="2526" y="2343"/>
                                <a:chExt cx="17" cy="11"/>
                              </a:xfrm>
                            </p:grpSpPr>
                            <p:sp>
                              <p:nvSpPr>
                                <p:cNvPr id="1044" name="Rectangle 53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343"/>
                                  <a:ext cx="17" cy="10"/>
                                </a:xfrm>
                                <a:prstGeom prst="rect">
                                  <a:avLst/>
                                </a:pr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45" name="Freeform 534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353"/>
                                  <a:ext cx="17" cy="1"/>
                                </a:xfrm>
                                <a:custGeom>
                                  <a:avLst/>
                                  <a:gdLst>
                                    <a:gd name="T0" fmla="*/ 1 w 34"/>
                                    <a:gd name="T1" fmla="*/ 0 h 1"/>
                                    <a:gd name="T2" fmla="*/ 1 w 34"/>
                                    <a:gd name="T3" fmla="*/ 0 h 1"/>
                                    <a:gd name="T4" fmla="*/ 0 w 34"/>
                                    <a:gd name="T5" fmla="*/ 0 h 1"/>
                                    <a:gd name="T6" fmla="*/ 1 w 34"/>
                                    <a:gd name="T7" fmla="*/ 0 h 1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34"/>
                                    <a:gd name="T13" fmla="*/ 0 h 1"/>
                                    <a:gd name="T14" fmla="*/ 34 w 34"/>
                                    <a:gd name="T15" fmla="*/ 1 h 1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34" h="1">
                                      <a:moveTo>
                                        <a:pt x="34" y="0"/>
                                      </a:moveTo>
                                      <a:lnTo>
                                        <a:pt x="34" y="0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34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</p:grpSp>
                    </p:grpSp>
                    <p:grpSp>
                      <p:nvGrpSpPr>
                        <p:cNvPr id="1007" name="Group 53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6" y="2351"/>
                          <a:ext cx="17" cy="68"/>
                          <a:chOff x="2526" y="2351"/>
                          <a:chExt cx="17" cy="68"/>
                        </a:xfrm>
                      </p:grpSpPr>
                      <p:grpSp>
                        <p:nvGrpSpPr>
                          <p:cNvPr id="1008" name="Group 53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351"/>
                            <a:ext cx="17" cy="39"/>
                            <a:chOff x="2526" y="2351"/>
                            <a:chExt cx="17" cy="39"/>
                          </a:xfrm>
                        </p:grpSpPr>
                        <p:grpSp>
                          <p:nvGrpSpPr>
                            <p:cNvPr id="1024" name="Group 53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526" y="2351"/>
                              <a:ext cx="17" cy="19"/>
                              <a:chOff x="2526" y="2351"/>
                              <a:chExt cx="17" cy="19"/>
                            </a:xfrm>
                          </p:grpSpPr>
                          <p:grpSp>
                            <p:nvGrpSpPr>
                              <p:cNvPr id="1032" name="Group 538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526" y="2351"/>
                                <a:ext cx="17" cy="14"/>
                                <a:chOff x="2526" y="2351"/>
                                <a:chExt cx="17" cy="14"/>
                              </a:xfrm>
                            </p:grpSpPr>
                            <p:sp>
                              <p:nvSpPr>
                                <p:cNvPr id="1036" name="Rectangle 53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351"/>
                                  <a:ext cx="17" cy="10"/>
                                </a:xfrm>
                                <a:prstGeom prst="rect">
                                  <a:avLst/>
                                </a:pr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7" name="Rectangle 54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355"/>
                                  <a:ext cx="17" cy="10"/>
                                </a:xfrm>
                                <a:prstGeom prst="rect">
                                  <a:avLst/>
                                </a:pr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33" name="Group 541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526" y="2365"/>
                                <a:ext cx="17" cy="5"/>
                                <a:chOff x="2526" y="2365"/>
                                <a:chExt cx="17" cy="5"/>
                              </a:xfrm>
                            </p:grpSpPr>
                            <p:sp>
                              <p:nvSpPr>
                                <p:cNvPr id="1034" name="Freeform 542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365"/>
                                  <a:ext cx="17" cy="1"/>
                                </a:xfrm>
                                <a:custGeom>
                                  <a:avLst/>
                                  <a:gdLst>
                                    <a:gd name="T0" fmla="*/ 1 w 34"/>
                                    <a:gd name="T1" fmla="*/ 0 h 1"/>
                                    <a:gd name="T2" fmla="*/ 1 w 34"/>
                                    <a:gd name="T3" fmla="*/ 0 h 1"/>
                                    <a:gd name="T4" fmla="*/ 0 w 34"/>
                                    <a:gd name="T5" fmla="*/ 0 h 1"/>
                                    <a:gd name="T6" fmla="*/ 1 w 34"/>
                                    <a:gd name="T7" fmla="*/ 0 h 1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34"/>
                                    <a:gd name="T13" fmla="*/ 0 h 1"/>
                                    <a:gd name="T14" fmla="*/ 34 w 34"/>
                                    <a:gd name="T15" fmla="*/ 1 h 1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34" h="1">
                                      <a:moveTo>
                                        <a:pt x="34" y="0"/>
                                      </a:moveTo>
                                      <a:lnTo>
                                        <a:pt x="34" y="0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34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5" name="Freeform 543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369"/>
                                  <a:ext cx="17" cy="1"/>
                                </a:xfrm>
                                <a:custGeom>
                                  <a:avLst/>
                                  <a:gdLst>
                                    <a:gd name="T0" fmla="*/ 1 w 34"/>
                                    <a:gd name="T1" fmla="*/ 0 h 1"/>
                                    <a:gd name="T2" fmla="*/ 1 w 34"/>
                                    <a:gd name="T3" fmla="*/ 0 h 1"/>
                                    <a:gd name="T4" fmla="*/ 0 w 34"/>
                                    <a:gd name="T5" fmla="*/ 0 h 1"/>
                                    <a:gd name="T6" fmla="*/ 1 w 34"/>
                                    <a:gd name="T7" fmla="*/ 0 h 1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34"/>
                                    <a:gd name="T13" fmla="*/ 0 h 1"/>
                                    <a:gd name="T14" fmla="*/ 34 w 34"/>
                                    <a:gd name="T15" fmla="*/ 1 h 1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34" h="1">
                                      <a:moveTo>
                                        <a:pt x="34" y="0"/>
                                      </a:moveTo>
                                      <a:lnTo>
                                        <a:pt x="34" y="0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34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025" name="Group 54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526" y="2373"/>
                              <a:ext cx="17" cy="17"/>
                              <a:chOff x="2526" y="2373"/>
                              <a:chExt cx="17" cy="17"/>
                            </a:xfrm>
                          </p:grpSpPr>
                          <p:grpSp>
                            <p:nvGrpSpPr>
                              <p:cNvPr id="1026" name="Group 54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526" y="2373"/>
                                <a:ext cx="17" cy="5"/>
                                <a:chOff x="2526" y="2373"/>
                                <a:chExt cx="17" cy="5"/>
                              </a:xfrm>
                            </p:grpSpPr>
                            <p:sp>
                              <p:nvSpPr>
                                <p:cNvPr id="1030" name="Freeform 546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373"/>
                                  <a:ext cx="17" cy="1"/>
                                </a:xfrm>
                                <a:custGeom>
                                  <a:avLst/>
                                  <a:gdLst>
                                    <a:gd name="T0" fmla="*/ 1 w 34"/>
                                    <a:gd name="T1" fmla="*/ 0 h 1"/>
                                    <a:gd name="T2" fmla="*/ 1 w 34"/>
                                    <a:gd name="T3" fmla="*/ 0 h 1"/>
                                    <a:gd name="T4" fmla="*/ 0 w 34"/>
                                    <a:gd name="T5" fmla="*/ 0 h 1"/>
                                    <a:gd name="T6" fmla="*/ 1 w 34"/>
                                    <a:gd name="T7" fmla="*/ 0 h 1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34"/>
                                    <a:gd name="T13" fmla="*/ 0 h 1"/>
                                    <a:gd name="T14" fmla="*/ 34 w 34"/>
                                    <a:gd name="T15" fmla="*/ 1 h 1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34" h="1">
                                      <a:moveTo>
                                        <a:pt x="34" y="0"/>
                                      </a:moveTo>
                                      <a:lnTo>
                                        <a:pt x="34" y="0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34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1" name="Freeform 547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377"/>
                                  <a:ext cx="17" cy="1"/>
                                </a:xfrm>
                                <a:custGeom>
                                  <a:avLst/>
                                  <a:gdLst>
                                    <a:gd name="T0" fmla="*/ 1 w 34"/>
                                    <a:gd name="T1" fmla="*/ 0 h 1"/>
                                    <a:gd name="T2" fmla="*/ 1 w 34"/>
                                    <a:gd name="T3" fmla="*/ 0 h 1"/>
                                    <a:gd name="T4" fmla="*/ 0 w 34"/>
                                    <a:gd name="T5" fmla="*/ 0 h 1"/>
                                    <a:gd name="T6" fmla="*/ 1 w 34"/>
                                    <a:gd name="T7" fmla="*/ 0 h 1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34"/>
                                    <a:gd name="T13" fmla="*/ 0 h 1"/>
                                    <a:gd name="T14" fmla="*/ 34 w 34"/>
                                    <a:gd name="T15" fmla="*/ 1 h 1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34" h="1">
                                      <a:moveTo>
                                        <a:pt x="34" y="0"/>
                                      </a:moveTo>
                                      <a:lnTo>
                                        <a:pt x="34" y="0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34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27" name="Group 548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526" y="2376"/>
                                <a:ext cx="17" cy="14"/>
                                <a:chOff x="2526" y="2376"/>
                                <a:chExt cx="17" cy="14"/>
                              </a:xfrm>
                            </p:grpSpPr>
                            <p:sp>
                              <p:nvSpPr>
                                <p:cNvPr id="1028" name="Rectangle 54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376"/>
                                  <a:ext cx="17" cy="10"/>
                                </a:xfrm>
                                <a:prstGeom prst="rect">
                                  <a:avLst/>
                                </a:pr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29" name="Rectangle 55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380"/>
                                  <a:ext cx="17" cy="10"/>
                                </a:xfrm>
                                <a:prstGeom prst="rect">
                                  <a:avLst/>
                                </a:pr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</p:grpSp>
                      <p:grpSp>
                        <p:nvGrpSpPr>
                          <p:cNvPr id="1009" name="Group 55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389"/>
                            <a:ext cx="17" cy="30"/>
                            <a:chOff x="2526" y="2389"/>
                            <a:chExt cx="17" cy="30"/>
                          </a:xfrm>
                        </p:grpSpPr>
                        <p:grpSp>
                          <p:nvGrpSpPr>
                            <p:cNvPr id="1010" name="Group 55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526" y="2389"/>
                              <a:ext cx="17" cy="14"/>
                              <a:chOff x="2526" y="2389"/>
                              <a:chExt cx="17" cy="14"/>
                            </a:xfrm>
                          </p:grpSpPr>
                          <p:grpSp>
                            <p:nvGrpSpPr>
                              <p:cNvPr id="1018" name="Group 553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526" y="2389"/>
                                <a:ext cx="17" cy="6"/>
                                <a:chOff x="2526" y="2389"/>
                                <a:chExt cx="17" cy="6"/>
                              </a:xfrm>
                            </p:grpSpPr>
                            <p:sp>
                              <p:nvSpPr>
                                <p:cNvPr id="1022" name="Freeform 554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389"/>
                                  <a:ext cx="17" cy="1"/>
                                </a:xfrm>
                                <a:custGeom>
                                  <a:avLst/>
                                  <a:gdLst>
                                    <a:gd name="T0" fmla="*/ 1 w 34"/>
                                    <a:gd name="T1" fmla="*/ 0 h 1"/>
                                    <a:gd name="T2" fmla="*/ 1 w 34"/>
                                    <a:gd name="T3" fmla="*/ 0 h 1"/>
                                    <a:gd name="T4" fmla="*/ 0 w 34"/>
                                    <a:gd name="T5" fmla="*/ 0 h 1"/>
                                    <a:gd name="T6" fmla="*/ 1 w 34"/>
                                    <a:gd name="T7" fmla="*/ 0 h 1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34"/>
                                    <a:gd name="T13" fmla="*/ 0 h 1"/>
                                    <a:gd name="T14" fmla="*/ 34 w 34"/>
                                    <a:gd name="T15" fmla="*/ 1 h 1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34" h="1">
                                      <a:moveTo>
                                        <a:pt x="34" y="0"/>
                                      </a:moveTo>
                                      <a:lnTo>
                                        <a:pt x="34" y="0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34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23" name="Freeform 555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394"/>
                                  <a:ext cx="17" cy="1"/>
                                </a:xfrm>
                                <a:custGeom>
                                  <a:avLst/>
                                  <a:gdLst>
                                    <a:gd name="T0" fmla="*/ 1 w 34"/>
                                    <a:gd name="T1" fmla="*/ 0 h 1"/>
                                    <a:gd name="T2" fmla="*/ 1 w 34"/>
                                    <a:gd name="T3" fmla="*/ 0 h 1"/>
                                    <a:gd name="T4" fmla="*/ 0 w 34"/>
                                    <a:gd name="T5" fmla="*/ 0 h 1"/>
                                    <a:gd name="T6" fmla="*/ 1 w 34"/>
                                    <a:gd name="T7" fmla="*/ 0 h 1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34"/>
                                    <a:gd name="T13" fmla="*/ 0 h 1"/>
                                    <a:gd name="T14" fmla="*/ 34 w 34"/>
                                    <a:gd name="T15" fmla="*/ 1 h 1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34" h="1">
                                      <a:moveTo>
                                        <a:pt x="34" y="0"/>
                                      </a:moveTo>
                                      <a:lnTo>
                                        <a:pt x="34" y="0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34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19" name="Group 556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526" y="2397"/>
                                <a:ext cx="17" cy="6"/>
                                <a:chOff x="2526" y="2397"/>
                                <a:chExt cx="17" cy="6"/>
                              </a:xfrm>
                            </p:grpSpPr>
                            <p:sp>
                              <p:nvSpPr>
                                <p:cNvPr id="1020" name="Freeform 557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397"/>
                                  <a:ext cx="17" cy="1"/>
                                </a:xfrm>
                                <a:custGeom>
                                  <a:avLst/>
                                  <a:gdLst>
                                    <a:gd name="T0" fmla="*/ 1 w 34"/>
                                    <a:gd name="T1" fmla="*/ 0 h 1"/>
                                    <a:gd name="T2" fmla="*/ 1 w 34"/>
                                    <a:gd name="T3" fmla="*/ 0 h 1"/>
                                    <a:gd name="T4" fmla="*/ 0 w 34"/>
                                    <a:gd name="T5" fmla="*/ 0 h 1"/>
                                    <a:gd name="T6" fmla="*/ 1 w 34"/>
                                    <a:gd name="T7" fmla="*/ 0 h 1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34"/>
                                    <a:gd name="T13" fmla="*/ 0 h 1"/>
                                    <a:gd name="T14" fmla="*/ 34 w 34"/>
                                    <a:gd name="T15" fmla="*/ 1 h 1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34" h="1">
                                      <a:moveTo>
                                        <a:pt x="34" y="0"/>
                                      </a:moveTo>
                                      <a:lnTo>
                                        <a:pt x="34" y="0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34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21" name="Freeform 558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402"/>
                                  <a:ext cx="17" cy="1"/>
                                </a:xfrm>
                                <a:custGeom>
                                  <a:avLst/>
                                  <a:gdLst>
                                    <a:gd name="T0" fmla="*/ 1 w 34"/>
                                    <a:gd name="T1" fmla="*/ 0 h 1"/>
                                    <a:gd name="T2" fmla="*/ 1 w 34"/>
                                    <a:gd name="T3" fmla="*/ 0 h 1"/>
                                    <a:gd name="T4" fmla="*/ 0 w 34"/>
                                    <a:gd name="T5" fmla="*/ 0 h 1"/>
                                    <a:gd name="T6" fmla="*/ 1 w 34"/>
                                    <a:gd name="T7" fmla="*/ 0 h 1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34"/>
                                    <a:gd name="T13" fmla="*/ 0 h 1"/>
                                    <a:gd name="T14" fmla="*/ 34 w 34"/>
                                    <a:gd name="T15" fmla="*/ 1 h 1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34" h="1">
                                      <a:moveTo>
                                        <a:pt x="34" y="0"/>
                                      </a:moveTo>
                                      <a:lnTo>
                                        <a:pt x="34" y="0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34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011" name="Group 55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526" y="2405"/>
                              <a:ext cx="17" cy="14"/>
                              <a:chOff x="2526" y="2405"/>
                              <a:chExt cx="17" cy="14"/>
                            </a:xfrm>
                          </p:grpSpPr>
                          <p:grpSp>
                            <p:nvGrpSpPr>
                              <p:cNvPr id="1012" name="Group 560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526" y="2405"/>
                                <a:ext cx="17" cy="10"/>
                                <a:chOff x="2526" y="2405"/>
                                <a:chExt cx="17" cy="10"/>
                              </a:xfrm>
                            </p:grpSpPr>
                            <p:sp>
                              <p:nvSpPr>
                                <p:cNvPr id="1016" name="Freeform 561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405"/>
                                  <a:ext cx="17" cy="1"/>
                                </a:xfrm>
                                <a:custGeom>
                                  <a:avLst/>
                                  <a:gdLst>
                                    <a:gd name="T0" fmla="*/ 1 w 34"/>
                                    <a:gd name="T1" fmla="*/ 0 h 1"/>
                                    <a:gd name="T2" fmla="*/ 1 w 34"/>
                                    <a:gd name="T3" fmla="*/ 0 h 1"/>
                                    <a:gd name="T4" fmla="*/ 0 w 34"/>
                                    <a:gd name="T5" fmla="*/ 0 h 1"/>
                                    <a:gd name="T6" fmla="*/ 1 w 34"/>
                                    <a:gd name="T7" fmla="*/ 0 h 1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34"/>
                                    <a:gd name="T13" fmla="*/ 0 h 1"/>
                                    <a:gd name="T14" fmla="*/ 34 w 34"/>
                                    <a:gd name="T15" fmla="*/ 1 h 1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34" h="1">
                                      <a:moveTo>
                                        <a:pt x="34" y="0"/>
                                      </a:moveTo>
                                      <a:lnTo>
                                        <a:pt x="34" y="0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34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17" name="Rectangle 56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405"/>
                                  <a:ext cx="17" cy="10"/>
                                </a:xfrm>
                                <a:prstGeom prst="rect">
                                  <a:avLst/>
                                </a:pr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13" name="Group 563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526" y="2409"/>
                                <a:ext cx="17" cy="10"/>
                                <a:chOff x="2526" y="2409"/>
                                <a:chExt cx="17" cy="10"/>
                              </a:xfrm>
                            </p:grpSpPr>
                            <p:sp>
                              <p:nvSpPr>
                                <p:cNvPr id="1014" name="Rectangle 56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409"/>
                                  <a:ext cx="17" cy="10"/>
                                </a:xfrm>
                                <a:prstGeom prst="rect">
                                  <a:avLst/>
                                </a:pr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15" name="Freeform 565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526" y="2418"/>
                                  <a:ext cx="17" cy="1"/>
                                </a:xfrm>
                                <a:custGeom>
                                  <a:avLst/>
                                  <a:gdLst>
                                    <a:gd name="T0" fmla="*/ 1 w 34"/>
                                    <a:gd name="T1" fmla="*/ 0 h 1"/>
                                    <a:gd name="T2" fmla="*/ 1 w 34"/>
                                    <a:gd name="T3" fmla="*/ 0 h 1"/>
                                    <a:gd name="T4" fmla="*/ 0 w 34"/>
                                    <a:gd name="T5" fmla="*/ 0 h 1"/>
                                    <a:gd name="T6" fmla="*/ 1 w 34"/>
                                    <a:gd name="T7" fmla="*/ 0 h 1"/>
                                    <a:gd name="T8" fmla="*/ 0 60000 65536"/>
                                    <a:gd name="T9" fmla="*/ 0 60000 65536"/>
                                    <a:gd name="T10" fmla="*/ 0 60000 65536"/>
                                    <a:gd name="T11" fmla="*/ 0 60000 65536"/>
                                    <a:gd name="T12" fmla="*/ 0 w 34"/>
                                    <a:gd name="T13" fmla="*/ 0 h 1"/>
                                    <a:gd name="T14" fmla="*/ 34 w 34"/>
                                    <a:gd name="T15" fmla="*/ 1 h 1"/>
                                  </a:gdLst>
                                  <a:ahLst/>
                                  <a:cxnLst>
                                    <a:cxn ang="T8">
                                      <a:pos x="T0" y="T1"/>
                                    </a:cxn>
                                    <a:cxn ang="T9">
                                      <a:pos x="T2" y="T3"/>
                                    </a:cxn>
                                    <a:cxn ang="T10">
                                      <a:pos x="T4" y="T5"/>
                                    </a:cxn>
                                    <a:cxn ang="T11">
                                      <a:pos x="T6" y="T7"/>
                                    </a:cxn>
                                  </a:cxnLst>
                                  <a:rect l="T12" t="T13" r="T14" b="T15"/>
                                  <a:pathLst>
                                    <a:path w="34" h="1">
                                      <a:moveTo>
                                        <a:pt x="34" y="0"/>
                                      </a:moveTo>
                                      <a:lnTo>
                                        <a:pt x="34" y="0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34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gradFill rotWithShape="1">
                                  <a:gsLst>
                                    <a:gs pos="0">
                                      <a:srgbClr val="B2B2B2"/>
                                    </a:gs>
                                    <a:gs pos="100000">
                                      <a:srgbClr val="808080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</p:grpSp>
                    </p:grpSp>
                  </p:grpSp>
                </p:grpSp>
              </p:grpSp>
              <p:grpSp>
                <p:nvGrpSpPr>
                  <p:cNvPr id="997" name="Group 566"/>
                  <p:cNvGrpSpPr>
                    <a:grpSpLocks/>
                  </p:cNvGrpSpPr>
                  <p:nvPr/>
                </p:nvGrpSpPr>
                <p:grpSpPr bwMode="auto">
                  <a:xfrm>
                    <a:off x="2560" y="2151"/>
                    <a:ext cx="43" cy="260"/>
                    <a:chOff x="2560" y="2151"/>
                    <a:chExt cx="43" cy="260"/>
                  </a:xfrm>
                </p:grpSpPr>
                <p:sp>
                  <p:nvSpPr>
                    <p:cNvPr id="998" name="Rectangle 5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0" y="2151"/>
                      <a:ext cx="43" cy="5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B2B2B2"/>
                        </a:gs>
                        <a:gs pos="100000">
                          <a:srgbClr val="808080"/>
                        </a:gs>
                      </a:gsLst>
                      <a:lin ang="0" scaled="1"/>
                    </a:gradFill>
                    <a:ln w="7938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99" name="Rectangle 5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0" y="2209"/>
                      <a:ext cx="43" cy="7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B2B2B2"/>
                        </a:gs>
                        <a:gs pos="100000">
                          <a:srgbClr val="808080"/>
                        </a:gs>
                      </a:gsLst>
                      <a:lin ang="0" scaled="1"/>
                    </a:gradFill>
                    <a:ln w="7938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000" name="Rectangle 5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0" y="2289"/>
                      <a:ext cx="43" cy="8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B2B2B2"/>
                        </a:gs>
                        <a:gs pos="100000">
                          <a:srgbClr val="808080"/>
                        </a:gs>
                      </a:gsLst>
                      <a:lin ang="0" scaled="1"/>
                    </a:gradFill>
                    <a:ln w="7938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001" name="Rectangle 5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0" y="2377"/>
                      <a:ext cx="43" cy="3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B2B2B2"/>
                        </a:gs>
                        <a:gs pos="100000">
                          <a:srgbClr val="808080"/>
                        </a:gs>
                      </a:gsLst>
                      <a:lin ang="0" scaled="1"/>
                    </a:gradFill>
                    <a:ln w="7938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961" name="Group 577"/>
                <p:cNvGrpSpPr>
                  <a:grpSpLocks/>
                </p:cNvGrpSpPr>
                <p:nvPr/>
              </p:nvGrpSpPr>
              <p:grpSpPr bwMode="auto">
                <a:xfrm>
                  <a:off x="3576" y="2901"/>
                  <a:ext cx="160" cy="37"/>
                  <a:chOff x="2569" y="2211"/>
                  <a:chExt cx="35" cy="72"/>
                </a:xfrm>
              </p:grpSpPr>
              <p:grpSp>
                <p:nvGrpSpPr>
                  <p:cNvPr id="990" name="Group 578"/>
                  <p:cNvGrpSpPr>
                    <a:grpSpLocks/>
                  </p:cNvGrpSpPr>
                  <p:nvPr/>
                </p:nvGrpSpPr>
                <p:grpSpPr bwMode="auto">
                  <a:xfrm>
                    <a:off x="2583" y="2213"/>
                    <a:ext cx="14" cy="70"/>
                    <a:chOff x="2583" y="2213"/>
                    <a:chExt cx="14" cy="70"/>
                  </a:xfrm>
                </p:grpSpPr>
                <p:sp>
                  <p:nvSpPr>
                    <p:cNvPr id="993" name="Rectangle 5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83" y="2235"/>
                      <a:ext cx="13" cy="24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7938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94" name="Rectangle 5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83" y="2235"/>
                      <a:ext cx="7" cy="2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7938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95" name="Rectangle 5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86" y="2213"/>
                      <a:ext cx="11" cy="70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</p:grpSp>
              <p:sp>
                <p:nvSpPr>
                  <p:cNvPr id="991" name="Rectangle 582"/>
                  <p:cNvSpPr>
                    <a:spLocks noChangeArrowheads="1"/>
                  </p:cNvSpPr>
                  <p:nvPr/>
                </p:nvSpPr>
                <p:spPr bwMode="auto">
                  <a:xfrm>
                    <a:off x="2597" y="2211"/>
                    <a:ext cx="7" cy="7"/>
                  </a:xfrm>
                  <a:prstGeom prst="rect">
                    <a:avLst/>
                  </a:prstGeom>
                  <a:solidFill>
                    <a:srgbClr val="008000"/>
                  </a:solidFill>
                  <a:ln w="793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992" name="Rectangle 583"/>
                  <p:cNvSpPr>
                    <a:spLocks noChangeArrowheads="1"/>
                  </p:cNvSpPr>
                  <p:nvPr/>
                </p:nvSpPr>
                <p:spPr bwMode="auto">
                  <a:xfrm>
                    <a:off x="2569" y="2271"/>
                    <a:ext cx="7" cy="7"/>
                  </a:xfrm>
                  <a:prstGeom prst="rect">
                    <a:avLst/>
                  </a:prstGeom>
                  <a:solidFill>
                    <a:srgbClr val="000000"/>
                  </a:solidFill>
                  <a:ln w="793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962" name="Group 584"/>
                <p:cNvGrpSpPr>
                  <a:grpSpLocks/>
                </p:cNvGrpSpPr>
                <p:nvPr/>
              </p:nvGrpSpPr>
              <p:grpSpPr bwMode="auto">
                <a:xfrm>
                  <a:off x="3467" y="2951"/>
                  <a:ext cx="41" cy="33"/>
                  <a:chOff x="2561" y="2160"/>
                  <a:chExt cx="9" cy="59"/>
                </a:xfrm>
              </p:grpSpPr>
              <p:grpSp>
                <p:nvGrpSpPr>
                  <p:cNvPr id="964" name="Group 585"/>
                  <p:cNvGrpSpPr>
                    <a:grpSpLocks/>
                  </p:cNvGrpSpPr>
                  <p:nvPr/>
                </p:nvGrpSpPr>
                <p:grpSpPr bwMode="auto">
                  <a:xfrm>
                    <a:off x="2561" y="2160"/>
                    <a:ext cx="9" cy="23"/>
                    <a:chOff x="2561" y="2160"/>
                    <a:chExt cx="9" cy="23"/>
                  </a:xfrm>
                </p:grpSpPr>
                <p:grpSp>
                  <p:nvGrpSpPr>
                    <p:cNvPr id="976" name="Group 5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61" y="2160"/>
                      <a:ext cx="9" cy="11"/>
                      <a:chOff x="2561" y="2160"/>
                      <a:chExt cx="9" cy="11"/>
                    </a:xfrm>
                  </p:grpSpPr>
                  <p:grpSp>
                    <p:nvGrpSpPr>
                      <p:cNvPr id="984" name="Group 58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61" y="2160"/>
                        <a:ext cx="9" cy="4"/>
                        <a:chOff x="2561" y="2160"/>
                        <a:chExt cx="9" cy="4"/>
                      </a:xfrm>
                    </p:grpSpPr>
                    <p:sp>
                      <p:nvSpPr>
                        <p:cNvPr id="988" name="Freeform 58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61" y="2160"/>
                          <a:ext cx="9" cy="1"/>
                        </a:xfrm>
                        <a:custGeom>
                          <a:avLst/>
                          <a:gdLst>
                            <a:gd name="T0" fmla="*/ 0 w 19"/>
                            <a:gd name="T1" fmla="*/ 0 h 1"/>
                            <a:gd name="T2" fmla="*/ 0 w 19"/>
                            <a:gd name="T3" fmla="*/ 0 h 1"/>
                            <a:gd name="T4" fmla="*/ 0 w 19"/>
                            <a:gd name="T5" fmla="*/ 0 h 1"/>
                            <a:gd name="T6" fmla="*/ 0 w 19"/>
                            <a:gd name="T7" fmla="*/ 0 h 1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19"/>
                            <a:gd name="T13" fmla="*/ 0 h 1"/>
                            <a:gd name="T14" fmla="*/ 19 w 19"/>
                            <a:gd name="T15" fmla="*/ 1 h 1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19" h="1">
                              <a:moveTo>
                                <a:pt x="19" y="0"/>
                              </a:moveTo>
                              <a:lnTo>
                                <a:pt x="19" y="0"/>
                              </a:lnTo>
                              <a:lnTo>
                                <a:pt x="0" y="0"/>
                              </a:lnTo>
                              <a:lnTo>
                                <a:pt x="19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989" name="Freeform 58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61" y="2163"/>
                          <a:ext cx="9" cy="1"/>
                        </a:xfrm>
                        <a:custGeom>
                          <a:avLst/>
                          <a:gdLst>
                            <a:gd name="T0" fmla="*/ 0 w 19"/>
                            <a:gd name="T1" fmla="*/ 0 h 1"/>
                            <a:gd name="T2" fmla="*/ 0 w 19"/>
                            <a:gd name="T3" fmla="*/ 0 h 1"/>
                            <a:gd name="T4" fmla="*/ 0 w 19"/>
                            <a:gd name="T5" fmla="*/ 0 h 1"/>
                            <a:gd name="T6" fmla="*/ 0 w 19"/>
                            <a:gd name="T7" fmla="*/ 0 h 1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19"/>
                            <a:gd name="T13" fmla="*/ 0 h 1"/>
                            <a:gd name="T14" fmla="*/ 19 w 19"/>
                            <a:gd name="T15" fmla="*/ 1 h 1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19" h="1">
                              <a:moveTo>
                                <a:pt x="19" y="0"/>
                              </a:moveTo>
                              <a:lnTo>
                                <a:pt x="19" y="0"/>
                              </a:lnTo>
                              <a:lnTo>
                                <a:pt x="0" y="0"/>
                              </a:lnTo>
                              <a:lnTo>
                                <a:pt x="19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Arial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985" name="Group 5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61" y="2161"/>
                        <a:ext cx="9" cy="10"/>
                        <a:chOff x="2561" y="2161"/>
                        <a:chExt cx="9" cy="10"/>
                      </a:xfrm>
                    </p:grpSpPr>
                    <p:sp>
                      <p:nvSpPr>
                        <p:cNvPr id="986" name="Rectangle 5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61" y="2161"/>
                          <a:ext cx="9" cy="10"/>
                        </a:xfrm>
                        <a:prstGeom prst="rect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987" name="Freeform 59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61" y="2169"/>
                          <a:ext cx="9" cy="1"/>
                        </a:xfrm>
                        <a:custGeom>
                          <a:avLst/>
                          <a:gdLst>
                            <a:gd name="T0" fmla="*/ 0 w 19"/>
                            <a:gd name="T1" fmla="*/ 0 h 1"/>
                            <a:gd name="T2" fmla="*/ 0 w 19"/>
                            <a:gd name="T3" fmla="*/ 0 h 1"/>
                            <a:gd name="T4" fmla="*/ 0 w 19"/>
                            <a:gd name="T5" fmla="*/ 0 h 1"/>
                            <a:gd name="T6" fmla="*/ 0 w 19"/>
                            <a:gd name="T7" fmla="*/ 0 h 1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19"/>
                            <a:gd name="T13" fmla="*/ 0 h 1"/>
                            <a:gd name="T14" fmla="*/ 19 w 19"/>
                            <a:gd name="T15" fmla="*/ 1 h 1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19" h="1">
                              <a:moveTo>
                                <a:pt x="19" y="0"/>
                              </a:moveTo>
                              <a:lnTo>
                                <a:pt x="19" y="0"/>
                              </a:lnTo>
                              <a:lnTo>
                                <a:pt x="0" y="0"/>
                              </a:lnTo>
                              <a:lnTo>
                                <a:pt x="19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Arial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977" name="Group 5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61" y="2172"/>
                      <a:ext cx="9" cy="11"/>
                      <a:chOff x="2561" y="2172"/>
                      <a:chExt cx="9" cy="11"/>
                    </a:xfrm>
                  </p:grpSpPr>
                  <p:grpSp>
                    <p:nvGrpSpPr>
                      <p:cNvPr id="978" name="Group 5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61" y="2172"/>
                        <a:ext cx="9" cy="4"/>
                        <a:chOff x="2561" y="2172"/>
                        <a:chExt cx="9" cy="4"/>
                      </a:xfrm>
                    </p:grpSpPr>
                    <p:sp>
                      <p:nvSpPr>
                        <p:cNvPr id="982" name="Freeform 59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61" y="2172"/>
                          <a:ext cx="9" cy="1"/>
                        </a:xfrm>
                        <a:custGeom>
                          <a:avLst/>
                          <a:gdLst>
                            <a:gd name="T0" fmla="*/ 0 w 19"/>
                            <a:gd name="T1" fmla="*/ 0 h 1"/>
                            <a:gd name="T2" fmla="*/ 0 w 19"/>
                            <a:gd name="T3" fmla="*/ 0 h 1"/>
                            <a:gd name="T4" fmla="*/ 0 w 19"/>
                            <a:gd name="T5" fmla="*/ 0 h 1"/>
                            <a:gd name="T6" fmla="*/ 0 w 19"/>
                            <a:gd name="T7" fmla="*/ 0 h 1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19"/>
                            <a:gd name="T13" fmla="*/ 0 h 1"/>
                            <a:gd name="T14" fmla="*/ 19 w 19"/>
                            <a:gd name="T15" fmla="*/ 1 h 1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19" h="1">
                              <a:moveTo>
                                <a:pt x="19" y="0"/>
                              </a:moveTo>
                              <a:lnTo>
                                <a:pt x="19" y="0"/>
                              </a:lnTo>
                              <a:lnTo>
                                <a:pt x="0" y="0"/>
                              </a:lnTo>
                              <a:lnTo>
                                <a:pt x="19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983" name="Freeform 59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61" y="2175"/>
                          <a:ext cx="9" cy="1"/>
                        </a:xfrm>
                        <a:custGeom>
                          <a:avLst/>
                          <a:gdLst>
                            <a:gd name="T0" fmla="*/ 0 w 19"/>
                            <a:gd name="T1" fmla="*/ 0 h 1"/>
                            <a:gd name="T2" fmla="*/ 0 w 19"/>
                            <a:gd name="T3" fmla="*/ 0 h 1"/>
                            <a:gd name="T4" fmla="*/ 0 w 19"/>
                            <a:gd name="T5" fmla="*/ 0 h 1"/>
                            <a:gd name="T6" fmla="*/ 0 w 19"/>
                            <a:gd name="T7" fmla="*/ 0 h 1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19"/>
                            <a:gd name="T13" fmla="*/ 0 h 1"/>
                            <a:gd name="T14" fmla="*/ 19 w 19"/>
                            <a:gd name="T15" fmla="*/ 1 h 1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19" h="1">
                              <a:moveTo>
                                <a:pt x="19" y="0"/>
                              </a:moveTo>
                              <a:lnTo>
                                <a:pt x="19" y="0"/>
                              </a:lnTo>
                              <a:lnTo>
                                <a:pt x="0" y="0"/>
                              </a:lnTo>
                              <a:lnTo>
                                <a:pt x="19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Arial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979" name="Group 59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61" y="2173"/>
                        <a:ext cx="9" cy="10"/>
                        <a:chOff x="2561" y="2173"/>
                        <a:chExt cx="9" cy="10"/>
                      </a:xfrm>
                    </p:grpSpPr>
                    <p:sp>
                      <p:nvSpPr>
                        <p:cNvPr id="980" name="Rectangle 5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61" y="2173"/>
                          <a:ext cx="9" cy="10"/>
                        </a:xfrm>
                        <a:prstGeom prst="rect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981" name="Freeform 59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61" y="2181"/>
                          <a:ext cx="9" cy="1"/>
                        </a:xfrm>
                        <a:custGeom>
                          <a:avLst/>
                          <a:gdLst>
                            <a:gd name="T0" fmla="*/ 0 w 19"/>
                            <a:gd name="T1" fmla="*/ 0 h 1"/>
                            <a:gd name="T2" fmla="*/ 0 w 19"/>
                            <a:gd name="T3" fmla="*/ 0 h 1"/>
                            <a:gd name="T4" fmla="*/ 0 w 19"/>
                            <a:gd name="T5" fmla="*/ 0 h 1"/>
                            <a:gd name="T6" fmla="*/ 0 w 19"/>
                            <a:gd name="T7" fmla="*/ 0 h 1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19"/>
                            <a:gd name="T13" fmla="*/ 0 h 1"/>
                            <a:gd name="T14" fmla="*/ 19 w 19"/>
                            <a:gd name="T15" fmla="*/ 1 h 1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19" h="1">
                              <a:moveTo>
                                <a:pt x="19" y="0"/>
                              </a:moveTo>
                              <a:lnTo>
                                <a:pt x="19" y="0"/>
                              </a:lnTo>
                              <a:lnTo>
                                <a:pt x="0" y="0"/>
                              </a:lnTo>
                              <a:lnTo>
                                <a:pt x="19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Arial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965" name="Group 600"/>
                  <p:cNvGrpSpPr>
                    <a:grpSpLocks/>
                  </p:cNvGrpSpPr>
                  <p:nvPr/>
                </p:nvGrpSpPr>
                <p:grpSpPr bwMode="auto">
                  <a:xfrm>
                    <a:off x="2561" y="2182"/>
                    <a:ext cx="9" cy="37"/>
                    <a:chOff x="2561" y="2182"/>
                    <a:chExt cx="9" cy="37"/>
                  </a:xfrm>
                </p:grpSpPr>
                <p:grpSp>
                  <p:nvGrpSpPr>
                    <p:cNvPr id="966" name="Group 6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61" y="2182"/>
                      <a:ext cx="9" cy="13"/>
                      <a:chOff x="2561" y="2182"/>
                      <a:chExt cx="9" cy="13"/>
                    </a:xfrm>
                  </p:grpSpPr>
                  <p:grpSp>
                    <p:nvGrpSpPr>
                      <p:cNvPr id="970" name="Group 60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61" y="2182"/>
                        <a:ext cx="9" cy="10"/>
                        <a:chOff x="2561" y="2182"/>
                        <a:chExt cx="9" cy="10"/>
                      </a:xfrm>
                    </p:grpSpPr>
                    <p:sp>
                      <p:nvSpPr>
                        <p:cNvPr id="974" name="Freeform 60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61" y="2184"/>
                          <a:ext cx="9" cy="1"/>
                        </a:xfrm>
                        <a:custGeom>
                          <a:avLst/>
                          <a:gdLst>
                            <a:gd name="T0" fmla="*/ 0 w 19"/>
                            <a:gd name="T1" fmla="*/ 0 h 1"/>
                            <a:gd name="T2" fmla="*/ 0 w 19"/>
                            <a:gd name="T3" fmla="*/ 0 h 1"/>
                            <a:gd name="T4" fmla="*/ 0 w 19"/>
                            <a:gd name="T5" fmla="*/ 0 h 1"/>
                            <a:gd name="T6" fmla="*/ 0 w 19"/>
                            <a:gd name="T7" fmla="*/ 0 h 1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19"/>
                            <a:gd name="T13" fmla="*/ 0 h 1"/>
                            <a:gd name="T14" fmla="*/ 19 w 19"/>
                            <a:gd name="T15" fmla="*/ 1 h 1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19" h="1">
                              <a:moveTo>
                                <a:pt x="19" y="0"/>
                              </a:moveTo>
                              <a:lnTo>
                                <a:pt x="19" y="0"/>
                              </a:lnTo>
                              <a:lnTo>
                                <a:pt x="0" y="0"/>
                              </a:lnTo>
                              <a:lnTo>
                                <a:pt x="19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975" name="Rectangle 60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61" y="2182"/>
                          <a:ext cx="9" cy="10"/>
                        </a:xfrm>
                        <a:prstGeom prst="rect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Arial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971" name="Group 60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61" y="2191"/>
                        <a:ext cx="9" cy="4"/>
                        <a:chOff x="2561" y="2191"/>
                        <a:chExt cx="9" cy="4"/>
                      </a:xfrm>
                    </p:grpSpPr>
                    <p:sp>
                      <p:nvSpPr>
                        <p:cNvPr id="972" name="Freeform 60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61" y="2191"/>
                          <a:ext cx="9" cy="1"/>
                        </a:xfrm>
                        <a:custGeom>
                          <a:avLst/>
                          <a:gdLst>
                            <a:gd name="T0" fmla="*/ 0 w 19"/>
                            <a:gd name="T1" fmla="*/ 0 h 1"/>
                            <a:gd name="T2" fmla="*/ 0 w 19"/>
                            <a:gd name="T3" fmla="*/ 0 h 1"/>
                            <a:gd name="T4" fmla="*/ 0 w 19"/>
                            <a:gd name="T5" fmla="*/ 0 h 1"/>
                            <a:gd name="T6" fmla="*/ 0 w 19"/>
                            <a:gd name="T7" fmla="*/ 0 h 1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19"/>
                            <a:gd name="T13" fmla="*/ 0 h 1"/>
                            <a:gd name="T14" fmla="*/ 19 w 19"/>
                            <a:gd name="T15" fmla="*/ 1 h 1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19" h="1">
                              <a:moveTo>
                                <a:pt x="19" y="0"/>
                              </a:moveTo>
                              <a:lnTo>
                                <a:pt x="19" y="0"/>
                              </a:lnTo>
                              <a:lnTo>
                                <a:pt x="0" y="0"/>
                              </a:lnTo>
                              <a:lnTo>
                                <a:pt x="19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973" name="Freeform 6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61" y="2194"/>
                          <a:ext cx="9" cy="1"/>
                        </a:xfrm>
                        <a:custGeom>
                          <a:avLst/>
                          <a:gdLst>
                            <a:gd name="T0" fmla="*/ 0 w 19"/>
                            <a:gd name="T1" fmla="*/ 0 h 1"/>
                            <a:gd name="T2" fmla="*/ 0 w 19"/>
                            <a:gd name="T3" fmla="*/ 0 h 1"/>
                            <a:gd name="T4" fmla="*/ 0 w 19"/>
                            <a:gd name="T5" fmla="*/ 0 h 1"/>
                            <a:gd name="T6" fmla="*/ 0 w 19"/>
                            <a:gd name="T7" fmla="*/ 0 h 1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19"/>
                            <a:gd name="T13" fmla="*/ 0 h 1"/>
                            <a:gd name="T14" fmla="*/ 19 w 19"/>
                            <a:gd name="T15" fmla="*/ 1 h 1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19" h="1">
                              <a:moveTo>
                                <a:pt x="19" y="0"/>
                              </a:moveTo>
                              <a:lnTo>
                                <a:pt x="19" y="0"/>
                              </a:lnTo>
                              <a:lnTo>
                                <a:pt x="0" y="0"/>
                              </a:lnTo>
                              <a:lnTo>
                                <a:pt x="19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Arial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967" name="Group 6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61" y="2199"/>
                      <a:ext cx="9" cy="20"/>
                      <a:chOff x="2561" y="2199"/>
                      <a:chExt cx="9" cy="20"/>
                    </a:xfrm>
                  </p:grpSpPr>
                  <p:sp>
                    <p:nvSpPr>
                      <p:cNvPr id="968" name="Freeform 6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61" y="2218"/>
                        <a:ext cx="9" cy="1"/>
                      </a:xfrm>
                      <a:custGeom>
                        <a:avLst/>
                        <a:gdLst>
                          <a:gd name="T0" fmla="*/ 0 w 19"/>
                          <a:gd name="T1" fmla="*/ 0 h 1"/>
                          <a:gd name="T2" fmla="*/ 0 w 19"/>
                          <a:gd name="T3" fmla="*/ 0 h 1"/>
                          <a:gd name="T4" fmla="*/ 0 w 19"/>
                          <a:gd name="T5" fmla="*/ 0 h 1"/>
                          <a:gd name="T6" fmla="*/ 0 w 19"/>
                          <a:gd name="T7" fmla="*/ 0 h 1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9"/>
                          <a:gd name="T13" fmla="*/ 0 h 1"/>
                          <a:gd name="T14" fmla="*/ 19 w 19"/>
                          <a:gd name="T15" fmla="*/ 1 h 1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9" h="1">
                            <a:moveTo>
                              <a:pt x="19" y="0"/>
                            </a:moveTo>
                            <a:lnTo>
                              <a:pt x="19" y="0"/>
                            </a:lnTo>
                            <a:lnTo>
                              <a:pt x="0" y="0"/>
                            </a:lnTo>
                            <a:lnTo>
                              <a:pt x="19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</a:endParaRPr>
                      </a:p>
                    </p:txBody>
                  </p:sp>
                  <p:sp>
                    <p:nvSpPr>
                      <p:cNvPr id="969" name="Freeform 6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61" y="2199"/>
                        <a:ext cx="9" cy="1"/>
                      </a:xfrm>
                      <a:custGeom>
                        <a:avLst/>
                        <a:gdLst>
                          <a:gd name="T0" fmla="*/ 0 w 19"/>
                          <a:gd name="T1" fmla="*/ 0 h 1"/>
                          <a:gd name="T2" fmla="*/ 0 w 19"/>
                          <a:gd name="T3" fmla="*/ 0 h 1"/>
                          <a:gd name="T4" fmla="*/ 0 w 19"/>
                          <a:gd name="T5" fmla="*/ 0 h 1"/>
                          <a:gd name="T6" fmla="*/ 0 w 19"/>
                          <a:gd name="T7" fmla="*/ 0 h 1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9"/>
                          <a:gd name="T13" fmla="*/ 0 h 1"/>
                          <a:gd name="T14" fmla="*/ 19 w 19"/>
                          <a:gd name="T15" fmla="*/ 1 h 1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9" h="1">
                            <a:moveTo>
                              <a:pt x="19" y="0"/>
                            </a:moveTo>
                            <a:lnTo>
                              <a:pt x="19" y="0"/>
                            </a:lnTo>
                            <a:lnTo>
                              <a:pt x="0" y="0"/>
                            </a:lnTo>
                            <a:lnTo>
                              <a:pt x="19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963" name="Freeform 615"/>
                <p:cNvSpPr>
                  <a:spLocks/>
                </p:cNvSpPr>
                <p:nvPr/>
              </p:nvSpPr>
              <p:spPr bwMode="auto">
                <a:xfrm>
                  <a:off x="3508" y="2839"/>
                  <a:ext cx="45" cy="134"/>
                </a:xfrm>
                <a:custGeom>
                  <a:avLst/>
                  <a:gdLst>
                    <a:gd name="T0" fmla="*/ 2147483647 w 18"/>
                    <a:gd name="T1" fmla="*/ 0 h 528"/>
                    <a:gd name="T2" fmla="*/ 2147483647 w 18"/>
                    <a:gd name="T3" fmla="*/ 0 h 528"/>
                    <a:gd name="T4" fmla="*/ 2147483647 w 18"/>
                    <a:gd name="T5" fmla="*/ 0 h 528"/>
                    <a:gd name="T6" fmla="*/ 2147483647 w 18"/>
                    <a:gd name="T7" fmla="*/ 0 h 528"/>
                    <a:gd name="T8" fmla="*/ 0 w 18"/>
                    <a:gd name="T9" fmla="*/ 0 h 528"/>
                    <a:gd name="T10" fmla="*/ 0 w 18"/>
                    <a:gd name="T11" fmla="*/ 0 h 5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528"/>
                    <a:gd name="T20" fmla="*/ 18 w 18"/>
                    <a:gd name="T21" fmla="*/ 528 h 5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528">
                      <a:moveTo>
                        <a:pt x="3" y="0"/>
                      </a:moveTo>
                      <a:lnTo>
                        <a:pt x="3" y="232"/>
                      </a:lnTo>
                      <a:lnTo>
                        <a:pt x="18" y="232"/>
                      </a:lnTo>
                      <a:lnTo>
                        <a:pt x="18" y="269"/>
                      </a:lnTo>
                      <a:lnTo>
                        <a:pt x="0" y="269"/>
                      </a:lnTo>
                      <a:lnTo>
                        <a:pt x="0" y="528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673" name="Group 618"/>
            <p:cNvGrpSpPr>
              <a:grpSpLocks/>
            </p:cNvGrpSpPr>
            <p:nvPr/>
          </p:nvGrpSpPr>
          <p:grpSpPr bwMode="auto">
            <a:xfrm>
              <a:off x="435827" y="2831863"/>
              <a:ext cx="1489454" cy="805988"/>
              <a:chOff x="269" y="1774"/>
              <a:chExt cx="936" cy="622"/>
            </a:xfrm>
          </p:grpSpPr>
          <p:sp>
            <p:nvSpPr>
              <p:cNvPr id="902" name="Text Box 619"/>
              <p:cNvSpPr txBox="1">
                <a:spLocks noChangeArrowheads="1"/>
              </p:cNvSpPr>
              <p:nvPr/>
            </p:nvSpPr>
            <p:spPr bwMode="auto">
              <a:xfrm>
                <a:off x="734" y="1774"/>
                <a:ext cx="471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8000" tIns="36000" rIns="18000" bIns="3600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1" i="0" u="none" strike="noStrike" kern="0" cap="none" spc="0" normalizeH="0" baseline="0" noProof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Meteorology</a:t>
                </a:r>
                <a:endParaRPr kumimoji="0" lang="de-DE" sz="9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grpSp>
            <p:nvGrpSpPr>
              <p:cNvPr id="903" name="Group 620"/>
              <p:cNvGrpSpPr>
                <a:grpSpLocks/>
              </p:cNvGrpSpPr>
              <p:nvPr/>
            </p:nvGrpSpPr>
            <p:grpSpPr bwMode="auto">
              <a:xfrm>
                <a:off x="269" y="1973"/>
                <a:ext cx="258" cy="423"/>
                <a:chOff x="3287" y="4305"/>
                <a:chExt cx="258" cy="423"/>
              </a:xfrm>
            </p:grpSpPr>
            <p:grpSp>
              <p:nvGrpSpPr>
                <p:cNvPr id="904" name="Group 621"/>
                <p:cNvGrpSpPr>
                  <a:grpSpLocks/>
                </p:cNvGrpSpPr>
                <p:nvPr/>
              </p:nvGrpSpPr>
              <p:grpSpPr bwMode="auto">
                <a:xfrm>
                  <a:off x="3287" y="4305"/>
                  <a:ext cx="98" cy="299"/>
                  <a:chOff x="1387" y="3402"/>
                  <a:chExt cx="98" cy="299"/>
                </a:xfrm>
              </p:grpSpPr>
              <p:grpSp>
                <p:nvGrpSpPr>
                  <p:cNvPr id="930" name="Group 622"/>
                  <p:cNvGrpSpPr>
                    <a:grpSpLocks/>
                  </p:cNvGrpSpPr>
                  <p:nvPr/>
                </p:nvGrpSpPr>
                <p:grpSpPr bwMode="auto">
                  <a:xfrm>
                    <a:off x="1401" y="3402"/>
                    <a:ext cx="74" cy="75"/>
                    <a:chOff x="1401" y="3402"/>
                    <a:chExt cx="74" cy="75"/>
                  </a:xfrm>
                </p:grpSpPr>
                <p:sp>
                  <p:nvSpPr>
                    <p:cNvPr id="947" name="Line 6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3" y="3476"/>
                      <a:ext cx="30" cy="1"/>
                    </a:xfrm>
                    <a:prstGeom prst="line">
                      <a:avLst/>
                    </a:prstGeom>
                    <a:noFill/>
                    <a:ln w="793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48" name="Line 6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37" y="3420"/>
                      <a:ext cx="1" cy="56"/>
                    </a:xfrm>
                    <a:prstGeom prst="line">
                      <a:avLst/>
                    </a:prstGeom>
                    <a:noFill/>
                    <a:ln w="793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49" name="Oval 6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54" y="3449"/>
                      <a:ext cx="12" cy="11"/>
                    </a:xfrm>
                    <a:prstGeom prst="ellipse">
                      <a:avLst/>
                    </a:prstGeom>
                    <a:solidFill>
                      <a:srgbClr val="FFA27C"/>
                    </a:solidFill>
                    <a:ln w="793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50" name="Oval 6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07" y="3449"/>
                      <a:ext cx="13" cy="11"/>
                    </a:xfrm>
                    <a:prstGeom prst="ellipse">
                      <a:avLst/>
                    </a:prstGeom>
                    <a:solidFill>
                      <a:srgbClr val="FFA27C"/>
                    </a:solidFill>
                    <a:ln w="793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51" name="Line 6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7" y="3456"/>
                      <a:ext cx="29" cy="1"/>
                    </a:xfrm>
                    <a:prstGeom prst="line">
                      <a:avLst/>
                    </a:prstGeom>
                    <a:noFill/>
                    <a:ln w="793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  <p:grpSp>
                  <p:nvGrpSpPr>
                    <p:cNvPr id="952" name="Group 6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01" y="3402"/>
                      <a:ext cx="74" cy="18"/>
                      <a:chOff x="1401" y="3402"/>
                      <a:chExt cx="74" cy="18"/>
                    </a:xfrm>
                  </p:grpSpPr>
                  <p:sp>
                    <p:nvSpPr>
                      <p:cNvPr id="953" name="Freeform 6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01" y="3410"/>
                        <a:ext cx="74" cy="10"/>
                      </a:xfrm>
                      <a:custGeom>
                        <a:avLst/>
                        <a:gdLst>
                          <a:gd name="T0" fmla="*/ 1 w 146"/>
                          <a:gd name="T1" fmla="*/ 1 h 20"/>
                          <a:gd name="T2" fmla="*/ 1 w 146"/>
                          <a:gd name="T3" fmla="*/ 1 h 20"/>
                          <a:gd name="T4" fmla="*/ 0 w 146"/>
                          <a:gd name="T5" fmla="*/ 1 h 20"/>
                          <a:gd name="T6" fmla="*/ 1 w 146"/>
                          <a:gd name="T7" fmla="*/ 0 h 20"/>
                          <a:gd name="T8" fmla="*/ 1 w 146"/>
                          <a:gd name="T9" fmla="*/ 1 h 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46"/>
                          <a:gd name="T16" fmla="*/ 0 h 20"/>
                          <a:gd name="T17" fmla="*/ 146 w 146"/>
                          <a:gd name="T18" fmla="*/ 20 h 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46" h="20">
                            <a:moveTo>
                              <a:pt x="146" y="1"/>
                            </a:moveTo>
                            <a:lnTo>
                              <a:pt x="106" y="20"/>
                            </a:lnTo>
                            <a:lnTo>
                              <a:pt x="0" y="20"/>
                            </a:lnTo>
                            <a:lnTo>
                              <a:pt x="38" y="0"/>
                            </a:lnTo>
                            <a:lnTo>
                              <a:pt x="146" y="1"/>
                            </a:lnTo>
                            <a:close/>
                          </a:path>
                        </a:pathLst>
                      </a:custGeom>
                      <a:solidFill>
                        <a:srgbClr val="FFA27C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</a:endParaRPr>
                      </a:p>
                    </p:txBody>
                  </p:sp>
                  <p:sp>
                    <p:nvSpPr>
                      <p:cNvPr id="954" name="Freeform 6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01" y="3410"/>
                        <a:ext cx="74" cy="10"/>
                      </a:xfrm>
                      <a:custGeom>
                        <a:avLst/>
                        <a:gdLst>
                          <a:gd name="T0" fmla="*/ 1 w 146"/>
                          <a:gd name="T1" fmla="*/ 1 h 20"/>
                          <a:gd name="T2" fmla="*/ 1 w 146"/>
                          <a:gd name="T3" fmla="*/ 1 h 20"/>
                          <a:gd name="T4" fmla="*/ 0 w 146"/>
                          <a:gd name="T5" fmla="*/ 1 h 20"/>
                          <a:gd name="T6" fmla="*/ 1 w 146"/>
                          <a:gd name="T7" fmla="*/ 0 h 2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46"/>
                          <a:gd name="T13" fmla="*/ 0 h 20"/>
                          <a:gd name="T14" fmla="*/ 146 w 146"/>
                          <a:gd name="T15" fmla="*/ 20 h 2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46" h="20">
                            <a:moveTo>
                              <a:pt x="146" y="1"/>
                            </a:moveTo>
                            <a:lnTo>
                              <a:pt x="106" y="20"/>
                            </a:lnTo>
                            <a:lnTo>
                              <a:pt x="0" y="20"/>
                            </a:lnTo>
                            <a:lnTo>
                              <a:pt x="38" y="0"/>
                            </a:lnTo>
                          </a:path>
                        </a:pathLst>
                      </a:custGeom>
                      <a:noFill/>
                      <a:ln w="793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</a:endParaRPr>
                      </a:p>
                    </p:txBody>
                  </p:sp>
                  <p:sp>
                    <p:nvSpPr>
                      <p:cNvPr id="955" name="Freeform 6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02" y="3402"/>
                        <a:ext cx="73" cy="10"/>
                      </a:xfrm>
                      <a:custGeom>
                        <a:avLst/>
                        <a:gdLst>
                          <a:gd name="T0" fmla="*/ 0 w 147"/>
                          <a:gd name="T1" fmla="*/ 1 h 20"/>
                          <a:gd name="T2" fmla="*/ 0 w 147"/>
                          <a:gd name="T3" fmla="*/ 0 h 20"/>
                          <a:gd name="T4" fmla="*/ 0 w 147"/>
                          <a:gd name="T5" fmla="*/ 0 h 20"/>
                          <a:gd name="T6" fmla="*/ 0 w 147"/>
                          <a:gd name="T7" fmla="*/ 1 h 20"/>
                          <a:gd name="T8" fmla="*/ 0 w 147"/>
                          <a:gd name="T9" fmla="*/ 1 h 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47"/>
                          <a:gd name="T16" fmla="*/ 0 h 20"/>
                          <a:gd name="T17" fmla="*/ 147 w 147"/>
                          <a:gd name="T18" fmla="*/ 20 h 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47" h="20">
                            <a:moveTo>
                              <a:pt x="147" y="17"/>
                            </a:moveTo>
                            <a:lnTo>
                              <a:pt x="107" y="0"/>
                            </a:lnTo>
                            <a:lnTo>
                              <a:pt x="0" y="0"/>
                            </a:lnTo>
                            <a:lnTo>
                              <a:pt x="38" y="20"/>
                            </a:lnTo>
                            <a:lnTo>
                              <a:pt x="147" y="17"/>
                            </a:lnTo>
                            <a:close/>
                          </a:path>
                        </a:pathLst>
                      </a:custGeom>
                      <a:solidFill>
                        <a:srgbClr val="FFA27C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</a:endParaRPr>
                      </a:p>
                    </p:txBody>
                  </p:sp>
                  <p:sp>
                    <p:nvSpPr>
                      <p:cNvPr id="956" name="Freeform 6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02" y="3402"/>
                        <a:ext cx="73" cy="10"/>
                      </a:xfrm>
                      <a:custGeom>
                        <a:avLst/>
                        <a:gdLst>
                          <a:gd name="T0" fmla="*/ 0 w 147"/>
                          <a:gd name="T1" fmla="*/ 1 h 20"/>
                          <a:gd name="T2" fmla="*/ 0 w 147"/>
                          <a:gd name="T3" fmla="*/ 0 h 20"/>
                          <a:gd name="T4" fmla="*/ 0 w 147"/>
                          <a:gd name="T5" fmla="*/ 0 h 20"/>
                          <a:gd name="T6" fmla="*/ 0 w 147"/>
                          <a:gd name="T7" fmla="*/ 1 h 2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47"/>
                          <a:gd name="T13" fmla="*/ 0 h 20"/>
                          <a:gd name="T14" fmla="*/ 147 w 147"/>
                          <a:gd name="T15" fmla="*/ 20 h 2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47" h="20">
                            <a:moveTo>
                              <a:pt x="147" y="17"/>
                            </a:moveTo>
                            <a:lnTo>
                              <a:pt x="107" y="0"/>
                            </a:lnTo>
                            <a:lnTo>
                              <a:pt x="0" y="0"/>
                            </a:lnTo>
                            <a:lnTo>
                              <a:pt x="38" y="20"/>
                            </a:lnTo>
                          </a:path>
                        </a:pathLst>
                      </a:custGeom>
                      <a:noFill/>
                      <a:ln w="793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931" name="Group 633"/>
                  <p:cNvGrpSpPr>
                    <a:grpSpLocks/>
                  </p:cNvGrpSpPr>
                  <p:nvPr/>
                </p:nvGrpSpPr>
                <p:grpSpPr bwMode="auto">
                  <a:xfrm>
                    <a:off x="1387" y="3476"/>
                    <a:ext cx="98" cy="225"/>
                    <a:chOff x="1387" y="3476"/>
                    <a:chExt cx="98" cy="225"/>
                  </a:xfrm>
                </p:grpSpPr>
                <p:sp>
                  <p:nvSpPr>
                    <p:cNvPr id="932" name="Rectangle 6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02" y="3613"/>
                      <a:ext cx="68" cy="10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33" name="Rectangle 6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96" y="3655"/>
                      <a:ext cx="80" cy="10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34" name="Rectangle 6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08" y="3566"/>
                      <a:ext cx="55" cy="10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35" name="Rectangle 6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14" y="3523"/>
                      <a:ext cx="44" cy="10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36" name="Freeform 638"/>
                    <p:cNvSpPr>
                      <a:spLocks/>
                    </p:cNvSpPr>
                    <p:nvPr/>
                  </p:nvSpPr>
                  <p:spPr bwMode="auto">
                    <a:xfrm>
                      <a:off x="1450" y="3484"/>
                      <a:ext cx="35" cy="217"/>
                    </a:xfrm>
                    <a:custGeom>
                      <a:avLst/>
                      <a:gdLst>
                        <a:gd name="T0" fmla="*/ 0 w 68"/>
                        <a:gd name="T1" fmla="*/ 0 h 433"/>
                        <a:gd name="T2" fmla="*/ 1 w 68"/>
                        <a:gd name="T3" fmla="*/ 1 h 433"/>
                        <a:gd name="T4" fmla="*/ 1 w 68"/>
                        <a:gd name="T5" fmla="*/ 1 h 433"/>
                        <a:gd name="T6" fmla="*/ 1 w 68"/>
                        <a:gd name="T7" fmla="*/ 0 h 433"/>
                        <a:gd name="T8" fmla="*/ 0 w 68"/>
                        <a:gd name="T9" fmla="*/ 0 h 43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8"/>
                        <a:gd name="T16" fmla="*/ 0 h 433"/>
                        <a:gd name="T17" fmla="*/ 68 w 68"/>
                        <a:gd name="T18" fmla="*/ 433 h 43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8" h="433">
                          <a:moveTo>
                            <a:pt x="0" y="0"/>
                          </a:moveTo>
                          <a:lnTo>
                            <a:pt x="62" y="433"/>
                          </a:lnTo>
                          <a:lnTo>
                            <a:pt x="68" y="433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37" name="Freeform 639"/>
                    <p:cNvSpPr>
                      <a:spLocks/>
                    </p:cNvSpPr>
                    <p:nvPr/>
                  </p:nvSpPr>
                  <p:spPr bwMode="auto">
                    <a:xfrm>
                      <a:off x="1387" y="3484"/>
                      <a:ext cx="35" cy="217"/>
                    </a:xfrm>
                    <a:custGeom>
                      <a:avLst/>
                      <a:gdLst>
                        <a:gd name="T0" fmla="*/ 1 w 70"/>
                        <a:gd name="T1" fmla="*/ 0 h 433"/>
                        <a:gd name="T2" fmla="*/ 1 w 70"/>
                        <a:gd name="T3" fmla="*/ 1 h 433"/>
                        <a:gd name="T4" fmla="*/ 0 w 70"/>
                        <a:gd name="T5" fmla="*/ 1 h 433"/>
                        <a:gd name="T6" fmla="*/ 1 w 70"/>
                        <a:gd name="T7" fmla="*/ 0 h 433"/>
                        <a:gd name="T8" fmla="*/ 1 w 70"/>
                        <a:gd name="T9" fmla="*/ 0 h 43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0"/>
                        <a:gd name="T16" fmla="*/ 0 h 433"/>
                        <a:gd name="T17" fmla="*/ 70 w 70"/>
                        <a:gd name="T18" fmla="*/ 433 h 43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0" h="433">
                          <a:moveTo>
                            <a:pt x="70" y="0"/>
                          </a:moveTo>
                          <a:lnTo>
                            <a:pt x="5" y="433"/>
                          </a:lnTo>
                          <a:lnTo>
                            <a:pt x="0" y="433"/>
                          </a:lnTo>
                          <a:lnTo>
                            <a:pt x="64" y="0"/>
                          </a:lnTo>
                          <a:lnTo>
                            <a:pt x="7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38" name="Freeform 640"/>
                    <p:cNvSpPr>
                      <a:spLocks/>
                    </p:cNvSpPr>
                    <p:nvPr/>
                  </p:nvSpPr>
                  <p:spPr bwMode="auto">
                    <a:xfrm>
                      <a:off x="1420" y="3484"/>
                      <a:ext cx="38" cy="38"/>
                    </a:xfrm>
                    <a:custGeom>
                      <a:avLst/>
                      <a:gdLst>
                        <a:gd name="T0" fmla="*/ 0 w 75"/>
                        <a:gd name="T1" fmla="*/ 0 h 75"/>
                        <a:gd name="T2" fmla="*/ 1 w 75"/>
                        <a:gd name="T3" fmla="*/ 1 h 75"/>
                        <a:gd name="T4" fmla="*/ 1 w 75"/>
                        <a:gd name="T5" fmla="*/ 1 h 75"/>
                        <a:gd name="T6" fmla="*/ 1 w 75"/>
                        <a:gd name="T7" fmla="*/ 0 h 75"/>
                        <a:gd name="T8" fmla="*/ 0 w 75"/>
                        <a:gd name="T9" fmla="*/ 0 h 7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5"/>
                        <a:gd name="T16" fmla="*/ 0 h 75"/>
                        <a:gd name="T17" fmla="*/ 75 w 75"/>
                        <a:gd name="T18" fmla="*/ 75 h 7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5" h="75">
                          <a:moveTo>
                            <a:pt x="0" y="0"/>
                          </a:moveTo>
                          <a:lnTo>
                            <a:pt x="68" y="75"/>
                          </a:lnTo>
                          <a:lnTo>
                            <a:pt x="75" y="75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39" name="Freeform 641"/>
                    <p:cNvSpPr>
                      <a:spLocks/>
                    </p:cNvSpPr>
                    <p:nvPr/>
                  </p:nvSpPr>
                  <p:spPr bwMode="auto">
                    <a:xfrm>
                      <a:off x="1414" y="3484"/>
                      <a:ext cx="38" cy="38"/>
                    </a:xfrm>
                    <a:custGeom>
                      <a:avLst/>
                      <a:gdLst>
                        <a:gd name="T0" fmla="*/ 1 w 75"/>
                        <a:gd name="T1" fmla="*/ 0 h 75"/>
                        <a:gd name="T2" fmla="*/ 1 w 75"/>
                        <a:gd name="T3" fmla="*/ 1 h 75"/>
                        <a:gd name="T4" fmla="*/ 0 w 75"/>
                        <a:gd name="T5" fmla="*/ 1 h 75"/>
                        <a:gd name="T6" fmla="*/ 1 w 75"/>
                        <a:gd name="T7" fmla="*/ 0 h 75"/>
                        <a:gd name="T8" fmla="*/ 1 w 75"/>
                        <a:gd name="T9" fmla="*/ 0 h 7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5"/>
                        <a:gd name="T16" fmla="*/ 0 h 75"/>
                        <a:gd name="T17" fmla="*/ 75 w 75"/>
                        <a:gd name="T18" fmla="*/ 75 h 7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5" h="75">
                          <a:moveTo>
                            <a:pt x="75" y="0"/>
                          </a:moveTo>
                          <a:lnTo>
                            <a:pt x="5" y="75"/>
                          </a:lnTo>
                          <a:lnTo>
                            <a:pt x="0" y="75"/>
                          </a:lnTo>
                          <a:lnTo>
                            <a:pt x="69" y="0"/>
                          </a:lnTo>
                          <a:lnTo>
                            <a:pt x="7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40" name="Freeform 642"/>
                    <p:cNvSpPr>
                      <a:spLocks/>
                    </p:cNvSpPr>
                    <p:nvPr/>
                  </p:nvSpPr>
                  <p:spPr bwMode="auto">
                    <a:xfrm>
                      <a:off x="1414" y="3529"/>
                      <a:ext cx="47" cy="35"/>
                    </a:xfrm>
                    <a:custGeom>
                      <a:avLst/>
                      <a:gdLst>
                        <a:gd name="T0" fmla="*/ 1 w 94"/>
                        <a:gd name="T1" fmla="*/ 0 h 71"/>
                        <a:gd name="T2" fmla="*/ 1 w 94"/>
                        <a:gd name="T3" fmla="*/ 0 h 71"/>
                        <a:gd name="T4" fmla="*/ 1 w 94"/>
                        <a:gd name="T5" fmla="*/ 0 h 71"/>
                        <a:gd name="T6" fmla="*/ 0 w 94"/>
                        <a:gd name="T7" fmla="*/ 0 h 71"/>
                        <a:gd name="T8" fmla="*/ 1 w 94"/>
                        <a:gd name="T9" fmla="*/ 0 h 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4"/>
                        <a:gd name="T16" fmla="*/ 0 h 71"/>
                        <a:gd name="T17" fmla="*/ 94 w 94"/>
                        <a:gd name="T18" fmla="*/ 71 h 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4" h="71">
                          <a:moveTo>
                            <a:pt x="5" y="0"/>
                          </a:moveTo>
                          <a:lnTo>
                            <a:pt x="94" y="71"/>
                          </a:lnTo>
                          <a:lnTo>
                            <a:pt x="88" y="71"/>
                          </a:lnTo>
                          <a:lnTo>
                            <a:pt x="0" y="0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41" name="Freeform 643"/>
                    <p:cNvSpPr>
                      <a:spLocks/>
                    </p:cNvSpPr>
                    <p:nvPr/>
                  </p:nvSpPr>
                  <p:spPr bwMode="auto">
                    <a:xfrm>
                      <a:off x="1411" y="3529"/>
                      <a:ext cx="47" cy="35"/>
                    </a:xfrm>
                    <a:custGeom>
                      <a:avLst/>
                      <a:gdLst>
                        <a:gd name="T0" fmla="*/ 1 w 94"/>
                        <a:gd name="T1" fmla="*/ 0 h 71"/>
                        <a:gd name="T2" fmla="*/ 0 w 94"/>
                        <a:gd name="T3" fmla="*/ 0 h 71"/>
                        <a:gd name="T4" fmla="*/ 1 w 94"/>
                        <a:gd name="T5" fmla="*/ 0 h 71"/>
                        <a:gd name="T6" fmla="*/ 1 w 94"/>
                        <a:gd name="T7" fmla="*/ 0 h 71"/>
                        <a:gd name="T8" fmla="*/ 1 w 94"/>
                        <a:gd name="T9" fmla="*/ 0 h 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4"/>
                        <a:gd name="T16" fmla="*/ 0 h 71"/>
                        <a:gd name="T17" fmla="*/ 94 w 94"/>
                        <a:gd name="T18" fmla="*/ 71 h 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4" h="71">
                          <a:moveTo>
                            <a:pt x="87" y="0"/>
                          </a:moveTo>
                          <a:lnTo>
                            <a:pt x="0" y="71"/>
                          </a:lnTo>
                          <a:lnTo>
                            <a:pt x="5" y="71"/>
                          </a:lnTo>
                          <a:lnTo>
                            <a:pt x="94" y="0"/>
                          </a:lnTo>
                          <a:lnTo>
                            <a:pt x="87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42" name="Freeform 644"/>
                    <p:cNvSpPr>
                      <a:spLocks/>
                    </p:cNvSpPr>
                    <p:nvPr/>
                  </p:nvSpPr>
                  <p:spPr bwMode="auto">
                    <a:xfrm>
                      <a:off x="1408" y="3571"/>
                      <a:ext cx="62" cy="41"/>
                    </a:xfrm>
                    <a:custGeom>
                      <a:avLst/>
                      <a:gdLst>
                        <a:gd name="T0" fmla="*/ 0 w 122"/>
                        <a:gd name="T1" fmla="*/ 0 h 83"/>
                        <a:gd name="T2" fmla="*/ 1 w 122"/>
                        <a:gd name="T3" fmla="*/ 0 h 83"/>
                        <a:gd name="T4" fmla="*/ 1 w 122"/>
                        <a:gd name="T5" fmla="*/ 0 h 83"/>
                        <a:gd name="T6" fmla="*/ 1 w 122"/>
                        <a:gd name="T7" fmla="*/ 0 h 83"/>
                        <a:gd name="T8" fmla="*/ 0 w 122"/>
                        <a:gd name="T9" fmla="*/ 0 h 8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22"/>
                        <a:gd name="T16" fmla="*/ 0 h 83"/>
                        <a:gd name="T17" fmla="*/ 122 w 122"/>
                        <a:gd name="T18" fmla="*/ 83 h 8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22" h="83">
                          <a:moveTo>
                            <a:pt x="0" y="0"/>
                          </a:moveTo>
                          <a:lnTo>
                            <a:pt x="116" y="83"/>
                          </a:lnTo>
                          <a:lnTo>
                            <a:pt x="122" y="83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43" name="Freeform 645"/>
                    <p:cNvSpPr>
                      <a:spLocks/>
                    </p:cNvSpPr>
                    <p:nvPr/>
                  </p:nvSpPr>
                  <p:spPr bwMode="auto">
                    <a:xfrm>
                      <a:off x="1402" y="3571"/>
                      <a:ext cx="61" cy="41"/>
                    </a:xfrm>
                    <a:custGeom>
                      <a:avLst/>
                      <a:gdLst>
                        <a:gd name="T0" fmla="*/ 0 w 123"/>
                        <a:gd name="T1" fmla="*/ 0 h 83"/>
                        <a:gd name="T2" fmla="*/ 0 w 123"/>
                        <a:gd name="T3" fmla="*/ 0 h 83"/>
                        <a:gd name="T4" fmla="*/ 0 w 123"/>
                        <a:gd name="T5" fmla="*/ 0 h 83"/>
                        <a:gd name="T6" fmla="*/ 0 w 123"/>
                        <a:gd name="T7" fmla="*/ 0 h 83"/>
                        <a:gd name="T8" fmla="*/ 0 w 123"/>
                        <a:gd name="T9" fmla="*/ 0 h 8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23"/>
                        <a:gd name="T16" fmla="*/ 0 h 83"/>
                        <a:gd name="T17" fmla="*/ 123 w 123"/>
                        <a:gd name="T18" fmla="*/ 83 h 8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23" h="83">
                          <a:moveTo>
                            <a:pt x="123" y="0"/>
                          </a:moveTo>
                          <a:lnTo>
                            <a:pt x="5" y="83"/>
                          </a:lnTo>
                          <a:lnTo>
                            <a:pt x="0" y="83"/>
                          </a:lnTo>
                          <a:lnTo>
                            <a:pt x="117" y="0"/>
                          </a:lnTo>
                          <a:lnTo>
                            <a:pt x="12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44" name="Freeform 646"/>
                    <p:cNvSpPr>
                      <a:spLocks/>
                    </p:cNvSpPr>
                    <p:nvPr/>
                  </p:nvSpPr>
                  <p:spPr bwMode="auto">
                    <a:xfrm>
                      <a:off x="1402" y="3619"/>
                      <a:ext cx="74" cy="34"/>
                    </a:xfrm>
                    <a:custGeom>
                      <a:avLst/>
                      <a:gdLst>
                        <a:gd name="T0" fmla="*/ 0 w 148"/>
                        <a:gd name="T1" fmla="*/ 0 h 69"/>
                        <a:gd name="T2" fmla="*/ 1 w 148"/>
                        <a:gd name="T3" fmla="*/ 0 h 69"/>
                        <a:gd name="T4" fmla="*/ 1 w 148"/>
                        <a:gd name="T5" fmla="*/ 0 h 69"/>
                        <a:gd name="T6" fmla="*/ 1 w 148"/>
                        <a:gd name="T7" fmla="*/ 0 h 69"/>
                        <a:gd name="T8" fmla="*/ 0 w 148"/>
                        <a:gd name="T9" fmla="*/ 0 h 6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48"/>
                        <a:gd name="T16" fmla="*/ 0 h 69"/>
                        <a:gd name="T17" fmla="*/ 148 w 148"/>
                        <a:gd name="T18" fmla="*/ 69 h 6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48" h="69">
                          <a:moveTo>
                            <a:pt x="0" y="0"/>
                          </a:moveTo>
                          <a:lnTo>
                            <a:pt x="142" y="69"/>
                          </a:lnTo>
                          <a:lnTo>
                            <a:pt x="148" y="69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45" name="Freeform 647"/>
                    <p:cNvSpPr>
                      <a:spLocks/>
                    </p:cNvSpPr>
                    <p:nvPr/>
                  </p:nvSpPr>
                  <p:spPr bwMode="auto">
                    <a:xfrm>
                      <a:off x="1396" y="3619"/>
                      <a:ext cx="74" cy="34"/>
                    </a:xfrm>
                    <a:custGeom>
                      <a:avLst/>
                      <a:gdLst>
                        <a:gd name="T0" fmla="*/ 1 w 147"/>
                        <a:gd name="T1" fmla="*/ 0 h 69"/>
                        <a:gd name="T2" fmla="*/ 1 w 147"/>
                        <a:gd name="T3" fmla="*/ 0 h 69"/>
                        <a:gd name="T4" fmla="*/ 0 w 147"/>
                        <a:gd name="T5" fmla="*/ 0 h 69"/>
                        <a:gd name="T6" fmla="*/ 1 w 147"/>
                        <a:gd name="T7" fmla="*/ 0 h 69"/>
                        <a:gd name="T8" fmla="*/ 1 w 147"/>
                        <a:gd name="T9" fmla="*/ 0 h 6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47"/>
                        <a:gd name="T16" fmla="*/ 0 h 69"/>
                        <a:gd name="T17" fmla="*/ 147 w 147"/>
                        <a:gd name="T18" fmla="*/ 69 h 6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47" h="69">
                          <a:moveTo>
                            <a:pt x="147" y="0"/>
                          </a:moveTo>
                          <a:lnTo>
                            <a:pt x="5" y="69"/>
                          </a:lnTo>
                          <a:lnTo>
                            <a:pt x="0" y="69"/>
                          </a:lnTo>
                          <a:lnTo>
                            <a:pt x="140" y="0"/>
                          </a:lnTo>
                          <a:lnTo>
                            <a:pt x="147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46" name="Freeform 648"/>
                    <p:cNvSpPr>
                      <a:spLocks/>
                    </p:cNvSpPr>
                    <p:nvPr/>
                  </p:nvSpPr>
                  <p:spPr bwMode="auto">
                    <a:xfrm>
                      <a:off x="1411" y="3476"/>
                      <a:ext cx="50" cy="10"/>
                    </a:xfrm>
                    <a:custGeom>
                      <a:avLst/>
                      <a:gdLst>
                        <a:gd name="T0" fmla="*/ 1 w 100"/>
                        <a:gd name="T1" fmla="*/ 1 h 20"/>
                        <a:gd name="T2" fmla="*/ 1 w 100"/>
                        <a:gd name="T3" fmla="*/ 1 h 20"/>
                        <a:gd name="T4" fmla="*/ 1 w 100"/>
                        <a:gd name="T5" fmla="*/ 0 h 20"/>
                        <a:gd name="T6" fmla="*/ 1 w 100"/>
                        <a:gd name="T7" fmla="*/ 0 h 20"/>
                        <a:gd name="T8" fmla="*/ 1 w 100"/>
                        <a:gd name="T9" fmla="*/ 1 h 20"/>
                        <a:gd name="T10" fmla="*/ 0 w 100"/>
                        <a:gd name="T11" fmla="*/ 1 h 20"/>
                        <a:gd name="T12" fmla="*/ 0 w 100"/>
                        <a:gd name="T13" fmla="*/ 0 h 20"/>
                        <a:gd name="T14" fmla="*/ 1 w 100"/>
                        <a:gd name="T15" fmla="*/ 0 h 20"/>
                        <a:gd name="T16" fmla="*/ 1 w 100"/>
                        <a:gd name="T17" fmla="*/ 1 h 20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00"/>
                        <a:gd name="T28" fmla="*/ 0 h 20"/>
                        <a:gd name="T29" fmla="*/ 100 w 100"/>
                        <a:gd name="T30" fmla="*/ 20 h 20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00" h="20">
                          <a:moveTo>
                            <a:pt x="30" y="2"/>
                          </a:moveTo>
                          <a:lnTo>
                            <a:pt x="67" y="2"/>
                          </a:lnTo>
                          <a:lnTo>
                            <a:pt x="65" y="0"/>
                          </a:lnTo>
                          <a:lnTo>
                            <a:pt x="100" y="0"/>
                          </a:lnTo>
                          <a:lnTo>
                            <a:pt x="100" y="20"/>
                          </a:lnTo>
                          <a:lnTo>
                            <a:pt x="0" y="20"/>
                          </a:lnTo>
                          <a:lnTo>
                            <a:pt x="0" y="0"/>
                          </a:lnTo>
                          <a:lnTo>
                            <a:pt x="34" y="0"/>
                          </a:lnTo>
                          <a:lnTo>
                            <a:pt x="30" y="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</p:grpSp>
            </p:grpSp>
            <p:sp>
              <p:nvSpPr>
                <p:cNvPr id="905" name="Rectangle 649"/>
                <p:cNvSpPr>
                  <a:spLocks noChangeArrowheads="1"/>
                </p:cNvSpPr>
                <p:nvPr/>
              </p:nvSpPr>
              <p:spPr bwMode="auto">
                <a:xfrm>
                  <a:off x="3294" y="4604"/>
                  <a:ext cx="204" cy="123"/>
                </a:xfrm>
                <a:prstGeom prst="rect">
                  <a:avLst/>
                </a:prstGeom>
                <a:gradFill rotWithShape="1">
                  <a:gsLst>
                    <a:gs pos="0">
                      <a:srgbClr val="B2B2B2"/>
                    </a:gs>
                    <a:gs pos="100000">
                      <a:srgbClr val="808080"/>
                    </a:gs>
                  </a:gsLst>
                  <a:lin ang="0" scaled="1"/>
                </a:gradFill>
                <a:ln w="8001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906" name="Rectangle 650"/>
                <p:cNvSpPr>
                  <a:spLocks noChangeArrowheads="1"/>
                </p:cNvSpPr>
                <p:nvPr/>
              </p:nvSpPr>
              <p:spPr bwMode="auto">
                <a:xfrm>
                  <a:off x="3320" y="4646"/>
                  <a:ext cx="42" cy="81"/>
                </a:xfrm>
                <a:prstGeom prst="rect">
                  <a:avLst/>
                </a:prstGeom>
                <a:solidFill>
                  <a:srgbClr val="FFFFFF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907" name="Freeform 651"/>
                <p:cNvSpPr>
                  <a:spLocks/>
                </p:cNvSpPr>
                <p:nvPr/>
              </p:nvSpPr>
              <p:spPr bwMode="auto">
                <a:xfrm>
                  <a:off x="3500" y="4602"/>
                  <a:ext cx="38" cy="126"/>
                </a:xfrm>
                <a:custGeom>
                  <a:avLst/>
                  <a:gdLst>
                    <a:gd name="T0" fmla="*/ 0 w 78"/>
                    <a:gd name="T1" fmla="*/ 0 h 253"/>
                    <a:gd name="T2" fmla="*/ 0 w 78"/>
                    <a:gd name="T3" fmla="*/ 0 h 253"/>
                    <a:gd name="T4" fmla="*/ 0 w 78"/>
                    <a:gd name="T5" fmla="*/ 0 h 253"/>
                    <a:gd name="T6" fmla="*/ 0 w 78"/>
                    <a:gd name="T7" fmla="*/ 0 h 253"/>
                    <a:gd name="T8" fmla="*/ 0 w 78"/>
                    <a:gd name="T9" fmla="*/ 0 h 2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253"/>
                    <a:gd name="T17" fmla="*/ 78 w 78"/>
                    <a:gd name="T18" fmla="*/ 253 h 2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253">
                      <a:moveTo>
                        <a:pt x="0" y="0"/>
                      </a:moveTo>
                      <a:lnTo>
                        <a:pt x="78" y="24"/>
                      </a:lnTo>
                      <a:lnTo>
                        <a:pt x="78" y="217"/>
                      </a:lnTo>
                      <a:lnTo>
                        <a:pt x="0" y="2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908" name="Freeform 652"/>
                <p:cNvSpPr>
                  <a:spLocks/>
                </p:cNvSpPr>
                <p:nvPr/>
              </p:nvSpPr>
              <p:spPr bwMode="auto">
                <a:xfrm>
                  <a:off x="3500" y="4602"/>
                  <a:ext cx="38" cy="126"/>
                </a:xfrm>
                <a:custGeom>
                  <a:avLst/>
                  <a:gdLst>
                    <a:gd name="T0" fmla="*/ 0 w 78"/>
                    <a:gd name="T1" fmla="*/ 0 h 253"/>
                    <a:gd name="T2" fmla="*/ 0 w 78"/>
                    <a:gd name="T3" fmla="*/ 0 h 253"/>
                    <a:gd name="T4" fmla="*/ 0 w 78"/>
                    <a:gd name="T5" fmla="*/ 0 h 253"/>
                    <a:gd name="T6" fmla="*/ 0 w 78"/>
                    <a:gd name="T7" fmla="*/ 0 h 25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8"/>
                    <a:gd name="T13" fmla="*/ 0 h 253"/>
                    <a:gd name="T14" fmla="*/ 78 w 78"/>
                    <a:gd name="T15" fmla="*/ 253 h 25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8" h="253">
                      <a:moveTo>
                        <a:pt x="0" y="0"/>
                      </a:moveTo>
                      <a:lnTo>
                        <a:pt x="78" y="24"/>
                      </a:lnTo>
                      <a:lnTo>
                        <a:pt x="78" y="217"/>
                      </a:lnTo>
                      <a:lnTo>
                        <a:pt x="0" y="253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909" name="Rectangle 653"/>
                <p:cNvSpPr>
                  <a:spLocks noChangeArrowheads="1"/>
                </p:cNvSpPr>
                <p:nvPr/>
              </p:nvSpPr>
              <p:spPr bwMode="auto">
                <a:xfrm>
                  <a:off x="3287" y="4598"/>
                  <a:ext cx="218" cy="7"/>
                </a:xfrm>
                <a:prstGeom prst="rect">
                  <a:avLst/>
                </a:prstGeom>
                <a:solidFill>
                  <a:srgbClr val="000000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910" name="Freeform 654"/>
                <p:cNvSpPr>
                  <a:spLocks/>
                </p:cNvSpPr>
                <p:nvPr/>
              </p:nvSpPr>
              <p:spPr bwMode="auto">
                <a:xfrm>
                  <a:off x="3506" y="4596"/>
                  <a:ext cx="39" cy="18"/>
                </a:xfrm>
                <a:custGeom>
                  <a:avLst/>
                  <a:gdLst>
                    <a:gd name="T0" fmla="*/ 0 w 79"/>
                    <a:gd name="T1" fmla="*/ 0 h 35"/>
                    <a:gd name="T2" fmla="*/ 0 w 79"/>
                    <a:gd name="T3" fmla="*/ 1 h 35"/>
                    <a:gd name="T4" fmla="*/ 0 w 79"/>
                    <a:gd name="T5" fmla="*/ 1 h 35"/>
                    <a:gd name="T6" fmla="*/ 0 w 79"/>
                    <a:gd name="T7" fmla="*/ 1 h 35"/>
                    <a:gd name="T8" fmla="*/ 0 w 79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9"/>
                    <a:gd name="T16" fmla="*/ 0 h 35"/>
                    <a:gd name="T17" fmla="*/ 79 w 79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9" h="35">
                      <a:moveTo>
                        <a:pt x="0" y="0"/>
                      </a:moveTo>
                      <a:lnTo>
                        <a:pt x="79" y="24"/>
                      </a:lnTo>
                      <a:lnTo>
                        <a:pt x="79" y="35"/>
                      </a:lnTo>
                      <a:lnTo>
                        <a:pt x="0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911" name="Freeform 655"/>
                <p:cNvSpPr>
                  <a:spLocks/>
                </p:cNvSpPr>
                <p:nvPr/>
              </p:nvSpPr>
              <p:spPr bwMode="auto">
                <a:xfrm>
                  <a:off x="3506" y="4596"/>
                  <a:ext cx="39" cy="18"/>
                </a:xfrm>
                <a:custGeom>
                  <a:avLst/>
                  <a:gdLst>
                    <a:gd name="T0" fmla="*/ 0 w 79"/>
                    <a:gd name="T1" fmla="*/ 0 h 35"/>
                    <a:gd name="T2" fmla="*/ 0 w 79"/>
                    <a:gd name="T3" fmla="*/ 1 h 35"/>
                    <a:gd name="T4" fmla="*/ 0 w 79"/>
                    <a:gd name="T5" fmla="*/ 1 h 35"/>
                    <a:gd name="T6" fmla="*/ 0 w 79"/>
                    <a:gd name="T7" fmla="*/ 1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9"/>
                    <a:gd name="T13" fmla="*/ 0 h 35"/>
                    <a:gd name="T14" fmla="*/ 79 w 79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9" h="35">
                      <a:moveTo>
                        <a:pt x="0" y="0"/>
                      </a:moveTo>
                      <a:lnTo>
                        <a:pt x="79" y="24"/>
                      </a:lnTo>
                      <a:lnTo>
                        <a:pt x="79" y="3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912" name="Oval 656"/>
                <p:cNvSpPr>
                  <a:spLocks noChangeArrowheads="1"/>
                </p:cNvSpPr>
                <p:nvPr/>
              </p:nvSpPr>
              <p:spPr bwMode="auto">
                <a:xfrm>
                  <a:off x="3326" y="4686"/>
                  <a:ext cx="6" cy="6"/>
                </a:xfrm>
                <a:prstGeom prst="ellipse">
                  <a:avLst/>
                </a:prstGeom>
                <a:solidFill>
                  <a:srgbClr val="FFFFFF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913" name="Oval 657"/>
                <p:cNvSpPr>
                  <a:spLocks noChangeArrowheads="1"/>
                </p:cNvSpPr>
                <p:nvPr/>
              </p:nvSpPr>
              <p:spPr bwMode="auto">
                <a:xfrm>
                  <a:off x="3458" y="4559"/>
                  <a:ext cx="17" cy="7"/>
                </a:xfrm>
                <a:prstGeom prst="ellipse">
                  <a:avLst/>
                </a:prstGeom>
                <a:solidFill>
                  <a:srgbClr val="FFFFFF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914" name="Line 658"/>
                <p:cNvSpPr>
                  <a:spLocks noChangeShapeType="1"/>
                </p:cNvSpPr>
                <p:nvPr/>
              </p:nvSpPr>
              <p:spPr bwMode="auto">
                <a:xfrm>
                  <a:off x="3462" y="4562"/>
                  <a:ext cx="1" cy="3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915" name="Line 659"/>
                <p:cNvSpPr>
                  <a:spLocks noChangeShapeType="1"/>
                </p:cNvSpPr>
                <p:nvPr/>
              </p:nvSpPr>
              <p:spPr bwMode="auto">
                <a:xfrm>
                  <a:off x="3472" y="4562"/>
                  <a:ext cx="1" cy="3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916" name="Group 660"/>
                <p:cNvGrpSpPr>
                  <a:grpSpLocks/>
                </p:cNvGrpSpPr>
                <p:nvPr/>
              </p:nvGrpSpPr>
              <p:grpSpPr bwMode="auto">
                <a:xfrm>
                  <a:off x="3463" y="4514"/>
                  <a:ext cx="15" cy="3"/>
                  <a:chOff x="3877" y="2046"/>
                  <a:chExt cx="15" cy="3"/>
                </a:xfrm>
              </p:grpSpPr>
              <p:sp>
                <p:nvSpPr>
                  <p:cNvPr id="928" name="Arc 661"/>
                  <p:cNvSpPr>
                    <a:spLocks/>
                  </p:cNvSpPr>
                  <p:nvPr/>
                </p:nvSpPr>
                <p:spPr bwMode="auto">
                  <a:xfrm>
                    <a:off x="3883" y="2046"/>
                    <a:ext cx="9" cy="3"/>
                  </a:xfrm>
                  <a:custGeom>
                    <a:avLst/>
                    <a:gdLst>
                      <a:gd name="T0" fmla="*/ 0 w 23215"/>
                      <a:gd name="T1" fmla="*/ 0 h 21600"/>
                      <a:gd name="T2" fmla="*/ 0 w 23215"/>
                      <a:gd name="T3" fmla="*/ 0 h 21600"/>
                      <a:gd name="T4" fmla="*/ 0 w 2321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3215"/>
                      <a:gd name="T10" fmla="*/ 0 h 21600"/>
                      <a:gd name="T11" fmla="*/ 23215 w 2321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3215" h="21600" fill="none" extrusionOk="0">
                        <a:moveTo>
                          <a:pt x="0" y="60"/>
                        </a:moveTo>
                        <a:cubicBezTo>
                          <a:pt x="537" y="20"/>
                          <a:pt x="1076" y="-1"/>
                          <a:pt x="1615" y="0"/>
                        </a:cubicBezTo>
                        <a:cubicBezTo>
                          <a:pt x="13544" y="0"/>
                          <a:pt x="23215" y="9670"/>
                          <a:pt x="23215" y="21600"/>
                        </a:cubicBezTo>
                      </a:path>
                      <a:path w="23215" h="21600" stroke="0" extrusionOk="0">
                        <a:moveTo>
                          <a:pt x="0" y="60"/>
                        </a:moveTo>
                        <a:cubicBezTo>
                          <a:pt x="537" y="20"/>
                          <a:pt x="1076" y="-1"/>
                          <a:pt x="1615" y="0"/>
                        </a:cubicBezTo>
                        <a:cubicBezTo>
                          <a:pt x="13544" y="0"/>
                          <a:pt x="23215" y="9670"/>
                          <a:pt x="23215" y="21600"/>
                        </a:cubicBezTo>
                        <a:lnTo>
                          <a:pt x="1615" y="21600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929" name="Arc 662"/>
                  <p:cNvSpPr>
                    <a:spLocks/>
                  </p:cNvSpPr>
                  <p:nvPr/>
                </p:nvSpPr>
                <p:spPr bwMode="auto">
                  <a:xfrm>
                    <a:off x="3877" y="2046"/>
                    <a:ext cx="7" cy="3"/>
                  </a:xfrm>
                  <a:custGeom>
                    <a:avLst/>
                    <a:gdLst>
                      <a:gd name="T0" fmla="*/ 0 w 19059"/>
                      <a:gd name="T1" fmla="*/ 0 h 21540"/>
                      <a:gd name="T2" fmla="*/ 0 w 19059"/>
                      <a:gd name="T3" fmla="*/ 0 h 21540"/>
                      <a:gd name="T4" fmla="*/ 0 w 19059"/>
                      <a:gd name="T5" fmla="*/ 0 h 21540"/>
                      <a:gd name="T6" fmla="*/ 0 60000 65536"/>
                      <a:gd name="T7" fmla="*/ 0 60000 65536"/>
                      <a:gd name="T8" fmla="*/ 0 60000 65536"/>
                      <a:gd name="T9" fmla="*/ 0 w 19059"/>
                      <a:gd name="T10" fmla="*/ 0 h 21540"/>
                      <a:gd name="T11" fmla="*/ 19059 w 19059"/>
                      <a:gd name="T12" fmla="*/ 21540 h 215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059" h="21540" fill="none" extrusionOk="0">
                        <a:moveTo>
                          <a:pt x="0" y="11375"/>
                        </a:moveTo>
                        <a:cubicBezTo>
                          <a:pt x="3482" y="4845"/>
                          <a:pt x="10064" y="553"/>
                          <a:pt x="17444" y="0"/>
                        </a:cubicBezTo>
                      </a:path>
                      <a:path w="19059" h="21540" stroke="0" extrusionOk="0">
                        <a:moveTo>
                          <a:pt x="0" y="11375"/>
                        </a:moveTo>
                        <a:cubicBezTo>
                          <a:pt x="3482" y="4845"/>
                          <a:pt x="10064" y="553"/>
                          <a:pt x="17444" y="0"/>
                        </a:cubicBezTo>
                        <a:lnTo>
                          <a:pt x="19059" y="21540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917" name="Line 663"/>
                <p:cNvSpPr>
                  <a:spLocks noChangeShapeType="1"/>
                </p:cNvSpPr>
                <p:nvPr/>
              </p:nvSpPr>
              <p:spPr bwMode="auto">
                <a:xfrm flipV="1">
                  <a:off x="3456" y="4516"/>
                  <a:ext cx="1" cy="4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918" name="Line 664"/>
                <p:cNvSpPr>
                  <a:spLocks noChangeShapeType="1"/>
                </p:cNvSpPr>
                <p:nvPr/>
              </p:nvSpPr>
              <p:spPr bwMode="auto">
                <a:xfrm flipV="1">
                  <a:off x="3477" y="4515"/>
                  <a:ext cx="1" cy="4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grpSp>
              <p:nvGrpSpPr>
                <p:cNvPr id="919" name="Group 665"/>
                <p:cNvGrpSpPr>
                  <a:grpSpLocks/>
                </p:cNvGrpSpPr>
                <p:nvPr/>
              </p:nvGrpSpPr>
              <p:grpSpPr bwMode="auto">
                <a:xfrm>
                  <a:off x="3463" y="4527"/>
                  <a:ext cx="15" cy="3"/>
                  <a:chOff x="3877" y="2059"/>
                  <a:chExt cx="15" cy="3"/>
                </a:xfrm>
              </p:grpSpPr>
              <p:sp>
                <p:nvSpPr>
                  <p:cNvPr id="926" name="Arc 666"/>
                  <p:cNvSpPr>
                    <a:spLocks/>
                  </p:cNvSpPr>
                  <p:nvPr/>
                </p:nvSpPr>
                <p:spPr bwMode="auto">
                  <a:xfrm>
                    <a:off x="3883" y="2059"/>
                    <a:ext cx="9" cy="3"/>
                  </a:xfrm>
                  <a:custGeom>
                    <a:avLst/>
                    <a:gdLst>
                      <a:gd name="T0" fmla="*/ 0 w 23215"/>
                      <a:gd name="T1" fmla="*/ 0 h 21600"/>
                      <a:gd name="T2" fmla="*/ 0 w 23215"/>
                      <a:gd name="T3" fmla="*/ 0 h 21600"/>
                      <a:gd name="T4" fmla="*/ 0 w 2321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3215"/>
                      <a:gd name="T10" fmla="*/ 0 h 21600"/>
                      <a:gd name="T11" fmla="*/ 23215 w 2321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3215" h="21600" fill="none" extrusionOk="0">
                        <a:moveTo>
                          <a:pt x="0" y="60"/>
                        </a:moveTo>
                        <a:cubicBezTo>
                          <a:pt x="537" y="20"/>
                          <a:pt x="1076" y="-1"/>
                          <a:pt x="1615" y="0"/>
                        </a:cubicBezTo>
                        <a:cubicBezTo>
                          <a:pt x="13544" y="0"/>
                          <a:pt x="23215" y="9670"/>
                          <a:pt x="23215" y="21600"/>
                        </a:cubicBezTo>
                      </a:path>
                      <a:path w="23215" h="21600" stroke="0" extrusionOk="0">
                        <a:moveTo>
                          <a:pt x="0" y="60"/>
                        </a:moveTo>
                        <a:cubicBezTo>
                          <a:pt x="537" y="20"/>
                          <a:pt x="1076" y="-1"/>
                          <a:pt x="1615" y="0"/>
                        </a:cubicBezTo>
                        <a:cubicBezTo>
                          <a:pt x="13544" y="0"/>
                          <a:pt x="23215" y="9670"/>
                          <a:pt x="23215" y="21600"/>
                        </a:cubicBezTo>
                        <a:lnTo>
                          <a:pt x="1615" y="21600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927" name="Arc 667"/>
                  <p:cNvSpPr>
                    <a:spLocks/>
                  </p:cNvSpPr>
                  <p:nvPr/>
                </p:nvSpPr>
                <p:spPr bwMode="auto">
                  <a:xfrm>
                    <a:off x="3877" y="2059"/>
                    <a:ext cx="7" cy="3"/>
                  </a:xfrm>
                  <a:custGeom>
                    <a:avLst/>
                    <a:gdLst>
                      <a:gd name="T0" fmla="*/ 0 w 19059"/>
                      <a:gd name="T1" fmla="*/ 0 h 21540"/>
                      <a:gd name="T2" fmla="*/ 0 w 19059"/>
                      <a:gd name="T3" fmla="*/ 0 h 21540"/>
                      <a:gd name="T4" fmla="*/ 0 w 19059"/>
                      <a:gd name="T5" fmla="*/ 0 h 21540"/>
                      <a:gd name="T6" fmla="*/ 0 60000 65536"/>
                      <a:gd name="T7" fmla="*/ 0 60000 65536"/>
                      <a:gd name="T8" fmla="*/ 0 60000 65536"/>
                      <a:gd name="T9" fmla="*/ 0 w 19059"/>
                      <a:gd name="T10" fmla="*/ 0 h 21540"/>
                      <a:gd name="T11" fmla="*/ 19059 w 19059"/>
                      <a:gd name="T12" fmla="*/ 21540 h 215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059" h="21540" fill="none" extrusionOk="0">
                        <a:moveTo>
                          <a:pt x="0" y="11375"/>
                        </a:moveTo>
                        <a:cubicBezTo>
                          <a:pt x="3482" y="4845"/>
                          <a:pt x="10064" y="553"/>
                          <a:pt x="17444" y="0"/>
                        </a:cubicBezTo>
                      </a:path>
                      <a:path w="19059" h="21540" stroke="0" extrusionOk="0">
                        <a:moveTo>
                          <a:pt x="0" y="11375"/>
                        </a:moveTo>
                        <a:cubicBezTo>
                          <a:pt x="3482" y="4845"/>
                          <a:pt x="10064" y="553"/>
                          <a:pt x="17444" y="0"/>
                        </a:cubicBezTo>
                        <a:lnTo>
                          <a:pt x="19059" y="21540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920" name="Group 668"/>
                <p:cNvGrpSpPr>
                  <a:grpSpLocks/>
                </p:cNvGrpSpPr>
                <p:nvPr/>
              </p:nvGrpSpPr>
              <p:grpSpPr bwMode="auto">
                <a:xfrm>
                  <a:off x="3462" y="4540"/>
                  <a:ext cx="16" cy="3"/>
                  <a:chOff x="3876" y="2072"/>
                  <a:chExt cx="16" cy="3"/>
                </a:xfrm>
              </p:grpSpPr>
              <p:sp>
                <p:nvSpPr>
                  <p:cNvPr id="924" name="Arc 669"/>
                  <p:cNvSpPr>
                    <a:spLocks/>
                  </p:cNvSpPr>
                  <p:nvPr/>
                </p:nvSpPr>
                <p:spPr bwMode="auto">
                  <a:xfrm>
                    <a:off x="3883" y="2072"/>
                    <a:ext cx="9" cy="3"/>
                  </a:xfrm>
                  <a:custGeom>
                    <a:avLst/>
                    <a:gdLst>
                      <a:gd name="T0" fmla="*/ 0 w 23215"/>
                      <a:gd name="T1" fmla="*/ 0 h 21600"/>
                      <a:gd name="T2" fmla="*/ 0 w 23215"/>
                      <a:gd name="T3" fmla="*/ 0 h 21600"/>
                      <a:gd name="T4" fmla="*/ 0 w 2321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3215"/>
                      <a:gd name="T10" fmla="*/ 0 h 21600"/>
                      <a:gd name="T11" fmla="*/ 23215 w 2321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3215" h="21600" fill="none" extrusionOk="0">
                        <a:moveTo>
                          <a:pt x="0" y="60"/>
                        </a:moveTo>
                        <a:cubicBezTo>
                          <a:pt x="537" y="20"/>
                          <a:pt x="1076" y="-1"/>
                          <a:pt x="1615" y="0"/>
                        </a:cubicBezTo>
                        <a:cubicBezTo>
                          <a:pt x="13544" y="0"/>
                          <a:pt x="23215" y="9670"/>
                          <a:pt x="23215" y="21600"/>
                        </a:cubicBezTo>
                      </a:path>
                      <a:path w="23215" h="21600" stroke="0" extrusionOk="0">
                        <a:moveTo>
                          <a:pt x="0" y="60"/>
                        </a:moveTo>
                        <a:cubicBezTo>
                          <a:pt x="537" y="20"/>
                          <a:pt x="1076" y="-1"/>
                          <a:pt x="1615" y="0"/>
                        </a:cubicBezTo>
                        <a:cubicBezTo>
                          <a:pt x="13544" y="0"/>
                          <a:pt x="23215" y="9670"/>
                          <a:pt x="23215" y="21600"/>
                        </a:cubicBezTo>
                        <a:lnTo>
                          <a:pt x="1615" y="21600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925" name="Arc 670"/>
                  <p:cNvSpPr>
                    <a:spLocks/>
                  </p:cNvSpPr>
                  <p:nvPr/>
                </p:nvSpPr>
                <p:spPr bwMode="auto">
                  <a:xfrm>
                    <a:off x="3876" y="2072"/>
                    <a:ext cx="8" cy="3"/>
                  </a:xfrm>
                  <a:custGeom>
                    <a:avLst/>
                    <a:gdLst>
                      <a:gd name="T0" fmla="*/ 0 w 20871"/>
                      <a:gd name="T1" fmla="*/ 0 h 21540"/>
                      <a:gd name="T2" fmla="*/ 0 w 20871"/>
                      <a:gd name="T3" fmla="*/ 0 h 21540"/>
                      <a:gd name="T4" fmla="*/ 0 w 20871"/>
                      <a:gd name="T5" fmla="*/ 0 h 21540"/>
                      <a:gd name="T6" fmla="*/ 0 60000 65536"/>
                      <a:gd name="T7" fmla="*/ 0 60000 65536"/>
                      <a:gd name="T8" fmla="*/ 0 60000 65536"/>
                      <a:gd name="T9" fmla="*/ 0 w 20871"/>
                      <a:gd name="T10" fmla="*/ 0 h 21540"/>
                      <a:gd name="T11" fmla="*/ 20871 w 20871"/>
                      <a:gd name="T12" fmla="*/ 21540 h 215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0871" h="21540" fill="none" extrusionOk="0">
                        <a:moveTo>
                          <a:pt x="0" y="15974"/>
                        </a:moveTo>
                        <a:cubicBezTo>
                          <a:pt x="2368" y="7095"/>
                          <a:pt x="10093" y="687"/>
                          <a:pt x="19256" y="0"/>
                        </a:cubicBezTo>
                      </a:path>
                      <a:path w="20871" h="21540" stroke="0" extrusionOk="0">
                        <a:moveTo>
                          <a:pt x="0" y="15974"/>
                        </a:moveTo>
                        <a:cubicBezTo>
                          <a:pt x="2368" y="7095"/>
                          <a:pt x="10093" y="687"/>
                          <a:pt x="19256" y="0"/>
                        </a:cubicBezTo>
                        <a:lnTo>
                          <a:pt x="20871" y="21540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921" name="Group 671"/>
                <p:cNvGrpSpPr>
                  <a:grpSpLocks/>
                </p:cNvGrpSpPr>
                <p:nvPr/>
              </p:nvGrpSpPr>
              <p:grpSpPr bwMode="auto">
                <a:xfrm>
                  <a:off x="3463" y="4554"/>
                  <a:ext cx="15" cy="3"/>
                  <a:chOff x="3877" y="2086"/>
                  <a:chExt cx="15" cy="3"/>
                </a:xfrm>
              </p:grpSpPr>
              <p:sp>
                <p:nvSpPr>
                  <p:cNvPr id="922" name="Arc 672"/>
                  <p:cNvSpPr>
                    <a:spLocks/>
                  </p:cNvSpPr>
                  <p:nvPr/>
                </p:nvSpPr>
                <p:spPr bwMode="auto">
                  <a:xfrm>
                    <a:off x="3883" y="2086"/>
                    <a:ext cx="9" cy="3"/>
                  </a:xfrm>
                  <a:custGeom>
                    <a:avLst/>
                    <a:gdLst>
                      <a:gd name="T0" fmla="*/ 0 w 23215"/>
                      <a:gd name="T1" fmla="*/ 0 h 21600"/>
                      <a:gd name="T2" fmla="*/ 0 w 23215"/>
                      <a:gd name="T3" fmla="*/ 0 h 21600"/>
                      <a:gd name="T4" fmla="*/ 0 w 2321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3215"/>
                      <a:gd name="T10" fmla="*/ 0 h 21600"/>
                      <a:gd name="T11" fmla="*/ 23215 w 2321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3215" h="21600" fill="none" extrusionOk="0">
                        <a:moveTo>
                          <a:pt x="0" y="60"/>
                        </a:moveTo>
                        <a:cubicBezTo>
                          <a:pt x="537" y="20"/>
                          <a:pt x="1076" y="-1"/>
                          <a:pt x="1615" y="0"/>
                        </a:cubicBezTo>
                        <a:cubicBezTo>
                          <a:pt x="13544" y="0"/>
                          <a:pt x="23215" y="9670"/>
                          <a:pt x="23215" y="21600"/>
                        </a:cubicBezTo>
                      </a:path>
                      <a:path w="23215" h="21600" stroke="0" extrusionOk="0">
                        <a:moveTo>
                          <a:pt x="0" y="60"/>
                        </a:moveTo>
                        <a:cubicBezTo>
                          <a:pt x="537" y="20"/>
                          <a:pt x="1076" y="-1"/>
                          <a:pt x="1615" y="0"/>
                        </a:cubicBezTo>
                        <a:cubicBezTo>
                          <a:pt x="13544" y="0"/>
                          <a:pt x="23215" y="9670"/>
                          <a:pt x="23215" y="21600"/>
                        </a:cubicBezTo>
                        <a:lnTo>
                          <a:pt x="1615" y="21600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923" name="Arc 673"/>
                  <p:cNvSpPr>
                    <a:spLocks/>
                  </p:cNvSpPr>
                  <p:nvPr/>
                </p:nvSpPr>
                <p:spPr bwMode="auto">
                  <a:xfrm>
                    <a:off x="3877" y="2086"/>
                    <a:ext cx="7" cy="3"/>
                  </a:xfrm>
                  <a:custGeom>
                    <a:avLst/>
                    <a:gdLst>
                      <a:gd name="T0" fmla="*/ 0 w 19059"/>
                      <a:gd name="T1" fmla="*/ 0 h 21540"/>
                      <a:gd name="T2" fmla="*/ 0 w 19059"/>
                      <a:gd name="T3" fmla="*/ 0 h 21540"/>
                      <a:gd name="T4" fmla="*/ 0 w 19059"/>
                      <a:gd name="T5" fmla="*/ 0 h 21540"/>
                      <a:gd name="T6" fmla="*/ 0 60000 65536"/>
                      <a:gd name="T7" fmla="*/ 0 60000 65536"/>
                      <a:gd name="T8" fmla="*/ 0 60000 65536"/>
                      <a:gd name="T9" fmla="*/ 0 w 19059"/>
                      <a:gd name="T10" fmla="*/ 0 h 21540"/>
                      <a:gd name="T11" fmla="*/ 19059 w 19059"/>
                      <a:gd name="T12" fmla="*/ 21540 h 215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059" h="21540" fill="none" extrusionOk="0">
                        <a:moveTo>
                          <a:pt x="0" y="11375"/>
                        </a:moveTo>
                        <a:cubicBezTo>
                          <a:pt x="3482" y="4845"/>
                          <a:pt x="10064" y="553"/>
                          <a:pt x="17444" y="0"/>
                        </a:cubicBezTo>
                      </a:path>
                      <a:path w="19059" h="21540" stroke="0" extrusionOk="0">
                        <a:moveTo>
                          <a:pt x="0" y="11375"/>
                        </a:moveTo>
                        <a:cubicBezTo>
                          <a:pt x="3482" y="4845"/>
                          <a:pt x="10064" y="553"/>
                          <a:pt x="17444" y="0"/>
                        </a:cubicBezTo>
                        <a:lnTo>
                          <a:pt x="19059" y="21540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</p:grpSp>
        </p:grpSp>
        <p:grpSp>
          <p:nvGrpSpPr>
            <p:cNvPr id="674" name="Group 674"/>
            <p:cNvGrpSpPr>
              <a:grpSpLocks/>
            </p:cNvGrpSpPr>
            <p:nvPr/>
          </p:nvGrpSpPr>
          <p:grpSpPr bwMode="auto">
            <a:xfrm>
              <a:off x="139427" y="3655990"/>
              <a:ext cx="1753248" cy="668023"/>
              <a:chOff x="73" y="2372"/>
              <a:chExt cx="1101" cy="515"/>
            </a:xfrm>
          </p:grpSpPr>
          <p:pic>
            <p:nvPicPr>
              <p:cNvPr id="899" name="Picture 675" descr="Hubschrauber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36" y="2653"/>
                <a:ext cx="545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0" name="Picture 676" descr="Feuerweh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" y="2608"/>
                <a:ext cx="317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01" name="Text Box 677"/>
              <p:cNvSpPr txBox="1">
                <a:spLocks noChangeArrowheads="1"/>
              </p:cNvSpPr>
              <p:nvPr/>
            </p:nvSpPr>
            <p:spPr bwMode="auto">
              <a:xfrm>
                <a:off x="703" y="2372"/>
                <a:ext cx="471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8000" tIns="36000" rIns="18000" bIns="3600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Measuring</a:t>
                </a:r>
                <a:r>
                  <a:rPr kumimoji="0" lang="de-DE" sz="90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 Teams</a:t>
                </a:r>
                <a:endParaRPr kumimoji="0" lang="de-DE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  <p:grpSp>
          <p:nvGrpSpPr>
            <p:cNvPr id="675" name="Group 678"/>
            <p:cNvGrpSpPr>
              <a:grpSpLocks/>
            </p:cNvGrpSpPr>
            <p:nvPr/>
          </p:nvGrpSpPr>
          <p:grpSpPr bwMode="auto">
            <a:xfrm>
              <a:off x="113210" y="1868573"/>
              <a:ext cx="1942550" cy="1118015"/>
              <a:chOff x="164" y="295"/>
              <a:chExt cx="1219" cy="862"/>
            </a:xfrm>
          </p:grpSpPr>
          <p:sp>
            <p:nvSpPr>
              <p:cNvPr id="861" name="Text Box 679"/>
              <p:cNvSpPr txBox="1">
                <a:spLocks noChangeArrowheads="1"/>
              </p:cNvSpPr>
              <p:nvPr/>
            </p:nvSpPr>
            <p:spPr bwMode="auto">
              <a:xfrm>
                <a:off x="702" y="598"/>
                <a:ext cx="681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8000" tIns="36000" rIns="18000" bIns="3600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1" i="0" u="none" strike="noStrike" kern="0" cap="none" spc="0" normalizeH="0" baseline="0" noProof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Immissions</a:t>
                </a:r>
                <a:endParaRPr kumimoji="0" lang="de-DE" sz="9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grpSp>
            <p:nvGrpSpPr>
              <p:cNvPr id="862" name="Group 680"/>
              <p:cNvGrpSpPr>
                <a:grpSpLocks/>
              </p:cNvGrpSpPr>
              <p:nvPr/>
            </p:nvGrpSpPr>
            <p:grpSpPr bwMode="auto">
              <a:xfrm>
                <a:off x="164" y="295"/>
                <a:ext cx="545" cy="862"/>
                <a:chOff x="164" y="295"/>
                <a:chExt cx="545" cy="862"/>
              </a:xfrm>
            </p:grpSpPr>
            <p:grpSp>
              <p:nvGrpSpPr>
                <p:cNvPr id="863" name="Group 681"/>
                <p:cNvGrpSpPr>
                  <a:grpSpLocks/>
                </p:cNvGrpSpPr>
                <p:nvPr/>
              </p:nvGrpSpPr>
              <p:grpSpPr bwMode="auto">
                <a:xfrm>
                  <a:off x="209" y="665"/>
                  <a:ext cx="116" cy="490"/>
                  <a:chOff x="255" y="249"/>
                  <a:chExt cx="181" cy="952"/>
                </a:xfrm>
              </p:grpSpPr>
              <p:sp>
                <p:nvSpPr>
                  <p:cNvPr id="892" name="Line 6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5" y="571"/>
                    <a:ext cx="47" cy="97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893" name="Line 683"/>
                  <p:cNvSpPr>
                    <a:spLocks noChangeShapeType="1"/>
                  </p:cNvSpPr>
                  <p:nvPr/>
                </p:nvSpPr>
                <p:spPr bwMode="auto">
                  <a:xfrm>
                    <a:off x="389" y="571"/>
                    <a:ext cx="47" cy="97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894" name="Rectangle 684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604"/>
                    <a:ext cx="47" cy="58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25252"/>
                      </a:gs>
                      <a:gs pos="50000">
                        <a:srgbClr val="B2B2B2"/>
                      </a:gs>
                      <a:gs pos="100000">
                        <a:srgbClr val="525252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 anchorCtr="1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895" name="Rectangle 685"/>
                  <p:cNvSpPr>
                    <a:spLocks noChangeArrowheads="1"/>
                  </p:cNvSpPr>
                  <p:nvPr/>
                </p:nvSpPr>
                <p:spPr bwMode="auto">
                  <a:xfrm>
                    <a:off x="311" y="571"/>
                    <a:ext cx="70" cy="3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25252"/>
                      </a:gs>
                      <a:gs pos="50000">
                        <a:srgbClr val="B2B2B2"/>
                      </a:gs>
                      <a:gs pos="100000">
                        <a:srgbClr val="525252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896" name="AutoShape 686"/>
                  <p:cNvSpPr>
                    <a:spLocks noChangeArrowheads="1"/>
                  </p:cNvSpPr>
                  <p:nvPr/>
                </p:nvSpPr>
                <p:spPr bwMode="auto">
                  <a:xfrm>
                    <a:off x="289" y="509"/>
                    <a:ext cx="116" cy="65"/>
                  </a:xfrm>
                  <a:prstGeom prst="triangle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525252"/>
                      </a:gs>
                      <a:gs pos="50000">
                        <a:srgbClr val="B2B2B2"/>
                      </a:gs>
                      <a:gs pos="100000">
                        <a:srgbClr val="525252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897" name="Rectangle 687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249"/>
                    <a:ext cx="47" cy="290"/>
                  </a:xfrm>
                  <a:prstGeom prst="rect">
                    <a:avLst/>
                  </a:prstGeom>
                  <a:solidFill>
                    <a:srgbClr val="B2B2B2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898" name="Rectangle 68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17" y="1185"/>
                    <a:ext cx="59" cy="1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25252"/>
                      </a:gs>
                      <a:gs pos="50000">
                        <a:srgbClr val="B2B2B2"/>
                      </a:gs>
                      <a:gs pos="100000">
                        <a:srgbClr val="525252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864" name="Group 689"/>
                <p:cNvGrpSpPr>
                  <a:grpSpLocks/>
                </p:cNvGrpSpPr>
                <p:nvPr/>
              </p:nvGrpSpPr>
              <p:grpSpPr bwMode="auto">
                <a:xfrm>
                  <a:off x="549" y="295"/>
                  <a:ext cx="160" cy="862"/>
                  <a:chOff x="1026" y="612"/>
                  <a:chExt cx="363" cy="2404"/>
                </a:xfrm>
              </p:grpSpPr>
              <p:sp>
                <p:nvSpPr>
                  <p:cNvPr id="889" name="AutoShape 690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102" y="1610"/>
                    <a:ext cx="227" cy="140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472 w 21600"/>
                      <a:gd name="T13" fmla="*/ 4501 h 21600"/>
                      <a:gd name="T14" fmla="*/ 17128 w 21600"/>
                      <a:gd name="T15" fmla="*/ 17099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525252"/>
                      </a:gs>
                      <a:gs pos="50000">
                        <a:srgbClr val="B2B2B2"/>
                      </a:gs>
                      <a:gs pos="100000">
                        <a:srgbClr val="525252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890" name="AutoShape 691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193" y="612"/>
                    <a:ext cx="45" cy="68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320 w 21600"/>
                      <a:gd name="T13" fmla="*/ 4504 h 21600"/>
                      <a:gd name="T14" fmla="*/ 17280 w 21600"/>
                      <a:gd name="T15" fmla="*/ 17096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blipFill dpi="0" rotWithShape="0">
                    <a:blip r:embed="rId11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891" name="AutoShape 692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026" y="1292"/>
                    <a:ext cx="363" cy="31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94 w 21600"/>
                      <a:gd name="T13" fmla="*/ 3057 h 21600"/>
                      <a:gd name="T14" fmla="*/ 18506 w 21600"/>
                      <a:gd name="T15" fmla="*/ 18543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2554" y="21600"/>
                        </a:lnTo>
                        <a:lnTo>
                          <a:pt x="19046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525252"/>
                      </a:gs>
                      <a:gs pos="50000">
                        <a:srgbClr val="B2B2B2"/>
                      </a:gs>
                      <a:gs pos="100000">
                        <a:srgbClr val="525252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865" name="Group 693"/>
                <p:cNvGrpSpPr>
                  <a:grpSpLocks/>
                </p:cNvGrpSpPr>
                <p:nvPr/>
              </p:nvGrpSpPr>
              <p:grpSpPr bwMode="auto">
                <a:xfrm>
                  <a:off x="286" y="634"/>
                  <a:ext cx="143" cy="74"/>
                  <a:chOff x="1076" y="2710"/>
                  <a:chExt cx="216" cy="103"/>
                </a:xfrm>
              </p:grpSpPr>
              <p:sp>
                <p:nvSpPr>
                  <p:cNvPr id="884" name="Freeform 694"/>
                  <p:cNvSpPr>
                    <a:spLocks/>
                  </p:cNvSpPr>
                  <p:nvPr/>
                </p:nvSpPr>
                <p:spPr bwMode="auto">
                  <a:xfrm>
                    <a:off x="1076" y="2731"/>
                    <a:ext cx="112" cy="82"/>
                  </a:xfrm>
                  <a:custGeom>
                    <a:avLst/>
                    <a:gdLst>
                      <a:gd name="T0" fmla="*/ 0 w 224"/>
                      <a:gd name="T1" fmla="*/ 1 h 164"/>
                      <a:gd name="T2" fmla="*/ 1 w 224"/>
                      <a:gd name="T3" fmla="*/ 1 h 164"/>
                      <a:gd name="T4" fmla="*/ 1 w 224"/>
                      <a:gd name="T5" fmla="*/ 1 h 164"/>
                      <a:gd name="T6" fmla="*/ 1 w 224"/>
                      <a:gd name="T7" fmla="*/ 0 h 164"/>
                      <a:gd name="T8" fmla="*/ 0 w 224"/>
                      <a:gd name="T9" fmla="*/ 1 h 16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4"/>
                      <a:gd name="T16" fmla="*/ 0 h 164"/>
                      <a:gd name="T17" fmla="*/ 224 w 224"/>
                      <a:gd name="T18" fmla="*/ 164 h 16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4" h="164">
                        <a:moveTo>
                          <a:pt x="0" y="148"/>
                        </a:moveTo>
                        <a:lnTo>
                          <a:pt x="11" y="164"/>
                        </a:lnTo>
                        <a:lnTo>
                          <a:pt x="224" y="15"/>
                        </a:lnTo>
                        <a:lnTo>
                          <a:pt x="214" y="0"/>
                        </a:lnTo>
                        <a:lnTo>
                          <a:pt x="0" y="1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885" name="Rectangle 695"/>
                  <p:cNvSpPr>
                    <a:spLocks noChangeArrowheads="1"/>
                  </p:cNvSpPr>
                  <p:nvPr/>
                </p:nvSpPr>
                <p:spPr bwMode="auto">
                  <a:xfrm>
                    <a:off x="1180" y="2735"/>
                    <a:ext cx="9" cy="49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grpSp>
                <p:nvGrpSpPr>
                  <p:cNvPr id="886" name="Group 696"/>
                  <p:cNvGrpSpPr>
                    <a:grpSpLocks/>
                  </p:cNvGrpSpPr>
                  <p:nvPr/>
                </p:nvGrpSpPr>
                <p:grpSpPr bwMode="auto">
                  <a:xfrm>
                    <a:off x="1182" y="2710"/>
                    <a:ext cx="110" cy="78"/>
                    <a:chOff x="1182" y="2710"/>
                    <a:chExt cx="110" cy="78"/>
                  </a:xfrm>
                </p:grpSpPr>
                <p:sp>
                  <p:nvSpPr>
                    <p:cNvPr id="887" name="Freeform 697"/>
                    <p:cNvSpPr>
                      <a:spLocks/>
                    </p:cNvSpPr>
                    <p:nvPr/>
                  </p:nvSpPr>
                  <p:spPr bwMode="auto">
                    <a:xfrm>
                      <a:off x="1182" y="2727"/>
                      <a:ext cx="80" cy="61"/>
                    </a:xfrm>
                    <a:custGeom>
                      <a:avLst/>
                      <a:gdLst>
                        <a:gd name="T0" fmla="*/ 0 w 160"/>
                        <a:gd name="T1" fmla="*/ 1 h 122"/>
                        <a:gd name="T2" fmla="*/ 1 w 160"/>
                        <a:gd name="T3" fmla="*/ 1 h 122"/>
                        <a:gd name="T4" fmla="*/ 1 w 160"/>
                        <a:gd name="T5" fmla="*/ 1 h 122"/>
                        <a:gd name="T6" fmla="*/ 1 w 160"/>
                        <a:gd name="T7" fmla="*/ 0 h 122"/>
                        <a:gd name="T8" fmla="*/ 0 w 160"/>
                        <a:gd name="T9" fmla="*/ 1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0"/>
                        <a:gd name="T16" fmla="*/ 0 h 122"/>
                        <a:gd name="T17" fmla="*/ 160 w 160"/>
                        <a:gd name="T18" fmla="*/ 122 h 1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0" h="122">
                          <a:moveTo>
                            <a:pt x="0" y="106"/>
                          </a:moveTo>
                          <a:lnTo>
                            <a:pt x="10" y="122"/>
                          </a:lnTo>
                          <a:lnTo>
                            <a:pt x="160" y="16"/>
                          </a:lnTo>
                          <a:lnTo>
                            <a:pt x="149" y="0"/>
                          </a:lnTo>
                          <a:lnTo>
                            <a:pt x="0" y="10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888" name="Freeform 698"/>
                    <p:cNvSpPr>
                      <a:spLocks/>
                    </p:cNvSpPr>
                    <p:nvPr/>
                  </p:nvSpPr>
                  <p:spPr bwMode="auto">
                    <a:xfrm>
                      <a:off x="1226" y="2710"/>
                      <a:ext cx="66" cy="58"/>
                    </a:xfrm>
                    <a:custGeom>
                      <a:avLst/>
                      <a:gdLst>
                        <a:gd name="T0" fmla="*/ 1 w 132"/>
                        <a:gd name="T1" fmla="*/ 1 h 116"/>
                        <a:gd name="T2" fmla="*/ 1 w 132"/>
                        <a:gd name="T3" fmla="*/ 0 h 116"/>
                        <a:gd name="T4" fmla="*/ 0 w 132"/>
                        <a:gd name="T5" fmla="*/ 1 h 116"/>
                        <a:gd name="T6" fmla="*/ 1 w 132"/>
                        <a:gd name="T7" fmla="*/ 1 h 116"/>
                        <a:gd name="T8" fmla="*/ 1 w 132"/>
                        <a:gd name="T9" fmla="*/ 1 h 1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32"/>
                        <a:gd name="T16" fmla="*/ 0 h 116"/>
                        <a:gd name="T17" fmla="*/ 132 w 132"/>
                        <a:gd name="T18" fmla="*/ 116 h 1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32" h="116">
                          <a:moveTo>
                            <a:pt x="67" y="116"/>
                          </a:moveTo>
                          <a:lnTo>
                            <a:pt x="132" y="0"/>
                          </a:lnTo>
                          <a:lnTo>
                            <a:pt x="0" y="18"/>
                          </a:lnTo>
                          <a:lnTo>
                            <a:pt x="64" y="47"/>
                          </a:lnTo>
                          <a:lnTo>
                            <a:pt x="67" y="11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866" name="Group 699"/>
                <p:cNvGrpSpPr>
                  <a:grpSpLocks/>
                </p:cNvGrpSpPr>
                <p:nvPr/>
              </p:nvGrpSpPr>
              <p:grpSpPr bwMode="auto">
                <a:xfrm rot="-2172135">
                  <a:off x="260" y="536"/>
                  <a:ext cx="143" cy="74"/>
                  <a:chOff x="1076" y="2710"/>
                  <a:chExt cx="216" cy="103"/>
                </a:xfrm>
              </p:grpSpPr>
              <p:sp>
                <p:nvSpPr>
                  <p:cNvPr id="879" name="Freeform 700"/>
                  <p:cNvSpPr>
                    <a:spLocks/>
                  </p:cNvSpPr>
                  <p:nvPr/>
                </p:nvSpPr>
                <p:spPr bwMode="auto">
                  <a:xfrm>
                    <a:off x="1076" y="2731"/>
                    <a:ext cx="112" cy="82"/>
                  </a:xfrm>
                  <a:custGeom>
                    <a:avLst/>
                    <a:gdLst>
                      <a:gd name="T0" fmla="*/ 0 w 224"/>
                      <a:gd name="T1" fmla="*/ 1 h 164"/>
                      <a:gd name="T2" fmla="*/ 1 w 224"/>
                      <a:gd name="T3" fmla="*/ 1 h 164"/>
                      <a:gd name="T4" fmla="*/ 1 w 224"/>
                      <a:gd name="T5" fmla="*/ 1 h 164"/>
                      <a:gd name="T6" fmla="*/ 1 w 224"/>
                      <a:gd name="T7" fmla="*/ 0 h 164"/>
                      <a:gd name="T8" fmla="*/ 0 w 224"/>
                      <a:gd name="T9" fmla="*/ 1 h 16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4"/>
                      <a:gd name="T16" fmla="*/ 0 h 164"/>
                      <a:gd name="T17" fmla="*/ 224 w 224"/>
                      <a:gd name="T18" fmla="*/ 164 h 16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4" h="164">
                        <a:moveTo>
                          <a:pt x="0" y="148"/>
                        </a:moveTo>
                        <a:lnTo>
                          <a:pt x="11" y="164"/>
                        </a:lnTo>
                        <a:lnTo>
                          <a:pt x="224" y="15"/>
                        </a:lnTo>
                        <a:lnTo>
                          <a:pt x="214" y="0"/>
                        </a:lnTo>
                        <a:lnTo>
                          <a:pt x="0" y="1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880" name="Rectangle 701"/>
                  <p:cNvSpPr>
                    <a:spLocks noChangeArrowheads="1"/>
                  </p:cNvSpPr>
                  <p:nvPr/>
                </p:nvSpPr>
                <p:spPr bwMode="auto">
                  <a:xfrm>
                    <a:off x="1180" y="2735"/>
                    <a:ext cx="9" cy="49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grpSp>
                <p:nvGrpSpPr>
                  <p:cNvPr id="881" name="Group 702"/>
                  <p:cNvGrpSpPr>
                    <a:grpSpLocks/>
                  </p:cNvGrpSpPr>
                  <p:nvPr/>
                </p:nvGrpSpPr>
                <p:grpSpPr bwMode="auto">
                  <a:xfrm>
                    <a:off x="1182" y="2710"/>
                    <a:ext cx="110" cy="78"/>
                    <a:chOff x="1182" y="2710"/>
                    <a:chExt cx="110" cy="78"/>
                  </a:xfrm>
                </p:grpSpPr>
                <p:sp>
                  <p:nvSpPr>
                    <p:cNvPr id="882" name="Freeform 703"/>
                    <p:cNvSpPr>
                      <a:spLocks/>
                    </p:cNvSpPr>
                    <p:nvPr/>
                  </p:nvSpPr>
                  <p:spPr bwMode="auto">
                    <a:xfrm>
                      <a:off x="1182" y="2727"/>
                      <a:ext cx="80" cy="61"/>
                    </a:xfrm>
                    <a:custGeom>
                      <a:avLst/>
                      <a:gdLst>
                        <a:gd name="T0" fmla="*/ 0 w 160"/>
                        <a:gd name="T1" fmla="*/ 1 h 122"/>
                        <a:gd name="T2" fmla="*/ 1 w 160"/>
                        <a:gd name="T3" fmla="*/ 1 h 122"/>
                        <a:gd name="T4" fmla="*/ 1 w 160"/>
                        <a:gd name="T5" fmla="*/ 1 h 122"/>
                        <a:gd name="T6" fmla="*/ 1 w 160"/>
                        <a:gd name="T7" fmla="*/ 0 h 122"/>
                        <a:gd name="T8" fmla="*/ 0 w 160"/>
                        <a:gd name="T9" fmla="*/ 1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0"/>
                        <a:gd name="T16" fmla="*/ 0 h 122"/>
                        <a:gd name="T17" fmla="*/ 160 w 160"/>
                        <a:gd name="T18" fmla="*/ 122 h 1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0" h="122">
                          <a:moveTo>
                            <a:pt x="0" y="106"/>
                          </a:moveTo>
                          <a:lnTo>
                            <a:pt x="10" y="122"/>
                          </a:lnTo>
                          <a:lnTo>
                            <a:pt x="160" y="16"/>
                          </a:lnTo>
                          <a:lnTo>
                            <a:pt x="149" y="0"/>
                          </a:lnTo>
                          <a:lnTo>
                            <a:pt x="0" y="10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883" name="Freeform 704"/>
                    <p:cNvSpPr>
                      <a:spLocks/>
                    </p:cNvSpPr>
                    <p:nvPr/>
                  </p:nvSpPr>
                  <p:spPr bwMode="auto">
                    <a:xfrm>
                      <a:off x="1226" y="2710"/>
                      <a:ext cx="66" cy="58"/>
                    </a:xfrm>
                    <a:custGeom>
                      <a:avLst/>
                      <a:gdLst>
                        <a:gd name="T0" fmla="*/ 1 w 132"/>
                        <a:gd name="T1" fmla="*/ 1 h 116"/>
                        <a:gd name="T2" fmla="*/ 1 w 132"/>
                        <a:gd name="T3" fmla="*/ 0 h 116"/>
                        <a:gd name="T4" fmla="*/ 0 w 132"/>
                        <a:gd name="T5" fmla="*/ 1 h 116"/>
                        <a:gd name="T6" fmla="*/ 1 w 132"/>
                        <a:gd name="T7" fmla="*/ 1 h 116"/>
                        <a:gd name="T8" fmla="*/ 1 w 132"/>
                        <a:gd name="T9" fmla="*/ 1 h 1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32"/>
                        <a:gd name="T16" fmla="*/ 0 h 116"/>
                        <a:gd name="T17" fmla="*/ 132 w 132"/>
                        <a:gd name="T18" fmla="*/ 116 h 1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32" h="116">
                          <a:moveTo>
                            <a:pt x="67" y="116"/>
                          </a:moveTo>
                          <a:lnTo>
                            <a:pt x="132" y="0"/>
                          </a:lnTo>
                          <a:lnTo>
                            <a:pt x="0" y="18"/>
                          </a:lnTo>
                          <a:lnTo>
                            <a:pt x="64" y="47"/>
                          </a:lnTo>
                          <a:lnTo>
                            <a:pt x="67" y="11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867" name="Group 705"/>
                <p:cNvGrpSpPr>
                  <a:grpSpLocks/>
                </p:cNvGrpSpPr>
                <p:nvPr/>
              </p:nvGrpSpPr>
              <p:grpSpPr bwMode="auto">
                <a:xfrm rot="-4680549">
                  <a:off x="152" y="519"/>
                  <a:ext cx="164" cy="65"/>
                  <a:chOff x="1076" y="2710"/>
                  <a:chExt cx="216" cy="103"/>
                </a:xfrm>
              </p:grpSpPr>
              <p:sp>
                <p:nvSpPr>
                  <p:cNvPr id="874" name="Freeform 706"/>
                  <p:cNvSpPr>
                    <a:spLocks/>
                  </p:cNvSpPr>
                  <p:nvPr/>
                </p:nvSpPr>
                <p:spPr bwMode="auto">
                  <a:xfrm>
                    <a:off x="1076" y="2731"/>
                    <a:ext cx="112" cy="82"/>
                  </a:xfrm>
                  <a:custGeom>
                    <a:avLst/>
                    <a:gdLst>
                      <a:gd name="T0" fmla="*/ 0 w 224"/>
                      <a:gd name="T1" fmla="*/ 1 h 164"/>
                      <a:gd name="T2" fmla="*/ 1 w 224"/>
                      <a:gd name="T3" fmla="*/ 1 h 164"/>
                      <a:gd name="T4" fmla="*/ 1 w 224"/>
                      <a:gd name="T5" fmla="*/ 1 h 164"/>
                      <a:gd name="T6" fmla="*/ 1 w 224"/>
                      <a:gd name="T7" fmla="*/ 0 h 164"/>
                      <a:gd name="T8" fmla="*/ 0 w 224"/>
                      <a:gd name="T9" fmla="*/ 1 h 16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4"/>
                      <a:gd name="T16" fmla="*/ 0 h 164"/>
                      <a:gd name="T17" fmla="*/ 224 w 224"/>
                      <a:gd name="T18" fmla="*/ 164 h 16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4" h="164">
                        <a:moveTo>
                          <a:pt x="0" y="148"/>
                        </a:moveTo>
                        <a:lnTo>
                          <a:pt x="11" y="164"/>
                        </a:lnTo>
                        <a:lnTo>
                          <a:pt x="224" y="15"/>
                        </a:lnTo>
                        <a:lnTo>
                          <a:pt x="214" y="0"/>
                        </a:lnTo>
                        <a:lnTo>
                          <a:pt x="0" y="1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875" name="Rectangle 707"/>
                  <p:cNvSpPr>
                    <a:spLocks noChangeArrowheads="1"/>
                  </p:cNvSpPr>
                  <p:nvPr/>
                </p:nvSpPr>
                <p:spPr bwMode="auto">
                  <a:xfrm>
                    <a:off x="1180" y="2735"/>
                    <a:ext cx="9" cy="49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grpSp>
                <p:nvGrpSpPr>
                  <p:cNvPr id="876" name="Group 708"/>
                  <p:cNvGrpSpPr>
                    <a:grpSpLocks/>
                  </p:cNvGrpSpPr>
                  <p:nvPr/>
                </p:nvGrpSpPr>
                <p:grpSpPr bwMode="auto">
                  <a:xfrm>
                    <a:off x="1182" y="2710"/>
                    <a:ext cx="110" cy="78"/>
                    <a:chOff x="1182" y="2710"/>
                    <a:chExt cx="110" cy="78"/>
                  </a:xfrm>
                </p:grpSpPr>
                <p:sp>
                  <p:nvSpPr>
                    <p:cNvPr id="877" name="Freeform 709"/>
                    <p:cNvSpPr>
                      <a:spLocks/>
                    </p:cNvSpPr>
                    <p:nvPr/>
                  </p:nvSpPr>
                  <p:spPr bwMode="auto">
                    <a:xfrm>
                      <a:off x="1182" y="2727"/>
                      <a:ext cx="80" cy="61"/>
                    </a:xfrm>
                    <a:custGeom>
                      <a:avLst/>
                      <a:gdLst>
                        <a:gd name="T0" fmla="*/ 0 w 160"/>
                        <a:gd name="T1" fmla="*/ 1 h 122"/>
                        <a:gd name="T2" fmla="*/ 1 w 160"/>
                        <a:gd name="T3" fmla="*/ 1 h 122"/>
                        <a:gd name="T4" fmla="*/ 1 w 160"/>
                        <a:gd name="T5" fmla="*/ 1 h 122"/>
                        <a:gd name="T6" fmla="*/ 1 w 160"/>
                        <a:gd name="T7" fmla="*/ 0 h 122"/>
                        <a:gd name="T8" fmla="*/ 0 w 160"/>
                        <a:gd name="T9" fmla="*/ 1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0"/>
                        <a:gd name="T16" fmla="*/ 0 h 122"/>
                        <a:gd name="T17" fmla="*/ 160 w 160"/>
                        <a:gd name="T18" fmla="*/ 122 h 1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0" h="122">
                          <a:moveTo>
                            <a:pt x="0" y="106"/>
                          </a:moveTo>
                          <a:lnTo>
                            <a:pt x="10" y="122"/>
                          </a:lnTo>
                          <a:lnTo>
                            <a:pt x="160" y="16"/>
                          </a:lnTo>
                          <a:lnTo>
                            <a:pt x="149" y="0"/>
                          </a:lnTo>
                          <a:lnTo>
                            <a:pt x="0" y="10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878" name="Freeform 710"/>
                    <p:cNvSpPr>
                      <a:spLocks/>
                    </p:cNvSpPr>
                    <p:nvPr/>
                  </p:nvSpPr>
                  <p:spPr bwMode="auto">
                    <a:xfrm>
                      <a:off x="1226" y="2710"/>
                      <a:ext cx="66" cy="58"/>
                    </a:xfrm>
                    <a:custGeom>
                      <a:avLst/>
                      <a:gdLst>
                        <a:gd name="T0" fmla="*/ 1 w 132"/>
                        <a:gd name="T1" fmla="*/ 1 h 116"/>
                        <a:gd name="T2" fmla="*/ 1 w 132"/>
                        <a:gd name="T3" fmla="*/ 0 h 116"/>
                        <a:gd name="T4" fmla="*/ 0 w 132"/>
                        <a:gd name="T5" fmla="*/ 1 h 116"/>
                        <a:gd name="T6" fmla="*/ 1 w 132"/>
                        <a:gd name="T7" fmla="*/ 1 h 116"/>
                        <a:gd name="T8" fmla="*/ 1 w 132"/>
                        <a:gd name="T9" fmla="*/ 1 h 1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32"/>
                        <a:gd name="T16" fmla="*/ 0 h 116"/>
                        <a:gd name="T17" fmla="*/ 132 w 132"/>
                        <a:gd name="T18" fmla="*/ 116 h 1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32" h="116">
                          <a:moveTo>
                            <a:pt x="67" y="116"/>
                          </a:moveTo>
                          <a:lnTo>
                            <a:pt x="132" y="0"/>
                          </a:lnTo>
                          <a:lnTo>
                            <a:pt x="0" y="18"/>
                          </a:lnTo>
                          <a:lnTo>
                            <a:pt x="64" y="47"/>
                          </a:lnTo>
                          <a:lnTo>
                            <a:pt x="67" y="11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868" name="Group 711"/>
                <p:cNvGrpSpPr>
                  <a:grpSpLocks/>
                </p:cNvGrpSpPr>
                <p:nvPr/>
              </p:nvGrpSpPr>
              <p:grpSpPr bwMode="auto">
                <a:xfrm rot="-6398578">
                  <a:off x="115" y="615"/>
                  <a:ext cx="164" cy="65"/>
                  <a:chOff x="1076" y="2710"/>
                  <a:chExt cx="216" cy="103"/>
                </a:xfrm>
              </p:grpSpPr>
              <p:sp>
                <p:nvSpPr>
                  <p:cNvPr id="869" name="Freeform 712"/>
                  <p:cNvSpPr>
                    <a:spLocks/>
                  </p:cNvSpPr>
                  <p:nvPr/>
                </p:nvSpPr>
                <p:spPr bwMode="auto">
                  <a:xfrm>
                    <a:off x="1076" y="2731"/>
                    <a:ext cx="112" cy="82"/>
                  </a:xfrm>
                  <a:custGeom>
                    <a:avLst/>
                    <a:gdLst>
                      <a:gd name="T0" fmla="*/ 0 w 224"/>
                      <a:gd name="T1" fmla="*/ 1 h 164"/>
                      <a:gd name="T2" fmla="*/ 1 w 224"/>
                      <a:gd name="T3" fmla="*/ 1 h 164"/>
                      <a:gd name="T4" fmla="*/ 1 w 224"/>
                      <a:gd name="T5" fmla="*/ 1 h 164"/>
                      <a:gd name="T6" fmla="*/ 1 w 224"/>
                      <a:gd name="T7" fmla="*/ 0 h 164"/>
                      <a:gd name="T8" fmla="*/ 0 w 224"/>
                      <a:gd name="T9" fmla="*/ 1 h 16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4"/>
                      <a:gd name="T16" fmla="*/ 0 h 164"/>
                      <a:gd name="T17" fmla="*/ 224 w 224"/>
                      <a:gd name="T18" fmla="*/ 164 h 16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4" h="164">
                        <a:moveTo>
                          <a:pt x="0" y="148"/>
                        </a:moveTo>
                        <a:lnTo>
                          <a:pt x="11" y="164"/>
                        </a:lnTo>
                        <a:lnTo>
                          <a:pt x="224" y="15"/>
                        </a:lnTo>
                        <a:lnTo>
                          <a:pt x="214" y="0"/>
                        </a:lnTo>
                        <a:lnTo>
                          <a:pt x="0" y="1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870" name="Rectangle 713"/>
                  <p:cNvSpPr>
                    <a:spLocks noChangeArrowheads="1"/>
                  </p:cNvSpPr>
                  <p:nvPr/>
                </p:nvSpPr>
                <p:spPr bwMode="auto">
                  <a:xfrm>
                    <a:off x="1180" y="2735"/>
                    <a:ext cx="9" cy="49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grpSp>
                <p:nvGrpSpPr>
                  <p:cNvPr id="871" name="Group 714"/>
                  <p:cNvGrpSpPr>
                    <a:grpSpLocks/>
                  </p:cNvGrpSpPr>
                  <p:nvPr/>
                </p:nvGrpSpPr>
                <p:grpSpPr bwMode="auto">
                  <a:xfrm>
                    <a:off x="1182" y="2710"/>
                    <a:ext cx="110" cy="78"/>
                    <a:chOff x="1182" y="2710"/>
                    <a:chExt cx="110" cy="78"/>
                  </a:xfrm>
                </p:grpSpPr>
                <p:sp>
                  <p:nvSpPr>
                    <p:cNvPr id="872" name="Freeform 715"/>
                    <p:cNvSpPr>
                      <a:spLocks/>
                    </p:cNvSpPr>
                    <p:nvPr/>
                  </p:nvSpPr>
                  <p:spPr bwMode="auto">
                    <a:xfrm>
                      <a:off x="1182" y="2727"/>
                      <a:ext cx="80" cy="61"/>
                    </a:xfrm>
                    <a:custGeom>
                      <a:avLst/>
                      <a:gdLst>
                        <a:gd name="T0" fmla="*/ 0 w 160"/>
                        <a:gd name="T1" fmla="*/ 1 h 122"/>
                        <a:gd name="T2" fmla="*/ 1 w 160"/>
                        <a:gd name="T3" fmla="*/ 1 h 122"/>
                        <a:gd name="T4" fmla="*/ 1 w 160"/>
                        <a:gd name="T5" fmla="*/ 1 h 122"/>
                        <a:gd name="T6" fmla="*/ 1 w 160"/>
                        <a:gd name="T7" fmla="*/ 0 h 122"/>
                        <a:gd name="T8" fmla="*/ 0 w 160"/>
                        <a:gd name="T9" fmla="*/ 1 h 1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0"/>
                        <a:gd name="T16" fmla="*/ 0 h 122"/>
                        <a:gd name="T17" fmla="*/ 160 w 160"/>
                        <a:gd name="T18" fmla="*/ 122 h 1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0" h="122">
                          <a:moveTo>
                            <a:pt x="0" y="106"/>
                          </a:moveTo>
                          <a:lnTo>
                            <a:pt x="10" y="122"/>
                          </a:lnTo>
                          <a:lnTo>
                            <a:pt x="160" y="16"/>
                          </a:lnTo>
                          <a:lnTo>
                            <a:pt x="149" y="0"/>
                          </a:lnTo>
                          <a:lnTo>
                            <a:pt x="0" y="10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873" name="Freeform 716"/>
                    <p:cNvSpPr>
                      <a:spLocks/>
                    </p:cNvSpPr>
                    <p:nvPr/>
                  </p:nvSpPr>
                  <p:spPr bwMode="auto">
                    <a:xfrm>
                      <a:off x="1226" y="2710"/>
                      <a:ext cx="66" cy="58"/>
                    </a:xfrm>
                    <a:custGeom>
                      <a:avLst/>
                      <a:gdLst>
                        <a:gd name="T0" fmla="*/ 1 w 132"/>
                        <a:gd name="T1" fmla="*/ 1 h 116"/>
                        <a:gd name="T2" fmla="*/ 1 w 132"/>
                        <a:gd name="T3" fmla="*/ 0 h 116"/>
                        <a:gd name="T4" fmla="*/ 0 w 132"/>
                        <a:gd name="T5" fmla="*/ 1 h 116"/>
                        <a:gd name="T6" fmla="*/ 1 w 132"/>
                        <a:gd name="T7" fmla="*/ 1 h 116"/>
                        <a:gd name="T8" fmla="*/ 1 w 132"/>
                        <a:gd name="T9" fmla="*/ 1 h 1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32"/>
                        <a:gd name="T16" fmla="*/ 0 h 116"/>
                        <a:gd name="T17" fmla="*/ 132 w 132"/>
                        <a:gd name="T18" fmla="*/ 116 h 1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32" h="116">
                          <a:moveTo>
                            <a:pt x="67" y="116"/>
                          </a:moveTo>
                          <a:lnTo>
                            <a:pt x="132" y="0"/>
                          </a:lnTo>
                          <a:lnTo>
                            <a:pt x="0" y="18"/>
                          </a:lnTo>
                          <a:lnTo>
                            <a:pt x="64" y="47"/>
                          </a:lnTo>
                          <a:lnTo>
                            <a:pt x="67" y="11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676" name="Line 717"/>
            <p:cNvSpPr>
              <a:spLocks noChangeShapeType="1"/>
            </p:cNvSpPr>
            <p:nvPr/>
          </p:nvSpPr>
          <p:spPr bwMode="auto">
            <a:xfrm flipV="1">
              <a:off x="1969458" y="4433148"/>
              <a:ext cx="434086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677" name="Line 718"/>
            <p:cNvSpPr>
              <a:spLocks noChangeShapeType="1"/>
            </p:cNvSpPr>
            <p:nvPr/>
          </p:nvSpPr>
          <p:spPr bwMode="auto">
            <a:xfrm flipV="1">
              <a:off x="1257432" y="1785678"/>
              <a:ext cx="721394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678" name="Line 719"/>
            <p:cNvSpPr>
              <a:spLocks noChangeShapeType="1"/>
            </p:cNvSpPr>
            <p:nvPr/>
          </p:nvSpPr>
          <p:spPr bwMode="auto">
            <a:xfrm flipV="1">
              <a:off x="1252748" y="2611120"/>
              <a:ext cx="721394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679" name="Line 720"/>
            <p:cNvSpPr>
              <a:spLocks noChangeShapeType="1"/>
            </p:cNvSpPr>
            <p:nvPr/>
          </p:nvSpPr>
          <p:spPr bwMode="auto">
            <a:xfrm flipV="1">
              <a:off x="1257432" y="3435046"/>
              <a:ext cx="721394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680" name="Line 721"/>
            <p:cNvSpPr>
              <a:spLocks noChangeShapeType="1"/>
            </p:cNvSpPr>
            <p:nvPr/>
          </p:nvSpPr>
          <p:spPr bwMode="auto">
            <a:xfrm flipV="1">
              <a:off x="1604076" y="4260487"/>
              <a:ext cx="360698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681" name="Line 722"/>
            <p:cNvSpPr>
              <a:spLocks noChangeShapeType="1"/>
            </p:cNvSpPr>
            <p:nvPr/>
          </p:nvSpPr>
          <p:spPr bwMode="auto">
            <a:xfrm flipV="1">
              <a:off x="1964774" y="1773561"/>
              <a:ext cx="0" cy="332297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grpSp>
          <p:nvGrpSpPr>
            <p:cNvPr id="682" name="Group 723"/>
            <p:cNvGrpSpPr>
              <a:grpSpLocks/>
            </p:cNvGrpSpPr>
            <p:nvPr/>
          </p:nvGrpSpPr>
          <p:grpSpPr bwMode="auto">
            <a:xfrm rot="18637434">
              <a:off x="2824275" y="1827626"/>
              <a:ext cx="578566" cy="434086"/>
              <a:chOff x="1076" y="2710"/>
              <a:chExt cx="216" cy="103"/>
            </a:xfrm>
          </p:grpSpPr>
          <p:sp>
            <p:nvSpPr>
              <p:cNvPr id="856" name="Freeform 724"/>
              <p:cNvSpPr>
                <a:spLocks/>
              </p:cNvSpPr>
              <p:nvPr/>
            </p:nvSpPr>
            <p:spPr bwMode="auto">
              <a:xfrm>
                <a:off x="1076" y="2731"/>
                <a:ext cx="112" cy="82"/>
              </a:xfrm>
              <a:custGeom>
                <a:avLst/>
                <a:gdLst>
                  <a:gd name="T0" fmla="*/ 0 w 224"/>
                  <a:gd name="T1" fmla="*/ 1 h 164"/>
                  <a:gd name="T2" fmla="*/ 1 w 224"/>
                  <a:gd name="T3" fmla="*/ 1 h 164"/>
                  <a:gd name="T4" fmla="*/ 1 w 224"/>
                  <a:gd name="T5" fmla="*/ 1 h 164"/>
                  <a:gd name="T6" fmla="*/ 1 w 224"/>
                  <a:gd name="T7" fmla="*/ 0 h 164"/>
                  <a:gd name="T8" fmla="*/ 0 w 224"/>
                  <a:gd name="T9" fmla="*/ 1 h 1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"/>
                  <a:gd name="T16" fmla="*/ 0 h 164"/>
                  <a:gd name="T17" fmla="*/ 224 w 224"/>
                  <a:gd name="T18" fmla="*/ 164 h 1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" h="164">
                    <a:moveTo>
                      <a:pt x="0" y="148"/>
                    </a:moveTo>
                    <a:lnTo>
                      <a:pt x="11" y="164"/>
                    </a:lnTo>
                    <a:lnTo>
                      <a:pt x="224" y="15"/>
                    </a:lnTo>
                    <a:lnTo>
                      <a:pt x="214" y="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857" name="Rectangle 725"/>
              <p:cNvSpPr>
                <a:spLocks noChangeArrowheads="1"/>
              </p:cNvSpPr>
              <p:nvPr/>
            </p:nvSpPr>
            <p:spPr bwMode="auto">
              <a:xfrm>
                <a:off x="1180" y="2735"/>
                <a:ext cx="9" cy="49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grpSp>
            <p:nvGrpSpPr>
              <p:cNvPr id="858" name="Group 726"/>
              <p:cNvGrpSpPr>
                <a:grpSpLocks/>
              </p:cNvGrpSpPr>
              <p:nvPr/>
            </p:nvGrpSpPr>
            <p:grpSpPr bwMode="auto">
              <a:xfrm>
                <a:off x="1182" y="2710"/>
                <a:ext cx="110" cy="78"/>
                <a:chOff x="1182" y="2710"/>
                <a:chExt cx="110" cy="78"/>
              </a:xfrm>
            </p:grpSpPr>
            <p:sp>
              <p:nvSpPr>
                <p:cNvPr id="859" name="Freeform 727"/>
                <p:cNvSpPr>
                  <a:spLocks/>
                </p:cNvSpPr>
                <p:nvPr/>
              </p:nvSpPr>
              <p:spPr bwMode="auto">
                <a:xfrm>
                  <a:off x="1182" y="2727"/>
                  <a:ext cx="80" cy="61"/>
                </a:xfrm>
                <a:custGeom>
                  <a:avLst/>
                  <a:gdLst>
                    <a:gd name="T0" fmla="*/ 0 w 160"/>
                    <a:gd name="T1" fmla="*/ 1 h 122"/>
                    <a:gd name="T2" fmla="*/ 1 w 160"/>
                    <a:gd name="T3" fmla="*/ 1 h 122"/>
                    <a:gd name="T4" fmla="*/ 1 w 160"/>
                    <a:gd name="T5" fmla="*/ 1 h 122"/>
                    <a:gd name="T6" fmla="*/ 1 w 160"/>
                    <a:gd name="T7" fmla="*/ 0 h 122"/>
                    <a:gd name="T8" fmla="*/ 0 w 160"/>
                    <a:gd name="T9" fmla="*/ 1 h 1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0"/>
                    <a:gd name="T16" fmla="*/ 0 h 122"/>
                    <a:gd name="T17" fmla="*/ 160 w 160"/>
                    <a:gd name="T18" fmla="*/ 122 h 1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0" h="122">
                      <a:moveTo>
                        <a:pt x="0" y="106"/>
                      </a:moveTo>
                      <a:lnTo>
                        <a:pt x="10" y="122"/>
                      </a:lnTo>
                      <a:lnTo>
                        <a:pt x="160" y="16"/>
                      </a:lnTo>
                      <a:lnTo>
                        <a:pt x="149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860" name="Freeform 728"/>
                <p:cNvSpPr>
                  <a:spLocks/>
                </p:cNvSpPr>
                <p:nvPr/>
              </p:nvSpPr>
              <p:spPr bwMode="auto">
                <a:xfrm>
                  <a:off x="1226" y="2710"/>
                  <a:ext cx="66" cy="58"/>
                </a:xfrm>
                <a:custGeom>
                  <a:avLst/>
                  <a:gdLst>
                    <a:gd name="T0" fmla="*/ 1 w 132"/>
                    <a:gd name="T1" fmla="*/ 1 h 116"/>
                    <a:gd name="T2" fmla="*/ 1 w 132"/>
                    <a:gd name="T3" fmla="*/ 0 h 116"/>
                    <a:gd name="T4" fmla="*/ 0 w 132"/>
                    <a:gd name="T5" fmla="*/ 1 h 116"/>
                    <a:gd name="T6" fmla="*/ 1 w 132"/>
                    <a:gd name="T7" fmla="*/ 1 h 116"/>
                    <a:gd name="T8" fmla="*/ 1 w 132"/>
                    <a:gd name="T9" fmla="*/ 1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2"/>
                    <a:gd name="T16" fmla="*/ 0 h 116"/>
                    <a:gd name="T17" fmla="*/ 132 w 132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2" h="116">
                      <a:moveTo>
                        <a:pt x="67" y="116"/>
                      </a:moveTo>
                      <a:lnTo>
                        <a:pt x="132" y="0"/>
                      </a:lnTo>
                      <a:lnTo>
                        <a:pt x="0" y="18"/>
                      </a:lnTo>
                      <a:lnTo>
                        <a:pt x="64" y="47"/>
                      </a:lnTo>
                      <a:lnTo>
                        <a:pt x="67" y="116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683" name="Group 729"/>
            <p:cNvGrpSpPr>
              <a:grpSpLocks/>
            </p:cNvGrpSpPr>
            <p:nvPr/>
          </p:nvGrpSpPr>
          <p:grpSpPr bwMode="auto">
            <a:xfrm>
              <a:off x="1" y="4644172"/>
              <a:ext cx="1892344" cy="446474"/>
              <a:chOff x="73" y="3239"/>
              <a:chExt cx="1100" cy="242"/>
            </a:xfrm>
          </p:grpSpPr>
          <p:pic>
            <p:nvPicPr>
              <p:cNvPr id="853" name="Picture 730" descr="BfS"/>
              <p:cNvPicPr>
                <a:picLocks noChangeAspect="1" noChangeArrowheads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" y="3293"/>
                <a:ext cx="378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54" name="Picture 731" descr="dwd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27" y="3247"/>
                <a:ext cx="187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55" name="Text Box 732"/>
              <p:cNvSpPr txBox="1">
                <a:spLocks noChangeArrowheads="1"/>
              </p:cNvSpPr>
              <p:nvPr/>
            </p:nvSpPr>
            <p:spPr bwMode="auto">
              <a:xfrm>
                <a:off x="631" y="3239"/>
                <a:ext cx="542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8000" tIns="36000" rIns="18000" bIns="3600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1" i="0" u="none" strike="noStrike" kern="0" cap="none" spc="0" normalizeH="0" baseline="0" noProof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External</a:t>
                </a:r>
                <a:r>
                  <a:rPr kumimoji="0" lang="de-DE" sz="9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 </a:t>
                </a:r>
                <a:r>
                  <a:rPr kumimoji="0" lang="de-DE" sz="900" b="1" i="0" u="none" strike="noStrike" kern="0" cap="none" spc="0" normalizeH="0" baseline="0" noProof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Networls</a:t>
                </a:r>
                <a:endParaRPr kumimoji="0" lang="de-DE" sz="9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  <p:sp>
          <p:nvSpPr>
            <p:cNvPr id="684" name="Line 733"/>
            <p:cNvSpPr>
              <a:spLocks noChangeShapeType="1"/>
            </p:cNvSpPr>
            <p:nvPr/>
          </p:nvSpPr>
          <p:spPr bwMode="auto">
            <a:xfrm flipV="1">
              <a:off x="1262117" y="5085929"/>
              <a:ext cx="721394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685" name="Line 734"/>
            <p:cNvSpPr>
              <a:spLocks noChangeShapeType="1"/>
            </p:cNvSpPr>
            <p:nvPr/>
          </p:nvSpPr>
          <p:spPr bwMode="auto">
            <a:xfrm flipV="1">
              <a:off x="5298490" y="2017408"/>
              <a:ext cx="0" cy="282619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686" name="Line 736"/>
            <p:cNvSpPr>
              <a:spLocks noChangeShapeType="1"/>
            </p:cNvSpPr>
            <p:nvPr/>
          </p:nvSpPr>
          <p:spPr bwMode="auto">
            <a:xfrm flipV="1">
              <a:off x="5287560" y="3492600"/>
              <a:ext cx="396611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687" name="Line 737"/>
            <p:cNvSpPr>
              <a:spLocks noChangeShapeType="1"/>
            </p:cNvSpPr>
            <p:nvPr/>
          </p:nvSpPr>
          <p:spPr bwMode="auto">
            <a:xfrm flipV="1">
              <a:off x="5282875" y="2021951"/>
              <a:ext cx="396611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688" name="Line 32"/>
            <p:cNvSpPr>
              <a:spLocks noChangeShapeType="1"/>
            </p:cNvSpPr>
            <p:nvPr/>
          </p:nvSpPr>
          <p:spPr bwMode="auto">
            <a:xfrm flipV="1">
              <a:off x="4493818" y="3491085"/>
              <a:ext cx="0" cy="352896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689" name="AutoShape 8"/>
            <p:cNvSpPr>
              <a:spLocks noChangeArrowheads="1"/>
            </p:cNvSpPr>
            <p:nvPr/>
          </p:nvSpPr>
          <p:spPr bwMode="auto">
            <a:xfrm>
              <a:off x="2309856" y="2003776"/>
              <a:ext cx="2877771" cy="306094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690" name="AutoShape 29"/>
            <p:cNvSpPr>
              <a:spLocks noChangeArrowheads="1"/>
            </p:cNvSpPr>
            <p:nvPr/>
          </p:nvSpPr>
          <p:spPr bwMode="auto">
            <a:xfrm>
              <a:off x="2392912" y="2356684"/>
              <a:ext cx="1335784" cy="588078"/>
            </a:xfrm>
            <a:prstGeom prst="roundRect">
              <a:avLst>
                <a:gd name="adj" fmla="val 12356"/>
              </a:avLst>
            </a:prstGeom>
            <a:solidFill>
              <a:srgbClr val="FFD085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Phone </a:t>
              </a:r>
              <a:r>
                <a:rPr kumimoji="0" lang="de-DE" sz="1000" b="1" i="0" u="none" strike="noStrike" kern="0" cap="none" spc="0" normalizeH="0" baseline="0" noProof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based</a:t>
              </a:r>
              <a:endParaRPr kumimoji="0" lang="de-DE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Alerting</a:t>
              </a:r>
              <a:r>
                <a:rPr kumimoji="0" lang="de-DE" sz="1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 </a:t>
              </a:r>
              <a:r>
                <a:rPr kumimoji="0" lang="de-DE" sz="1000" b="1" i="0" u="none" strike="noStrike" kern="0" cap="none" spc="0" normalizeH="0" baseline="0" noProof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system</a:t>
              </a:r>
              <a:endParaRPr kumimoji="0" lang="de-DE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691" name="AutoShape 30"/>
            <p:cNvSpPr>
              <a:spLocks noChangeArrowheads="1"/>
            </p:cNvSpPr>
            <p:nvPr/>
          </p:nvSpPr>
          <p:spPr bwMode="auto">
            <a:xfrm>
              <a:off x="2392912" y="4238850"/>
              <a:ext cx="1505735" cy="589651"/>
            </a:xfrm>
            <a:prstGeom prst="roundRect">
              <a:avLst>
                <a:gd name="adj" fmla="val 12356"/>
              </a:avLst>
            </a:prstGeom>
            <a:solidFill>
              <a:srgbClr val="FFD085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Communikation</a:t>
              </a:r>
              <a:endParaRPr kumimoji="0" lang="de-DE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Server</a:t>
              </a:r>
              <a:endParaRPr kumimoji="0" lang="de-DE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692" name="Line 32"/>
            <p:cNvSpPr>
              <a:spLocks noChangeShapeType="1"/>
            </p:cNvSpPr>
            <p:nvPr/>
          </p:nvSpPr>
          <p:spPr bwMode="auto">
            <a:xfrm flipV="1">
              <a:off x="3120254" y="3886389"/>
              <a:ext cx="0" cy="352895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693" name="Line 33"/>
            <p:cNvSpPr>
              <a:spLocks noChangeShapeType="1"/>
            </p:cNvSpPr>
            <p:nvPr/>
          </p:nvSpPr>
          <p:spPr bwMode="auto">
            <a:xfrm flipV="1">
              <a:off x="3110885" y="2945839"/>
              <a:ext cx="0" cy="352896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694" name="AutoShape 617"/>
            <p:cNvSpPr>
              <a:spLocks noChangeArrowheads="1"/>
            </p:cNvSpPr>
            <p:nvPr/>
          </p:nvSpPr>
          <p:spPr bwMode="auto">
            <a:xfrm>
              <a:off x="2392912" y="3298554"/>
              <a:ext cx="1372315" cy="588078"/>
            </a:xfrm>
            <a:prstGeom prst="roundRect">
              <a:avLst>
                <a:gd name="adj" fmla="val 12356"/>
              </a:avLst>
            </a:prstGeom>
            <a:solidFill>
              <a:srgbClr val="FFD085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Central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database</a:t>
              </a:r>
              <a:endParaRPr kumimoji="0" lang="de-DE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(Oracle RAC)</a:t>
              </a:r>
            </a:p>
          </p:txBody>
        </p:sp>
        <p:sp>
          <p:nvSpPr>
            <p:cNvPr id="695" name="AutoShape 617"/>
            <p:cNvSpPr>
              <a:spLocks noChangeArrowheads="1"/>
            </p:cNvSpPr>
            <p:nvPr/>
          </p:nvSpPr>
          <p:spPr bwMode="auto">
            <a:xfrm>
              <a:off x="3943120" y="3715240"/>
              <a:ext cx="1146772" cy="589651"/>
            </a:xfrm>
            <a:prstGeom prst="roundRect">
              <a:avLst>
                <a:gd name="adj" fmla="val 12356"/>
              </a:avLst>
            </a:prstGeom>
            <a:solidFill>
              <a:srgbClr val="FFD085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36000" rIns="3600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Dispersion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Calculation</a:t>
              </a:r>
              <a:endParaRPr kumimoji="0" lang="de-DE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cxnSp>
          <p:nvCxnSpPr>
            <p:cNvPr id="696" name="Gewinkelte Verbindung 744"/>
            <p:cNvCxnSpPr>
              <a:cxnSpLocks noChangeShapeType="1"/>
              <a:endCxn id="695" idx="1"/>
            </p:cNvCxnSpPr>
            <p:nvPr/>
          </p:nvCxnSpPr>
          <p:spPr bwMode="auto">
            <a:xfrm>
              <a:off x="3466898" y="3896990"/>
              <a:ext cx="476245" cy="113593"/>
            </a:xfrm>
            <a:prstGeom prst="bentConnector3">
              <a:avLst>
                <a:gd name="adj1" fmla="val -120"/>
              </a:avLst>
            </a:prstGeom>
            <a:noFill/>
            <a:ln w="381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697" name="Gerade Verbindung 747"/>
            <p:cNvCxnSpPr>
              <a:cxnSpLocks noChangeShapeType="1"/>
            </p:cNvCxnSpPr>
            <p:nvPr/>
          </p:nvCxnSpPr>
          <p:spPr bwMode="auto">
            <a:xfrm>
              <a:off x="3765136" y="3491085"/>
              <a:ext cx="1648901" cy="1515"/>
            </a:xfrm>
            <a:prstGeom prst="line">
              <a:avLst/>
            </a:prstGeom>
            <a:noFill/>
            <a:ln w="38100" algn="ctr">
              <a:solidFill>
                <a:srgbClr val="993300"/>
              </a:solidFill>
              <a:round/>
              <a:headEnd/>
              <a:tailEnd/>
            </a:ln>
          </p:spPr>
        </p:cxnSp>
        <p:grpSp>
          <p:nvGrpSpPr>
            <p:cNvPr id="698" name="Group 238"/>
            <p:cNvGrpSpPr>
              <a:grpSpLocks/>
            </p:cNvGrpSpPr>
            <p:nvPr/>
          </p:nvGrpSpPr>
          <p:grpSpPr bwMode="auto">
            <a:xfrm>
              <a:off x="5784104" y="3625882"/>
              <a:ext cx="1083653" cy="236273"/>
              <a:chOff x="2523" y="2143"/>
              <a:chExt cx="115" cy="277"/>
            </a:xfrm>
          </p:grpSpPr>
          <p:grpSp>
            <p:nvGrpSpPr>
              <p:cNvPr id="714" name="Group 239"/>
              <p:cNvGrpSpPr>
                <a:grpSpLocks/>
              </p:cNvGrpSpPr>
              <p:nvPr/>
            </p:nvGrpSpPr>
            <p:grpSpPr bwMode="auto">
              <a:xfrm>
                <a:off x="2523" y="2143"/>
                <a:ext cx="115" cy="277"/>
                <a:chOff x="2523" y="2143"/>
                <a:chExt cx="115" cy="277"/>
              </a:xfrm>
            </p:grpSpPr>
            <p:grpSp>
              <p:nvGrpSpPr>
                <p:cNvPr id="720" name="Group 240"/>
                <p:cNvGrpSpPr>
                  <a:grpSpLocks/>
                </p:cNvGrpSpPr>
                <p:nvPr/>
              </p:nvGrpSpPr>
              <p:grpSpPr bwMode="auto">
                <a:xfrm>
                  <a:off x="2523" y="2143"/>
                  <a:ext cx="115" cy="277"/>
                  <a:chOff x="2523" y="2143"/>
                  <a:chExt cx="115" cy="277"/>
                </a:xfrm>
              </p:grpSpPr>
              <p:grpSp>
                <p:nvGrpSpPr>
                  <p:cNvPr id="848" name="Group 241"/>
                  <p:cNvGrpSpPr>
                    <a:grpSpLocks/>
                  </p:cNvGrpSpPr>
                  <p:nvPr/>
                </p:nvGrpSpPr>
                <p:grpSpPr bwMode="auto">
                  <a:xfrm>
                    <a:off x="2523" y="2143"/>
                    <a:ext cx="115" cy="277"/>
                    <a:chOff x="2523" y="2143"/>
                    <a:chExt cx="115" cy="277"/>
                  </a:xfrm>
                </p:grpSpPr>
                <p:sp>
                  <p:nvSpPr>
                    <p:cNvPr id="850" name="Rectangle 2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23" y="2144"/>
                      <a:ext cx="87" cy="27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B2B2B2"/>
                        </a:gs>
                        <a:gs pos="100000">
                          <a:srgbClr val="808080"/>
                        </a:gs>
                      </a:gsLst>
                      <a:lin ang="0" scaled="1"/>
                    </a:gradFill>
                    <a:ln w="7938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851" name="Freeform 243"/>
                    <p:cNvSpPr>
                      <a:spLocks/>
                    </p:cNvSpPr>
                    <p:nvPr/>
                  </p:nvSpPr>
                  <p:spPr bwMode="auto">
                    <a:xfrm>
                      <a:off x="2611" y="2143"/>
                      <a:ext cx="27" cy="277"/>
                    </a:xfrm>
                    <a:custGeom>
                      <a:avLst/>
                      <a:gdLst>
                        <a:gd name="T0" fmla="*/ 0 w 54"/>
                        <a:gd name="T1" fmla="*/ 0 h 555"/>
                        <a:gd name="T2" fmla="*/ 0 w 54"/>
                        <a:gd name="T3" fmla="*/ 0 h 555"/>
                        <a:gd name="T4" fmla="*/ 1 w 54"/>
                        <a:gd name="T5" fmla="*/ 0 h 555"/>
                        <a:gd name="T6" fmla="*/ 1 w 54"/>
                        <a:gd name="T7" fmla="*/ 0 h 555"/>
                        <a:gd name="T8" fmla="*/ 0 w 54"/>
                        <a:gd name="T9" fmla="*/ 0 h 55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4"/>
                        <a:gd name="T16" fmla="*/ 0 h 555"/>
                        <a:gd name="T17" fmla="*/ 54 w 54"/>
                        <a:gd name="T18" fmla="*/ 555 h 55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4" h="555">
                          <a:moveTo>
                            <a:pt x="0" y="0"/>
                          </a:moveTo>
                          <a:lnTo>
                            <a:pt x="0" y="555"/>
                          </a:lnTo>
                          <a:lnTo>
                            <a:pt x="54" y="502"/>
                          </a:lnTo>
                          <a:lnTo>
                            <a:pt x="54" y="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B2B2B2"/>
                        </a:gs>
                        <a:gs pos="100000">
                          <a:srgbClr val="808080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852" name="Freeform 244"/>
                    <p:cNvSpPr>
                      <a:spLocks/>
                    </p:cNvSpPr>
                    <p:nvPr/>
                  </p:nvSpPr>
                  <p:spPr bwMode="auto">
                    <a:xfrm>
                      <a:off x="2611" y="2143"/>
                      <a:ext cx="27" cy="277"/>
                    </a:xfrm>
                    <a:custGeom>
                      <a:avLst/>
                      <a:gdLst>
                        <a:gd name="T0" fmla="*/ 0 w 54"/>
                        <a:gd name="T1" fmla="*/ 0 h 555"/>
                        <a:gd name="T2" fmla="*/ 0 w 54"/>
                        <a:gd name="T3" fmla="*/ 0 h 555"/>
                        <a:gd name="T4" fmla="*/ 1 w 54"/>
                        <a:gd name="T5" fmla="*/ 0 h 555"/>
                        <a:gd name="T6" fmla="*/ 1 w 54"/>
                        <a:gd name="T7" fmla="*/ 0 h 555"/>
                        <a:gd name="T8" fmla="*/ 0 w 54"/>
                        <a:gd name="T9" fmla="*/ 0 h 55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4"/>
                        <a:gd name="T16" fmla="*/ 0 h 555"/>
                        <a:gd name="T17" fmla="*/ 54 w 54"/>
                        <a:gd name="T18" fmla="*/ 555 h 55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4" h="555">
                          <a:moveTo>
                            <a:pt x="0" y="0"/>
                          </a:moveTo>
                          <a:lnTo>
                            <a:pt x="0" y="555"/>
                          </a:lnTo>
                          <a:lnTo>
                            <a:pt x="54" y="502"/>
                          </a:lnTo>
                          <a:lnTo>
                            <a:pt x="54" y="5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adFill rotWithShape="1">
                      <a:gsLst>
                        <a:gs pos="0">
                          <a:srgbClr val="B2B2B2"/>
                        </a:gs>
                        <a:gs pos="100000">
                          <a:srgbClr val="808080"/>
                        </a:gs>
                      </a:gsLst>
                      <a:lin ang="0" scaled="1"/>
                    </a:gradFill>
                    <a:ln w="793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</a:endParaRPr>
                    </a:p>
                  </p:txBody>
                </p:sp>
              </p:grpSp>
              <p:sp>
                <p:nvSpPr>
                  <p:cNvPr id="849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2615" y="2150"/>
                    <a:ext cx="1" cy="269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721" name="Group 246"/>
                <p:cNvGrpSpPr>
                  <a:grpSpLocks/>
                </p:cNvGrpSpPr>
                <p:nvPr/>
              </p:nvGrpSpPr>
              <p:grpSpPr bwMode="auto">
                <a:xfrm>
                  <a:off x="2526" y="2159"/>
                  <a:ext cx="17" cy="260"/>
                  <a:chOff x="2526" y="2159"/>
                  <a:chExt cx="17" cy="260"/>
                </a:xfrm>
              </p:grpSpPr>
              <p:grpSp>
                <p:nvGrpSpPr>
                  <p:cNvPr id="722" name="Group 247"/>
                  <p:cNvGrpSpPr>
                    <a:grpSpLocks/>
                  </p:cNvGrpSpPr>
                  <p:nvPr/>
                </p:nvGrpSpPr>
                <p:grpSpPr bwMode="auto">
                  <a:xfrm>
                    <a:off x="2526" y="2159"/>
                    <a:ext cx="17" cy="128"/>
                    <a:chOff x="2526" y="2159"/>
                    <a:chExt cx="17" cy="128"/>
                  </a:xfrm>
                </p:grpSpPr>
                <p:grpSp>
                  <p:nvGrpSpPr>
                    <p:cNvPr id="786" name="Group 2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26" y="2159"/>
                      <a:ext cx="17" cy="66"/>
                      <a:chOff x="2526" y="2159"/>
                      <a:chExt cx="17" cy="66"/>
                    </a:xfrm>
                  </p:grpSpPr>
                  <p:grpSp>
                    <p:nvGrpSpPr>
                      <p:cNvPr id="818" name="Group 24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26" y="2159"/>
                        <a:ext cx="17" cy="30"/>
                        <a:chOff x="2526" y="2159"/>
                        <a:chExt cx="17" cy="30"/>
                      </a:xfrm>
                    </p:grpSpPr>
                    <p:grpSp>
                      <p:nvGrpSpPr>
                        <p:cNvPr id="834" name="Group 25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6" y="2159"/>
                          <a:ext cx="17" cy="13"/>
                          <a:chOff x="2526" y="2159"/>
                          <a:chExt cx="17" cy="13"/>
                        </a:xfrm>
                      </p:grpSpPr>
                      <p:grpSp>
                        <p:nvGrpSpPr>
                          <p:cNvPr id="842" name="Group 25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159"/>
                            <a:ext cx="17" cy="5"/>
                            <a:chOff x="2526" y="2159"/>
                            <a:chExt cx="17" cy="5"/>
                          </a:xfrm>
                        </p:grpSpPr>
                        <p:sp>
                          <p:nvSpPr>
                            <p:cNvPr id="846" name="Freeform 25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159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47" name="Freeform 25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163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843" name="Group 25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167"/>
                            <a:ext cx="17" cy="5"/>
                            <a:chOff x="2526" y="2167"/>
                            <a:chExt cx="17" cy="5"/>
                          </a:xfrm>
                        </p:grpSpPr>
                        <p:sp>
                          <p:nvSpPr>
                            <p:cNvPr id="844" name="Freeform 25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167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45" name="Freeform 25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171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835" name="Group 25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6" y="2170"/>
                          <a:ext cx="17" cy="19"/>
                          <a:chOff x="2526" y="2170"/>
                          <a:chExt cx="17" cy="19"/>
                        </a:xfrm>
                      </p:grpSpPr>
                      <p:grpSp>
                        <p:nvGrpSpPr>
                          <p:cNvPr id="836" name="Group 25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170"/>
                            <a:ext cx="17" cy="10"/>
                            <a:chOff x="2526" y="2170"/>
                            <a:chExt cx="17" cy="10"/>
                          </a:xfrm>
                        </p:grpSpPr>
                        <p:sp>
                          <p:nvSpPr>
                            <p:cNvPr id="840" name="Rectangle 25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170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41" name="Freeform 26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179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837" name="Group 26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178"/>
                            <a:ext cx="17" cy="11"/>
                            <a:chOff x="2526" y="2178"/>
                            <a:chExt cx="17" cy="11"/>
                          </a:xfrm>
                        </p:grpSpPr>
                        <p:sp>
                          <p:nvSpPr>
                            <p:cNvPr id="838" name="Rectangle 26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178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39" name="Freeform 26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188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819" name="Group 26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26" y="2192"/>
                        <a:ext cx="17" cy="33"/>
                        <a:chOff x="2526" y="2192"/>
                        <a:chExt cx="17" cy="33"/>
                      </a:xfrm>
                    </p:grpSpPr>
                    <p:grpSp>
                      <p:nvGrpSpPr>
                        <p:cNvPr id="820" name="Group 26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6" y="2192"/>
                          <a:ext cx="17" cy="13"/>
                          <a:chOff x="2526" y="2192"/>
                          <a:chExt cx="17" cy="13"/>
                        </a:xfrm>
                      </p:grpSpPr>
                      <p:grpSp>
                        <p:nvGrpSpPr>
                          <p:cNvPr id="828" name="Group 26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192"/>
                            <a:ext cx="17" cy="5"/>
                            <a:chOff x="2526" y="2192"/>
                            <a:chExt cx="17" cy="5"/>
                          </a:xfrm>
                        </p:grpSpPr>
                        <p:sp>
                          <p:nvSpPr>
                            <p:cNvPr id="832" name="Freeform 26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192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33" name="Freeform 26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196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829" name="Group 26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200"/>
                            <a:ext cx="17" cy="5"/>
                            <a:chOff x="2526" y="2200"/>
                            <a:chExt cx="17" cy="5"/>
                          </a:xfrm>
                        </p:grpSpPr>
                        <p:sp>
                          <p:nvSpPr>
                            <p:cNvPr id="830" name="Freeform 27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200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31" name="Freeform 27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204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821" name="Group 27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6" y="2208"/>
                          <a:ext cx="17" cy="17"/>
                          <a:chOff x="2526" y="2208"/>
                          <a:chExt cx="17" cy="17"/>
                        </a:xfrm>
                      </p:grpSpPr>
                      <p:grpSp>
                        <p:nvGrpSpPr>
                          <p:cNvPr id="822" name="Group 27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208"/>
                            <a:ext cx="17" cy="10"/>
                            <a:chOff x="2526" y="2208"/>
                            <a:chExt cx="17" cy="10"/>
                          </a:xfrm>
                        </p:grpSpPr>
                        <p:sp>
                          <p:nvSpPr>
                            <p:cNvPr id="826" name="Freeform 27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208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27" name="Rectangle 27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208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823" name="Group 27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211"/>
                            <a:ext cx="17" cy="14"/>
                            <a:chOff x="2526" y="2211"/>
                            <a:chExt cx="17" cy="14"/>
                          </a:xfrm>
                        </p:grpSpPr>
                        <p:sp>
                          <p:nvSpPr>
                            <p:cNvPr id="824" name="Rectangle 27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211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25" name="Rectangle 27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215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787" name="Group 2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26" y="2219"/>
                      <a:ext cx="17" cy="68"/>
                      <a:chOff x="2526" y="2219"/>
                      <a:chExt cx="17" cy="68"/>
                    </a:xfrm>
                  </p:grpSpPr>
                  <p:grpSp>
                    <p:nvGrpSpPr>
                      <p:cNvPr id="788" name="Group 2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26" y="2219"/>
                        <a:ext cx="17" cy="36"/>
                        <a:chOff x="2526" y="2219"/>
                        <a:chExt cx="17" cy="36"/>
                      </a:xfrm>
                    </p:grpSpPr>
                    <p:grpSp>
                      <p:nvGrpSpPr>
                        <p:cNvPr id="804" name="Group 28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6" y="2219"/>
                          <a:ext cx="17" cy="19"/>
                          <a:chOff x="2526" y="2219"/>
                          <a:chExt cx="17" cy="19"/>
                        </a:xfrm>
                      </p:grpSpPr>
                      <p:grpSp>
                        <p:nvGrpSpPr>
                          <p:cNvPr id="812" name="Group 28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219"/>
                            <a:ext cx="17" cy="15"/>
                            <a:chOff x="2526" y="2219"/>
                            <a:chExt cx="17" cy="15"/>
                          </a:xfrm>
                        </p:grpSpPr>
                        <p:sp>
                          <p:nvSpPr>
                            <p:cNvPr id="816" name="Rectangle 28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219"/>
                              <a:ext cx="17" cy="11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17" name="Rectangle 28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224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813" name="Group 28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228"/>
                            <a:ext cx="17" cy="10"/>
                            <a:chOff x="2526" y="2228"/>
                            <a:chExt cx="17" cy="10"/>
                          </a:xfrm>
                        </p:grpSpPr>
                        <p:sp>
                          <p:nvSpPr>
                            <p:cNvPr id="814" name="Rectangle 28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228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15" name="Freeform 28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237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805" name="Group 28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6" y="2240"/>
                          <a:ext cx="17" cy="15"/>
                          <a:chOff x="2526" y="2240"/>
                          <a:chExt cx="17" cy="15"/>
                        </a:xfrm>
                      </p:grpSpPr>
                      <p:grpSp>
                        <p:nvGrpSpPr>
                          <p:cNvPr id="806" name="Group 28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240"/>
                            <a:ext cx="17" cy="10"/>
                            <a:chOff x="2526" y="2240"/>
                            <a:chExt cx="17" cy="10"/>
                          </a:xfrm>
                        </p:grpSpPr>
                        <p:sp>
                          <p:nvSpPr>
                            <p:cNvPr id="810" name="Freeform 29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241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11" name="Rectangle 29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240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807" name="Group 29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244"/>
                            <a:ext cx="17" cy="11"/>
                            <a:chOff x="2526" y="2244"/>
                            <a:chExt cx="17" cy="11"/>
                          </a:xfrm>
                        </p:grpSpPr>
                        <p:sp>
                          <p:nvSpPr>
                            <p:cNvPr id="808" name="Rectangle 29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244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09" name="Freeform 29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254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789" name="Group 29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26" y="2252"/>
                        <a:ext cx="17" cy="35"/>
                        <a:chOff x="2526" y="2252"/>
                        <a:chExt cx="17" cy="35"/>
                      </a:xfrm>
                    </p:grpSpPr>
                    <p:grpSp>
                      <p:nvGrpSpPr>
                        <p:cNvPr id="790" name="Group 29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6" y="2252"/>
                          <a:ext cx="17" cy="19"/>
                          <a:chOff x="2526" y="2252"/>
                          <a:chExt cx="17" cy="19"/>
                        </a:xfrm>
                      </p:grpSpPr>
                      <p:grpSp>
                        <p:nvGrpSpPr>
                          <p:cNvPr id="798" name="Group 29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252"/>
                            <a:ext cx="17" cy="14"/>
                            <a:chOff x="2526" y="2252"/>
                            <a:chExt cx="17" cy="14"/>
                          </a:xfrm>
                        </p:grpSpPr>
                        <p:sp>
                          <p:nvSpPr>
                            <p:cNvPr id="802" name="Rectangle 29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252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03" name="Rectangle 29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256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799" name="Group 30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266"/>
                            <a:ext cx="17" cy="5"/>
                            <a:chOff x="2526" y="2266"/>
                            <a:chExt cx="17" cy="5"/>
                          </a:xfrm>
                        </p:grpSpPr>
                        <p:sp>
                          <p:nvSpPr>
                            <p:cNvPr id="800" name="Freeform 30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266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01" name="Freeform 30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270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791" name="Group 30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6" y="2274"/>
                          <a:ext cx="17" cy="13"/>
                          <a:chOff x="2526" y="2274"/>
                          <a:chExt cx="17" cy="13"/>
                        </a:xfrm>
                      </p:grpSpPr>
                      <p:grpSp>
                        <p:nvGrpSpPr>
                          <p:cNvPr id="792" name="Group 30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274"/>
                            <a:ext cx="17" cy="5"/>
                            <a:chOff x="2526" y="2274"/>
                            <a:chExt cx="17" cy="5"/>
                          </a:xfrm>
                        </p:grpSpPr>
                        <p:sp>
                          <p:nvSpPr>
                            <p:cNvPr id="796" name="Freeform 30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274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97" name="Freeform 30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278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793" name="Group 30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283"/>
                            <a:ext cx="17" cy="4"/>
                            <a:chOff x="2526" y="2283"/>
                            <a:chExt cx="17" cy="4"/>
                          </a:xfrm>
                        </p:grpSpPr>
                        <p:sp>
                          <p:nvSpPr>
                            <p:cNvPr id="794" name="Freeform 30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283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95" name="Freeform 30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286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  <p:grpSp>
                <p:nvGrpSpPr>
                  <p:cNvPr id="723" name="Group 310"/>
                  <p:cNvGrpSpPr>
                    <a:grpSpLocks/>
                  </p:cNvGrpSpPr>
                  <p:nvPr/>
                </p:nvGrpSpPr>
                <p:grpSpPr bwMode="auto">
                  <a:xfrm>
                    <a:off x="2526" y="2290"/>
                    <a:ext cx="17" cy="129"/>
                    <a:chOff x="2526" y="2290"/>
                    <a:chExt cx="17" cy="129"/>
                  </a:xfrm>
                </p:grpSpPr>
                <p:grpSp>
                  <p:nvGrpSpPr>
                    <p:cNvPr id="724" name="Group 3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26" y="2290"/>
                      <a:ext cx="17" cy="64"/>
                      <a:chOff x="2526" y="2290"/>
                      <a:chExt cx="17" cy="64"/>
                    </a:xfrm>
                  </p:grpSpPr>
                  <p:grpSp>
                    <p:nvGrpSpPr>
                      <p:cNvPr id="756" name="Group 3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26" y="2290"/>
                        <a:ext cx="17" cy="30"/>
                        <a:chOff x="2526" y="2290"/>
                        <a:chExt cx="17" cy="30"/>
                      </a:xfrm>
                    </p:grpSpPr>
                    <p:grpSp>
                      <p:nvGrpSpPr>
                        <p:cNvPr id="772" name="Group 3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6" y="2290"/>
                          <a:ext cx="17" cy="14"/>
                          <a:chOff x="2526" y="2290"/>
                          <a:chExt cx="17" cy="14"/>
                        </a:xfrm>
                      </p:grpSpPr>
                      <p:grpSp>
                        <p:nvGrpSpPr>
                          <p:cNvPr id="780" name="Group 31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290"/>
                            <a:ext cx="17" cy="6"/>
                            <a:chOff x="2526" y="2290"/>
                            <a:chExt cx="17" cy="6"/>
                          </a:xfrm>
                        </p:grpSpPr>
                        <p:sp>
                          <p:nvSpPr>
                            <p:cNvPr id="784" name="Freeform 31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290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85" name="Freeform 31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295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781" name="Group 31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294"/>
                            <a:ext cx="17" cy="10"/>
                            <a:chOff x="2526" y="2294"/>
                            <a:chExt cx="17" cy="10"/>
                          </a:xfrm>
                        </p:grpSpPr>
                        <p:sp>
                          <p:nvSpPr>
                            <p:cNvPr id="782" name="Rectangle 31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294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83" name="Freeform 31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303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773" name="Group 3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6" y="2306"/>
                          <a:ext cx="17" cy="14"/>
                          <a:chOff x="2526" y="2306"/>
                          <a:chExt cx="17" cy="14"/>
                        </a:xfrm>
                      </p:grpSpPr>
                      <p:grpSp>
                        <p:nvGrpSpPr>
                          <p:cNvPr id="774" name="Group 32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306"/>
                            <a:ext cx="17" cy="10"/>
                            <a:chOff x="2526" y="2306"/>
                            <a:chExt cx="17" cy="10"/>
                          </a:xfrm>
                        </p:grpSpPr>
                        <p:sp>
                          <p:nvSpPr>
                            <p:cNvPr id="778" name="Freeform 32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307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79" name="Rectangle 32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306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775" name="Group 32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310"/>
                            <a:ext cx="17" cy="10"/>
                            <a:chOff x="2526" y="2310"/>
                            <a:chExt cx="17" cy="10"/>
                          </a:xfrm>
                        </p:grpSpPr>
                        <p:sp>
                          <p:nvSpPr>
                            <p:cNvPr id="776" name="Rectangle 32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310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77" name="Freeform 32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319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757" name="Group 3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26" y="2318"/>
                        <a:ext cx="17" cy="36"/>
                        <a:chOff x="2526" y="2318"/>
                        <a:chExt cx="17" cy="36"/>
                      </a:xfrm>
                    </p:grpSpPr>
                    <p:grpSp>
                      <p:nvGrpSpPr>
                        <p:cNvPr id="758" name="Group 32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6" y="2318"/>
                          <a:ext cx="17" cy="22"/>
                          <a:chOff x="2526" y="2318"/>
                          <a:chExt cx="17" cy="22"/>
                        </a:xfrm>
                      </p:grpSpPr>
                      <p:grpSp>
                        <p:nvGrpSpPr>
                          <p:cNvPr id="766" name="Group 32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318"/>
                            <a:ext cx="17" cy="10"/>
                            <a:chOff x="2526" y="2318"/>
                            <a:chExt cx="17" cy="10"/>
                          </a:xfrm>
                        </p:grpSpPr>
                        <p:sp>
                          <p:nvSpPr>
                            <p:cNvPr id="770" name="Rectangle 33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318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71" name="Freeform 33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327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767" name="Group 33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327"/>
                            <a:ext cx="17" cy="13"/>
                            <a:chOff x="2526" y="2327"/>
                            <a:chExt cx="17" cy="13"/>
                          </a:xfrm>
                        </p:grpSpPr>
                        <p:sp>
                          <p:nvSpPr>
                            <p:cNvPr id="768" name="Rectangle 33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327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69" name="Rectangle 33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330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759" name="Group 33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6" y="2335"/>
                          <a:ext cx="17" cy="19"/>
                          <a:chOff x="2526" y="2335"/>
                          <a:chExt cx="17" cy="19"/>
                        </a:xfrm>
                      </p:grpSpPr>
                      <p:grpSp>
                        <p:nvGrpSpPr>
                          <p:cNvPr id="760" name="Group 33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335"/>
                            <a:ext cx="17" cy="13"/>
                            <a:chOff x="2526" y="2335"/>
                            <a:chExt cx="17" cy="13"/>
                          </a:xfrm>
                        </p:grpSpPr>
                        <p:sp>
                          <p:nvSpPr>
                            <p:cNvPr id="764" name="Rectangle 33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335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65" name="Rectangle 33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338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761" name="Group 33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343"/>
                            <a:ext cx="17" cy="11"/>
                            <a:chOff x="2526" y="2343"/>
                            <a:chExt cx="17" cy="11"/>
                          </a:xfrm>
                        </p:grpSpPr>
                        <p:sp>
                          <p:nvSpPr>
                            <p:cNvPr id="762" name="Rectangle 34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343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63" name="Freeform 34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353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725" name="Group 3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26" y="2351"/>
                      <a:ext cx="17" cy="68"/>
                      <a:chOff x="2526" y="2351"/>
                      <a:chExt cx="17" cy="68"/>
                    </a:xfrm>
                  </p:grpSpPr>
                  <p:grpSp>
                    <p:nvGrpSpPr>
                      <p:cNvPr id="726" name="Group 3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26" y="2351"/>
                        <a:ext cx="17" cy="39"/>
                        <a:chOff x="2526" y="2351"/>
                        <a:chExt cx="17" cy="39"/>
                      </a:xfrm>
                    </p:grpSpPr>
                    <p:grpSp>
                      <p:nvGrpSpPr>
                        <p:cNvPr id="742" name="Group 34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6" y="2351"/>
                          <a:ext cx="17" cy="19"/>
                          <a:chOff x="2526" y="2351"/>
                          <a:chExt cx="17" cy="19"/>
                        </a:xfrm>
                      </p:grpSpPr>
                      <p:grpSp>
                        <p:nvGrpSpPr>
                          <p:cNvPr id="750" name="Group 34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351"/>
                            <a:ext cx="17" cy="14"/>
                            <a:chOff x="2526" y="2351"/>
                            <a:chExt cx="17" cy="14"/>
                          </a:xfrm>
                        </p:grpSpPr>
                        <p:sp>
                          <p:nvSpPr>
                            <p:cNvPr id="754" name="Rectangle 34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351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55" name="Rectangle 34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355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751" name="Group 34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365"/>
                            <a:ext cx="17" cy="5"/>
                            <a:chOff x="2526" y="2365"/>
                            <a:chExt cx="17" cy="5"/>
                          </a:xfrm>
                        </p:grpSpPr>
                        <p:sp>
                          <p:nvSpPr>
                            <p:cNvPr id="752" name="Freeform 34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365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53" name="Freeform 35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369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743" name="Group 35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6" y="2373"/>
                          <a:ext cx="17" cy="17"/>
                          <a:chOff x="2526" y="2373"/>
                          <a:chExt cx="17" cy="17"/>
                        </a:xfrm>
                      </p:grpSpPr>
                      <p:grpSp>
                        <p:nvGrpSpPr>
                          <p:cNvPr id="744" name="Group 35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373"/>
                            <a:ext cx="17" cy="5"/>
                            <a:chOff x="2526" y="2373"/>
                            <a:chExt cx="17" cy="5"/>
                          </a:xfrm>
                        </p:grpSpPr>
                        <p:sp>
                          <p:nvSpPr>
                            <p:cNvPr id="748" name="Freeform 35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373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49" name="Freeform 35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377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745" name="Group 35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376"/>
                            <a:ext cx="17" cy="14"/>
                            <a:chOff x="2526" y="2376"/>
                            <a:chExt cx="17" cy="14"/>
                          </a:xfrm>
                        </p:grpSpPr>
                        <p:sp>
                          <p:nvSpPr>
                            <p:cNvPr id="746" name="Rectangle 35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376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47" name="Rectangle 35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380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727" name="Group 35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26" y="2389"/>
                        <a:ext cx="17" cy="30"/>
                        <a:chOff x="2526" y="2389"/>
                        <a:chExt cx="17" cy="30"/>
                      </a:xfrm>
                    </p:grpSpPr>
                    <p:grpSp>
                      <p:nvGrpSpPr>
                        <p:cNvPr id="728" name="Group 35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6" y="2389"/>
                          <a:ext cx="17" cy="14"/>
                          <a:chOff x="2526" y="2389"/>
                          <a:chExt cx="17" cy="14"/>
                        </a:xfrm>
                      </p:grpSpPr>
                      <p:grpSp>
                        <p:nvGrpSpPr>
                          <p:cNvPr id="736" name="Group 36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389"/>
                            <a:ext cx="17" cy="6"/>
                            <a:chOff x="2526" y="2389"/>
                            <a:chExt cx="17" cy="6"/>
                          </a:xfrm>
                        </p:grpSpPr>
                        <p:sp>
                          <p:nvSpPr>
                            <p:cNvPr id="740" name="Freeform 36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389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41" name="Freeform 36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394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737" name="Group 36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397"/>
                            <a:ext cx="17" cy="6"/>
                            <a:chOff x="2526" y="2397"/>
                            <a:chExt cx="17" cy="6"/>
                          </a:xfrm>
                        </p:grpSpPr>
                        <p:sp>
                          <p:nvSpPr>
                            <p:cNvPr id="738" name="Freeform 36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397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39" name="Freeform 36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402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729" name="Group 36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6" y="2405"/>
                          <a:ext cx="17" cy="14"/>
                          <a:chOff x="2526" y="2405"/>
                          <a:chExt cx="17" cy="14"/>
                        </a:xfrm>
                      </p:grpSpPr>
                      <p:grpSp>
                        <p:nvGrpSpPr>
                          <p:cNvPr id="730" name="Group 36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405"/>
                            <a:ext cx="17" cy="10"/>
                            <a:chOff x="2526" y="2405"/>
                            <a:chExt cx="17" cy="10"/>
                          </a:xfrm>
                        </p:grpSpPr>
                        <p:sp>
                          <p:nvSpPr>
                            <p:cNvPr id="734" name="Freeform 36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405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35" name="Rectangle 36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405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731" name="Group 37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6" y="2409"/>
                            <a:ext cx="17" cy="10"/>
                            <a:chOff x="2526" y="2409"/>
                            <a:chExt cx="17" cy="10"/>
                          </a:xfrm>
                        </p:grpSpPr>
                        <p:sp>
                          <p:nvSpPr>
                            <p:cNvPr id="732" name="Rectangle 37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6" y="2409"/>
                              <a:ext cx="17" cy="10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33" name="Freeform 37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26" y="2418"/>
                              <a:ext cx="17" cy="1"/>
                            </a:xfrm>
                            <a:custGeom>
                              <a:avLst/>
                              <a:gdLst>
                                <a:gd name="T0" fmla="*/ 1 w 34"/>
                                <a:gd name="T1" fmla="*/ 0 h 1"/>
                                <a:gd name="T2" fmla="*/ 1 w 34"/>
                                <a:gd name="T3" fmla="*/ 0 h 1"/>
                                <a:gd name="T4" fmla="*/ 0 w 34"/>
                                <a:gd name="T5" fmla="*/ 0 h 1"/>
                                <a:gd name="T6" fmla="*/ 1 w 34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4"/>
                                <a:gd name="T13" fmla="*/ 0 h 1"/>
                                <a:gd name="T14" fmla="*/ 34 w 34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4" h="1">
                                  <a:moveTo>
                                    <a:pt x="34" y="0"/>
                                  </a:moveTo>
                                  <a:lnTo>
                                    <a:pt x="34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34" y="0"/>
                                  </a:ln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808080"/>
                                </a:gs>
                              </a:gsLst>
                              <a:lin ang="0" scaled="1"/>
                            </a:gra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  <p:grpSp>
            <p:nvGrpSpPr>
              <p:cNvPr id="715" name="Group 373"/>
              <p:cNvGrpSpPr>
                <a:grpSpLocks/>
              </p:cNvGrpSpPr>
              <p:nvPr/>
            </p:nvGrpSpPr>
            <p:grpSpPr bwMode="auto">
              <a:xfrm>
                <a:off x="2560" y="2151"/>
                <a:ext cx="43" cy="260"/>
                <a:chOff x="2560" y="2151"/>
                <a:chExt cx="43" cy="260"/>
              </a:xfrm>
            </p:grpSpPr>
            <p:sp>
              <p:nvSpPr>
                <p:cNvPr id="716" name="Rectangle 374"/>
                <p:cNvSpPr>
                  <a:spLocks noChangeArrowheads="1"/>
                </p:cNvSpPr>
                <p:nvPr/>
              </p:nvSpPr>
              <p:spPr bwMode="auto">
                <a:xfrm>
                  <a:off x="2560" y="2151"/>
                  <a:ext cx="43" cy="54"/>
                </a:xfrm>
                <a:prstGeom prst="rect">
                  <a:avLst/>
                </a:prstGeom>
                <a:gradFill rotWithShape="1">
                  <a:gsLst>
                    <a:gs pos="0">
                      <a:srgbClr val="B2B2B2"/>
                    </a:gs>
                    <a:gs pos="100000">
                      <a:srgbClr val="808080"/>
                    </a:gs>
                  </a:gsLst>
                  <a:lin ang="0" scaled="1"/>
                </a:gra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717" name="Rectangle 375"/>
                <p:cNvSpPr>
                  <a:spLocks noChangeArrowheads="1"/>
                </p:cNvSpPr>
                <p:nvPr/>
              </p:nvSpPr>
              <p:spPr bwMode="auto">
                <a:xfrm>
                  <a:off x="2560" y="2209"/>
                  <a:ext cx="43" cy="77"/>
                </a:xfrm>
                <a:prstGeom prst="rect">
                  <a:avLst/>
                </a:prstGeom>
                <a:gradFill rotWithShape="1">
                  <a:gsLst>
                    <a:gs pos="0">
                      <a:srgbClr val="B2B2B2"/>
                    </a:gs>
                    <a:gs pos="100000">
                      <a:srgbClr val="808080"/>
                    </a:gs>
                  </a:gsLst>
                  <a:lin ang="0" scaled="1"/>
                </a:gra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718" name="Rectangle 376"/>
                <p:cNvSpPr>
                  <a:spLocks noChangeArrowheads="1"/>
                </p:cNvSpPr>
                <p:nvPr/>
              </p:nvSpPr>
              <p:spPr bwMode="auto">
                <a:xfrm>
                  <a:off x="2560" y="2289"/>
                  <a:ext cx="43" cy="84"/>
                </a:xfrm>
                <a:prstGeom prst="rect">
                  <a:avLst/>
                </a:prstGeom>
                <a:gradFill rotWithShape="1">
                  <a:gsLst>
                    <a:gs pos="0">
                      <a:srgbClr val="B2B2B2"/>
                    </a:gs>
                    <a:gs pos="100000">
                      <a:srgbClr val="808080"/>
                    </a:gs>
                  </a:gsLst>
                  <a:lin ang="0" scaled="1"/>
                </a:gra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719" name="Rectangle 377"/>
                <p:cNvSpPr>
                  <a:spLocks noChangeArrowheads="1"/>
                </p:cNvSpPr>
                <p:nvPr/>
              </p:nvSpPr>
              <p:spPr bwMode="auto">
                <a:xfrm>
                  <a:off x="2560" y="2377"/>
                  <a:ext cx="43" cy="34"/>
                </a:xfrm>
                <a:prstGeom prst="rect">
                  <a:avLst/>
                </a:prstGeom>
                <a:gradFill rotWithShape="1">
                  <a:gsLst>
                    <a:gs pos="0">
                      <a:srgbClr val="B2B2B2"/>
                    </a:gs>
                    <a:gs pos="100000">
                      <a:srgbClr val="808080"/>
                    </a:gs>
                  </a:gsLst>
                  <a:lin ang="0" scaled="1"/>
                </a:gra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699" name="Text Box 230"/>
            <p:cNvSpPr txBox="1">
              <a:spLocks noChangeArrowheads="1"/>
            </p:cNvSpPr>
            <p:nvPr/>
          </p:nvSpPr>
          <p:spPr bwMode="auto">
            <a:xfrm>
              <a:off x="5748190" y="5273736"/>
              <a:ext cx="1083653" cy="211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36000" rIns="18000" bIns="3600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Terminal </a:t>
              </a:r>
              <a:r>
                <a:rPr kumimoji="0" lang="de-DE" sz="900" b="1" i="0" u="none" strike="noStrike" kern="0" cap="none" spc="0" normalizeH="0" baseline="0" noProof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server</a:t>
              </a:r>
              <a:endParaRPr kumimoji="0" lang="de-DE" sz="9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700" name="Text Box 230"/>
            <p:cNvSpPr txBox="1">
              <a:spLocks noChangeArrowheads="1"/>
            </p:cNvSpPr>
            <p:nvPr/>
          </p:nvSpPr>
          <p:spPr bwMode="auto">
            <a:xfrm>
              <a:off x="2044341" y="1672085"/>
              <a:ext cx="1083653" cy="211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36000" rIns="18000" bIns="3600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On-</a:t>
              </a:r>
              <a:r>
                <a:rPr kumimoji="0" lang="de-DE" sz="900" b="1" i="0" u="none" strike="noStrike" kern="0" cap="none" spc="0" normalizeH="0" baseline="0" noProof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call</a:t>
              </a:r>
              <a:r>
                <a:rPr kumimoji="0" lang="de-DE" sz="9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 </a:t>
              </a:r>
              <a:r>
                <a:rPr kumimoji="0" lang="de-DE" sz="900" b="1" i="0" u="none" strike="noStrike" kern="0" cap="none" spc="0" normalizeH="0" baseline="0" noProof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duty</a:t>
              </a:r>
              <a:endParaRPr kumimoji="0" lang="de-DE" sz="9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701" name="AutoShape 617"/>
            <p:cNvSpPr>
              <a:spLocks noChangeArrowheads="1"/>
            </p:cNvSpPr>
            <p:nvPr/>
          </p:nvSpPr>
          <p:spPr bwMode="auto">
            <a:xfrm>
              <a:off x="3941533" y="2355112"/>
              <a:ext cx="1146772" cy="589651"/>
            </a:xfrm>
            <a:prstGeom prst="roundRect">
              <a:avLst>
                <a:gd name="adj" fmla="val 12356"/>
              </a:avLst>
            </a:prstGeom>
            <a:solidFill>
              <a:srgbClr val="FFD085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36000" rIns="3600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KFUe</a:t>
              </a:r>
              <a:r>
                <a:rPr kumimoji="0" lang="de-DE" sz="1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 </a:t>
              </a:r>
              <a:endParaRPr kumimoji="0" lang="de-DE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WebServer</a:t>
              </a:r>
            </a:p>
          </p:txBody>
        </p:sp>
        <p:sp>
          <p:nvSpPr>
            <p:cNvPr id="702" name="Line 32"/>
            <p:cNvSpPr>
              <a:spLocks noChangeShapeType="1"/>
            </p:cNvSpPr>
            <p:nvPr/>
          </p:nvSpPr>
          <p:spPr bwMode="auto">
            <a:xfrm flipV="1">
              <a:off x="4508391" y="2938267"/>
              <a:ext cx="0" cy="558876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703" name="Wolke 702"/>
            <p:cNvSpPr/>
            <p:nvPr/>
          </p:nvSpPr>
          <p:spPr bwMode="auto">
            <a:xfrm>
              <a:off x="3677870" y="1358209"/>
              <a:ext cx="1591505" cy="433983"/>
            </a:xfrm>
            <a:prstGeom prst="cloud">
              <a:avLst/>
            </a:prstGeom>
            <a:solidFill>
              <a:srgbClr val="919191">
                <a:lumMod val="20000"/>
                <a:lumOff val="80000"/>
              </a:srgb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</a:rPr>
                <a:t>Internet</a:t>
              </a:r>
            </a:p>
          </p:txBody>
        </p:sp>
        <p:grpSp>
          <p:nvGrpSpPr>
            <p:cNvPr id="704" name="Group 723"/>
            <p:cNvGrpSpPr>
              <a:grpSpLocks/>
            </p:cNvGrpSpPr>
            <p:nvPr/>
          </p:nvGrpSpPr>
          <p:grpSpPr bwMode="auto">
            <a:xfrm rot="18637434">
              <a:off x="4145008" y="1907158"/>
              <a:ext cx="523464" cy="337135"/>
              <a:chOff x="1076" y="2710"/>
              <a:chExt cx="216" cy="103"/>
            </a:xfrm>
          </p:grpSpPr>
          <p:sp>
            <p:nvSpPr>
              <p:cNvPr id="709" name="Freeform 724"/>
              <p:cNvSpPr>
                <a:spLocks/>
              </p:cNvSpPr>
              <p:nvPr/>
            </p:nvSpPr>
            <p:spPr bwMode="auto">
              <a:xfrm>
                <a:off x="1076" y="2731"/>
                <a:ext cx="112" cy="82"/>
              </a:xfrm>
              <a:custGeom>
                <a:avLst/>
                <a:gdLst>
                  <a:gd name="T0" fmla="*/ 0 w 224"/>
                  <a:gd name="T1" fmla="*/ 1 h 164"/>
                  <a:gd name="T2" fmla="*/ 1 w 224"/>
                  <a:gd name="T3" fmla="*/ 1 h 164"/>
                  <a:gd name="T4" fmla="*/ 1 w 224"/>
                  <a:gd name="T5" fmla="*/ 1 h 164"/>
                  <a:gd name="T6" fmla="*/ 1 w 224"/>
                  <a:gd name="T7" fmla="*/ 0 h 164"/>
                  <a:gd name="T8" fmla="*/ 0 w 224"/>
                  <a:gd name="T9" fmla="*/ 1 h 1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"/>
                  <a:gd name="T16" fmla="*/ 0 h 164"/>
                  <a:gd name="T17" fmla="*/ 224 w 224"/>
                  <a:gd name="T18" fmla="*/ 164 h 1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" h="164">
                    <a:moveTo>
                      <a:pt x="0" y="148"/>
                    </a:moveTo>
                    <a:lnTo>
                      <a:pt x="11" y="164"/>
                    </a:lnTo>
                    <a:lnTo>
                      <a:pt x="224" y="15"/>
                    </a:lnTo>
                    <a:lnTo>
                      <a:pt x="214" y="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710" name="Rectangle 725"/>
              <p:cNvSpPr>
                <a:spLocks noChangeArrowheads="1"/>
              </p:cNvSpPr>
              <p:nvPr/>
            </p:nvSpPr>
            <p:spPr bwMode="auto">
              <a:xfrm>
                <a:off x="1180" y="2735"/>
                <a:ext cx="9" cy="49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grpSp>
            <p:nvGrpSpPr>
              <p:cNvPr id="711" name="Group 726"/>
              <p:cNvGrpSpPr>
                <a:grpSpLocks/>
              </p:cNvGrpSpPr>
              <p:nvPr/>
            </p:nvGrpSpPr>
            <p:grpSpPr bwMode="auto">
              <a:xfrm>
                <a:off x="1182" y="2710"/>
                <a:ext cx="110" cy="78"/>
                <a:chOff x="1182" y="2710"/>
                <a:chExt cx="110" cy="78"/>
              </a:xfrm>
            </p:grpSpPr>
            <p:sp>
              <p:nvSpPr>
                <p:cNvPr id="712" name="Freeform 727"/>
                <p:cNvSpPr>
                  <a:spLocks/>
                </p:cNvSpPr>
                <p:nvPr/>
              </p:nvSpPr>
              <p:spPr bwMode="auto">
                <a:xfrm>
                  <a:off x="1182" y="2727"/>
                  <a:ext cx="80" cy="61"/>
                </a:xfrm>
                <a:custGeom>
                  <a:avLst/>
                  <a:gdLst>
                    <a:gd name="T0" fmla="*/ 0 w 160"/>
                    <a:gd name="T1" fmla="*/ 1 h 122"/>
                    <a:gd name="T2" fmla="*/ 1 w 160"/>
                    <a:gd name="T3" fmla="*/ 1 h 122"/>
                    <a:gd name="T4" fmla="*/ 1 w 160"/>
                    <a:gd name="T5" fmla="*/ 1 h 122"/>
                    <a:gd name="T6" fmla="*/ 1 w 160"/>
                    <a:gd name="T7" fmla="*/ 0 h 122"/>
                    <a:gd name="T8" fmla="*/ 0 w 160"/>
                    <a:gd name="T9" fmla="*/ 1 h 1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0"/>
                    <a:gd name="T16" fmla="*/ 0 h 122"/>
                    <a:gd name="T17" fmla="*/ 160 w 160"/>
                    <a:gd name="T18" fmla="*/ 122 h 1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0" h="122">
                      <a:moveTo>
                        <a:pt x="0" y="106"/>
                      </a:moveTo>
                      <a:lnTo>
                        <a:pt x="10" y="122"/>
                      </a:lnTo>
                      <a:lnTo>
                        <a:pt x="160" y="16"/>
                      </a:lnTo>
                      <a:lnTo>
                        <a:pt x="149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713" name="Freeform 728"/>
                <p:cNvSpPr>
                  <a:spLocks/>
                </p:cNvSpPr>
                <p:nvPr/>
              </p:nvSpPr>
              <p:spPr bwMode="auto">
                <a:xfrm>
                  <a:off x="1226" y="2710"/>
                  <a:ext cx="66" cy="58"/>
                </a:xfrm>
                <a:custGeom>
                  <a:avLst/>
                  <a:gdLst>
                    <a:gd name="T0" fmla="*/ 1 w 132"/>
                    <a:gd name="T1" fmla="*/ 1 h 116"/>
                    <a:gd name="T2" fmla="*/ 1 w 132"/>
                    <a:gd name="T3" fmla="*/ 0 h 116"/>
                    <a:gd name="T4" fmla="*/ 0 w 132"/>
                    <a:gd name="T5" fmla="*/ 1 h 116"/>
                    <a:gd name="T6" fmla="*/ 1 w 132"/>
                    <a:gd name="T7" fmla="*/ 1 h 116"/>
                    <a:gd name="T8" fmla="*/ 1 w 132"/>
                    <a:gd name="T9" fmla="*/ 1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2"/>
                    <a:gd name="T16" fmla="*/ 0 h 116"/>
                    <a:gd name="T17" fmla="*/ 132 w 132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2" h="116">
                      <a:moveTo>
                        <a:pt x="67" y="116"/>
                      </a:moveTo>
                      <a:lnTo>
                        <a:pt x="132" y="0"/>
                      </a:lnTo>
                      <a:lnTo>
                        <a:pt x="0" y="18"/>
                      </a:lnTo>
                      <a:lnTo>
                        <a:pt x="64" y="47"/>
                      </a:lnTo>
                      <a:lnTo>
                        <a:pt x="67" y="116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705" name="Rectangle 31"/>
            <p:cNvSpPr>
              <a:spLocks noChangeArrowheads="1"/>
            </p:cNvSpPr>
            <p:nvPr/>
          </p:nvSpPr>
          <p:spPr bwMode="auto">
            <a:xfrm>
              <a:off x="2967122" y="4827765"/>
              <a:ext cx="157927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LUBW     Karlsruhe</a:t>
              </a:r>
            </a:p>
          </p:txBody>
        </p:sp>
        <p:pic>
          <p:nvPicPr>
            <p:cNvPr id="706" name="Picture 4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8703" y="1633018"/>
              <a:ext cx="1000647" cy="9005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707" name="Picture 5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8201" y="908869"/>
              <a:ext cx="1119772" cy="10085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708" name="Richtungspfeil 707"/>
            <p:cNvSpPr/>
            <p:nvPr/>
          </p:nvSpPr>
          <p:spPr>
            <a:xfrm>
              <a:off x="135173" y="5542059"/>
              <a:ext cx="8738484" cy="370517"/>
            </a:xfrm>
            <a:prstGeom prst="homePlate">
              <a:avLst/>
            </a:prstGeom>
            <a:solidFill>
              <a:srgbClr val="E20074">
                <a:lumMod val="75000"/>
              </a:srgb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0" cap="none" spc="0" normalizeH="0" baseline="0" noProof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</a:rPr>
                <a:t>Raw</a:t>
              </a:r>
              <a:r>
                <a:rPr kumimoji="0" lang="de-DE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</a:rPr>
                <a:t> </a:t>
              </a:r>
              <a:r>
                <a:rPr kumimoji="0" lang="de-DE" sz="1600" b="1" i="0" u="none" strike="noStrike" kern="0" cap="none" spc="0" normalizeH="0" baseline="0" noProof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</a:rPr>
                <a:t>data</a:t>
              </a:r>
              <a:r>
                <a:rPr kumimoji="0" lang="de-DE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</a:rPr>
                <a:t>		</a:t>
              </a:r>
              <a:r>
                <a:rPr kumimoji="0" lang="de-DE" sz="1600" b="1" i="0" u="none" strike="noStrike" kern="0" cap="none" spc="0" normalizeH="0" baseline="0" noProof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</a:rPr>
                <a:t>Acquisition</a:t>
              </a:r>
              <a:r>
                <a:rPr kumimoji="0" lang="de-DE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</a:rPr>
                <a:t>, Processing, </a:t>
              </a:r>
              <a:r>
                <a:rPr kumimoji="0" lang="de-DE" sz="1600" b="1" i="0" u="none" strike="noStrike" kern="0" cap="none" spc="0" normalizeH="0" baseline="0" noProof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</a:rPr>
                <a:t>Alerting</a:t>
              </a:r>
              <a:r>
                <a:rPr kumimoji="0" lang="de-DE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</a:rPr>
                <a:t> 		Evaluations</a:t>
              </a:r>
              <a:endParaRPr kumimoji="0" lang="de-DE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4712023" cy="35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13787" cy="647700"/>
          </a:xfrm>
        </p:spPr>
        <p:txBody>
          <a:bodyPr/>
          <a:lstStyle/>
          <a:p>
            <a:r>
              <a:rPr lang="de-DE" sz="2800" dirty="0" smtClean="0">
                <a:latin typeface="Arial" pitchFamily="34" charset="0"/>
                <a:cs typeface="Arial" pitchFamily="34" charset="0"/>
              </a:rPr>
              <a:t>Supervision: Operational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parameters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emissions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052736"/>
            <a:ext cx="3528392" cy="312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31" t="2661" r="27109" b="29200"/>
          <a:stretch>
            <a:fillRect/>
          </a:stretch>
        </p:blipFill>
        <p:spPr bwMode="auto">
          <a:xfrm>
            <a:off x="251520" y="3789040"/>
            <a:ext cx="295156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7" y="4221088"/>
            <a:ext cx="384268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uppieren 69"/>
          <p:cNvGrpSpPr/>
          <p:nvPr/>
        </p:nvGrpSpPr>
        <p:grpSpPr>
          <a:xfrm>
            <a:off x="4427984" y="1196752"/>
            <a:ext cx="4283968" cy="4890410"/>
            <a:chOff x="4427984" y="1196752"/>
            <a:chExt cx="4283968" cy="4890410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7984" y="1196752"/>
              <a:ext cx="4283968" cy="4890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3" name="Group 32"/>
            <p:cNvGrpSpPr>
              <a:grpSpLocks/>
            </p:cNvGrpSpPr>
            <p:nvPr/>
          </p:nvGrpSpPr>
          <p:grpSpPr bwMode="auto">
            <a:xfrm>
              <a:off x="6660232" y="1916832"/>
              <a:ext cx="360040" cy="360040"/>
              <a:chOff x="2408" y="807"/>
              <a:chExt cx="348" cy="348"/>
            </a:xfrm>
          </p:grpSpPr>
          <p:sp>
            <p:nvSpPr>
              <p:cNvPr id="34" name="Oval 33"/>
              <p:cNvSpPr>
                <a:spLocks noChangeArrowheads="1"/>
              </p:cNvSpPr>
              <p:nvPr/>
            </p:nvSpPr>
            <p:spPr bwMode="auto">
              <a:xfrm>
                <a:off x="2408" y="807"/>
                <a:ext cx="348" cy="348"/>
              </a:xfrm>
              <a:prstGeom prst="ellipse">
                <a:avLst/>
              </a:prstGeom>
              <a:solidFill>
                <a:srgbClr val="FF9900">
                  <a:alpha val="5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35" name="AutoShape 34"/>
              <p:cNvSpPr>
                <a:spLocks noChangeArrowheads="1"/>
              </p:cNvSpPr>
              <p:nvPr/>
            </p:nvSpPr>
            <p:spPr bwMode="auto">
              <a:xfrm rot="10800000">
                <a:off x="2553" y="911"/>
                <a:ext cx="71" cy="138"/>
              </a:xfrm>
              <a:custGeom>
                <a:avLst/>
                <a:gdLst>
                  <a:gd name="G0" fmla="+- 10800 0 0"/>
                  <a:gd name="G1" fmla="+- 21600 0 10800"/>
                  <a:gd name="G2" fmla="*/ 10800 1 2"/>
                  <a:gd name="G3" fmla="+- 21600 0 G2"/>
                  <a:gd name="G4" fmla="+/ 10800 21600 2"/>
                  <a:gd name="G5" fmla="+/ G1 0 2"/>
                  <a:gd name="G6" fmla="*/ 21600 21600 10800"/>
                  <a:gd name="G7" fmla="*/ G6 1 2"/>
                  <a:gd name="G8" fmla="+- 21600 0 G7"/>
                  <a:gd name="G9" fmla="*/ 21600 1 2"/>
                  <a:gd name="G10" fmla="+- 10800 0 G9"/>
                  <a:gd name="G11" fmla="?: G10 G8 0"/>
                  <a:gd name="G12" fmla="?: G10 G7 21600"/>
                  <a:gd name="T0" fmla="*/ 16200 w 21600"/>
                  <a:gd name="T1" fmla="*/ 10800 h 21600"/>
                  <a:gd name="T2" fmla="*/ 10800 w 21600"/>
                  <a:gd name="T3" fmla="*/ 21600 h 21600"/>
                  <a:gd name="T4" fmla="*/ 5400 w 21600"/>
                  <a:gd name="T5" fmla="*/ 10800 h 21600"/>
                  <a:gd name="T6" fmla="*/ 10800 w 21600"/>
                  <a:gd name="T7" fmla="*/ 0 h 21600"/>
                  <a:gd name="T8" fmla="*/ 7200 w 21600"/>
                  <a:gd name="T9" fmla="*/ 7200 h 21600"/>
                  <a:gd name="T10" fmla="*/ 14400 w 21600"/>
                  <a:gd name="T11" fmla="*/ 144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50000">
                    <a:srgbClr val="FFFFFF"/>
                  </a:gs>
                  <a:gs pos="100000">
                    <a:schemeClr val="bg2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" name="Group 32"/>
            <p:cNvGrpSpPr>
              <a:grpSpLocks/>
            </p:cNvGrpSpPr>
            <p:nvPr/>
          </p:nvGrpSpPr>
          <p:grpSpPr bwMode="auto">
            <a:xfrm>
              <a:off x="6732240" y="2636912"/>
              <a:ext cx="360040" cy="360040"/>
              <a:chOff x="2408" y="807"/>
              <a:chExt cx="348" cy="348"/>
            </a:xfrm>
          </p:grpSpPr>
          <p:sp>
            <p:nvSpPr>
              <p:cNvPr id="37" name="Oval 33"/>
              <p:cNvSpPr>
                <a:spLocks noChangeArrowheads="1"/>
              </p:cNvSpPr>
              <p:nvPr/>
            </p:nvSpPr>
            <p:spPr bwMode="auto">
              <a:xfrm>
                <a:off x="2408" y="807"/>
                <a:ext cx="348" cy="348"/>
              </a:xfrm>
              <a:prstGeom prst="ellipse">
                <a:avLst/>
              </a:prstGeom>
              <a:solidFill>
                <a:srgbClr val="FF9900">
                  <a:alpha val="5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38" name="AutoShape 34"/>
              <p:cNvSpPr>
                <a:spLocks noChangeArrowheads="1"/>
              </p:cNvSpPr>
              <p:nvPr/>
            </p:nvSpPr>
            <p:spPr bwMode="auto">
              <a:xfrm rot="10800000">
                <a:off x="2547" y="877"/>
                <a:ext cx="71" cy="138"/>
              </a:xfrm>
              <a:custGeom>
                <a:avLst/>
                <a:gdLst>
                  <a:gd name="G0" fmla="+- 10800 0 0"/>
                  <a:gd name="G1" fmla="+- 21600 0 10800"/>
                  <a:gd name="G2" fmla="*/ 10800 1 2"/>
                  <a:gd name="G3" fmla="+- 21600 0 G2"/>
                  <a:gd name="G4" fmla="+/ 10800 21600 2"/>
                  <a:gd name="G5" fmla="+/ G1 0 2"/>
                  <a:gd name="G6" fmla="*/ 21600 21600 10800"/>
                  <a:gd name="G7" fmla="*/ G6 1 2"/>
                  <a:gd name="G8" fmla="+- 21600 0 G7"/>
                  <a:gd name="G9" fmla="*/ 21600 1 2"/>
                  <a:gd name="G10" fmla="+- 10800 0 G9"/>
                  <a:gd name="G11" fmla="?: G10 G8 0"/>
                  <a:gd name="G12" fmla="?: G10 G7 21600"/>
                  <a:gd name="T0" fmla="*/ 16200 w 21600"/>
                  <a:gd name="T1" fmla="*/ 10800 h 21600"/>
                  <a:gd name="T2" fmla="*/ 10800 w 21600"/>
                  <a:gd name="T3" fmla="*/ 21600 h 21600"/>
                  <a:gd name="T4" fmla="*/ 5400 w 21600"/>
                  <a:gd name="T5" fmla="*/ 10800 h 21600"/>
                  <a:gd name="T6" fmla="*/ 10800 w 21600"/>
                  <a:gd name="T7" fmla="*/ 0 h 21600"/>
                  <a:gd name="T8" fmla="*/ 7200 w 21600"/>
                  <a:gd name="T9" fmla="*/ 7200 h 21600"/>
                  <a:gd name="T10" fmla="*/ 14400 w 21600"/>
                  <a:gd name="T11" fmla="*/ 144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50000">
                    <a:srgbClr val="FFFFFF"/>
                  </a:gs>
                  <a:gs pos="100000">
                    <a:schemeClr val="bg2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" name="Group 32"/>
            <p:cNvGrpSpPr>
              <a:grpSpLocks/>
            </p:cNvGrpSpPr>
            <p:nvPr/>
          </p:nvGrpSpPr>
          <p:grpSpPr bwMode="auto">
            <a:xfrm>
              <a:off x="5580112" y="2204864"/>
              <a:ext cx="360040" cy="360040"/>
              <a:chOff x="2408" y="807"/>
              <a:chExt cx="348" cy="348"/>
            </a:xfrm>
          </p:grpSpPr>
          <p:sp>
            <p:nvSpPr>
              <p:cNvPr id="40" name="Oval 33"/>
              <p:cNvSpPr>
                <a:spLocks noChangeArrowheads="1"/>
              </p:cNvSpPr>
              <p:nvPr/>
            </p:nvSpPr>
            <p:spPr bwMode="auto">
              <a:xfrm>
                <a:off x="2408" y="807"/>
                <a:ext cx="348" cy="348"/>
              </a:xfrm>
              <a:prstGeom prst="ellipse">
                <a:avLst/>
              </a:prstGeom>
              <a:solidFill>
                <a:srgbClr val="FF9900">
                  <a:alpha val="5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41" name="AutoShape 34"/>
              <p:cNvSpPr>
                <a:spLocks noChangeArrowheads="1"/>
              </p:cNvSpPr>
              <p:nvPr/>
            </p:nvSpPr>
            <p:spPr bwMode="auto">
              <a:xfrm rot="10800000">
                <a:off x="2553" y="911"/>
                <a:ext cx="71" cy="138"/>
              </a:xfrm>
              <a:custGeom>
                <a:avLst/>
                <a:gdLst>
                  <a:gd name="G0" fmla="+- 10800 0 0"/>
                  <a:gd name="G1" fmla="+- 21600 0 10800"/>
                  <a:gd name="G2" fmla="*/ 10800 1 2"/>
                  <a:gd name="G3" fmla="+- 21600 0 G2"/>
                  <a:gd name="G4" fmla="+/ 10800 21600 2"/>
                  <a:gd name="G5" fmla="+/ G1 0 2"/>
                  <a:gd name="G6" fmla="*/ 21600 21600 10800"/>
                  <a:gd name="G7" fmla="*/ G6 1 2"/>
                  <a:gd name="G8" fmla="+- 21600 0 G7"/>
                  <a:gd name="G9" fmla="*/ 21600 1 2"/>
                  <a:gd name="G10" fmla="+- 10800 0 G9"/>
                  <a:gd name="G11" fmla="?: G10 G8 0"/>
                  <a:gd name="G12" fmla="?: G10 G7 21600"/>
                  <a:gd name="T0" fmla="*/ 16200 w 21600"/>
                  <a:gd name="T1" fmla="*/ 10800 h 21600"/>
                  <a:gd name="T2" fmla="*/ 10800 w 21600"/>
                  <a:gd name="T3" fmla="*/ 21600 h 21600"/>
                  <a:gd name="T4" fmla="*/ 5400 w 21600"/>
                  <a:gd name="T5" fmla="*/ 10800 h 21600"/>
                  <a:gd name="T6" fmla="*/ 10800 w 21600"/>
                  <a:gd name="T7" fmla="*/ 0 h 21600"/>
                  <a:gd name="T8" fmla="*/ 7200 w 21600"/>
                  <a:gd name="T9" fmla="*/ 7200 h 21600"/>
                  <a:gd name="T10" fmla="*/ 14400 w 21600"/>
                  <a:gd name="T11" fmla="*/ 144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50000">
                    <a:srgbClr val="FFFFFF"/>
                  </a:gs>
                  <a:gs pos="100000">
                    <a:schemeClr val="bg2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" name="Group 32"/>
            <p:cNvGrpSpPr>
              <a:grpSpLocks/>
            </p:cNvGrpSpPr>
            <p:nvPr/>
          </p:nvGrpSpPr>
          <p:grpSpPr bwMode="auto">
            <a:xfrm>
              <a:off x="4499992" y="5085184"/>
              <a:ext cx="288032" cy="288032"/>
              <a:chOff x="2408" y="807"/>
              <a:chExt cx="348" cy="348"/>
            </a:xfrm>
          </p:grpSpPr>
          <p:sp>
            <p:nvSpPr>
              <p:cNvPr id="43" name="Oval 33"/>
              <p:cNvSpPr>
                <a:spLocks noChangeArrowheads="1"/>
              </p:cNvSpPr>
              <p:nvPr/>
            </p:nvSpPr>
            <p:spPr bwMode="auto">
              <a:xfrm>
                <a:off x="2408" y="807"/>
                <a:ext cx="348" cy="348"/>
              </a:xfrm>
              <a:prstGeom prst="ellipse">
                <a:avLst/>
              </a:prstGeom>
              <a:solidFill>
                <a:srgbClr val="FF9900">
                  <a:alpha val="5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44" name="AutoShape 34"/>
              <p:cNvSpPr>
                <a:spLocks noChangeArrowheads="1"/>
              </p:cNvSpPr>
              <p:nvPr/>
            </p:nvSpPr>
            <p:spPr bwMode="auto">
              <a:xfrm rot="10800000">
                <a:off x="2553" y="911"/>
                <a:ext cx="71" cy="138"/>
              </a:xfrm>
              <a:custGeom>
                <a:avLst/>
                <a:gdLst>
                  <a:gd name="G0" fmla="+- 10800 0 0"/>
                  <a:gd name="G1" fmla="+- 21600 0 10800"/>
                  <a:gd name="G2" fmla="*/ 10800 1 2"/>
                  <a:gd name="G3" fmla="+- 21600 0 G2"/>
                  <a:gd name="G4" fmla="+/ 10800 21600 2"/>
                  <a:gd name="G5" fmla="+/ G1 0 2"/>
                  <a:gd name="G6" fmla="*/ 21600 21600 10800"/>
                  <a:gd name="G7" fmla="*/ G6 1 2"/>
                  <a:gd name="G8" fmla="+- 21600 0 G7"/>
                  <a:gd name="G9" fmla="*/ 21600 1 2"/>
                  <a:gd name="G10" fmla="+- 10800 0 G9"/>
                  <a:gd name="G11" fmla="?: G10 G8 0"/>
                  <a:gd name="G12" fmla="?: G10 G7 21600"/>
                  <a:gd name="T0" fmla="*/ 16200 w 21600"/>
                  <a:gd name="T1" fmla="*/ 10800 h 21600"/>
                  <a:gd name="T2" fmla="*/ 10800 w 21600"/>
                  <a:gd name="T3" fmla="*/ 21600 h 21600"/>
                  <a:gd name="T4" fmla="*/ 5400 w 21600"/>
                  <a:gd name="T5" fmla="*/ 10800 h 21600"/>
                  <a:gd name="T6" fmla="*/ 10800 w 21600"/>
                  <a:gd name="T7" fmla="*/ 0 h 21600"/>
                  <a:gd name="T8" fmla="*/ 7200 w 21600"/>
                  <a:gd name="T9" fmla="*/ 7200 h 21600"/>
                  <a:gd name="T10" fmla="*/ 14400 w 21600"/>
                  <a:gd name="T11" fmla="*/ 144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50000">
                    <a:srgbClr val="FFFFFF"/>
                  </a:gs>
                  <a:gs pos="100000">
                    <a:schemeClr val="bg2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" name="Group 32"/>
            <p:cNvGrpSpPr>
              <a:grpSpLocks/>
            </p:cNvGrpSpPr>
            <p:nvPr/>
          </p:nvGrpSpPr>
          <p:grpSpPr bwMode="auto">
            <a:xfrm>
              <a:off x="5364088" y="5661248"/>
              <a:ext cx="288032" cy="288032"/>
              <a:chOff x="2408" y="807"/>
              <a:chExt cx="348" cy="348"/>
            </a:xfrm>
          </p:grpSpPr>
          <p:sp>
            <p:nvSpPr>
              <p:cNvPr id="46" name="Oval 33"/>
              <p:cNvSpPr>
                <a:spLocks noChangeArrowheads="1"/>
              </p:cNvSpPr>
              <p:nvPr/>
            </p:nvSpPr>
            <p:spPr bwMode="auto">
              <a:xfrm>
                <a:off x="2408" y="807"/>
                <a:ext cx="348" cy="348"/>
              </a:xfrm>
              <a:prstGeom prst="ellipse">
                <a:avLst/>
              </a:prstGeom>
              <a:solidFill>
                <a:srgbClr val="FF9900">
                  <a:alpha val="5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47" name="AutoShape 34"/>
              <p:cNvSpPr>
                <a:spLocks noChangeArrowheads="1"/>
              </p:cNvSpPr>
              <p:nvPr/>
            </p:nvSpPr>
            <p:spPr bwMode="auto">
              <a:xfrm rot="10800000">
                <a:off x="2553" y="911"/>
                <a:ext cx="71" cy="138"/>
              </a:xfrm>
              <a:custGeom>
                <a:avLst/>
                <a:gdLst>
                  <a:gd name="G0" fmla="+- 10800 0 0"/>
                  <a:gd name="G1" fmla="+- 21600 0 10800"/>
                  <a:gd name="G2" fmla="*/ 10800 1 2"/>
                  <a:gd name="G3" fmla="+- 21600 0 G2"/>
                  <a:gd name="G4" fmla="+/ 10800 21600 2"/>
                  <a:gd name="G5" fmla="+/ G1 0 2"/>
                  <a:gd name="G6" fmla="*/ 21600 21600 10800"/>
                  <a:gd name="G7" fmla="*/ G6 1 2"/>
                  <a:gd name="G8" fmla="+- 21600 0 G7"/>
                  <a:gd name="G9" fmla="*/ 21600 1 2"/>
                  <a:gd name="G10" fmla="+- 10800 0 G9"/>
                  <a:gd name="G11" fmla="?: G10 G8 0"/>
                  <a:gd name="G12" fmla="?: G10 G7 21600"/>
                  <a:gd name="T0" fmla="*/ 16200 w 21600"/>
                  <a:gd name="T1" fmla="*/ 10800 h 21600"/>
                  <a:gd name="T2" fmla="*/ 10800 w 21600"/>
                  <a:gd name="T3" fmla="*/ 21600 h 21600"/>
                  <a:gd name="T4" fmla="*/ 5400 w 21600"/>
                  <a:gd name="T5" fmla="*/ 10800 h 21600"/>
                  <a:gd name="T6" fmla="*/ 10800 w 21600"/>
                  <a:gd name="T7" fmla="*/ 0 h 21600"/>
                  <a:gd name="T8" fmla="*/ 7200 w 21600"/>
                  <a:gd name="T9" fmla="*/ 7200 h 21600"/>
                  <a:gd name="T10" fmla="*/ 14400 w 21600"/>
                  <a:gd name="T11" fmla="*/ 144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50000">
                    <a:srgbClr val="FFFFFF"/>
                  </a:gs>
                  <a:gs pos="100000">
                    <a:schemeClr val="bg2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" name="Group 20"/>
            <p:cNvGrpSpPr>
              <a:grpSpLocks/>
            </p:cNvGrpSpPr>
            <p:nvPr/>
          </p:nvGrpSpPr>
          <p:grpSpPr bwMode="auto">
            <a:xfrm>
              <a:off x="6012160" y="1772816"/>
              <a:ext cx="611188" cy="611188"/>
              <a:chOff x="4390" y="4007"/>
              <a:chExt cx="385" cy="385"/>
            </a:xfrm>
          </p:grpSpPr>
          <p:sp>
            <p:nvSpPr>
              <p:cNvPr id="49" name="Oval 21"/>
              <p:cNvSpPr>
                <a:spLocks noChangeArrowheads="1"/>
              </p:cNvSpPr>
              <p:nvPr/>
            </p:nvSpPr>
            <p:spPr bwMode="auto">
              <a:xfrm>
                <a:off x="4390" y="4007"/>
                <a:ext cx="385" cy="385"/>
              </a:xfrm>
              <a:prstGeom prst="ellipse">
                <a:avLst/>
              </a:prstGeom>
              <a:gradFill rotWithShape="1">
                <a:gsLst>
                  <a:gs pos="0">
                    <a:srgbClr val="99CCFF">
                      <a:alpha val="46001"/>
                    </a:srgbClr>
                  </a:gs>
                  <a:gs pos="100000">
                    <a:srgbClr val="99CCFF">
                      <a:gamma/>
                      <a:shade val="46275"/>
                      <a:invGamma/>
                      <a:alpha val="4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grpSp>
            <p:nvGrpSpPr>
              <p:cNvPr id="50" name="Group 22"/>
              <p:cNvGrpSpPr>
                <a:grpSpLocks/>
              </p:cNvGrpSpPr>
              <p:nvPr/>
            </p:nvGrpSpPr>
            <p:grpSpPr bwMode="auto">
              <a:xfrm>
                <a:off x="4517" y="4069"/>
                <a:ext cx="138" cy="275"/>
                <a:chOff x="158" y="2704"/>
                <a:chExt cx="681" cy="1361"/>
              </a:xfrm>
            </p:grpSpPr>
            <p:sp>
              <p:nvSpPr>
                <p:cNvPr id="51" name="AutoShape 23"/>
                <p:cNvSpPr>
                  <a:spLocks noChangeArrowheads="1"/>
                </p:cNvSpPr>
                <p:nvPr/>
              </p:nvSpPr>
              <p:spPr bwMode="auto">
                <a:xfrm rot="10800000">
                  <a:off x="420" y="2704"/>
                  <a:ext cx="157" cy="1361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rgbClr val="FFFFFF"/>
                    </a:gs>
                    <a:gs pos="100000">
                      <a:schemeClr val="bg2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Rectangle 24"/>
                <p:cNvSpPr>
                  <a:spLocks noChangeArrowheads="1"/>
                </p:cNvSpPr>
                <p:nvPr/>
              </p:nvSpPr>
              <p:spPr bwMode="auto">
                <a:xfrm>
                  <a:off x="316" y="2889"/>
                  <a:ext cx="366" cy="63"/>
                </a:xfrm>
                <a:prstGeom prst="rect">
                  <a:avLst/>
                </a:prstGeom>
                <a:gradFill rotWithShape="1">
                  <a:gsLst>
                    <a:gs pos="0">
                      <a:srgbClr val="5F5F5F"/>
                    </a:gs>
                    <a:gs pos="50000">
                      <a:srgbClr val="FFFFFF"/>
                    </a:gs>
                    <a:gs pos="100000">
                      <a:srgbClr val="5F5F5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Rectangle 25"/>
                <p:cNvSpPr>
                  <a:spLocks noChangeArrowheads="1"/>
                </p:cNvSpPr>
                <p:nvPr/>
              </p:nvSpPr>
              <p:spPr bwMode="auto">
                <a:xfrm>
                  <a:off x="211" y="3014"/>
                  <a:ext cx="576" cy="61"/>
                </a:xfrm>
                <a:prstGeom prst="rect">
                  <a:avLst/>
                </a:prstGeom>
                <a:gradFill rotWithShape="1">
                  <a:gsLst>
                    <a:gs pos="0">
                      <a:srgbClr val="5F5F5F"/>
                    </a:gs>
                    <a:gs pos="50000">
                      <a:srgbClr val="FFFFFF"/>
                    </a:gs>
                    <a:gs pos="100000">
                      <a:srgbClr val="5F5F5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Rectangle 26"/>
                <p:cNvSpPr>
                  <a:spLocks noChangeArrowheads="1"/>
                </p:cNvSpPr>
                <p:nvPr/>
              </p:nvSpPr>
              <p:spPr bwMode="auto">
                <a:xfrm>
                  <a:off x="158" y="3138"/>
                  <a:ext cx="681" cy="61"/>
                </a:xfrm>
                <a:prstGeom prst="rect">
                  <a:avLst/>
                </a:prstGeom>
                <a:gradFill rotWithShape="1">
                  <a:gsLst>
                    <a:gs pos="0">
                      <a:srgbClr val="5F5F5F"/>
                    </a:gs>
                    <a:gs pos="50000">
                      <a:srgbClr val="FFFFFF"/>
                    </a:gs>
                    <a:gs pos="100000">
                      <a:srgbClr val="5F5F5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8" name="Group 20"/>
            <p:cNvGrpSpPr>
              <a:grpSpLocks/>
            </p:cNvGrpSpPr>
            <p:nvPr/>
          </p:nvGrpSpPr>
          <p:grpSpPr bwMode="auto">
            <a:xfrm>
              <a:off x="4860032" y="4941168"/>
              <a:ext cx="611188" cy="611188"/>
              <a:chOff x="4390" y="4007"/>
              <a:chExt cx="385" cy="385"/>
            </a:xfrm>
          </p:grpSpPr>
          <p:sp>
            <p:nvSpPr>
              <p:cNvPr id="59" name="Oval 21"/>
              <p:cNvSpPr>
                <a:spLocks noChangeArrowheads="1"/>
              </p:cNvSpPr>
              <p:nvPr/>
            </p:nvSpPr>
            <p:spPr bwMode="auto">
              <a:xfrm>
                <a:off x="4390" y="4007"/>
                <a:ext cx="385" cy="385"/>
              </a:xfrm>
              <a:prstGeom prst="ellipse">
                <a:avLst/>
              </a:prstGeom>
              <a:gradFill rotWithShape="1">
                <a:gsLst>
                  <a:gs pos="0">
                    <a:srgbClr val="99CCFF">
                      <a:alpha val="46001"/>
                    </a:srgbClr>
                  </a:gs>
                  <a:gs pos="100000">
                    <a:srgbClr val="99CCFF">
                      <a:gamma/>
                      <a:shade val="46275"/>
                      <a:invGamma/>
                      <a:alpha val="4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grpSp>
            <p:nvGrpSpPr>
              <p:cNvPr id="60" name="Group 22"/>
              <p:cNvGrpSpPr>
                <a:grpSpLocks/>
              </p:cNvGrpSpPr>
              <p:nvPr/>
            </p:nvGrpSpPr>
            <p:grpSpPr bwMode="auto">
              <a:xfrm>
                <a:off x="4517" y="4069"/>
                <a:ext cx="138" cy="275"/>
                <a:chOff x="158" y="2704"/>
                <a:chExt cx="681" cy="1361"/>
              </a:xfrm>
            </p:grpSpPr>
            <p:sp>
              <p:nvSpPr>
                <p:cNvPr id="61" name="AutoShape 23"/>
                <p:cNvSpPr>
                  <a:spLocks noChangeArrowheads="1"/>
                </p:cNvSpPr>
                <p:nvPr/>
              </p:nvSpPr>
              <p:spPr bwMode="auto">
                <a:xfrm rot="10800000">
                  <a:off x="420" y="2704"/>
                  <a:ext cx="157" cy="1361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rgbClr val="FFFFFF"/>
                    </a:gs>
                    <a:gs pos="100000">
                      <a:schemeClr val="bg2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Rectangle 24"/>
                <p:cNvSpPr>
                  <a:spLocks noChangeArrowheads="1"/>
                </p:cNvSpPr>
                <p:nvPr/>
              </p:nvSpPr>
              <p:spPr bwMode="auto">
                <a:xfrm>
                  <a:off x="316" y="2889"/>
                  <a:ext cx="366" cy="63"/>
                </a:xfrm>
                <a:prstGeom prst="rect">
                  <a:avLst/>
                </a:prstGeom>
                <a:gradFill rotWithShape="1">
                  <a:gsLst>
                    <a:gs pos="0">
                      <a:srgbClr val="5F5F5F"/>
                    </a:gs>
                    <a:gs pos="50000">
                      <a:srgbClr val="FFFFFF"/>
                    </a:gs>
                    <a:gs pos="100000">
                      <a:srgbClr val="5F5F5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Rectangle 25"/>
                <p:cNvSpPr>
                  <a:spLocks noChangeArrowheads="1"/>
                </p:cNvSpPr>
                <p:nvPr/>
              </p:nvSpPr>
              <p:spPr bwMode="auto">
                <a:xfrm>
                  <a:off x="211" y="3014"/>
                  <a:ext cx="576" cy="61"/>
                </a:xfrm>
                <a:prstGeom prst="rect">
                  <a:avLst/>
                </a:prstGeom>
                <a:gradFill rotWithShape="1">
                  <a:gsLst>
                    <a:gs pos="0">
                      <a:srgbClr val="5F5F5F"/>
                    </a:gs>
                    <a:gs pos="50000">
                      <a:srgbClr val="FFFFFF"/>
                    </a:gs>
                    <a:gs pos="100000">
                      <a:srgbClr val="5F5F5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Rectangle 26"/>
                <p:cNvSpPr>
                  <a:spLocks noChangeArrowheads="1"/>
                </p:cNvSpPr>
                <p:nvPr/>
              </p:nvSpPr>
              <p:spPr bwMode="auto">
                <a:xfrm>
                  <a:off x="158" y="3138"/>
                  <a:ext cx="681" cy="61"/>
                </a:xfrm>
                <a:prstGeom prst="rect">
                  <a:avLst/>
                </a:prstGeom>
                <a:gradFill rotWithShape="1">
                  <a:gsLst>
                    <a:gs pos="0">
                      <a:srgbClr val="5F5F5F"/>
                    </a:gs>
                    <a:gs pos="50000">
                      <a:srgbClr val="FFFFFF"/>
                    </a:gs>
                    <a:gs pos="100000">
                      <a:srgbClr val="5F5F5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49551" name="Rectangle 47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FEFF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552" name="Rectangle 48"/>
          <p:cNvSpPr>
            <a:spLocks noChangeArrowheads="1"/>
          </p:cNvSpPr>
          <p:nvPr/>
        </p:nvSpPr>
        <p:spPr bwMode="auto">
          <a:xfrm>
            <a:off x="179388" y="-30163"/>
            <a:ext cx="74254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dirty="0" smtClean="0">
                <a:latin typeface="Arial" pitchFamily="34" charset="0"/>
                <a:sym typeface="Symbol"/>
              </a:rPr>
              <a:t>The </a:t>
            </a:r>
            <a:r>
              <a:rPr lang="de-DE" sz="3200" dirty="0" err="1" smtClean="0">
                <a:latin typeface="Arial" pitchFamily="34" charset="0"/>
                <a:sym typeface="Symbol"/>
              </a:rPr>
              <a:t>KFUe</a:t>
            </a:r>
            <a:r>
              <a:rPr lang="de-DE" sz="3200" dirty="0" smtClean="0">
                <a:latin typeface="Arial" pitchFamily="34" charset="0"/>
                <a:sym typeface="Symbol"/>
              </a:rPr>
              <a:t> </a:t>
            </a:r>
            <a:r>
              <a:rPr lang="de-DE" sz="3200" dirty="0" err="1" smtClean="0">
                <a:latin typeface="Arial" pitchFamily="34" charset="0"/>
                <a:sym typeface="Symbol"/>
              </a:rPr>
              <a:t>radiation</a:t>
            </a:r>
            <a:r>
              <a:rPr lang="de-DE" sz="3200" dirty="0" smtClean="0">
                <a:latin typeface="Arial" pitchFamily="34" charset="0"/>
                <a:sym typeface="Symbol"/>
              </a:rPr>
              <a:t> </a:t>
            </a:r>
            <a:r>
              <a:rPr lang="de-DE" sz="3200" dirty="0" err="1" smtClean="0">
                <a:latin typeface="Arial" pitchFamily="34" charset="0"/>
                <a:sym typeface="Symbol"/>
              </a:rPr>
              <a:t>measuring</a:t>
            </a:r>
            <a:r>
              <a:rPr lang="de-DE" sz="3200" dirty="0" smtClean="0">
                <a:latin typeface="Arial" pitchFamily="34" charset="0"/>
                <a:sym typeface="Symbol"/>
              </a:rPr>
              <a:t> </a:t>
            </a:r>
            <a:r>
              <a:rPr lang="de-DE" sz="3200" dirty="0" err="1" smtClean="0">
                <a:latin typeface="Arial" pitchFamily="34" charset="0"/>
                <a:sym typeface="Symbol"/>
              </a:rPr>
              <a:t>network</a:t>
            </a:r>
            <a:r>
              <a:rPr lang="de-DE" sz="3200" dirty="0" smtClean="0">
                <a:latin typeface="Arial" pitchFamily="34" charset="0"/>
                <a:sym typeface="Symbol"/>
              </a:rPr>
              <a:t>.</a:t>
            </a:r>
            <a:endParaRPr lang="de-DE" sz="3200" dirty="0">
              <a:solidFill>
                <a:schemeClr val="tx2"/>
              </a:solidFill>
              <a:latin typeface="Arial" pitchFamily="34" charset="0"/>
            </a:endParaRPr>
          </a:p>
        </p:txBody>
      </p:sp>
      <p:grpSp>
        <p:nvGrpSpPr>
          <p:cNvPr id="67" name="Gruppieren 66"/>
          <p:cNvGrpSpPr/>
          <p:nvPr/>
        </p:nvGrpSpPr>
        <p:grpSpPr>
          <a:xfrm>
            <a:off x="467544" y="3573016"/>
            <a:ext cx="3888432" cy="1198439"/>
            <a:chOff x="467544" y="2420888"/>
            <a:chExt cx="3744416" cy="1198439"/>
          </a:xfrm>
        </p:grpSpPr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467544" y="2420888"/>
              <a:ext cx="3744416" cy="1198439"/>
            </a:xfrm>
            <a:prstGeom prst="roundRect">
              <a:avLst>
                <a:gd name="adj" fmla="val 11537"/>
              </a:avLst>
            </a:prstGeom>
            <a:solidFill>
              <a:srgbClr val="FFFFFF"/>
            </a:solidFill>
            <a:ln w="38100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720000" tIns="0" rIns="0" bIns="0"/>
            <a:lstStyle/>
            <a:p>
              <a:pPr>
                <a:lnSpc>
                  <a:spcPct val="120000"/>
                </a:lnSpc>
                <a:buClr>
                  <a:srgbClr val="024731"/>
                </a:buClr>
                <a:buFont typeface="Wingdings" pitchFamily="2" charset="2"/>
                <a:buNone/>
              </a:pPr>
              <a:r>
                <a:rPr lang="de-DE" sz="1400" b="1" dirty="0" smtClean="0"/>
                <a:t>11 Aerosole </a:t>
              </a:r>
              <a:r>
                <a:rPr lang="de-DE" sz="1400" b="1" dirty="0" err="1" smtClean="0"/>
                <a:t>stations</a:t>
              </a:r>
              <a:r>
                <a:rPr lang="de-DE" sz="1400" b="1" dirty="0" smtClean="0"/>
                <a:t> </a:t>
              </a:r>
              <a:r>
                <a:rPr lang="de-DE" sz="1400" b="1" dirty="0" err="1" smtClean="0"/>
                <a:t>located</a:t>
              </a:r>
              <a:r>
                <a:rPr lang="de-DE" sz="1400" b="1" dirty="0" smtClean="0"/>
                <a:t> </a:t>
              </a:r>
              <a:r>
                <a:rPr lang="de-DE" sz="1400" b="1" dirty="0" err="1" smtClean="0"/>
                <a:t>at</a:t>
              </a:r>
              <a:endParaRPr lang="de-DE" sz="1400" b="1" dirty="0"/>
            </a:p>
            <a:p>
              <a:pPr>
                <a:lnSpc>
                  <a:spcPct val="120000"/>
                </a:lnSpc>
                <a:buClr>
                  <a:srgbClr val="024731"/>
                </a:buClr>
                <a:buFont typeface="Wingdings" pitchFamily="2" charset="2"/>
                <a:buNone/>
              </a:pPr>
              <a:r>
                <a:rPr lang="de-DE" sz="1400" dirty="0" smtClean="0"/>
                <a:t>Plant </a:t>
              </a:r>
              <a:r>
                <a:rPr lang="de-DE" sz="1400" dirty="0" err="1" smtClean="0"/>
                <a:t>sites</a:t>
              </a:r>
              <a:r>
                <a:rPr lang="de-DE" sz="1400" dirty="0" smtClean="0"/>
                <a:t> (5)</a:t>
              </a:r>
            </a:p>
            <a:p>
              <a:pPr>
                <a:lnSpc>
                  <a:spcPct val="120000"/>
                </a:lnSpc>
                <a:buClr>
                  <a:srgbClr val="024731"/>
                </a:buClr>
                <a:buFont typeface="Wingdings" pitchFamily="2" charset="2"/>
                <a:buNone/>
              </a:pPr>
              <a:r>
                <a:rPr lang="de-DE" sz="1400" dirty="0" err="1" smtClean="0"/>
                <a:t>Within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the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country</a:t>
              </a:r>
              <a:r>
                <a:rPr lang="de-DE" sz="1400" dirty="0" smtClean="0"/>
                <a:t> (6)</a:t>
              </a:r>
              <a:endParaRPr lang="de-DE" sz="1400" dirty="0"/>
            </a:p>
            <a:p>
              <a:pPr>
                <a:lnSpc>
                  <a:spcPct val="120000"/>
                </a:lnSpc>
                <a:buClr>
                  <a:srgbClr val="024731"/>
                </a:buClr>
                <a:buFont typeface="Wingdings" pitchFamily="2" charset="2"/>
                <a:buNone/>
              </a:pPr>
              <a:r>
                <a:rPr lang="de-DE" sz="1400" dirty="0" smtClean="0"/>
                <a:t>Mobile (3)</a:t>
              </a:r>
              <a:endParaRPr lang="de-DE" sz="1400" dirty="0"/>
            </a:p>
          </p:txBody>
        </p:sp>
        <p:pic>
          <p:nvPicPr>
            <p:cNvPr id="54" name="Picture 3" descr="IMG_239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2492896"/>
              <a:ext cx="476433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18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996952"/>
              <a:ext cx="720080" cy="574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58" name="Picture 2" descr="C:\KFUE\Client\Symbols\gamma_spektren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3568" y="2852936"/>
              <a:ext cx="288032" cy="288032"/>
            </a:xfrm>
            <a:prstGeom prst="rect">
              <a:avLst/>
            </a:prstGeom>
            <a:noFill/>
          </p:spPr>
        </p:pic>
      </p:grp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869160"/>
            <a:ext cx="202071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789040"/>
            <a:ext cx="2303647" cy="153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6" name="Gruppieren 65"/>
          <p:cNvGrpSpPr/>
          <p:nvPr/>
        </p:nvGrpSpPr>
        <p:grpSpPr>
          <a:xfrm>
            <a:off x="467544" y="1412776"/>
            <a:ext cx="4139952" cy="1414463"/>
            <a:chOff x="0" y="3645024"/>
            <a:chExt cx="4139952" cy="1414463"/>
          </a:xfrm>
        </p:grpSpPr>
        <p:grpSp>
          <p:nvGrpSpPr>
            <p:cNvPr id="65" name="Gruppieren 64"/>
            <p:cNvGrpSpPr/>
            <p:nvPr/>
          </p:nvGrpSpPr>
          <p:grpSpPr>
            <a:xfrm>
              <a:off x="0" y="3645024"/>
              <a:ext cx="3779838" cy="1414463"/>
              <a:chOff x="395536" y="764704"/>
              <a:chExt cx="3779838" cy="1414463"/>
            </a:xfrm>
          </p:grpSpPr>
          <p:sp>
            <p:nvSpPr>
              <p:cNvPr id="19" name="AutoShape 19"/>
              <p:cNvSpPr>
                <a:spLocks noChangeArrowheads="1"/>
              </p:cNvSpPr>
              <p:nvPr/>
            </p:nvSpPr>
            <p:spPr bwMode="auto">
              <a:xfrm>
                <a:off x="395536" y="764704"/>
                <a:ext cx="3779838" cy="1414463"/>
              </a:xfrm>
              <a:prstGeom prst="roundRect">
                <a:avLst>
                  <a:gd name="adj" fmla="val 11537"/>
                </a:avLst>
              </a:prstGeom>
              <a:solidFill>
                <a:srgbClr val="FFFFFF"/>
              </a:solidFill>
              <a:ln w="38100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lIns="720000" tIns="0" rIns="0" bIns="0"/>
              <a:lstStyle/>
              <a:p>
                <a:pPr>
                  <a:lnSpc>
                    <a:spcPct val="120000"/>
                  </a:lnSpc>
                  <a:buClr>
                    <a:srgbClr val="024731"/>
                  </a:buClr>
                  <a:buFont typeface="Wingdings" pitchFamily="2" charset="2"/>
                  <a:buNone/>
                </a:pPr>
                <a:r>
                  <a:rPr lang="de-DE" sz="1400" b="1" dirty="0"/>
                  <a:t>2 </a:t>
                </a:r>
                <a:r>
                  <a:rPr lang="de-DE" sz="1400" b="1" dirty="0" err="1"/>
                  <a:t>Skylink</a:t>
                </a:r>
                <a:r>
                  <a:rPr lang="de-DE" sz="1400" b="1" dirty="0"/>
                  <a:t> </a:t>
                </a:r>
                <a:r>
                  <a:rPr lang="de-DE" sz="1400" b="1" dirty="0" smtClean="0"/>
                  <a:t>Receivers </a:t>
                </a:r>
                <a:r>
                  <a:rPr lang="de-DE" sz="1400" b="1" dirty="0"/>
                  <a:t>(&gt;100 km)</a:t>
                </a:r>
              </a:p>
              <a:p>
                <a:pPr>
                  <a:lnSpc>
                    <a:spcPct val="120000"/>
                  </a:lnSpc>
                  <a:buClr>
                    <a:srgbClr val="024731"/>
                  </a:buClr>
                  <a:buFont typeface="Wingdings" pitchFamily="2" charset="2"/>
                  <a:buNone/>
                </a:pPr>
                <a:r>
                  <a:rPr lang="de-DE" sz="1400" dirty="0"/>
                  <a:t>Königsstuhl &amp; Feldberg</a:t>
                </a:r>
              </a:p>
              <a:p>
                <a:pPr>
                  <a:lnSpc>
                    <a:spcPct val="120000"/>
                  </a:lnSpc>
                  <a:buClr>
                    <a:srgbClr val="024731"/>
                  </a:buClr>
                  <a:buFont typeface="Wingdings" pitchFamily="2" charset="2"/>
                  <a:buNone/>
                </a:pPr>
                <a:endParaRPr lang="de-DE" sz="1400" dirty="0"/>
              </a:p>
            </p:txBody>
          </p:sp>
          <p:grpSp>
            <p:nvGrpSpPr>
              <p:cNvPr id="20" name="Group 20"/>
              <p:cNvGrpSpPr>
                <a:grpSpLocks/>
              </p:cNvGrpSpPr>
              <p:nvPr/>
            </p:nvGrpSpPr>
            <p:grpSpPr bwMode="auto">
              <a:xfrm>
                <a:off x="467544" y="764704"/>
                <a:ext cx="611188" cy="611188"/>
                <a:chOff x="4390" y="4007"/>
                <a:chExt cx="385" cy="385"/>
              </a:xfrm>
            </p:grpSpPr>
            <p:sp>
              <p:nvSpPr>
                <p:cNvPr id="21" name="Oval 21"/>
                <p:cNvSpPr>
                  <a:spLocks noChangeArrowheads="1"/>
                </p:cNvSpPr>
                <p:nvPr/>
              </p:nvSpPr>
              <p:spPr bwMode="auto">
                <a:xfrm>
                  <a:off x="4390" y="4007"/>
                  <a:ext cx="385" cy="3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>
                        <a:alpha val="46001"/>
                      </a:srgbClr>
                    </a:gs>
                    <a:gs pos="100000">
                      <a:srgbClr val="99CCFF">
                        <a:gamma/>
                        <a:shade val="46275"/>
                        <a:invGamma/>
                        <a:alpha val="44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grpSp>
              <p:nvGrpSpPr>
                <p:cNvPr id="22" name="Group 22"/>
                <p:cNvGrpSpPr>
                  <a:grpSpLocks/>
                </p:cNvGrpSpPr>
                <p:nvPr/>
              </p:nvGrpSpPr>
              <p:grpSpPr bwMode="auto">
                <a:xfrm>
                  <a:off x="4517" y="4069"/>
                  <a:ext cx="138" cy="275"/>
                  <a:chOff x="158" y="2704"/>
                  <a:chExt cx="681" cy="1361"/>
                </a:xfrm>
              </p:grpSpPr>
              <p:sp>
                <p:nvSpPr>
                  <p:cNvPr id="23" name="AutoShape 23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420" y="2704"/>
                    <a:ext cx="157" cy="1361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50000">
                        <a:srgbClr val="FFFFFF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316" y="2889"/>
                    <a:ext cx="366" cy="6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F5F5F"/>
                      </a:gs>
                      <a:gs pos="50000">
                        <a:srgbClr val="FFFFFF"/>
                      </a:gs>
                      <a:gs pos="100000">
                        <a:srgbClr val="5F5F5F"/>
                      </a:gs>
                    </a:gsLst>
                    <a:lin ang="0" scaled="1"/>
                  </a:gra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211" y="3014"/>
                    <a:ext cx="576" cy="6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F5F5F"/>
                      </a:gs>
                      <a:gs pos="50000">
                        <a:srgbClr val="FFFFFF"/>
                      </a:gs>
                      <a:gs pos="100000">
                        <a:srgbClr val="5F5F5F"/>
                      </a:gs>
                    </a:gsLst>
                    <a:lin ang="0" scaled="1"/>
                  </a:gra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158" y="3138"/>
                    <a:ext cx="681" cy="6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F5F5F"/>
                      </a:gs>
                      <a:gs pos="50000">
                        <a:srgbClr val="FFFFFF"/>
                      </a:gs>
                      <a:gs pos="100000">
                        <a:srgbClr val="5F5F5F"/>
                      </a:gs>
                    </a:gsLst>
                    <a:lin ang="0" scaled="1"/>
                  </a:gra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8" name="Group 28"/>
              <p:cNvGrpSpPr>
                <a:grpSpLocks/>
              </p:cNvGrpSpPr>
              <p:nvPr/>
            </p:nvGrpSpPr>
            <p:grpSpPr bwMode="auto">
              <a:xfrm>
                <a:off x="611237" y="1556792"/>
                <a:ext cx="360363" cy="360363"/>
                <a:chOff x="232" y="2274"/>
                <a:chExt cx="227" cy="227"/>
              </a:xfrm>
            </p:grpSpPr>
            <p:sp>
              <p:nvSpPr>
                <p:cNvPr id="29" name="Oval 29"/>
                <p:cNvSpPr>
                  <a:spLocks noChangeArrowheads="1"/>
                </p:cNvSpPr>
                <p:nvPr/>
              </p:nvSpPr>
              <p:spPr bwMode="auto">
                <a:xfrm>
                  <a:off x="232" y="2274"/>
                  <a:ext cx="227" cy="227"/>
                </a:xfrm>
                <a:prstGeom prst="ellipse">
                  <a:avLst/>
                </a:prstGeom>
                <a:solidFill>
                  <a:srgbClr val="D98B3D">
                    <a:alpha val="81000"/>
                  </a:srgbClr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30" name="AutoShape 30"/>
                <p:cNvSpPr>
                  <a:spLocks noChangeArrowheads="1"/>
                </p:cNvSpPr>
                <p:nvPr/>
              </p:nvSpPr>
              <p:spPr bwMode="auto">
                <a:xfrm rot="10800000">
                  <a:off x="319" y="2338"/>
                  <a:ext cx="46" cy="90"/>
                </a:xfrm>
                <a:custGeom>
                  <a:avLst/>
                  <a:gdLst>
                    <a:gd name="G0" fmla="+- 10800 0 0"/>
                    <a:gd name="G1" fmla="+- 21600 0 10800"/>
                    <a:gd name="G2" fmla="*/ 10800 1 2"/>
                    <a:gd name="G3" fmla="+- 21600 0 G2"/>
                    <a:gd name="G4" fmla="+/ 10800 21600 2"/>
                    <a:gd name="G5" fmla="+/ G1 0 2"/>
                    <a:gd name="G6" fmla="*/ 21600 21600 10800"/>
                    <a:gd name="G7" fmla="*/ G6 1 2"/>
                    <a:gd name="G8" fmla="+- 21600 0 G7"/>
                    <a:gd name="G9" fmla="*/ 21600 1 2"/>
                    <a:gd name="G10" fmla="+- 10800 0 G9"/>
                    <a:gd name="G11" fmla="?: G10 G8 0"/>
                    <a:gd name="G12" fmla="?: G10 G7 21600"/>
                    <a:gd name="T0" fmla="*/ 16200 w 21600"/>
                    <a:gd name="T1" fmla="*/ 10800 h 21600"/>
                    <a:gd name="T2" fmla="*/ 10800 w 21600"/>
                    <a:gd name="T3" fmla="*/ 21600 h 21600"/>
                    <a:gd name="T4" fmla="*/ 5400 w 21600"/>
                    <a:gd name="T5" fmla="*/ 10800 h 21600"/>
                    <a:gd name="T6" fmla="*/ 10800 w 21600"/>
                    <a:gd name="T7" fmla="*/ 0 h 21600"/>
                    <a:gd name="T8" fmla="*/ 7200 w 21600"/>
                    <a:gd name="T9" fmla="*/ 7200 h 21600"/>
                    <a:gd name="T10" fmla="*/ 14400 w 21600"/>
                    <a:gd name="T11" fmla="*/ 144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10800" y="21600"/>
                      </a:lnTo>
                      <a:lnTo>
                        <a:pt x="108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rgbClr val="FFFFFF"/>
                    </a:gs>
                    <a:gs pos="100000">
                      <a:schemeClr val="bg2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32" name="Picture 33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9912" y="908720"/>
                <a:ext cx="288304" cy="1129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333333"/>
                </a:outerShdw>
              </a:effectLst>
            </p:spPr>
          </p:pic>
        </p:grpSp>
        <p:sp>
          <p:nvSpPr>
            <p:cNvPr id="31" name="AutoShape 31"/>
            <p:cNvSpPr>
              <a:spLocks noChangeArrowheads="1"/>
            </p:cNvSpPr>
            <p:nvPr/>
          </p:nvSpPr>
          <p:spPr bwMode="auto">
            <a:xfrm>
              <a:off x="755402" y="4292451"/>
              <a:ext cx="3384550" cy="720725"/>
            </a:xfrm>
            <a:prstGeom prst="roundRect">
              <a:avLst>
                <a:gd name="adj" fmla="val 11537"/>
              </a:avLst>
            </a:prstGeom>
            <a:noFill/>
            <a:ln w="38100" algn="ctr">
              <a:noFill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>
                <a:lnSpc>
                  <a:spcPct val="120000"/>
                </a:lnSpc>
                <a:buClr>
                  <a:srgbClr val="024731"/>
                </a:buClr>
                <a:buFont typeface="Wingdings" pitchFamily="2" charset="2"/>
                <a:buNone/>
              </a:pPr>
              <a:r>
                <a:rPr lang="de-DE" sz="1400" b="1" dirty="0"/>
                <a:t>6 Shortlink </a:t>
              </a:r>
              <a:r>
                <a:rPr lang="de-DE" sz="1400" b="1" dirty="0" smtClean="0"/>
                <a:t>Receivers </a:t>
              </a:r>
              <a:r>
                <a:rPr lang="de-DE" sz="1400" b="1" dirty="0"/>
                <a:t>(~10 km)</a:t>
              </a:r>
            </a:p>
            <a:p>
              <a:pPr>
                <a:lnSpc>
                  <a:spcPct val="120000"/>
                </a:lnSpc>
                <a:buClr>
                  <a:srgbClr val="024731"/>
                </a:buClr>
                <a:buFont typeface="Wingdings" pitchFamily="2" charset="2"/>
                <a:buNone/>
              </a:pPr>
              <a:r>
                <a:rPr lang="de-DE" sz="1400" dirty="0" smtClean="0"/>
                <a:t>Close </a:t>
              </a:r>
              <a:r>
                <a:rPr lang="de-DE" sz="1400" dirty="0" err="1" smtClean="0"/>
                <a:t>to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each</a:t>
              </a:r>
              <a:r>
                <a:rPr lang="de-DE" sz="1400" dirty="0" smtClean="0"/>
                <a:t> plant </a:t>
              </a:r>
              <a:r>
                <a:rPr lang="de-DE" sz="1400" dirty="0" err="1" smtClean="0"/>
                <a:t>site</a:t>
              </a:r>
              <a:r>
                <a:rPr lang="de-DE" sz="1400" dirty="0" smtClean="0"/>
                <a:t> (+</a:t>
              </a:r>
              <a:r>
                <a:rPr lang="de-DE" sz="1400" dirty="0"/>
                <a:t>1 </a:t>
              </a:r>
              <a:r>
                <a:rPr lang="de-DE" sz="1400" dirty="0" smtClean="0"/>
                <a:t>mobile)</a:t>
              </a:r>
              <a:endParaRPr lang="de-DE" sz="1400" dirty="0"/>
            </a:p>
          </p:txBody>
        </p:sp>
      </p:grpSp>
      <p:sp>
        <p:nvSpPr>
          <p:cNvPr id="68" name="Textfeld 67"/>
          <p:cNvSpPr txBox="1"/>
          <p:nvPr/>
        </p:nvSpPr>
        <p:spPr>
          <a:xfrm>
            <a:off x="453487" y="692696"/>
            <a:ext cx="31983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latin typeface="Arial" pitchFamily="34" charset="0"/>
                <a:sym typeface="Symbol"/>
              </a:rPr>
              <a:t>Ambient</a:t>
            </a:r>
            <a:r>
              <a:rPr lang="de-DE" sz="1800" dirty="0" smtClean="0">
                <a:latin typeface="Arial" pitchFamily="34" charset="0"/>
                <a:sym typeface="Symbol"/>
              </a:rPr>
              <a:t> dose rate </a:t>
            </a:r>
            <a:r>
              <a:rPr lang="de-DE" sz="1800" dirty="0" err="1" smtClean="0">
                <a:latin typeface="Arial" pitchFamily="34" charset="0"/>
                <a:sym typeface="Symbol"/>
              </a:rPr>
              <a:t>measuring</a:t>
            </a:r>
            <a:endParaRPr lang="de-DE" sz="1800" dirty="0" smtClean="0">
              <a:latin typeface="Arial" pitchFamily="34" charset="0"/>
              <a:sym typeface="Symbol"/>
            </a:endParaRPr>
          </a:p>
          <a:p>
            <a:r>
              <a:rPr lang="de-DE" sz="1800" dirty="0" smtClean="0">
                <a:latin typeface="Arial" pitchFamily="34" charset="0"/>
                <a:sym typeface="Symbol"/>
              </a:rPr>
              <a:t> </a:t>
            </a:r>
            <a:r>
              <a:rPr lang="de-DE" sz="1800" dirty="0" err="1" smtClean="0">
                <a:latin typeface="Arial" pitchFamily="34" charset="0"/>
                <a:sym typeface="Symbol"/>
              </a:rPr>
              <a:t>network</a:t>
            </a:r>
            <a:r>
              <a:rPr lang="de-DE" sz="1800" dirty="0" smtClean="0">
                <a:latin typeface="Arial" pitchFamily="34" charset="0"/>
                <a:sym typeface="Symbol"/>
              </a:rPr>
              <a:t> </a:t>
            </a:r>
            <a:r>
              <a:rPr lang="de-DE" sz="1800" dirty="0" smtClean="0">
                <a:solidFill>
                  <a:schemeClr val="tx2"/>
                </a:solidFill>
                <a:latin typeface="Arial" pitchFamily="34" charset="0"/>
                <a:sym typeface="Symbol"/>
              </a:rPr>
              <a:t>(~110 </a:t>
            </a:r>
            <a:r>
              <a:rPr lang="de-DE" sz="1800" dirty="0" err="1" smtClean="0">
                <a:solidFill>
                  <a:schemeClr val="tx2"/>
                </a:solidFill>
                <a:latin typeface="Arial" pitchFamily="34" charset="0"/>
                <a:sym typeface="Symbol"/>
              </a:rPr>
              <a:t>stations</a:t>
            </a:r>
            <a:r>
              <a:rPr lang="de-DE" sz="1800" dirty="0" smtClean="0">
                <a:solidFill>
                  <a:schemeClr val="tx2"/>
                </a:solidFill>
                <a:latin typeface="Arial" pitchFamily="34" charset="0"/>
                <a:sym typeface="Symbol"/>
              </a:rPr>
              <a:t>)</a:t>
            </a:r>
            <a:endParaRPr lang="de-DE" sz="1800" dirty="0" smtClean="0">
              <a:solidFill>
                <a:schemeClr val="tx2"/>
              </a:solidFill>
              <a:latin typeface="Arial" pitchFamily="34" charset="0"/>
            </a:endParaRPr>
          </a:p>
          <a:p>
            <a:endParaRPr lang="en-US" dirty="0"/>
          </a:p>
        </p:txBody>
      </p:sp>
      <p:sp>
        <p:nvSpPr>
          <p:cNvPr id="69" name="Textfeld 68"/>
          <p:cNvSpPr txBox="1"/>
          <p:nvPr/>
        </p:nvSpPr>
        <p:spPr>
          <a:xfrm>
            <a:off x="467544" y="3122384"/>
            <a:ext cx="29803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Arial" pitchFamily="34" charset="0"/>
                <a:sym typeface="Symbol"/>
              </a:rPr>
              <a:t>Aerosole </a:t>
            </a:r>
            <a:r>
              <a:rPr lang="de-DE" sz="1800" dirty="0" err="1" smtClean="0">
                <a:latin typeface="Arial" pitchFamily="34" charset="0"/>
                <a:sym typeface="Symbol"/>
              </a:rPr>
              <a:t>air</a:t>
            </a:r>
            <a:r>
              <a:rPr lang="de-DE" sz="1800" dirty="0" smtClean="0">
                <a:latin typeface="Arial" pitchFamily="34" charset="0"/>
                <a:sym typeface="Symbol"/>
              </a:rPr>
              <a:t> </a:t>
            </a:r>
            <a:r>
              <a:rPr lang="de-DE" sz="1800" dirty="0" err="1" smtClean="0">
                <a:latin typeface="Arial" pitchFamily="34" charset="0"/>
                <a:sym typeface="Symbol"/>
              </a:rPr>
              <a:t>concentrations</a:t>
            </a:r>
            <a:endParaRPr lang="de-DE" sz="1800" dirty="0" smtClean="0">
              <a:solidFill>
                <a:schemeClr val="tx2"/>
              </a:solidFill>
              <a:latin typeface="Arial" pitchFamily="34" charset="0"/>
            </a:endParaRPr>
          </a:p>
          <a:p>
            <a:endParaRPr lang="en-US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476672"/>
            <a:ext cx="1835696" cy="1405116"/>
          </a:xfrm>
          <a:prstGeom prst="rect">
            <a:avLst/>
          </a:prstGeom>
          <a:noFill/>
          <a:ln w="12700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71" name="Oval 12"/>
          <p:cNvSpPr>
            <a:spLocks noChangeArrowheads="1"/>
          </p:cNvSpPr>
          <p:nvPr/>
        </p:nvSpPr>
        <p:spPr bwMode="auto">
          <a:xfrm>
            <a:off x="3203848" y="3501008"/>
            <a:ext cx="3888779" cy="3888432"/>
          </a:xfrm>
          <a:prstGeom prst="ellipse">
            <a:avLst/>
          </a:prstGeom>
          <a:gradFill rotWithShape="1">
            <a:gsLst>
              <a:gs pos="0">
                <a:srgbClr val="99CCFF">
                  <a:alpha val="46001"/>
                </a:srgbClr>
              </a:gs>
              <a:gs pos="100000">
                <a:srgbClr val="99CCFF">
                  <a:gamma/>
                  <a:shade val="46275"/>
                  <a:invGamma/>
                  <a:alpha val="44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73" name="Oval 12"/>
          <p:cNvSpPr>
            <a:spLocks noChangeArrowheads="1"/>
          </p:cNvSpPr>
          <p:nvPr/>
        </p:nvSpPr>
        <p:spPr bwMode="auto">
          <a:xfrm>
            <a:off x="4427984" y="260648"/>
            <a:ext cx="3888779" cy="3888432"/>
          </a:xfrm>
          <a:prstGeom prst="ellipse">
            <a:avLst/>
          </a:prstGeom>
          <a:gradFill rotWithShape="1">
            <a:gsLst>
              <a:gs pos="0">
                <a:srgbClr val="99CCFF">
                  <a:alpha val="46001"/>
                </a:srgbClr>
              </a:gs>
              <a:gs pos="100000">
                <a:srgbClr val="99CCFF">
                  <a:gamma/>
                  <a:shade val="46275"/>
                  <a:invGamma/>
                  <a:alpha val="44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1" grpId="1" animBg="1"/>
      <p:bldP spid="73" grpId="0" animBg="1"/>
      <p:bldP spid="7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51" name="Rectangle 47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FEFF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552" name="Rectangle 48"/>
          <p:cNvSpPr>
            <a:spLocks noChangeArrowheads="1"/>
          </p:cNvSpPr>
          <p:nvPr/>
        </p:nvSpPr>
        <p:spPr bwMode="auto">
          <a:xfrm>
            <a:off x="179388" y="-30163"/>
            <a:ext cx="68130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dirty="0" smtClean="0">
                <a:latin typeface="Arial" pitchFamily="34" charset="0"/>
                <a:sym typeface="Symbol"/>
              </a:rPr>
              <a:t>All </a:t>
            </a:r>
            <a:r>
              <a:rPr lang="de-DE" sz="3200" dirty="0" err="1" smtClean="0">
                <a:latin typeface="Arial" pitchFamily="34" charset="0"/>
                <a:sym typeface="Symbol"/>
              </a:rPr>
              <a:t>stations</a:t>
            </a:r>
            <a:r>
              <a:rPr lang="de-DE" sz="3200" dirty="0" smtClean="0">
                <a:latin typeface="Arial" pitchFamily="34" charset="0"/>
                <a:sym typeface="Symbol"/>
              </a:rPr>
              <a:t> </a:t>
            </a:r>
            <a:r>
              <a:rPr lang="de-DE" sz="3200" dirty="0" err="1" smtClean="0">
                <a:latin typeface="Arial" pitchFamily="34" charset="0"/>
                <a:sym typeface="Symbol"/>
              </a:rPr>
              <a:t>including</a:t>
            </a:r>
            <a:r>
              <a:rPr lang="de-DE" sz="3200" dirty="0" smtClean="0">
                <a:latin typeface="Arial" pitchFamily="34" charset="0"/>
                <a:sym typeface="Symbol"/>
              </a:rPr>
              <a:t> </a:t>
            </a:r>
            <a:r>
              <a:rPr lang="de-DE" sz="3200" dirty="0" err="1" smtClean="0">
                <a:latin typeface="Arial" pitchFamily="34" charset="0"/>
                <a:sym typeface="Symbol"/>
              </a:rPr>
              <a:t>data</a:t>
            </a:r>
            <a:r>
              <a:rPr lang="de-DE" sz="3200" dirty="0" smtClean="0">
                <a:latin typeface="Arial" pitchFamily="34" charset="0"/>
                <a:sym typeface="Symbol"/>
              </a:rPr>
              <a:t> </a:t>
            </a:r>
            <a:r>
              <a:rPr lang="de-DE" sz="3200" dirty="0" err="1" smtClean="0">
                <a:latin typeface="Arial" pitchFamily="34" charset="0"/>
                <a:sym typeface="Symbol"/>
              </a:rPr>
              <a:t>exchange</a:t>
            </a:r>
            <a:r>
              <a:rPr lang="de-DE" sz="3200" dirty="0" smtClean="0">
                <a:latin typeface="Arial" pitchFamily="34" charset="0"/>
                <a:sym typeface="Symbol"/>
              </a:rPr>
              <a:t>.</a:t>
            </a:r>
            <a:endParaRPr lang="de-DE" sz="3200" dirty="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7284" y="764704"/>
            <a:ext cx="4874090" cy="5400600"/>
          </a:xfrm>
          <a:prstGeom prst="rect">
            <a:avLst/>
          </a:prstGeom>
          <a:noFill/>
          <a:ln w="12700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grpSp>
        <p:nvGrpSpPr>
          <p:cNvPr id="72" name="Gruppieren 71"/>
          <p:cNvGrpSpPr/>
          <p:nvPr/>
        </p:nvGrpSpPr>
        <p:grpSpPr>
          <a:xfrm>
            <a:off x="251520" y="764704"/>
            <a:ext cx="3779838" cy="5400600"/>
            <a:chOff x="251520" y="764704"/>
            <a:chExt cx="3779838" cy="5400600"/>
          </a:xfrm>
        </p:grpSpPr>
        <p:sp>
          <p:nvSpPr>
            <p:cNvPr id="19" name="AutoShape 19"/>
            <p:cNvSpPr>
              <a:spLocks noChangeArrowheads="1"/>
            </p:cNvSpPr>
            <p:nvPr/>
          </p:nvSpPr>
          <p:spPr bwMode="auto">
            <a:xfrm>
              <a:off x="251520" y="764704"/>
              <a:ext cx="3779838" cy="5400600"/>
            </a:xfrm>
            <a:prstGeom prst="roundRect">
              <a:avLst>
                <a:gd name="adj" fmla="val 11537"/>
              </a:avLst>
            </a:prstGeom>
            <a:solidFill>
              <a:srgbClr val="FFFFFF"/>
            </a:solidFill>
            <a:ln w="38100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720000" tIns="0" rIns="0" bIns="0"/>
            <a:lstStyle/>
            <a:p>
              <a:pPr lvl="2">
                <a:lnSpc>
                  <a:spcPct val="120000"/>
                </a:lnSpc>
                <a:buClr>
                  <a:srgbClr val="024731"/>
                </a:buClr>
              </a:pPr>
              <a:endParaRPr lang="de-DE" sz="1400" b="1" dirty="0" smtClean="0"/>
            </a:p>
            <a:p>
              <a:pPr lvl="2">
                <a:lnSpc>
                  <a:spcPct val="120000"/>
                </a:lnSpc>
                <a:buClr>
                  <a:srgbClr val="024731"/>
                </a:buClr>
              </a:pPr>
              <a:r>
                <a:rPr lang="de-DE" sz="1600" b="1" dirty="0" err="1" smtClean="0">
                  <a:latin typeface="Arial" pitchFamily="34" charset="0"/>
                </a:rPr>
                <a:t>KFUe</a:t>
              </a:r>
              <a:r>
                <a:rPr lang="de-DE" sz="1600" b="1" dirty="0" smtClean="0">
                  <a:latin typeface="Arial" pitchFamily="34" charset="0"/>
                </a:rPr>
                <a:t> </a:t>
              </a:r>
            </a:p>
            <a:p>
              <a:pPr lvl="2">
                <a:lnSpc>
                  <a:spcPct val="120000"/>
                </a:lnSpc>
                <a:buClr>
                  <a:srgbClr val="024731"/>
                </a:buClr>
              </a:pPr>
              <a:r>
                <a:rPr lang="de-DE" sz="1600" b="1" dirty="0" err="1" smtClean="0">
                  <a:latin typeface="Arial" pitchFamily="34" charset="0"/>
                </a:rPr>
                <a:t>Measurements</a:t>
              </a:r>
              <a:endParaRPr lang="de-DE" sz="1600" b="1" dirty="0" smtClean="0">
                <a:latin typeface="Arial" pitchFamily="34" charset="0"/>
              </a:endParaRPr>
            </a:p>
            <a:p>
              <a:pPr lvl="2">
                <a:lnSpc>
                  <a:spcPct val="120000"/>
                </a:lnSpc>
                <a:buClr>
                  <a:srgbClr val="024731"/>
                </a:buClr>
              </a:pPr>
              <a:endParaRPr lang="de-DE" sz="1600" b="1" dirty="0" smtClean="0">
                <a:latin typeface="Arial" pitchFamily="34" charset="0"/>
              </a:endParaRPr>
            </a:p>
            <a:p>
              <a:pPr lvl="2">
                <a:lnSpc>
                  <a:spcPct val="120000"/>
                </a:lnSpc>
                <a:buClr>
                  <a:srgbClr val="024731"/>
                </a:buClr>
              </a:pPr>
              <a:r>
                <a:rPr lang="de-DE" sz="1600" b="1" dirty="0" smtClean="0">
                  <a:latin typeface="Arial" pitchFamily="34" charset="0"/>
                </a:rPr>
                <a:t>Bavaria, </a:t>
              </a:r>
            </a:p>
            <a:p>
              <a:pPr lvl="2">
                <a:lnSpc>
                  <a:spcPct val="120000"/>
                </a:lnSpc>
                <a:buClr>
                  <a:srgbClr val="024731"/>
                </a:buClr>
              </a:pPr>
              <a:r>
                <a:rPr lang="de-DE" sz="1600" b="1" dirty="0" err="1" smtClean="0">
                  <a:latin typeface="Arial" pitchFamily="34" charset="0"/>
                </a:rPr>
                <a:t>Gundremmingen</a:t>
              </a:r>
              <a:endParaRPr lang="de-DE" sz="1600" b="1" dirty="0" smtClean="0">
                <a:latin typeface="Arial" pitchFamily="34" charset="0"/>
              </a:endParaRPr>
            </a:p>
            <a:p>
              <a:pPr lvl="2">
                <a:lnSpc>
                  <a:spcPct val="120000"/>
                </a:lnSpc>
                <a:buClr>
                  <a:srgbClr val="024731"/>
                </a:buClr>
              </a:pPr>
              <a:endParaRPr lang="de-DE" sz="1600" b="1" dirty="0" smtClean="0">
                <a:latin typeface="Arial" pitchFamily="34" charset="0"/>
              </a:endParaRPr>
            </a:p>
            <a:p>
              <a:pPr lvl="2">
                <a:lnSpc>
                  <a:spcPct val="120000"/>
                </a:lnSpc>
                <a:buClr>
                  <a:srgbClr val="024731"/>
                </a:buClr>
              </a:pPr>
              <a:r>
                <a:rPr lang="de-DE" sz="1600" b="1" dirty="0" smtClean="0">
                  <a:latin typeface="Arial" pitchFamily="34" charset="0"/>
                </a:rPr>
                <a:t>Hesse, Biblis</a:t>
              </a:r>
            </a:p>
            <a:p>
              <a:pPr lvl="2">
                <a:lnSpc>
                  <a:spcPct val="120000"/>
                </a:lnSpc>
                <a:buClr>
                  <a:srgbClr val="024731"/>
                </a:buClr>
              </a:pPr>
              <a:endParaRPr lang="de-DE" sz="1600" b="1" dirty="0" smtClean="0">
                <a:latin typeface="Arial" pitchFamily="34" charset="0"/>
              </a:endParaRPr>
            </a:p>
            <a:p>
              <a:pPr lvl="2">
                <a:lnSpc>
                  <a:spcPct val="120000"/>
                </a:lnSpc>
                <a:buClr>
                  <a:srgbClr val="024731"/>
                </a:buClr>
              </a:pPr>
              <a:r>
                <a:rPr lang="de-DE" sz="1600" b="1" dirty="0" smtClean="0">
                  <a:latin typeface="Arial" pitchFamily="34" charset="0"/>
                </a:rPr>
                <a:t>DWD</a:t>
              </a:r>
            </a:p>
            <a:p>
              <a:pPr lvl="2">
                <a:lnSpc>
                  <a:spcPct val="120000"/>
                </a:lnSpc>
                <a:buClr>
                  <a:srgbClr val="024731"/>
                </a:buClr>
              </a:pPr>
              <a:endParaRPr lang="de-DE" sz="1600" b="1" dirty="0" smtClean="0">
                <a:latin typeface="Arial" pitchFamily="34" charset="0"/>
              </a:endParaRPr>
            </a:p>
            <a:p>
              <a:pPr lvl="2">
                <a:lnSpc>
                  <a:spcPct val="120000"/>
                </a:lnSpc>
                <a:buClr>
                  <a:srgbClr val="024731"/>
                </a:buClr>
              </a:pPr>
              <a:r>
                <a:rPr lang="de-DE" sz="1600" b="1" dirty="0" err="1" smtClean="0">
                  <a:latin typeface="Arial" pitchFamily="34" charset="0"/>
                </a:rPr>
                <a:t>BfS</a:t>
              </a:r>
              <a:endParaRPr lang="de-DE" sz="1600" b="1" dirty="0" smtClean="0">
                <a:latin typeface="Arial" pitchFamily="34" charset="0"/>
              </a:endParaRPr>
            </a:p>
            <a:p>
              <a:pPr lvl="2">
                <a:lnSpc>
                  <a:spcPct val="120000"/>
                </a:lnSpc>
                <a:buClr>
                  <a:srgbClr val="024731"/>
                </a:buClr>
              </a:pPr>
              <a:endParaRPr lang="de-DE" sz="1600" b="1" dirty="0" smtClean="0">
                <a:latin typeface="Arial" pitchFamily="34" charset="0"/>
              </a:endParaRPr>
            </a:p>
            <a:p>
              <a:pPr lvl="2">
                <a:lnSpc>
                  <a:spcPct val="120000"/>
                </a:lnSpc>
                <a:buClr>
                  <a:srgbClr val="024731"/>
                </a:buClr>
              </a:pPr>
              <a:r>
                <a:rPr lang="de-DE" sz="1600" b="1" dirty="0" smtClean="0">
                  <a:latin typeface="Arial" pitchFamily="34" charset="0"/>
                </a:rPr>
                <a:t>IRSN </a:t>
              </a:r>
            </a:p>
            <a:p>
              <a:pPr lvl="2">
                <a:lnSpc>
                  <a:spcPct val="120000"/>
                </a:lnSpc>
                <a:buClr>
                  <a:srgbClr val="024731"/>
                </a:buClr>
              </a:pPr>
              <a:endParaRPr lang="de-DE" sz="1600" b="1" dirty="0" smtClean="0">
                <a:latin typeface="Arial" pitchFamily="34" charset="0"/>
              </a:endParaRPr>
            </a:p>
            <a:p>
              <a:pPr lvl="2">
                <a:lnSpc>
                  <a:spcPct val="120000"/>
                </a:lnSpc>
                <a:buClr>
                  <a:srgbClr val="024731"/>
                </a:buClr>
              </a:pPr>
              <a:r>
                <a:rPr lang="de-DE" sz="1600" b="1" dirty="0" smtClean="0">
                  <a:latin typeface="Arial" pitchFamily="34" charset="0"/>
                </a:rPr>
                <a:t>MADUK</a:t>
              </a:r>
            </a:p>
            <a:p>
              <a:pPr lvl="2">
                <a:lnSpc>
                  <a:spcPct val="120000"/>
                </a:lnSpc>
                <a:buClr>
                  <a:srgbClr val="024731"/>
                </a:buClr>
              </a:pPr>
              <a:endParaRPr lang="de-DE" sz="1600" dirty="0">
                <a:latin typeface="Arial" pitchFamily="34" charset="0"/>
              </a:endParaRPr>
            </a:p>
            <a:p>
              <a:pPr>
                <a:lnSpc>
                  <a:spcPct val="120000"/>
                </a:lnSpc>
                <a:buClr>
                  <a:srgbClr val="024731"/>
                </a:buClr>
                <a:buFont typeface="Wingdings" pitchFamily="2" charset="2"/>
                <a:buNone/>
              </a:pPr>
              <a:endParaRPr lang="de-DE" sz="1400" dirty="0"/>
            </a:p>
          </p:txBody>
        </p:sp>
        <p:pic>
          <p:nvPicPr>
            <p:cNvPr id="31746" name="Picture 2" descr="C:\KFUE\Client\Symbols\funksonden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1052736"/>
              <a:ext cx="288032" cy="288032"/>
            </a:xfrm>
            <a:prstGeom prst="rect">
              <a:avLst/>
            </a:prstGeom>
            <a:noFill/>
          </p:spPr>
        </p:pic>
        <p:pic>
          <p:nvPicPr>
            <p:cNvPr id="31747" name="Picture 3" descr="C:\KFUE\Client\Symbols\luft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31640" y="1484784"/>
              <a:ext cx="288032" cy="288032"/>
            </a:xfrm>
            <a:prstGeom prst="rect">
              <a:avLst/>
            </a:prstGeom>
            <a:noFill/>
          </p:spPr>
        </p:pic>
        <p:pic>
          <p:nvPicPr>
            <p:cNvPr id="31748" name="Picture 4" descr="C:\KFUE\Client\Symbols\nied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1484784"/>
              <a:ext cx="288032" cy="288032"/>
            </a:xfrm>
            <a:prstGeom prst="rect">
              <a:avLst/>
            </a:prstGeom>
            <a:noFill/>
          </p:spPr>
        </p:pic>
        <p:pic>
          <p:nvPicPr>
            <p:cNvPr id="31749" name="Picture 5" descr="C:\KFUE\Client\Symbols\pegel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99592" y="1484784"/>
              <a:ext cx="288032" cy="288032"/>
            </a:xfrm>
            <a:prstGeom prst="rect">
              <a:avLst/>
            </a:prstGeom>
            <a:noFill/>
          </p:spPr>
        </p:pic>
        <p:pic>
          <p:nvPicPr>
            <p:cNvPr id="31750" name="Picture 6" descr="C:\KFUE\Client\Symbols\gamma_spektren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99592" y="1052736"/>
              <a:ext cx="288032" cy="288032"/>
            </a:xfrm>
            <a:prstGeom prst="rect">
              <a:avLst/>
            </a:prstGeom>
            <a:noFill/>
          </p:spPr>
        </p:pic>
        <p:pic>
          <p:nvPicPr>
            <p:cNvPr id="31751" name="Picture 7" descr="C:\KFUE\Client\Symbols\france.gi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5549" y="4653136"/>
              <a:ext cx="384043" cy="216024"/>
            </a:xfrm>
            <a:prstGeom prst="rect">
              <a:avLst/>
            </a:prstGeom>
            <a:noFill/>
          </p:spPr>
        </p:pic>
        <p:pic>
          <p:nvPicPr>
            <p:cNvPr id="31752" name="Picture 8" descr="C:\KFUE\Client\Symbols\deutschl.gi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39552" y="4077072"/>
              <a:ext cx="288032" cy="288032"/>
            </a:xfrm>
            <a:prstGeom prst="rect">
              <a:avLst/>
            </a:prstGeom>
            <a:noFill/>
          </p:spPr>
        </p:pic>
        <p:pic>
          <p:nvPicPr>
            <p:cNvPr id="31753" name="Picture 9" descr="C:\KFUE\Client\Symbols\dwd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39552" y="3501008"/>
              <a:ext cx="288032" cy="288032"/>
            </a:xfrm>
            <a:prstGeom prst="rect">
              <a:avLst/>
            </a:prstGeom>
            <a:noFill/>
          </p:spPr>
        </p:pic>
        <p:pic>
          <p:nvPicPr>
            <p:cNvPr id="31754" name="Picture 10" descr="C:\KFUE\Client\Symbols\schweiz.gi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39552" y="5229200"/>
              <a:ext cx="288032" cy="288032"/>
            </a:xfrm>
            <a:prstGeom prst="rect">
              <a:avLst/>
            </a:prstGeom>
            <a:noFill/>
          </p:spPr>
        </p:pic>
        <p:pic>
          <p:nvPicPr>
            <p:cNvPr id="31755" name="Picture 11" descr="C:\KFUE\Client\Symbols\LFU_Bayern.gi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39552" y="2204864"/>
              <a:ext cx="288032" cy="288032"/>
            </a:xfrm>
            <a:prstGeom prst="rect">
              <a:avLst/>
            </a:prstGeom>
            <a:noFill/>
          </p:spPr>
        </p:pic>
        <p:pic>
          <p:nvPicPr>
            <p:cNvPr id="31756" name="Picture 12" descr="C:\KFUE\Client\Symbols\hessen.gi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flipH="1">
              <a:off x="539552" y="2852936"/>
              <a:ext cx="257944" cy="25794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3" name="Rectangle 2"/>
          <p:cNvSpPr>
            <a:spLocks noGrp="1" noChangeArrowheads="1"/>
          </p:cNvSpPr>
          <p:nvPr>
            <p:ph type="title"/>
          </p:nvPr>
        </p:nvSpPr>
        <p:spPr>
          <a:xfrm>
            <a:off x="280946" y="225896"/>
            <a:ext cx="8532813" cy="1258888"/>
          </a:xfrm>
        </p:spPr>
        <p:txBody>
          <a:bodyPr anchor="t"/>
          <a:lstStyle/>
          <a:p>
            <a:r>
              <a:rPr lang="de-DE" dirty="0" smtClean="0"/>
              <a:t> 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Dispersion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err="1" smtClean="0">
                <a:latin typeface="Arial" pitchFamily="34" charset="0"/>
                <a:cs typeface="Arial" pitchFamily="34" charset="0"/>
              </a:rPr>
              <a:t>calculation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 (IKE).</a:t>
            </a:r>
          </a:p>
        </p:txBody>
      </p:sp>
      <p:pic>
        <p:nvPicPr>
          <p:cNvPr id="7" name="Picture 4" descr="ABR-Modell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24744"/>
            <a:ext cx="9180512" cy="507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2232025" cy="358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3240087" cy="404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7020272" y="4149080"/>
            <a:ext cx="1728192" cy="1169551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r>
              <a:rPr lang="de-DE" sz="1400" smtClean="0">
                <a:latin typeface="Arial" pitchFamily="34" charset="0"/>
              </a:rPr>
              <a:t>Dose </a:t>
            </a:r>
            <a:r>
              <a:rPr lang="de-DE" sz="1400" err="1" smtClean="0">
                <a:latin typeface="Arial" pitchFamily="34" charset="0"/>
              </a:rPr>
              <a:t>calculations</a:t>
            </a:r>
            <a:r>
              <a:rPr lang="de-DE" sz="1400" smtClean="0">
                <a:latin typeface="Arial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de-DE" sz="1400" smtClean="0">
                <a:latin typeface="Arial" pitchFamily="34" charset="0"/>
                <a:sym typeface="Symbol"/>
              </a:rPr>
              <a:t>, </a:t>
            </a:r>
            <a:r>
              <a:rPr lang="el-GR" sz="1400" smtClean="0">
                <a:latin typeface="Arial" pitchFamily="34" charset="0"/>
                <a:sym typeface="Symbol"/>
              </a:rPr>
              <a:t>β</a:t>
            </a:r>
            <a:r>
              <a:rPr lang="de-DE" sz="1400" smtClean="0">
                <a:latin typeface="Arial" pitchFamily="34" charset="0"/>
                <a:sym typeface="Symbol"/>
              </a:rPr>
              <a:t> </a:t>
            </a:r>
            <a:r>
              <a:rPr lang="de-DE" sz="1400" err="1" smtClean="0">
                <a:latin typeface="Arial" pitchFamily="34" charset="0"/>
              </a:rPr>
              <a:t>submersion</a:t>
            </a:r>
            <a:endParaRPr lang="de-DE" sz="1400" smtClean="0">
              <a:latin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1400" smtClean="0">
                <a:latin typeface="Arial" pitchFamily="34" charset="0"/>
              </a:rPr>
              <a:t>Inhalation</a:t>
            </a:r>
          </a:p>
          <a:p>
            <a:pPr>
              <a:buFont typeface="Arial" pitchFamily="34" charset="0"/>
              <a:buChar char="•"/>
            </a:pPr>
            <a:r>
              <a:rPr lang="de-DE" sz="1400" err="1" smtClean="0">
                <a:latin typeface="Arial" pitchFamily="34" charset="0"/>
              </a:rPr>
              <a:t>Terristic</a:t>
            </a:r>
            <a:r>
              <a:rPr lang="de-DE" sz="1400" smtClean="0">
                <a:latin typeface="Arial" pitchFamily="34" charset="0"/>
              </a:rPr>
              <a:t> </a:t>
            </a:r>
            <a:r>
              <a:rPr lang="de-DE" sz="1400" err="1" smtClean="0">
                <a:latin typeface="Arial" pitchFamily="34" charset="0"/>
              </a:rPr>
              <a:t>radiation</a:t>
            </a:r>
            <a:endParaRPr lang="de-DE" sz="1400" smtClean="0">
              <a:latin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1400" strike="sngStrike" smtClean="0">
                <a:latin typeface="Arial" pitchFamily="34" charset="0"/>
              </a:rPr>
              <a:t>Ingestion </a:t>
            </a:r>
          </a:p>
        </p:txBody>
      </p:sp>
      <p:sp>
        <p:nvSpPr>
          <p:cNvPr id="12" name="Rechteck 11"/>
          <p:cNvSpPr/>
          <p:nvPr/>
        </p:nvSpPr>
        <p:spPr bwMode="auto">
          <a:xfrm>
            <a:off x="5580112" y="1916832"/>
            <a:ext cx="1728192" cy="57606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noFill/>
              <a:effectLst/>
              <a:latin typeface="Times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7415808" y="1772816"/>
            <a:ext cx="1908720" cy="57606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noFill/>
              <a:effectLst/>
              <a:latin typeface="Times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203848" y="2060848"/>
            <a:ext cx="2376264" cy="57606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noFill/>
              <a:effectLst/>
              <a:latin typeface="Times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1691680" y="1700808"/>
            <a:ext cx="1728192" cy="57606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noFill/>
              <a:effectLst/>
              <a:latin typeface="Times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9512" y="1628800"/>
            <a:ext cx="1761392" cy="6485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0000" tIns="46800" rIns="90000" bIns="46800">
            <a:spAutoFit/>
          </a:bodyPr>
          <a:lstStyle/>
          <a:p>
            <a:pPr eaLnBrk="0" hangingPunct="0">
              <a:defRPr/>
            </a:pPr>
            <a:r>
              <a:rPr lang="de-DE" sz="1800" dirty="0" err="1" smtClean="0">
                <a:solidFill>
                  <a:srgbClr val="000000"/>
                </a:solidFill>
                <a:latin typeface="Arial" pitchFamily="34" charset="0"/>
              </a:rPr>
              <a:t>Measurements</a:t>
            </a:r>
            <a:endParaRPr lang="de-DE" sz="1800" dirty="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de-DE" sz="1800" dirty="0" err="1" smtClean="0">
                <a:solidFill>
                  <a:srgbClr val="000000"/>
                </a:solidFill>
                <a:latin typeface="Arial" pitchFamily="34" charset="0"/>
              </a:rPr>
              <a:t>Forecasts</a:t>
            </a:r>
            <a:endParaRPr lang="de-DE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0" y="4365104"/>
            <a:ext cx="2051720" cy="4320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noFill/>
              <a:effectLst/>
              <a:latin typeface="Times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5732512" y="1997224"/>
            <a:ext cx="1728192" cy="57606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noFill/>
              <a:effectLst/>
              <a:latin typeface="Times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555776" y="5497487"/>
            <a:ext cx="1296144" cy="307777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smtClean="0">
                <a:latin typeface="Arial" pitchFamily="34" charset="0"/>
              </a:rPr>
              <a:t>Thermal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483768" y="4437112"/>
            <a:ext cx="1224136" cy="307777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err="1" smtClean="0">
                <a:latin typeface="Arial" pitchFamily="34" charset="0"/>
              </a:rPr>
              <a:t>Turbulence</a:t>
            </a:r>
            <a:endParaRPr lang="de-DE" sz="1400" smtClean="0">
              <a:latin typeface="Arial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427984" y="5373216"/>
            <a:ext cx="1728192" cy="307777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err="1" smtClean="0">
                <a:latin typeface="Arial" pitchFamily="34" charset="0"/>
              </a:rPr>
              <a:t>Local</a:t>
            </a:r>
            <a:r>
              <a:rPr lang="de-DE" sz="1400" smtClean="0">
                <a:latin typeface="Arial" pitchFamily="34" charset="0"/>
              </a:rPr>
              <a:t> wind </a:t>
            </a:r>
            <a:r>
              <a:rPr lang="de-DE" sz="1400" err="1" smtClean="0">
                <a:latin typeface="Arial" pitchFamily="34" charset="0"/>
              </a:rPr>
              <a:t>regime</a:t>
            </a:r>
            <a:endParaRPr lang="de-DE" sz="1400" smtClean="0">
              <a:latin typeface="Arial" pitchFamily="34" charset="0"/>
            </a:endParaRPr>
          </a:p>
        </p:txBody>
      </p:sp>
      <p:sp>
        <p:nvSpPr>
          <p:cNvPr id="22" name="Pfeil nach rechts 21"/>
          <p:cNvSpPr/>
          <p:nvPr/>
        </p:nvSpPr>
        <p:spPr bwMode="auto">
          <a:xfrm>
            <a:off x="2555776" y="2132856"/>
            <a:ext cx="4824536" cy="576064"/>
          </a:xfrm>
          <a:prstGeom prst="rightArrow">
            <a:avLst/>
          </a:prstGeom>
          <a:solidFill>
            <a:srgbClr val="00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dirty="0" smtClean="0">
                <a:latin typeface="Arial" pitchFamily="34" charset="0"/>
              </a:rPr>
              <a:t>Large </a:t>
            </a:r>
            <a:r>
              <a:rPr lang="de-DE" sz="1400" dirty="0" err="1" smtClean="0">
                <a:latin typeface="Arial" pitchFamily="34" charset="0"/>
              </a:rPr>
              <a:t>Scale</a:t>
            </a:r>
            <a:r>
              <a:rPr lang="de-DE" sz="1400" dirty="0" smtClean="0">
                <a:latin typeface="Arial" pitchFamily="34" charset="0"/>
              </a:rPr>
              <a:t> Wind </a:t>
            </a:r>
            <a:r>
              <a:rPr lang="de-DE" sz="1400" dirty="0" err="1" smtClean="0">
                <a:latin typeface="Arial" pitchFamily="34" charset="0"/>
              </a:rPr>
              <a:t>regime</a:t>
            </a:r>
            <a:r>
              <a:rPr lang="de-DE" sz="1400" dirty="0" smtClean="0">
                <a:latin typeface="Arial" pitchFamily="34" charset="0"/>
              </a:rPr>
              <a:t>, Fallout, </a:t>
            </a:r>
            <a:r>
              <a:rPr lang="de-DE" sz="1400" dirty="0" err="1" smtClean="0">
                <a:latin typeface="Arial" pitchFamily="34" charset="0"/>
              </a:rPr>
              <a:t>Washout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7916862" cy="647700"/>
          </a:xfrm>
        </p:spPr>
        <p:txBody>
          <a:bodyPr/>
          <a:lstStyle/>
          <a:p>
            <a:r>
              <a:rPr lang="de-DE" sz="3200" dirty="0" smtClean="0">
                <a:latin typeface="Arial" pitchFamily="34" charset="0"/>
                <a:cs typeface="Arial" pitchFamily="34" charset="0"/>
              </a:rPr>
              <a:t>Dispersion </a:t>
            </a:r>
            <a:r>
              <a:rPr lang="de-DE" sz="3200" dirty="0" err="1" smtClean="0">
                <a:latin typeface="Arial" pitchFamily="34" charset="0"/>
                <a:cs typeface="Arial" pitchFamily="34" charset="0"/>
              </a:rPr>
              <a:t>Calculation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de-DE" sz="32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err="1" smtClean="0">
                <a:latin typeface="Arial" pitchFamily="34" charset="0"/>
                <a:cs typeface="Arial" pitchFamily="34" charset="0"/>
              </a:rPr>
              <a:t>system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de-DE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2581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46704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333333"/>
            </a:outerShdw>
          </a:effectLst>
        </p:spPr>
      </p:pic>
      <p:sp>
        <p:nvSpPr>
          <p:cNvPr id="15258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148263" y="808038"/>
            <a:ext cx="3995737" cy="4276725"/>
          </a:xfrm>
          <a:noFill/>
          <a:ln/>
        </p:spPr>
        <p:txBody>
          <a:bodyPr/>
          <a:lstStyle/>
          <a:p>
            <a:pPr marL="176213" indent="-176213"/>
            <a:r>
              <a:rPr lang="de-DE" sz="1600" dirty="0" smtClean="0">
                <a:latin typeface="Arial" pitchFamily="34" charset="0"/>
                <a:cs typeface="Arial" pitchFamily="34" charset="0"/>
              </a:rPr>
              <a:t>Automatic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manual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modes</a:t>
            </a:r>
            <a:endParaRPr lang="de-DE" sz="1600" dirty="0">
              <a:latin typeface="Arial" pitchFamily="34" charset="0"/>
              <a:cs typeface="Arial" pitchFamily="34" charset="0"/>
            </a:endParaRPr>
          </a:p>
          <a:p>
            <a:pPr marL="176213" indent="-176213"/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Several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methods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treatment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term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meteorology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marL="176213" indent="-176213"/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Diagnostic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prognostic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calculations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marL="176213" indent="-176213"/>
            <a:r>
              <a:rPr lang="de-DE" sz="1600" dirty="0" smtClean="0">
                <a:latin typeface="Arial" pitchFamily="34" charset="0"/>
                <a:cs typeface="Arial" pitchFamily="34" charset="0"/>
              </a:rPr>
              <a:t>Lagrange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particle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model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based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on</a:t>
            </a:r>
            <a:endParaRPr lang="de-DE" sz="1600" dirty="0">
              <a:latin typeface="Arial" pitchFamily="34" charset="0"/>
              <a:cs typeface="Arial" pitchFamily="34" charset="0"/>
            </a:endParaRPr>
          </a:p>
          <a:p>
            <a:pPr marL="447675" lvl="1" indent="-180975"/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Topography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marL="447675" lvl="1" indent="-180975"/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diagnostic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Wind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regime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(3D)</a:t>
            </a:r>
          </a:p>
          <a:p>
            <a:pPr marL="447675" lvl="1" indent="-180975"/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dispersion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parameters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(turbulent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part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447675" lvl="1" indent="-180975"/>
            <a:r>
              <a:rPr lang="de-DE" sz="1600" dirty="0" smtClean="0">
                <a:latin typeface="Arial" pitchFamily="34" charset="0"/>
                <a:cs typeface="Arial" pitchFamily="34" charset="0"/>
              </a:rPr>
              <a:t>Models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dry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wet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deposition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marL="176213" indent="-176213"/>
            <a:r>
              <a:rPr lang="de-DE" sz="1600" dirty="0" smtClean="0">
                <a:latin typeface="Arial" pitchFamily="34" charset="0"/>
                <a:cs typeface="Arial" pitchFamily="34" charset="0"/>
              </a:rPr>
              <a:t>Dose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module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76213" indent="-176213"/>
            <a:endParaRPr lang="de-DE" sz="1600" dirty="0"/>
          </a:p>
          <a:p>
            <a:pPr marL="176213" indent="-176213">
              <a:buFont typeface="Wingdings" pitchFamily="2" charset="2"/>
              <a:buNone/>
            </a:pPr>
            <a:endParaRPr lang="de-DE" sz="1600" dirty="0"/>
          </a:p>
        </p:txBody>
      </p:sp>
      <p:graphicFrame>
        <p:nvGraphicFramePr>
          <p:cNvPr id="152586" name="Object 10"/>
          <p:cNvGraphicFramePr>
            <a:graphicFrameLocks noChangeAspect="1"/>
          </p:cNvGraphicFramePr>
          <p:nvPr/>
        </p:nvGraphicFramePr>
        <p:xfrm>
          <a:off x="5148064" y="3861048"/>
          <a:ext cx="3889375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orelPhotoPaint.Image.11" r:id="rId4" imgW="4279365" imgH="2692063" progId="">
                  <p:embed/>
                </p:oleObj>
              </mc:Choice>
              <mc:Fallback>
                <p:oleObj name="CorelPhotoPaint.Image.11" r:id="rId4" imgW="4279365" imgH="2692063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3861048"/>
                        <a:ext cx="3889375" cy="24479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blurRad="63500" dist="53882" dir="2700000" algn="ctr" rotWithShape="0">
                          <a:srgbClr val="333333">
                            <a:alpha val="74998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17098"/>
            <a:ext cx="3240360" cy="199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_praesentation_um_neu">
  <a:themeElements>
    <a:clrScheme name="Standarddesign 1">
      <a:dk1>
        <a:srgbClr val="000000"/>
      </a:dk1>
      <a:lt1>
        <a:srgbClr val="FFFFC1"/>
      </a:lt1>
      <a:dk2>
        <a:srgbClr val="000000"/>
      </a:dk2>
      <a:lt2>
        <a:srgbClr val="C0C0C0"/>
      </a:lt2>
      <a:accent1>
        <a:srgbClr val="969696"/>
      </a:accent1>
      <a:accent2>
        <a:srgbClr val="0000FF"/>
      </a:accent2>
      <a:accent3>
        <a:srgbClr val="FFFFDD"/>
      </a:accent3>
      <a:accent4>
        <a:srgbClr val="000000"/>
      </a:accent4>
      <a:accent5>
        <a:srgbClr val="C9C9C9"/>
      </a:accent5>
      <a:accent6>
        <a:srgbClr val="0000E7"/>
      </a:accent6>
      <a:hlink>
        <a:srgbClr val="FF0000"/>
      </a:hlink>
      <a:folHlink>
        <a:srgbClr val="5F5F5F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C1"/>
        </a:lt1>
        <a:dk2>
          <a:srgbClr val="000000"/>
        </a:dk2>
        <a:lt2>
          <a:srgbClr val="C0C0C0"/>
        </a:lt2>
        <a:accent1>
          <a:srgbClr val="969696"/>
        </a:accent1>
        <a:accent2>
          <a:srgbClr val="0000FF"/>
        </a:accent2>
        <a:accent3>
          <a:srgbClr val="FFFFDD"/>
        </a:accent3>
        <a:accent4>
          <a:srgbClr val="000000"/>
        </a:accent4>
        <a:accent5>
          <a:srgbClr val="C9C9C9"/>
        </a:accent5>
        <a:accent6>
          <a:srgbClr val="0000E7"/>
        </a:accent6>
        <a:hlink>
          <a:srgbClr val="FF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vorlage_praesentation_um_neu</Template>
  <TotalTime>0</TotalTime>
  <Words>638</Words>
  <Application>Microsoft Macintosh PowerPoint</Application>
  <PresentationFormat>Présentation à l'écran (4:3)</PresentationFormat>
  <Paragraphs>174</Paragraphs>
  <Slides>13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5" baseType="lpstr">
      <vt:lpstr>vorlage_praesentation_um_neu</vt:lpstr>
      <vt:lpstr>CorelPhotoPaint.Image.11</vt:lpstr>
      <vt:lpstr>Remote Monitoring of Nuclear Power Plants in Baden-Wuerttemberg -  From Measurement to Emergency Protection  NERIS Platform Workshop Bratislava, 6-8 February 2012</vt:lpstr>
      <vt:lpstr>Geographical survey.</vt:lpstr>
      <vt:lpstr>Présentation PowerPoint</vt:lpstr>
      <vt:lpstr>Basic System Architechture.</vt:lpstr>
      <vt:lpstr>Supervision: Operational parameters and emissions.</vt:lpstr>
      <vt:lpstr>Présentation PowerPoint</vt:lpstr>
      <vt:lpstr>Présentation PowerPoint</vt:lpstr>
      <vt:lpstr> Dispersion calculation (IKE).</vt:lpstr>
      <vt:lpstr>Dispersion Calculation in the system.</vt:lpstr>
      <vt:lpstr>Présentation PowerPoint</vt:lpstr>
      <vt:lpstr>Présentation PowerPoint</vt:lpstr>
      <vt:lpstr>Providing Information for Emergency protection.</vt:lpstr>
      <vt:lpstr>Thank you. Questions?</vt:lpstr>
    </vt:vector>
  </TitlesOfParts>
  <Company>UM BWL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Validierung der KFÜ-ABR am Ereignis in Fukushima</dc:title>
  <dc:subject>PowerPoint-Präsentation</dc:subject>
  <dc:creator>Windows-Benutzer</dc:creator>
  <cp:lastModifiedBy>Franck Lévy</cp:lastModifiedBy>
  <cp:revision>83</cp:revision>
  <cp:lastPrinted>2003-12-04T12:29:46Z</cp:lastPrinted>
  <dcterms:created xsi:type="dcterms:W3CDTF">2011-08-08T14:47:42Z</dcterms:created>
  <dcterms:modified xsi:type="dcterms:W3CDTF">2013-05-16T12:00:46Z</dcterms:modified>
</cp:coreProperties>
</file>