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
  </p:sldMasterIdLst>
  <p:notesMasterIdLst>
    <p:notesMasterId r:id="rId38"/>
  </p:notesMasterIdLst>
  <p:handoutMasterIdLst>
    <p:handoutMasterId r:id="rId39"/>
  </p:handoutMasterIdLst>
  <p:sldIdLst>
    <p:sldId id="260" r:id="rId2"/>
    <p:sldId id="323" r:id="rId3"/>
    <p:sldId id="299" r:id="rId4"/>
    <p:sldId id="313" r:id="rId5"/>
    <p:sldId id="310" r:id="rId6"/>
    <p:sldId id="316" r:id="rId7"/>
    <p:sldId id="317" r:id="rId8"/>
    <p:sldId id="318" r:id="rId9"/>
    <p:sldId id="319" r:id="rId10"/>
    <p:sldId id="320" r:id="rId11"/>
    <p:sldId id="321" r:id="rId12"/>
    <p:sldId id="322" r:id="rId13"/>
    <p:sldId id="335" r:id="rId14"/>
    <p:sldId id="336" r:id="rId15"/>
    <p:sldId id="337" r:id="rId16"/>
    <p:sldId id="338" r:id="rId17"/>
    <p:sldId id="339" r:id="rId18"/>
    <p:sldId id="340" r:id="rId19"/>
    <p:sldId id="342" r:id="rId20"/>
    <p:sldId id="343" r:id="rId21"/>
    <p:sldId id="345" r:id="rId22"/>
    <p:sldId id="344" r:id="rId23"/>
    <p:sldId id="346" r:id="rId24"/>
    <p:sldId id="326" r:id="rId25"/>
    <p:sldId id="348" r:id="rId26"/>
    <p:sldId id="327" r:id="rId27"/>
    <p:sldId id="328" r:id="rId28"/>
    <p:sldId id="331" r:id="rId29"/>
    <p:sldId id="349" r:id="rId30"/>
    <p:sldId id="332" r:id="rId31"/>
    <p:sldId id="333" r:id="rId32"/>
    <p:sldId id="295" r:id="rId33"/>
    <p:sldId id="308" r:id="rId34"/>
    <p:sldId id="347" r:id="rId35"/>
    <p:sldId id="296" r:id="rId36"/>
    <p:sldId id="305" r:id="rId37"/>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6699"/>
    <a:srgbClr val="3366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95252" autoAdjust="0"/>
  </p:normalViewPr>
  <p:slideViewPr>
    <p:cSldViewPr>
      <p:cViewPr>
        <p:scale>
          <a:sx n="60" d="100"/>
          <a:sy n="60" d="100"/>
        </p:scale>
        <p:origin x="-8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56"/>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DBBDCBC-826D-4BCF-8613-0BA345698ABA}" type="datetimeFigureOut">
              <a:rPr lang="en-US"/>
              <a:pPr>
                <a:defRPr/>
              </a:pPr>
              <a:t>2/6/2012</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78D8BD-7FDB-48A5-8827-4860D72AF664}"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2A8BEFB-A4FC-4803-8026-42180B7B9B65}" type="datetimeFigureOut">
              <a:rPr lang="en-US"/>
              <a:pPr>
                <a:defRPr/>
              </a:pPr>
              <a:t>2/6/2012</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475D810-D811-458C-A0FE-23C9F6A79037}"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32772" name="Footer Placeholder 4"/>
          <p:cNvSpPr>
            <a:spLocks noGrp="1"/>
          </p:cNvSpPr>
          <p:nvPr>
            <p:ph type="ftr" sz="quarter" idx="4"/>
          </p:nvPr>
        </p:nvSpPr>
        <p:spPr bwMode="auto">
          <a:noFill/>
          <a:ln>
            <a:miter lim="800000"/>
            <a:headEnd/>
            <a:tailEnd/>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6DF2A8-5844-48A4-BF46-941C44CA8054}"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EGIRES</a:t>
            </a:r>
            <a:r>
              <a:rPr lang="en-US" dirty="0" smtClean="0"/>
              <a:t>: Expert</a:t>
            </a:r>
            <a:r>
              <a:rPr lang="en-US" baseline="0" dirty="0" smtClean="0"/>
              <a:t> Group on Implementation of New International  Recommendations </a:t>
            </a:r>
          </a:p>
          <a:p>
            <a:r>
              <a:rPr lang="en-US" baseline="0" dirty="0" smtClean="0"/>
              <a:t>I4PG: INEX-4 Planning Group</a:t>
            </a:r>
            <a:endParaRPr lang="en-US" dirty="0"/>
          </a:p>
        </p:txBody>
      </p:sp>
      <p:sp>
        <p:nvSpPr>
          <p:cNvPr id="4" name="Slide Number Placeholder 3"/>
          <p:cNvSpPr>
            <a:spLocks noGrp="1"/>
          </p:cNvSpPr>
          <p:nvPr>
            <p:ph type="sldNum" sz="quarter" idx="10"/>
          </p:nvPr>
        </p:nvSpPr>
        <p:spPr/>
        <p:txBody>
          <a:bodyPr/>
          <a:lstStyle/>
          <a:p>
            <a:fld id="{F26EFA8C-A751-4614-8ECC-1D4C2B3E4002}"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for Use in Preparedness and Response for a Nuclear or Radiological Emergency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tr-TR"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D01042F-B341-4D57-9A2F-D1F2407720BA}" type="slidenum">
              <a:rPr lang="en-US" smtClean="0"/>
              <a:pPr/>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lvl1pPr>
              <a:defRPr sz="280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229600" cy="762000"/>
          </a:xfrm>
        </p:spPr>
        <p:txBody>
          <a:bodyPr/>
          <a:lstStyle>
            <a:lvl1pPr>
              <a:defRPr sz="2800"/>
            </a:lvl1pPr>
          </a:lstStyle>
          <a:p>
            <a:r>
              <a:rPr lang="en-US" smtClean="0"/>
              <a:t>Click to edit Master title style</a:t>
            </a:r>
            <a:endParaRPr lang="en-GB" dirty="0"/>
          </a:p>
        </p:txBody>
      </p:sp>
      <p:sp>
        <p:nvSpPr>
          <p:cNvPr id="6" name="Content Placeholder 2"/>
          <p:cNvSpPr>
            <a:spLocks noGrp="1"/>
          </p:cNvSpPr>
          <p:nvPr>
            <p:ph idx="1"/>
          </p:nvPr>
        </p:nvSpPr>
        <p:spPr>
          <a:xfrm>
            <a:off x="457200" y="1752600"/>
            <a:ext cx="8229600" cy="4724400"/>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6858000" y="6534150"/>
            <a:ext cx="2133600" cy="1809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39CB3B5-8D92-44AE-92DF-2CE4FD4C54A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bg1">
                <a:tint val="40000"/>
                <a:satMod val="35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p:nvPr/>
        </p:nvSpPr>
        <p:spPr>
          <a:xfrm>
            <a:off x="0" y="6629400"/>
            <a:ext cx="9144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latin typeface="Arial" pitchFamily="34" charset="0"/>
                <a:cs typeface="Arial" pitchFamily="34" charset="0"/>
              </a:rPr>
              <a:t>© </a:t>
            </a:r>
            <a:r>
              <a:rPr lang="en-US" sz="700" dirty="0" smtClean="0">
                <a:latin typeface="Arial" pitchFamily="34" charset="0"/>
                <a:cs typeface="Arial" pitchFamily="34" charset="0"/>
              </a:rPr>
              <a:t>2012 </a:t>
            </a:r>
            <a:r>
              <a:rPr lang="en-US" sz="700" dirty="0">
                <a:latin typeface="Arial" pitchFamily="34" charset="0"/>
                <a:cs typeface="Arial" pitchFamily="34" charset="0"/>
              </a:rPr>
              <a:t>Organisation for Economic Co-operation and Development</a:t>
            </a:r>
          </a:p>
        </p:txBody>
      </p:sp>
      <p:pic>
        <p:nvPicPr>
          <p:cNvPr id="1029" name="Picture 5" descr="PPT banner.png"/>
          <p:cNvPicPr>
            <a:picLocks noChangeAspect="1"/>
          </p:cNvPicPr>
          <p:nvPr/>
        </p:nvPicPr>
        <p:blipFill>
          <a:blip r:embed="rId6" cstate="print"/>
          <a:srcRect/>
          <a:stretch>
            <a:fillRect/>
          </a:stretch>
        </p:blipFill>
        <p:spPr bwMode="auto">
          <a:xfrm>
            <a:off x="0" y="0"/>
            <a:ext cx="9144000" cy="712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Lst>
  <p:transition/>
  <p:hf sldNum="0" hdr="0" dt="0"/>
  <p:txStyles>
    <p:titleStyle>
      <a:lvl1pPr algn="l" rtl="0" eaLnBrk="0" fontAlgn="base" hangingPunct="0">
        <a:spcBef>
          <a:spcPct val="0"/>
        </a:spcBef>
        <a:spcAft>
          <a:spcPct val="0"/>
        </a:spcAft>
        <a:defRPr sz="28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accent1"/>
          </a:solidFill>
          <a:latin typeface="Arial" charset="0"/>
          <a:cs typeface="Arial" charset="0"/>
        </a:defRPr>
      </a:lvl2pPr>
      <a:lvl3pPr algn="l" rtl="0" eaLnBrk="0" fontAlgn="base" hangingPunct="0">
        <a:spcBef>
          <a:spcPct val="0"/>
        </a:spcBef>
        <a:spcAft>
          <a:spcPct val="0"/>
        </a:spcAft>
        <a:defRPr sz="2800" b="1">
          <a:solidFill>
            <a:schemeClr val="accent1"/>
          </a:solidFill>
          <a:latin typeface="Arial" charset="0"/>
          <a:cs typeface="Arial" charset="0"/>
        </a:defRPr>
      </a:lvl3pPr>
      <a:lvl4pPr algn="l" rtl="0" eaLnBrk="0" fontAlgn="base" hangingPunct="0">
        <a:spcBef>
          <a:spcPct val="0"/>
        </a:spcBef>
        <a:spcAft>
          <a:spcPct val="0"/>
        </a:spcAft>
        <a:defRPr sz="2800" b="1">
          <a:solidFill>
            <a:schemeClr val="accent1"/>
          </a:solidFill>
          <a:latin typeface="Arial" charset="0"/>
          <a:cs typeface="Arial" charset="0"/>
        </a:defRPr>
      </a:lvl4pPr>
      <a:lvl5pPr algn="l" rtl="0" eaLnBrk="0" fontAlgn="base" hangingPunct="0">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oecd-nea.org/rp/egires.html" TargetMode="External"/><Relationship Id="rId4" Type="http://schemas.openxmlformats.org/officeDocument/2006/relationships/hyperlink" Target="http://www.oecd-nea.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8077200" cy="1981200"/>
          </a:xfrm>
        </p:spPr>
        <p:txBody>
          <a:bodyPr/>
          <a:lstStyle/>
          <a:p>
            <a:r>
              <a:rPr lang="en-US" sz="3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Emergency Exposure Situations – Reference Levels </a:t>
            </a:r>
            <a:r>
              <a:rPr lang="en-US" sz="3600" dirty="0" smtClean="0"/>
              <a:t/>
            </a:r>
            <a:br>
              <a:rPr lang="en-US" sz="3600" dirty="0" smtClean="0"/>
            </a:br>
            <a:r>
              <a:rPr lang="en-US" sz="3600" dirty="0" smtClean="0">
                <a:solidFill>
                  <a:schemeClr val="dk1"/>
                </a:solidFill>
                <a:effectLst>
                  <a:outerShdw blurRad="38100" dist="38100" dir="2700000" algn="tl">
                    <a:srgbClr val="000000">
                      <a:alpha val="43137"/>
                    </a:srgbClr>
                  </a:outerShdw>
                </a:effectLst>
                <a:latin typeface="+mn-lt"/>
                <a:ea typeface="+mn-ea"/>
                <a:cs typeface="+mn-cs"/>
              </a:rPr>
              <a:t>Planned work of </a:t>
            </a:r>
            <a:r>
              <a:rPr lang="en-US" sz="3600" dirty="0" err="1" smtClean="0">
                <a:solidFill>
                  <a:schemeClr val="dk1"/>
                </a:solidFill>
                <a:effectLst>
                  <a:outerShdw blurRad="38100" dist="38100" dir="2700000" algn="tl">
                    <a:srgbClr val="000000">
                      <a:alpha val="43137"/>
                    </a:srgbClr>
                  </a:outerShdw>
                </a:effectLst>
                <a:latin typeface="+mn-lt"/>
                <a:ea typeface="+mn-ea"/>
                <a:cs typeface="+mn-cs"/>
              </a:rPr>
              <a:t>EGIRES</a:t>
            </a:r>
            <a:r>
              <a:rPr lang="en-US" sz="3600" dirty="0" smtClean="0">
                <a:solidFill>
                  <a:schemeClr val="dk1"/>
                </a:solidFill>
                <a:effectLst>
                  <a:outerShdw blurRad="38100" dist="38100" dir="2700000" algn="tl">
                    <a:srgbClr val="000000">
                      <a:alpha val="43137"/>
                    </a:srgbClr>
                  </a:outerShdw>
                </a:effectLst>
                <a:latin typeface="+mn-lt"/>
                <a:ea typeface="+mn-ea"/>
                <a:cs typeface="+mn-cs"/>
              </a:rPr>
              <a:t> </a:t>
            </a:r>
            <a:endParaRPr lang="en-GB" sz="3600" dirty="0" smtClean="0">
              <a:solidFill>
                <a:schemeClr val="dk1"/>
              </a:solidFill>
              <a:effectLst>
                <a:outerShdw blurRad="38100" dist="38100" dir="2700000" algn="tl">
                  <a:srgbClr val="000000">
                    <a:alpha val="43137"/>
                  </a:srgbClr>
                </a:outerShdw>
              </a:effectLst>
              <a:latin typeface="+mn-lt"/>
              <a:ea typeface="+mn-ea"/>
              <a:cs typeface="+mn-cs"/>
            </a:endParaRPr>
          </a:p>
        </p:txBody>
      </p:sp>
      <p:sp>
        <p:nvSpPr>
          <p:cNvPr id="4099" name="Subtitle 2"/>
          <p:cNvSpPr>
            <a:spLocks noGrp="1"/>
          </p:cNvSpPr>
          <p:nvPr>
            <p:ph type="subTitle" idx="1"/>
          </p:nvPr>
        </p:nvSpPr>
        <p:spPr>
          <a:xfrm>
            <a:off x="3276600" y="4419600"/>
            <a:ext cx="5662612" cy="1219200"/>
          </a:xfrm>
        </p:spPr>
        <p:txBody>
          <a:bodyPr/>
          <a:lstStyle/>
          <a:p>
            <a:pPr algn="r" eaLnBrk="1" hangingPunct="1">
              <a:lnSpc>
                <a:spcPct val="70000"/>
              </a:lnSpc>
              <a:buClr>
                <a:srgbClr val="0033CC"/>
              </a:buClr>
            </a:pPr>
            <a:r>
              <a:rPr lang="tr-TR" sz="2000" b="1" dirty="0" smtClean="0">
                <a:solidFill>
                  <a:schemeClr val="tx1"/>
                </a:solidFill>
                <a:latin typeface="Calibri" pitchFamily="34" charset="0"/>
                <a:cs typeface="Arial" charset="0"/>
              </a:rPr>
              <a:t>Halil Burçin OKYAR</a:t>
            </a:r>
            <a:endParaRPr lang="en-US" sz="2000" b="1" dirty="0" smtClean="0">
              <a:solidFill>
                <a:schemeClr val="tx1"/>
              </a:solidFill>
              <a:latin typeface="Calibri" pitchFamily="34" charset="0"/>
              <a:cs typeface="Arial" charset="0"/>
            </a:endParaRPr>
          </a:p>
          <a:p>
            <a:pPr algn="r" eaLnBrk="1" hangingPunct="1">
              <a:lnSpc>
                <a:spcPct val="70000"/>
              </a:lnSpc>
              <a:buClr>
                <a:srgbClr val="0033CC"/>
              </a:buClr>
            </a:pPr>
            <a:r>
              <a:rPr lang="en-US" sz="1600" dirty="0" smtClean="0">
                <a:solidFill>
                  <a:schemeClr val="tx1"/>
                </a:solidFill>
                <a:latin typeface="Calibri" pitchFamily="34" charset="0"/>
                <a:cs typeface="Arial" charset="0"/>
              </a:rPr>
              <a:t>OECD Nuclear Energy Agency</a:t>
            </a:r>
          </a:p>
          <a:p>
            <a:pPr algn="r" eaLnBrk="1" hangingPunct="1">
              <a:lnSpc>
                <a:spcPct val="70000"/>
              </a:lnSpc>
              <a:buClr>
                <a:srgbClr val="0033CC"/>
              </a:buClr>
            </a:pPr>
            <a:r>
              <a:rPr lang="en-US" sz="1600" dirty="0" smtClean="0">
                <a:solidFill>
                  <a:schemeClr val="tx1"/>
                </a:solidFill>
                <a:latin typeface="Calibri" pitchFamily="34" charset="0"/>
                <a:cs typeface="Arial" charset="0"/>
              </a:rPr>
              <a:t>Radiation Protection and </a:t>
            </a:r>
          </a:p>
          <a:p>
            <a:pPr algn="r" eaLnBrk="1" hangingPunct="1">
              <a:lnSpc>
                <a:spcPct val="70000"/>
              </a:lnSpc>
              <a:buClr>
                <a:srgbClr val="0033CC"/>
              </a:buClr>
            </a:pPr>
            <a:r>
              <a:rPr lang="en-US" sz="1600" dirty="0" smtClean="0">
                <a:solidFill>
                  <a:schemeClr val="tx1"/>
                </a:solidFill>
                <a:latin typeface="Calibri" pitchFamily="34" charset="0"/>
                <a:cs typeface="Arial" charset="0"/>
              </a:rPr>
              <a:t>Radioactive Waste Management Division</a:t>
            </a:r>
          </a:p>
        </p:txBody>
      </p:sp>
      <p:sp>
        <p:nvSpPr>
          <p:cNvPr id="4100" name="TextBox 3"/>
          <p:cNvSpPr txBox="1">
            <a:spLocks noChangeArrowheads="1"/>
          </p:cNvSpPr>
          <p:nvPr/>
        </p:nvSpPr>
        <p:spPr bwMode="auto">
          <a:xfrm>
            <a:off x="0" y="5867400"/>
            <a:ext cx="9144000" cy="738664"/>
          </a:xfrm>
          <a:prstGeom prst="rect">
            <a:avLst/>
          </a:prstGeom>
          <a:noFill/>
          <a:ln w="9525">
            <a:noFill/>
            <a:miter lim="800000"/>
            <a:headEnd/>
            <a:tailEnd/>
          </a:ln>
        </p:spPr>
        <p:txBody>
          <a:bodyPr wrap="square">
            <a:spAutoFit/>
          </a:bodyPr>
          <a:lstStyle/>
          <a:p>
            <a:pPr algn="ctr"/>
            <a:r>
              <a:rPr lang="en-US" sz="1400" i="1" dirty="0" smtClean="0">
                <a:latin typeface="Calibri" pitchFamily="34" charset="0"/>
              </a:rPr>
              <a:t>NERIS Workshop on Preparedness </a:t>
            </a:r>
            <a:r>
              <a:rPr lang="tr-TR" sz="1400" i="1" dirty="0" smtClean="0">
                <a:latin typeface="Calibri" pitchFamily="34" charset="0"/>
              </a:rPr>
              <a:t>f</a:t>
            </a:r>
            <a:r>
              <a:rPr lang="en-US" sz="1400" i="1" dirty="0" smtClean="0">
                <a:latin typeface="Calibri" pitchFamily="34" charset="0"/>
              </a:rPr>
              <a:t>or Nuclear and Radiological Emergency Response and Recovery: </a:t>
            </a:r>
          </a:p>
          <a:p>
            <a:pPr algn="ctr"/>
            <a:r>
              <a:rPr lang="en-US" sz="1400" i="1" dirty="0" smtClean="0">
                <a:latin typeface="Calibri" pitchFamily="34" charset="0"/>
              </a:rPr>
              <a:t>Implementation of ICRP Recommendations </a:t>
            </a:r>
            <a:endParaRPr lang="en-US" sz="1400" i="1" dirty="0">
              <a:latin typeface="Calibri" pitchFamily="34" charset="0"/>
            </a:endParaRPr>
          </a:p>
          <a:p>
            <a:pPr algn="ctr"/>
            <a:r>
              <a:rPr lang="en-US" sz="1400" i="1" dirty="0" smtClean="0">
                <a:latin typeface="Calibri" pitchFamily="34" charset="0"/>
              </a:rPr>
              <a:t>6 </a:t>
            </a:r>
            <a:r>
              <a:rPr lang="en-US" sz="1400" i="1" dirty="0">
                <a:latin typeface="Calibri" pitchFamily="34" charset="0"/>
              </a:rPr>
              <a:t>– </a:t>
            </a:r>
            <a:r>
              <a:rPr lang="en-US" sz="1400" i="1" dirty="0" smtClean="0">
                <a:latin typeface="Calibri" pitchFamily="34" charset="0"/>
              </a:rPr>
              <a:t>8</a:t>
            </a:r>
            <a:r>
              <a:rPr lang="tr-TR" sz="1400" i="1" dirty="0" smtClean="0">
                <a:latin typeface="Calibri" pitchFamily="34" charset="0"/>
              </a:rPr>
              <a:t> </a:t>
            </a:r>
            <a:r>
              <a:rPr lang="en-US" sz="1400" i="1" dirty="0" smtClean="0">
                <a:latin typeface="Calibri" pitchFamily="34" charset="0"/>
              </a:rPr>
              <a:t>February 2012 Bratislava / Slovak Republic</a:t>
            </a:r>
            <a:endParaRPr lang="en-US" sz="1400" i="1" dirty="0">
              <a:latin typeface="Calibri" pitchFamily="34" charset="0"/>
            </a:endParaRPr>
          </a:p>
        </p:txBody>
      </p:sp>
      <p:pic>
        <p:nvPicPr>
          <p:cNvPr id="5" name="Picture 4" descr="NEA flags.jpg"/>
          <p:cNvPicPr>
            <a:picLocks noChangeAspect="1"/>
          </p:cNvPicPr>
          <p:nvPr/>
        </p:nvPicPr>
        <p:blipFill>
          <a:blip r:embed="rId2" cstate="print"/>
          <a:stretch>
            <a:fillRect/>
          </a:stretch>
        </p:blipFill>
        <p:spPr>
          <a:xfrm>
            <a:off x="0" y="838200"/>
            <a:ext cx="368972" cy="5562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err="1" smtClean="0">
                <a:effectLst>
                  <a:outerShdw blurRad="38100" dist="38100" dir="2700000" algn="tl">
                    <a:srgbClr val="000000">
                      <a:alpha val="43137"/>
                    </a:srgbClr>
                  </a:outerShdw>
                </a:effectLst>
              </a:rPr>
              <a:t>EGIRES</a:t>
            </a:r>
            <a:r>
              <a:rPr lang="en-US" dirty="0" smtClean="0">
                <a:effectLst>
                  <a:outerShdw blurRad="38100" dist="38100" dir="2700000" algn="tl">
                    <a:srgbClr val="000000">
                      <a:alpha val="43137"/>
                    </a:srgbClr>
                  </a:outerShdw>
                </a:effectLst>
              </a:rPr>
              <a:t> – Survey on National Experiences (1)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lgn="just"/>
            <a:r>
              <a:rPr lang="en-US" sz="1800" dirty="0" smtClean="0">
                <a:latin typeface="+mn-lt"/>
              </a:rPr>
              <a:t>Have you established a process for </a:t>
            </a:r>
            <a:r>
              <a:rPr lang="en-US" sz="1800" u="sng" dirty="0" smtClean="0">
                <a:latin typeface="+mn-lt"/>
              </a:rPr>
              <a:t>optimization of the protection strategy </a:t>
            </a:r>
            <a:r>
              <a:rPr lang="en-US" sz="1800" dirty="0" smtClean="0">
                <a:latin typeface="+mn-lt"/>
              </a:rPr>
              <a:t>for emergency exposure situations and existing exposure situations resulting from an emergency?</a:t>
            </a:r>
          </a:p>
          <a:p>
            <a:pPr algn="just">
              <a:buNone/>
            </a:pPr>
            <a:r>
              <a:rPr lang="en-US" sz="1800" dirty="0" smtClean="0">
                <a:latin typeface="+mn-lt"/>
              </a:rPr>
              <a:t>	If No: Why not?</a:t>
            </a:r>
          </a:p>
          <a:p>
            <a:pPr algn="just">
              <a:buNone/>
            </a:pPr>
            <a:r>
              <a:rPr lang="en-US" sz="1800" dirty="0" smtClean="0">
                <a:latin typeface="+mn-lt"/>
              </a:rPr>
              <a:t>	If Yes:</a:t>
            </a:r>
          </a:p>
          <a:p>
            <a:pPr lvl="1" algn="just"/>
            <a:r>
              <a:rPr lang="en-US" sz="1800" dirty="0" smtClean="0">
                <a:latin typeface="+mn-lt"/>
              </a:rPr>
              <a:t>How do you define optimization strategy as it is used in your country?</a:t>
            </a:r>
          </a:p>
          <a:p>
            <a:pPr algn="just"/>
            <a:r>
              <a:rPr lang="en-US" sz="1800" u="sng" dirty="0" smtClean="0">
                <a:latin typeface="+mn-lt"/>
              </a:rPr>
              <a:t>A protection strategy will generally include the implementation of different protective actions in time. </a:t>
            </a:r>
            <a:r>
              <a:rPr lang="en-US" sz="1800" dirty="0" smtClean="0">
                <a:latin typeface="+mn-lt"/>
              </a:rPr>
              <a:t>In order to understand how your protection strategy is optimized, do you optimize protective actions within your strategy </a:t>
            </a:r>
            <a:r>
              <a:rPr lang="en-US" sz="1800" u="sng" dirty="0" smtClean="0">
                <a:latin typeface="+mn-lt"/>
              </a:rPr>
              <a:t>separately or in combination</a:t>
            </a:r>
            <a:r>
              <a:rPr lang="en-US" sz="1800" dirty="0" smtClean="0">
                <a:latin typeface="+mn-lt"/>
              </a:rPr>
              <a:t>?</a:t>
            </a:r>
          </a:p>
          <a:p>
            <a:pPr algn="just"/>
            <a:r>
              <a:rPr lang="en-US" sz="1800" dirty="0" smtClean="0">
                <a:latin typeface="+mn-lt"/>
              </a:rPr>
              <a:t>Do you optimize urgent protective actions (for example sheltering, evacuation, administration of iodine thyroid blocking)?  If yes, how do you optimize these urgent protective actions?</a:t>
            </a:r>
          </a:p>
          <a:p>
            <a:pPr algn="just"/>
            <a:r>
              <a:rPr lang="en-US" sz="1800" dirty="0" smtClean="0">
                <a:latin typeface="+mn-lt"/>
              </a:rPr>
              <a:t> What process do you plan to use for optimization?</a:t>
            </a:r>
          </a:p>
          <a:p>
            <a:pPr algn="just"/>
            <a:r>
              <a:rPr lang="en-US" sz="1800" dirty="0" smtClean="0">
                <a:latin typeface="+mn-lt"/>
              </a:rPr>
              <a:t> For whom and by whom will the plans be “optimized”?</a:t>
            </a:r>
          </a:p>
          <a:p>
            <a:pPr algn="just"/>
            <a:r>
              <a:rPr lang="en-US" sz="1800" dirty="0" smtClean="0">
                <a:latin typeface="+mn-lt"/>
              </a:rPr>
              <a:t> Do you have any specific triggers for optimization and their use?</a:t>
            </a:r>
          </a:p>
          <a:p>
            <a:endParaRPr lang="en-US" sz="1100" dirty="0" smtClean="0">
              <a:latin typeface="Calibri" pitchFamily="34" charset="0"/>
            </a:endParaRPr>
          </a:p>
          <a:p>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err="1" smtClean="0">
                <a:effectLst>
                  <a:outerShdw blurRad="38100" dist="38100" dir="2700000" algn="tl">
                    <a:srgbClr val="000000">
                      <a:alpha val="43137"/>
                    </a:srgbClr>
                  </a:outerShdw>
                </a:effectLst>
              </a:rPr>
              <a:t>EGIRES</a:t>
            </a:r>
            <a:r>
              <a:rPr lang="en-US" dirty="0" smtClean="0">
                <a:effectLst>
                  <a:outerShdw blurRad="38100" dist="38100" dir="2700000" algn="tl">
                    <a:srgbClr val="000000">
                      <a:alpha val="43137"/>
                    </a:srgbClr>
                  </a:outerShdw>
                </a:effectLst>
              </a:rPr>
              <a:t> – Survey on National Experiences (2)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US" sz="1800" dirty="0" smtClean="0">
                <a:latin typeface="+mn-lt"/>
              </a:rPr>
              <a:t>Do you </a:t>
            </a:r>
            <a:r>
              <a:rPr lang="en-US" sz="1800" u="sng" dirty="0" smtClean="0">
                <a:latin typeface="+mn-lt"/>
              </a:rPr>
              <a:t>use reference levels</a:t>
            </a:r>
            <a:r>
              <a:rPr lang="tr-TR" sz="1800" u="sng" dirty="0" smtClean="0">
                <a:latin typeface="+mn-lt"/>
              </a:rPr>
              <a:t> (RLs)</a:t>
            </a:r>
            <a:r>
              <a:rPr lang="en-US" sz="1800" dirty="0" smtClean="0">
                <a:latin typeface="+mn-lt"/>
              </a:rPr>
              <a:t>?</a:t>
            </a:r>
          </a:p>
          <a:p>
            <a:r>
              <a:rPr lang="en-US" sz="1800" dirty="0" smtClean="0">
                <a:latin typeface="+mn-lt"/>
              </a:rPr>
              <a:t>If No:  Why not?</a:t>
            </a:r>
          </a:p>
          <a:p>
            <a:r>
              <a:rPr lang="en-US" sz="1800" dirty="0" smtClean="0">
                <a:latin typeface="+mn-lt"/>
              </a:rPr>
              <a:t> If Yes:</a:t>
            </a:r>
          </a:p>
          <a:p>
            <a:pPr lvl="1"/>
            <a:r>
              <a:rPr lang="en-US" sz="1800" dirty="0" smtClean="0">
                <a:latin typeface="+mn-lt"/>
              </a:rPr>
              <a:t>What are your national criteria in setting </a:t>
            </a:r>
            <a:r>
              <a:rPr lang="tr-TR" sz="1800" dirty="0" smtClean="0">
                <a:latin typeface="+mn-lt"/>
              </a:rPr>
              <a:t>RLs</a:t>
            </a:r>
            <a:r>
              <a:rPr lang="en-US" sz="1800" dirty="0" smtClean="0">
                <a:latin typeface="+mn-lt"/>
              </a:rPr>
              <a:t>?</a:t>
            </a:r>
          </a:p>
          <a:p>
            <a:r>
              <a:rPr lang="en-US" sz="1800" dirty="0" smtClean="0">
                <a:latin typeface="+mn-lt"/>
              </a:rPr>
              <a:t> How are they used? (in planning, in response phase, etc)?</a:t>
            </a:r>
          </a:p>
          <a:p>
            <a:r>
              <a:rPr lang="en-US" sz="1800" dirty="0" smtClean="0">
                <a:latin typeface="+mn-lt"/>
              </a:rPr>
              <a:t> What process/authority establishes the </a:t>
            </a:r>
            <a:r>
              <a:rPr lang="tr-TR" sz="1800" dirty="0" smtClean="0">
                <a:latin typeface="+mn-lt"/>
              </a:rPr>
              <a:t>RLs</a:t>
            </a:r>
            <a:r>
              <a:rPr lang="en-US" sz="1800" dirty="0" smtClean="0">
                <a:latin typeface="+mn-lt"/>
              </a:rPr>
              <a:t>?</a:t>
            </a:r>
          </a:p>
          <a:p>
            <a:r>
              <a:rPr lang="en-US" sz="1800" dirty="0" smtClean="0">
                <a:latin typeface="+mn-lt"/>
              </a:rPr>
              <a:t> Who uses </a:t>
            </a:r>
            <a:r>
              <a:rPr lang="tr-TR" sz="1800" dirty="0" smtClean="0">
                <a:latin typeface="+mn-lt"/>
              </a:rPr>
              <a:t>RLs  </a:t>
            </a:r>
            <a:r>
              <a:rPr lang="en-US" sz="1800" dirty="0" smtClean="0">
                <a:latin typeface="+mn-lt"/>
              </a:rPr>
              <a:t>and to what extent?(regulators, operators, response planners and decision makers, etc)</a:t>
            </a:r>
          </a:p>
          <a:p>
            <a:r>
              <a:rPr lang="en-US" sz="1800" dirty="0" smtClean="0">
                <a:latin typeface="+mn-lt"/>
              </a:rPr>
              <a:t> Do you have any specific triggers for specific </a:t>
            </a:r>
            <a:r>
              <a:rPr lang="tr-TR" sz="1800" dirty="0" smtClean="0">
                <a:latin typeface="+mn-lt"/>
              </a:rPr>
              <a:t>RLs</a:t>
            </a:r>
            <a:r>
              <a:rPr lang="en-US" sz="1800" dirty="0" smtClean="0">
                <a:latin typeface="+mn-lt"/>
              </a:rPr>
              <a:t>?</a:t>
            </a:r>
          </a:p>
          <a:p>
            <a:r>
              <a:rPr lang="en-US" sz="1800" dirty="0" smtClean="0">
                <a:latin typeface="+mn-lt"/>
              </a:rPr>
              <a:t> Are </a:t>
            </a:r>
            <a:r>
              <a:rPr lang="tr-TR" sz="1800" dirty="0" smtClean="0">
                <a:latin typeface="+mn-lt"/>
              </a:rPr>
              <a:t>RLs </a:t>
            </a:r>
            <a:r>
              <a:rPr lang="en-US" sz="1800" dirty="0" smtClean="0">
                <a:latin typeface="+mn-lt"/>
              </a:rPr>
              <a:t> “event specific”?</a:t>
            </a:r>
          </a:p>
          <a:p>
            <a:r>
              <a:rPr lang="en-US" sz="1800" dirty="0" smtClean="0">
                <a:latin typeface="+mn-lt"/>
              </a:rPr>
              <a:t> What does quantities is used (projected residual, averted, received)?</a:t>
            </a:r>
          </a:p>
          <a:p>
            <a:r>
              <a:rPr lang="en-US" sz="1800" dirty="0" smtClean="0">
                <a:latin typeface="+mn-lt"/>
              </a:rPr>
              <a:t> Do you have any process to adjust the </a:t>
            </a:r>
            <a:r>
              <a:rPr lang="tr-TR" sz="1800" dirty="0" smtClean="0">
                <a:latin typeface="+mn-lt"/>
              </a:rPr>
              <a:t>RLs i</a:t>
            </a:r>
            <a:r>
              <a:rPr lang="en-US" sz="1800" dirty="0" smtClean="0">
                <a:latin typeface="+mn-lt"/>
              </a:rPr>
              <a:t>n transition from early to intermediate and to long term phase?</a:t>
            </a:r>
          </a:p>
          <a:p>
            <a:pPr lvl="1"/>
            <a:r>
              <a:rPr lang="en-US" sz="1800" dirty="0" smtClean="0">
                <a:latin typeface="+mn-lt"/>
              </a:rPr>
              <a:t> If yes, please briefly describe the process and indicate the roles of the participating entities.</a:t>
            </a:r>
          </a:p>
          <a:p>
            <a:pPr lvl="1"/>
            <a:r>
              <a:rPr lang="en-US" sz="1800" dirty="0" smtClean="0">
                <a:latin typeface="+mn-lt"/>
              </a:rPr>
              <a:t> If not yet, do you intend to use in the future?</a:t>
            </a:r>
          </a:p>
          <a:p>
            <a:pPr>
              <a:buNone/>
            </a:pP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smtClean="0">
                <a:effectLst>
                  <a:outerShdw blurRad="38100" dist="38100" dir="2700000" algn="tl">
                    <a:srgbClr val="000000">
                      <a:alpha val="43137"/>
                    </a:srgbClr>
                  </a:outerShdw>
                </a:effectLst>
              </a:rPr>
              <a:t>Survey Results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lgn="just"/>
            <a:r>
              <a:rPr lang="en-US" sz="1800" dirty="0" smtClean="0">
                <a:latin typeface="+mn-lt"/>
              </a:rPr>
              <a:t>Two rounds: October 2011 – December 2011 (after </a:t>
            </a:r>
            <a:r>
              <a:rPr lang="en-US" sz="1800" dirty="0" err="1" smtClean="0">
                <a:latin typeface="+mn-lt"/>
              </a:rPr>
              <a:t>WPNEM</a:t>
            </a:r>
            <a:r>
              <a:rPr lang="en-US" sz="1800" dirty="0" smtClean="0">
                <a:latin typeface="+mn-lt"/>
              </a:rPr>
              <a:t> meeting)</a:t>
            </a:r>
          </a:p>
          <a:p>
            <a:pPr lvl="0" algn="just"/>
            <a:r>
              <a:rPr lang="en-US" sz="1800" dirty="0" smtClean="0">
                <a:latin typeface="+mn-lt"/>
              </a:rPr>
              <a:t>Austria, Denmark, Finland, France, Germany, Ireland, Romania, Russian Fed, Switzerland, </a:t>
            </a:r>
            <a:r>
              <a:rPr lang="tr-TR" sz="1800" dirty="0" smtClean="0">
                <a:latin typeface="+mn-lt"/>
              </a:rPr>
              <a:t>the </a:t>
            </a:r>
            <a:r>
              <a:rPr lang="en-US" sz="1800" dirty="0" smtClean="0">
                <a:latin typeface="+mn-lt"/>
              </a:rPr>
              <a:t>UK and </a:t>
            </a:r>
            <a:r>
              <a:rPr lang="tr-TR" sz="1800" dirty="0" smtClean="0">
                <a:latin typeface="+mn-lt"/>
              </a:rPr>
              <a:t>the </a:t>
            </a:r>
            <a:r>
              <a:rPr lang="en-US" sz="1800" dirty="0" smtClean="0">
                <a:latin typeface="+mn-lt"/>
              </a:rPr>
              <a:t>US</a:t>
            </a:r>
          </a:p>
          <a:p>
            <a:pPr algn="just">
              <a:buNone/>
            </a:pPr>
            <a:endParaRPr lang="en-US" sz="1100" dirty="0" smtClean="0"/>
          </a:p>
          <a:p>
            <a:pPr algn="just"/>
            <a:r>
              <a:rPr lang="en-US" sz="1800" dirty="0" smtClean="0">
                <a:latin typeface="+mn-lt"/>
              </a:rPr>
              <a:t>General responses (not specific to questions)</a:t>
            </a:r>
          </a:p>
          <a:p>
            <a:pPr algn="just"/>
            <a:r>
              <a:rPr lang="en-US" sz="1800" dirty="0" smtClean="0">
                <a:latin typeface="+mn-lt"/>
              </a:rPr>
              <a:t>Europe- </a:t>
            </a:r>
          </a:p>
          <a:p>
            <a:pPr lvl="1" algn="just"/>
            <a:r>
              <a:rPr lang="en-US" sz="1800" dirty="0" smtClean="0">
                <a:latin typeface="+mn-lt"/>
              </a:rPr>
              <a:t>legislation regulating emergency and existing exposure situations, adoption of new BSS</a:t>
            </a:r>
          </a:p>
          <a:p>
            <a:pPr lvl="1" algn="just"/>
            <a:r>
              <a:rPr lang="en-US" sz="1800" dirty="0" smtClean="0">
                <a:latin typeface="+mn-lt"/>
              </a:rPr>
              <a:t>Still based on 96/29/</a:t>
            </a:r>
            <a:r>
              <a:rPr lang="en-US" sz="1800" dirty="0" err="1" smtClean="0">
                <a:latin typeface="+mn-lt"/>
              </a:rPr>
              <a:t>EURATOM</a:t>
            </a:r>
            <a:r>
              <a:rPr lang="en-US" sz="1800" dirty="0" smtClean="0">
                <a:latin typeface="+mn-lt"/>
              </a:rPr>
              <a:t>, ICRP (intervention levels)</a:t>
            </a:r>
          </a:p>
          <a:p>
            <a:pPr lvl="1" algn="just"/>
            <a:r>
              <a:rPr lang="en-US" sz="1800" dirty="0" smtClean="0">
                <a:latin typeface="+mn-lt"/>
              </a:rPr>
              <a:t>Specific arrangements</a:t>
            </a:r>
          </a:p>
          <a:p>
            <a:pPr lvl="2" algn="just"/>
            <a:r>
              <a:rPr lang="en-US" sz="1400" dirty="0" smtClean="0">
                <a:latin typeface="+mn-lt"/>
              </a:rPr>
              <a:t>Intervention measures (adjustment and termination) – competent authority  </a:t>
            </a:r>
          </a:p>
          <a:p>
            <a:pPr lvl="2" algn="just"/>
            <a:r>
              <a:rPr lang="en-US" sz="1400" dirty="0" smtClean="0"/>
              <a:t>Use of reference levels  (different translations in languages)</a:t>
            </a:r>
          </a:p>
          <a:p>
            <a:pPr lvl="2" algn="just"/>
            <a:r>
              <a:rPr lang="en-US" sz="1400" dirty="0" smtClean="0">
                <a:latin typeface="+mn-lt"/>
              </a:rPr>
              <a:t>Projected dose without interventions</a:t>
            </a:r>
          </a:p>
          <a:p>
            <a:pPr algn="just"/>
            <a:r>
              <a:rPr lang="en-US" sz="1800" b="1" dirty="0" smtClean="0">
                <a:latin typeface="+mn-lt"/>
              </a:rPr>
              <a:t>In response to Q 1 &amp;2 </a:t>
            </a:r>
          </a:p>
          <a:p>
            <a:pPr lvl="1" algn="just"/>
            <a:r>
              <a:rPr lang="en-US" sz="1800" dirty="0" smtClean="0">
                <a:latin typeface="+mn-lt"/>
              </a:rPr>
              <a:t>NO , but continuing work on a strategy for optimization and the concept of optimization is ingrained in the approaches used to develop advice and guidance  </a:t>
            </a:r>
          </a:p>
          <a:p>
            <a:pPr>
              <a:buNone/>
            </a:pP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lstStyle/>
          <a:p>
            <a:pPr algn="just"/>
            <a:r>
              <a:rPr lang="en-US" dirty="0" smtClean="0">
                <a:latin typeface="+mn-lt"/>
              </a:rPr>
              <a:t>Responses </a:t>
            </a:r>
            <a:r>
              <a:rPr lang="tr-TR" dirty="0" smtClean="0">
                <a:latin typeface="+mn-lt"/>
              </a:rPr>
              <a:t>NO</a:t>
            </a:r>
            <a:r>
              <a:rPr lang="en-US" dirty="0" smtClean="0">
                <a:latin typeface="+mn-lt"/>
              </a:rPr>
              <a:t> for optimization of protection</a:t>
            </a:r>
            <a:r>
              <a:rPr lang="tr-TR" dirty="0" smtClean="0">
                <a:latin typeface="+mn-lt"/>
              </a:rPr>
              <a:t>,</a:t>
            </a:r>
            <a:r>
              <a:rPr lang="en-US" dirty="0" smtClean="0">
                <a:latin typeface="+mn-lt"/>
              </a:rPr>
              <a:t> b</a:t>
            </a:r>
            <a:r>
              <a:rPr lang="tr-TR" dirty="0" smtClean="0">
                <a:latin typeface="+mn-lt"/>
              </a:rPr>
              <a:t>ut</a:t>
            </a:r>
            <a:r>
              <a:rPr lang="en-US" dirty="0" smtClean="0">
                <a:latin typeface="+mn-lt"/>
              </a:rPr>
              <a:t> YES for R</a:t>
            </a:r>
            <a:r>
              <a:rPr lang="tr-TR" dirty="0" smtClean="0">
                <a:latin typeface="+mn-lt"/>
              </a:rPr>
              <a:t>Ls</a:t>
            </a:r>
            <a:r>
              <a:rPr lang="en-US" dirty="0" smtClean="0">
                <a:latin typeface="+mn-lt"/>
              </a:rPr>
              <a:t>;</a:t>
            </a:r>
          </a:p>
          <a:p>
            <a:pPr lvl="1" algn="just"/>
            <a:r>
              <a:rPr lang="en-US" dirty="0" smtClean="0">
                <a:latin typeface="+mn-lt"/>
              </a:rPr>
              <a:t>Used in planning phase to determine planning zones </a:t>
            </a:r>
          </a:p>
          <a:p>
            <a:pPr lvl="1" algn="just"/>
            <a:r>
              <a:rPr lang="en-US" dirty="0" smtClean="0">
                <a:latin typeface="+mn-lt"/>
              </a:rPr>
              <a:t>Used in response phase to determine if protective actions should be taken</a:t>
            </a:r>
          </a:p>
          <a:p>
            <a:pPr marL="342900" lvl="1" indent="-342900" algn="just">
              <a:buFont typeface="Arial" charset="0"/>
              <a:buChar char="•"/>
            </a:pPr>
            <a:r>
              <a:rPr lang="en-US" dirty="0" smtClean="0">
                <a:latin typeface="+mn-lt"/>
              </a:rPr>
              <a:t>Countries have some specific legal documents addressing optimization strategy</a:t>
            </a:r>
          </a:p>
          <a:p>
            <a:pPr lvl="1" algn="just"/>
            <a:r>
              <a:rPr lang="en-US" dirty="0" smtClean="0">
                <a:latin typeface="+mn-lt"/>
              </a:rPr>
              <a:t>Protective Action Guidance (risk-based action levels), US</a:t>
            </a:r>
          </a:p>
          <a:p>
            <a:pPr lvl="1" algn="just"/>
            <a:r>
              <a:rPr lang="en-US" dirty="0" smtClean="0">
                <a:latin typeface="+mn-lt"/>
              </a:rPr>
              <a:t>Guides concerning protective measures during early and intermediate phases of a nuclear or radiological emergency, Finland</a:t>
            </a:r>
          </a:p>
          <a:p>
            <a:pPr lvl="1"/>
            <a:endParaRPr lang="en-US" dirty="0"/>
          </a:p>
        </p:txBody>
      </p:sp>
      <p:sp>
        <p:nvSpPr>
          <p:cNvPr id="4"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smtClean="0">
                <a:effectLst>
                  <a:outerShdw blurRad="38100" dist="38100" dir="2700000" algn="tl">
                    <a:srgbClr val="000000">
                      <a:alpha val="43137"/>
                    </a:srgbClr>
                  </a:outerShdw>
                </a:effectLst>
              </a:rPr>
              <a:t>Survey Results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smtClean="0"/>
              <a:t>Process for optimization of the protection strategy</a:t>
            </a:r>
            <a:endParaRPr lang="en-US" dirty="0"/>
          </a:p>
        </p:txBody>
      </p:sp>
      <p:sp>
        <p:nvSpPr>
          <p:cNvPr id="3" name="Content Placeholder 2"/>
          <p:cNvSpPr>
            <a:spLocks noGrp="1"/>
          </p:cNvSpPr>
          <p:nvPr>
            <p:ph idx="1"/>
          </p:nvPr>
        </p:nvSpPr>
        <p:spPr>
          <a:xfrm>
            <a:off x="457200" y="1524000"/>
            <a:ext cx="8229600" cy="4953000"/>
          </a:xfrm>
        </p:spPr>
        <p:txBody>
          <a:bodyPr/>
          <a:lstStyle/>
          <a:p>
            <a:pPr algn="just"/>
            <a:r>
              <a:rPr lang="en-US" dirty="0" smtClean="0">
                <a:latin typeface="+mn-lt"/>
              </a:rPr>
              <a:t>Details in guidelines (concerning protective measures/ short-term countermeasures)</a:t>
            </a:r>
          </a:p>
          <a:p>
            <a:pPr algn="just"/>
            <a:r>
              <a:rPr lang="en-US" dirty="0" smtClean="0">
                <a:latin typeface="+mn-lt"/>
              </a:rPr>
              <a:t>Involvement of large group of stakeholders (governmental, regional and local authorities, licensees and private sector)</a:t>
            </a:r>
          </a:p>
          <a:p>
            <a:pPr algn="just"/>
            <a:r>
              <a:rPr lang="en-US" dirty="0" smtClean="0">
                <a:latin typeface="+mn-lt"/>
              </a:rPr>
              <a:t>Guides: emphasize optimization process in recommending and deciding upon protective measures, and comparing residual dose to chosen reference level. </a:t>
            </a:r>
          </a:p>
          <a:p>
            <a:pPr algn="just"/>
            <a:r>
              <a:rPr lang="en-US" dirty="0" smtClean="0">
                <a:latin typeface="+mn-lt"/>
              </a:rPr>
              <a:t>However, during an emergency there are many factors (e.g. prevailing circumstances, timing, resources, capabilities, social and ethical factors, financial consequences) effecting decision making and radiation exposure is only one of them.  </a:t>
            </a:r>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1600200"/>
          </a:xfrm>
        </p:spPr>
        <p:style>
          <a:lnRef idx="2">
            <a:schemeClr val="accent6"/>
          </a:lnRef>
          <a:fillRef idx="1">
            <a:schemeClr val="lt1"/>
          </a:fillRef>
          <a:effectRef idx="0">
            <a:schemeClr val="accent6"/>
          </a:effectRef>
          <a:fontRef idx="minor">
            <a:schemeClr val="dk1"/>
          </a:fontRef>
        </p:style>
        <p:txBody>
          <a:bodyPr/>
          <a:lstStyle/>
          <a:p>
            <a:pPr lvl="1" algn="just"/>
            <a:r>
              <a:rPr lang="en-US" sz="2000" dirty="0" smtClean="0"/>
              <a:t>A protection strategy will generally include the implementation of different protective actions in time. In order to understand how your protection strategy is optimized, do you </a:t>
            </a:r>
            <a:r>
              <a:rPr lang="en-US" sz="2000" u="sng" dirty="0" smtClean="0"/>
              <a:t>optimize protective actions within your strategy separately or in combination</a:t>
            </a:r>
            <a:r>
              <a:rPr lang="en-US" sz="2000" dirty="0" smtClean="0"/>
              <a:t>?</a:t>
            </a:r>
            <a:endParaRPr lang="en-US" sz="2000" dirty="0"/>
          </a:p>
        </p:txBody>
      </p:sp>
      <p:sp>
        <p:nvSpPr>
          <p:cNvPr id="3" name="Content Placeholder 2"/>
          <p:cNvSpPr>
            <a:spLocks noGrp="1"/>
          </p:cNvSpPr>
          <p:nvPr>
            <p:ph idx="1"/>
          </p:nvPr>
        </p:nvSpPr>
        <p:spPr>
          <a:xfrm>
            <a:off x="381000" y="2362200"/>
            <a:ext cx="8458200" cy="4114800"/>
          </a:xfrm>
        </p:spPr>
        <p:txBody>
          <a:bodyPr/>
          <a:lstStyle/>
          <a:p>
            <a:r>
              <a:rPr lang="en-US" sz="2000" b="1" dirty="0" smtClean="0">
                <a:latin typeface="+mn-lt"/>
              </a:rPr>
              <a:t>Both</a:t>
            </a:r>
          </a:p>
          <a:p>
            <a:pPr lvl="1" algn="just"/>
            <a:r>
              <a:rPr lang="en-US" sz="2000" dirty="0" smtClean="0">
                <a:latin typeface="+mn-lt"/>
              </a:rPr>
              <a:t>Each protective measure has its own criteria above which action is needed, but this does not mean that below the specific criteria of an action, protective measure will not be initiated. Protective measures may be carried out even on low level of exposure (below 1 </a:t>
            </a:r>
            <a:r>
              <a:rPr lang="en-US" sz="2000" dirty="0" err="1" smtClean="0">
                <a:latin typeface="+mn-lt"/>
              </a:rPr>
              <a:t>mSv</a:t>
            </a:r>
            <a:r>
              <a:rPr lang="en-US" sz="2000" dirty="0" smtClean="0">
                <a:latin typeface="+mn-lt"/>
              </a:rPr>
              <a:t>) especially when they are easy and sensible.</a:t>
            </a:r>
          </a:p>
          <a:p>
            <a:pPr lvl="1" algn="just"/>
            <a:r>
              <a:rPr lang="en-US" sz="2000" dirty="0" smtClean="0">
                <a:latin typeface="+mn-lt"/>
              </a:rPr>
              <a:t>During response phase protective measures will be carried out in combination e.g. in early phase sheltering indoors, iodine prophylaxis,  access control,  measures concerning agriculture and production. </a:t>
            </a:r>
          </a:p>
          <a:p>
            <a:pPr lvl="2" algn="just"/>
            <a:r>
              <a:rPr lang="en-US" sz="1600" dirty="0" smtClean="0">
                <a:latin typeface="+mn-lt"/>
              </a:rPr>
              <a:t>During intermediate phase combination of protective measures may be e.g. short term evacuation, decontamination, access control and measures concerning agriculture and production.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smtClean="0"/>
              <a:t>Optimization of urgent protective actions</a:t>
            </a:r>
            <a:endParaRPr lang="en-US" dirty="0"/>
          </a:p>
        </p:txBody>
      </p:sp>
      <p:sp>
        <p:nvSpPr>
          <p:cNvPr id="3" name="Content Placeholder 2"/>
          <p:cNvSpPr>
            <a:spLocks noGrp="1"/>
          </p:cNvSpPr>
          <p:nvPr>
            <p:ph idx="1"/>
          </p:nvPr>
        </p:nvSpPr>
        <p:spPr>
          <a:xfrm>
            <a:off x="457200" y="1524000"/>
            <a:ext cx="8229600" cy="4953000"/>
          </a:xfrm>
        </p:spPr>
        <p:txBody>
          <a:bodyPr/>
          <a:lstStyle/>
          <a:p>
            <a:r>
              <a:rPr lang="en-US" dirty="0" smtClean="0">
                <a:latin typeface="+mn-lt"/>
              </a:rPr>
              <a:t>Initiation of urgent protective actions based on pre-defined protection strategy and respective triggers for various types of emergencies (such as </a:t>
            </a:r>
            <a:r>
              <a:rPr lang="en-US" dirty="0" err="1" smtClean="0">
                <a:latin typeface="+mn-lt"/>
              </a:rPr>
              <a:t>NPP</a:t>
            </a:r>
            <a:r>
              <a:rPr lang="en-US" dirty="0" smtClean="0">
                <a:latin typeface="+mn-lt"/>
              </a:rPr>
              <a:t> accident, malicious act). </a:t>
            </a:r>
          </a:p>
          <a:p>
            <a:r>
              <a:rPr lang="en-US" dirty="0" smtClean="0">
                <a:latin typeface="+mn-lt"/>
              </a:rPr>
              <a:t>In defining the strategy and triggers (e.g. </a:t>
            </a:r>
            <a:r>
              <a:rPr lang="en-US" dirty="0" err="1" smtClean="0">
                <a:latin typeface="+mn-lt"/>
              </a:rPr>
              <a:t>OILs</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pPr lvl="1"/>
            <a:r>
              <a:rPr lang="en-US" dirty="0" smtClean="0"/>
              <a:t>What process do you plan to use for optimization?</a:t>
            </a:r>
            <a:endParaRPr lang="en-US" sz="2400" dirty="0"/>
          </a:p>
        </p:txBody>
      </p:sp>
      <p:sp>
        <p:nvSpPr>
          <p:cNvPr id="3" name="Content Placeholder 2"/>
          <p:cNvSpPr>
            <a:spLocks noGrp="1"/>
          </p:cNvSpPr>
          <p:nvPr>
            <p:ph idx="1"/>
          </p:nvPr>
        </p:nvSpPr>
        <p:spPr>
          <a:xfrm>
            <a:off x="457200" y="1524000"/>
            <a:ext cx="8229600" cy="4953000"/>
          </a:xfrm>
        </p:spPr>
        <p:txBody>
          <a:bodyPr/>
          <a:lstStyle/>
          <a:p>
            <a:pPr algn="just"/>
            <a:r>
              <a:rPr lang="en-US" dirty="0" smtClean="0">
                <a:latin typeface="+mn-lt"/>
              </a:rPr>
              <a:t>Competent authority /  regulatory body makes safety assessments with respect to safety of population, environment and society.</a:t>
            </a:r>
          </a:p>
          <a:p>
            <a:pPr algn="just"/>
            <a:r>
              <a:rPr lang="en-US" dirty="0" smtClean="0">
                <a:latin typeface="+mn-lt"/>
              </a:rPr>
              <a:t>Recommendations and advice on what protective measures should be considered to carry out</a:t>
            </a:r>
          </a:p>
          <a:p>
            <a:pPr algn="just"/>
            <a:r>
              <a:rPr lang="en-US" dirty="0" smtClean="0">
                <a:latin typeface="+mn-lt"/>
              </a:rPr>
              <a:t>Recommendations and advice are always supplemented by reasoning (including magnitude of exposure and effectiveness of protective measures) for decision making process.</a:t>
            </a:r>
          </a:p>
          <a:p>
            <a:pPr algn="just"/>
            <a:r>
              <a:rPr lang="en-US" dirty="0" smtClean="0">
                <a:latin typeface="+mn-lt"/>
              </a:rPr>
              <a:t>In decision making process, other factors are included in optimization.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666768"/>
          </a:xfrm>
        </p:spPr>
        <p:style>
          <a:lnRef idx="2">
            <a:schemeClr val="accent6"/>
          </a:lnRef>
          <a:fillRef idx="1">
            <a:schemeClr val="lt1"/>
          </a:fillRef>
          <a:effectRef idx="0">
            <a:schemeClr val="accent6"/>
          </a:effectRef>
          <a:fontRef idx="minor">
            <a:schemeClr val="dk1"/>
          </a:fontRef>
        </p:style>
        <p:txBody>
          <a:bodyPr/>
          <a:lstStyle/>
          <a:p>
            <a:pPr lvl="1"/>
            <a:r>
              <a:rPr lang="en-US" dirty="0" smtClean="0"/>
              <a:t>For whom and by whom will the plans be “optimized”?</a:t>
            </a:r>
            <a:endParaRPr lang="en-US" dirty="0"/>
          </a:p>
        </p:txBody>
      </p:sp>
      <p:sp>
        <p:nvSpPr>
          <p:cNvPr id="3" name="Content Placeholder 2"/>
          <p:cNvSpPr>
            <a:spLocks noGrp="1"/>
          </p:cNvSpPr>
          <p:nvPr>
            <p:ph idx="1"/>
          </p:nvPr>
        </p:nvSpPr>
        <p:spPr>
          <a:xfrm>
            <a:off x="457200" y="1524000"/>
            <a:ext cx="8229600" cy="1371600"/>
          </a:xfrm>
        </p:spPr>
        <p:txBody>
          <a:bodyPr/>
          <a:lstStyle/>
          <a:p>
            <a:pPr algn="just"/>
            <a:r>
              <a:rPr lang="en-US" dirty="0" smtClean="0">
                <a:latin typeface="+mn-lt"/>
              </a:rPr>
              <a:t>Competent authority /  regulatory body-  key advisor body in recommending protective measures to all organizations having responsibility to take care of the situation</a:t>
            </a:r>
          </a:p>
        </p:txBody>
      </p:sp>
      <p:sp>
        <p:nvSpPr>
          <p:cNvPr id="4" name="Title 1"/>
          <p:cNvSpPr txBox="1">
            <a:spLocks/>
          </p:cNvSpPr>
          <p:nvPr/>
        </p:nvSpPr>
        <p:spPr bwMode="auto">
          <a:xfrm>
            <a:off x="457200" y="3905232"/>
            <a:ext cx="8458200" cy="742968"/>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lvl="1"/>
            <a:r>
              <a:rPr lang="en-US" sz="2800" b="1" dirty="0" smtClean="0"/>
              <a:t>Do you have any specific triggers for optimization and their use?</a:t>
            </a:r>
          </a:p>
        </p:txBody>
      </p:sp>
      <p:sp>
        <p:nvSpPr>
          <p:cNvPr id="5" name="Content Placeholder 2"/>
          <p:cNvSpPr txBox="1">
            <a:spLocks/>
          </p:cNvSpPr>
          <p:nvPr/>
        </p:nvSpPr>
        <p:spPr bwMode="auto">
          <a:xfrm>
            <a:off x="457200" y="4724400"/>
            <a:ext cx="8229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pPr>
            <a:r>
              <a:rPr lang="en-US" dirty="0" smtClean="0">
                <a:latin typeface="+mn-lt"/>
                <a:cs typeface="Arial" pitchFamily="34" charset="0"/>
              </a:rPr>
              <a:t>The reference levels themselves serve as triggers</a:t>
            </a:r>
          </a:p>
          <a:p>
            <a:pPr marL="342900" lvl="0" indent="-342900" eaLnBrk="0" hangingPunct="0">
              <a:spcBef>
                <a:spcPct val="20000"/>
              </a:spcBef>
              <a:buFont typeface="Arial" charset="0"/>
              <a:buChar char="•"/>
            </a:pPr>
            <a:r>
              <a:rPr lang="en-US" dirty="0" smtClean="0">
                <a:latin typeface="+mn-lt"/>
                <a:cs typeface="Arial" pitchFamily="34" charset="0"/>
              </a:rPr>
              <a:t>Triggers such as plant conditions, duration of sheltering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pPr lvl="1"/>
            <a:r>
              <a:rPr lang="en-US" dirty="0" smtClean="0"/>
              <a:t>Use of Reference </a:t>
            </a:r>
            <a:r>
              <a:rPr lang="tr-TR" dirty="0" smtClean="0"/>
              <a:t>L</a:t>
            </a:r>
            <a:r>
              <a:rPr lang="en-US" dirty="0" err="1" smtClean="0"/>
              <a:t>evels</a:t>
            </a:r>
            <a:r>
              <a:rPr lang="tr-TR" dirty="0" smtClean="0"/>
              <a:t> (RLs)</a:t>
            </a:r>
            <a:endParaRPr lang="en-US" sz="2400" dirty="0"/>
          </a:p>
        </p:txBody>
      </p:sp>
      <p:sp>
        <p:nvSpPr>
          <p:cNvPr id="3" name="Content Placeholder 2"/>
          <p:cNvSpPr>
            <a:spLocks noGrp="1"/>
          </p:cNvSpPr>
          <p:nvPr>
            <p:ph idx="1"/>
          </p:nvPr>
        </p:nvSpPr>
        <p:spPr>
          <a:xfrm>
            <a:off x="457200" y="1524000"/>
            <a:ext cx="8229600" cy="2362200"/>
          </a:xfrm>
        </p:spPr>
        <p:txBody>
          <a:bodyPr/>
          <a:lstStyle/>
          <a:p>
            <a:pPr algn="just"/>
            <a:r>
              <a:rPr lang="en-US" sz="1800" dirty="0" smtClean="0">
                <a:latin typeface="+mn-lt"/>
              </a:rPr>
              <a:t>Heavily influenced by EU directives and recommendations. Also consider practicality of implementation, international guidance, projected doses from scenarios considered in planning and reference levels adopted by neighboring countries.</a:t>
            </a:r>
          </a:p>
          <a:p>
            <a:pPr algn="just"/>
            <a:r>
              <a:rPr lang="en-US" sz="1800" dirty="0" smtClean="0">
                <a:latin typeface="+mn-lt"/>
              </a:rPr>
              <a:t>Finland; The </a:t>
            </a:r>
            <a:r>
              <a:rPr lang="tr-TR" sz="1800" dirty="0" smtClean="0">
                <a:latin typeface="+mn-lt"/>
              </a:rPr>
              <a:t>RL </a:t>
            </a:r>
            <a:r>
              <a:rPr lang="en-US" sz="1800" dirty="0" smtClean="0">
                <a:latin typeface="+mn-lt"/>
              </a:rPr>
              <a:t>of 20 </a:t>
            </a:r>
            <a:r>
              <a:rPr lang="en-US" sz="1800" dirty="0" err="1" smtClean="0">
                <a:latin typeface="+mn-lt"/>
              </a:rPr>
              <a:t>mSv</a:t>
            </a:r>
            <a:r>
              <a:rPr lang="en-US" sz="1800" dirty="0" smtClean="0">
                <a:latin typeface="+mn-lt"/>
              </a:rPr>
              <a:t> was chosen also to reflect dose limit for emergency workers. The reference level is a goal, not a strict dose limit. </a:t>
            </a:r>
          </a:p>
          <a:p>
            <a:pPr algn="just"/>
            <a:r>
              <a:rPr lang="en-US" sz="1800" dirty="0" smtClean="0">
                <a:latin typeface="+mn-lt"/>
              </a:rPr>
              <a:t>US; In an emergency, Protective Action Guidance is implemented to keep public exposures low. </a:t>
            </a:r>
          </a:p>
          <a:p>
            <a:endParaRPr lang="en-US" dirty="0" smtClean="0"/>
          </a:p>
          <a:p>
            <a:endParaRPr lang="en-US" dirty="0"/>
          </a:p>
        </p:txBody>
      </p:sp>
      <p:sp>
        <p:nvSpPr>
          <p:cNvPr id="4" name="Title 1"/>
          <p:cNvSpPr txBox="1">
            <a:spLocks/>
          </p:cNvSpPr>
          <p:nvPr/>
        </p:nvSpPr>
        <p:spPr bwMode="auto">
          <a:xfrm>
            <a:off x="457200" y="3962400"/>
            <a:ext cx="8229600" cy="666768"/>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dk1"/>
                </a:solidFill>
                <a:effectLst/>
                <a:uLnTx/>
                <a:uFillTx/>
                <a:latin typeface="+mn-lt"/>
                <a:ea typeface="+mn-ea"/>
                <a:cs typeface="+mn-cs"/>
              </a:rPr>
              <a:t>How are they use</a:t>
            </a:r>
            <a:r>
              <a:rPr kumimoji="0" lang="tr-TR" sz="2800" b="1" i="0" u="none" strike="noStrike" kern="0" cap="none" spc="0" normalizeH="0" baseline="0" noProof="0" dirty="0" smtClean="0">
                <a:ln>
                  <a:noFill/>
                </a:ln>
                <a:solidFill>
                  <a:schemeClr val="dk1"/>
                </a:solidFill>
                <a:effectLst/>
                <a:uLnTx/>
                <a:uFillTx/>
                <a:latin typeface="+mn-lt"/>
                <a:ea typeface="+mn-ea"/>
                <a:cs typeface="+mn-cs"/>
              </a:rPr>
              <a:t>d</a:t>
            </a:r>
            <a:r>
              <a:rPr kumimoji="0" lang="en-US" sz="2800" b="1" i="0" u="none" strike="noStrike" kern="0" cap="none" spc="0" normalizeH="0" baseline="0" noProof="0" dirty="0" smtClean="0">
                <a:ln>
                  <a:noFill/>
                </a:ln>
                <a:solidFill>
                  <a:schemeClr val="dk1"/>
                </a:solidFill>
                <a:effectLst/>
                <a:uLnTx/>
                <a:uFillTx/>
                <a:latin typeface="+mn-lt"/>
                <a:ea typeface="+mn-ea"/>
                <a:cs typeface="+mn-cs"/>
              </a:rPr>
              <a:t>? (in planning,</a:t>
            </a:r>
            <a:r>
              <a:rPr kumimoji="0" lang="en-US" sz="2800" b="1" i="0" u="none" strike="noStrike" kern="0" cap="none" spc="0" normalizeH="0" noProof="0" dirty="0" smtClean="0">
                <a:ln>
                  <a:noFill/>
                </a:ln>
                <a:solidFill>
                  <a:schemeClr val="dk1"/>
                </a:solidFill>
                <a:effectLst/>
                <a:uLnTx/>
                <a:uFillTx/>
                <a:latin typeface="+mn-lt"/>
                <a:ea typeface="+mn-ea"/>
                <a:cs typeface="+mn-cs"/>
              </a:rPr>
              <a:t> in response)</a:t>
            </a:r>
            <a:endParaRPr kumimoji="0" lang="en-US" sz="2400" b="1" i="0" u="none" strike="noStrike" kern="0" cap="none" spc="0" normalizeH="0" baseline="0" noProof="0" dirty="0">
              <a:ln>
                <a:noFill/>
              </a:ln>
              <a:solidFill>
                <a:schemeClr val="dk1"/>
              </a:solidFill>
              <a:effectLst/>
              <a:uLnTx/>
              <a:uFillTx/>
              <a:latin typeface="+mn-lt"/>
              <a:ea typeface="+mn-ea"/>
              <a:cs typeface="+mn-cs"/>
            </a:endParaRPr>
          </a:p>
        </p:txBody>
      </p:sp>
      <p:sp>
        <p:nvSpPr>
          <p:cNvPr id="5" name="Content Placeholder 2"/>
          <p:cNvSpPr txBox="1">
            <a:spLocks/>
          </p:cNvSpPr>
          <p:nvPr/>
        </p:nvSpPr>
        <p:spPr bwMode="auto">
          <a:xfrm>
            <a:off x="457200" y="4648200"/>
            <a:ext cx="8229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lang="en-US" sz="1800" dirty="0" smtClean="0">
                <a:latin typeface="+mn-lt"/>
                <a:cs typeface="Arial" pitchFamily="34" charset="0"/>
              </a:rPr>
              <a:t>Mainly both and used for facility </a:t>
            </a:r>
            <a:r>
              <a:rPr lang="en-US" sz="1800" dirty="0" err="1" smtClean="0">
                <a:latin typeface="+mn-lt"/>
                <a:cs typeface="Arial" pitchFamily="34" charset="0"/>
              </a:rPr>
              <a:t>reg</a:t>
            </a:r>
            <a:r>
              <a:rPr lang="en-US" sz="1800" dirty="0" smtClean="0">
                <a:latin typeface="+mn-lt"/>
                <a:cs typeface="Arial" pitchFamily="34" charset="0"/>
              </a:rPr>
              <a:t>, for emergency response preparedness exercises and drills </a:t>
            </a:r>
          </a:p>
          <a:p>
            <a:pPr marL="342900" lvl="0" indent="-342900" algn="just" eaLnBrk="0" hangingPunct="0">
              <a:spcBef>
                <a:spcPct val="20000"/>
              </a:spcBef>
              <a:buFont typeface="Arial" charset="0"/>
              <a:buChar char="•"/>
            </a:pP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In planning only: </a:t>
            </a:r>
            <a:r>
              <a:rPr lang="en-US" sz="1800" dirty="0" smtClean="0">
                <a:latin typeface="+mn-lt"/>
                <a:cs typeface="Arial" pitchFamily="34" charset="0"/>
              </a:rPr>
              <a:t>but would be used in early phase of response as a metric for determining if enough is being done/proposed to protect the population.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pPr algn="ctr"/>
            <a:r>
              <a:rPr lang="en-US" sz="3600" dirty="0" smtClean="0">
                <a:solidFill>
                  <a:schemeClr val="tx1"/>
                </a:solidFill>
                <a:effectLst>
                  <a:outerShdw blurRad="38100" dist="38100" dir="2700000" algn="tl">
                    <a:srgbClr val="000000">
                      <a:alpha val="43137"/>
                    </a:srgbClr>
                  </a:outerShdw>
                </a:effectLst>
              </a:rPr>
              <a:t>Agenda</a:t>
            </a:r>
            <a:endParaRPr lang="en-GB"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153400" cy="4800600"/>
          </a:xfrm>
        </p:spPr>
        <p:txBody>
          <a:bodyPr/>
          <a:lstStyle/>
          <a:p>
            <a:pPr algn="just"/>
            <a:r>
              <a:rPr lang="en-US" dirty="0" smtClean="0">
                <a:latin typeface="+mn-lt"/>
              </a:rPr>
              <a:t>CRPPH, an outlook </a:t>
            </a:r>
          </a:p>
          <a:p>
            <a:pPr algn="just"/>
            <a:r>
              <a:rPr lang="en-US" dirty="0" smtClean="0">
                <a:latin typeface="+mn-lt"/>
              </a:rPr>
              <a:t>Current work of Working Party on Emergency Matters</a:t>
            </a:r>
          </a:p>
          <a:p>
            <a:pPr lvl="1" algn="just"/>
            <a:r>
              <a:rPr lang="en-US" dirty="0" smtClean="0">
                <a:latin typeface="+mn-lt"/>
              </a:rPr>
              <a:t>Planned and ongoing work of Expert Group on the Implementation of International Recommendations for Emergency Situations (</a:t>
            </a:r>
            <a:r>
              <a:rPr lang="en-US" dirty="0" err="1" smtClean="0">
                <a:latin typeface="+mn-lt"/>
              </a:rPr>
              <a:t>EGIRES</a:t>
            </a:r>
            <a:r>
              <a:rPr lang="en-US" dirty="0" smtClean="0">
                <a:latin typeface="+mn-lt"/>
              </a:rPr>
              <a:t>) </a:t>
            </a:r>
          </a:p>
          <a:p>
            <a:pPr algn="just"/>
            <a:r>
              <a:rPr lang="en-US" dirty="0" smtClean="0">
                <a:latin typeface="+mn-lt"/>
              </a:rPr>
              <a:t>CRPPH activities in relation with Fukushima</a:t>
            </a:r>
          </a:p>
          <a:p>
            <a:pPr algn="just"/>
            <a:r>
              <a:rPr lang="en-US" dirty="0" smtClean="0">
                <a:latin typeface="+mn-lt"/>
              </a:rPr>
              <a:t>Major recent activities of the Expert Groups (EGOE</a:t>
            </a:r>
            <a:r>
              <a:rPr lang="tr-TR" dirty="0" smtClean="0">
                <a:latin typeface="+mn-lt"/>
              </a:rPr>
              <a:t> &amp; </a:t>
            </a:r>
            <a:r>
              <a:rPr lang="en-US" dirty="0" smtClean="0">
                <a:latin typeface="+mn-lt"/>
              </a:rPr>
              <a:t>EGBAT)</a:t>
            </a:r>
            <a:endParaRPr lang="en-GB"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pPr lvl="1"/>
            <a:r>
              <a:rPr lang="en-US" dirty="0" smtClean="0"/>
              <a:t>What process/authority establishes the RL</a:t>
            </a:r>
            <a:r>
              <a:rPr lang="tr-TR" dirty="0" smtClean="0"/>
              <a:t>s</a:t>
            </a:r>
            <a:r>
              <a:rPr lang="en-US" dirty="0" smtClean="0"/>
              <a:t>?</a:t>
            </a:r>
            <a:endParaRPr lang="en-US" sz="2400" dirty="0"/>
          </a:p>
        </p:txBody>
      </p:sp>
      <p:sp>
        <p:nvSpPr>
          <p:cNvPr id="3" name="Content Placeholder 2"/>
          <p:cNvSpPr>
            <a:spLocks noGrp="1"/>
          </p:cNvSpPr>
          <p:nvPr>
            <p:ph idx="1"/>
          </p:nvPr>
        </p:nvSpPr>
        <p:spPr>
          <a:xfrm>
            <a:off x="457200" y="1524000"/>
            <a:ext cx="8229600" cy="4953000"/>
          </a:xfrm>
        </p:spPr>
        <p:txBody>
          <a:bodyPr/>
          <a:lstStyle/>
          <a:p>
            <a:pPr algn="just"/>
            <a:r>
              <a:rPr lang="en-US" dirty="0" smtClean="0">
                <a:latin typeface="+mn-lt"/>
              </a:rPr>
              <a:t>EPA , </a:t>
            </a:r>
            <a:r>
              <a:rPr lang="en-US" dirty="0" err="1" smtClean="0">
                <a:latin typeface="+mn-lt"/>
              </a:rPr>
              <a:t>STUK</a:t>
            </a:r>
            <a:r>
              <a:rPr lang="en-US" dirty="0" smtClean="0">
                <a:latin typeface="+mn-lt"/>
              </a:rPr>
              <a:t>, The ministry of Economic Affairs, Agriculture and Innovation-Denmark. The “</a:t>
            </a:r>
            <a:r>
              <a:rPr lang="en-US" dirty="0" err="1" smtClean="0">
                <a:latin typeface="+mn-lt"/>
              </a:rPr>
              <a:t>Strahlenschutzkommission</a:t>
            </a:r>
            <a:r>
              <a:rPr lang="en-US" dirty="0" smtClean="0">
                <a:latin typeface="+mn-lt"/>
              </a:rPr>
              <a:t> (</a:t>
            </a:r>
            <a:r>
              <a:rPr lang="en-US" dirty="0" err="1" smtClean="0">
                <a:latin typeface="+mn-lt"/>
              </a:rPr>
              <a:t>SSK</a:t>
            </a:r>
            <a:r>
              <a:rPr lang="en-US" dirty="0" smtClean="0">
                <a:latin typeface="+mn-lt"/>
              </a:rPr>
              <a:t>)- Germany, Recommended by </a:t>
            </a:r>
            <a:r>
              <a:rPr lang="en-US" dirty="0" err="1" smtClean="0">
                <a:latin typeface="+mn-lt"/>
              </a:rPr>
              <a:t>RPII</a:t>
            </a:r>
            <a:r>
              <a:rPr lang="en-US" dirty="0" smtClean="0">
                <a:latin typeface="+mn-lt"/>
              </a:rPr>
              <a:t> of Ireland to lead government department (</a:t>
            </a:r>
            <a:r>
              <a:rPr lang="en-US" dirty="0" err="1" smtClean="0">
                <a:latin typeface="+mn-lt"/>
              </a:rPr>
              <a:t>LGD</a:t>
            </a:r>
            <a:r>
              <a:rPr lang="en-US" dirty="0" smtClean="0">
                <a:latin typeface="+mn-lt"/>
              </a:rPr>
              <a:t>) responsible for nuclear/radiation emergency plans – adopted by </a:t>
            </a:r>
            <a:r>
              <a:rPr lang="en-US" dirty="0" err="1" smtClean="0">
                <a:latin typeface="+mn-lt"/>
              </a:rPr>
              <a:t>LGD</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style>
          <a:lnRef idx="2">
            <a:schemeClr val="accent6"/>
          </a:lnRef>
          <a:fillRef idx="1">
            <a:schemeClr val="lt1"/>
          </a:fillRef>
          <a:effectRef idx="0">
            <a:schemeClr val="accent6"/>
          </a:effectRef>
          <a:fontRef idx="minor">
            <a:schemeClr val="dk1"/>
          </a:fontRef>
        </p:style>
        <p:txBody>
          <a:bodyPr/>
          <a:lstStyle/>
          <a:p>
            <a:pPr lvl="1" algn="just"/>
            <a:r>
              <a:rPr lang="en-US" sz="2400" dirty="0" smtClean="0"/>
              <a:t>Who uses </a:t>
            </a:r>
            <a:r>
              <a:rPr lang="tr-TR" sz="2400" dirty="0" smtClean="0"/>
              <a:t>RLs </a:t>
            </a:r>
            <a:r>
              <a:rPr lang="en-US" sz="2400" dirty="0" smtClean="0"/>
              <a:t>and to what extent?(regulators, operators, response planners and decision makers, etc)</a:t>
            </a:r>
            <a:endParaRPr lang="en-US" sz="2400" dirty="0"/>
          </a:p>
        </p:txBody>
      </p:sp>
      <p:sp>
        <p:nvSpPr>
          <p:cNvPr id="3" name="Content Placeholder 2"/>
          <p:cNvSpPr>
            <a:spLocks noGrp="1"/>
          </p:cNvSpPr>
          <p:nvPr>
            <p:ph idx="1"/>
          </p:nvPr>
        </p:nvSpPr>
        <p:spPr>
          <a:xfrm>
            <a:off x="457200" y="1981200"/>
            <a:ext cx="8229600" cy="4495800"/>
          </a:xfrm>
        </p:spPr>
        <p:txBody>
          <a:bodyPr/>
          <a:lstStyle/>
          <a:p>
            <a:pPr algn="just"/>
            <a:r>
              <a:rPr lang="en-US" dirty="0" smtClean="0">
                <a:latin typeface="+mn-lt"/>
              </a:rPr>
              <a:t>All in range </a:t>
            </a:r>
          </a:p>
          <a:p>
            <a:pPr algn="just"/>
            <a:r>
              <a:rPr lang="en-US" dirty="0" smtClean="0">
                <a:latin typeface="+mn-lt"/>
              </a:rPr>
              <a:t>Used mostly by response planner/advisors in  RP</a:t>
            </a:r>
            <a:r>
              <a:rPr lang="tr-TR" dirty="0" smtClean="0">
                <a:latin typeface="+mn-lt"/>
              </a:rPr>
              <a:t> </a:t>
            </a:r>
            <a:r>
              <a:rPr lang="en-US" dirty="0" smtClean="0">
                <a:latin typeface="+mn-lt"/>
              </a:rPr>
              <a:t>(which is also the national regulatory </a:t>
            </a:r>
            <a:r>
              <a:rPr lang="en-US" dirty="0" err="1" smtClean="0">
                <a:latin typeface="+mn-lt"/>
              </a:rPr>
              <a:t>organi</a:t>
            </a:r>
            <a:r>
              <a:rPr lang="tr-TR" dirty="0" smtClean="0">
                <a:latin typeface="+mn-lt"/>
              </a:rPr>
              <a:t>z</a:t>
            </a:r>
            <a:r>
              <a:rPr lang="en-US" dirty="0" err="1" smtClean="0">
                <a:latin typeface="+mn-lt"/>
              </a:rPr>
              <a:t>ation</a:t>
            </a:r>
            <a:r>
              <a:rPr lang="en-US" dirty="0" smtClean="0">
                <a:latin typeface="+mn-lt"/>
              </a:rPr>
              <a:t>).  Also considered by other Government Departments (including response planners and potential decision makers)</a:t>
            </a:r>
          </a:p>
          <a:p>
            <a:pPr algn="just"/>
            <a:r>
              <a:rPr lang="en-US" dirty="0" smtClean="0">
                <a:latin typeface="+mn-lt"/>
              </a:rPr>
              <a:t>In the U.S. nuclear power industry for offsite emergency preparedness activities and plans, per emergency response regulations overseen by NRC and the Federal Emergency Management Agency.</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66768"/>
          </a:xfrm>
        </p:spPr>
        <p:style>
          <a:lnRef idx="2">
            <a:schemeClr val="accent6"/>
          </a:lnRef>
          <a:fillRef idx="1">
            <a:schemeClr val="lt1"/>
          </a:fillRef>
          <a:effectRef idx="0">
            <a:schemeClr val="accent6"/>
          </a:effectRef>
          <a:fontRef idx="minor">
            <a:schemeClr val="dk1"/>
          </a:fontRef>
        </p:style>
        <p:txBody>
          <a:bodyPr/>
          <a:lstStyle/>
          <a:p>
            <a:pPr lvl="1"/>
            <a:r>
              <a:rPr lang="en-US" dirty="0" smtClean="0"/>
              <a:t>Do you have any specific triggers for specific </a:t>
            </a:r>
            <a:r>
              <a:rPr lang="en-US" dirty="0" err="1" smtClean="0"/>
              <a:t>RLs</a:t>
            </a:r>
            <a:r>
              <a:rPr lang="en-US" dirty="0" smtClean="0"/>
              <a:t>?</a:t>
            </a:r>
            <a:endParaRPr lang="en-US" dirty="0"/>
          </a:p>
        </p:txBody>
      </p:sp>
      <p:sp>
        <p:nvSpPr>
          <p:cNvPr id="3" name="Content Placeholder 2"/>
          <p:cNvSpPr>
            <a:spLocks noGrp="1"/>
          </p:cNvSpPr>
          <p:nvPr>
            <p:ph idx="1"/>
          </p:nvPr>
        </p:nvSpPr>
        <p:spPr>
          <a:xfrm>
            <a:off x="457200" y="1524000"/>
            <a:ext cx="8229600" cy="2057400"/>
          </a:xfrm>
        </p:spPr>
        <p:txBody>
          <a:bodyPr/>
          <a:lstStyle/>
          <a:p>
            <a:r>
              <a:rPr lang="en-US" sz="2000" dirty="0" smtClean="0">
                <a:latin typeface="+mn-lt"/>
              </a:rPr>
              <a:t>The </a:t>
            </a:r>
            <a:r>
              <a:rPr lang="tr-TR" sz="2000" dirty="0" smtClean="0">
                <a:latin typeface="+mn-lt"/>
              </a:rPr>
              <a:t>RLs</a:t>
            </a:r>
            <a:r>
              <a:rPr lang="en-US" sz="2000" dirty="0" smtClean="0">
                <a:latin typeface="+mn-lt"/>
              </a:rPr>
              <a:t> themselves serve as triggers, if dose projections approach what is set. (e.g., </a:t>
            </a:r>
            <a:r>
              <a:rPr lang="en-US" sz="2000" dirty="0" err="1" smtClean="0">
                <a:latin typeface="+mn-lt"/>
              </a:rPr>
              <a:t>PAGs</a:t>
            </a:r>
            <a:r>
              <a:rPr lang="en-US" sz="2000" dirty="0" smtClean="0">
                <a:latin typeface="+mn-lt"/>
              </a:rPr>
              <a:t> in the US, </a:t>
            </a:r>
            <a:r>
              <a:rPr lang="en-US" sz="2000" dirty="0" err="1" smtClean="0">
                <a:latin typeface="+mn-lt"/>
              </a:rPr>
              <a:t>OILs</a:t>
            </a:r>
            <a:r>
              <a:rPr lang="en-US" sz="2000" dirty="0" smtClean="0">
                <a:latin typeface="+mn-lt"/>
              </a:rPr>
              <a:t>- plant conditions, duration of sheltering etc. in Finland)</a:t>
            </a:r>
          </a:p>
          <a:p>
            <a:r>
              <a:rPr lang="en-US" sz="2000" dirty="0" smtClean="0">
                <a:latin typeface="+mn-lt"/>
              </a:rPr>
              <a:t>However,</a:t>
            </a:r>
          </a:p>
          <a:p>
            <a:pPr lvl="1"/>
            <a:r>
              <a:rPr lang="en-US" sz="2000" dirty="0" smtClean="0">
                <a:latin typeface="+mn-lt"/>
              </a:rPr>
              <a:t>No official operational intervention levels derived from the </a:t>
            </a:r>
            <a:r>
              <a:rPr lang="tr-TR" sz="2000" dirty="0" smtClean="0">
                <a:latin typeface="+mn-lt"/>
              </a:rPr>
              <a:t>RLs </a:t>
            </a:r>
            <a:r>
              <a:rPr lang="en-US" sz="2000" dirty="0" smtClean="0">
                <a:latin typeface="+mn-lt"/>
              </a:rPr>
              <a:t>itself are in use at the moment.</a:t>
            </a:r>
          </a:p>
          <a:p>
            <a:endParaRPr lang="en-US" sz="2000" dirty="0" smtClean="0"/>
          </a:p>
          <a:p>
            <a:endParaRPr lang="en-US" dirty="0"/>
          </a:p>
        </p:txBody>
      </p:sp>
      <p:sp>
        <p:nvSpPr>
          <p:cNvPr id="4" name="Title 1"/>
          <p:cNvSpPr txBox="1">
            <a:spLocks/>
          </p:cNvSpPr>
          <p:nvPr/>
        </p:nvSpPr>
        <p:spPr bwMode="auto">
          <a:xfrm>
            <a:off x="457200" y="3600432"/>
            <a:ext cx="8229600" cy="666768"/>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4763" lvl="1"/>
            <a:r>
              <a:rPr lang="en-US" sz="2800" b="1" dirty="0" smtClean="0"/>
              <a:t>Are reference levels “event specific”?</a:t>
            </a:r>
          </a:p>
        </p:txBody>
      </p:sp>
      <p:sp>
        <p:nvSpPr>
          <p:cNvPr id="5" name="Content Placeholder 2"/>
          <p:cNvSpPr txBox="1">
            <a:spLocks/>
          </p:cNvSpPr>
          <p:nvPr/>
        </p:nvSpPr>
        <p:spPr bwMode="auto">
          <a:xfrm>
            <a:off x="457200" y="4343400"/>
            <a:ext cx="822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indent="-355600">
              <a:buFont typeface="Arial" pitchFamily="34" charset="0"/>
              <a:buChar char="•"/>
            </a:pPr>
            <a:r>
              <a:rPr lang="en-US" sz="2000" dirty="0" smtClean="0">
                <a:latin typeface="+mn-lt"/>
                <a:cs typeface="Arial" pitchFamily="34" charset="0"/>
              </a:rPr>
              <a:t>No, general and applied to all kind of situations.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itle 1"/>
          <p:cNvSpPr txBox="1">
            <a:spLocks/>
          </p:cNvSpPr>
          <p:nvPr/>
        </p:nvSpPr>
        <p:spPr bwMode="auto">
          <a:xfrm>
            <a:off x="457200" y="4800600"/>
            <a:ext cx="8229600" cy="666768"/>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4763" lvl="1"/>
            <a:r>
              <a:rPr lang="en-US" sz="2800" b="1" dirty="0" smtClean="0"/>
              <a:t>Dose quantity is used? </a:t>
            </a:r>
          </a:p>
        </p:txBody>
      </p:sp>
      <p:sp>
        <p:nvSpPr>
          <p:cNvPr id="7" name="Content Placeholder 2"/>
          <p:cNvSpPr txBox="1">
            <a:spLocks/>
          </p:cNvSpPr>
          <p:nvPr/>
        </p:nvSpPr>
        <p:spPr bwMode="auto">
          <a:xfrm>
            <a:off x="457200" y="55626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indent="-355600">
              <a:buFont typeface="Arial" pitchFamily="34" charset="0"/>
              <a:buChar char="•"/>
            </a:pPr>
            <a:r>
              <a:rPr lang="en-US" sz="2000" dirty="0" smtClean="0">
                <a:latin typeface="+mn-lt"/>
                <a:cs typeface="Arial" pitchFamily="34" charset="0"/>
              </a:rPr>
              <a:t>Mainly averted and protected dose </a:t>
            </a:r>
          </a:p>
          <a:p>
            <a:pPr marL="355600" indent="-355600">
              <a:buFont typeface="Arial" pitchFamily="34" charset="0"/>
              <a:buChar char="•"/>
            </a:pPr>
            <a:r>
              <a:rPr lang="en-US" sz="2000" dirty="0" smtClean="0">
                <a:latin typeface="+mn-lt"/>
                <a:cs typeface="Arial" pitchFamily="34" charset="0"/>
              </a:rPr>
              <a:t>Averted dose is used for emergency response, and projected residual dose is used for final cleanup decisions.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style>
          <a:lnRef idx="2">
            <a:schemeClr val="accent6"/>
          </a:lnRef>
          <a:fillRef idx="1">
            <a:schemeClr val="lt1"/>
          </a:fillRef>
          <a:effectRef idx="0">
            <a:schemeClr val="accent6"/>
          </a:effectRef>
          <a:fontRef idx="minor">
            <a:schemeClr val="dk1"/>
          </a:fontRef>
        </p:style>
        <p:txBody>
          <a:bodyPr/>
          <a:lstStyle/>
          <a:p>
            <a:pPr lvl="1" algn="just"/>
            <a:r>
              <a:rPr lang="en-US" sz="2400" dirty="0" smtClean="0"/>
              <a:t>Do you have any process to adjust the </a:t>
            </a:r>
            <a:r>
              <a:rPr lang="tr-TR" sz="2400" dirty="0" smtClean="0"/>
              <a:t>RLs </a:t>
            </a:r>
            <a:r>
              <a:rPr lang="en-US" sz="2400" dirty="0" smtClean="0"/>
              <a:t>in transition from early to intermediate and to long term phase?</a:t>
            </a:r>
            <a:endParaRPr lang="en-US" sz="2400" dirty="0"/>
          </a:p>
        </p:txBody>
      </p:sp>
      <p:sp>
        <p:nvSpPr>
          <p:cNvPr id="3" name="Content Placeholder 2"/>
          <p:cNvSpPr>
            <a:spLocks noGrp="1"/>
          </p:cNvSpPr>
          <p:nvPr>
            <p:ph idx="1"/>
          </p:nvPr>
        </p:nvSpPr>
        <p:spPr>
          <a:xfrm>
            <a:off x="457200" y="1981200"/>
            <a:ext cx="8229600" cy="990600"/>
          </a:xfrm>
        </p:spPr>
        <p:txBody>
          <a:bodyPr/>
          <a:lstStyle/>
          <a:p>
            <a:r>
              <a:rPr lang="en-US" dirty="0" smtClean="0">
                <a:latin typeface="+mn-lt"/>
              </a:rPr>
              <a:t>No formal process defined.</a:t>
            </a:r>
          </a:p>
          <a:p>
            <a:r>
              <a:rPr lang="en-US" dirty="0" smtClean="0">
                <a:latin typeface="+mn-lt"/>
              </a:rPr>
              <a:t>Except, the US</a:t>
            </a:r>
          </a:p>
          <a:p>
            <a:endParaRPr lang="en-US" sz="2000" dirty="0" smtClean="0"/>
          </a:p>
          <a:p>
            <a:endParaRPr lang="en-US" dirty="0"/>
          </a:p>
        </p:txBody>
      </p:sp>
      <p:sp>
        <p:nvSpPr>
          <p:cNvPr id="4" name="Title 1"/>
          <p:cNvSpPr txBox="1">
            <a:spLocks/>
          </p:cNvSpPr>
          <p:nvPr/>
        </p:nvSpPr>
        <p:spPr bwMode="auto">
          <a:xfrm>
            <a:off x="457200" y="3657600"/>
            <a:ext cx="8229600" cy="666768"/>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r>
              <a:rPr lang="en-US" b="1" dirty="0" smtClean="0"/>
              <a:t>If yes, please briefly describe the process and indicate the roles of the participating entities.</a:t>
            </a:r>
            <a:endParaRPr lang="en-US" sz="2000" b="1" dirty="0"/>
          </a:p>
        </p:txBody>
      </p:sp>
      <p:sp>
        <p:nvSpPr>
          <p:cNvPr id="5" name="Content Placeholder 2"/>
          <p:cNvSpPr txBox="1">
            <a:spLocks/>
          </p:cNvSpPr>
          <p:nvPr/>
        </p:nvSpPr>
        <p:spPr bwMode="auto">
          <a:xfrm>
            <a:off x="457200" y="44958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dirty="0" smtClean="0">
                <a:latin typeface="+mn-lt"/>
              </a:rPr>
              <a:t>Early and Intermediate levels are recommended in the </a:t>
            </a:r>
            <a:r>
              <a:rPr lang="en-US" dirty="0" err="1" smtClean="0">
                <a:latin typeface="+mn-lt"/>
              </a:rPr>
              <a:t>PAGs</a:t>
            </a:r>
            <a:r>
              <a:rPr lang="en-US" dirty="0" smtClean="0">
                <a:latin typeface="+mn-lt"/>
              </a:rPr>
              <a:t> Manual, while long-term cleanup levels must be incident-specific.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algn="ctr"/>
            <a:r>
              <a:rPr lang="en-US" dirty="0" smtClean="0">
                <a:solidFill>
                  <a:schemeClr val="tx1"/>
                </a:solidFill>
                <a:effectLst>
                  <a:outerShdw blurRad="38100" dist="38100" dir="2700000" algn="tl">
                    <a:srgbClr val="000000">
                      <a:alpha val="43137"/>
                    </a:srgbClr>
                  </a:outerShdw>
                </a:effectLst>
              </a:rPr>
              <a:t>CRPPH Objectives in relation with Fukushima</a:t>
            </a:r>
            <a:endParaRPr lang="en-GB"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343400"/>
          </a:xfrm>
        </p:spPr>
        <p:txBody>
          <a:bodyPr/>
          <a:lstStyle/>
          <a:p>
            <a:pPr marL="0" indent="0" algn="just">
              <a:buNone/>
            </a:pPr>
            <a:r>
              <a:rPr lang="en-US" dirty="0" smtClean="0">
                <a:latin typeface="+mn-lt"/>
              </a:rPr>
              <a:t>The objectives of CRPPH work relating to the management of accident consequences are:</a:t>
            </a:r>
          </a:p>
          <a:p>
            <a:pPr algn="just"/>
            <a:r>
              <a:rPr lang="en-US" dirty="0" smtClean="0">
                <a:latin typeface="+mn-lt"/>
              </a:rPr>
              <a:t>To learn from the accident experience and improve radiological protection and off-site emergency response</a:t>
            </a:r>
          </a:p>
          <a:p>
            <a:pPr algn="just"/>
            <a:r>
              <a:rPr lang="en-US" dirty="0" smtClean="0">
                <a:latin typeface="+mn-lt"/>
              </a:rPr>
              <a:t>To provide relevant experience to the Japanese government to assist them in addressing accident consequences</a:t>
            </a:r>
            <a:endParaRPr lang="en-GB" dirty="0">
              <a:latin typeface="+mn-lt"/>
            </a:endParaRPr>
          </a:p>
        </p:txBody>
      </p:sp>
      <p:sp>
        <p:nvSpPr>
          <p:cNvPr id="4" name="TextBox 3"/>
          <p:cNvSpPr txBox="1"/>
          <p:nvPr/>
        </p:nvSpPr>
        <p:spPr>
          <a:xfrm>
            <a:off x="457200" y="4953000"/>
            <a:ext cx="8458200" cy="1717393"/>
          </a:xfrm>
          <a:prstGeom prst="rect">
            <a:avLst/>
          </a:prstGeom>
          <a:noFill/>
        </p:spPr>
        <p:txBody>
          <a:bodyPr wrap="square" rtlCol="0">
            <a:spAutoFit/>
          </a:bodyPr>
          <a:lstStyle/>
          <a:p>
            <a:pPr algn="ctr"/>
            <a:r>
              <a:rPr lang="en-GB" b="1" dirty="0" smtClean="0">
                <a:latin typeface="+mn-lt"/>
              </a:rPr>
              <a:t>Tri-Committee (</a:t>
            </a:r>
            <a:r>
              <a:rPr lang="en-GB" b="1" dirty="0" err="1" smtClean="0">
                <a:latin typeface="+mn-lt"/>
              </a:rPr>
              <a:t>CNRA</a:t>
            </a:r>
            <a:r>
              <a:rPr lang="en-GB" b="1" dirty="0" smtClean="0">
                <a:latin typeface="+mn-lt"/>
              </a:rPr>
              <a:t>, </a:t>
            </a:r>
            <a:r>
              <a:rPr lang="en-GB" b="1" dirty="0" err="1" smtClean="0">
                <a:latin typeface="+mn-lt"/>
              </a:rPr>
              <a:t>CSNI</a:t>
            </a:r>
            <a:r>
              <a:rPr lang="en-GB" b="1" dirty="0" smtClean="0">
                <a:latin typeface="+mn-lt"/>
              </a:rPr>
              <a:t> and CRPPH) Bureau meeting </a:t>
            </a:r>
          </a:p>
          <a:p>
            <a:pPr marL="342900" indent="-342900" algn="just" eaLnBrk="0" hangingPunct="0">
              <a:spcBef>
                <a:spcPct val="20000"/>
              </a:spcBef>
              <a:buFont typeface="Arial" charset="0"/>
              <a:buChar char="•"/>
            </a:pPr>
            <a:r>
              <a:rPr lang="en-GB" dirty="0" smtClean="0">
                <a:latin typeface="+mn-lt"/>
                <a:cs typeface="Arial" pitchFamily="34" charset="0"/>
              </a:rPr>
              <a:t>5 Dec 2011</a:t>
            </a:r>
          </a:p>
          <a:p>
            <a:pPr marL="342900" indent="-342900" algn="just" eaLnBrk="0" hangingPunct="0">
              <a:spcBef>
                <a:spcPct val="20000"/>
              </a:spcBef>
              <a:buFont typeface="Arial" charset="0"/>
              <a:buChar char="•"/>
            </a:pPr>
            <a:r>
              <a:rPr lang="en-GB" dirty="0" smtClean="0">
                <a:latin typeface="+mn-lt"/>
                <a:cs typeface="Arial" pitchFamily="34" charset="0"/>
              </a:rPr>
              <a:t>list for the consideration of the working groups/parties of the other Committees. </a:t>
            </a:r>
            <a:endParaRPr lang="en-US" dirty="0" smtClean="0">
              <a:latin typeface="+mn-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lstStyle/>
          <a:p>
            <a:pPr>
              <a:buNone/>
            </a:pPr>
            <a:r>
              <a:rPr lang="en-GB" b="1" u="sng" dirty="0" smtClean="0">
                <a:effectLst>
                  <a:outerShdw blurRad="38100" dist="38100" dir="2700000" algn="tl">
                    <a:srgbClr val="000000">
                      <a:alpha val="43137"/>
                    </a:srgbClr>
                  </a:outerShdw>
                </a:effectLst>
                <a:latin typeface="+mn-lt"/>
              </a:rPr>
              <a:t>CRPPH</a:t>
            </a:r>
            <a:r>
              <a:rPr lang="en-GB" b="1" u="sng" dirty="0" smtClean="0">
                <a:latin typeface="+mn-lt"/>
              </a:rPr>
              <a:t> </a:t>
            </a:r>
            <a:endParaRPr lang="tr-TR" b="1" u="sng" dirty="0" smtClean="0">
              <a:latin typeface="+mn-lt"/>
            </a:endParaRPr>
          </a:p>
          <a:p>
            <a:pPr>
              <a:buNone/>
            </a:pPr>
            <a:endParaRPr lang="en-US" dirty="0" smtClean="0">
              <a:latin typeface="+mn-lt"/>
            </a:endParaRPr>
          </a:p>
          <a:p>
            <a:pPr>
              <a:buNone/>
            </a:pPr>
            <a:r>
              <a:rPr lang="en-GB" b="1" dirty="0" smtClean="0">
                <a:latin typeface="+mn-lt"/>
              </a:rPr>
              <a:t>	Off-site emergency preparedness</a:t>
            </a:r>
            <a:endParaRPr lang="en-US" dirty="0" smtClean="0">
              <a:latin typeface="+mn-lt"/>
            </a:endParaRPr>
          </a:p>
          <a:p>
            <a:pPr lvl="2"/>
            <a:r>
              <a:rPr lang="en-GB" dirty="0" smtClean="0"/>
              <a:t>Licensee/Government/Regulatory body: Command and control linkages for decision making?</a:t>
            </a:r>
            <a:endParaRPr lang="en-US" dirty="0" smtClean="0"/>
          </a:p>
          <a:p>
            <a:pPr lvl="2"/>
            <a:r>
              <a:rPr lang="en-GB" dirty="0" smtClean="0"/>
              <a:t>Dose predictions and public health recommendations.</a:t>
            </a:r>
            <a:endParaRPr lang="en-US" dirty="0" smtClean="0"/>
          </a:p>
          <a:p>
            <a:pPr lvl="2"/>
            <a:r>
              <a:rPr lang="en-GB" dirty="0" smtClean="0"/>
              <a:t>Robustness of on-site or off-site of equipment, alternate control rooms, emergency operating/support centres, and measurements </a:t>
            </a:r>
            <a:endParaRPr lang="en-US" dirty="0" smtClean="0"/>
          </a:p>
          <a:p>
            <a:pPr lvl="2"/>
            <a:r>
              <a:rPr lang="en-GB" dirty="0" smtClean="0"/>
              <a:t>Coordination of public protection recommendations between countries and need for comparison of release and dose calculations</a:t>
            </a:r>
            <a:endParaRPr lang="en-US" dirty="0" smtClean="0"/>
          </a:p>
          <a:p>
            <a:pPr lvl="2"/>
            <a:r>
              <a:rPr lang="en-GB" dirty="0" smtClean="0"/>
              <a:t>Roles and authorities in EP activities in different countries.  </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en-US" dirty="0" smtClean="0">
                <a:solidFill>
                  <a:schemeClr val="tx1"/>
                </a:solidFill>
                <a:effectLst>
                  <a:outerShdw blurRad="38100" dist="38100" dir="2700000" algn="tl">
                    <a:srgbClr val="000000">
                      <a:alpha val="43137"/>
                    </a:srgbClr>
                  </a:outerShdw>
                </a:effectLst>
              </a:rPr>
              <a:t>CRPPH </a:t>
            </a:r>
            <a:r>
              <a:rPr lang="en-US" dirty="0" err="1" smtClean="0">
                <a:solidFill>
                  <a:schemeClr val="tx1"/>
                </a:solidFill>
                <a:effectLst>
                  <a:outerShdw blurRad="38100" dist="38100" dir="2700000" algn="tl">
                    <a:srgbClr val="000000">
                      <a:alpha val="43137"/>
                    </a:srgbClr>
                  </a:outerShdw>
                </a:effectLst>
              </a:rPr>
              <a:t>Organisation</a:t>
            </a:r>
            <a:r>
              <a:rPr lang="en-US" dirty="0" smtClean="0">
                <a:solidFill>
                  <a:schemeClr val="tx1"/>
                </a:solidFill>
                <a:effectLst>
                  <a:outerShdw blurRad="38100" dist="38100" dir="2700000" algn="tl">
                    <a:srgbClr val="000000">
                      <a:alpha val="43137"/>
                    </a:srgbClr>
                  </a:outerShdw>
                </a:effectLst>
              </a:rPr>
              <a:t> of Work</a:t>
            </a:r>
            <a:endParaRPr lang="en-GB"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4191000"/>
          </a:xfrm>
        </p:spPr>
        <p:txBody>
          <a:bodyPr>
            <a:normAutofit/>
          </a:bodyPr>
          <a:lstStyle/>
          <a:p>
            <a:pPr>
              <a:buClr>
                <a:schemeClr val="tx1"/>
              </a:buClr>
            </a:pPr>
            <a:r>
              <a:rPr lang="en-US" dirty="0" smtClean="0">
                <a:latin typeface="+mn-lt"/>
              </a:rPr>
              <a:t>CRPPH High-Level Expert Group on the Radiological Protection Aspects of Fukushima (</a:t>
            </a:r>
            <a:r>
              <a:rPr lang="en-US" dirty="0" err="1" smtClean="0">
                <a:latin typeface="+mn-lt"/>
              </a:rPr>
              <a:t>EGRPF</a:t>
            </a:r>
            <a:r>
              <a:rPr lang="en-US" dirty="0" smtClean="0">
                <a:latin typeface="+mn-lt"/>
              </a:rPr>
              <a:t>)</a:t>
            </a:r>
          </a:p>
          <a:p>
            <a:pPr>
              <a:buClr>
                <a:schemeClr val="tx1"/>
              </a:buClr>
            </a:pPr>
            <a:r>
              <a:rPr lang="en-US" dirty="0" smtClean="0">
                <a:latin typeface="+mn-lt"/>
              </a:rPr>
              <a:t>CRPPH Working Party on Nuclear Emergency Matters</a:t>
            </a:r>
          </a:p>
          <a:p>
            <a:pPr>
              <a:buClr>
                <a:schemeClr val="tx1"/>
              </a:buClr>
            </a:pPr>
            <a:r>
              <a:rPr lang="en-US" dirty="0" smtClean="0">
                <a:latin typeface="+mn-lt"/>
              </a:rPr>
              <a:t>ISOE </a:t>
            </a:r>
            <a:r>
              <a:rPr lang="en-US" dirty="0" err="1" smtClean="0">
                <a:latin typeface="+mn-lt"/>
              </a:rPr>
              <a:t>Programme</a:t>
            </a:r>
            <a:r>
              <a:rPr lang="en-US" dirty="0" smtClean="0">
                <a:latin typeface="+mn-lt"/>
              </a:rPr>
              <a:t> work on Occupational </a:t>
            </a:r>
            <a:r>
              <a:rPr lang="tr-TR" dirty="0" smtClean="0">
                <a:latin typeface="+mn-lt"/>
              </a:rPr>
              <a:t>Radiation Protection </a:t>
            </a:r>
            <a:r>
              <a:rPr lang="en-US" dirty="0" smtClean="0">
                <a:latin typeface="+mn-lt"/>
              </a:rPr>
              <a:t>in Severe Accident Management and Post-Accident Recovery (EG-SAM)</a:t>
            </a:r>
          </a:p>
          <a:p>
            <a:pPr>
              <a:buClr>
                <a:schemeClr val="tx1"/>
              </a:buClr>
            </a:pPr>
            <a:r>
              <a:rPr lang="en-US" dirty="0" smtClean="0">
                <a:latin typeface="+mn-lt"/>
              </a:rPr>
              <a:t>Support for Fukushima-related Conferences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58200" cy="1008112"/>
          </a:xfrm>
        </p:spPr>
        <p:style>
          <a:lnRef idx="2">
            <a:schemeClr val="accent6"/>
          </a:lnRef>
          <a:fillRef idx="1">
            <a:schemeClr val="lt1"/>
          </a:fillRef>
          <a:effectRef idx="0">
            <a:schemeClr val="accent6"/>
          </a:effectRef>
          <a:fontRef idx="minor">
            <a:schemeClr val="dk1"/>
          </a:fontRef>
        </p:style>
        <p:txBody>
          <a:bodyPr>
            <a:normAutofit/>
          </a:bodyPr>
          <a:lstStyle/>
          <a:p>
            <a:r>
              <a:rPr lang="en-US" dirty="0" err="1" smtClean="0">
                <a:solidFill>
                  <a:schemeClr val="tx1"/>
                </a:solidFill>
                <a:effectLst>
                  <a:outerShdw blurRad="38100" dist="38100" dir="2700000" algn="tl">
                    <a:srgbClr val="000000">
                      <a:alpha val="43137"/>
                    </a:srgbClr>
                  </a:outerShdw>
                </a:effectLst>
              </a:rPr>
              <a:t>EGRPF</a:t>
            </a:r>
            <a:r>
              <a:rPr lang="en-US" dirty="0" smtClean="0">
                <a:solidFill>
                  <a:schemeClr val="tx1"/>
                </a:solidFill>
                <a:effectLst>
                  <a:outerShdw blurRad="38100" dist="38100" dir="2700000" algn="tl">
                    <a:srgbClr val="000000">
                      <a:alpha val="43137"/>
                    </a:srgbClr>
                  </a:outerShdw>
                </a:effectLst>
              </a:rPr>
              <a:t> - Mandate</a:t>
            </a:r>
            <a:endParaRPr lang="en-GB"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05000"/>
            <a:ext cx="8458200" cy="4367808"/>
          </a:xfrm>
        </p:spPr>
        <p:txBody>
          <a:bodyPr>
            <a:normAutofit/>
          </a:bodyPr>
          <a:lstStyle/>
          <a:p>
            <a:pPr marL="0" lvl="1" indent="0">
              <a:buSzPct val="130000"/>
              <a:buNone/>
            </a:pPr>
            <a:r>
              <a:rPr lang="en-US" dirty="0" smtClean="0">
                <a:latin typeface="+mn-lt"/>
                <a:ea typeface="+mn-ea"/>
                <a:cs typeface="+mn-cs"/>
              </a:rPr>
              <a:t>Manage the work of the CRPPH in this area, and in particular:</a:t>
            </a:r>
          </a:p>
          <a:p>
            <a:pPr marL="742950" lvl="2" indent="-342900">
              <a:buClr>
                <a:schemeClr val="tx1"/>
              </a:buClr>
              <a:buSzPct val="130000"/>
            </a:pPr>
            <a:r>
              <a:rPr lang="en-US" dirty="0" smtClean="0">
                <a:latin typeface="+mn-lt"/>
                <a:ea typeface="+mn-ea"/>
                <a:cs typeface="+mn-cs"/>
              </a:rPr>
              <a:t>Share and Assess National Lessons Learned</a:t>
            </a:r>
          </a:p>
          <a:p>
            <a:pPr marL="742950" lvl="2" indent="-342900">
              <a:buClr>
                <a:schemeClr val="tx1"/>
              </a:buClr>
              <a:buSzPct val="130000"/>
            </a:pPr>
            <a:r>
              <a:rPr lang="en-US" dirty="0" smtClean="0">
                <a:latin typeface="+mn-lt"/>
                <a:ea typeface="+mn-ea"/>
                <a:cs typeface="+mn-cs"/>
              </a:rPr>
              <a:t>Address Questions from the Japanese</a:t>
            </a:r>
          </a:p>
          <a:p>
            <a:pPr marL="742950" lvl="2" indent="-342900">
              <a:buClr>
                <a:schemeClr val="tx1"/>
              </a:buClr>
              <a:buSzPct val="130000"/>
            </a:pPr>
            <a:r>
              <a:rPr lang="en-US" dirty="0" smtClean="0">
                <a:latin typeface="+mn-lt"/>
                <a:ea typeface="+mn-ea"/>
                <a:cs typeface="+mn-cs"/>
              </a:rPr>
              <a:t>Assist with the </a:t>
            </a:r>
            <a:r>
              <a:rPr lang="en-US" dirty="0" err="1" smtClean="0">
                <a:latin typeface="+mn-lt"/>
                <a:ea typeface="+mn-ea"/>
                <a:cs typeface="+mn-cs"/>
              </a:rPr>
              <a:t>Organisation</a:t>
            </a:r>
            <a:r>
              <a:rPr lang="en-US" dirty="0" smtClean="0">
                <a:latin typeface="+mn-lt"/>
                <a:ea typeface="+mn-ea"/>
                <a:cs typeface="+mn-cs"/>
              </a:rPr>
              <a:t> of Conference on Decommissioning and Environmental Recovery</a:t>
            </a:r>
          </a:p>
          <a:p>
            <a:pPr marL="742950" lvl="2" indent="-342900">
              <a:buClr>
                <a:schemeClr val="tx1"/>
              </a:buClr>
              <a:buSzPct val="130000"/>
            </a:pPr>
            <a:r>
              <a:rPr lang="en-US" dirty="0" smtClean="0">
                <a:latin typeface="+mn-lt"/>
                <a:ea typeface="+mn-ea"/>
                <a:cs typeface="+mn-cs"/>
              </a:rPr>
              <a:t>Offer experience with the implication of stakeholders in consequence management</a:t>
            </a:r>
          </a:p>
          <a:p>
            <a:pPr marL="342900" lvl="1" indent="-342900">
              <a:buSzPct val="130000"/>
              <a:buNone/>
            </a:pPr>
            <a:endParaRPr lang="en-US" dirty="0" smtClean="0">
              <a:latin typeface="+mn-lt"/>
              <a:ea typeface="+mn-ea"/>
              <a:cs typeface="+mn-cs"/>
            </a:endParaRPr>
          </a:p>
          <a:p>
            <a:pPr marL="0" lvl="1" indent="0">
              <a:buSzPct val="130000"/>
              <a:buNone/>
            </a:pPr>
            <a:r>
              <a:rPr lang="en-US" dirty="0" smtClean="0">
                <a:latin typeface="+mn-lt"/>
                <a:ea typeface="+mn-ea"/>
                <a:cs typeface="+mn-cs"/>
              </a:rPr>
              <a:t>Develop, and address as appropriate, a list of relevant RP Issues related to the Fukushima Accident</a:t>
            </a:r>
            <a:endParaRPr lang="en-GB" dirty="0" smtClean="0">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algn="just"/>
            <a:r>
              <a:rPr lang="en-US" dirty="0" smtClean="0">
                <a:effectLst>
                  <a:outerShdw blurRad="38100" dist="38100" dir="2700000" algn="tl">
                    <a:srgbClr val="000000">
                      <a:alpha val="43137"/>
                    </a:srgbClr>
                  </a:outerShdw>
                </a:effectLst>
                <a:latin typeface="+mj-lt"/>
                <a:cs typeface="Arial" charset="0"/>
              </a:rPr>
              <a:t>ISOE Expert Group on </a:t>
            </a:r>
            <a:r>
              <a:rPr lang="tr-TR" dirty="0" smtClean="0">
                <a:effectLst>
                  <a:outerShdw blurRad="38100" dist="38100" dir="2700000" algn="tl">
                    <a:srgbClr val="000000">
                      <a:alpha val="43137"/>
                    </a:srgbClr>
                  </a:outerShdw>
                </a:effectLst>
                <a:latin typeface="+mj-lt"/>
                <a:cs typeface="Arial" charset="0"/>
              </a:rPr>
              <a:t>ORP in </a:t>
            </a:r>
            <a:r>
              <a:rPr lang="en-US" dirty="0" smtClean="0">
                <a:effectLst>
                  <a:outerShdw blurRad="38100" dist="38100" dir="2700000" algn="tl">
                    <a:srgbClr val="000000">
                      <a:alpha val="43137"/>
                    </a:srgbClr>
                  </a:outerShdw>
                </a:effectLst>
                <a:latin typeface="+mj-lt"/>
                <a:cs typeface="Arial" charset="0"/>
              </a:rPr>
              <a:t>Severe Accident Management</a:t>
            </a:r>
            <a:endParaRPr lang="en-GB" dirty="0">
              <a:effectLst>
                <a:outerShdw blurRad="38100" dist="38100" dir="2700000" algn="tl">
                  <a:srgbClr val="000000">
                    <a:alpha val="43137"/>
                  </a:srgbClr>
                </a:outerShdw>
              </a:effectLst>
              <a:latin typeface="+mj-lt"/>
              <a:cs typeface="Arial" charset="0"/>
            </a:endParaRPr>
          </a:p>
        </p:txBody>
      </p:sp>
      <p:sp>
        <p:nvSpPr>
          <p:cNvPr id="3" name="Content Placeholder 2"/>
          <p:cNvSpPr>
            <a:spLocks noGrp="1"/>
          </p:cNvSpPr>
          <p:nvPr>
            <p:ph idx="1"/>
          </p:nvPr>
        </p:nvSpPr>
        <p:spPr>
          <a:xfrm>
            <a:off x="381000" y="1981200"/>
            <a:ext cx="8229600" cy="1295400"/>
          </a:xfrm>
        </p:spPr>
        <p:txBody>
          <a:bodyPr>
            <a:normAutofit/>
          </a:bodyPr>
          <a:lstStyle/>
          <a:p>
            <a:r>
              <a:rPr lang="en-GB" sz="2000" dirty="0" smtClean="0">
                <a:latin typeface="+mn-lt"/>
              </a:rPr>
              <a:t>Focus on dose management of high radiation area workers</a:t>
            </a:r>
          </a:p>
          <a:p>
            <a:r>
              <a:rPr lang="tr-TR" sz="2000" dirty="0" smtClean="0">
                <a:latin typeface="+mn-lt"/>
              </a:rPr>
              <a:t>41</a:t>
            </a:r>
            <a:r>
              <a:rPr lang="en-GB" sz="2000" dirty="0" smtClean="0">
                <a:latin typeface="+mn-lt"/>
              </a:rPr>
              <a:t> </a:t>
            </a:r>
            <a:r>
              <a:rPr lang="en-GB" sz="2000" dirty="0" smtClean="0">
                <a:latin typeface="+mn-lt"/>
              </a:rPr>
              <a:t>members, kick off meeting in February and April 2012</a:t>
            </a:r>
          </a:p>
          <a:p>
            <a:r>
              <a:rPr lang="en-US" sz="2000" dirty="0" smtClean="0">
                <a:latin typeface="+mn-lt"/>
              </a:rPr>
              <a:t>Operational Radiation Protection Report (2014)</a:t>
            </a:r>
            <a:endParaRPr lang="en-GB" sz="2000" dirty="0" smtClean="0">
              <a:latin typeface="+mn-lt"/>
            </a:endParaRPr>
          </a:p>
        </p:txBody>
      </p:sp>
      <p:graphicFrame>
        <p:nvGraphicFramePr>
          <p:cNvPr id="4" name="Table 3"/>
          <p:cNvGraphicFramePr>
            <a:graphicFrameLocks noGrp="1"/>
          </p:cNvGraphicFramePr>
          <p:nvPr/>
        </p:nvGraphicFramePr>
        <p:xfrm>
          <a:off x="609600" y="3352800"/>
          <a:ext cx="7776864" cy="2773680"/>
        </p:xfrm>
        <a:graphic>
          <a:graphicData uri="http://schemas.openxmlformats.org/drawingml/2006/table">
            <a:tbl>
              <a:tblPr/>
              <a:tblGrid>
                <a:gridCol w="7776864"/>
              </a:tblGrid>
              <a:tr h="0">
                <a:tc>
                  <a:txBody>
                    <a:bodyPr/>
                    <a:lstStyle/>
                    <a:p>
                      <a:pPr marL="259080" indent="-259080" algn="just">
                        <a:spcAft>
                          <a:spcPts val="0"/>
                        </a:spcAft>
                      </a:pPr>
                      <a:r>
                        <a:rPr lang="en-GB" sz="1400" dirty="0">
                          <a:latin typeface="Calibri"/>
                          <a:ea typeface="PMingLiU"/>
                          <a:cs typeface="Times New Roman"/>
                        </a:rPr>
                        <a:t>RP Management on </a:t>
                      </a:r>
                      <a:r>
                        <a:rPr lang="en-GB" sz="1400" dirty="0" smtClean="0">
                          <a:latin typeface="Calibri"/>
                          <a:ea typeface="PMingLiU"/>
                          <a:cs typeface="Times New Roman"/>
                        </a:rPr>
                        <a:t>highly </a:t>
                      </a:r>
                      <a:r>
                        <a:rPr lang="en-GB" sz="1400" dirty="0">
                          <a:latin typeface="Calibri"/>
                          <a:ea typeface="PMingLiU"/>
                          <a:cs typeface="Times New Roman"/>
                        </a:rPr>
                        <a:t>contaminated / irradiated </a:t>
                      </a:r>
                      <a:r>
                        <a:rPr lang="en-GB" sz="1400" dirty="0" smtClean="0">
                          <a:latin typeface="Calibri"/>
                          <a:ea typeface="PMingLiU"/>
                          <a:cs typeface="Times New Roman"/>
                        </a:rPr>
                        <a:t>area</a:t>
                      </a:r>
                      <a:r>
                        <a:rPr lang="tr-TR" sz="1400" dirty="0" smtClean="0">
                          <a:latin typeface="Calibri"/>
                          <a:ea typeface="PMingLiU"/>
                          <a:cs typeface="Times New Roman"/>
                        </a:rPr>
                        <a:t>s</a:t>
                      </a:r>
                      <a:endParaRPr lang="en-US" sz="1400" dirty="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GB" sz="1400" dirty="0">
                          <a:latin typeface="Calibri"/>
                          <a:ea typeface="PMingLiU"/>
                          <a:cs typeface="Times New Roman"/>
                        </a:rPr>
                        <a:t>RP equipment needed on site</a:t>
                      </a:r>
                      <a:endParaRPr lang="en-US" sz="1400" dirty="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GB" sz="1400">
                          <a:latin typeface="Calibri"/>
                          <a:ea typeface="PMingLiU"/>
                          <a:cs typeface="Times New Roman"/>
                        </a:rPr>
                        <a:t>Emergency procedures dosimetry prevision (the post accident situation "normal" procedures)</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GB" sz="1400" dirty="0">
                          <a:latin typeface="Calibri"/>
                          <a:ea typeface="PMingLiU"/>
                          <a:cs typeface="Times New Roman"/>
                        </a:rPr>
                        <a:t>Remote tooling available</a:t>
                      </a:r>
                      <a:endParaRPr lang="en-US" sz="1400" dirty="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GB" sz="1400">
                          <a:latin typeface="Calibri"/>
                          <a:ea typeface="PMingLiU"/>
                          <a:cs typeface="Times New Roman"/>
                        </a:rPr>
                        <a:t>Sites stress tests dosimetric impact</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GB" sz="1400">
                          <a:latin typeface="Calibri"/>
                          <a:ea typeface="PMingLiU"/>
                          <a:cs typeface="Times New Roman"/>
                        </a:rPr>
                        <a:t>Crew stress management</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GB" sz="1400" dirty="0">
                          <a:latin typeface="Calibri"/>
                          <a:ea typeface="PMingLiU"/>
                          <a:cs typeface="Times New Roman"/>
                        </a:rPr>
                        <a:t>Searching and stopping of releases and contamination carry off</a:t>
                      </a:r>
                      <a:endParaRPr lang="en-US" sz="1400" dirty="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US" sz="1400">
                          <a:latin typeface="Calibri"/>
                          <a:ea typeface="PMingLiU"/>
                          <a:cs typeface="Times New Roman"/>
                        </a:rPr>
                        <a:t>Means to fix and eliminate contamination </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US" sz="1400">
                          <a:latin typeface="Calibri"/>
                          <a:ea typeface="PMingLiU"/>
                          <a:cs typeface="Times New Roman"/>
                        </a:rPr>
                        <a:t>Access procedures to the site</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GB" sz="1400">
                          <a:latin typeface="Calibri"/>
                          <a:ea typeface="PMingLiU"/>
                          <a:cs typeface="Times New Roman"/>
                        </a:rPr>
                        <a:t>Monitoring of high dose rate areas, pinpoint hot spots </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US" sz="1400">
                          <a:latin typeface="Calibri"/>
                          <a:ea typeface="PMingLiU"/>
                          <a:cs typeface="Times New Roman"/>
                        </a:rPr>
                        <a:t>Shielding  and blocking of high dose rate areas</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marL="259080" indent="-259080" algn="just">
                        <a:spcAft>
                          <a:spcPts val="0"/>
                        </a:spcAft>
                      </a:pPr>
                      <a:r>
                        <a:rPr lang="en-US" sz="1400">
                          <a:latin typeface="Calibri"/>
                          <a:ea typeface="PMingLiU"/>
                          <a:cs typeface="Times New Roman"/>
                        </a:rPr>
                        <a:t>Declaration of new controlled areas and zoning</a:t>
                      </a:r>
                      <a:endParaRPr lang="en-US" sz="140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59080" indent="-259080" algn="just">
                        <a:spcAft>
                          <a:spcPts val="0"/>
                        </a:spcAft>
                      </a:pPr>
                      <a:r>
                        <a:rPr lang="en-US" sz="1400" dirty="0">
                          <a:latin typeface="Calibri"/>
                          <a:ea typeface="PMingLiU"/>
                          <a:cs typeface="Times New Roman"/>
                        </a:rPr>
                        <a:t>Selection of persons to act in emergency organizations and be exposed above normal annual dose limit </a:t>
                      </a:r>
                      <a:endParaRPr lang="en-US" sz="1400" dirty="0">
                        <a:latin typeface="Times New Roman"/>
                        <a:ea typeface="PMingLiU"/>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algn="just"/>
            <a:r>
              <a:rPr lang="en-US" dirty="0" smtClean="0">
                <a:effectLst>
                  <a:outerShdw blurRad="38100" dist="38100" dir="2700000" algn="tl">
                    <a:srgbClr val="000000">
                      <a:alpha val="43137"/>
                    </a:srgbClr>
                  </a:outerShdw>
                </a:effectLst>
                <a:latin typeface="+mj-lt"/>
                <a:cs typeface="Arial" charset="0"/>
              </a:rPr>
              <a:t>ISOE Expert Group on </a:t>
            </a:r>
            <a:r>
              <a:rPr lang="tr-TR" dirty="0" smtClean="0">
                <a:effectLst>
                  <a:outerShdw blurRad="38100" dist="38100" dir="2700000" algn="tl">
                    <a:srgbClr val="000000">
                      <a:alpha val="43137"/>
                    </a:srgbClr>
                  </a:outerShdw>
                </a:effectLst>
                <a:latin typeface="+mj-lt"/>
                <a:cs typeface="Arial" charset="0"/>
              </a:rPr>
              <a:t>ORP in </a:t>
            </a:r>
            <a:r>
              <a:rPr lang="en-US" dirty="0" smtClean="0">
                <a:effectLst>
                  <a:outerShdw blurRad="38100" dist="38100" dir="2700000" algn="tl">
                    <a:srgbClr val="000000">
                      <a:alpha val="43137"/>
                    </a:srgbClr>
                  </a:outerShdw>
                </a:effectLst>
                <a:latin typeface="+mj-lt"/>
                <a:cs typeface="Arial" charset="0"/>
              </a:rPr>
              <a:t>Severe Accident Management</a:t>
            </a:r>
            <a:endParaRPr lang="en-GB" dirty="0">
              <a:effectLst>
                <a:outerShdw blurRad="38100" dist="38100" dir="2700000" algn="tl">
                  <a:srgbClr val="000000">
                    <a:alpha val="43137"/>
                  </a:srgbClr>
                </a:outerShdw>
              </a:effectLst>
              <a:latin typeface="+mj-lt"/>
              <a:cs typeface="Arial" charset="0"/>
            </a:endParaRPr>
          </a:p>
        </p:txBody>
      </p:sp>
      <p:sp>
        <p:nvSpPr>
          <p:cNvPr id="3" name="Content Placeholder 2"/>
          <p:cNvSpPr>
            <a:spLocks noGrp="1"/>
          </p:cNvSpPr>
          <p:nvPr>
            <p:ph idx="1"/>
          </p:nvPr>
        </p:nvSpPr>
        <p:spPr>
          <a:xfrm>
            <a:off x="381000" y="1981200"/>
            <a:ext cx="8229600" cy="4495800"/>
          </a:xfrm>
        </p:spPr>
        <p:txBody>
          <a:bodyPr>
            <a:normAutofit/>
          </a:bodyPr>
          <a:lstStyle/>
          <a:p>
            <a:r>
              <a:rPr lang="en-GB" sz="2000" dirty="0" smtClean="0">
                <a:latin typeface="+mn-lt"/>
              </a:rPr>
              <a:t>14. Fukushima Data and Analysis</a:t>
            </a:r>
          </a:p>
          <a:p>
            <a:pPr>
              <a:buNone/>
            </a:pPr>
            <a:r>
              <a:rPr lang="en-GB" sz="2000" dirty="0" smtClean="0">
                <a:latin typeface="+mn-lt"/>
              </a:rPr>
              <a:t>I. Data Collection</a:t>
            </a:r>
          </a:p>
          <a:p>
            <a:pPr lvl="1">
              <a:buNone/>
            </a:pPr>
            <a:r>
              <a:rPr lang="en-GB" sz="2000" dirty="0" smtClean="0">
                <a:latin typeface="+mn-lt"/>
              </a:rPr>
              <a:t>(a) Dose Data</a:t>
            </a:r>
          </a:p>
          <a:p>
            <a:pPr lvl="1">
              <a:buNone/>
            </a:pPr>
            <a:r>
              <a:rPr lang="en-GB" sz="2000" dirty="0" smtClean="0">
                <a:latin typeface="+mn-lt"/>
              </a:rPr>
              <a:t>(b) Plant Data</a:t>
            </a:r>
          </a:p>
          <a:p>
            <a:pPr lvl="1">
              <a:buNone/>
            </a:pPr>
            <a:r>
              <a:rPr lang="en-GB" sz="2000" dirty="0" smtClean="0">
                <a:latin typeface="+mn-lt"/>
              </a:rPr>
              <a:t>(c) TEPCO Data</a:t>
            </a:r>
          </a:p>
          <a:p>
            <a:pPr lvl="1">
              <a:buNone/>
            </a:pPr>
            <a:r>
              <a:rPr lang="en-GB" sz="2000" dirty="0" smtClean="0">
                <a:latin typeface="+mn-lt"/>
              </a:rPr>
              <a:t>(d) Government Data</a:t>
            </a:r>
          </a:p>
          <a:p>
            <a:pPr lvl="1">
              <a:buNone/>
            </a:pPr>
            <a:r>
              <a:rPr lang="en-GB" sz="2000" dirty="0" smtClean="0">
                <a:latin typeface="+mn-lt"/>
              </a:rPr>
              <a:t>(e) Accident Survey Committee (</a:t>
            </a:r>
            <a:r>
              <a:rPr lang="en-GB" sz="2000" dirty="0" err="1" smtClean="0">
                <a:latin typeface="+mn-lt"/>
              </a:rPr>
              <a:t>Hatamura</a:t>
            </a:r>
            <a:r>
              <a:rPr lang="en-GB" sz="2000" dirty="0" smtClean="0">
                <a:latin typeface="+mn-lt"/>
              </a:rPr>
              <a:t> Reports)</a:t>
            </a:r>
          </a:p>
          <a:p>
            <a:pPr lvl="1">
              <a:buNone/>
            </a:pPr>
            <a:r>
              <a:rPr lang="en-GB" sz="2000" dirty="0" smtClean="0">
                <a:latin typeface="+mn-lt"/>
              </a:rPr>
              <a:t>(f) JNES Reports</a:t>
            </a:r>
          </a:p>
          <a:p>
            <a:pPr lvl="1">
              <a:buNone/>
            </a:pPr>
            <a:r>
              <a:rPr lang="en-GB" sz="2000" dirty="0" smtClean="0">
                <a:latin typeface="+mn-lt"/>
              </a:rPr>
              <a:t>(g) Others</a:t>
            </a:r>
          </a:p>
          <a:p>
            <a:pPr>
              <a:buNone/>
            </a:pPr>
            <a:r>
              <a:rPr lang="en-GB" sz="2000" dirty="0" smtClean="0">
                <a:latin typeface="+mn-lt"/>
              </a:rPr>
              <a:t>II. Analysis</a:t>
            </a:r>
          </a:p>
          <a:p>
            <a:pPr lvl="1">
              <a:buNone/>
            </a:pPr>
            <a:r>
              <a:rPr lang="en-GB" sz="2000" dirty="0" smtClean="0">
                <a:latin typeface="+mn-lt"/>
              </a:rPr>
              <a:t>(a) Occupational Exposure Analysis</a:t>
            </a:r>
            <a:endParaRPr lang="en-GB" sz="2000"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0" descr="powerpoint-template-header bis.jpg"/>
          <p:cNvPicPr>
            <a:picLocks noChangeAspect="1"/>
          </p:cNvPicPr>
          <p:nvPr/>
        </p:nvPicPr>
        <p:blipFill>
          <a:blip r:embed="rId3" cstate="print"/>
          <a:srcRect/>
          <a:stretch>
            <a:fillRect/>
          </a:stretch>
        </p:blipFill>
        <p:spPr bwMode="auto">
          <a:xfrm>
            <a:off x="0" y="0"/>
            <a:ext cx="9144000" cy="908050"/>
          </a:xfrm>
          <a:prstGeom prst="rect">
            <a:avLst/>
          </a:prstGeom>
          <a:noFill/>
          <a:ln w="9525">
            <a:noFill/>
            <a:miter lim="800000"/>
            <a:headEnd/>
            <a:tailEnd/>
          </a:ln>
        </p:spPr>
      </p:pic>
      <p:pic>
        <p:nvPicPr>
          <p:cNvPr id="4" name="Picture 2" descr="GENERAL_Structure of the OECD NEA as of 23 January 2012.jpg"/>
          <p:cNvPicPr>
            <a:picLocks noChangeAspect="1"/>
          </p:cNvPicPr>
          <p:nvPr/>
        </p:nvPicPr>
        <p:blipFill>
          <a:blip r:embed="rId4" cstate="print"/>
          <a:srcRect/>
          <a:stretch>
            <a:fillRect/>
          </a:stretch>
        </p:blipFill>
        <p:spPr bwMode="auto">
          <a:xfrm>
            <a:off x="685800" y="914400"/>
            <a:ext cx="8121961" cy="5715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410604" cy="895368"/>
          </a:xfrm>
        </p:spPr>
        <p:style>
          <a:lnRef idx="2">
            <a:schemeClr val="accent6"/>
          </a:lnRef>
          <a:fillRef idx="1">
            <a:schemeClr val="lt1"/>
          </a:fillRef>
          <a:effectRef idx="0">
            <a:schemeClr val="accent6"/>
          </a:effectRef>
          <a:fontRef idx="minor">
            <a:schemeClr val="dk1"/>
          </a:fontRef>
        </p:style>
        <p:txBody>
          <a:bodyPr>
            <a:noAutofit/>
          </a:bodyPr>
          <a:lstStyle/>
          <a:p>
            <a:pPr eaLnBrk="1" hangingPunct="1">
              <a:defRPr/>
            </a:pPr>
            <a:r>
              <a:rPr lang="en-US" sz="3200" dirty="0" smtClean="0">
                <a:effectLst>
                  <a:outerShdw blurRad="38100" dist="38100" dir="2700000" algn="tl">
                    <a:srgbClr val="000000">
                      <a:alpha val="43137"/>
                    </a:srgbClr>
                  </a:outerShdw>
                </a:effectLst>
                <a:latin typeface="+mj-lt"/>
                <a:cs typeface="Arial" charset="0"/>
              </a:rPr>
              <a:t>Support for Fukushima Related Conferences</a:t>
            </a:r>
            <a:endParaRPr lang="en-GB" sz="3200" dirty="0">
              <a:effectLst>
                <a:outerShdw blurRad="38100" dist="38100" dir="2700000" algn="tl">
                  <a:srgbClr val="000000">
                    <a:alpha val="43137"/>
                  </a:srgbClr>
                </a:outerShdw>
              </a:effectLst>
              <a:latin typeface="+mj-lt"/>
              <a:cs typeface="Arial" charset="0"/>
            </a:endParaRPr>
          </a:p>
        </p:txBody>
      </p:sp>
      <p:sp>
        <p:nvSpPr>
          <p:cNvPr id="3" name="Content Placeholder 2"/>
          <p:cNvSpPr>
            <a:spLocks noGrp="1"/>
          </p:cNvSpPr>
          <p:nvPr>
            <p:ph idx="1"/>
          </p:nvPr>
        </p:nvSpPr>
        <p:spPr>
          <a:xfrm>
            <a:off x="457200" y="1905000"/>
            <a:ext cx="8153400" cy="4572000"/>
          </a:xfrm>
        </p:spPr>
        <p:txBody>
          <a:bodyPr/>
          <a:lstStyle/>
          <a:p>
            <a:r>
              <a:rPr lang="en-US" sz="2000" dirty="0" smtClean="0">
                <a:latin typeface="+mn-lt"/>
              </a:rPr>
              <a:t>International Symposium on Decontamination: Towards the Recovery of the Environment </a:t>
            </a:r>
          </a:p>
          <a:p>
            <a:pPr marL="541338" lvl="1" indent="-179388">
              <a:buNone/>
            </a:pPr>
            <a:r>
              <a:rPr lang="en-US" sz="1800" dirty="0" smtClean="0">
                <a:latin typeface="+mn-lt"/>
              </a:rPr>
              <a:t>(Fukushima, Japan, 16 October 2011)</a:t>
            </a:r>
          </a:p>
          <a:p>
            <a:r>
              <a:rPr lang="en-US" sz="2000" dirty="0" smtClean="0">
                <a:latin typeface="+mn-lt"/>
              </a:rPr>
              <a:t>ICRP Dialogue Seminar: The Rehabilitation of Living Conditions After the Fukushima Accident </a:t>
            </a:r>
          </a:p>
          <a:p>
            <a:pPr marL="541338" lvl="1" indent="-179388">
              <a:buNone/>
            </a:pPr>
            <a:r>
              <a:rPr lang="en-US" sz="1800" dirty="0" smtClean="0">
                <a:latin typeface="+mn-lt"/>
              </a:rPr>
              <a:t>(Fukushima, Japan, 25 – 26 November 2011)</a:t>
            </a:r>
          </a:p>
          <a:p>
            <a:r>
              <a:rPr lang="en-US" sz="2000" dirty="0" smtClean="0">
                <a:latin typeface="+mn-lt"/>
              </a:rPr>
              <a:t> Experience and Technology of Russia, Ukraine and Other CIS Countries on Remediation and Restoration of Environments </a:t>
            </a:r>
          </a:p>
          <a:p>
            <a:pPr marL="541338" lvl="1" indent="-179388">
              <a:buNone/>
            </a:pPr>
            <a:r>
              <a:rPr lang="en-US" sz="1800" dirty="0" smtClean="0">
                <a:latin typeface="+mn-lt"/>
              </a:rPr>
              <a:t>(Tokyo and Fukushima, Japan, 3 - 4 February 2012)</a:t>
            </a:r>
          </a:p>
          <a:p>
            <a:r>
              <a:rPr lang="en-US" sz="2000" dirty="0" smtClean="0">
                <a:latin typeface="+mn-lt"/>
              </a:rPr>
              <a:t>2</a:t>
            </a:r>
            <a:r>
              <a:rPr lang="en-US" sz="2000" baseline="30000" dirty="0" smtClean="0">
                <a:latin typeface="+mn-lt"/>
              </a:rPr>
              <a:t>nd</a:t>
            </a:r>
            <a:r>
              <a:rPr lang="en-US" sz="2000" dirty="0" smtClean="0">
                <a:latin typeface="+mn-lt"/>
              </a:rPr>
              <a:t> ICRP Dialogue Seminar: The Rehabilitation of Living Conditions After the Fukushima Accident </a:t>
            </a:r>
          </a:p>
          <a:p>
            <a:pPr marL="541338" lvl="1" indent="-179388">
              <a:buNone/>
            </a:pPr>
            <a:r>
              <a:rPr lang="en-US" sz="1800" dirty="0" smtClean="0">
                <a:latin typeface="+mn-lt"/>
              </a:rPr>
              <a:t>(Date City, Japan, 25 – 26 February 2012)</a:t>
            </a:r>
            <a:endParaRPr lang="en-GB" sz="1800" dirty="0" smtClean="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971568"/>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n-US" sz="3600" dirty="0" err="1" smtClean="0">
                <a:effectLst>
                  <a:outerShdw blurRad="38100" dist="38100" dir="2700000" algn="tl">
                    <a:srgbClr val="000000">
                      <a:alpha val="43137"/>
                    </a:srgbClr>
                  </a:outerShdw>
                </a:effectLst>
                <a:latin typeface="+mj-lt"/>
                <a:cs typeface="Arial" charset="0"/>
              </a:rPr>
              <a:t>EGOE</a:t>
            </a:r>
            <a:endParaRPr lang="en-US" sz="3600" dirty="0">
              <a:effectLst>
                <a:outerShdw blurRad="38100" dist="38100" dir="2700000" algn="tl">
                  <a:srgbClr val="000000">
                    <a:alpha val="43137"/>
                  </a:srgbClr>
                </a:outerShdw>
              </a:effectLst>
              <a:latin typeface="+mj-lt"/>
              <a:cs typeface="Arial" charset="0"/>
            </a:endParaRPr>
          </a:p>
        </p:txBody>
      </p:sp>
      <p:sp>
        <p:nvSpPr>
          <p:cNvPr id="3" name="Content Placeholder 2"/>
          <p:cNvSpPr>
            <a:spLocks noGrp="1"/>
          </p:cNvSpPr>
          <p:nvPr>
            <p:ph idx="1"/>
          </p:nvPr>
        </p:nvSpPr>
        <p:spPr>
          <a:xfrm>
            <a:off x="457200" y="2057400"/>
            <a:ext cx="8229600" cy="892696"/>
          </a:xfrm>
        </p:spPr>
        <p:txBody>
          <a:bodyPr/>
          <a:lstStyle/>
          <a:p>
            <a:pPr marL="342900" lvl="1" indent="-342900">
              <a:buFont typeface="Arial" pitchFamily="34" charset="0"/>
              <a:buChar char="•"/>
            </a:pPr>
            <a:r>
              <a:rPr lang="en-US" b="1" u="sng" dirty="0" smtClean="0">
                <a:latin typeface="+mn-lt"/>
              </a:rPr>
              <a:t>Scope</a:t>
            </a:r>
            <a:r>
              <a:rPr lang="en-US" b="1" dirty="0" smtClean="0">
                <a:latin typeface="+mn-lt"/>
              </a:rPr>
              <a:t>: </a:t>
            </a:r>
            <a:r>
              <a:rPr lang="en-GB" altLang="ja-JP" sz="2400" dirty="0" smtClean="0">
                <a:latin typeface="+mn-lt"/>
                <a:ea typeface="ＭＳ Ｐゴシック" pitchFamily="34" charset="-128"/>
              </a:rPr>
              <a:t>Policy and strategic areas of </a:t>
            </a:r>
            <a:r>
              <a:rPr lang="en-GB" altLang="ja-JP" sz="2400" dirty="0" err="1" smtClean="0">
                <a:latin typeface="+mn-lt"/>
                <a:ea typeface="ＭＳ Ｐゴシック" pitchFamily="34" charset="-128"/>
              </a:rPr>
              <a:t>ORP</a:t>
            </a:r>
            <a:r>
              <a:rPr lang="en-GB" altLang="ja-JP" sz="2400" dirty="0" smtClean="0">
                <a:latin typeface="+mn-lt"/>
                <a:ea typeface="ＭＳ Ｐゴシック" pitchFamily="34" charset="-128"/>
              </a:rPr>
              <a:t> in the OECD countries with a </a:t>
            </a:r>
            <a:r>
              <a:rPr lang="en-GB" altLang="zh-CN" sz="2400" dirty="0" smtClean="0">
                <a:latin typeface="+mn-lt"/>
                <a:ea typeface="ＭＳ Ｐゴシック" pitchFamily="34" charset="-128"/>
              </a:rPr>
              <a:t>focus on the nuclear power sector</a:t>
            </a:r>
          </a:p>
          <a:p>
            <a:endParaRPr lang="en-US" dirty="0"/>
          </a:p>
        </p:txBody>
      </p:sp>
      <p:sp>
        <p:nvSpPr>
          <p:cNvPr id="4" name="Content Placeholder 2"/>
          <p:cNvSpPr txBox="1">
            <a:spLocks/>
          </p:cNvSpPr>
          <p:nvPr/>
        </p:nvSpPr>
        <p:spPr>
          <a:xfrm>
            <a:off x="457200" y="3048000"/>
            <a:ext cx="8382000" cy="3208908"/>
          </a:xfrm>
          <a:prstGeom prst="rect">
            <a:avLst/>
          </a:prstGeom>
        </p:spPr>
        <p:txBody>
          <a:bodyPr vert="horz" lIns="91440" tIns="45720" rIns="91440" bIns="45720" rtlCol="0">
            <a:normAutofit fontScale="85000" lnSpcReduction="10000"/>
          </a:bodyPr>
          <a:lstStyle/>
          <a:p>
            <a:pPr marL="628650" marR="0" lvl="1" indent="-361950" algn="l" defTabSz="914400" rtl="0" eaLnBrk="1" fontAlgn="auto" latinLnBrk="0" hangingPunct="1">
              <a:lnSpc>
                <a:spcPct val="130000"/>
              </a:lnSpc>
              <a:spcBef>
                <a:spcPts val="1200"/>
              </a:spcBef>
              <a:spcAft>
                <a:spcPts val="0"/>
              </a:spcAft>
              <a:buClrTx/>
              <a:buSzTx/>
              <a:tabLst/>
              <a:defRPr/>
            </a:pPr>
            <a:r>
              <a:rPr lang="en-US" altLang="zh-TW" sz="2800" b="1" dirty="0" smtClean="0">
                <a:latin typeface="+mn-lt"/>
                <a:ea typeface="PMingLiU" pitchFamily="18" charset="-120"/>
              </a:rPr>
              <a:t>CS#1: </a:t>
            </a:r>
            <a:r>
              <a:rPr lang="en-US" altLang="zh-TW" sz="2800" dirty="0" err="1" smtClean="0">
                <a:latin typeface="+mn-lt"/>
                <a:ea typeface="PMingLiU" pitchFamily="18" charset="-120"/>
              </a:rPr>
              <a:t>ORP</a:t>
            </a:r>
            <a:r>
              <a:rPr lang="en-US" altLang="zh-TW" sz="2800" dirty="0" smtClean="0">
                <a:latin typeface="+mn-lt"/>
                <a:ea typeface="PMingLiU" pitchFamily="18" charset="-120"/>
              </a:rPr>
              <a:t> principles and criteria for designing new </a:t>
            </a:r>
            <a:r>
              <a:rPr lang="en-US" altLang="zh-TW" sz="2800" dirty="0" err="1" smtClean="0">
                <a:latin typeface="+mn-lt"/>
                <a:ea typeface="PMingLiU" pitchFamily="18" charset="-120"/>
              </a:rPr>
              <a:t>NPPs</a:t>
            </a:r>
            <a:r>
              <a:rPr lang="en-US" altLang="zh-TW" sz="2800" dirty="0">
                <a:latin typeface="+mn-lt"/>
                <a:ea typeface="PMingLiU" pitchFamily="18" charset="-120"/>
              </a:rPr>
              <a:t> </a:t>
            </a:r>
            <a:r>
              <a:rPr lang="en-US" altLang="zh-TW" sz="2800" dirty="0" smtClean="0">
                <a:latin typeface="+mn-lt"/>
                <a:ea typeface="PMingLiU" pitchFamily="18" charset="-120"/>
              </a:rPr>
              <a:t>(2010)</a:t>
            </a:r>
          </a:p>
          <a:p>
            <a:pPr marL="628650" lvl="1" indent="-361950" fontAlgn="auto">
              <a:lnSpc>
                <a:spcPct val="130000"/>
              </a:lnSpc>
              <a:spcBef>
                <a:spcPts val="1200"/>
              </a:spcBef>
              <a:spcAft>
                <a:spcPts val="0"/>
              </a:spcAft>
              <a:defRPr/>
            </a:pPr>
            <a:r>
              <a:rPr lang="en-US" altLang="zh-TW" sz="2800" b="1" dirty="0" smtClean="0">
                <a:latin typeface="+mn-lt"/>
                <a:ea typeface="PMingLiU" pitchFamily="18" charset="-120"/>
              </a:rPr>
              <a:t>CS#2: </a:t>
            </a:r>
            <a:r>
              <a:rPr lang="en-ZW" altLang="zh-TW" sz="2800" dirty="0" smtClean="0">
                <a:latin typeface="+mn-lt"/>
                <a:ea typeface="PMingLiU" pitchFamily="18" charset="-120"/>
              </a:rPr>
              <a:t>Dose constraints in optimisation of </a:t>
            </a:r>
            <a:r>
              <a:rPr lang="en-ZW" altLang="zh-TW" sz="2800" dirty="0" err="1" smtClean="0">
                <a:latin typeface="+mn-lt"/>
                <a:ea typeface="PMingLiU" pitchFamily="18" charset="-120"/>
              </a:rPr>
              <a:t>ORP</a:t>
            </a:r>
            <a:r>
              <a:rPr lang="en-ZW" altLang="zh-TW" sz="2800" dirty="0">
                <a:latin typeface="+mn-lt"/>
                <a:ea typeface="PMingLiU" pitchFamily="18" charset="-120"/>
              </a:rPr>
              <a:t> </a:t>
            </a:r>
            <a:r>
              <a:rPr lang="en-ZW" altLang="zh-TW" sz="2800" dirty="0" smtClean="0">
                <a:latin typeface="+mn-lt"/>
                <a:ea typeface="PMingLiU" pitchFamily="18" charset="-120"/>
              </a:rPr>
              <a:t>(2011)</a:t>
            </a:r>
            <a:endParaRPr lang="en-GB" altLang="zh-TW" sz="2800" dirty="0" smtClean="0">
              <a:latin typeface="+mn-lt"/>
              <a:ea typeface="PMingLiU" pitchFamily="18" charset="-120"/>
            </a:endParaRPr>
          </a:p>
          <a:p>
            <a:pPr marL="628650" lvl="1" indent="-361950" fontAlgn="auto">
              <a:lnSpc>
                <a:spcPct val="130000"/>
              </a:lnSpc>
              <a:spcBef>
                <a:spcPts val="1200"/>
              </a:spcBef>
              <a:spcAft>
                <a:spcPts val="0"/>
              </a:spcAft>
              <a:defRPr/>
            </a:pPr>
            <a:r>
              <a:rPr lang="en-US" altLang="zh-TW" sz="2800" b="1" dirty="0" smtClean="0">
                <a:latin typeface="+mn-lt"/>
                <a:ea typeface="PMingLiU" pitchFamily="18" charset="-120"/>
              </a:rPr>
              <a:t>CS#3: </a:t>
            </a:r>
            <a:r>
              <a:rPr lang="en-ZW" altLang="zh-TW" sz="2800" dirty="0" smtClean="0">
                <a:latin typeface="+mn-lt"/>
                <a:ea typeface="PMingLiU" pitchFamily="18" charset="-120"/>
              </a:rPr>
              <a:t>Radiological protection policy and operational issues (under preparation)</a:t>
            </a:r>
          </a:p>
          <a:p>
            <a:pPr marL="742950" lvl="1" indent="-285750" eaLnBrk="0" hangingPunct="0">
              <a:lnSpc>
                <a:spcPct val="130000"/>
              </a:lnSpc>
              <a:spcBef>
                <a:spcPct val="20000"/>
              </a:spcBef>
              <a:buFont typeface="Arial" pitchFamily="34" charset="0"/>
              <a:buChar char="–"/>
              <a:defRPr/>
            </a:pPr>
            <a:r>
              <a:rPr lang="en-ZW" dirty="0" smtClean="0">
                <a:latin typeface="+mn-lt"/>
                <a:cs typeface="Arial" pitchFamily="34" charset="0"/>
              </a:rPr>
              <a:t>Management of total risk</a:t>
            </a:r>
          </a:p>
          <a:p>
            <a:pPr marL="742950" lvl="1" indent="-285750" eaLnBrk="0" hangingPunct="0">
              <a:lnSpc>
                <a:spcPct val="130000"/>
              </a:lnSpc>
              <a:spcBef>
                <a:spcPct val="20000"/>
              </a:spcBef>
              <a:buFont typeface="Arial" pitchFamily="34" charset="0"/>
              <a:buChar char="–"/>
              <a:defRPr/>
            </a:pPr>
            <a:r>
              <a:rPr lang="en-ZW" dirty="0" smtClean="0">
                <a:latin typeface="+mn-lt"/>
                <a:cs typeface="Arial" pitchFamily="34" charset="0"/>
              </a:rPr>
              <a:t>Trans-boundary itinerant workers</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57250"/>
            <a:ext cx="8229600" cy="895350"/>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n-US" sz="3600" dirty="0" err="1" smtClean="0">
                <a:effectLst>
                  <a:outerShdw blurRad="38100" dist="38100" dir="2700000" algn="tl">
                    <a:srgbClr val="000000">
                      <a:alpha val="43137"/>
                    </a:srgbClr>
                  </a:outerShdw>
                </a:effectLst>
                <a:latin typeface="+mj-lt"/>
                <a:cs typeface="Arial" charset="0"/>
              </a:rPr>
              <a:t>EGBAT</a:t>
            </a:r>
            <a:r>
              <a:rPr lang="en-US" sz="3600" dirty="0" smtClean="0">
                <a:effectLst>
                  <a:outerShdw blurRad="38100" dist="38100" dir="2700000" algn="tl">
                    <a:srgbClr val="000000">
                      <a:alpha val="43137"/>
                    </a:srgbClr>
                  </a:outerShdw>
                </a:effectLst>
                <a:latin typeface="+mj-lt"/>
                <a:cs typeface="Arial" charset="0"/>
              </a:rPr>
              <a:t> - Effluent Management</a:t>
            </a:r>
          </a:p>
        </p:txBody>
      </p:sp>
      <p:sp>
        <p:nvSpPr>
          <p:cNvPr id="3" name="Content Placeholder 2"/>
          <p:cNvSpPr>
            <a:spLocks noGrp="1"/>
          </p:cNvSpPr>
          <p:nvPr>
            <p:ph idx="1"/>
          </p:nvPr>
        </p:nvSpPr>
        <p:spPr>
          <a:xfrm>
            <a:off x="457200" y="1828800"/>
            <a:ext cx="8229600" cy="4648200"/>
          </a:xfrm>
        </p:spPr>
        <p:txBody>
          <a:bodyPr/>
          <a:lstStyle/>
          <a:p>
            <a:pPr>
              <a:buFont typeface="Arial" pitchFamily="34" charset="0"/>
              <a:buChar char="•"/>
              <a:defRPr/>
            </a:pPr>
            <a:r>
              <a:rPr lang="en-US" dirty="0" smtClean="0">
                <a:latin typeface="+mn-lt"/>
              </a:rPr>
              <a:t>Assessment report on BAT for new build</a:t>
            </a:r>
          </a:p>
          <a:p>
            <a:pPr lvl="1">
              <a:buFont typeface="Arial" pitchFamily="34" charset="0"/>
              <a:buChar char="–"/>
              <a:defRPr/>
            </a:pPr>
            <a:r>
              <a:rPr lang="en-GB" dirty="0" smtClean="0">
                <a:latin typeface="+mn-lt"/>
              </a:rPr>
              <a:t>Good Practice in Effluent Management</a:t>
            </a:r>
            <a:r>
              <a:rPr lang="en-US" dirty="0" smtClean="0">
                <a:latin typeface="+mn-lt"/>
              </a:rPr>
              <a:t> </a:t>
            </a:r>
            <a:r>
              <a:rPr lang="en-GB" dirty="0" smtClean="0">
                <a:latin typeface="+mn-lt"/>
              </a:rPr>
              <a:t>for Nuclear Power Plant New Build</a:t>
            </a:r>
          </a:p>
          <a:p>
            <a:pPr lvl="2">
              <a:buFont typeface="Arial" pitchFamily="34" charset="0"/>
              <a:buChar char="•"/>
              <a:defRPr/>
            </a:pPr>
            <a:r>
              <a:rPr lang="en-GB" dirty="0" smtClean="0"/>
              <a:t>Comparison of discharge data for potential new build reactors.</a:t>
            </a:r>
            <a:endParaRPr lang="en-US" sz="1600" dirty="0" smtClean="0"/>
          </a:p>
          <a:p>
            <a:pPr lvl="2">
              <a:buFont typeface="Arial" pitchFamily="34" charset="0"/>
              <a:buChar char="•"/>
              <a:defRPr/>
            </a:pPr>
            <a:r>
              <a:rPr lang="en-GB" dirty="0" smtClean="0"/>
              <a:t>Discussion of discharge data with stakeholders e.g. reactor operators and vendors.</a:t>
            </a:r>
            <a:endParaRPr lang="en-US" sz="1600" dirty="0" smtClean="0"/>
          </a:p>
          <a:p>
            <a:pPr lvl="2">
              <a:buFont typeface="Arial" pitchFamily="34" charset="0"/>
              <a:buChar char="•"/>
              <a:defRPr/>
            </a:pPr>
            <a:r>
              <a:rPr lang="en-GB" dirty="0" smtClean="0"/>
              <a:t>Draft report presenting an overview of available discharge data, from various databases, and attempting to summarise the issues to be further understood and used as a basis for moving forward with regard to the development of guidance or good-practice.</a:t>
            </a:r>
            <a:endParaRPr lang="en-US" dirty="0" smtClean="0"/>
          </a:p>
          <a:p>
            <a:pPr>
              <a:buFont typeface="Arial" pitchFamily="34" charset="0"/>
              <a:buChar char="•"/>
              <a:defRPr/>
            </a:pPr>
            <a:r>
              <a:rPr lang="en-US" dirty="0" smtClean="0">
                <a:latin typeface="+mn-lt"/>
              </a:rPr>
              <a:t>Workshop on Effluent Management (24 – 26 January 2012)</a:t>
            </a:r>
          </a:p>
          <a:p>
            <a:pPr>
              <a:buFont typeface="Arial" pitchFamily="34" charset="0"/>
              <a:buChar char="•"/>
              <a:defRPr/>
            </a:pPr>
            <a:r>
              <a:rPr lang="en-GB" dirty="0" smtClean="0">
                <a:latin typeface="+mn-lt"/>
              </a:rPr>
              <a:t>Report will be finalized with workshop inputs &amp; conclusions</a:t>
            </a:r>
          </a:p>
          <a:p>
            <a:pPr>
              <a:buFont typeface="Arial" pitchFamily="34" charset="0"/>
              <a:buChar char="•"/>
              <a:defRPr/>
            </a:pPr>
            <a:endParaRPr lang="en-US"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6" descr="chateau.JPG"/>
          <p:cNvPicPr>
            <a:picLocks noGrp="1" noChangeAspect="1"/>
          </p:cNvPicPr>
          <p:nvPr>
            <p:ph idx="1"/>
          </p:nvPr>
        </p:nvPicPr>
        <p:blipFill>
          <a:blip r:embed="rId3" cstate="print"/>
          <a:srcRect t="5353" b="31755"/>
          <a:stretch>
            <a:fillRect/>
          </a:stretch>
        </p:blipFill>
        <p:spPr>
          <a:xfrm>
            <a:off x="0" y="1981200"/>
            <a:ext cx="9144000" cy="3657600"/>
          </a:xfrm>
        </p:spPr>
      </p:pic>
      <p:sp>
        <p:nvSpPr>
          <p:cNvPr id="75780" name="TextBox 4"/>
          <p:cNvSpPr txBox="1">
            <a:spLocks noChangeArrowheads="1"/>
          </p:cNvSpPr>
          <p:nvPr/>
        </p:nvSpPr>
        <p:spPr bwMode="auto">
          <a:xfrm>
            <a:off x="838200" y="5638800"/>
            <a:ext cx="7620000" cy="830997"/>
          </a:xfrm>
          <a:prstGeom prst="rect">
            <a:avLst/>
          </a:prstGeom>
          <a:noFill/>
          <a:ln w="9525">
            <a:noFill/>
            <a:miter lim="800000"/>
            <a:headEnd/>
            <a:tailEnd/>
          </a:ln>
        </p:spPr>
        <p:txBody>
          <a:bodyPr>
            <a:spAutoFit/>
          </a:bodyPr>
          <a:lstStyle/>
          <a:p>
            <a:pPr algn="ctr">
              <a:defRPr/>
            </a:pPr>
            <a:r>
              <a:rPr lang="en-GB" dirty="0" smtClean="0">
                <a:solidFill>
                  <a:schemeClr val="tx2"/>
                </a:solidFill>
                <a:effectLst>
                  <a:outerShdw blurRad="38100" dist="38100" dir="2700000" algn="tl">
                    <a:srgbClr val="000000">
                      <a:alpha val="43137"/>
                    </a:srgbClr>
                  </a:outerShdw>
                </a:effectLst>
                <a:cs typeface="Arial" charset="0"/>
                <a:hlinkClick r:id="rId4"/>
              </a:rPr>
              <a:t>www.oecd-nea.org</a:t>
            </a:r>
            <a:endParaRPr lang="en-GB" dirty="0" smtClean="0">
              <a:solidFill>
                <a:schemeClr val="tx2"/>
              </a:solidFill>
              <a:effectLst>
                <a:outerShdw blurRad="38100" dist="38100" dir="2700000" algn="tl">
                  <a:srgbClr val="000000">
                    <a:alpha val="43137"/>
                  </a:srgbClr>
                </a:outerShdw>
              </a:effectLst>
              <a:cs typeface="Arial" charset="0"/>
            </a:endParaRPr>
          </a:p>
          <a:p>
            <a:pPr algn="ctr">
              <a:defRPr/>
            </a:pPr>
            <a:r>
              <a:rPr lang="en-US" dirty="0" smtClean="0">
                <a:solidFill>
                  <a:schemeClr val="tx2"/>
                </a:solidFill>
                <a:effectLst>
                  <a:outerShdw blurRad="38100" dist="38100" dir="2700000" algn="tl">
                    <a:srgbClr val="000000">
                      <a:alpha val="43137"/>
                    </a:srgbClr>
                  </a:outerShdw>
                </a:effectLst>
                <a:cs typeface="Arial" charset="0"/>
                <a:hlinkClick r:id="rId5"/>
              </a:rPr>
              <a:t>http://www.oecd-nea.org/rp/egires.html</a:t>
            </a:r>
            <a:endParaRPr lang="en-GB" dirty="0">
              <a:solidFill>
                <a:schemeClr val="tx2"/>
              </a:solidFill>
              <a:effectLst>
                <a:outerShdw blurRad="38100" dist="38100" dir="2700000" algn="tl">
                  <a:srgbClr val="000000">
                    <a:alpha val="43137"/>
                  </a:srgbClr>
                </a:outerShdw>
              </a:effectLst>
              <a:cs typeface="Arial" charset="0"/>
              <a:hlinkClick r:id="rId4"/>
            </a:endParaRPr>
          </a:p>
        </p:txBody>
      </p:sp>
      <p:sp>
        <p:nvSpPr>
          <p:cNvPr id="5" name="TextBox 4"/>
          <p:cNvSpPr txBox="1"/>
          <p:nvPr/>
        </p:nvSpPr>
        <p:spPr>
          <a:xfrm>
            <a:off x="5651500" y="1981200"/>
            <a:ext cx="3492500" cy="1200150"/>
          </a:xfrm>
          <a:prstGeom prst="rect">
            <a:avLst/>
          </a:prstGeom>
          <a:noFill/>
        </p:spPr>
        <p:txBody>
          <a:bodyPr>
            <a:spAutoFit/>
          </a:bodyPr>
          <a:lstStyle/>
          <a:p>
            <a:pPr>
              <a:defRPr/>
            </a:pPr>
            <a:r>
              <a:rPr lang="tr-TR" sz="1800" b="1" dirty="0">
                <a:solidFill>
                  <a:schemeClr val="bg1"/>
                </a:solidFill>
                <a:effectLst>
                  <a:outerShdw blurRad="38100" dist="38100" dir="2700000" algn="tl">
                    <a:srgbClr val="000000">
                      <a:alpha val="43137"/>
                    </a:srgbClr>
                  </a:outerShdw>
                </a:effectLst>
                <a:latin typeface="Calibri" pitchFamily="34" charset="0"/>
              </a:rPr>
              <a:t>Halil Burçin OKYAR</a:t>
            </a:r>
          </a:p>
          <a:p>
            <a:pPr>
              <a:defRPr/>
            </a:pPr>
            <a:r>
              <a:rPr lang="tr-TR" sz="1800" b="1" dirty="0">
                <a:solidFill>
                  <a:schemeClr val="bg1"/>
                </a:solidFill>
                <a:effectLst>
                  <a:outerShdw blurRad="38100" dist="38100" dir="2700000" algn="tl">
                    <a:srgbClr val="000000">
                      <a:alpha val="43137"/>
                    </a:srgbClr>
                  </a:outerShdw>
                </a:effectLst>
                <a:latin typeface="Calibri" pitchFamily="34" charset="0"/>
              </a:rPr>
              <a:t>OECD </a:t>
            </a:r>
            <a:r>
              <a:rPr lang="en-US" sz="1800" b="1" dirty="0">
                <a:solidFill>
                  <a:schemeClr val="bg1"/>
                </a:solidFill>
                <a:effectLst>
                  <a:outerShdw blurRad="38100" dist="38100" dir="2700000" algn="tl">
                    <a:srgbClr val="000000">
                      <a:alpha val="43137"/>
                    </a:srgbClr>
                  </a:outerShdw>
                </a:effectLst>
                <a:latin typeface="Calibri" pitchFamily="34" charset="0"/>
              </a:rPr>
              <a:t>Nuclear Energy Agency</a:t>
            </a:r>
            <a:endParaRPr lang="tr-TR" sz="1800" b="1" dirty="0">
              <a:solidFill>
                <a:schemeClr val="bg1"/>
              </a:solidFill>
              <a:effectLst>
                <a:outerShdw blurRad="38100" dist="38100" dir="2700000" algn="tl">
                  <a:srgbClr val="000000">
                    <a:alpha val="43137"/>
                  </a:srgbClr>
                </a:outerShdw>
              </a:effectLst>
              <a:latin typeface="Calibri" pitchFamily="34" charset="0"/>
            </a:endParaRPr>
          </a:p>
          <a:p>
            <a:pPr>
              <a:defRPr/>
            </a:pPr>
            <a:r>
              <a:rPr lang="tr-TR" sz="1800" b="1" dirty="0">
                <a:solidFill>
                  <a:schemeClr val="bg1"/>
                </a:solidFill>
                <a:effectLst>
                  <a:outerShdw blurRad="38100" dist="38100" dir="2700000" algn="tl">
                    <a:srgbClr val="000000">
                      <a:alpha val="43137"/>
                    </a:srgbClr>
                  </a:outerShdw>
                </a:effectLst>
                <a:latin typeface="Calibri" pitchFamily="34" charset="0"/>
              </a:rPr>
              <a:t>Tel: + 33 1 45 24 10 45</a:t>
            </a:r>
          </a:p>
          <a:p>
            <a:pPr>
              <a:defRPr/>
            </a:pPr>
            <a:r>
              <a:rPr lang="tr-TR" sz="1800" b="1" dirty="0">
                <a:solidFill>
                  <a:schemeClr val="bg1"/>
                </a:solidFill>
                <a:effectLst>
                  <a:outerShdw blurRad="38100" dist="38100" dir="2700000" algn="tl">
                    <a:srgbClr val="000000">
                      <a:alpha val="43137"/>
                    </a:srgbClr>
                  </a:outerShdw>
                </a:effectLst>
                <a:latin typeface="Calibri" pitchFamily="34" charset="0"/>
              </a:rPr>
              <a:t>Eml: </a:t>
            </a:r>
            <a:r>
              <a:rPr lang="tr-TR" sz="1800" b="1" dirty="0" err="1">
                <a:solidFill>
                  <a:schemeClr val="bg1"/>
                </a:solidFill>
                <a:effectLst>
                  <a:outerShdw blurRad="38100" dist="38100" dir="2700000" algn="tl">
                    <a:srgbClr val="000000">
                      <a:alpha val="43137"/>
                    </a:srgbClr>
                  </a:outerShdw>
                </a:effectLst>
                <a:latin typeface="Calibri" pitchFamily="34" charset="0"/>
              </a:rPr>
              <a:t>halilburcin</a:t>
            </a:r>
            <a:r>
              <a:rPr lang="tr-TR" sz="1800" b="1" dirty="0">
                <a:solidFill>
                  <a:schemeClr val="bg1"/>
                </a:solidFill>
                <a:effectLst>
                  <a:outerShdw blurRad="38100" dist="38100" dir="2700000" algn="tl">
                    <a:srgbClr val="000000">
                      <a:alpha val="43137"/>
                    </a:srgbClr>
                  </a:outerShdw>
                </a:effectLst>
                <a:latin typeface="Calibri" pitchFamily="34" charset="0"/>
              </a:rPr>
              <a:t>.okyar@</a:t>
            </a:r>
            <a:r>
              <a:rPr lang="tr-TR" sz="1800" b="1" dirty="0" err="1">
                <a:solidFill>
                  <a:schemeClr val="bg1"/>
                </a:solidFill>
                <a:effectLst>
                  <a:outerShdw blurRad="38100" dist="38100" dir="2700000" algn="tl">
                    <a:srgbClr val="000000">
                      <a:alpha val="43137"/>
                    </a:srgbClr>
                  </a:outerShdw>
                </a:effectLst>
                <a:latin typeface="Calibri" pitchFamily="34" charset="0"/>
              </a:rPr>
              <a:t>oecd</a:t>
            </a:r>
            <a:r>
              <a:rPr lang="tr-TR" sz="1800" b="1" dirty="0">
                <a:solidFill>
                  <a:schemeClr val="bg1"/>
                </a:solidFill>
                <a:effectLst>
                  <a:outerShdw blurRad="38100" dist="38100" dir="2700000" algn="tl">
                    <a:srgbClr val="000000">
                      <a:alpha val="43137"/>
                    </a:srgbClr>
                  </a:outerShdw>
                </a:effectLst>
                <a:latin typeface="Calibri" pitchFamily="34" charset="0"/>
              </a:rPr>
              <a:t>.org</a:t>
            </a:r>
            <a:endParaRPr lang="tr-T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080120"/>
          </a:xfrm>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Possible EGRPF Work – to be decided by CRPPH in March</a:t>
            </a:r>
            <a:endParaRPr lang="en-US" dirty="0"/>
          </a:p>
        </p:txBody>
      </p:sp>
      <p:sp>
        <p:nvSpPr>
          <p:cNvPr id="3" name="Content Placeholder 2"/>
          <p:cNvSpPr>
            <a:spLocks noGrp="1"/>
          </p:cNvSpPr>
          <p:nvPr>
            <p:ph idx="1"/>
          </p:nvPr>
        </p:nvSpPr>
        <p:spPr>
          <a:xfrm>
            <a:off x="381000" y="2362200"/>
            <a:ext cx="8568952" cy="4191000"/>
          </a:xfrm>
        </p:spPr>
        <p:txBody>
          <a:bodyPr>
            <a:noAutofit/>
          </a:bodyPr>
          <a:lstStyle/>
          <a:p>
            <a:pPr lvl="0">
              <a:buClr>
                <a:srgbClr val="C00000"/>
              </a:buClr>
            </a:pPr>
            <a:r>
              <a:rPr lang="en-GB" sz="1600" dirty="0" smtClean="0">
                <a:latin typeface="+mn-lt"/>
              </a:rPr>
              <a:t>Support </a:t>
            </a:r>
            <a:r>
              <a:rPr lang="en-GB" sz="1600" dirty="0">
                <a:latin typeface="+mn-lt"/>
              </a:rPr>
              <a:t>to the Japanese government in the organisation of workshops and </a:t>
            </a:r>
            <a:r>
              <a:rPr lang="en-GB" sz="1600" dirty="0" smtClean="0">
                <a:latin typeface="+mn-lt"/>
              </a:rPr>
              <a:t>symposia</a:t>
            </a:r>
            <a:endParaRPr lang="en-US" sz="1600" dirty="0">
              <a:latin typeface="+mn-lt"/>
            </a:endParaRPr>
          </a:p>
          <a:p>
            <a:pPr lvl="0">
              <a:buClr>
                <a:srgbClr val="C00000"/>
              </a:buClr>
            </a:pPr>
            <a:r>
              <a:rPr lang="en-GB" sz="1600" dirty="0">
                <a:latin typeface="+mn-lt"/>
              </a:rPr>
              <a:t>Collaboration with the </a:t>
            </a:r>
            <a:r>
              <a:rPr lang="en-GB" sz="1600" dirty="0" err="1">
                <a:latin typeface="+mn-lt"/>
              </a:rPr>
              <a:t>WPNEM</a:t>
            </a:r>
            <a:r>
              <a:rPr lang="en-GB" sz="1600" dirty="0">
                <a:latin typeface="+mn-lt"/>
              </a:rPr>
              <a:t> to follow-up on the collection of lessons learned through a survey </a:t>
            </a:r>
            <a:r>
              <a:rPr lang="en-GB" sz="1600" dirty="0" smtClean="0">
                <a:latin typeface="+mn-lt"/>
              </a:rPr>
              <a:t> </a:t>
            </a:r>
            <a:endParaRPr lang="en-US" sz="1600" dirty="0">
              <a:latin typeface="+mn-lt"/>
            </a:endParaRPr>
          </a:p>
          <a:p>
            <a:pPr lvl="0">
              <a:buClr>
                <a:srgbClr val="C00000"/>
              </a:buClr>
            </a:pPr>
            <a:r>
              <a:rPr lang="en-GB" sz="1600" dirty="0" smtClean="0">
                <a:latin typeface="+mn-lt"/>
              </a:rPr>
              <a:t>Engage </a:t>
            </a:r>
            <a:r>
              <a:rPr lang="en-GB" sz="1600" dirty="0">
                <a:latin typeface="+mn-lt"/>
              </a:rPr>
              <a:t>with the ICRP Dialogue Initiative process, and work to extract lessons and experience </a:t>
            </a:r>
            <a:endParaRPr lang="en-US" sz="1600" dirty="0">
              <a:latin typeface="+mn-lt"/>
            </a:endParaRPr>
          </a:p>
          <a:p>
            <a:pPr lvl="0">
              <a:buClr>
                <a:srgbClr val="C00000"/>
              </a:buClr>
            </a:pPr>
            <a:r>
              <a:rPr lang="en-GB" sz="1600" dirty="0">
                <a:latin typeface="+mn-lt"/>
              </a:rPr>
              <a:t>Discussion of criteria for trade in commodities, and perhaps food, after a radiological emergency situation, including the criteria, the process for developing criteria, and approaches to communicating criteria to </a:t>
            </a:r>
            <a:r>
              <a:rPr lang="en-GB" sz="1600" dirty="0" smtClean="0">
                <a:latin typeface="+mn-lt"/>
              </a:rPr>
              <a:t>stakeholders</a:t>
            </a:r>
            <a:endParaRPr lang="en-US" sz="1600" dirty="0">
              <a:latin typeface="+mn-lt"/>
            </a:endParaRPr>
          </a:p>
          <a:p>
            <a:pPr lvl="0">
              <a:buClr>
                <a:srgbClr val="C00000"/>
              </a:buClr>
            </a:pPr>
            <a:r>
              <a:rPr lang="en-GB" sz="1600" dirty="0" smtClean="0">
                <a:latin typeface="+mn-lt"/>
              </a:rPr>
              <a:t>Contribute </a:t>
            </a:r>
            <a:r>
              <a:rPr lang="en-GB" sz="1600" dirty="0">
                <a:latin typeface="+mn-lt"/>
              </a:rPr>
              <a:t>to assessment of RP aspects of EC stress tests, should the EC request NEA </a:t>
            </a:r>
            <a:r>
              <a:rPr lang="en-GB" sz="1600" dirty="0" smtClean="0">
                <a:latin typeface="+mn-lt"/>
              </a:rPr>
              <a:t>input</a:t>
            </a:r>
            <a:endParaRPr lang="en-US" sz="1600" dirty="0">
              <a:latin typeface="+mn-lt"/>
            </a:endParaRPr>
          </a:p>
          <a:p>
            <a:pPr lvl="0">
              <a:buClr>
                <a:srgbClr val="C00000"/>
              </a:buClr>
            </a:pPr>
            <a:r>
              <a:rPr lang="en-GB" sz="1600" dirty="0">
                <a:latin typeface="+mn-lt"/>
              </a:rPr>
              <a:t>Discuss waste management issues, including optimisation, stakeholder involvement, and communication </a:t>
            </a:r>
            <a:r>
              <a:rPr lang="en-GB" sz="1600" dirty="0" smtClean="0">
                <a:latin typeface="+mn-lt"/>
              </a:rPr>
              <a:t>aspects</a:t>
            </a:r>
            <a:endParaRPr lang="en-US" sz="1600" dirty="0">
              <a:latin typeface="+mn-lt"/>
            </a:endParaRPr>
          </a:p>
          <a:p>
            <a:pPr lvl="0">
              <a:buClr>
                <a:srgbClr val="C00000"/>
              </a:buClr>
            </a:pPr>
            <a:r>
              <a:rPr lang="en-GB" sz="1600" dirty="0">
                <a:latin typeface="+mn-lt"/>
              </a:rPr>
              <a:t>Discuss environmental protection aspects, both RP and chemical, and the inclusion of </a:t>
            </a:r>
            <a:r>
              <a:rPr lang="en-GB" sz="1600" dirty="0" smtClean="0">
                <a:latin typeface="+mn-lt"/>
              </a:rPr>
              <a:t>stakeholders</a:t>
            </a:r>
            <a:endParaRPr lang="en-US" sz="1600" dirty="0">
              <a:latin typeface="+mn-lt"/>
            </a:endParaRPr>
          </a:p>
          <a:p>
            <a:pPr lvl="0">
              <a:buClr>
                <a:srgbClr val="C00000"/>
              </a:buClr>
            </a:pPr>
            <a:r>
              <a:rPr lang="en-GB" sz="1600" dirty="0">
                <a:latin typeface="+mn-lt"/>
              </a:rPr>
              <a:t>Contribute to the study of worker health protection and medical countermeasures, including post-traumatic stress </a:t>
            </a:r>
            <a:r>
              <a:rPr lang="en-GB" sz="1600" dirty="0" smtClean="0">
                <a:latin typeface="+mn-lt"/>
              </a:rPr>
              <a:t>issues</a:t>
            </a:r>
            <a:endParaRPr lang="en-US" sz="1600" dirty="0">
              <a:latin typeface="+mn-lt"/>
            </a:endParaRPr>
          </a:p>
          <a:p>
            <a:pPr lvl="0">
              <a:buClr>
                <a:srgbClr val="C00000"/>
              </a:buClr>
            </a:pPr>
            <a:r>
              <a:rPr lang="en-GB" sz="1600" dirty="0">
                <a:latin typeface="+mn-lt"/>
              </a:rPr>
              <a:t>Provide a mechanism for co-ordination of post-Fukushima work among NEA member countries and facilitate feedback on issues of interest  </a:t>
            </a:r>
            <a:endParaRPr lang="en-US" sz="16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57250"/>
            <a:ext cx="8229600" cy="1143000"/>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n-US" sz="3600" dirty="0" smtClean="0">
                <a:effectLst>
                  <a:outerShdw blurRad="38100" dist="38100" dir="2700000" algn="tl">
                    <a:srgbClr val="000000">
                      <a:alpha val="43137"/>
                    </a:srgbClr>
                  </a:outerShdw>
                </a:effectLst>
                <a:latin typeface="+mj-lt"/>
                <a:cs typeface="Arial" charset="0"/>
              </a:rPr>
              <a:t>Assessment of ICRP Drafts</a:t>
            </a:r>
          </a:p>
        </p:txBody>
      </p:sp>
      <p:sp>
        <p:nvSpPr>
          <p:cNvPr id="3" name="Content Placeholder 2"/>
          <p:cNvSpPr>
            <a:spLocks noGrp="1"/>
          </p:cNvSpPr>
          <p:nvPr>
            <p:ph idx="1"/>
          </p:nvPr>
        </p:nvSpPr>
        <p:spPr>
          <a:xfrm>
            <a:off x="457200" y="2057400"/>
            <a:ext cx="8229600" cy="4068763"/>
          </a:xfrm>
        </p:spPr>
        <p:txBody>
          <a:bodyPr/>
          <a:lstStyle/>
          <a:p>
            <a:pPr>
              <a:buFont typeface="Arial" pitchFamily="34" charset="0"/>
              <a:buNone/>
              <a:defRPr/>
            </a:pPr>
            <a:r>
              <a:rPr lang="en-US" sz="2800" dirty="0" smtClean="0">
                <a:latin typeface="+mn-lt"/>
              </a:rPr>
              <a:t>Expert Group on International Recommendations (EGIR)</a:t>
            </a:r>
          </a:p>
          <a:p>
            <a:pPr>
              <a:buFont typeface="Arial" pitchFamily="34" charset="0"/>
              <a:buChar char="•"/>
              <a:defRPr/>
            </a:pPr>
            <a:r>
              <a:rPr lang="en-US" sz="2800" dirty="0" smtClean="0">
                <a:latin typeface="+mn-lt"/>
              </a:rPr>
              <a:t>RP Criteria for High-level Waste Disposal</a:t>
            </a:r>
          </a:p>
          <a:p>
            <a:pPr>
              <a:buFont typeface="Arial" pitchFamily="34" charset="0"/>
              <a:buChar char="•"/>
              <a:defRPr/>
            </a:pPr>
            <a:r>
              <a:rPr lang="en-US" sz="2800" dirty="0" smtClean="0">
                <a:latin typeface="+mn-lt"/>
              </a:rPr>
              <a:t>RP of the Environment</a:t>
            </a:r>
          </a:p>
          <a:p>
            <a:pPr>
              <a:buFont typeface="Arial" pitchFamily="34" charset="0"/>
              <a:buChar char="•"/>
              <a:defRPr/>
            </a:pPr>
            <a:r>
              <a:rPr lang="en-US" sz="2800" dirty="0" smtClean="0">
                <a:latin typeface="+mn-lt"/>
              </a:rPr>
              <a:t>Possible Interest in:</a:t>
            </a:r>
          </a:p>
          <a:p>
            <a:pPr lvl="1">
              <a:buFont typeface="Arial" pitchFamily="34" charset="0"/>
              <a:buChar char="–"/>
              <a:defRPr/>
            </a:pPr>
            <a:r>
              <a:rPr lang="en-US" sz="2800" dirty="0" smtClean="0">
                <a:latin typeface="+mn-lt"/>
              </a:rPr>
              <a:t>Radon</a:t>
            </a:r>
          </a:p>
          <a:p>
            <a:pPr lvl="1">
              <a:buFont typeface="Arial" pitchFamily="34" charset="0"/>
              <a:buChar char="–"/>
              <a:defRPr/>
            </a:pPr>
            <a:r>
              <a:rPr lang="en-US" sz="2800" dirty="0" smtClean="0">
                <a:latin typeface="+mn-lt"/>
              </a:rPr>
              <a:t>NORM</a:t>
            </a:r>
          </a:p>
          <a:p>
            <a:pPr lvl="1">
              <a:buFont typeface="Arial" pitchFamily="34" charset="0"/>
              <a:buChar char="–"/>
              <a:defRPr/>
            </a:pPr>
            <a:r>
              <a:rPr lang="en-US" sz="2800" dirty="0" smtClean="0">
                <a:latin typeface="+mn-lt"/>
              </a:rPr>
              <a:t>Security Screening</a:t>
            </a:r>
            <a:endParaRPr lang="en-US" sz="28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57250"/>
            <a:ext cx="8229600" cy="1143000"/>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n-US" sz="3600" dirty="0" err="1" smtClean="0">
                <a:effectLst>
                  <a:outerShdw blurRad="38100" dist="38100" dir="2700000" algn="tl">
                    <a:srgbClr val="000000">
                      <a:alpha val="43137"/>
                    </a:srgbClr>
                  </a:outerShdw>
                </a:effectLst>
                <a:latin typeface="+mj-lt"/>
                <a:cs typeface="Arial" charset="0"/>
              </a:rPr>
              <a:t>EGBAT</a:t>
            </a:r>
            <a:r>
              <a:rPr lang="en-US" sz="3600" dirty="0" smtClean="0">
                <a:effectLst>
                  <a:outerShdw blurRad="38100" dist="38100" dir="2700000" algn="tl">
                    <a:srgbClr val="000000">
                      <a:alpha val="43137"/>
                    </a:srgbClr>
                  </a:outerShdw>
                </a:effectLst>
                <a:latin typeface="+mj-lt"/>
                <a:cs typeface="Arial" charset="0"/>
              </a:rPr>
              <a:t> Workshop</a:t>
            </a:r>
          </a:p>
        </p:txBody>
      </p:sp>
      <p:sp>
        <p:nvSpPr>
          <p:cNvPr id="3" name="Content Placeholder 2"/>
          <p:cNvSpPr>
            <a:spLocks noGrp="1"/>
          </p:cNvSpPr>
          <p:nvPr>
            <p:ph idx="1"/>
          </p:nvPr>
        </p:nvSpPr>
        <p:spPr>
          <a:xfrm>
            <a:off x="457200" y="2133600"/>
            <a:ext cx="8229600" cy="4343400"/>
          </a:xfrm>
        </p:spPr>
        <p:txBody>
          <a:bodyPr/>
          <a:lstStyle/>
          <a:p>
            <a:pPr>
              <a:buFont typeface="Arial" pitchFamily="34" charset="0"/>
              <a:buChar char="•"/>
              <a:defRPr/>
            </a:pPr>
            <a:r>
              <a:rPr lang="en-GB" sz="1800" dirty="0" smtClean="0">
                <a:latin typeface="+mn-lt"/>
              </a:rPr>
              <a:t>The workshop objective is to focus on achieving a broad understanding of the practical aspects of effluent management regulation and application, with a view to support the </a:t>
            </a:r>
            <a:r>
              <a:rPr lang="en-GB" sz="1800" dirty="0" err="1" smtClean="0">
                <a:latin typeface="+mn-lt"/>
              </a:rPr>
              <a:t>EGBAT</a:t>
            </a:r>
            <a:r>
              <a:rPr lang="en-GB" sz="1800" dirty="0" smtClean="0">
                <a:latin typeface="+mn-lt"/>
              </a:rPr>
              <a:t> in improving its draft document to also represent “best practice”. </a:t>
            </a:r>
          </a:p>
          <a:p>
            <a:pPr>
              <a:buFont typeface="Arial" pitchFamily="34" charset="0"/>
              <a:buChar char="•"/>
              <a:defRPr/>
            </a:pPr>
            <a:r>
              <a:rPr lang="en-GB" sz="1800" dirty="0" smtClean="0">
                <a:latin typeface="+mn-lt"/>
              </a:rPr>
              <a:t>The overall objective of the workshop will be to identify those optimisation and BAT effluent management aspects on which there is agreement, and on which there still remain questions for example: </a:t>
            </a:r>
            <a:endParaRPr lang="en-US" sz="1800" dirty="0" smtClean="0">
              <a:latin typeface="+mn-lt"/>
            </a:endParaRPr>
          </a:p>
          <a:p>
            <a:pPr lvl="1">
              <a:buFont typeface="Arial" pitchFamily="34" charset="0"/>
              <a:buChar char="–"/>
              <a:defRPr/>
            </a:pPr>
            <a:r>
              <a:rPr lang="en-GB" sz="1800" dirty="0" smtClean="0">
                <a:latin typeface="+mn-lt"/>
              </a:rPr>
              <a:t> What are the aspects of effluent management that characterise good practice?</a:t>
            </a:r>
            <a:endParaRPr lang="en-US" sz="1800" dirty="0" smtClean="0">
              <a:latin typeface="+mn-lt"/>
            </a:endParaRPr>
          </a:p>
          <a:p>
            <a:pPr lvl="1">
              <a:buFont typeface="Arial" pitchFamily="34" charset="0"/>
              <a:buChar char="–"/>
              <a:defRPr/>
            </a:pPr>
            <a:r>
              <a:rPr lang="en-GB" sz="1800" dirty="0" smtClean="0">
                <a:latin typeface="+mn-lt"/>
              </a:rPr>
              <a:t>Building a bridge between good operating practice for Gen 3 to New Build</a:t>
            </a:r>
            <a:endParaRPr lang="en-US" sz="1800" dirty="0" smtClean="0">
              <a:latin typeface="+mn-lt"/>
            </a:endParaRPr>
          </a:p>
          <a:p>
            <a:pPr lvl="1">
              <a:buFont typeface="Arial" pitchFamily="34" charset="0"/>
              <a:buChar char="–"/>
              <a:defRPr/>
            </a:pPr>
            <a:r>
              <a:rPr lang="en-GB" sz="1800" dirty="0" smtClean="0">
                <a:latin typeface="+mn-lt"/>
              </a:rPr>
              <a:t>What aspects of monitoring and reporting could use some form of harmonisation, and why?</a:t>
            </a:r>
            <a:endParaRPr lang="en-US" sz="1800" dirty="0" smtClean="0">
              <a:latin typeface="+mn-lt"/>
            </a:endParaRPr>
          </a:p>
          <a:p>
            <a:pPr lvl="1">
              <a:buFont typeface="Arial" pitchFamily="34" charset="0"/>
              <a:buChar char="–"/>
              <a:defRPr/>
            </a:pPr>
            <a:r>
              <a:rPr lang="en-GB" sz="1800" dirty="0" smtClean="0">
                <a:latin typeface="+mn-lt"/>
              </a:rPr>
              <a:t>If you had no constraints to improving your system, what would you change? What priority would you identify to selecting from such a list of possible improvements?</a:t>
            </a:r>
            <a:endParaRPr lang="en-US" sz="1800" dirty="0" smtClean="0">
              <a:latin typeface="+mn-lt"/>
            </a:endParaRPr>
          </a:p>
          <a:p>
            <a:pPr>
              <a:buFont typeface="Arial" pitchFamily="34" charset="0"/>
              <a:buChar char="•"/>
              <a:defRPr/>
            </a:pPr>
            <a:endParaRPr lang="en-US" sz="18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8596" y="857232"/>
            <a:ext cx="8229600" cy="590568"/>
          </a:xfrm>
        </p:spPr>
        <p:style>
          <a:lnRef idx="2">
            <a:schemeClr val="accent6"/>
          </a:lnRef>
          <a:fillRef idx="1">
            <a:schemeClr val="lt1"/>
          </a:fillRef>
          <a:effectRef idx="0">
            <a:schemeClr val="accent6"/>
          </a:effectRef>
          <a:fontRef idx="minor">
            <a:schemeClr val="dk1"/>
          </a:fontRef>
        </p:style>
        <p:txBody>
          <a:bodyPr/>
          <a:lstStyle/>
          <a:p>
            <a:pPr algn="ctr"/>
            <a:r>
              <a:rPr lang="en-GB" sz="3600" b="1" dirty="0" smtClean="0">
                <a:solidFill>
                  <a:schemeClr val="tx1"/>
                </a:solidFill>
                <a:effectLst>
                  <a:outerShdw blurRad="38100" dist="38100" dir="2700000" algn="tl">
                    <a:srgbClr val="000000">
                      <a:alpha val="43137"/>
                    </a:srgbClr>
                  </a:outerShdw>
                </a:effectLst>
              </a:rPr>
              <a:t>The CRPPH</a:t>
            </a:r>
            <a:endParaRPr lang="en-US" sz="3600" b="1" dirty="0" smtClean="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57201" y="2133600"/>
            <a:ext cx="8229600" cy="4352528"/>
          </a:xfrm>
        </p:spPr>
        <p:txBody>
          <a:bodyPr>
            <a:normAutofit/>
          </a:bodyPr>
          <a:lstStyle/>
          <a:p>
            <a:pPr marL="0" lvl="1" indent="0">
              <a:lnSpc>
                <a:spcPct val="90000"/>
              </a:lnSpc>
              <a:buClrTx/>
              <a:buSzPct val="130000"/>
              <a:buFontTx/>
              <a:buNone/>
            </a:pPr>
            <a:r>
              <a:rPr lang="en-US" dirty="0" smtClean="0">
                <a:latin typeface="+mn-lt"/>
                <a:cs typeface="Arial" charset="0"/>
              </a:rPr>
              <a:t>Evolution of the System of Radiological Protection</a:t>
            </a:r>
            <a:endParaRPr lang="en-GB" dirty="0" smtClean="0">
              <a:latin typeface="+mn-lt"/>
              <a:cs typeface="Arial" charset="0"/>
            </a:endParaRPr>
          </a:p>
          <a:p>
            <a:pPr marL="755650" lvl="2" indent="-355600">
              <a:lnSpc>
                <a:spcPct val="90000"/>
              </a:lnSpc>
              <a:buSzPct val="130000"/>
            </a:pPr>
            <a:r>
              <a:rPr lang="en-US" dirty="0" smtClean="0">
                <a:cs typeface="Arial" charset="0"/>
              </a:rPr>
              <a:t>Radiological Protection and Emergency Management Consequences of the Fukushima Accident</a:t>
            </a:r>
          </a:p>
          <a:p>
            <a:pPr marL="755650" lvl="2" indent="-355600">
              <a:buSzPct val="130000"/>
            </a:pPr>
            <a:r>
              <a:rPr lang="en-US" dirty="0" smtClean="0">
                <a:cs typeface="Arial" charset="0"/>
              </a:rPr>
              <a:t>New ICRP Recommendations</a:t>
            </a:r>
          </a:p>
          <a:p>
            <a:pPr marL="755650" lvl="2" indent="-355600">
              <a:buSzPct val="130000"/>
            </a:pPr>
            <a:r>
              <a:rPr lang="en-GB" dirty="0" smtClean="0">
                <a:cs typeface="Arial" charset="0"/>
              </a:rPr>
              <a:t>Stakeholder Roles in Radiological Decision Making</a:t>
            </a:r>
          </a:p>
          <a:p>
            <a:pPr marL="755650" lvl="2" indent="-355600">
              <a:buSzPct val="130000"/>
            </a:pPr>
            <a:r>
              <a:rPr lang="en-US" dirty="0" smtClean="0">
                <a:cs typeface="Arial" charset="0"/>
              </a:rPr>
              <a:t>Science and Values in Radiological Protection</a:t>
            </a:r>
            <a:endParaRPr lang="en-GB" dirty="0" smtClean="0">
              <a:cs typeface="Arial" charset="0"/>
            </a:endParaRPr>
          </a:p>
          <a:p>
            <a:pPr marL="755650" lvl="2" indent="-355600">
              <a:buSzPct val="130000"/>
            </a:pPr>
            <a:r>
              <a:rPr lang="en-US" dirty="0" smtClean="0">
                <a:cs typeface="Arial" charset="0"/>
              </a:rPr>
              <a:t>Radiological Protection Issues for New Build</a:t>
            </a:r>
            <a:endParaRPr lang="en-GB" dirty="0" smtClean="0">
              <a:cs typeface="Arial" charset="0"/>
            </a:endParaRPr>
          </a:p>
          <a:p>
            <a:pPr marL="0" lvl="1" indent="0">
              <a:lnSpc>
                <a:spcPct val="90000"/>
              </a:lnSpc>
              <a:buClrTx/>
              <a:buSzPct val="130000"/>
              <a:buNone/>
            </a:pPr>
            <a:endParaRPr lang="en-US" dirty="0" smtClean="0">
              <a:solidFill>
                <a:srgbClr val="0000FF"/>
              </a:solidFill>
              <a:latin typeface="+mn-lt"/>
              <a:cs typeface="Arial" charset="0"/>
            </a:endParaRPr>
          </a:p>
          <a:p>
            <a:pPr marL="0" lvl="1" indent="0">
              <a:lnSpc>
                <a:spcPct val="90000"/>
              </a:lnSpc>
              <a:buClrTx/>
              <a:buSzPct val="130000"/>
              <a:buFontTx/>
              <a:buNone/>
            </a:pPr>
            <a:r>
              <a:rPr lang="en-US" dirty="0" smtClean="0">
                <a:latin typeface="+mn-lt"/>
                <a:cs typeface="Arial" charset="0"/>
              </a:rPr>
              <a:t>Operational Radiation Protection</a:t>
            </a:r>
            <a:endParaRPr lang="en-GB" dirty="0" smtClean="0">
              <a:latin typeface="+mn-lt"/>
              <a:cs typeface="Arial" charset="0"/>
            </a:endParaRPr>
          </a:p>
          <a:p>
            <a:pPr marL="755650" lvl="2" indent="-355600">
              <a:buClrTx/>
              <a:buSzPct val="130000"/>
            </a:pPr>
            <a:r>
              <a:rPr lang="en-GB" dirty="0" smtClean="0">
                <a:cs typeface="Arial" charset="0"/>
              </a:rPr>
              <a:t>Nuclear Emergency Management</a:t>
            </a:r>
          </a:p>
          <a:p>
            <a:pPr marL="755650" lvl="2" indent="-355600">
              <a:buClrTx/>
              <a:buSzPct val="130000"/>
            </a:pPr>
            <a:r>
              <a:rPr lang="en-GB" dirty="0" smtClean="0">
                <a:cs typeface="Arial" charset="0"/>
              </a:rPr>
              <a:t>Occupational Exposure Management</a:t>
            </a:r>
            <a:endParaRPr lang="en-US" dirty="0" smtClean="0">
              <a:cs typeface="Arial" charset="0"/>
            </a:endParaRPr>
          </a:p>
        </p:txBody>
      </p:sp>
      <p:sp>
        <p:nvSpPr>
          <p:cNvPr id="4" name="TextBox 3"/>
          <p:cNvSpPr txBox="1"/>
          <p:nvPr/>
        </p:nvSpPr>
        <p:spPr>
          <a:xfrm>
            <a:off x="1905000" y="1600200"/>
            <a:ext cx="5245410" cy="523220"/>
          </a:xfrm>
          <a:prstGeom prst="rect">
            <a:avLst/>
          </a:prstGeom>
          <a:noFill/>
        </p:spPr>
        <p:txBody>
          <a:bodyPr wrap="none">
            <a:spAutoFit/>
          </a:bodyPr>
          <a:lstStyle/>
          <a:p>
            <a:pPr eaLnBrk="0" hangingPunct="0">
              <a:spcBef>
                <a:spcPct val="20000"/>
              </a:spcBef>
              <a:buClr>
                <a:srgbClr val="0033CC"/>
              </a:buClr>
              <a:buSzPct val="130000"/>
              <a:defRPr/>
            </a:pPr>
            <a:r>
              <a:rPr lang="en-GB" sz="2800" b="1" dirty="0">
                <a:latin typeface="+mn-lt"/>
                <a:cs typeface="Arial" charset="0"/>
              </a:rPr>
              <a:t>Principal Areas of Current Interest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Reviewed slides4.jpg"/>
          <p:cNvPicPr>
            <a:picLocks noChangeAspect="1"/>
          </p:cNvPicPr>
          <p:nvPr/>
        </p:nvPicPr>
        <p:blipFill>
          <a:blip r:embed="rId2" cstate="print"/>
          <a:srcRect/>
          <a:stretch>
            <a:fillRect/>
          </a:stretch>
        </p:blipFill>
        <p:spPr bwMode="auto">
          <a:xfrm>
            <a:off x="0" y="1066800"/>
            <a:ext cx="8099425" cy="5219700"/>
          </a:xfrm>
          <a:prstGeom prst="rect">
            <a:avLst/>
          </a:prstGeom>
          <a:noFill/>
          <a:ln w="9525">
            <a:noFill/>
            <a:miter lim="800000"/>
            <a:headEnd/>
            <a:tailEnd/>
          </a:ln>
        </p:spPr>
      </p:pic>
      <p:sp>
        <p:nvSpPr>
          <p:cNvPr id="6" name="Left Arrow 5"/>
          <p:cNvSpPr/>
          <p:nvPr/>
        </p:nvSpPr>
        <p:spPr>
          <a:xfrm>
            <a:off x="6629400" y="2667000"/>
            <a:ext cx="381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2362200"/>
            <a:ext cx="20574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95250" indent="-95250">
              <a:buFont typeface="Arial" pitchFamily="34" charset="0"/>
              <a:buChar char="•"/>
            </a:pPr>
            <a:r>
              <a:rPr lang="tr-TR" sz="1400" dirty="0" smtClean="0"/>
              <a:t>Proposed </a:t>
            </a:r>
            <a:r>
              <a:rPr lang="en-US" sz="1400" dirty="0" smtClean="0">
                <a:latin typeface="+mn-lt"/>
              </a:rPr>
              <a:t>during the WPNEM 33rd Meeting </a:t>
            </a:r>
            <a:r>
              <a:rPr lang="tr-TR" sz="1400" dirty="0" smtClean="0">
                <a:latin typeface="+mn-lt"/>
              </a:rPr>
              <a:t> </a:t>
            </a:r>
            <a:r>
              <a:rPr lang="en-US" sz="1400" dirty="0" smtClean="0">
                <a:latin typeface="+mn-lt"/>
              </a:rPr>
              <a:t>(4-5 May 2010)</a:t>
            </a:r>
            <a:endParaRPr lang="tr-TR" sz="1400" dirty="0" smtClean="0">
              <a:latin typeface="+mn-lt"/>
            </a:endParaRPr>
          </a:p>
          <a:p>
            <a:pPr marL="95250" indent="-95250">
              <a:buFont typeface="Arial" pitchFamily="34" charset="0"/>
              <a:buChar char="•"/>
            </a:pPr>
            <a:r>
              <a:rPr lang="tr-TR" sz="1400" dirty="0" smtClean="0"/>
              <a:t>Approved by the CRPPH during the 68th meeting </a:t>
            </a:r>
            <a:r>
              <a:rPr lang="tr-TR" sz="1400" dirty="0" smtClean="0">
                <a:latin typeface="+mn-lt"/>
              </a:rPr>
              <a:t>(18-20 May 2010)</a:t>
            </a:r>
            <a:endParaRPr lang="en-US" sz="1400" dirty="0">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134616"/>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600" dirty="0" smtClean="0">
                <a:solidFill>
                  <a:schemeClr val="tx1"/>
                </a:solidFill>
                <a:effectLst>
                  <a:outerShdw blurRad="38100" dist="38100" dir="2700000" algn="tl">
                    <a:srgbClr val="000000">
                      <a:alpha val="43137"/>
                    </a:srgbClr>
                  </a:outerShdw>
                </a:effectLst>
              </a:rPr>
              <a:t>Working Party on Nuclear Emergency Management </a:t>
            </a:r>
            <a:endParaRPr lang="en-GB"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905000"/>
            <a:ext cx="8382000" cy="4724400"/>
          </a:xfrm>
        </p:spPr>
        <p:txBody>
          <a:bodyPr>
            <a:normAutofit/>
          </a:bodyPr>
          <a:lstStyle/>
          <a:p>
            <a:pPr marL="342900" lvl="1" indent="-342900">
              <a:buSzPct val="130000"/>
              <a:buChar char="•"/>
            </a:pPr>
            <a:r>
              <a:rPr lang="en-US" dirty="0" smtClean="0">
                <a:latin typeface="+mn-lt"/>
              </a:rPr>
              <a:t>Emergency Management Lessons</a:t>
            </a:r>
          </a:p>
          <a:p>
            <a:pPr marL="342900" lvl="1" indent="-342900">
              <a:buSzPct val="130000"/>
              <a:buChar char="•"/>
            </a:pPr>
            <a:r>
              <a:rPr lang="en-US" dirty="0" smtClean="0">
                <a:latin typeface="+mn-lt"/>
              </a:rPr>
              <a:t>Assessment of ongoing INEX-4 results</a:t>
            </a:r>
          </a:p>
          <a:p>
            <a:pPr marL="342900" lvl="1" indent="-342900">
              <a:buSzPct val="130000"/>
              <a:buChar char="•"/>
            </a:pPr>
            <a:r>
              <a:rPr lang="en-US" dirty="0" smtClean="0">
                <a:latin typeface="+mn-lt"/>
              </a:rPr>
              <a:t>Peer Reviews of National Approaches to Post-Accident Consequence Management</a:t>
            </a:r>
          </a:p>
          <a:p>
            <a:pPr lvl="1">
              <a:buClr>
                <a:srgbClr val="C00000"/>
              </a:buClr>
              <a:buSzPct val="130000"/>
            </a:pPr>
            <a:r>
              <a:rPr lang="en-US" sz="2000" dirty="0">
                <a:latin typeface="+mn-lt"/>
              </a:rPr>
              <a:t>French Guide for Leaving the Urgent Phase of a Nuclear or Radiological Emergency</a:t>
            </a:r>
          </a:p>
          <a:p>
            <a:pPr lvl="1">
              <a:buClr>
                <a:srgbClr val="C00000"/>
              </a:buClr>
              <a:buSzPct val="130000"/>
            </a:pPr>
            <a:r>
              <a:rPr lang="en-US" sz="2000" dirty="0">
                <a:latin typeface="+mn-lt"/>
              </a:rPr>
              <a:t>Finnish </a:t>
            </a:r>
            <a:r>
              <a:rPr lang="en-GB" sz="2000" dirty="0">
                <a:latin typeface="+mn-lt"/>
              </a:rPr>
              <a:t>Guide for Protective Measures in Early and Intermediate Phases of a Nuclear or Radiological </a:t>
            </a:r>
            <a:r>
              <a:rPr lang="en-GB" sz="2000" dirty="0" smtClean="0">
                <a:latin typeface="+mn-lt"/>
              </a:rPr>
              <a:t>Emergency</a:t>
            </a:r>
          </a:p>
          <a:p>
            <a:pPr marL="342900" lvl="1" indent="-342900">
              <a:buClr>
                <a:schemeClr val="tx1"/>
              </a:buClr>
              <a:buSzPct val="130000"/>
              <a:buFont typeface="Arial" charset="0"/>
              <a:buChar char="•"/>
            </a:pPr>
            <a:r>
              <a:rPr lang="en-US" b="1" dirty="0" err="1" smtClean="0">
                <a:latin typeface="+mn-lt"/>
              </a:rPr>
              <a:t>EGIRES</a:t>
            </a:r>
            <a:r>
              <a:rPr lang="en-US" dirty="0" smtClean="0">
                <a:latin typeface="+mn-lt"/>
              </a:rPr>
              <a:t> - Assess the implementation of ICRP Publications 109 and 111 to emergency exposure situations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err="1" smtClean="0">
                <a:effectLst>
                  <a:outerShdw blurRad="38100" dist="38100" dir="2700000" algn="tl">
                    <a:srgbClr val="000000">
                      <a:alpha val="43137"/>
                    </a:srgbClr>
                  </a:outerShdw>
                </a:effectLst>
              </a:rPr>
              <a:t>EGIRES</a:t>
            </a:r>
            <a:r>
              <a:rPr lang="en-US" dirty="0" smtClean="0">
                <a:effectLst>
                  <a:outerShdw blurRad="38100" dist="38100" dir="2700000" algn="tl">
                    <a:srgbClr val="000000">
                      <a:alpha val="43137"/>
                    </a:srgbClr>
                  </a:outerShdw>
                </a:effectLst>
              </a:rPr>
              <a:t> - mandate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latin typeface="+mn-lt"/>
              </a:rPr>
              <a:t>Investigate issues in, and approaches to, </a:t>
            </a:r>
          </a:p>
          <a:p>
            <a:pPr lvl="1"/>
            <a:r>
              <a:rPr lang="en-US" dirty="0" smtClean="0">
                <a:latin typeface="+mn-lt"/>
              </a:rPr>
              <a:t>the implementation of the new ICRP recommendations and revised BSS for emergency exposure situations,</a:t>
            </a:r>
          </a:p>
          <a:p>
            <a:pPr lvl="1"/>
            <a:r>
              <a:rPr lang="en-US" dirty="0" smtClean="0">
                <a:latin typeface="+mn-lt"/>
              </a:rPr>
              <a:t>specifically nuclear/radiological emergencies including accidents and consequence management for malicious acts.</a:t>
            </a:r>
          </a:p>
          <a:p>
            <a:r>
              <a:rPr lang="tr-TR" dirty="0" smtClean="0">
                <a:latin typeface="+mn-lt"/>
              </a:rPr>
              <a:t>Focus on;</a:t>
            </a:r>
            <a:endParaRPr lang="en-US" dirty="0" smtClean="0">
              <a:latin typeface="+mn-lt"/>
            </a:endParaRPr>
          </a:p>
          <a:p>
            <a:pPr lvl="1"/>
            <a:r>
              <a:rPr lang="en-US" dirty="0" smtClean="0">
                <a:latin typeface="+mn-lt"/>
              </a:rPr>
              <a:t>the application of </a:t>
            </a:r>
            <a:r>
              <a:rPr lang="en-US" dirty="0" err="1" smtClean="0">
                <a:latin typeface="+mn-lt"/>
              </a:rPr>
              <a:t>optimisation</a:t>
            </a:r>
            <a:r>
              <a:rPr lang="en-US" dirty="0" smtClean="0">
                <a:latin typeface="+mn-lt"/>
              </a:rPr>
              <a:t> of protection strategies,</a:t>
            </a:r>
          </a:p>
          <a:p>
            <a:pPr lvl="1"/>
            <a:r>
              <a:rPr lang="en-US" dirty="0" smtClean="0">
                <a:latin typeface="+mn-lt"/>
              </a:rPr>
              <a:t>setting of reference levels </a:t>
            </a:r>
          </a:p>
          <a:p>
            <a:pPr lvl="1"/>
            <a:r>
              <a:rPr lang="en-US" dirty="0" smtClean="0">
                <a:latin typeface="+mn-lt"/>
              </a:rPr>
              <a:t>the inclusion of stakeholder input in this process </a:t>
            </a:r>
          </a:p>
          <a:p>
            <a:pPr marL="342900" lvl="1" indent="-342900">
              <a:buFont typeface="Arial" charset="0"/>
              <a:buChar char="•"/>
            </a:pPr>
            <a:r>
              <a:rPr lang="en-US" dirty="0" smtClean="0">
                <a:latin typeface="+mn-lt"/>
              </a:rPr>
              <a:t>Final product , NEA report (2012)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66768"/>
          </a:xfrm>
        </p:spPr>
        <p:style>
          <a:lnRef idx="2">
            <a:schemeClr val="accent6"/>
          </a:lnRef>
          <a:fillRef idx="1">
            <a:schemeClr val="lt1"/>
          </a:fillRef>
          <a:effectRef idx="0">
            <a:schemeClr val="accent6"/>
          </a:effectRef>
          <a:fontRef idx="minor">
            <a:schemeClr val="dk1"/>
          </a:fontRef>
        </p:style>
        <p:txBody>
          <a:bodyPr/>
          <a:lstStyle/>
          <a:p>
            <a:r>
              <a:rPr lang="en-US" dirty="0" err="1" smtClean="0">
                <a:effectLst>
                  <a:outerShdw blurRad="38100" dist="38100" dir="2700000" algn="tl">
                    <a:srgbClr val="000000">
                      <a:alpha val="43137"/>
                    </a:srgbClr>
                  </a:outerShdw>
                </a:effectLst>
              </a:rPr>
              <a:t>EGIRES</a:t>
            </a:r>
            <a:r>
              <a:rPr lang="en-US" dirty="0" smtClean="0">
                <a:effectLst>
                  <a:outerShdw blurRad="38100" dist="38100" dir="2700000" algn="tl">
                    <a:srgbClr val="000000">
                      <a:alpha val="43137"/>
                    </a:srgbClr>
                  </a:outerShdw>
                </a:effectLst>
              </a:rPr>
              <a:t> – membership &amp; work plan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latin typeface="+mn-lt"/>
              </a:rPr>
              <a:t>Announced in 2010</a:t>
            </a:r>
          </a:p>
          <a:p>
            <a:r>
              <a:rPr lang="en-US" dirty="0" smtClean="0">
                <a:latin typeface="+mn-lt"/>
              </a:rPr>
              <a:t>First meeting : 18- 19 January 2011</a:t>
            </a:r>
          </a:p>
          <a:p>
            <a:r>
              <a:rPr lang="en-US" dirty="0" smtClean="0">
                <a:latin typeface="+mn-lt"/>
              </a:rPr>
              <a:t>Experts from Finland, France, Japan, Spain, Switzerland</a:t>
            </a:r>
            <a:r>
              <a:rPr lang="tr-TR" dirty="0" smtClean="0">
                <a:latin typeface="+mn-lt"/>
              </a:rPr>
              <a:t> and the </a:t>
            </a:r>
            <a:r>
              <a:rPr lang="en-US" dirty="0" smtClean="0">
                <a:latin typeface="+mn-lt"/>
              </a:rPr>
              <a:t>USA and observers from the IAEA, ICRP, EC, NERIS</a:t>
            </a:r>
          </a:p>
          <a:p>
            <a:pPr marL="182563" indent="-182563">
              <a:lnSpc>
                <a:spcPct val="120000"/>
              </a:lnSpc>
              <a:buFont typeface="Arial" pitchFamily="34" charset="0"/>
              <a:buChar char="•"/>
            </a:pPr>
            <a:r>
              <a:rPr lang="en-US" dirty="0" smtClean="0">
                <a:latin typeface="Calibri" pitchFamily="34" charset="0"/>
              </a:rPr>
              <a:t>Discussions and the way forward</a:t>
            </a:r>
          </a:p>
          <a:p>
            <a:pPr marL="1039813" lvl="2" indent="-182563">
              <a:lnSpc>
                <a:spcPct val="120000"/>
              </a:lnSpc>
              <a:buFont typeface="Arial" pitchFamily="34" charset="0"/>
              <a:buChar char="•"/>
            </a:pPr>
            <a:r>
              <a:rPr lang="en-US" dirty="0" smtClean="0">
                <a:latin typeface="Calibri" pitchFamily="34" charset="0"/>
              </a:rPr>
              <a:t>Start with available docs – ICRP pubs, </a:t>
            </a:r>
            <a:r>
              <a:rPr lang="en-US" dirty="0" err="1" smtClean="0">
                <a:latin typeface="Calibri" pitchFamily="34" charset="0"/>
              </a:rPr>
              <a:t>IAEA</a:t>
            </a:r>
            <a:r>
              <a:rPr lang="en-US" dirty="0" smtClean="0">
                <a:latin typeface="Calibri" pitchFamily="34" charset="0"/>
              </a:rPr>
              <a:t> G</a:t>
            </a:r>
            <a:r>
              <a:rPr lang="tr-TR" dirty="0" smtClean="0">
                <a:latin typeface="Calibri" pitchFamily="34" charset="0"/>
              </a:rPr>
              <a:t>S-G-2</a:t>
            </a:r>
            <a:endParaRPr lang="en-US" dirty="0" smtClean="0">
              <a:latin typeface="Calibri" pitchFamily="34" charset="0"/>
            </a:endParaRPr>
          </a:p>
          <a:p>
            <a:pPr marL="1039813" lvl="2" indent="-182563">
              <a:lnSpc>
                <a:spcPct val="120000"/>
              </a:lnSpc>
              <a:buFont typeface="Arial" pitchFamily="34" charset="0"/>
              <a:buChar char="•"/>
            </a:pPr>
            <a:r>
              <a:rPr lang="en-GB" dirty="0" smtClean="0">
                <a:latin typeface="Calibri" pitchFamily="34" charset="0"/>
              </a:rPr>
              <a:t>Focus: Practical implementation for optimisation of protection strategies, setting reference levels, inclusion of stakeholders. </a:t>
            </a:r>
            <a:r>
              <a:rPr lang="en-US" dirty="0" smtClean="0">
                <a:latin typeface="Calibri" pitchFamily="34" charset="0"/>
              </a:rPr>
              <a:t>Is there any common understanding?</a:t>
            </a:r>
          </a:p>
          <a:p>
            <a:pPr marL="1039813" lvl="2" indent="-182563">
              <a:lnSpc>
                <a:spcPct val="120000"/>
              </a:lnSpc>
              <a:buFont typeface="Arial" pitchFamily="34" charset="0"/>
              <a:buChar char="•"/>
            </a:pPr>
            <a:r>
              <a:rPr lang="en-US" dirty="0" smtClean="0">
                <a:latin typeface="Calibri" pitchFamily="34" charset="0"/>
              </a:rPr>
              <a:t>Survey of </a:t>
            </a:r>
            <a:r>
              <a:rPr lang="tr-TR" dirty="0" smtClean="0">
                <a:latin typeface="Calibri" pitchFamily="34" charset="0"/>
              </a:rPr>
              <a:t>national </a:t>
            </a:r>
            <a:r>
              <a:rPr lang="en-US" dirty="0" smtClean="0">
                <a:latin typeface="Calibri" pitchFamily="34" charset="0"/>
              </a:rPr>
              <a:t>experiences</a:t>
            </a:r>
          </a:p>
          <a:p>
            <a:pPr marL="1039813" lvl="2" indent="-182563">
              <a:lnSpc>
                <a:spcPct val="120000"/>
              </a:lnSpc>
              <a:buFont typeface="Arial" pitchFamily="34" charset="0"/>
              <a:buChar char="•"/>
            </a:pPr>
            <a:r>
              <a:rPr lang="en-US" dirty="0" smtClean="0">
                <a:latin typeface="Calibri" pitchFamily="34" charset="0"/>
              </a:rPr>
              <a:t>Inputs from Peer Reviews</a:t>
            </a:r>
          </a:p>
          <a:p>
            <a:endParaRPr lang="en-US"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62000" y="533400"/>
          <a:ext cx="7526337" cy="6165850"/>
        </p:xfrm>
        <a:graphic>
          <a:graphicData uri="http://schemas.openxmlformats.org/presentationml/2006/ole">
            <p:oleObj spid="_x0000_s1026" name="Document" r:id="rId3" imgW="5956079" imgH="4822128"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TotalTime>
  <Words>2546</Words>
  <Application>Microsoft Office PowerPoint</Application>
  <PresentationFormat>On-screen Show (4:3)</PresentationFormat>
  <Paragraphs>266</Paragraphs>
  <Slides>36</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NEA-PowerPoint-Template</vt:lpstr>
      <vt:lpstr>Document</vt:lpstr>
      <vt:lpstr>Emergency Exposure Situations – Reference Levels  Planned work of EGIRES </vt:lpstr>
      <vt:lpstr>Agenda</vt:lpstr>
      <vt:lpstr>Slide 3</vt:lpstr>
      <vt:lpstr>The CRPPH</vt:lpstr>
      <vt:lpstr>Slide 5</vt:lpstr>
      <vt:lpstr>Working Party on Nuclear Emergency Management </vt:lpstr>
      <vt:lpstr>EGIRES - mandate</vt:lpstr>
      <vt:lpstr>EGIRES – membership &amp; work plan</vt:lpstr>
      <vt:lpstr>Slide 9</vt:lpstr>
      <vt:lpstr>EGIRES – Survey on National Experiences (1)</vt:lpstr>
      <vt:lpstr>EGIRES – Survey on National Experiences (2)</vt:lpstr>
      <vt:lpstr>Survey Results </vt:lpstr>
      <vt:lpstr>Survey Results </vt:lpstr>
      <vt:lpstr>Process for optimization of the protection strategy</vt:lpstr>
      <vt:lpstr>A protection strategy will generally include the implementation of different protective actions in time. In order to understand how your protection strategy is optimized, do you optimize protective actions within your strategy separately or in combination?</vt:lpstr>
      <vt:lpstr>Optimization of urgent protective actions</vt:lpstr>
      <vt:lpstr>What process do you plan to use for optimization?</vt:lpstr>
      <vt:lpstr>For whom and by whom will the plans be “optimized”?</vt:lpstr>
      <vt:lpstr>Use of Reference Levels (RLs)</vt:lpstr>
      <vt:lpstr>What process/authority establishes the RLs?</vt:lpstr>
      <vt:lpstr>Who uses RLs and to what extent?(regulators, operators, response planners and decision makers, etc)</vt:lpstr>
      <vt:lpstr>Do you have any specific triggers for specific RLs?</vt:lpstr>
      <vt:lpstr>Do you have any process to adjust the RLs in transition from early to intermediate and to long term phase?</vt:lpstr>
      <vt:lpstr>CRPPH Objectives in relation with Fukushima</vt:lpstr>
      <vt:lpstr>Slide 25</vt:lpstr>
      <vt:lpstr>CRPPH Organisation of Work</vt:lpstr>
      <vt:lpstr>EGRPF - Mandate</vt:lpstr>
      <vt:lpstr>ISOE Expert Group on ORP in Severe Accident Management</vt:lpstr>
      <vt:lpstr>ISOE Expert Group on ORP in Severe Accident Management</vt:lpstr>
      <vt:lpstr>Support for Fukushima Related Conferences</vt:lpstr>
      <vt:lpstr>EGOE</vt:lpstr>
      <vt:lpstr>EGBAT - Effluent Management</vt:lpstr>
      <vt:lpstr>Slide 33</vt:lpstr>
      <vt:lpstr>Possible EGRPF Work – to be decided by CRPPH in March</vt:lpstr>
      <vt:lpstr>Assessment of ICRP Drafts</vt:lpstr>
      <vt:lpstr>EGBAT Workshop</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client07</dc:creator>
  <cp:lastModifiedBy>OKYAR</cp:lastModifiedBy>
  <cp:revision>141</cp:revision>
  <dcterms:created xsi:type="dcterms:W3CDTF">2011-02-16T10:53:39Z</dcterms:created>
  <dcterms:modified xsi:type="dcterms:W3CDTF">2012-02-06T10:54:30Z</dcterms:modified>
</cp:coreProperties>
</file>