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56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72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09" autoAdjust="0"/>
    <p:restoredTop sz="75795" autoAdjust="0"/>
  </p:normalViewPr>
  <p:slideViewPr>
    <p:cSldViewPr snapToGrid="0" showGuides="1">
      <p:cViewPr varScale="1">
        <p:scale>
          <a:sx n="79" d="100"/>
          <a:sy n="79" d="100"/>
        </p:scale>
        <p:origin x="1734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EB15B-80BE-4ED1-BC9C-27AB79B50612}" type="datetimeFigureOut">
              <a:rPr lang="nb-NO" smtClean="0"/>
              <a:t>31.03.2019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032E36-92D9-43B6-A596-04BCCA44183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4600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FA982-BD9E-434D-A86F-1DBDCE3C953B}" type="slidenum">
              <a:rPr lang="nb-NO" smtClean="0"/>
              <a:pPr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28514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Repatriation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spent </a:t>
            </a:r>
            <a:r>
              <a:rPr lang="nb-NO" dirty="0" err="1" smtClean="0"/>
              <a:t>nuclear</a:t>
            </a:r>
            <a:r>
              <a:rPr lang="nb-NO" dirty="0" smtClean="0"/>
              <a:t> </a:t>
            </a:r>
            <a:r>
              <a:rPr lang="nb-NO" dirty="0" err="1" smtClean="0"/>
              <a:t>fuel</a:t>
            </a:r>
            <a:r>
              <a:rPr lang="nb-NO" dirty="0" smtClean="0"/>
              <a:t> from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Soviet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era</a:t>
            </a:r>
            <a:r>
              <a:rPr lang="nb-NO" baseline="0" dirty="0" smtClean="0"/>
              <a:t> from </a:t>
            </a:r>
            <a:r>
              <a:rPr lang="nb-NO" baseline="0" dirty="0" err="1" smtClean="0"/>
              <a:t>nuclear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facilities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Russia</a:t>
            </a:r>
            <a:r>
              <a:rPr lang="nb-NO" baseline="0" dirty="0" smtClean="0"/>
              <a:t>. The transports </a:t>
            </a:r>
            <a:r>
              <a:rPr lang="nb-NO" baseline="0" dirty="0" err="1" smtClean="0"/>
              <a:t>often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go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past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coast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Norway to Murmansk and </a:t>
            </a:r>
            <a:r>
              <a:rPr lang="nb-NO" baseline="0" dirty="0" err="1" smtClean="0"/>
              <a:t>further</a:t>
            </a:r>
            <a:r>
              <a:rPr lang="nb-NO" baseline="0" dirty="0" smtClean="0"/>
              <a:t> management in </a:t>
            </a:r>
            <a:r>
              <a:rPr lang="nb-NO" baseline="0" dirty="0" err="1" smtClean="0"/>
              <a:t>Russia</a:t>
            </a:r>
            <a:r>
              <a:rPr lang="nb-NO" baseline="0" dirty="0" smtClean="0"/>
              <a:t>. The program is </a:t>
            </a:r>
            <a:r>
              <a:rPr lang="nb-NO" baseline="0" dirty="0" err="1" smtClean="0"/>
              <a:t>coming</a:t>
            </a:r>
            <a:r>
              <a:rPr lang="nb-NO" baseline="0" dirty="0" smtClean="0"/>
              <a:t> to an end.</a:t>
            </a:r>
          </a:p>
          <a:p>
            <a:endParaRPr lang="nb-NO" baseline="0" dirty="0" smtClean="0"/>
          </a:p>
          <a:p>
            <a:r>
              <a:rPr lang="nb-NO" baseline="0" dirty="0" smtClean="0"/>
              <a:t>Norwegian </a:t>
            </a:r>
            <a:r>
              <a:rPr lang="nb-NO" baseline="0" dirty="0" err="1" smtClean="0"/>
              <a:t>authorities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expect</a:t>
            </a:r>
            <a:r>
              <a:rPr lang="nb-NO" baseline="0" dirty="0" smtClean="0"/>
              <a:t> an </a:t>
            </a:r>
            <a:r>
              <a:rPr lang="nb-NO" baseline="0" dirty="0" err="1" smtClean="0"/>
              <a:t>increase</a:t>
            </a:r>
            <a:r>
              <a:rPr lang="nb-NO" baseline="0" dirty="0" smtClean="0"/>
              <a:t> in Russian </a:t>
            </a:r>
            <a:r>
              <a:rPr lang="nb-NO" baseline="0" dirty="0" err="1" smtClean="0"/>
              <a:t>nuclear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industry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nuclear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fuel</a:t>
            </a:r>
            <a:r>
              <a:rPr lang="nb-NO" baseline="0" dirty="0" smtClean="0"/>
              <a:t> management, and </a:t>
            </a:r>
            <a:r>
              <a:rPr lang="nb-NO" baseline="0" dirty="0" err="1" smtClean="0"/>
              <a:t>assume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that</a:t>
            </a:r>
            <a:r>
              <a:rPr lang="nb-NO" baseline="0" dirty="0" smtClean="0"/>
              <a:t> transport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spent </a:t>
            </a:r>
            <a:r>
              <a:rPr lang="nb-NO" baseline="0" dirty="0" err="1" smtClean="0"/>
              <a:t>nuclear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fuel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other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radioactive</a:t>
            </a:r>
            <a:r>
              <a:rPr lang="nb-NO" baseline="0" dirty="0" smtClean="0"/>
              <a:t> material </a:t>
            </a:r>
            <a:r>
              <a:rPr lang="nb-NO" baseline="0" dirty="0" err="1" smtClean="0"/>
              <a:t>along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Norwegian </a:t>
            </a:r>
            <a:r>
              <a:rPr lang="nb-NO" baseline="0" dirty="0" err="1" smtClean="0"/>
              <a:t>coast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will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continue</a:t>
            </a:r>
            <a:r>
              <a:rPr lang="nb-NO" baseline="0" dirty="0" smtClean="0"/>
              <a:t>.</a:t>
            </a:r>
          </a:p>
          <a:p>
            <a:endParaRPr lang="nb-NO" baseline="0" dirty="0" smtClean="0"/>
          </a:p>
          <a:p>
            <a:r>
              <a:rPr lang="nb-NO" baseline="0" dirty="0" err="1" smtClean="0"/>
              <a:t>Climate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change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increased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commerical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traffic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along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North East </a:t>
            </a:r>
            <a:r>
              <a:rPr lang="nb-NO" baseline="0" dirty="0" err="1" smtClean="0"/>
              <a:t>Passage</a:t>
            </a:r>
            <a:r>
              <a:rPr lang="nb-NO" baseline="0" dirty="0" smtClean="0"/>
              <a:t>: </a:t>
            </a:r>
            <a:r>
              <a:rPr lang="nb-NO" baseline="0" dirty="0" err="1" smtClean="0"/>
              <a:t>We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also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assume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will</a:t>
            </a:r>
            <a:r>
              <a:rPr lang="nb-NO" baseline="0" dirty="0" smtClean="0"/>
              <a:t> be an </a:t>
            </a:r>
            <a:r>
              <a:rPr lang="nb-NO" baseline="0" dirty="0" err="1" smtClean="0"/>
              <a:t>increase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traffic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reprocessed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fuel</a:t>
            </a:r>
            <a:r>
              <a:rPr lang="nb-NO" baseline="0" dirty="0" smtClean="0"/>
              <a:t>, spent </a:t>
            </a:r>
            <a:r>
              <a:rPr lang="nb-NO" baseline="0" dirty="0" err="1" smtClean="0"/>
              <a:t>fuel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other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radioactive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waste</a:t>
            </a:r>
            <a:r>
              <a:rPr lang="nb-NO" baseline="0" dirty="0" smtClean="0"/>
              <a:t> from European </a:t>
            </a:r>
            <a:r>
              <a:rPr lang="nb-NO" baseline="0" dirty="0" err="1" smtClean="0"/>
              <a:t>Reprocessing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Facilities</a:t>
            </a:r>
            <a:r>
              <a:rPr lang="nb-NO" baseline="0" dirty="0" smtClean="0"/>
              <a:t> and Asian </a:t>
            </a:r>
            <a:r>
              <a:rPr lang="nb-NO" baseline="0" dirty="0" err="1" smtClean="0"/>
              <a:t>customers</a:t>
            </a:r>
            <a:r>
              <a:rPr lang="nb-NO" baseline="0" dirty="0" smtClean="0"/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FA982-BD9E-434D-A86F-1DBDCE3C953B}" type="slidenum">
              <a:rPr lang="nb-NO" smtClean="0">
                <a:solidFill>
                  <a:prstClr val="black"/>
                </a:solidFill>
              </a:rPr>
              <a:pPr/>
              <a:t>11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686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Akademician</a:t>
            </a:r>
            <a:r>
              <a:rPr lang="nb-NO" dirty="0" smtClean="0"/>
              <a:t> Lomonosov – </a:t>
            </a:r>
            <a:r>
              <a:rPr lang="nb-NO" dirty="0" err="1" smtClean="0"/>
              <a:t>Finalised</a:t>
            </a:r>
            <a:r>
              <a:rPr lang="nb-NO" dirty="0" smtClean="0"/>
              <a:t> from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warft</a:t>
            </a:r>
            <a:r>
              <a:rPr lang="nb-NO" dirty="0" smtClean="0"/>
              <a:t> in St. Petersburg and </a:t>
            </a:r>
            <a:r>
              <a:rPr lang="nb-NO" dirty="0" err="1" smtClean="0"/>
              <a:t>towed</a:t>
            </a:r>
            <a:r>
              <a:rPr lang="nb-NO" dirty="0" smtClean="0"/>
              <a:t> </a:t>
            </a:r>
            <a:r>
              <a:rPr lang="nb-NO" dirty="0" err="1" smtClean="0"/>
              <a:t>along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coast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Norway to Murmansk in April/May 2018 for </a:t>
            </a:r>
            <a:r>
              <a:rPr lang="nb-NO" dirty="0" err="1" smtClean="0"/>
              <a:t>loading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reactors</a:t>
            </a:r>
            <a:r>
              <a:rPr lang="nb-NO" dirty="0" smtClean="0"/>
              <a:t> and testing </a:t>
            </a:r>
            <a:r>
              <a:rPr lang="nb-NO" dirty="0" err="1" smtClean="0"/>
              <a:t>there</a:t>
            </a:r>
            <a:r>
              <a:rPr lang="nb-NO" dirty="0" smtClean="0"/>
              <a:t>, </a:t>
            </a:r>
            <a:r>
              <a:rPr lang="nb-NO" dirty="0" err="1" smtClean="0"/>
              <a:t>before</a:t>
            </a:r>
            <a:r>
              <a:rPr lang="nb-NO" dirty="0" smtClean="0"/>
              <a:t> </a:t>
            </a:r>
            <a:r>
              <a:rPr lang="nb-NO" dirty="0" err="1" smtClean="0"/>
              <a:t>further</a:t>
            </a:r>
            <a:r>
              <a:rPr lang="nb-NO" dirty="0" smtClean="0"/>
              <a:t> </a:t>
            </a:r>
            <a:r>
              <a:rPr lang="nb-NO" dirty="0" err="1" smtClean="0"/>
              <a:t>towing</a:t>
            </a:r>
            <a:r>
              <a:rPr lang="nb-NO" dirty="0" smtClean="0"/>
              <a:t> to Pevek </a:t>
            </a:r>
            <a:r>
              <a:rPr lang="nb-NO" dirty="0" err="1" smtClean="0"/>
              <a:t>on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Chukotka peninsula in 2019.</a:t>
            </a:r>
          </a:p>
          <a:p>
            <a:endParaRPr lang="nb-NO" baseline="0" dirty="0" smtClean="0"/>
          </a:p>
          <a:p>
            <a:r>
              <a:rPr lang="nb-NO" baseline="0" dirty="0" smtClean="0"/>
              <a:t>Norwegian </a:t>
            </a:r>
            <a:r>
              <a:rPr lang="nb-NO" baseline="0" dirty="0" err="1" smtClean="0"/>
              <a:t>authorities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follow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development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closely</a:t>
            </a:r>
            <a:r>
              <a:rPr lang="nb-NO" baseline="0" dirty="0" smtClean="0"/>
              <a:t>, and </a:t>
            </a:r>
            <a:r>
              <a:rPr lang="nb-NO" baseline="0" dirty="0" err="1" smtClean="0"/>
              <a:t>assume</a:t>
            </a:r>
            <a:r>
              <a:rPr lang="nb-NO" baseline="0" dirty="0" smtClean="0"/>
              <a:t> more transports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floating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nuclear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power</a:t>
            </a:r>
            <a:r>
              <a:rPr lang="nb-NO" baseline="0" dirty="0" smtClean="0"/>
              <a:t> plants </a:t>
            </a:r>
            <a:r>
              <a:rPr lang="nb-NO" baseline="0" dirty="0" err="1" smtClean="0"/>
              <a:t>with</a:t>
            </a:r>
            <a:r>
              <a:rPr lang="nb-NO" baseline="0" dirty="0" smtClean="0"/>
              <a:t> or </a:t>
            </a:r>
            <a:r>
              <a:rPr lang="nb-NO" baseline="0" dirty="0" err="1" smtClean="0"/>
              <a:t>without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nuclear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fuel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may</a:t>
            </a:r>
            <a:r>
              <a:rPr lang="nb-NO" baseline="0" dirty="0" smtClean="0"/>
              <a:t> be </a:t>
            </a:r>
            <a:r>
              <a:rPr lang="nb-NO" baseline="0" dirty="0" err="1" smtClean="0"/>
              <a:t>possible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future</a:t>
            </a:r>
            <a:r>
              <a:rPr lang="nb-NO" baseline="0" dirty="0" smtClean="0"/>
              <a:t>.</a:t>
            </a:r>
          </a:p>
          <a:p>
            <a:endParaRPr lang="nb-NO" baseline="0" dirty="0" smtClean="0"/>
          </a:p>
          <a:p>
            <a:r>
              <a:rPr lang="nb-NO" baseline="0" dirty="0" smtClean="0"/>
              <a:t>The </a:t>
            </a:r>
            <a:r>
              <a:rPr lang="nb-NO" baseline="0" dirty="0" err="1" smtClean="0"/>
              <a:t>towing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a </a:t>
            </a:r>
            <a:r>
              <a:rPr lang="nb-NO" baseline="0" dirty="0" err="1" smtClean="0"/>
              <a:t>floting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nuclear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power</a:t>
            </a:r>
            <a:r>
              <a:rPr lang="nb-NO" baseline="0" dirty="0" smtClean="0"/>
              <a:t> plant in Norwegian </a:t>
            </a:r>
            <a:r>
              <a:rPr lang="nb-NO" baseline="0" dirty="0" err="1" smtClean="0"/>
              <a:t>economic</a:t>
            </a:r>
            <a:r>
              <a:rPr lang="nb-NO" baseline="0" dirty="0" smtClean="0"/>
              <a:t> </a:t>
            </a:r>
            <a:r>
              <a:rPr lang="nb-NO" baseline="0" dirty="0" err="1" smtClean="0"/>
              <a:t>zone</a:t>
            </a:r>
            <a:r>
              <a:rPr lang="nb-NO" baseline="0" dirty="0" smtClean="0"/>
              <a:t> or in </a:t>
            </a:r>
            <a:r>
              <a:rPr lang="nb-NO" baseline="0" dirty="0" err="1" smtClean="0"/>
              <a:t>close</a:t>
            </a:r>
            <a:r>
              <a:rPr lang="nb-NO" baseline="0" dirty="0" smtClean="0"/>
              <a:t> and vulnerable Arctic waters poses a </a:t>
            </a:r>
            <a:r>
              <a:rPr lang="nb-NO" baseline="0" dirty="0" err="1" smtClean="0"/>
              <a:t>new</a:t>
            </a:r>
            <a:r>
              <a:rPr lang="nb-NO" baseline="0" dirty="0" smtClean="0"/>
              <a:t> type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activity</a:t>
            </a:r>
            <a:r>
              <a:rPr lang="nb-NO" baseline="0" dirty="0" smtClean="0"/>
              <a:t>. If </a:t>
            </a:r>
            <a:r>
              <a:rPr lang="nb-NO" baseline="0" dirty="0" err="1" smtClean="0"/>
              <a:t>anything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were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happen</a:t>
            </a:r>
            <a:r>
              <a:rPr lang="nb-NO" baseline="0" dirty="0" smtClean="0"/>
              <a:t> during </a:t>
            </a:r>
            <a:r>
              <a:rPr lang="nb-NO" baseline="0" dirty="0" err="1" smtClean="0"/>
              <a:t>such</a:t>
            </a:r>
            <a:r>
              <a:rPr lang="nb-NO" baseline="0" dirty="0" smtClean="0"/>
              <a:t> a </a:t>
            </a:r>
            <a:r>
              <a:rPr lang="nb-NO" baseline="0" dirty="0" err="1" smtClean="0"/>
              <a:t>towing</a:t>
            </a:r>
            <a:r>
              <a:rPr lang="nb-NO" baseline="0" dirty="0" smtClean="0"/>
              <a:t>, it </a:t>
            </a:r>
            <a:r>
              <a:rPr lang="nb-NO" baseline="0" dirty="0" err="1" smtClean="0"/>
              <a:t>may</a:t>
            </a:r>
            <a:r>
              <a:rPr lang="nb-NO" baseline="0" dirty="0" smtClean="0"/>
              <a:t> have </a:t>
            </a:r>
            <a:r>
              <a:rPr lang="nb-NO" baseline="0" dirty="0" err="1" smtClean="0"/>
              <a:t>consequences</a:t>
            </a:r>
            <a:r>
              <a:rPr lang="nb-NO" baseline="0" dirty="0" smtClean="0"/>
              <a:t> for Norway or Norwegian </a:t>
            </a:r>
            <a:r>
              <a:rPr lang="nb-NO" baseline="0" dirty="0" err="1" smtClean="0"/>
              <a:t>interests</a:t>
            </a:r>
            <a:r>
              <a:rPr lang="nb-NO" baseline="0" dirty="0" smtClean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FA982-BD9E-434D-A86F-1DBDCE3C953B}" type="slidenum">
              <a:rPr lang="nb-NO" smtClean="0"/>
              <a:pPr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4194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Norwegian-Russian </a:t>
            </a:r>
            <a:r>
              <a:rPr lang="nb-NO" dirty="0" err="1" smtClean="0"/>
              <a:t>cooperation</a:t>
            </a:r>
            <a:r>
              <a:rPr lang="nb-NO" dirty="0" smtClean="0"/>
              <a:t> </a:t>
            </a:r>
            <a:r>
              <a:rPr lang="nb-NO" dirty="0" err="1" smtClean="0"/>
              <a:t>since</a:t>
            </a:r>
            <a:r>
              <a:rPr lang="nb-NO" dirty="0" smtClean="0"/>
              <a:t> 1997 to </a:t>
            </a:r>
            <a:r>
              <a:rPr lang="nb-NO" dirty="0" err="1" smtClean="0"/>
              <a:t>improve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conditions</a:t>
            </a:r>
            <a:r>
              <a:rPr lang="nb-NO" dirty="0" smtClean="0"/>
              <a:t> and </a:t>
            </a:r>
            <a:r>
              <a:rPr lang="nb-NO" dirty="0" err="1" smtClean="0"/>
              <a:t>facilitate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baseline="0" dirty="0" smtClean="0"/>
              <a:t> safe </a:t>
            </a:r>
            <a:r>
              <a:rPr lang="nb-NO" baseline="0" dirty="0" err="1" smtClean="0"/>
              <a:t>removal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nuclear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waste</a:t>
            </a:r>
            <a:r>
              <a:rPr lang="nb-NO" baseline="0" dirty="0" smtClean="0"/>
              <a:t>.</a:t>
            </a:r>
          </a:p>
          <a:p>
            <a:endParaRPr lang="nb-NO" baseline="0" dirty="0" smtClean="0"/>
          </a:p>
          <a:p>
            <a:r>
              <a:rPr lang="nb-NO" baseline="0" dirty="0" err="1" smtClean="0"/>
              <a:t>Removal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began</a:t>
            </a:r>
            <a:r>
              <a:rPr lang="nb-NO" baseline="0" dirty="0" smtClean="0"/>
              <a:t> in 2017, and is </a:t>
            </a:r>
            <a:r>
              <a:rPr lang="nb-NO" baseline="0" dirty="0" err="1" smtClean="0"/>
              <a:t>expected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take</a:t>
            </a:r>
            <a:r>
              <a:rPr lang="nb-NO" baseline="0" dirty="0" smtClean="0"/>
              <a:t> at </a:t>
            </a:r>
            <a:r>
              <a:rPr lang="nb-NO" baseline="0" dirty="0" err="1" smtClean="0"/>
              <a:t>least</a:t>
            </a:r>
            <a:r>
              <a:rPr lang="nb-NO" baseline="0" dirty="0" smtClean="0"/>
              <a:t> 5-6 </a:t>
            </a:r>
            <a:r>
              <a:rPr lang="nb-NO" baseline="0" dirty="0" err="1" smtClean="0"/>
              <a:t>years</a:t>
            </a:r>
            <a:r>
              <a:rPr lang="nb-NO" baseline="0" dirty="0" smtClean="0"/>
              <a:t>. </a:t>
            </a:r>
            <a:r>
              <a:rPr lang="nb-NO" baseline="0" dirty="0" err="1" smtClean="0"/>
              <a:t>Demanding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operations</a:t>
            </a:r>
            <a:r>
              <a:rPr lang="nb-NO" baseline="0" dirty="0" smtClean="0"/>
              <a:t>. </a:t>
            </a:r>
            <a:r>
              <a:rPr lang="nb-NO" baseline="0" dirty="0" err="1" smtClean="0"/>
              <a:t>Reduced</a:t>
            </a:r>
            <a:r>
              <a:rPr lang="nb-NO" baseline="0" dirty="0" smtClean="0"/>
              <a:t> risk in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long</a:t>
            </a:r>
            <a:r>
              <a:rPr lang="nb-NO" baseline="0" dirty="0" smtClean="0"/>
              <a:t> term, </a:t>
            </a:r>
            <a:r>
              <a:rPr lang="nb-NO" baseline="0" dirty="0" err="1" smtClean="0"/>
              <a:t>but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there</a:t>
            </a:r>
            <a:r>
              <a:rPr lang="nb-NO" baseline="0" dirty="0" smtClean="0"/>
              <a:t> is a </a:t>
            </a:r>
            <a:r>
              <a:rPr lang="nb-NO" baseline="0" dirty="0" err="1" smtClean="0"/>
              <a:t>hightened</a:t>
            </a:r>
            <a:r>
              <a:rPr lang="nb-NO" baseline="0" dirty="0" smtClean="0"/>
              <a:t> risk </a:t>
            </a:r>
            <a:r>
              <a:rPr lang="nb-NO" baseline="0" dirty="0" err="1" smtClean="0"/>
              <a:t>while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operation</a:t>
            </a:r>
            <a:r>
              <a:rPr lang="nb-NO" baseline="0" dirty="0" smtClean="0"/>
              <a:t> is </a:t>
            </a:r>
            <a:r>
              <a:rPr lang="nb-NO" baseline="0" dirty="0" err="1" smtClean="0"/>
              <a:t>ongoing</a:t>
            </a:r>
            <a:r>
              <a:rPr lang="nb-NO" baseline="0" dirty="0" smtClean="0"/>
              <a:t>.</a:t>
            </a:r>
          </a:p>
          <a:p>
            <a:endParaRPr lang="nb-NO" baseline="0" dirty="0" smtClean="0"/>
          </a:p>
          <a:p>
            <a:r>
              <a:rPr lang="nb-NO" baseline="0" dirty="0" smtClean="0"/>
              <a:t>In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further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cooperation</a:t>
            </a:r>
            <a:r>
              <a:rPr lang="nb-NO" baseline="0" dirty="0" smtClean="0"/>
              <a:t>, Norwegian </a:t>
            </a:r>
            <a:r>
              <a:rPr lang="nb-NO" baseline="0" dirty="0" err="1" smtClean="0"/>
              <a:t>authorities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focuses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consequence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assessments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possible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accidents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emergency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preparedness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exercises</a:t>
            </a:r>
            <a:r>
              <a:rPr lang="nb-NO" baseline="0" dirty="0" smtClean="0"/>
              <a:t>, etc.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FA982-BD9E-434D-A86F-1DBDCE3C953B}" type="slidenum">
              <a:rPr lang="nb-NO" smtClean="0"/>
              <a:pPr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0366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Nuclear </a:t>
            </a:r>
            <a:r>
              <a:rPr lang="nb-NO" dirty="0" err="1" smtClean="0"/>
              <a:t>renaissance</a:t>
            </a:r>
            <a:r>
              <a:rPr lang="nb-NO" dirty="0" smtClean="0"/>
              <a:t> and </a:t>
            </a:r>
            <a:r>
              <a:rPr lang="nb-NO" dirty="0" err="1" smtClean="0"/>
              <a:t>optimism</a:t>
            </a:r>
            <a:r>
              <a:rPr lang="nb-NO" dirty="0" smtClean="0"/>
              <a:t>, </a:t>
            </a:r>
            <a:r>
              <a:rPr lang="nb-NO" dirty="0" err="1" smtClean="0"/>
              <a:t>approx</a:t>
            </a:r>
            <a:r>
              <a:rPr lang="nb-NO" dirty="0" smtClean="0"/>
              <a:t>. 60 </a:t>
            </a:r>
            <a:r>
              <a:rPr lang="nb-NO" dirty="0" err="1" smtClean="0"/>
              <a:t>nuclear</a:t>
            </a:r>
            <a:r>
              <a:rPr lang="nb-NO" dirty="0" smtClean="0"/>
              <a:t> </a:t>
            </a:r>
            <a:r>
              <a:rPr lang="nb-NO" dirty="0" err="1" smtClean="0"/>
              <a:t>reactors</a:t>
            </a:r>
            <a:r>
              <a:rPr lang="nb-NO" baseline="0" dirty="0" smtClean="0"/>
              <a:t> are under </a:t>
            </a:r>
            <a:r>
              <a:rPr lang="nb-NO" baseline="0" dirty="0" err="1" smtClean="0"/>
              <a:t>construction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mainly</a:t>
            </a:r>
            <a:r>
              <a:rPr lang="nb-NO" baseline="0" dirty="0" smtClean="0"/>
              <a:t> in Asia and Europe.</a:t>
            </a:r>
          </a:p>
          <a:p>
            <a:endParaRPr lang="nb-NO" baseline="0" dirty="0" smtClean="0"/>
          </a:p>
          <a:p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countries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neighbouring</a:t>
            </a:r>
            <a:r>
              <a:rPr lang="nb-NO" baseline="0" dirty="0" smtClean="0"/>
              <a:t> Norway, Finland, Great </a:t>
            </a:r>
            <a:r>
              <a:rPr lang="nb-NO" baseline="0" dirty="0" err="1" smtClean="0"/>
              <a:t>Brittain</a:t>
            </a:r>
            <a:r>
              <a:rPr lang="nb-NO" baseline="0" dirty="0" smtClean="0"/>
              <a:t> and Belarus are </a:t>
            </a:r>
            <a:r>
              <a:rPr lang="nb-NO" baseline="0" dirty="0" err="1" smtClean="0"/>
              <a:t>construction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new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power</a:t>
            </a:r>
            <a:r>
              <a:rPr lang="nb-NO" baseline="0" dirty="0" smtClean="0"/>
              <a:t> plants. Finland, </a:t>
            </a:r>
            <a:r>
              <a:rPr lang="nb-NO" baseline="0" dirty="0" err="1" smtClean="0"/>
              <a:t>Ukraine</a:t>
            </a:r>
            <a:r>
              <a:rPr lang="nb-NO" baseline="0" dirty="0" smtClean="0"/>
              <a:t> and France are </a:t>
            </a:r>
            <a:r>
              <a:rPr lang="nb-NO" baseline="0" dirty="0" err="1" smtClean="0"/>
              <a:t>expanding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exisiting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power</a:t>
            </a:r>
            <a:r>
              <a:rPr lang="nb-NO" baseline="0" dirty="0" smtClean="0"/>
              <a:t> plants </a:t>
            </a:r>
            <a:r>
              <a:rPr lang="nb-NO" baseline="0" dirty="0" err="1" smtClean="0"/>
              <a:t>with</a:t>
            </a:r>
            <a:r>
              <a:rPr lang="nb-NO" baseline="0" dirty="0" smtClean="0"/>
              <a:t> more </a:t>
            </a:r>
            <a:r>
              <a:rPr lang="nb-NO" baseline="0" dirty="0" err="1" smtClean="0"/>
              <a:t>reactors</a:t>
            </a:r>
            <a:r>
              <a:rPr lang="nb-NO" baseline="0" dirty="0" smtClean="0"/>
              <a:t>. </a:t>
            </a:r>
            <a:r>
              <a:rPr lang="nb-NO" baseline="0" dirty="0" err="1" smtClean="0"/>
              <a:t>Russia</a:t>
            </a:r>
            <a:r>
              <a:rPr lang="nb-NO" baseline="0" dirty="0" smtClean="0"/>
              <a:t> are </a:t>
            </a:r>
            <a:r>
              <a:rPr lang="nb-NO" baseline="0" dirty="0" err="1" smtClean="0"/>
              <a:t>also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expanding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with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new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reactors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including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two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new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reactors</a:t>
            </a:r>
            <a:r>
              <a:rPr lang="nb-NO" baseline="0" dirty="0" smtClean="0"/>
              <a:t> at Leningrad NPP.</a:t>
            </a:r>
          </a:p>
          <a:p>
            <a:endParaRPr lang="nb-NO" baseline="0" dirty="0" smtClean="0"/>
          </a:p>
          <a:p>
            <a:r>
              <a:rPr lang="nb-NO" baseline="0" dirty="0" err="1" smtClean="0"/>
              <a:t>Many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reactors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operation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today</a:t>
            </a:r>
            <a:r>
              <a:rPr lang="nb-NO" baseline="0" dirty="0" smtClean="0"/>
              <a:t> are </a:t>
            </a:r>
            <a:r>
              <a:rPr lang="nb-NO" baseline="0" dirty="0" err="1" smtClean="0"/>
              <a:t>built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1970s and 80s, </a:t>
            </a:r>
            <a:r>
              <a:rPr lang="nb-NO" baseline="0" dirty="0" err="1" smtClean="0"/>
              <a:t>with</a:t>
            </a:r>
            <a:r>
              <a:rPr lang="nb-NO" baseline="0" dirty="0" smtClean="0"/>
              <a:t> a </a:t>
            </a:r>
            <a:r>
              <a:rPr lang="nb-NO" baseline="0" dirty="0" err="1" smtClean="0"/>
              <a:t>planned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lifetime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25-30 </a:t>
            </a:r>
            <a:r>
              <a:rPr lang="nb-NO" baseline="0" dirty="0" err="1" smtClean="0"/>
              <a:t>years</a:t>
            </a:r>
            <a:r>
              <a:rPr lang="nb-NO" baseline="0" dirty="0" smtClean="0"/>
              <a:t>. </a:t>
            </a:r>
            <a:r>
              <a:rPr lang="nb-NO" baseline="0" dirty="0" err="1" smtClean="0"/>
              <a:t>Many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countries</a:t>
            </a:r>
            <a:r>
              <a:rPr lang="nb-NO" baseline="0" dirty="0" smtClean="0"/>
              <a:t> have </a:t>
            </a:r>
            <a:r>
              <a:rPr lang="nb-NO" baseline="0" dirty="0" err="1" smtClean="0"/>
              <a:t>after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technical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assessments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safety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upgrades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prolonged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lifetime</a:t>
            </a:r>
            <a:r>
              <a:rPr lang="nb-NO" baseline="0" dirty="0" smtClean="0"/>
              <a:t>. The </a:t>
            </a:r>
            <a:r>
              <a:rPr lang="nb-NO" baseline="0" dirty="0" err="1" smtClean="0"/>
              <a:t>safety</a:t>
            </a:r>
            <a:r>
              <a:rPr lang="nb-NO" baseline="0" dirty="0" smtClean="0"/>
              <a:t> standards </a:t>
            </a:r>
            <a:r>
              <a:rPr lang="nb-NO" baseline="0" dirty="0" err="1" smtClean="0"/>
              <a:t>continues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improve</a:t>
            </a:r>
            <a:r>
              <a:rPr lang="nb-NO" baseline="0" dirty="0" smtClean="0"/>
              <a:t>. The </a:t>
            </a:r>
            <a:r>
              <a:rPr lang="nb-NO" baseline="0" dirty="0" err="1" smtClean="0"/>
              <a:t>average</a:t>
            </a:r>
            <a:r>
              <a:rPr lang="nb-NO" baseline="0" dirty="0" smtClean="0"/>
              <a:t> age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nuclear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reactors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continue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grow</a:t>
            </a:r>
            <a:r>
              <a:rPr lang="nb-NO" baseline="0" dirty="0" smtClean="0"/>
              <a:t>. More </a:t>
            </a:r>
            <a:r>
              <a:rPr lang="nb-NO" baseline="0" dirty="0" err="1" smtClean="0"/>
              <a:t>than</a:t>
            </a:r>
            <a:r>
              <a:rPr lang="nb-NO" baseline="0" dirty="0" smtClean="0"/>
              <a:t> half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all </a:t>
            </a:r>
            <a:r>
              <a:rPr lang="nb-NO" baseline="0" dirty="0" err="1" smtClean="0"/>
              <a:t>reactors</a:t>
            </a:r>
            <a:r>
              <a:rPr lang="nb-NO" baseline="0" dirty="0" smtClean="0"/>
              <a:t> have </a:t>
            </a:r>
            <a:r>
              <a:rPr lang="nb-NO" baseline="0" dirty="0" err="1" smtClean="0"/>
              <a:t>been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operation</a:t>
            </a:r>
            <a:r>
              <a:rPr lang="nb-NO" baseline="0" dirty="0" smtClean="0"/>
              <a:t> for more </a:t>
            </a:r>
            <a:r>
              <a:rPr lang="nb-NO" baseline="0" dirty="0" err="1" smtClean="0"/>
              <a:t>than</a:t>
            </a:r>
            <a:r>
              <a:rPr lang="nb-NO" baseline="0" dirty="0" smtClean="0"/>
              <a:t> 30 </a:t>
            </a:r>
            <a:r>
              <a:rPr lang="nb-NO" baseline="0" dirty="0" err="1" smtClean="0"/>
              <a:t>years</a:t>
            </a:r>
            <a:r>
              <a:rPr lang="nb-NO" baseline="0" dirty="0" smtClean="0"/>
              <a:t>.</a:t>
            </a:r>
          </a:p>
          <a:p>
            <a:endParaRPr lang="nb-NO" baseline="0" dirty="0" smtClean="0"/>
          </a:p>
          <a:p>
            <a:r>
              <a:rPr lang="nb-NO" baseline="0" dirty="0" err="1" smtClean="0"/>
              <a:t>Release</a:t>
            </a:r>
            <a:r>
              <a:rPr lang="nb-NO" baseline="0" dirty="0" smtClean="0"/>
              <a:t> from </a:t>
            </a:r>
            <a:r>
              <a:rPr lang="nb-NO" baseline="0" dirty="0" err="1" smtClean="0"/>
              <a:t>events</a:t>
            </a:r>
            <a:r>
              <a:rPr lang="nb-NO" baseline="0" dirty="0" smtClean="0"/>
              <a:t> at </a:t>
            </a:r>
            <a:r>
              <a:rPr lang="nb-NO" baseline="0" dirty="0" err="1" smtClean="0"/>
              <a:t>foreign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reprocessing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facilities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may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hace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consequences</a:t>
            </a:r>
            <a:r>
              <a:rPr lang="nb-NO" baseline="0" dirty="0" smtClean="0"/>
              <a:t> for Norway. To European </a:t>
            </a:r>
            <a:r>
              <a:rPr lang="nb-NO" baseline="0" dirty="0" err="1" smtClean="0"/>
              <a:t>examples</a:t>
            </a:r>
            <a:r>
              <a:rPr lang="nb-NO" baseline="0" dirty="0" smtClean="0"/>
              <a:t> are Sellafield and La </a:t>
            </a:r>
            <a:r>
              <a:rPr lang="nb-NO" baseline="0" dirty="0" err="1" smtClean="0"/>
              <a:t>Hague</a:t>
            </a:r>
            <a:r>
              <a:rPr lang="nb-NO" baseline="0" dirty="0" smtClean="0"/>
              <a:t>. The </a:t>
            </a:r>
            <a:r>
              <a:rPr lang="nb-NO" baseline="0" dirty="0" err="1" smtClean="0"/>
              <a:t>largest</a:t>
            </a:r>
            <a:r>
              <a:rPr lang="nb-NO" baseline="0" dirty="0" smtClean="0"/>
              <a:t> risks are </a:t>
            </a:r>
            <a:r>
              <a:rPr lang="nb-NO" baseline="0" dirty="0" err="1" smtClean="0"/>
              <a:t>posed</a:t>
            </a:r>
            <a:r>
              <a:rPr lang="nb-NO" baseline="0" dirty="0" smtClean="0"/>
              <a:t> by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storage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facilities</a:t>
            </a:r>
            <a:r>
              <a:rPr lang="nb-NO" baseline="0" dirty="0" smtClean="0"/>
              <a:t> for </a:t>
            </a:r>
            <a:r>
              <a:rPr lang="nb-NO" baseline="0" dirty="0" err="1" smtClean="0"/>
              <a:t>highly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active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liquid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waste</a:t>
            </a:r>
            <a:r>
              <a:rPr lang="nb-NO" baseline="0" dirty="0" smtClean="0"/>
              <a:t>. At Sellafield, </a:t>
            </a:r>
            <a:r>
              <a:rPr lang="nb-NO" baseline="0" dirty="0" err="1" smtClean="0"/>
              <a:t>there</a:t>
            </a:r>
            <a:r>
              <a:rPr lang="nb-NO" baseline="0" dirty="0" smtClean="0"/>
              <a:t> has </a:t>
            </a:r>
            <a:r>
              <a:rPr lang="nb-NO" baseline="0" dirty="0" err="1" smtClean="0"/>
              <a:t>been</a:t>
            </a:r>
            <a:r>
              <a:rPr lang="nb-NO" baseline="0" dirty="0" smtClean="0"/>
              <a:t> a </a:t>
            </a:r>
            <a:r>
              <a:rPr lang="nb-NO" baseline="0" dirty="0" err="1" smtClean="0"/>
              <a:t>reduction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amount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this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waste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last </a:t>
            </a:r>
            <a:r>
              <a:rPr lang="nb-NO" baseline="0" dirty="0" err="1" smtClean="0"/>
              <a:t>decade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but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there</a:t>
            </a:r>
            <a:r>
              <a:rPr lang="nb-NO" baseline="0" dirty="0" smtClean="0"/>
              <a:t> are still </a:t>
            </a:r>
            <a:r>
              <a:rPr lang="nb-NO" baseline="0" dirty="0" err="1" smtClean="0"/>
              <a:t>considerable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amounts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remaining</a:t>
            </a:r>
            <a:r>
              <a:rPr lang="nb-NO" baseline="0" dirty="0" smtClean="0"/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FA982-BD9E-434D-A86F-1DBDCE3C953B}" type="slidenum">
              <a:rPr lang="nb-NO" smtClean="0"/>
              <a:pPr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75498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Been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operation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since</a:t>
            </a:r>
            <a:r>
              <a:rPr lang="nb-NO" baseline="0" dirty="0" smtClean="0"/>
              <a:t> 1959. </a:t>
            </a:r>
            <a:r>
              <a:rPr lang="nb-NO" baseline="0" dirty="0" err="1" smtClean="0"/>
              <a:t>Decided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closed</a:t>
            </a:r>
            <a:r>
              <a:rPr lang="nb-NO" baseline="0" dirty="0" smtClean="0"/>
              <a:t> by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board</a:t>
            </a:r>
            <a:r>
              <a:rPr lang="nb-NO" baseline="0" dirty="0" smtClean="0"/>
              <a:t> in June 2018.</a:t>
            </a:r>
          </a:p>
          <a:p>
            <a:endParaRPr lang="nb-NO" baseline="0" dirty="0" smtClean="0"/>
          </a:p>
          <a:p>
            <a:r>
              <a:rPr lang="nb-NO" baseline="0" dirty="0" smtClean="0"/>
              <a:t>Will lead to a </a:t>
            </a:r>
            <a:r>
              <a:rPr lang="nb-NO" baseline="0" dirty="0" err="1" smtClean="0"/>
              <a:t>demanding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work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with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dismantlement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waste</a:t>
            </a:r>
            <a:r>
              <a:rPr lang="nb-NO" baseline="0" dirty="0" smtClean="0"/>
              <a:t> management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facility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spent </a:t>
            </a:r>
            <a:r>
              <a:rPr lang="nb-NO" baseline="0" dirty="0" err="1" smtClean="0"/>
              <a:t>fuel</a:t>
            </a:r>
            <a:r>
              <a:rPr lang="nb-NO" baseline="0" dirty="0" smtClean="0"/>
              <a:t> for </a:t>
            </a:r>
            <a:r>
              <a:rPr lang="nb-NO" baseline="0" dirty="0" err="1" smtClean="0"/>
              <a:t>many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years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come</a:t>
            </a:r>
            <a:r>
              <a:rPr lang="nb-NO" baseline="0" dirty="0" smtClean="0"/>
              <a:t>. The </a:t>
            </a:r>
            <a:r>
              <a:rPr lang="nb-NO" baseline="0" dirty="0" err="1" smtClean="0"/>
              <a:t>decommision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work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will</a:t>
            </a:r>
            <a:r>
              <a:rPr lang="nb-NO" baseline="0" dirty="0" smtClean="0"/>
              <a:t> pose a </a:t>
            </a:r>
            <a:r>
              <a:rPr lang="nb-NO" baseline="0" dirty="0" err="1" smtClean="0"/>
              <a:t>significant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change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activities</a:t>
            </a:r>
            <a:r>
              <a:rPr lang="nb-NO" baseline="0" dirty="0" smtClean="0"/>
              <a:t> at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facility</a:t>
            </a:r>
            <a:r>
              <a:rPr lang="nb-NO" baseline="0" dirty="0" smtClean="0"/>
              <a:t>. </a:t>
            </a:r>
            <a:r>
              <a:rPr lang="nb-NO" baseline="0" dirty="0" err="1" smtClean="0"/>
              <a:t>There</a:t>
            </a:r>
            <a:r>
              <a:rPr lang="nb-NO" baseline="0" dirty="0" smtClean="0"/>
              <a:t> is a risk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incidents</a:t>
            </a:r>
            <a:r>
              <a:rPr lang="nb-NO" baseline="0" dirty="0" smtClean="0"/>
              <a:t> during </a:t>
            </a:r>
            <a:r>
              <a:rPr lang="nb-NO" baseline="0" dirty="0" err="1" smtClean="0"/>
              <a:t>this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period</a:t>
            </a:r>
            <a:r>
              <a:rPr lang="nb-NO" baseline="0" dirty="0" smtClean="0"/>
              <a:t>. </a:t>
            </a:r>
            <a:r>
              <a:rPr lang="nb-NO" baseline="0" dirty="0" err="1" smtClean="0"/>
              <a:t>There</a:t>
            </a:r>
            <a:r>
              <a:rPr lang="nb-NO" baseline="0" dirty="0" smtClean="0"/>
              <a:t> is a </a:t>
            </a:r>
            <a:r>
              <a:rPr lang="nb-NO" baseline="0" dirty="0" err="1" smtClean="0"/>
              <a:t>need</a:t>
            </a:r>
            <a:r>
              <a:rPr lang="nb-NO" baseline="0" dirty="0" smtClean="0"/>
              <a:t> for </a:t>
            </a:r>
            <a:r>
              <a:rPr lang="nb-NO" baseline="0" dirty="0" err="1" smtClean="0"/>
              <a:t>thorough</a:t>
            </a:r>
            <a:r>
              <a:rPr lang="nb-NO" baseline="0" dirty="0" smtClean="0"/>
              <a:t> planning and safe </a:t>
            </a:r>
            <a:r>
              <a:rPr lang="nb-NO" baseline="0" dirty="0" err="1" smtClean="0"/>
              <a:t>conduction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work</a:t>
            </a:r>
            <a:r>
              <a:rPr lang="nb-NO" baseline="0" dirty="0" smtClean="0"/>
              <a:t>. NRPA </a:t>
            </a:r>
            <a:r>
              <a:rPr lang="nb-NO" baseline="0" dirty="0" err="1" smtClean="0"/>
              <a:t>will</a:t>
            </a:r>
            <a:r>
              <a:rPr lang="nb-NO" baseline="0" dirty="0" smtClean="0"/>
              <a:t> monitor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safety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this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work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closely</a:t>
            </a:r>
            <a:r>
              <a:rPr lang="nb-NO" baseline="0" dirty="0" smtClean="0"/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FA982-BD9E-434D-A86F-1DBDCE3C953B}" type="slidenum">
              <a:rPr lang="nb-NO" smtClean="0"/>
              <a:pPr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191779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Norwegian </a:t>
            </a:r>
            <a:r>
              <a:rPr lang="nb-NO" dirty="0" err="1" smtClean="0"/>
              <a:t>authorities</a:t>
            </a:r>
            <a:r>
              <a:rPr lang="nb-NO" dirty="0" smtClean="0"/>
              <a:t> are </a:t>
            </a:r>
            <a:r>
              <a:rPr lang="nb-NO" dirty="0" err="1" smtClean="0"/>
              <a:t>again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considering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use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nuclear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weapons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against</a:t>
            </a:r>
            <a:r>
              <a:rPr lang="nb-NO" baseline="0" dirty="0" smtClean="0"/>
              <a:t> Norway or </a:t>
            </a:r>
            <a:r>
              <a:rPr lang="nb-NO" baseline="0" dirty="0" err="1" smtClean="0"/>
              <a:t>close</a:t>
            </a:r>
            <a:r>
              <a:rPr lang="nb-NO" baseline="0" dirty="0" smtClean="0"/>
              <a:t> to Norway as a not </a:t>
            </a:r>
            <a:r>
              <a:rPr lang="nb-NO" baseline="0" dirty="0" err="1" smtClean="0"/>
              <a:t>unthinkable</a:t>
            </a:r>
            <a:r>
              <a:rPr lang="nb-NO" baseline="0" dirty="0" smtClean="0"/>
              <a:t> scenario.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FA982-BD9E-434D-A86F-1DBDCE3C953B}" type="slidenum">
              <a:rPr lang="nb-NO" smtClean="0"/>
              <a:pPr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22854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FA982-BD9E-434D-A86F-1DBDCE3C953B}" type="slidenum">
              <a:rPr lang="nb-NO" smtClean="0"/>
              <a:pPr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4799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F9A170-9A90-4058-A51B-F927FB624FFB}" type="slidenum">
              <a:rPr lang="nb-NO" altLang="nb-NO">
                <a:solidFill>
                  <a:srgbClr val="000000"/>
                </a:solidFill>
              </a:rPr>
              <a:pPr/>
              <a:t>3</a:t>
            </a:fld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altLang="nb-NO" dirty="0" err="1" smtClean="0"/>
              <a:t>Increase</a:t>
            </a:r>
            <a:r>
              <a:rPr lang="nb-NO" altLang="nb-NO" dirty="0" smtClean="0"/>
              <a:t> in </a:t>
            </a:r>
            <a:r>
              <a:rPr lang="nb-NO" altLang="nb-NO" dirty="0" err="1" smtClean="0"/>
              <a:t>the</a:t>
            </a:r>
            <a:r>
              <a:rPr lang="nb-NO" altLang="nb-NO" dirty="0" smtClean="0"/>
              <a:t> </a:t>
            </a:r>
            <a:r>
              <a:rPr lang="nb-NO" altLang="nb-NO" dirty="0" err="1" smtClean="0"/>
              <a:t>activities</a:t>
            </a:r>
            <a:r>
              <a:rPr lang="nb-NO" altLang="nb-NO" baseline="0" dirty="0" smtClean="0"/>
              <a:t> </a:t>
            </a:r>
            <a:r>
              <a:rPr lang="nb-NO" altLang="nb-NO" baseline="0" dirty="0" err="1" smtClean="0"/>
              <a:t>of</a:t>
            </a:r>
            <a:r>
              <a:rPr lang="nb-NO" altLang="nb-NO" baseline="0" dirty="0" smtClean="0"/>
              <a:t> </a:t>
            </a:r>
            <a:r>
              <a:rPr lang="nb-NO" altLang="nb-NO" baseline="0" dirty="0" err="1" smtClean="0"/>
              <a:t>naval</a:t>
            </a:r>
            <a:r>
              <a:rPr lang="nb-NO" altLang="nb-NO" baseline="0" dirty="0" smtClean="0"/>
              <a:t> </a:t>
            </a:r>
            <a:r>
              <a:rPr lang="nb-NO" altLang="nb-NO" baseline="0" dirty="0" err="1" smtClean="0"/>
              <a:t>nuclear-powered</a:t>
            </a:r>
            <a:r>
              <a:rPr lang="nb-NO" altLang="nb-NO" baseline="0" dirty="0" smtClean="0"/>
              <a:t> </a:t>
            </a:r>
            <a:r>
              <a:rPr lang="nb-NO" altLang="nb-NO" baseline="0" dirty="0" err="1" smtClean="0"/>
              <a:t>vessels</a:t>
            </a:r>
            <a:r>
              <a:rPr lang="nb-NO" altLang="nb-NO" baseline="0" dirty="0" smtClean="0"/>
              <a:t> in </a:t>
            </a:r>
            <a:r>
              <a:rPr lang="nb-NO" altLang="nb-NO" baseline="0" dirty="0" err="1" smtClean="0"/>
              <a:t>the</a:t>
            </a:r>
            <a:r>
              <a:rPr lang="nb-NO" altLang="nb-NO" baseline="0" dirty="0" smtClean="0"/>
              <a:t> High North, </a:t>
            </a:r>
            <a:r>
              <a:rPr lang="nb-NO" altLang="nb-NO" baseline="0" dirty="0" err="1" smtClean="0"/>
              <a:t>with</a:t>
            </a:r>
            <a:r>
              <a:rPr lang="nb-NO" altLang="nb-NO" baseline="0" dirty="0" smtClean="0"/>
              <a:t> an </a:t>
            </a:r>
            <a:r>
              <a:rPr lang="nb-NO" altLang="nb-NO" baseline="0" dirty="0" err="1" smtClean="0"/>
              <a:t>increased</a:t>
            </a:r>
            <a:r>
              <a:rPr lang="nb-NO" altLang="nb-NO" baseline="0" dirty="0" smtClean="0"/>
              <a:t> </a:t>
            </a:r>
            <a:r>
              <a:rPr lang="nb-NO" altLang="nb-NO" baseline="0" dirty="0" err="1" smtClean="0"/>
              <a:t>probability</a:t>
            </a:r>
            <a:r>
              <a:rPr lang="nb-NO" altLang="nb-NO" baseline="0" dirty="0" smtClean="0"/>
              <a:t> </a:t>
            </a:r>
            <a:r>
              <a:rPr lang="nb-NO" altLang="nb-NO" baseline="0" dirty="0" err="1" smtClean="0"/>
              <a:t>of</a:t>
            </a:r>
            <a:r>
              <a:rPr lang="nb-NO" altLang="nb-NO" baseline="0" dirty="0" smtClean="0"/>
              <a:t> Norway </a:t>
            </a:r>
            <a:r>
              <a:rPr lang="nb-NO" altLang="nb-NO" baseline="0" dirty="0" err="1" smtClean="0"/>
              <a:t>being</a:t>
            </a:r>
            <a:r>
              <a:rPr lang="nb-NO" altLang="nb-NO" baseline="0" dirty="0" smtClean="0"/>
              <a:t> </a:t>
            </a:r>
            <a:r>
              <a:rPr lang="nb-NO" altLang="nb-NO" baseline="0" dirty="0" err="1" smtClean="0"/>
              <a:t>affected</a:t>
            </a:r>
            <a:r>
              <a:rPr lang="nb-NO" altLang="nb-NO" baseline="0" dirty="0" smtClean="0"/>
              <a:t> by </a:t>
            </a:r>
            <a:r>
              <a:rPr lang="nb-NO" altLang="nb-NO" baseline="0" dirty="0" err="1" smtClean="0"/>
              <a:t>events</a:t>
            </a:r>
            <a:r>
              <a:rPr lang="nb-NO" altLang="nb-NO" baseline="0" dirty="0" smtClean="0"/>
              <a:t> </a:t>
            </a:r>
            <a:r>
              <a:rPr lang="nb-NO" altLang="nb-NO" baseline="0" dirty="0" err="1" smtClean="0"/>
              <a:t>related</a:t>
            </a:r>
            <a:r>
              <a:rPr lang="nb-NO" altLang="nb-NO" baseline="0" dirty="0" smtClean="0"/>
              <a:t> to </a:t>
            </a:r>
            <a:r>
              <a:rPr lang="nb-NO" altLang="nb-NO" baseline="0" dirty="0" err="1" smtClean="0"/>
              <a:t>such</a:t>
            </a:r>
            <a:r>
              <a:rPr lang="nb-NO" altLang="nb-NO" baseline="0" dirty="0" smtClean="0"/>
              <a:t> </a:t>
            </a:r>
            <a:r>
              <a:rPr lang="nb-NO" altLang="nb-NO" baseline="0" dirty="0" err="1" smtClean="0"/>
              <a:t>vessels</a:t>
            </a:r>
            <a:r>
              <a:rPr lang="nb-NO" altLang="nb-NO" baseline="0" dirty="0" smtClean="0"/>
              <a:t> </a:t>
            </a:r>
            <a:r>
              <a:rPr lang="nb-NO" altLang="nb-NO" baseline="0" dirty="0" err="1" smtClean="0"/>
              <a:t>close</a:t>
            </a:r>
            <a:r>
              <a:rPr lang="nb-NO" altLang="nb-NO" baseline="0" dirty="0" smtClean="0"/>
              <a:t> to Norway </a:t>
            </a:r>
            <a:r>
              <a:rPr lang="nb-NO" altLang="nb-NO" baseline="0" dirty="0" err="1" smtClean="0"/>
              <a:t>of</a:t>
            </a:r>
            <a:r>
              <a:rPr lang="nb-NO" altLang="nb-NO" baseline="0" dirty="0" smtClean="0"/>
              <a:t> in Norwegian waters. Norway </a:t>
            </a:r>
            <a:r>
              <a:rPr lang="nb-NO" altLang="nb-NO" baseline="0" dirty="0" err="1" smtClean="0"/>
              <a:t>may</a:t>
            </a:r>
            <a:r>
              <a:rPr lang="nb-NO" altLang="nb-NO" baseline="0" dirty="0" smtClean="0"/>
              <a:t> </a:t>
            </a:r>
            <a:r>
              <a:rPr lang="nb-NO" altLang="nb-NO" baseline="0" dirty="0" err="1" smtClean="0"/>
              <a:t>also</a:t>
            </a:r>
            <a:r>
              <a:rPr lang="nb-NO" altLang="nb-NO" baseline="0" dirty="0" smtClean="0"/>
              <a:t> be </a:t>
            </a:r>
            <a:r>
              <a:rPr lang="nb-NO" altLang="nb-NO" baseline="0" dirty="0" err="1" smtClean="0"/>
              <a:t>affected</a:t>
            </a:r>
            <a:r>
              <a:rPr lang="nb-NO" altLang="nb-NO" baseline="0" dirty="0" smtClean="0"/>
              <a:t> by </a:t>
            </a:r>
            <a:r>
              <a:rPr lang="nb-NO" altLang="nb-NO" baseline="0" dirty="0" err="1" smtClean="0"/>
              <a:t>events</a:t>
            </a:r>
            <a:r>
              <a:rPr lang="nb-NO" altLang="nb-NO" baseline="0" dirty="0" smtClean="0"/>
              <a:t> </a:t>
            </a:r>
            <a:r>
              <a:rPr lang="nb-NO" altLang="nb-NO" baseline="0" dirty="0" err="1" smtClean="0"/>
              <a:t>related</a:t>
            </a:r>
            <a:r>
              <a:rPr lang="nb-NO" altLang="nb-NO" baseline="0" dirty="0" smtClean="0"/>
              <a:t> to </a:t>
            </a:r>
            <a:r>
              <a:rPr lang="nb-NO" altLang="nb-NO" baseline="0" dirty="0" err="1" smtClean="0"/>
              <a:t>vessels</a:t>
            </a:r>
            <a:r>
              <a:rPr lang="nb-NO" altLang="nb-NO" baseline="0" dirty="0" smtClean="0"/>
              <a:t> </a:t>
            </a:r>
            <a:r>
              <a:rPr lang="nb-NO" altLang="nb-NO" baseline="0" dirty="0" err="1" smtClean="0"/>
              <a:t>carrying</a:t>
            </a:r>
            <a:r>
              <a:rPr lang="nb-NO" altLang="nb-NO" baseline="0" dirty="0" smtClean="0"/>
              <a:t> </a:t>
            </a:r>
            <a:r>
              <a:rPr lang="nb-NO" altLang="nb-NO" baseline="0" dirty="0" err="1" smtClean="0"/>
              <a:t>nuclear</a:t>
            </a:r>
            <a:r>
              <a:rPr lang="nb-NO" altLang="nb-NO" baseline="0" dirty="0" smtClean="0"/>
              <a:t> </a:t>
            </a:r>
            <a:r>
              <a:rPr lang="nb-NO" altLang="nb-NO" baseline="0" dirty="0" err="1" smtClean="0"/>
              <a:t>weapons</a:t>
            </a:r>
            <a:r>
              <a:rPr lang="nb-NO" altLang="nb-NO" baseline="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8250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Significant</a:t>
            </a:r>
            <a:r>
              <a:rPr lang="nb-NO" dirty="0" smtClean="0"/>
              <a:t> </a:t>
            </a:r>
            <a:r>
              <a:rPr lang="nb-NO" dirty="0" err="1" smtClean="0"/>
              <a:t>increase</a:t>
            </a:r>
            <a:r>
              <a:rPr lang="nb-NO" dirty="0" smtClean="0"/>
              <a:t>. From 10-15 </a:t>
            </a:r>
            <a:r>
              <a:rPr lang="nb-NO" dirty="0" err="1" smtClean="0"/>
              <a:t>visits</a:t>
            </a:r>
            <a:r>
              <a:rPr lang="nb-NO" dirty="0" smtClean="0"/>
              <a:t> per </a:t>
            </a:r>
            <a:r>
              <a:rPr lang="nb-NO" dirty="0" err="1" smtClean="0"/>
              <a:t>year</a:t>
            </a:r>
            <a:r>
              <a:rPr lang="nb-NO" dirty="0" smtClean="0"/>
              <a:t> a </a:t>
            </a:r>
            <a:r>
              <a:rPr lang="nb-NO" dirty="0" err="1" smtClean="0"/>
              <a:t>few</a:t>
            </a:r>
            <a:r>
              <a:rPr lang="nb-NO" dirty="0" smtClean="0"/>
              <a:t> </a:t>
            </a:r>
            <a:r>
              <a:rPr lang="nb-NO" dirty="0" err="1" smtClean="0"/>
              <a:t>years</a:t>
            </a:r>
            <a:r>
              <a:rPr lang="nb-NO" dirty="0" smtClean="0"/>
              <a:t> </a:t>
            </a:r>
            <a:r>
              <a:rPr lang="nb-NO" dirty="0" err="1" smtClean="0"/>
              <a:t>ago</a:t>
            </a:r>
            <a:r>
              <a:rPr lang="nb-NO" dirty="0" smtClean="0"/>
              <a:t>, Norway </a:t>
            </a:r>
            <a:r>
              <a:rPr lang="nb-NO" dirty="0" err="1" smtClean="0"/>
              <a:t>now</a:t>
            </a:r>
            <a:r>
              <a:rPr lang="nb-NO" dirty="0" smtClean="0"/>
              <a:t> </a:t>
            </a:r>
            <a:r>
              <a:rPr lang="nb-NO" dirty="0" err="1" smtClean="0"/>
              <a:t>receives</a:t>
            </a:r>
            <a:r>
              <a:rPr lang="nb-NO" dirty="0" smtClean="0"/>
              <a:t> 30-40 </a:t>
            </a:r>
            <a:r>
              <a:rPr lang="nb-NO" dirty="0" err="1" smtClean="0"/>
              <a:t>visits</a:t>
            </a:r>
            <a:r>
              <a:rPr lang="nb-NO" dirty="0" smtClean="0"/>
              <a:t> per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year</a:t>
            </a:r>
            <a:r>
              <a:rPr lang="nb-NO" baseline="0" dirty="0" smtClean="0"/>
              <a:t> from British, French and American </a:t>
            </a:r>
            <a:r>
              <a:rPr lang="nb-NO" baseline="0" dirty="0" err="1" smtClean="0"/>
              <a:t>nuclear-powered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vessels</a:t>
            </a:r>
            <a:r>
              <a:rPr lang="nb-NO" baseline="0" dirty="0" smtClean="0"/>
              <a:t>.</a:t>
            </a:r>
          </a:p>
          <a:p>
            <a:endParaRPr lang="nb-NO" baseline="0" dirty="0" smtClean="0"/>
          </a:p>
          <a:p>
            <a:r>
              <a:rPr lang="nb-NO" baseline="0" dirty="0" smtClean="0"/>
              <a:t>More </a:t>
            </a:r>
            <a:r>
              <a:rPr lang="nb-NO" baseline="0" dirty="0" err="1" smtClean="0"/>
              <a:t>frequent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visits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implies</a:t>
            </a:r>
            <a:r>
              <a:rPr lang="nb-NO" baseline="0" dirty="0" smtClean="0"/>
              <a:t> an </a:t>
            </a:r>
            <a:r>
              <a:rPr lang="nb-NO" baseline="0" dirty="0" err="1" smtClean="0"/>
              <a:t>increase</a:t>
            </a:r>
            <a:r>
              <a:rPr lang="nb-NO" baseline="0" dirty="0" smtClean="0"/>
              <a:t> in risk for Norway </a:t>
            </a:r>
            <a:r>
              <a:rPr lang="nb-NO" baseline="0" dirty="0" err="1" smtClean="0"/>
              <a:t>being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affected</a:t>
            </a:r>
            <a:r>
              <a:rPr lang="nb-NO" baseline="0" dirty="0" smtClean="0"/>
              <a:t> by </a:t>
            </a:r>
            <a:r>
              <a:rPr lang="nb-NO" baseline="0" dirty="0" err="1" smtClean="0"/>
              <a:t>smaller</a:t>
            </a:r>
            <a:r>
              <a:rPr lang="nb-NO" baseline="0" dirty="0" smtClean="0"/>
              <a:t> or </a:t>
            </a:r>
            <a:r>
              <a:rPr lang="nb-NO" baseline="0" dirty="0" err="1" smtClean="0"/>
              <a:t>larger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events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connection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these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vessels</a:t>
            </a:r>
            <a:r>
              <a:rPr lang="nb-NO" baseline="0" dirty="0" smtClean="0"/>
              <a:t>. </a:t>
            </a:r>
            <a:r>
              <a:rPr lang="nb-NO" baseline="0" dirty="0" err="1" smtClean="0"/>
              <a:t>Groundings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collisions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leakages</a:t>
            </a:r>
            <a:r>
              <a:rPr lang="nb-NO" baseline="0" dirty="0" smtClean="0"/>
              <a:t>, fires or major </a:t>
            </a:r>
            <a:r>
              <a:rPr lang="nb-NO" baseline="0" dirty="0" err="1" smtClean="0"/>
              <a:t>reactor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incidents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will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require</a:t>
            </a:r>
            <a:r>
              <a:rPr lang="nb-NO" baseline="0" dirty="0" smtClean="0"/>
              <a:t> handling from Norwegian </a:t>
            </a:r>
            <a:r>
              <a:rPr lang="nb-NO" baseline="0" dirty="0" err="1" smtClean="0"/>
              <a:t>authorities</a:t>
            </a:r>
            <a:r>
              <a:rPr lang="nb-NO" baseline="0" dirty="0" smtClean="0"/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FA982-BD9E-434D-A86F-1DBDCE3C953B}" type="slidenum">
              <a:rPr lang="nb-NO" smtClean="0"/>
              <a:pPr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2404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Unstability</a:t>
            </a:r>
            <a:r>
              <a:rPr lang="nb-NO" dirty="0" smtClean="0"/>
              <a:t> in East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Ukraine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Dunbas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continues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challenge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nuclear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radiological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safety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security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country. </a:t>
            </a:r>
            <a:r>
              <a:rPr lang="nb-NO" baseline="0" dirty="0" err="1" smtClean="0"/>
              <a:t>Important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national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competence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located</a:t>
            </a:r>
            <a:r>
              <a:rPr lang="nb-NO" baseline="0" dirty="0" smtClean="0"/>
              <a:t> in Sevastopol is </a:t>
            </a:r>
            <a:r>
              <a:rPr lang="nb-NO" baseline="0" dirty="0" err="1" smtClean="0"/>
              <a:t>no</a:t>
            </a:r>
            <a:r>
              <a:rPr lang="nb-NO" baseline="0" dirty="0" smtClean="0"/>
              <a:t> longer under </a:t>
            </a:r>
            <a:r>
              <a:rPr lang="nb-NO" baseline="0" dirty="0" err="1" smtClean="0"/>
              <a:t>Ukraine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authority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Uraine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radiation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protection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nuclear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safety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authorities</a:t>
            </a:r>
            <a:r>
              <a:rPr lang="nb-NO" baseline="0" dirty="0" smtClean="0"/>
              <a:t> have </a:t>
            </a:r>
            <a:r>
              <a:rPr lang="nb-NO" baseline="0" dirty="0" err="1" smtClean="0"/>
              <a:t>no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control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radiation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sources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occupied</a:t>
            </a:r>
            <a:r>
              <a:rPr lang="nb-NO" baseline="0" dirty="0" smtClean="0"/>
              <a:t> areas. </a:t>
            </a:r>
            <a:r>
              <a:rPr lang="nb-NO" baseline="0" dirty="0" err="1" smtClean="0"/>
              <a:t>Lack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national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control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these</a:t>
            </a:r>
            <a:r>
              <a:rPr lang="nb-NO" baseline="0" dirty="0" smtClean="0"/>
              <a:t> areas </a:t>
            </a:r>
            <a:r>
              <a:rPr lang="nb-NO" baseline="0" dirty="0" err="1" smtClean="0"/>
              <a:t>increases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risk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illegal </a:t>
            </a:r>
            <a:r>
              <a:rPr lang="nb-NO" baseline="0" dirty="0" err="1" smtClean="0"/>
              <a:t>trafficking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radiation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sources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nuclear</a:t>
            </a:r>
            <a:r>
              <a:rPr lang="nb-NO" baseline="0" dirty="0" smtClean="0"/>
              <a:t> materials.</a:t>
            </a:r>
          </a:p>
          <a:p>
            <a:endParaRPr lang="nb-NO" baseline="0" dirty="0" smtClean="0"/>
          </a:p>
          <a:p>
            <a:r>
              <a:rPr lang="nb-NO" baseline="0" dirty="0" smtClean="0"/>
              <a:t>This </a:t>
            </a:r>
            <a:r>
              <a:rPr lang="nb-NO" baseline="0" dirty="0" err="1" smtClean="0"/>
              <a:t>situation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Ukraine</a:t>
            </a:r>
            <a:r>
              <a:rPr lang="nb-NO" baseline="0" dirty="0" smtClean="0"/>
              <a:t> is </a:t>
            </a:r>
            <a:r>
              <a:rPr lang="nb-NO" baseline="0" dirty="0" err="1" smtClean="0"/>
              <a:t>ongoing</a:t>
            </a:r>
            <a:r>
              <a:rPr lang="nb-NO" baseline="0" dirty="0" smtClean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FA982-BD9E-434D-A86F-1DBDCE3C953B}" type="slidenum">
              <a:rPr lang="nb-NO" smtClean="0"/>
              <a:pPr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1832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The nature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nuclear</a:t>
            </a:r>
            <a:r>
              <a:rPr lang="nb-NO" dirty="0" smtClean="0"/>
              <a:t> and </a:t>
            </a:r>
            <a:r>
              <a:rPr lang="nb-NO" dirty="0" err="1" smtClean="0"/>
              <a:t>radiological</a:t>
            </a:r>
            <a:r>
              <a:rPr lang="nb-NO" dirty="0" smtClean="0"/>
              <a:t> </a:t>
            </a:r>
            <a:r>
              <a:rPr lang="nb-NO" dirty="0" err="1" smtClean="0"/>
              <a:t>threats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hazards</a:t>
            </a:r>
            <a:r>
              <a:rPr lang="nb-NO" baseline="0" dirty="0" smtClean="0"/>
              <a:t> has </a:t>
            </a:r>
            <a:r>
              <a:rPr lang="nb-NO" baseline="0" dirty="0" err="1" smtClean="0"/>
              <a:t>changed</a:t>
            </a:r>
            <a:r>
              <a:rPr lang="nb-NO" baseline="0" dirty="0" smtClean="0"/>
              <a:t> during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last </a:t>
            </a:r>
            <a:r>
              <a:rPr lang="nb-NO" baseline="0" dirty="0" err="1" smtClean="0"/>
              <a:t>years</a:t>
            </a:r>
            <a:r>
              <a:rPr lang="nb-NO" baseline="0" dirty="0" smtClean="0"/>
              <a:t>. </a:t>
            </a:r>
            <a:r>
              <a:rPr lang="nb-NO" baseline="0" dirty="0" err="1" smtClean="0"/>
              <a:t>There</a:t>
            </a:r>
            <a:r>
              <a:rPr lang="nb-NO" baseline="0" dirty="0" smtClean="0"/>
              <a:t> is an </a:t>
            </a:r>
            <a:r>
              <a:rPr lang="nb-NO" baseline="0" dirty="0" err="1" smtClean="0"/>
              <a:t>increased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likelihood</a:t>
            </a:r>
            <a:r>
              <a:rPr lang="nb-NO" baseline="0" dirty="0" smtClean="0"/>
              <a:t> for </a:t>
            </a:r>
            <a:r>
              <a:rPr lang="nb-NO" baseline="0" dirty="0" err="1" smtClean="0"/>
              <a:t>nuclear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radiological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meterial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being</a:t>
            </a:r>
            <a:r>
              <a:rPr lang="nb-NO" baseline="0" dirty="0" smtClean="0"/>
              <a:t> used in </a:t>
            </a:r>
            <a:r>
              <a:rPr lang="nb-NO" baseline="0" dirty="0" err="1" smtClean="0"/>
              <a:t>malicious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acts</a:t>
            </a:r>
            <a:r>
              <a:rPr lang="nb-NO" baseline="0" dirty="0" smtClean="0"/>
              <a:t>. </a:t>
            </a:r>
            <a:r>
              <a:rPr lang="nb-NO" baseline="0" dirty="0" err="1" smtClean="0"/>
              <a:t>There</a:t>
            </a:r>
            <a:r>
              <a:rPr lang="nb-NO" baseline="0" dirty="0" smtClean="0"/>
              <a:t> is an </a:t>
            </a:r>
            <a:r>
              <a:rPr lang="nb-NO" baseline="0" dirty="0" err="1" smtClean="0"/>
              <a:t>increased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likelihood</a:t>
            </a:r>
            <a:r>
              <a:rPr lang="nb-NO" baseline="0" dirty="0" smtClean="0"/>
              <a:t> for </a:t>
            </a:r>
            <a:r>
              <a:rPr lang="nb-NO" baseline="0" dirty="0" err="1" smtClean="0"/>
              <a:t>malicious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acts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being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directed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towards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nuclear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facilities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storage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sites</a:t>
            </a:r>
            <a:r>
              <a:rPr lang="nb-NO" baseline="0" dirty="0" smtClean="0"/>
              <a:t> for </a:t>
            </a:r>
            <a:r>
              <a:rPr lang="nb-NO" baseline="0" dirty="0" err="1" smtClean="0"/>
              <a:t>radioactive</a:t>
            </a:r>
            <a:r>
              <a:rPr lang="nb-NO" baseline="0" dirty="0" smtClean="0"/>
              <a:t> materials and </a:t>
            </a:r>
            <a:r>
              <a:rPr lang="nb-NO" baseline="0" dirty="0" err="1" smtClean="0"/>
              <a:t>enterprises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managing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radioactive</a:t>
            </a:r>
            <a:r>
              <a:rPr lang="nb-NO" baseline="0" dirty="0" smtClean="0"/>
              <a:t> materials. </a:t>
            </a:r>
            <a:r>
              <a:rPr lang="nb-NO" baseline="0" dirty="0" err="1" smtClean="0"/>
              <a:t>These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factors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highlight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importance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maintaining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good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nuclear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safety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security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both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nationally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internationally</a:t>
            </a:r>
            <a:r>
              <a:rPr lang="nb-NO" baseline="0" dirty="0" smtClean="0"/>
              <a:t>.</a:t>
            </a:r>
            <a:endParaRPr lang="nb-NO" b="0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FA982-BD9E-434D-A86F-1DBDCE3C953B}" type="slidenum">
              <a:rPr lang="nb-NO" smtClean="0"/>
              <a:pPr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1458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Several</a:t>
            </a:r>
            <a:r>
              <a:rPr lang="nb-NO" dirty="0" smtClean="0"/>
              <a:t> </a:t>
            </a:r>
            <a:r>
              <a:rPr lang="nb-NO" dirty="0" err="1" smtClean="0"/>
              <a:t>incidents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nuclear</a:t>
            </a:r>
            <a:r>
              <a:rPr lang="nb-NO" dirty="0" smtClean="0"/>
              <a:t> </a:t>
            </a:r>
            <a:r>
              <a:rPr lang="nb-NO" dirty="0" err="1" smtClean="0"/>
              <a:t>power</a:t>
            </a:r>
            <a:r>
              <a:rPr lang="nb-NO" dirty="0" smtClean="0"/>
              <a:t> plants </a:t>
            </a:r>
            <a:r>
              <a:rPr lang="nb-NO" dirty="0" err="1" smtClean="0"/>
              <a:t>being</a:t>
            </a:r>
            <a:r>
              <a:rPr lang="nb-NO" dirty="0" smtClean="0"/>
              <a:t> </a:t>
            </a:r>
            <a:r>
              <a:rPr lang="nb-NO" dirty="0" err="1" smtClean="0"/>
              <a:t>targeted</a:t>
            </a:r>
            <a:r>
              <a:rPr lang="nb-NO" dirty="0" smtClean="0"/>
              <a:t> by </a:t>
            </a:r>
            <a:r>
              <a:rPr lang="nb-NO" dirty="0" err="1" smtClean="0"/>
              <a:t>political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activists</a:t>
            </a:r>
            <a:r>
              <a:rPr lang="nb-NO" baseline="0" dirty="0" smtClean="0"/>
              <a:t>.</a:t>
            </a:r>
          </a:p>
          <a:p>
            <a:endParaRPr lang="nb-NO" baseline="0" dirty="0" smtClean="0"/>
          </a:p>
          <a:p>
            <a:r>
              <a:rPr lang="nb-NO" baseline="0" dirty="0" smtClean="0"/>
              <a:t>In </a:t>
            </a:r>
            <a:r>
              <a:rPr lang="nb-NO" baseline="0" dirty="0" err="1" smtClean="0"/>
              <a:t>Sweden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both</a:t>
            </a:r>
            <a:r>
              <a:rPr lang="nb-NO" baseline="0" dirty="0" smtClean="0"/>
              <a:t> Forsmark, Ringhals and Oskarshamn have </a:t>
            </a:r>
            <a:r>
              <a:rPr lang="nb-NO" baseline="0" dirty="0" err="1" smtClean="0"/>
              <a:t>been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targeted</a:t>
            </a:r>
            <a:r>
              <a:rPr lang="nb-NO" baseline="0" dirty="0" smtClean="0"/>
              <a:t>.</a:t>
            </a:r>
          </a:p>
          <a:p>
            <a:endParaRPr lang="nb-NO" baseline="0" dirty="0" smtClean="0"/>
          </a:p>
          <a:p>
            <a:r>
              <a:rPr lang="nb-NO" baseline="0" dirty="0" smtClean="0"/>
              <a:t>Even </a:t>
            </a:r>
            <a:r>
              <a:rPr lang="nb-NO" baseline="0" dirty="0" err="1" smtClean="0"/>
              <a:t>though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such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actions</a:t>
            </a:r>
            <a:r>
              <a:rPr lang="nb-NO" baseline="0" dirty="0" smtClean="0"/>
              <a:t> have </a:t>
            </a:r>
            <a:r>
              <a:rPr lang="nb-NO" baseline="0" dirty="0" err="1" smtClean="0"/>
              <a:t>no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consequences</a:t>
            </a:r>
            <a:r>
              <a:rPr lang="nb-NO" baseline="0" dirty="0" smtClean="0"/>
              <a:t> for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safety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reactors</a:t>
            </a:r>
            <a:r>
              <a:rPr lang="nb-NO" baseline="0" dirty="0" smtClean="0"/>
              <a:t> at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site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they</a:t>
            </a:r>
            <a:r>
              <a:rPr lang="nb-NO" baseline="0" dirty="0" smtClean="0"/>
              <a:t> pose </a:t>
            </a:r>
            <a:r>
              <a:rPr lang="nb-NO" baseline="0" dirty="0" err="1" smtClean="0"/>
              <a:t>challenges</a:t>
            </a:r>
            <a:r>
              <a:rPr lang="nb-NO" baseline="0" dirty="0" smtClean="0"/>
              <a:t> for operators and </a:t>
            </a:r>
            <a:r>
              <a:rPr lang="nb-NO" baseline="0" dirty="0" err="1" smtClean="0"/>
              <a:t>authorities</a:t>
            </a:r>
            <a:r>
              <a:rPr lang="nb-NO" baseline="0" dirty="0" smtClean="0"/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FA982-BD9E-434D-A86F-1DBDCE3C953B}" type="slidenum">
              <a:rPr lang="nb-NO" smtClean="0"/>
              <a:pPr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4467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Internationally</a:t>
            </a:r>
            <a:r>
              <a:rPr lang="nb-NO" dirty="0" smtClean="0"/>
              <a:t>:</a:t>
            </a:r>
            <a:r>
              <a:rPr lang="nb-NO" baseline="0" dirty="0" smtClean="0"/>
              <a:t> The </a:t>
            </a:r>
            <a:r>
              <a:rPr lang="nb-NO" baseline="0" dirty="0" err="1" smtClean="0"/>
              <a:t>trand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remains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same, </a:t>
            </a:r>
            <a:r>
              <a:rPr lang="nb-NO" baseline="0" dirty="0" err="1" smtClean="0"/>
              <a:t>with</a:t>
            </a:r>
            <a:r>
              <a:rPr lang="nb-NO" baseline="0" dirty="0" smtClean="0"/>
              <a:t> 10-20 </a:t>
            </a:r>
            <a:r>
              <a:rPr lang="nb-NO" baseline="0" dirty="0" err="1" smtClean="0"/>
              <a:t>reported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incidents</a:t>
            </a:r>
            <a:r>
              <a:rPr lang="nb-NO" baseline="0" dirty="0" smtClean="0"/>
              <a:t> a </a:t>
            </a:r>
            <a:r>
              <a:rPr lang="nb-NO" baseline="0" dirty="0" err="1" smtClean="0"/>
              <a:t>year</a:t>
            </a:r>
            <a:r>
              <a:rPr lang="nb-NO" baseline="0" dirty="0" smtClean="0"/>
              <a:t>. In Norway, </a:t>
            </a:r>
            <a:r>
              <a:rPr lang="nb-NO" baseline="0" dirty="0" err="1" smtClean="0"/>
              <a:t>there</a:t>
            </a:r>
            <a:r>
              <a:rPr lang="nb-NO" baseline="0" dirty="0" smtClean="0"/>
              <a:t> have </a:t>
            </a:r>
            <a:r>
              <a:rPr lang="nb-NO" baseline="0" dirty="0" err="1" smtClean="0"/>
              <a:t>been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average</a:t>
            </a:r>
            <a:r>
              <a:rPr lang="nb-NO" baseline="0" dirty="0" smtClean="0"/>
              <a:t> 2-3 </a:t>
            </a:r>
            <a:r>
              <a:rPr lang="nb-NO" baseline="0" dirty="0" err="1" smtClean="0"/>
              <a:t>incidents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annually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where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orphan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radioactive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sources</a:t>
            </a:r>
            <a:r>
              <a:rPr lang="nb-NO" baseline="0" dirty="0" smtClean="0"/>
              <a:t> have </a:t>
            </a:r>
            <a:r>
              <a:rPr lang="nb-NO" baseline="0" dirty="0" err="1" smtClean="0"/>
              <a:t>been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discovered</a:t>
            </a:r>
            <a:r>
              <a:rPr lang="nb-NO" baseline="0" dirty="0" smtClean="0"/>
              <a:t>.</a:t>
            </a:r>
          </a:p>
          <a:p>
            <a:endParaRPr lang="nb-NO" baseline="0" dirty="0" smtClean="0"/>
          </a:p>
          <a:p>
            <a:r>
              <a:rPr lang="nb-NO" baseline="0" dirty="0" err="1" smtClean="0"/>
              <a:t>Internationally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there</a:t>
            </a:r>
            <a:r>
              <a:rPr lang="nb-NO" baseline="0" dirty="0" smtClean="0"/>
              <a:t> is an </a:t>
            </a:r>
            <a:r>
              <a:rPr lang="nb-NO" baseline="0" dirty="0" err="1" smtClean="0"/>
              <a:t>increased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focus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minimising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risk for </a:t>
            </a:r>
            <a:r>
              <a:rPr lang="nb-NO" baseline="0" dirty="0" err="1" smtClean="0"/>
              <a:t>nuclear</a:t>
            </a:r>
            <a:r>
              <a:rPr lang="nb-NO" baseline="0" dirty="0" smtClean="0"/>
              <a:t> or </a:t>
            </a:r>
            <a:r>
              <a:rPr lang="nb-NO" baseline="0" dirty="0" err="1" smtClean="0"/>
              <a:t>radiological</a:t>
            </a:r>
            <a:r>
              <a:rPr lang="nb-NO" baseline="0" dirty="0" smtClean="0"/>
              <a:t> material </a:t>
            </a:r>
            <a:r>
              <a:rPr lang="nb-NO" baseline="0" dirty="0" err="1" smtClean="0"/>
              <a:t>becoming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orphan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inmproved</a:t>
            </a:r>
            <a:r>
              <a:rPr lang="nb-NO" baseline="0" dirty="0" smtClean="0"/>
              <a:t> border </a:t>
            </a:r>
            <a:r>
              <a:rPr lang="nb-NO" baseline="0" dirty="0" err="1" smtClean="0"/>
              <a:t>control</a:t>
            </a:r>
            <a:r>
              <a:rPr lang="nb-NO" baseline="0" dirty="0" smtClean="0"/>
              <a:t> to limit illegal </a:t>
            </a:r>
            <a:r>
              <a:rPr lang="nb-NO" baseline="0" dirty="0" err="1" smtClean="0"/>
              <a:t>trafficking</a:t>
            </a:r>
            <a:r>
              <a:rPr lang="nb-NO" baseline="0" dirty="0" smtClean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FA982-BD9E-434D-A86F-1DBDCE3C953B}" type="slidenum">
              <a:rPr lang="nb-NO" smtClean="0"/>
              <a:pPr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536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Several</a:t>
            </a:r>
            <a:r>
              <a:rPr lang="nb-NO" dirty="0" smtClean="0"/>
              <a:t> </a:t>
            </a:r>
            <a:r>
              <a:rPr lang="nb-NO" dirty="0" err="1" smtClean="0"/>
              <a:t>incidents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last </a:t>
            </a:r>
            <a:r>
              <a:rPr lang="nb-NO" baseline="0" dirty="0" err="1" smtClean="0"/>
              <a:t>years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where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state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actors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conduct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operations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directed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towards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infrastructure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critical</a:t>
            </a:r>
            <a:r>
              <a:rPr lang="nb-NO" baseline="0" dirty="0" smtClean="0"/>
              <a:t> systems in </a:t>
            </a:r>
            <a:r>
              <a:rPr lang="nb-NO" baseline="0" dirty="0" err="1" smtClean="0"/>
              <a:t>another</a:t>
            </a:r>
            <a:r>
              <a:rPr lang="nb-NO" baseline="0" dirty="0" smtClean="0"/>
              <a:t> country. Operations have </a:t>
            </a:r>
            <a:r>
              <a:rPr lang="nb-NO" baseline="0" dirty="0" err="1" smtClean="0"/>
              <a:t>been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directed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towards</a:t>
            </a:r>
            <a:r>
              <a:rPr lang="nb-NO" baseline="0" dirty="0" smtClean="0"/>
              <a:t> digital systems, </a:t>
            </a:r>
            <a:r>
              <a:rPr lang="nb-NO" baseline="0" dirty="0" err="1" smtClean="0"/>
              <a:t>also</a:t>
            </a:r>
            <a:r>
              <a:rPr lang="nb-NO" baseline="0" dirty="0" smtClean="0"/>
              <a:t> at </a:t>
            </a:r>
            <a:r>
              <a:rPr lang="nb-NO" baseline="0" dirty="0" err="1" smtClean="0"/>
              <a:t>nuclear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facilities</a:t>
            </a:r>
            <a:r>
              <a:rPr lang="nb-NO" baseline="0" dirty="0" smtClean="0"/>
              <a:t>. E.g. </a:t>
            </a:r>
            <a:r>
              <a:rPr lang="nb-NO" baseline="0" dirty="0" err="1" smtClean="0"/>
              <a:t>Stuxnet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damaging</a:t>
            </a:r>
            <a:r>
              <a:rPr lang="nb-NO" baseline="0" dirty="0" smtClean="0"/>
              <a:t> hardware in </a:t>
            </a:r>
            <a:r>
              <a:rPr lang="nb-NO" baseline="0" dirty="0" err="1" smtClean="0"/>
              <a:t>Natanz</a:t>
            </a:r>
            <a:r>
              <a:rPr lang="nb-NO" baseline="0" dirty="0" smtClean="0"/>
              <a:t>, Iran in 2010.</a:t>
            </a:r>
          </a:p>
          <a:p>
            <a:endParaRPr lang="nb-NO" baseline="0" dirty="0" smtClean="0"/>
          </a:p>
          <a:p>
            <a:r>
              <a:rPr lang="nb-NO" baseline="0" dirty="0" err="1" smtClean="0"/>
              <a:t>Sabotage</a:t>
            </a:r>
            <a:r>
              <a:rPr lang="nb-NO" baseline="0" dirty="0" smtClean="0"/>
              <a:t> or </a:t>
            </a:r>
            <a:r>
              <a:rPr lang="nb-NO" baseline="0" dirty="0" err="1" smtClean="0"/>
              <a:t>unauthorised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access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control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warning</a:t>
            </a:r>
            <a:r>
              <a:rPr lang="nb-NO" baseline="0" dirty="0" smtClean="0"/>
              <a:t> systems </a:t>
            </a:r>
            <a:r>
              <a:rPr lang="nb-NO" baseline="0" dirty="0" err="1" smtClean="0"/>
              <a:t>may</a:t>
            </a:r>
            <a:r>
              <a:rPr lang="nb-NO" baseline="0" dirty="0" smtClean="0"/>
              <a:t> have </a:t>
            </a:r>
            <a:r>
              <a:rPr lang="nb-NO" baseline="0" dirty="0" err="1" smtClean="0"/>
              <a:t>consequences</a:t>
            </a:r>
            <a:r>
              <a:rPr lang="nb-NO" baseline="0" dirty="0" smtClean="0"/>
              <a:t> for </a:t>
            </a:r>
            <a:r>
              <a:rPr lang="nb-NO" baseline="0" dirty="0" err="1" smtClean="0"/>
              <a:t>safety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security</a:t>
            </a:r>
            <a:r>
              <a:rPr lang="nb-NO" baseline="0" dirty="0" smtClean="0"/>
              <a:t> at </a:t>
            </a:r>
            <a:r>
              <a:rPr lang="nb-NO" baseline="0" dirty="0" err="1" smtClean="0"/>
              <a:t>nuclear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radiological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facilities</a:t>
            </a:r>
            <a:r>
              <a:rPr lang="nb-NO" baseline="0" dirty="0" smtClean="0"/>
              <a:t>.</a:t>
            </a:r>
          </a:p>
          <a:p>
            <a:endParaRPr lang="nb-NO" baseline="0" dirty="0" smtClean="0"/>
          </a:p>
          <a:p>
            <a:r>
              <a:rPr lang="nb-NO" baseline="0" dirty="0" smtClean="0"/>
              <a:t>The </a:t>
            </a:r>
            <a:r>
              <a:rPr lang="nb-NO" baseline="0" dirty="0" err="1" smtClean="0"/>
              <a:t>international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development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this</a:t>
            </a:r>
            <a:r>
              <a:rPr lang="nb-NO" baseline="0" dirty="0" smtClean="0"/>
              <a:t> area pose </a:t>
            </a:r>
            <a:r>
              <a:rPr lang="nb-NO" baseline="0" dirty="0" err="1" smtClean="0"/>
              <a:t>challenges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also</a:t>
            </a:r>
            <a:r>
              <a:rPr lang="nb-NO" baseline="0" dirty="0" smtClean="0"/>
              <a:t> for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safety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security</a:t>
            </a:r>
            <a:r>
              <a:rPr lang="nb-NO" baseline="0" dirty="0" smtClean="0"/>
              <a:t> at Norwegian </a:t>
            </a:r>
            <a:r>
              <a:rPr lang="nb-NO" baseline="0" dirty="0" err="1" smtClean="0"/>
              <a:t>facilities</a:t>
            </a:r>
            <a:r>
              <a:rPr lang="nb-NO" baseline="0" dirty="0" smtClean="0"/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FA982-BD9E-434D-A86F-1DBDCE3C953B}" type="slidenum">
              <a:rPr lang="nb-NO" smtClean="0"/>
              <a:pPr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3046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Today</a:t>
            </a:r>
            <a:r>
              <a:rPr lang="nb-NO" dirty="0" smtClean="0"/>
              <a:t>: Fleet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six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icebreakers</a:t>
            </a:r>
            <a:r>
              <a:rPr lang="nb-NO" baseline="0" dirty="0" smtClean="0"/>
              <a:t>, all </a:t>
            </a:r>
            <a:r>
              <a:rPr lang="nb-NO" baseline="0" dirty="0" err="1" smtClean="0"/>
              <a:t>with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home</a:t>
            </a:r>
            <a:r>
              <a:rPr lang="nb-NO" baseline="0" dirty="0" smtClean="0"/>
              <a:t> port in Murmansk.  Three </a:t>
            </a:r>
            <a:r>
              <a:rPr lang="nb-NO" baseline="0" dirty="0" err="1" smtClean="0"/>
              <a:t>new</a:t>
            </a:r>
            <a:r>
              <a:rPr lang="nb-NO" baseline="0" dirty="0" smtClean="0"/>
              <a:t> have </a:t>
            </a:r>
            <a:r>
              <a:rPr lang="nb-NO" baseline="0" dirty="0" err="1" smtClean="0"/>
              <a:t>been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built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first </a:t>
            </a:r>
            <a:r>
              <a:rPr lang="nb-NO" baseline="0" dirty="0" err="1" smtClean="0"/>
              <a:t>one</a:t>
            </a:r>
            <a:r>
              <a:rPr lang="nb-NO" baseline="0" dirty="0" smtClean="0"/>
              <a:t> is </a:t>
            </a:r>
            <a:r>
              <a:rPr lang="nb-NO" baseline="0" dirty="0" err="1" smtClean="0"/>
              <a:t>expected</a:t>
            </a:r>
            <a:r>
              <a:rPr lang="nb-NO" baseline="0" dirty="0" smtClean="0"/>
              <a:t> to be </a:t>
            </a:r>
            <a:r>
              <a:rPr lang="nb-NO" baseline="0" dirty="0" err="1" smtClean="0"/>
              <a:t>commissioned</a:t>
            </a:r>
            <a:r>
              <a:rPr lang="nb-NO" baseline="0" dirty="0" smtClean="0"/>
              <a:t> in 2019.</a:t>
            </a:r>
          </a:p>
          <a:p>
            <a:endParaRPr lang="nb-NO" baseline="0" dirty="0" smtClean="0"/>
          </a:p>
          <a:p>
            <a:r>
              <a:rPr lang="nb-NO" baseline="0" dirty="0" smtClean="0"/>
              <a:t>Norwegian </a:t>
            </a:r>
            <a:r>
              <a:rPr lang="nb-NO" baseline="0" dirty="0" err="1" smtClean="0"/>
              <a:t>authorities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assume</a:t>
            </a:r>
            <a:r>
              <a:rPr lang="nb-NO" baseline="0" dirty="0" smtClean="0"/>
              <a:t> an </a:t>
            </a:r>
            <a:r>
              <a:rPr lang="nb-NO" baseline="0" dirty="0" err="1" smtClean="0"/>
              <a:t>increase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traffic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nuclear-powered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icebreakers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close</a:t>
            </a:r>
            <a:r>
              <a:rPr lang="nb-NO" baseline="0" dirty="0" smtClean="0"/>
              <a:t> to Norway in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years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come</a:t>
            </a:r>
            <a:r>
              <a:rPr lang="nb-NO" baseline="0" dirty="0" smtClean="0"/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FA982-BD9E-434D-A86F-1DBDCE3C953B}" type="slidenum">
              <a:rPr lang="nb-NO" smtClean="0"/>
              <a:pPr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0184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CEF44-CE02-405F-A9E2-42F341E58F51}" type="datetimeFigureOut">
              <a:rPr lang="nb-NO" smtClean="0"/>
              <a:t>31.03.2019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www.dsa.no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3BA2B-3C62-430B-8700-C49674ED2458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34" y="5458174"/>
            <a:ext cx="3492532" cy="69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04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CEF44-CE02-405F-A9E2-42F341E58F51}" type="datetimeFigureOut">
              <a:rPr lang="nb-NO" smtClean="0"/>
              <a:t>31.03.2019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3BA2B-3C62-430B-8700-C49674ED245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9931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CEF44-CE02-405F-A9E2-42F341E58F51}" type="datetimeFigureOut">
              <a:rPr lang="nb-NO" smtClean="0"/>
              <a:t>31.03.2019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3BA2B-3C62-430B-8700-C49674ED245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3315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CEF44-CE02-405F-A9E2-42F341E58F51}" type="datetimeFigureOut">
              <a:rPr lang="nb-NO" smtClean="0"/>
              <a:t>31.03.2019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3BA2B-3C62-430B-8700-C49674ED245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6982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CEF44-CE02-405F-A9E2-42F341E58F51}" type="datetimeFigureOut">
              <a:rPr lang="nb-NO" smtClean="0"/>
              <a:t>31.03.2019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3BA2B-3C62-430B-8700-C49674ED245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2469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CEF44-CE02-405F-A9E2-42F341E58F51}" type="datetimeFigureOut">
              <a:rPr lang="nb-NO" smtClean="0"/>
              <a:t>31.03.2019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3BA2B-3C62-430B-8700-C49674ED245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91506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CEF44-CE02-405F-A9E2-42F341E58F51}" type="datetimeFigureOut">
              <a:rPr lang="nb-NO" smtClean="0"/>
              <a:t>31.03.2019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3BA2B-3C62-430B-8700-C49674ED245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9387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CEF44-CE02-405F-A9E2-42F341E58F51}" type="datetimeFigureOut">
              <a:rPr lang="nb-NO" smtClean="0"/>
              <a:t>31.03.2019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3BA2B-3C62-430B-8700-C49674ED245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0938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bg>
      <p:bgPr>
        <a:solidFill>
          <a:srgbClr val="177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606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CEF44-CE02-405F-A9E2-42F341E58F51}" type="datetimeFigureOut">
              <a:rPr lang="nb-NO" smtClean="0"/>
              <a:t>31.03.2019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3BA2B-3C62-430B-8700-C49674ED245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7858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CEF44-CE02-405F-A9E2-42F341E58F51}" type="datetimeFigureOut">
              <a:rPr lang="nb-NO" smtClean="0"/>
              <a:t>31.03.2019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3BA2B-3C62-430B-8700-C49674ED245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4308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CEF44-CE02-405F-A9E2-42F341E58F51}" type="datetimeFigureOut">
              <a:rPr lang="nb-NO" smtClean="0"/>
              <a:t>31.03.2019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3BA2B-3C62-430B-8700-C49674ED245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1475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429124" y="781050"/>
            <a:ext cx="4619626" cy="3333749"/>
          </a:xfrm>
        </p:spPr>
        <p:txBody>
          <a:bodyPr anchor="t">
            <a:noAutofit/>
          </a:bodyPr>
          <a:lstStyle/>
          <a:p>
            <a:pPr algn="l"/>
            <a:r>
              <a:rPr lang="nb-NO" sz="2800" dirty="0" err="1" smtClean="0"/>
              <a:t>Changes</a:t>
            </a:r>
            <a:r>
              <a:rPr lang="nb-NO" sz="2800" dirty="0" smtClean="0"/>
              <a:t> in </a:t>
            </a:r>
            <a:r>
              <a:rPr lang="nb-NO" sz="2800" dirty="0" err="1" smtClean="0"/>
              <a:t>nuclear</a:t>
            </a:r>
            <a:r>
              <a:rPr lang="nb-NO" sz="2800" dirty="0" smtClean="0"/>
              <a:t> and </a:t>
            </a:r>
            <a:r>
              <a:rPr lang="nb-NO" sz="2800" dirty="0" err="1" smtClean="0"/>
              <a:t>radiological</a:t>
            </a:r>
            <a:r>
              <a:rPr lang="nb-NO" sz="2800" dirty="0" smtClean="0"/>
              <a:t> </a:t>
            </a:r>
            <a:r>
              <a:rPr lang="nb-NO" sz="2800" dirty="0" err="1" smtClean="0"/>
              <a:t>threats</a:t>
            </a:r>
            <a:r>
              <a:rPr lang="nb-NO" sz="2800" dirty="0" smtClean="0"/>
              <a:t> and </a:t>
            </a:r>
            <a:r>
              <a:rPr lang="nb-NO" sz="2800" dirty="0" err="1" smtClean="0"/>
              <a:t>hazards</a:t>
            </a:r>
            <a:r>
              <a:rPr lang="nb-NO" sz="2800" dirty="0" smtClean="0"/>
              <a:t> from a Norwegian </a:t>
            </a:r>
            <a:r>
              <a:rPr lang="nb-NO" sz="2800" dirty="0" err="1" smtClean="0"/>
              <a:t>perspective</a:t>
            </a:r>
            <a:r>
              <a:rPr lang="nb-NO" sz="2800" dirty="0" smtClean="0"/>
              <a:t/>
            </a:r>
            <a:br>
              <a:rPr lang="nb-NO" sz="2800" dirty="0" smtClean="0"/>
            </a:br>
            <a:r>
              <a:rPr lang="nb-NO" sz="2800" dirty="0" smtClean="0"/>
              <a:t/>
            </a:r>
            <a:br>
              <a:rPr lang="nb-NO" sz="2800" dirty="0" smtClean="0"/>
            </a:br>
            <a:r>
              <a:rPr lang="nb-NO" sz="2800" dirty="0"/>
              <a:t/>
            </a:r>
            <a:br>
              <a:rPr lang="nb-NO" sz="2800" dirty="0"/>
            </a:br>
            <a:r>
              <a:rPr lang="nb-NO" sz="2000" dirty="0" smtClean="0"/>
              <a:t>Øyvind Gjølme Selnæs</a:t>
            </a:r>
            <a:br>
              <a:rPr lang="nb-NO" sz="2000" dirty="0" smtClean="0"/>
            </a:br>
            <a:r>
              <a:rPr lang="nb-NO" sz="2000" dirty="0" smtClean="0"/>
              <a:t/>
            </a:r>
            <a:br>
              <a:rPr lang="nb-NO" sz="2000" dirty="0" smtClean="0"/>
            </a:br>
            <a:r>
              <a:rPr lang="nb-NO" sz="2000" dirty="0"/>
              <a:t/>
            </a:r>
            <a:br>
              <a:rPr lang="nb-NO" sz="2000" dirty="0"/>
            </a:br>
            <a:r>
              <a:rPr lang="nb-NO" sz="2000" dirty="0" smtClean="0"/>
              <a:t>NERIS Workshop,</a:t>
            </a:r>
            <a:br>
              <a:rPr lang="nb-NO" sz="2000" dirty="0" smtClean="0"/>
            </a:br>
            <a:r>
              <a:rPr lang="nb-NO" sz="2000" dirty="0" smtClean="0"/>
              <a:t>Roskilde 3-5 April 2019</a:t>
            </a:r>
            <a:endParaRPr lang="nb-NO" sz="20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44" y="646981"/>
            <a:ext cx="3888432" cy="4308634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2374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" r="9611"/>
          <a:stretch/>
        </p:blipFill>
        <p:spPr>
          <a:xfrm>
            <a:off x="0" y="-27104"/>
            <a:ext cx="9180512" cy="68256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ktangel 5"/>
          <p:cNvSpPr/>
          <p:nvPr/>
        </p:nvSpPr>
        <p:spPr bwMode="auto">
          <a:xfrm>
            <a:off x="-1" y="6309320"/>
            <a:ext cx="9180513" cy="548681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Russian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nuclear-powered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icebreakers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close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to Norway</a:t>
            </a:r>
          </a:p>
        </p:txBody>
      </p:sp>
    </p:spTree>
    <p:extLst>
      <p:ext uri="{BB962C8B-B14F-4D97-AF65-F5344CB8AC3E}">
        <p14:creationId xmlns:p14="http://schemas.microsoft.com/office/powerpoint/2010/main" val="69496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2" t="22784" r="19910" b="703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1" name="Ellipse 11"/>
          <p:cNvSpPr>
            <a:spLocks noChangeArrowheads="1"/>
          </p:cNvSpPr>
          <p:nvPr/>
        </p:nvSpPr>
        <p:spPr bwMode="auto">
          <a:xfrm>
            <a:off x="6638925" y="4505325"/>
            <a:ext cx="144463" cy="144463"/>
          </a:xfrm>
          <a:prstGeom prst="ellipse">
            <a:avLst/>
          </a:prstGeom>
          <a:solidFill>
            <a:srgbClr val="B5121B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58372" name="TekstSylinder 12"/>
          <p:cNvSpPr txBox="1">
            <a:spLocks noChangeArrowheads="1"/>
          </p:cNvSpPr>
          <p:nvPr/>
        </p:nvSpPr>
        <p:spPr bwMode="auto">
          <a:xfrm>
            <a:off x="6465888" y="4619625"/>
            <a:ext cx="9604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nb-NO" sz="1200" b="1" dirty="0" err="1" smtClean="0">
                <a:solidFill>
                  <a:srgbClr val="000000"/>
                </a:solidFill>
              </a:rPr>
              <a:t>Mayak</a:t>
            </a:r>
            <a:endParaRPr lang="nb-NO" sz="1200" b="1" dirty="0">
              <a:solidFill>
                <a:srgbClr val="000000"/>
              </a:solidFill>
            </a:endParaRPr>
          </a:p>
        </p:txBody>
      </p:sp>
      <p:sp>
        <p:nvSpPr>
          <p:cNvPr id="9" name="Frihåndsform 8"/>
          <p:cNvSpPr/>
          <p:nvPr/>
        </p:nvSpPr>
        <p:spPr bwMode="auto">
          <a:xfrm>
            <a:off x="3489325" y="2555875"/>
            <a:ext cx="1501775" cy="2006600"/>
          </a:xfrm>
          <a:custGeom>
            <a:avLst/>
            <a:gdLst>
              <a:gd name="connsiteX0" fmla="*/ 1502282 w 1502282"/>
              <a:gd name="connsiteY0" fmla="*/ 280271 h 2006434"/>
              <a:gd name="connsiteX1" fmla="*/ 1464959 w 1502282"/>
              <a:gd name="connsiteY1" fmla="*/ 102989 h 2006434"/>
              <a:gd name="connsiteX2" fmla="*/ 1315669 w 1502282"/>
              <a:gd name="connsiteY2" fmla="*/ 19014 h 2006434"/>
              <a:gd name="connsiteX3" fmla="*/ 1175710 w 1502282"/>
              <a:gd name="connsiteY3" fmla="*/ 353 h 2006434"/>
              <a:gd name="connsiteX4" fmla="*/ 1017090 w 1502282"/>
              <a:gd name="connsiteY4" fmla="*/ 28345 h 2006434"/>
              <a:gd name="connsiteX5" fmla="*/ 905122 w 1502282"/>
              <a:gd name="connsiteY5" fmla="*/ 74998 h 2006434"/>
              <a:gd name="connsiteX6" fmla="*/ 709180 w 1502282"/>
              <a:gd name="connsiteY6" fmla="*/ 177634 h 2006434"/>
              <a:gd name="connsiteX7" fmla="*/ 513237 w 1502282"/>
              <a:gd name="connsiteY7" fmla="*/ 326924 h 2006434"/>
              <a:gd name="connsiteX8" fmla="*/ 391939 w 1502282"/>
              <a:gd name="connsiteY8" fmla="*/ 522867 h 2006434"/>
              <a:gd name="connsiteX9" fmla="*/ 214657 w 1502282"/>
              <a:gd name="connsiteY9" fmla="*/ 728141 h 2006434"/>
              <a:gd name="connsiteX10" fmla="*/ 93359 w 1502282"/>
              <a:gd name="connsiteY10" fmla="*/ 998728 h 2006434"/>
              <a:gd name="connsiteX11" fmla="*/ 46706 w 1502282"/>
              <a:gd name="connsiteY11" fmla="*/ 1185341 h 2006434"/>
              <a:gd name="connsiteX12" fmla="*/ 53 w 1502282"/>
              <a:gd name="connsiteY12" fmla="*/ 1474589 h 2006434"/>
              <a:gd name="connsiteX13" fmla="*/ 56037 w 1502282"/>
              <a:gd name="connsiteY13" fmla="*/ 1707855 h 2006434"/>
              <a:gd name="connsiteX14" fmla="*/ 205326 w 1502282"/>
              <a:gd name="connsiteY14" fmla="*/ 1726516 h 2006434"/>
              <a:gd name="connsiteX15" fmla="*/ 307963 w 1502282"/>
              <a:gd name="connsiteY15" fmla="*/ 1670532 h 2006434"/>
              <a:gd name="connsiteX16" fmla="*/ 354616 w 1502282"/>
              <a:gd name="connsiteY16" fmla="*/ 1661202 h 2006434"/>
              <a:gd name="connsiteX17" fmla="*/ 391939 w 1502282"/>
              <a:gd name="connsiteY17" fmla="*/ 1661202 h 2006434"/>
              <a:gd name="connsiteX18" fmla="*/ 410600 w 1502282"/>
              <a:gd name="connsiteY18" fmla="*/ 1707855 h 2006434"/>
              <a:gd name="connsiteX19" fmla="*/ 438592 w 1502282"/>
              <a:gd name="connsiteY19" fmla="*/ 1763838 h 2006434"/>
              <a:gd name="connsiteX20" fmla="*/ 438592 w 1502282"/>
              <a:gd name="connsiteY20" fmla="*/ 1791830 h 2006434"/>
              <a:gd name="connsiteX21" fmla="*/ 513237 w 1502282"/>
              <a:gd name="connsiteY21" fmla="*/ 1987773 h 2006434"/>
              <a:gd name="connsiteX22" fmla="*/ 513237 w 1502282"/>
              <a:gd name="connsiteY22" fmla="*/ 1987773 h 2006434"/>
              <a:gd name="connsiteX23" fmla="*/ 513237 w 1502282"/>
              <a:gd name="connsiteY23" fmla="*/ 2006434 h 2006434"/>
              <a:gd name="connsiteX0" fmla="*/ 1502282 w 1502282"/>
              <a:gd name="connsiteY0" fmla="*/ 280271 h 2006434"/>
              <a:gd name="connsiteX1" fmla="*/ 1464959 w 1502282"/>
              <a:gd name="connsiteY1" fmla="*/ 102989 h 2006434"/>
              <a:gd name="connsiteX2" fmla="*/ 1315669 w 1502282"/>
              <a:gd name="connsiteY2" fmla="*/ 19014 h 2006434"/>
              <a:gd name="connsiteX3" fmla="*/ 1175710 w 1502282"/>
              <a:gd name="connsiteY3" fmla="*/ 353 h 2006434"/>
              <a:gd name="connsiteX4" fmla="*/ 1017090 w 1502282"/>
              <a:gd name="connsiteY4" fmla="*/ 28345 h 2006434"/>
              <a:gd name="connsiteX5" fmla="*/ 905122 w 1502282"/>
              <a:gd name="connsiteY5" fmla="*/ 74998 h 2006434"/>
              <a:gd name="connsiteX6" fmla="*/ 709180 w 1502282"/>
              <a:gd name="connsiteY6" fmla="*/ 177634 h 2006434"/>
              <a:gd name="connsiteX7" fmla="*/ 513237 w 1502282"/>
              <a:gd name="connsiteY7" fmla="*/ 326924 h 2006434"/>
              <a:gd name="connsiteX8" fmla="*/ 214657 w 1502282"/>
              <a:gd name="connsiteY8" fmla="*/ 728141 h 2006434"/>
              <a:gd name="connsiteX9" fmla="*/ 93359 w 1502282"/>
              <a:gd name="connsiteY9" fmla="*/ 998728 h 2006434"/>
              <a:gd name="connsiteX10" fmla="*/ 46706 w 1502282"/>
              <a:gd name="connsiteY10" fmla="*/ 1185341 h 2006434"/>
              <a:gd name="connsiteX11" fmla="*/ 53 w 1502282"/>
              <a:gd name="connsiteY11" fmla="*/ 1474589 h 2006434"/>
              <a:gd name="connsiteX12" fmla="*/ 56037 w 1502282"/>
              <a:gd name="connsiteY12" fmla="*/ 1707855 h 2006434"/>
              <a:gd name="connsiteX13" fmla="*/ 205326 w 1502282"/>
              <a:gd name="connsiteY13" fmla="*/ 1726516 h 2006434"/>
              <a:gd name="connsiteX14" fmla="*/ 307963 w 1502282"/>
              <a:gd name="connsiteY14" fmla="*/ 1670532 h 2006434"/>
              <a:gd name="connsiteX15" fmla="*/ 354616 w 1502282"/>
              <a:gd name="connsiteY15" fmla="*/ 1661202 h 2006434"/>
              <a:gd name="connsiteX16" fmla="*/ 391939 w 1502282"/>
              <a:gd name="connsiteY16" fmla="*/ 1661202 h 2006434"/>
              <a:gd name="connsiteX17" fmla="*/ 410600 w 1502282"/>
              <a:gd name="connsiteY17" fmla="*/ 1707855 h 2006434"/>
              <a:gd name="connsiteX18" fmla="*/ 438592 w 1502282"/>
              <a:gd name="connsiteY18" fmla="*/ 1763838 h 2006434"/>
              <a:gd name="connsiteX19" fmla="*/ 438592 w 1502282"/>
              <a:gd name="connsiteY19" fmla="*/ 1791830 h 2006434"/>
              <a:gd name="connsiteX20" fmla="*/ 513237 w 1502282"/>
              <a:gd name="connsiteY20" fmla="*/ 1987773 h 2006434"/>
              <a:gd name="connsiteX21" fmla="*/ 513237 w 1502282"/>
              <a:gd name="connsiteY21" fmla="*/ 1987773 h 2006434"/>
              <a:gd name="connsiteX22" fmla="*/ 513237 w 1502282"/>
              <a:gd name="connsiteY22" fmla="*/ 2006434 h 2006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502282" h="2006434">
                <a:moveTo>
                  <a:pt x="1502282" y="280271"/>
                </a:moveTo>
                <a:cubicBezTo>
                  <a:pt x="1499171" y="213401"/>
                  <a:pt x="1496061" y="146532"/>
                  <a:pt x="1464959" y="102989"/>
                </a:cubicBezTo>
                <a:cubicBezTo>
                  <a:pt x="1433857" y="59446"/>
                  <a:pt x="1363877" y="36120"/>
                  <a:pt x="1315669" y="19014"/>
                </a:cubicBezTo>
                <a:cubicBezTo>
                  <a:pt x="1267461" y="1908"/>
                  <a:pt x="1225473" y="-1202"/>
                  <a:pt x="1175710" y="353"/>
                </a:cubicBezTo>
                <a:cubicBezTo>
                  <a:pt x="1125947" y="1908"/>
                  <a:pt x="1062188" y="15904"/>
                  <a:pt x="1017090" y="28345"/>
                </a:cubicBezTo>
                <a:cubicBezTo>
                  <a:pt x="971992" y="40786"/>
                  <a:pt x="956440" y="50117"/>
                  <a:pt x="905122" y="74998"/>
                </a:cubicBezTo>
                <a:cubicBezTo>
                  <a:pt x="853804" y="99879"/>
                  <a:pt x="774494" y="135646"/>
                  <a:pt x="709180" y="177634"/>
                </a:cubicBezTo>
                <a:cubicBezTo>
                  <a:pt x="643866" y="219622"/>
                  <a:pt x="595657" y="235173"/>
                  <a:pt x="513237" y="326924"/>
                </a:cubicBezTo>
                <a:cubicBezTo>
                  <a:pt x="430817" y="418675"/>
                  <a:pt x="284637" y="616174"/>
                  <a:pt x="214657" y="728141"/>
                </a:cubicBezTo>
                <a:cubicBezTo>
                  <a:pt x="144677" y="840108"/>
                  <a:pt x="121351" y="922528"/>
                  <a:pt x="93359" y="998728"/>
                </a:cubicBezTo>
                <a:cubicBezTo>
                  <a:pt x="65367" y="1074928"/>
                  <a:pt x="62257" y="1106031"/>
                  <a:pt x="46706" y="1185341"/>
                </a:cubicBezTo>
                <a:cubicBezTo>
                  <a:pt x="31155" y="1264651"/>
                  <a:pt x="-1502" y="1387503"/>
                  <a:pt x="53" y="1474589"/>
                </a:cubicBezTo>
                <a:cubicBezTo>
                  <a:pt x="1608" y="1561675"/>
                  <a:pt x="21825" y="1665867"/>
                  <a:pt x="56037" y="1707855"/>
                </a:cubicBezTo>
                <a:cubicBezTo>
                  <a:pt x="90249" y="1749843"/>
                  <a:pt x="163338" y="1732737"/>
                  <a:pt x="205326" y="1726516"/>
                </a:cubicBezTo>
                <a:cubicBezTo>
                  <a:pt x="247314" y="1720296"/>
                  <a:pt x="283082" y="1681418"/>
                  <a:pt x="307963" y="1670532"/>
                </a:cubicBezTo>
                <a:cubicBezTo>
                  <a:pt x="332844" y="1659646"/>
                  <a:pt x="340620" y="1662757"/>
                  <a:pt x="354616" y="1661202"/>
                </a:cubicBezTo>
                <a:cubicBezTo>
                  <a:pt x="368612" y="1659647"/>
                  <a:pt x="382608" y="1653426"/>
                  <a:pt x="391939" y="1661202"/>
                </a:cubicBezTo>
                <a:cubicBezTo>
                  <a:pt x="401270" y="1668978"/>
                  <a:pt x="402825" y="1690749"/>
                  <a:pt x="410600" y="1707855"/>
                </a:cubicBezTo>
                <a:cubicBezTo>
                  <a:pt x="418375" y="1724961"/>
                  <a:pt x="433927" y="1749842"/>
                  <a:pt x="438592" y="1763838"/>
                </a:cubicBezTo>
                <a:cubicBezTo>
                  <a:pt x="443257" y="1777834"/>
                  <a:pt x="426151" y="1754508"/>
                  <a:pt x="438592" y="1791830"/>
                </a:cubicBezTo>
                <a:cubicBezTo>
                  <a:pt x="451033" y="1829153"/>
                  <a:pt x="513237" y="1987773"/>
                  <a:pt x="513237" y="1987773"/>
                </a:cubicBezTo>
                <a:lnTo>
                  <a:pt x="513237" y="1987773"/>
                </a:lnTo>
                <a:lnTo>
                  <a:pt x="513237" y="2006434"/>
                </a:lnTo>
              </a:path>
            </a:pathLst>
          </a:custGeom>
          <a:noFill/>
          <a:ln w="190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10" name="Frihåndsform 9"/>
          <p:cNvSpPr/>
          <p:nvPr/>
        </p:nvSpPr>
        <p:spPr bwMode="auto">
          <a:xfrm>
            <a:off x="4962525" y="2808288"/>
            <a:ext cx="1681163" cy="1820862"/>
          </a:xfrm>
          <a:custGeom>
            <a:avLst/>
            <a:gdLst>
              <a:gd name="connsiteX0" fmla="*/ 37841 w 1698690"/>
              <a:gd name="connsiteY0" fmla="*/ 0 h 1823800"/>
              <a:gd name="connsiteX1" fmla="*/ 19180 w 1698690"/>
              <a:gd name="connsiteY1" fmla="*/ 289249 h 1823800"/>
              <a:gd name="connsiteX2" fmla="*/ 9849 w 1698690"/>
              <a:gd name="connsiteY2" fmla="*/ 559837 h 1823800"/>
              <a:gd name="connsiteX3" fmla="*/ 168470 w 1698690"/>
              <a:gd name="connsiteY3" fmla="*/ 942392 h 1823800"/>
              <a:gd name="connsiteX4" fmla="*/ 523033 w 1698690"/>
              <a:gd name="connsiteY4" fmla="*/ 1455576 h 1823800"/>
              <a:gd name="connsiteX5" fmla="*/ 1036216 w 1698690"/>
              <a:gd name="connsiteY5" fmla="*/ 1791478 h 1823800"/>
              <a:gd name="connsiteX6" fmla="*/ 1698690 w 1698690"/>
              <a:gd name="connsiteY6" fmla="*/ 1791478 h 1823800"/>
              <a:gd name="connsiteX0" fmla="*/ 37841 w 1698690"/>
              <a:gd name="connsiteY0" fmla="*/ 0 h 1823800"/>
              <a:gd name="connsiteX1" fmla="*/ 19180 w 1698690"/>
              <a:gd name="connsiteY1" fmla="*/ 289249 h 1823800"/>
              <a:gd name="connsiteX2" fmla="*/ 9849 w 1698690"/>
              <a:gd name="connsiteY2" fmla="*/ 559837 h 1823800"/>
              <a:gd name="connsiteX3" fmla="*/ 168470 w 1698690"/>
              <a:gd name="connsiteY3" fmla="*/ 989045 h 1823800"/>
              <a:gd name="connsiteX4" fmla="*/ 523033 w 1698690"/>
              <a:gd name="connsiteY4" fmla="*/ 1455576 h 1823800"/>
              <a:gd name="connsiteX5" fmla="*/ 1036216 w 1698690"/>
              <a:gd name="connsiteY5" fmla="*/ 1791478 h 1823800"/>
              <a:gd name="connsiteX6" fmla="*/ 1698690 w 1698690"/>
              <a:gd name="connsiteY6" fmla="*/ 1791478 h 1823800"/>
              <a:gd name="connsiteX0" fmla="*/ 25926 w 1686775"/>
              <a:gd name="connsiteY0" fmla="*/ 0 h 1823800"/>
              <a:gd name="connsiteX1" fmla="*/ 7265 w 1686775"/>
              <a:gd name="connsiteY1" fmla="*/ 289249 h 1823800"/>
              <a:gd name="connsiteX2" fmla="*/ 156555 w 1686775"/>
              <a:gd name="connsiteY2" fmla="*/ 989045 h 1823800"/>
              <a:gd name="connsiteX3" fmla="*/ 511118 w 1686775"/>
              <a:gd name="connsiteY3" fmla="*/ 1455576 h 1823800"/>
              <a:gd name="connsiteX4" fmla="*/ 1024301 w 1686775"/>
              <a:gd name="connsiteY4" fmla="*/ 1791478 h 1823800"/>
              <a:gd name="connsiteX5" fmla="*/ 1686775 w 1686775"/>
              <a:gd name="connsiteY5" fmla="*/ 1791478 h 1823800"/>
              <a:gd name="connsiteX0" fmla="*/ 25926 w 1686775"/>
              <a:gd name="connsiteY0" fmla="*/ 0 h 1821186"/>
              <a:gd name="connsiteX1" fmla="*/ 7265 w 1686775"/>
              <a:gd name="connsiteY1" fmla="*/ 289249 h 1821186"/>
              <a:gd name="connsiteX2" fmla="*/ 156555 w 1686775"/>
              <a:gd name="connsiteY2" fmla="*/ 989045 h 1821186"/>
              <a:gd name="connsiteX3" fmla="*/ 501788 w 1686775"/>
              <a:gd name="connsiteY3" fmla="*/ 1492899 h 1821186"/>
              <a:gd name="connsiteX4" fmla="*/ 1024301 w 1686775"/>
              <a:gd name="connsiteY4" fmla="*/ 1791478 h 1821186"/>
              <a:gd name="connsiteX5" fmla="*/ 1686775 w 1686775"/>
              <a:gd name="connsiteY5" fmla="*/ 1791478 h 1821186"/>
              <a:gd name="connsiteX0" fmla="*/ 25501 w 1686350"/>
              <a:gd name="connsiteY0" fmla="*/ 0 h 1821186"/>
              <a:gd name="connsiteX1" fmla="*/ 6840 w 1686350"/>
              <a:gd name="connsiteY1" fmla="*/ 289249 h 1821186"/>
              <a:gd name="connsiteX2" fmla="*/ 156130 w 1686350"/>
              <a:gd name="connsiteY2" fmla="*/ 989045 h 1821186"/>
              <a:gd name="connsiteX3" fmla="*/ 501363 w 1686350"/>
              <a:gd name="connsiteY3" fmla="*/ 1492899 h 1821186"/>
              <a:gd name="connsiteX4" fmla="*/ 1023876 w 1686350"/>
              <a:gd name="connsiteY4" fmla="*/ 1791478 h 1821186"/>
              <a:gd name="connsiteX5" fmla="*/ 1686350 w 1686350"/>
              <a:gd name="connsiteY5" fmla="*/ 1791478 h 1821186"/>
              <a:gd name="connsiteX0" fmla="*/ 20565 w 1681414"/>
              <a:gd name="connsiteY0" fmla="*/ 0 h 1821186"/>
              <a:gd name="connsiteX1" fmla="*/ 1904 w 1681414"/>
              <a:gd name="connsiteY1" fmla="*/ 289249 h 1821186"/>
              <a:gd name="connsiteX2" fmla="*/ 151194 w 1681414"/>
              <a:gd name="connsiteY2" fmla="*/ 989045 h 1821186"/>
              <a:gd name="connsiteX3" fmla="*/ 496427 w 1681414"/>
              <a:gd name="connsiteY3" fmla="*/ 1492899 h 1821186"/>
              <a:gd name="connsiteX4" fmla="*/ 1018940 w 1681414"/>
              <a:gd name="connsiteY4" fmla="*/ 1791478 h 1821186"/>
              <a:gd name="connsiteX5" fmla="*/ 1681414 w 1681414"/>
              <a:gd name="connsiteY5" fmla="*/ 1791478 h 1821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1414" h="1821186">
                <a:moveTo>
                  <a:pt x="20565" y="0"/>
                </a:moveTo>
                <a:cubicBezTo>
                  <a:pt x="13567" y="97971"/>
                  <a:pt x="17455" y="40432"/>
                  <a:pt x="1904" y="289249"/>
                </a:cubicBezTo>
                <a:cubicBezTo>
                  <a:pt x="-13647" y="538066"/>
                  <a:pt x="68774" y="788437"/>
                  <a:pt x="151194" y="989045"/>
                </a:cubicBezTo>
                <a:cubicBezTo>
                  <a:pt x="233614" y="1189653"/>
                  <a:pt x="351803" y="1359160"/>
                  <a:pt x="496427" y="1492899"/>
                </a:cubicBezTo>
                <a:cubicBezTo>
                  <a:pt x="641051" y="1626638"/>
                  <a:pt x="821442" y="1741715"/>
                  <a:pt x="1018940" y="1791478"/>
                </a:cubicBezTo>
                <a:cubicBezTo>
                  <a:pt x="1216438" y="1841241"/>
                  <a:pt x="1448148" y="1819470"/>
                  <a:pt x="1681414" y="1791478"/>
                </a:cubicBezTo>
              </a:path>
            </a:pathLst>
          </a:custGeom>
          <a:noFill/>
          <a:ln w="190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58375" name="Ellipse 14"/>
          <p:cNvSpPr>
            <a:spLocks noChangeArrowheads="1"/>
          </p:cNvSpPr>
          <p:nvPr/>
        </p:nvSpPr>
        <p:spPr bwMode="auto">
          <a:xfrm>
            <a:off x="4916488" y="2782888"/>
            <a:ext cx="144462" cy="144462"/>
          </a:xfrm>
          <a:prstGeom prst="ellipse">
            <a:avLst/>
          </a:prstGeom>
          <a:solidFill>
            <a:srgbClr val="B5121B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grpSp>
        <p:nvGrpSpPr>
          <p:cNvPr id="58376" name="Gruppe 16"/>
          <p:cNvGrpSpPr>
            <a:grpSpLocks/>
          </p:cNvGrpSpPr>
          <p:nvPr/>
        </p:nvGrpSpPr>
        <p:grpSpPr bwMode="auto">
          <a:xfrm>
            <a:off x="5502734" y="2907075"/>
            <a:ext cx="1728787" cy="1319213"/>
            <a:chOff x="5218787" y="2850647"/>
            <a:chExt cx="1727705" cy="1320137"/>
          </a:xfr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8397" name="AutoShape 8"/>
            <p:cNvSpPr>
              <a:spLocks noChangeArrowheads="1"/>
            </p:cNvSpPr>
            <p:nvPr/>
          </p:nvSpPr>
          <p:spPr bwMode="auto">
            <a:xfrm>
              <a:off x="5218787" y="2850647"/>
              <a:ext cx="1727705" cy="1320137"/>
            </a:xfrm>
            <a:prstGeom prst="wedgeRectCallout">
              <a:avLst>
                <a:gd name="adj1" fmla="val -78685"/>
                <a:gd name="adj2" fmla="val -53622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nb-NO">
                <a:solidFill>
                  <a:srgbClr val="000000"/>
                </a:solidFill>
              </a:endParaRPr>
            </a:p>
          </p:txBody>
        </p:sp>
        <p:pic>
          <p:nvPicPr>
            <p:cNvPr id="58398" name="Picture 4" descr="http://bellona.no/imagearchive/P1000842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4760" y="2920218"/>
              <a:ext cx="1595600" cy="119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99" name="TekstSylinder 13"/>
            <p:cNvSpPr txBox="1">
              <a:spLocks noChangeArrowheads="1"/>
            </p:cNvSpPr>
            <p:nvPr/>
          </p:nvSpPr>
          <p:spPr bwMode="auto">
            <a:xfrm>
              <a:off x="5294761" y="2928174"/>
              <a:ext cx="159559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nb-NO" sz="1200" b="1">
                  <a:solidFill>
                    <a:srgbClr val="000000"/>
                  </a:solidFill>
                </a:rPr>
                <a:t>Murmansk</a:t>
              </a:r>
            </a:p>
          </p:txBody>
        </p:sp>
      </p:grpSp>
      <p:cxnSp>
        <p:nvCxnSpPr>
          <p:cNvPr id="19" name="Rett linje 18"/>
          <p:cNvCxnSpPr>
            <a:stCxn id="9" idx="20"/>
          </p:cNvCxnSpPr>
          <p:nvPr/>
        </p:nvCxnSpPr>
        <p:spPr bwMode="auto">
          <a:xfrm>
            <a:off x="4002088" y="4543425"/>
            <a:ext cx="569912" cy="889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Rett linje 23"/>
          <p:cNvCxnSpPr>
            <a:stCxn id="9" idx="22"/>
          </p:cNvCxnSpPr>
          <p:nvPr/>
        </p:nvCxnSpPr>
        <p:spPr bwMode="auto">
          <a:xfrm>
            <a:off x="4002088" y="4562475"/>
            <a:ext cx="411162" cy="1920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Rett linje 26"/>
          <p:cNvCxnSpPr>
            <a:stCxn id="9" idx="22"/>
          </p:cNvCxnSpPr>
          <p:nvPr/>
        </p:nvCxnSpPr>
        <p:spPr bwMode="auto">
          <a:xfrm>
            <a:off x="4002088" y="4562475"/>
            <a:ext cx="569912" cy="4889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Rett linje 29"/>
          <p:cNvCxnSpPr>
            <a:stCxn id="9" idx="20"/>
          </p:cNvCxnSpPr>
          <p:nvPr/>
        </p:nvCxnSpPr>
        <p:spPr bwMode="auto">
          <a:xfrm>
            <a:off x="4002088" y="4543425"/>
            <a:ext cx="285750" cy="4635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9163" name="Gruppe 49162"/>
          <p:cNvGrpSpPr>
            <a:grpSpLocks/>
          </p:cNvGrpSpPr>
          <p:nvPr/>
        </p:nvGrpSpPr>
        <p:grpSpPr bwMode="auto">
          <a:xfrm>
            <a:off x="2668588" y="1163638"/>
            <a:ext cx="5856287" cy="4164012"/>
            <a:chOff x="2668555" y="1163598"/>
            <a:chExt cx="5856555" cy="4164168"/>
          </a:xfrm>
        </p:grpSpPr>
        <p:grpSp>
          <p:nvGrpSpPr>
            <p:cNvPr id="58383" name="Gruppe 49161"/>
            <p:cNvGrpSpPr>
              <a:grpSpLocks/>
            </p:cNvGrpSpPr>
            <p:nvPr/>
          </p:nvGrpSpPr>
          <p:grpSpPr bwMode="auto">
            <a:xfrm>
              <a:off x="2668555" y="4418450"/>
              <a:ext cx="1192877" cy="909316"/>
              <a:chOff x="2668555" y="4418450"/>
              <a:chExt cx="1192877" cy="909316"/>
            </a:xfrm>
          </p:grpSpPr>
          <p:sp>
            <p:nvSpPr>
              <p:cNvPr id="58393" name="Ellipse 5"/>
              <p:cNvSpPr>
                <a:spLocks noChangeArrowheads="1"/>
              </p:cNvSpPr>
              <p:nvPr/>
            </p:nvSpPr>
            <p:spPr bwMode="auto">
              <a:xfrm>
                <a:off x="3196210" y="4934745"/>
                <a:ext cx="144016" cy="144016"/>
              </a:xfrm>
              <a:prstGeom prst="ellipse">
                <a:avLst/>
              </a:prstGeom>
              <a:solidFill>
                <a:srgbClr val="B5121B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>
                  <a:solidFill>
                    <a:srgbClr val="000000"/>
                  </a:solidFill>
                </a:endParaRPr>
              </a:p>
            </p:txBody>
          </p:sp>
          <p:sp>
            <p:nvSpPr>
              <p:cNvPr id="58394" name="Ellipse 3"/>
              <p:cNvSpPr>
                <a:spLocks noChangeArrowheads="1"/>
              </p:cNvSpPr>
              <p:nvPr/>
            </p:nvSpPr>
            <p:spPr bwMode="auto">
              <a:xfrm>
                <a:off x="3015817" y="4418450"/>
                <a:ext cx="144016" cy="144016"/>
              </a:xfrm>
              <a:prstGeom prst="ellipse">
                <a:avLst/>
              </a:prstGeom>
              <a:solidFill>
                <a:srgbClr val="B5121B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>
                  <a:solidFill>
                    <a:srgbClr val="000000"/>
                  </a:solidFill>
                </a:endParaRPr>
              </a:p>
            </p:txBody>
          </p:sp>
          <p:sp>
            <p:nvSpPr>
              <p:cNvPr id="58395" name="TekstSylinder 7"/>
              <p:cNvSpPr txBox="1">
                <a:spLocks noChangeArrowheads="1"/>
              </p:cNvSpPr>
              <p:nvPr/>
            </p:nvSpPr>
            <p:spPr bwMode="auto">
              <a:xfrm>
                <a:off x="2668555" y="4509119"/>
                <a:ext cx="104467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r>
                  <a:rPr lang="nb-NO" sz="1200" b="1">
                    <a:solidFill>
                      <a:srgbClr val="000000"/>
                    </a:solidFill>
                  </a:rPr>
                  <a:t>Sellafield</a:t>
                </a:r>
              </a:p>
            </p:txBody>
          </p:sp>
          <p:sp>
            <p:nvSpPr>
              <p:cNvPr id="58396" name="TekstSylinder 10"/>
              <p:cNvSpPr txBox="1">
                <a:spLocks noChangeArrowheads="1"/>
              </p:cNvSpPr>
              <p:nvPr/>
            </p:nvSpPr>
            <p:spPr bwMode="auto">
              <a:xfrm>
                <a:off x="2900379" y="5050767"/>
                <a:ext cx="961053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r>
                  <a:rPr lang="nb-NO" sz="1200" b="1">
                    <a:solidFill>
                      <a:srgbClr val="000000"/>
                    </a:solidFill>
                  </a:rPr>
                  <a:t>La Hague</a:t>
                </a:r>
              </a:p>
            </p:txBody>
          </p:sp>
        </p:grpSp>
        <p:grpSp>
          <p:nvGrpSpPr>
            <p:cNvPr id="58384" name="Gruppe 49160"/>
            <p:cNvGrpSpPr>
              <a:grpSpLocks/>
            </p:cNvGrpSpPr>
            <p:nvPr/>
          </p:nvGrpSpPr>
          <p:grpSpPr bwMode="auto">
            <a:xfrm>
              <a:off x="2882325" y="1163598"/>
              <a:ext cx="5642785" cy="3846941"/>
              <a:chOff x="2882325" y="1163598"/>
              <a:chExt cx="5642785" cy="3846941"/>
            </a:xfrm>
          </p:grpSpPr>
          <p:sp>
            <p:nvSpPr>
              <p:cNvPr id="58389" name="Frihåndsform 4"/>
              <p:cNvSpPr>
                <a:spLocks/>
              </p:cNvSpPr>
              <p:nvPr/>
            </p:nvSpPr>
            <p:spPr bwMode="auto">
              <a:xfrm>
                <a:off x="2882325" y="1356405"/>
                <a:ext cx="5543218" cy="3140950"/>
              </a:xfrm>
              <a:custGeom>
                <a:avLst/>
                <a:gdLst>
                  <a:gd name="T0" fmla="*/ 196777 w 5543218"/>
                  <a:gd name="T1" fmla="*/ 3140950 h 3140950"/>
                  <a:gd name="T2" fmla="*/ 56818 w 5543218"/>
                  <a:gd name="T3" fmla="*/ 3066305 h 3140950"/>
                  <a:gd name="T4" fmla="*/ 834 w 5543218"/>
                  <a:gd name="T5" fmla="*/ 2935677 h 3140950"/>
                  <a:gd name="T6" fmla="*/ 94140 w 5543218"/>
                  <a:gd name="T7" fmla="*/ 2739734 h 3140950"/>
                  <a:gd name="T8" fmla="*/ 542010 w 5543218"/>
                  <a:gd name="T9" fmla="*/ 2049268 h 3140950"/>
                  <a:gd name="T10" fmla="*/ 1288459 w 5543218"/>
                  <a:gd name="T11" fmla="*/ 1246836 h 3140950"/>
                  <a:gd name="T12" fmla="*/ 1922940 w 5543218"/>
                  <a:gd name="T13" fmla="*/ 1097546 h 3140950"/>
                  <a:gd name="T14" fmla="*/ 2902655 w 5543218"/>
                  <a:gd name="T15" fmla="*/ 1330811 h 3140950"/>
                  <a:gd name="T16" fmla="*/ 3313202 w 5543218"/>
                  <a:gd name="T17" fmla="*/ 1424117 h 3140950"/>
                  <a:gd name="T18" fmla="*/ 3481153 w 5543218"/>
                  <a:gd name="T19" fmla="*/ 1284159 h 3140950"/>
                  <a:gd name="T20" fmla="*/ 3537136 w 5543218"/>
                  <a:gd name="T21" fmla="*/ 1190852 h 3140950"/>
                  <a:gd name="T22" fmla="*/ 3630442 w 5543218"/>
                  <a:gd name="T23" fmla="*/ 1069554 h 3140950"/>
                  <a:gd name="T24" fmla="*/ 3789063 w 5543218"/>
                  <a:gd name="T25" fmla="*/ 901603 h 3140950"/>
                  <a:gd name="T26" fmla="*/ 4358230 w 5543218"/>
                  <a:gd name="T27" fmla="*/ 472395 h 3140950"/>
                  <a:gd name="T28" fmla="*/ 4731455 w 5543218"/>
                  <a:gd name="T29" fmla="*/ 257791 h 3140950"/>
                  <a:gd name="T30" fmla="*/ 5020704 w 5543218"/>
                  <a:gd name="T31" fmla="*/ 220468 h 3140950"/>
                  <a:gd name="T32" fmla="*/ 5179324 w 5543218"/>
                  <a:gd name="T33" fmla="*/ 136493 h 3140950"/>
                  <a:gd name="T34" fmla="*/ 5459242 w 5543218"/>
                  <a:gd name="T35" fmla="*/ 15195 h 3140950"/>
                  <a:gd name="T36" fmla="*/ 5543218 w 5543218"/>
                  <a:gd name="T37" fmla="*/ 5864 h 314095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5543218" h="3140950">
                    <a:moveTo>
                      <a:pt x="196777" y="3140950"/>
                    </a:moveTo>
                    <a:cubicBezTo>
                      <a:pt x="143126" y="3120733"/>
                      <a:pt x="89475" y="3100517"/>
                      <a:pt x="56818" y="3066305"/>
                    </a:cubicBezTo>
                    <a:cubicBezTo>
                      <a:pt x="24161" y="3032093"/>
                      <a:pt x="-5386" y="2990106"/>
                      <a:pt x="834" y="2935677"/>
                    </a:cubicBezTo>
                    <a:cubicBezTo>
                      <a:pt x="7054" y="2881248"/>
                      <a:pt x="3944" y="2887469"/>
                      <a:pt x="94140" y="2739734"/>
                    </a:cubicBezTo>
                    <a:cubicBezTo>
                      <a:pt x="184336" y="2591999"/>
                      <a:pt x="342957" y="2298084"/>
                      <a:pt x="542010" y="2049268"/>
                    </a:cubicBezTo>
                    <a:cubicBezTo>
                      <a:pt x="741063" y="1800452"/>
                      <a:pt x="1058304" y="1405456"/>
                      <a:pt x="1288459" y="1246836"/>
                    </a:cubicBezTo>
                    <a:cubicBezTo>
                      <a:pt x="1518614" y="1088216"/>
                      <a:pt x="1653907" y="1083550"/>
                      <a:pt x="1922940" y="1097546"/>
                    </a:cubicBezTo>
                    <a:cubicBezTo>
                      <a:pt x="2191973" y="1111542"/>
                      <a:pt x="2670945" y="1276383"/>
                      <a:pt x="2902655" y="1330811"/>
                    </a:cubicBezTo>
                    <a:cubicBezTo>
                      <a:pt x="3134365" y="1385240"/>
                      <a:pt x="3216786" y="1431892"/>
                      <a:pt x="3313202" y="1424117"/>
                    </a:cubicBezTo>
                    <a:cubicBezTo>
                      <a:pt x="3409618" y="1416342"/>
                      <a:pt x="3443831" y="1323037"/>
                      <a:pt x="3481153" y="1284159"/>
                    </a:cubicBezTo>
                    <a:cubicBezTo>
                      <a:pt x="3518475" y="1245281"/>
                      <a:pt x="3512254" y="1226620"/>
                      <a:pt x="3537136" y="1190852"/>
                    </a:cubicBezTo>
                    <a:cubicBezTo>
                      <a:pt x="3562018" y="1155084"/>
                      <a:pt x="3588454" y="1117762"/>
                      <a:pt x="3630442" y="1069554"/>
                    </a:cubicBezTo>
                    <a:cubicBezTo>
                      <a:pt x="3672430" y="1021346"/>
                      <a:pt x="3667765" y="1001129"/>
                      <a:pt x="3789063" y="901603"/>
                    </a:cubicBezTo>
                    <a:cubicBezTo>
                      <a:pt x="3910361" y="802077"/>
                      <a:pt x="4201165" y="579697"/>
                      <a:pt x="4358230" y="472395"/>
                    </a:cubicBezTo>
                    <a:cubicBezTo>
                      <a:pt x="4515295" y="365093"/>
                      <a:pt x="4621043" y="299779"/>
                      <a:pt x="4731455" y="257791"/>
                    </a:cubicBezTo>
                    <a:cubicBezTo>
                      <a:pt x="4841867" y="215803"/>
                      <a:pt x="4946059" y="240684"/>
                      <a:pt x="5020704" y="220468"/>
                    </a:cubicBezTo>
                    <a:cubicBezTo>
                      <a:pt x="5095349" y="200252"/>
                      <a:pt x="5106234" y="170705"/>
                      <a:pt x="5179324" y="136493"/>
                    </a:cubicBezTo>
                    <a:cubicBezTo>
                      <a:pt x="5252414" y="102281"/>
                      <a:pt x="5398593" y="36966"/>
                      <a:pt x="5459242" y="15195"/>
                    </a:cubicBezTo>
                    <a:cubicBezTo>
                      <a:pt x="5519891" y="-6576"/>
                      <a:pt x="5531554" y="-356"/>
                      <a:pt x="5543218" y="5864"/>
                    </a:cubicBezTo>
                  </a:path>
                </a:pathLst>
              </a:custGeom>
              <a:noFill/>
              <a:ln w="1905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nb-NO">
                  <a:solidFill>
                    <a:srgbClr val="000000"/>
                  </a:solidFill>
                </a:endParaRPr>
              </a:p>
            </p:txBody>
          </p:sp>
          <p:sp>
            <p:nvSpPr>
              <p:cNvPr id="58390" name="Frihåndsform 6"/>
              <p:cNvSpPr>
                <a:spLocks/>
              </p:cNvSpPr>
              <p:nvPr/>
            </p:nvSpPr>
            <p:spPr bwMode="auto">
              <a:xfrm>
                <a:off x="3275045" y="3144416"/>
                <a:ext cx="363894" cy="1866123"/>
              </a:xfrm>
              <a:custGeom>
                <a:avLst/>
                <a:gdLst>
                  <a:gd name="T0" fmla="*/ 363894 w 363894"/>
                  <a:gd name="T1" fmla="*/ 0 h 1866123"/>
                  <a:gd name="T2" fmla="*/ 233265 w 363894"/>
                  <a:gd name="T3" fmla="*/ 345233 h 1866123"/>
                  <a:gd name="T4" fmla="*/ 158620 w 363894"/>
                  <a:gd name="T5" fmla="*/ 737119 h 1866123"/>
                  <a:gd name="T6" fmla="*/ 167951 w 363894"/>
                  <a:gd name="T7" fmla="*/ 1287625 h 1866123"/>
                  <a:gd name="T8" fmla="*/ 186612 w 363894"/>
                  <a:gd name="T9" fmla="*/ 1520890 h 1866123"/>
                  <a:gd name="T10" fmla="*/ 158620 w 363894"/>
                  <a:gd name="T11" fmla="*/ 1651519 h 1866123"/>
                  <a:gd name="T12" fmla="*/ 27992 w 363894"/>
                  <a:gd name="T13" fmla="*/ 1782147 h 1866123"/>
                  <a:gd name="T14" fmla="*/ 0 w 363894"/>
                  <a:gd name="T15" fmla="*/ 1866123 h 186612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63894" h="1866123">
                    <a:moveTo>
                      <a:pt x="363894" y="0"/>
                    </a:moveTo>
                    <a:cubicBezTo>
                      <a:pt x="307910" y="97971"/>
                      <a:pt x="267477" y="222380"/>
                      <a:pt x="233265" y="345233"/>
                    </a:cubicBezTo>
                    <a:cubicBezTo>
                      <a:pt x="199053" y="468086"/>
                      <a:pt x="169506" y="580054"/>
                      <a:pt x="158620" y="737119"/>
                    </a:cubicBezTo>
                    <a:cubicBezTo>
                      <a:pt x="147734" y="894184"/>
                      <a:pt x="163286" y="1156997"/>
                      <a:pt x="167951" y="1287625"/>
                    </a:cubicBezTo>
                    <a:cubicBezTo>
                      <a:pt x="172616" y="1418253"/>
                      <a:pt x="188167" y="1460241"/>
                      <a:pt x="186612" y="1520890"/>
                    </a:cubicBezTo>
                    <a:cubicBezTo>
                      <a:pt x="185057" y="1581539"/>
                      <a:pt x="185057" y="1607976"/>
                      <a:pt x="158620" y="1651519"/>
                    </a:cubicBezTo>
                    <a:cubicBezTo>
                      <a:pt x="132183" y="1695062"/>
                      <a:pt x="54429" y="1746380"/>
                      <a:pt x="27992" y="1782147"/>
                    </a:cubicBezTo>
                    <a:cubicBezTo>
                      <a:pt x="1555" y="1817914"/>
                      <a:pt x="777" y="1842018"/>
                      <a:pt x="0" y="1866123"/>
                    </a:cubicBezTo>
                  </a:path>
                </a:pathLst>
              </a:custGeom>
              <a:noFill/>
              <a:ln w="1905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nb-NO">
                  <a:solidFill>
                    <a:srgbClr val="000000"/>
                  </a:solidFill>
                </a:endParaRPr>
              </a:p>
            </p:txBody>
          </p:sp>
          <p:sp>
            <p:nvSpPr>
              <p:cNvPr id="58391" name="TekstSylinder 49151"/>
              <p:cNvSpPr txBox="1">
                <a:spLocks noChangeArrowheads="1"/>
              </p:cNvSpPr>
              <p:nvPr/>
            </p:nvSpPr>
            <p:spPr bwMode="auto">
              <a:xfrm rot="19332029">
                <a:off x="5950915" y="1788583"/>
                <a:ext cx="1970631" cy="2770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r>
                  <a:rPr lang="nb-NO" sz="1200" b="1" dirty="0" smtClean="0">
                    <a:solidFill>
                      <a:srgbClr val="C00000"/>
                    </a:solidFill>
                  </a:rPr>
                  <a:t>The Northern Sea </a:t>
                </a:r>
                <a:r>
                  <a:rPr lang="nb-NO" sz="1200" b="1" dirty="0" err="1" smtClean="0">
                    <a:solidFill>
                      <a:srgbClr val="C00000"/>
                    </a:solidFill>
                  </a:rPr>
                  <a:t>Route</a:t>
                </a:r>
                <a:endParaRPr lang="nb-NO" sz="12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58392" name="TekstSylinder 34"/>
              <p:cNvSpPr txBox="1">
                <a:spLocks noChangeArrowheads="1"/>
              </p:cNvSpPr>
              <p:nvPr/>
            </p:nvSpPr>
            <p:spPr bwMode="auto">
              <a:xfrm rot="-744845">
                <a:off x="7595235" y="1163598"/>
                <a:ext cx="92987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r>
                  <a:rPr lang="nb-NO" sz="1200" b="1" dirty="0" smtClean="0">
                    <a:solidFill>
                      <a:srgbClr val="C00000"/>
                    </a:solidFill>
                  </a:rPr>
                  <a:t>To Japan</a:t>
                </a:r>
                <a:endParaRPr lang="nb-NO" sz="1200" b="1" dirty="0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58385" name="Gruppe 49159"/>
            <p:cNvGrpSpPr>
              <a:grpSpLocks/>
            </p:cNvGrpSpPr>
            <p:nvPr/>
          </p:nvGrpSpPr>
          <p:grpSpPr bwMode="auto">
            <a:xfrm>
              <a:off x="3498980" y="4096138"/>
              <a:ext cx="362452" cy="910615"/>
              <a:chOff x="3498980" y="4096138"/>
              <a:chExt cx="362452" cy="910615"/>
            </a:xfrm>
          </p:grpSpPr>
          <p:sp>
            <p:nvSpPr>
              <p:cNvPr id="49153" name="Frihåndsform 49152"/>
              <p:cNvSpPr/>
              <p:nvPr/>
            </p:nvSpPr>
            <p:spPr bwMode="auto">
              <a:xfrm>
                <a:off x="3498855" y="4095820"/>
                <a:ext cx="111130" cy="560409"/>
              </a:xfrm>
              <a:custGeom>
                <a:avLst/>
                <a:gdLst>
                  <a:gd name="connsiteX0" fmla="*/ 0 w 111967"/>
                  <a:gd name="connsiteY0" fmla="*/ 0 h 485192"/>
                  <a:gd name="connsiteX1" fmla="*/ 37322 w 111967"/>
                  <a:gd name="connsiteY1" fmla="*/ 242596 h 485192"/>
                  <a:gd name="connsiteX2" fmla="*/ 111967 w 111967"/>
                  <a:gd name="connsiteY2" fmla="*/ 485192 h 485192"/>
                  <a:gd name="connsiteX0" fmla="*/ 0 w 111967"/>
                  <a:gd name="connsiteY0" fmla="*/ 0 h 559837"/>
                  <a:gd name="connsiteX1" fmla="*/ 37322 w 111967"/>
                  <a:gd name="connsiteY1" fmla="*/ 317241 h 559837"/>
                  <a:gd name="connsiteX2" fmla="*/ 111967 w 111967"/>
                  <a:gd name="connsiteY2" fmla="*/ 559837 h 559837"/>
                  <a:gd name="connsiteX0" fmla="*/ 0 w 111967"/>
                  <a:gd name="connsiteY0" fmla="*/ 0 h 559837"/>
                  <a:gd name="connsiteX1" fmla="*/ 37322 w 111967"/>
                  <a:gd name="connsiteY1" fmla="*/ 317241 h 559837"/>
                  <a:gd name="connsiteX2" fmla="*/ 111967 w 111967"/>
                  <a:gd name="connsiteY2" fmla="*/ 559837 h 559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967" h="559837">
                    <a:moveTo>
                      <a:pt x="0" y="0"/>
                    </a:moveTo>
                    <a:cubicBezTo>
                      <a:pt x="18661" y="211493"/>
                      <a:pt x="18661" y="223935"/>
                      <a:pt x="37322" y="317241"/>
                    </a:cubicBezTo>
                    <a:cubicBezTo>
                      <a:pt x="55983" y="410547"/>
                      <a:pt x="83975" y="478971"/>
                      <a:pt x="111967" y="559837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nb-NO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37" name="Rett linje 36"/>
              <p:cNvCxnSpPr/>
              <p:nvPr/>
            </p:nvCxnSpPr>
            <p:spPr bwMode="auto">
              <a:xfrm>
                <a:off x="3609985" y="4659404"/>
                <a:ext cx="250837" cy="27623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Rett linje 39"/>
              <p:cNvCxnSpPr/>
              <p:nvPr/>
            </p:nvCxnSpPr>
            <p:spPr bwMode="auto">
              <a:xfrm>
                <a:off x="3609985" y="4659404"/>
                <a:ext cx="103193" cy="34767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pic>
        <p:nvPicPr>
          <p:cNvPr id="45058" name="Picture 2" descr="C:\Users\ogselnaes\Desktop\MV Nordic Barents og 50 Let Pobedy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325" y="0"/>
            <a:ext cx="1726828" cy="1156975"/>
          </a:xfrm>
          <a:prstGeom prst="rect">
            <a:avLst/>
          </a:prstGeom>
          <a:noFill/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8" name="Picture 2" descr="H:\stab\info\publikasjoner\Arsmeldinger\Arsmelding 2010\Transport\puma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27" y="1356438"/>
            <a:ext cx="2653118" cy="1564234"/>
          </a:xfrm>
          <a:prstGeom prst="rect">
            <a:avLst/>
          </a:prstGeom>
          <a:noFill/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ktangel 33"/>
          <p:cNvSpPr/>
          <p:nvPr/>
        </p:nvSpPr>
        <p:spPr bwMode="auto">
          <a:xfrm>
            <a:off x="-1" y="5877272"/>
            <a:ext cx="9144001" cy="980729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Transport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of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spent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nuclear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fuel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and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other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radiactive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waste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along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the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coast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of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Norway</a:t>
            </a:r>
          </a:p>
        </p:txBody>
      </p:sp>
    </p:spTree>
    <p:extLst>
      <p:ext uri="{BB962C8B-B14F-4D97-AF65-F5344CB8AC3E}">
        <p14:creationId xmlns:p14="http://schemas.microsoft.com/office/powerpoint/2010/main" val="19574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 bwMode="auto">
          <a:xfrm>
            <a:off x="-1" y="6309320"/>
            <a:ext cx="9144001" cy="548681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Floating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nuclear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power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plant</a:t>
            </a:r>
          </a:p>
        </p:txBody>
      </p:sp>
      <p:pic>
        <p:nvPicPr>
          <p:cNvPr id="5" name="Plassholder for innhold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7"/>
          <a:stretch/>
        </p:blipFill>
        <p:spPr>
          <a:xfrm>
            <a:off x="16905" y="0"/>
            <a:ext cx="9127095" cy="6381328"/>
          </a:xfrm>
        </p:spPr>
      </p:pic>
    </p:spTree>
    <p:extLst>
      <p:ext uri="{BB962C8B-B14F-4D97-AF65-F5344CB8AC3E}">
        <p14:creationId xmlns:p14="http://schemas.microsoft.com/office/powerpoint/2010/main" val="73575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" r="5296"/>
          <a:stretch/>
        </p:blipFill>
        <p:spPr>
          <a:xfrm>
            <a:off x="-19051" y="0"/>
            <a:ext cx="9191625" cy="6858000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 bwMode="auto">
          <a:xfrm>
            <a:off x="-1" y="6309320"/>
            <a:ext cx="9144001" cy="548681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Removal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of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radioactive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waste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from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Andreev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Bay</a:t>
            </a: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332656"/>
            <a:ext cx="4470819" cy="271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0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" r="-25"/>
          <a:stretch/>
        </p:blipFill>
        <p:spPr>
          <a:xfrm>
            <a:off x="-1" y="0"/>
            <a:ext cx="9180513" cy="6309320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 bwMode="auto">
          <a:xfrm>
            <a:off x="-1" y="5949280"/>
            <a:ext cx="9144001" cy="908721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Civilian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nuclear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power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industry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and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reprocessing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facilities</a:t>
            </a:r>
            <a:endParaRPr lang="nb-NO" sz="3200" dirty="0" smtClean="0">
              <a:solidFill>
                <a:srgbClr val="FFFFFF">
                  <a:lumMod val="95000"/>
                </a:srgb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1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" y="0"/>
            <a:ext cx="9023684" cy="6858000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 bwMode="auto">
          <a:xfrm>
            <a:off x="-1" y="6309320"/>
            <a:ext cx="9144001" cy="548681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Closure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of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the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research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reactor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in Halden</a:t>
            </a:r>
          </a:p>
        </p:txBody>
      </p:sp>
    </p:spTree>
    <p:extLst>
      <p:ext uri="{BB962C8B-B14F-4D97-AF65-F5344CB8AC3E}">
        <p14:creationId xmlns:p14="http://schemas.microsoft.com/office/powerpoint/2010/main" val="781625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" y="-243408"/>
            <a:ext cx="9144000" cy="6659106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 bwMode="auto">
          <a:xfrm>
            <a:off x="-1" y="6309320"/>
            <a:ext cx="9144001" cy="548681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Nuclear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weapons</a:t>
            </a:r>
            <a:endParaRPr lang="nb-NO" sz="3200" dirty="0" smtClean="0">
              <a:solidFill>
                <a:srgbClr val="FFFFFF">
                  <a:lumMod val="95000"/>
                </a:srgb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11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367713" cy="719138"/>
          </a:xfrm>
        </p:spPr>
        <p:txBody>
          <a:bodyPr/>
          <a:lstStyle/>
          <a:p>
            <a:r>
              <a:rPr lang="nb-NO" dirty="0" err="1" smtClean="0"/>
              <a:t>Summary</a:t>
            </a:r>
            <a:endParaRPr lang="nb-NO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600200"/>
            <a:ext cx="8353425" cy="478112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b-NO" dirty="0" err="1" smtClean="0"/>
              <a:t>There</a:t>
            </a:r>
            <a:r>
              <a:rPr lang="nb-NO" dirty="0" smtClean="0"/>
              <a:t> has </a:t>
            </a:r>
            <a:r>
              <a:rPr lang="nb-NO" dirty="0" err="1" smtClean="0"/>
              <a:t>been</a:t>
            </a:r>
            <a:r>
              <a:rPr lang="nb-NO" dirty="0" smtClean="0"/>
              <a:t> </a:t>
            </a:r>
            <a:r>
              <a:rPr lang="nb-NO" dirty="0" err="1" smtClean="0"/>
              <a:t>changes</a:t>
            </a:r>
            <a:r>
              <a:rPr lang="nb-NO" dirty="0" smtClean="0"/>
              <a:t> </a:t>
            </a:r>
            <a:r>
              <a:rPr lang="nb-NO" dirty="0"/>
              <a:t>in </a:t>
            </a:r>
            <a:r>
              <a:rPr lang="nb-NO" dirty="0" err="1"/>
              <a:t>nuclear</a:t>
            </a:r>
            <a:r>
              <a:rPr lang="nb-NO" dirty="0"/>
              <a:t> and </a:t>
            </a:r>
            <a:r>
              <a:rPr lang="nb-NO" dirty="0" err="1"/>
              <a:t>radiological</a:t>
            </a:r>
            <a:r>
              <a:rPr lang="nb-NO" dirty="0"/>
              <a:t> </a:t>
            </a:r>
            <a:r>
              <a:rPr lang="nb-NO" dirty="0" err="1"/>
              <a:t>threats</a:t>
            </a:r>
            <a:r>
              <a:rPr lang="nb-NO" dirty="0"/>
              <a:t> and </a:t>
            </a:r>
            <a:r>
              <a:rPr lang="nb-NO" dirty="0" err="1"/>
              <a:t>hazards</a:t>
            </a:r>
            <a:r>
              <a:rPr lang="nb-NO" dirty="0"/>
              <a:t> </a:t>
            </a:r>
            <a:r>
              <a:rPr lang="nb-NO" dirty="0" err="1" smtClean="0"/>
              <a:t>the</a:t>
            </a:r>
            <a:r>
              <a:rPr lang="nb-NO" dirty="0"/>
              <a:t> </a:t>
            </a:r>
            <a:r>
              <a:rPr lang="nb-NO" dirty="0" smtClean="0"/>
              <a:t>last </a:t>
            </a:r>
            <a:r>
              <a:rPr lang="nb-NO" dirty="0" err="1" smtClean="0"/>
              <a:t>years</a:t>
            </a:r>
            <a:r>
              <a:rPr lang="nb-NO" dirty="0" smtClean="0"/>
              <a:t>:</a:t>
            </a:r>
            <a:endParaRPr lang="nb-NO" dirty="0"/>
          </a:p>
          <a:p>
            <a:r>
              <a:rPr lang="nb-NO" dirty="0" err="1" smtClean="0"/>
              <a:t>Increase</a:t>
            </a:r>
            <a:r>
              <a:rPr lang="nb-NO" dirty="0" smtClean="0"/>
              <a:t> in </a:t>
            </a:r>
            <a:r>
              <a:rPr lang="nb-NO" dirty="0" err="1" smtClean="0"/>
              <a:t>activities</a:t>
            </a:r>
            <a:r>
              <a:rPr lang="nb-NO" dirty="0" smtClean="0"/>
              <a:t> </a:t>
            </a:r>
            <a:r>
              <a:rPr lang="nb-NO" dirty="0" err="1" smtClean="0"/>
              <a:t>involving</a:t>
            </a:r>
            <a:r>
              <a:rPr lang="nb-NO" dirty="0" smtClean="0"/>
              <a:t> </a:t>
            </a:r>
            <a:r>
              <a:rPr lang="nb-NO" dirty="0" err="1" smtClean="0"/>
              <a:t>nuclear</a:t>
            </a:r>
            <a:r>
              <a:rPr lang="nb-NO" dirty="0" smtClean="0"/>
              <a:t> or </a:t>
            </a:r>
            <a:r>
              <a:rPr lang="nb-NO" dirty="0" err="1" smtClean="0"/>
              <a:t>radiological</a:t>
            </a:r>
            <a:r>
              <a:rPr lang="nb-NO" dirty="0" smtClean="0"/>
              <a:t> materials</a:t>
            </a:r>
          </a:p>
          <a:p>
            <a:endParaRPr lang="nb-NO" dirty="0" smtClean="0"/>
          </a:p>
          <a:p>
            <a:r>
              <a:rPr lang="nb-NO" dirty="0" err="1" smtClean="0"/>
              <a:t>Increased</a:t>
            </a:r>
            <a:r>
              <a:rPr lang="nb-NO" dirty="0" smtClean="0"/>
              <a:t> risk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malicious</a:t>
            </a:r>
            <a:r>
              <a:rPr lang="nb-NO" dirty="0" smtClean="0"/>
              <a:t> </a:t>
            </a:r>
            <a:r>
              <a:rPr lang="nb-NO" dirty="0" err="1" smtClean="0"/>
              <a:t>acts</a:t>
            </a:r>
            <a:endParaRPr lang="nb-NO" dirty="0" smtClean="0"/>
          </a:p>
          <a:p>
            <a:endParaRPr lang="nb-NO" dirty="0" smtClean="0"/>
          </a:p>
          <a:p>
            <a:r>
              <a:rPr lang="nb-NO" dirty="0" smtClean="0"/>
              <a:t>Clearing up </a:t>
            </a:r>
            <a:r>
              <a:rPr lang="nb-NO" dirty="0" err="1" smtClean="0"/>
              <a:t>old</a:t>
            </a:r>
            <a:r>
              <a:rPr lang="nb-NO" dirty="0" smtClean="0"/>
              <a:t> </a:t>
            </a:r>
            <a:r>
              <a:rPr lang="nb-NO" dirty="0" err="1" smtClean="0"/>
              <a:t>legacies</a:t>
            </a:r>
            <a:endParaRPr lang="nb-NO" dirty="0" smtClean="0"/>
          </a:p>
          <a:p>
            <a:endParaRPr lang="nb-NO" dirty="0"/>
          </a:p>
          <a:p>
            <a:r>
              <a:rPr lang="nb-NO" dirty="0" err="1" smtClean="0"/>
              <a:t>Decommissioning</a:t>
            </a:r>
            <a:r>
              <a:rPr lang="nb-NO" dirty="0" smtClean="0"/>
              <a:t> </a:t>
            </a:r>
            <a:r>
              <a:rPr lang="nb-NO" dirty="0" err="1" smtClean="0"/>
              <a:t>work</a:t>
            </a:r>
            <a:endParaRPr lang="nb-NO" dirty="0" smtClean="0"/>
          </a:p>
          <a:p>
            <a:endParaRPr lang="nb-NO" dirty="0"/>
          </a:p>
          <a:p>
            <a:pPr marL="0" indent="0">
              <a:buNone/>
            </a:pPr>
            <a:r>
              <a:rPr lang="nb-NO" dirty="0" smtClean="0"/>
              <a:t>This </a:t>
            </a:r>
            <a:r>
              <a:rPr lang="nb-NO" dirty="0" err="1" smtClean="0"/>
              <a:t>raise</a:t>
            </a:r>
            <a:r>
              <a:rPr lang="nb-NO" dirty="0" smtClean="0"/>
              <a:t> </a:t>
            </a:r>
            <a:r>
              <a:rPr lang="nb-NO" dirty="0" err="1" smtClean="0"/>
              <a:t>new</a:t>
            </a:r>
            <a:r>
              <a:rPr lang="nb-NO" dirty="0" smtClean="0"/>
              <a:t> </a:t>
            </a:r>
            <a:r>
              <a:rPr lang="nb-NO" dirty="0" err="1" smtClean="0"/>
              <a:t>challenges</a:t>
            </a:r>
            <a:r>
              <a:rPr lang="nb-NO" dirty="0" smtClean="0"/>
              <a:t> for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ongoing</a:t>
            </a:r>
            <a:r>
              <a:rPr lang="nb-NO" dirty="0" smtClean="0"/>
              <a:t> </a:t>
            </a:r>
            <a:r>
              <a:rPr lang="nb-NO" dirty="0" err="1" smtClean="0"/>
              <a:t>work</a:t>
            </a:r>
            <a:r>
              <a:rPr lang="nb-NO" dirty="0" smtClean="0"/>
              <a:t> </a:t>
            </a:r>
            <a:r>
              <a:rPr lang="nb-NO" dirty="0" err="1" smtClean="0"/>
              <a:t>on</a:t>
            </a:r>
            <a:r>
              <a:rPr lang="nb-NO" dirty="0" smtClean="0"/>
              <a:t> </a:t>
            </a:r>
            <a:r>
              <a:rPr lang="nb-NO" dirty="0" err="1" smtClean="0"/>
              <a:t>national</a:t>
            </a:r>
            <a:r>
              <a:rPr lang="nb-NO" dirty="0" smtClean="0"/>
              <a:t> </a:t>
            </a:r>
            <a:r>
              <a:rPr lang="nb-NO" dirty="0" err="1" smtClean="0"/>
              <a:t>nuclear</a:t>
            </a:r>
            <a:r>
              <a:rPr lang="nb-NO" dirty="0" smtClean="0"/>
              <a:t> </a:t>
            </a:r>
            <a:r>
              <a:rPr lang="nb-NO" dirty="0" err="1" smtClean="0"/>
              <a:t>emergency</a:t>
            </a:r>
            <a:r>
              <a:rPr lang="nb-NO" dirty="0" smtClean="0"/>
              <a:t> and </a:t>
            </a:r>
            <a:r>
              <a:rPr lang="nb-NO" dirty="0" err="1" smtClean="0"/>
              <a:t>response</a:t>
            </a:r>
            <a:r>
              <a:rPr lang="nb-NO" dirty="0" smtClean="0"/>
              <a:t>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5110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367713" cy="719138"/>
          </a:xfrm>
        </p:spPr>
        <p:txBody>
          <a:bodyPr/>
          <a:lstStyle/>
          <a:p>
            <a:r>
              <a:rPr lang="nb-NO" dirty="0" smtClean="0"/>
              <a:t>NRPA Report 2018:10</a:t>
            </a:r>
            <a:endParaRPr lang="nb-NO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9" y="1600200"/>
            <a:ext cx="4968800" cy="4133056"/>
          </a:xfrm>
        </p:spPr>
        <p:txBody>
          <a:bodyPr>
            <a:normAutofit/>
          </a:bodyPr>
          <a:lstStyle/>
          <a:p>
            <a:r>
              <a:rPr lang="nb-NO" dirty="0" smtClean="0"/>
              <a:t>2008: Comprehensive report (NRPA Report 2008:11)</a:t>
            </a:r>
          </a:p>
          <a:p>
            <a:endParaRPr lang="nb-NO" dirty="0"/>
          </a:p>
          <a:p>
            <a:r>
              <a:rPr lang="nb-NO" dirty="0" smtClean="0"/>
              <a:t>2010: </a:t>
            </a:r>
            <a:r>
              <a:rPr lang="nb-NO" dirty="0" err="1" smtClean="0"/>
              <a:t>Six</a:t>
            </a:r>
            <a:r>
              <a:rPr lang="nb-NO" dirty="0" smtClean="0"/>
              <a:t> planning scenarios </a:t>
            </a:r>
            <a:r>
              <a:rPr lang="nb-NO" dirty="0" err="1" smtClean="0"/>
              <a:t>decided</a:t>
            </a:r>
            <a:r>
              <a:rPr lang="nb-NO" dirty="0" smtClean="0"/>
              <a:t> by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government</a:t>
            </a:r>
            <a:endParaRPr lang="nb-NO" dirty="0" smtClean="0"/>
          </a:p>
          <a:p>
            <a:endParaRPr lang="nb-NO" dirty="0"/>
          </a:p>
          <a:p>
            <a:r>
              <a:rPr lang="nb-NO" dirty="0" err="1" smtClean="0"/>
              <a:t>Now</a:t>
            </a:r>
            <a:r>
              <a:rPr lang="nb-NO" dirty="0" smtClean="0"/>
              <a:t>: </a:t>
            </a:r>
            <a:r>
              <a:rPr lang="nb-NO" dirty="0" err="1" smtClean="0"/>
              <a:t>Changes</a:t>
            </a:r>
            <a:r>
              <a:rPr lang="nb-NO" dirty="0" smtClean="0"/>
              <a:t> in </a:t>
            </a:r>
            <a:r>
              <a:rPr lang="nb-NO" dirty="0" err="1" smtClean="0"/>
              <a:t>nuclear</a:t>
            </a:r>
            <a:r>
              <a:rPr lang="nb-NO" dirty="0" smtClean="0"/>
              <a:t> and </a:t>
            </a:r>
            <a:r>
              <a:rPr lang="nb-NO" dirty="0" err="1" smtClean="0"/>
              <a:t>radiological</a:t>
            </a:r>
            <a:r>
              <a:rPr lang="nb-NO" dirty="0" smtClean="0"/>
              <a:t> </a:t>
            </a:r>
            <a:r>
              <a:rPr lang="nb-NO" dirty="0" err="1" smtClean="0"/>
              <a:t>threats</a:t>
            </a:r>
            <a:r>
              <a:rPr lang="nb-NO" dirty="0" smtClean="0"/>
              <a:t> and </a:t>
            </a:r>
            <a:r>
              <a:rPr lang="nb-NO" dirty="0" err="1" smtClean="0"/>
              <a:t>hazards</a:t>
            </a: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3"/>
          <a:srcRect l="66080" t="8378" r="16526" b="3930"/>
          <a:stretch/>
        </p:blipFill>
        <p:spPr>
          <a:xfrm>
            <a:off x="5436096" y="1340768"/>
            <a:ext cx="3516903" cy="4986536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752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1805"/>
          <a:stretch/>
        </p:blipFill>
        <p:spPr>
          <a:xfrm>
            <a:off x="0" y="-27384"/>
            <a:ext cx="9144000" cy="6737110"/>
          </a:xfrm>
          <a:prstGeom prst="rect">
            <a:avLst/>
          </a:prstGeom>
        </p:spPr>
      </p:pic>
      <p:sp>
        <p:nvSpPr>
          <p:cNvPr id="12" name="Rektangel 11"/>
          <p:cNvSpPr/>
          <p:nvPr/>
        </p:nvSpPr>
        <p:spPr bwMode="auto">
          <a:xfrm>
            <a:off x="-1" y="5877272"/>
            <a:ext cx="9180513" cy="980729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Increased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Russian and NATO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military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activities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in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the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High North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" r="13421"/>
          <a:stretch/>
        </p:blipFill>
        <p:spPr>
          <a:xfrm>
            <a:off x="323528" y="260648"/>
            <a:ext cx="3680034" cy="2592288"/>
          </a:xfrm>
          <a:prstGeom prst="rect">
            <a:avLst/>
          </a:prstGeom>
          <a:ln>
            <a:noFill/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879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" r="17094"/>
          <a:stretch/>
        </p:blipFill>
        <p:spPr>
          <a:xfrm>
            <a:off x="-14938" y="0"/>
            <a:ext cx="9217024" cy="6871883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 bwMode="auto">
          <a:xfrm>
            <a:off x="-1" y="5877272"/>
            <a:ext cx="9180513" cy="980729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More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frequent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visits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from NATO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nuclear-powered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vessels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to Norwegian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harbours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and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coastal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areas</a:t>
            </a:r>
          </a:p>
        </p:txBody>
      </p:sp>
    </p:spTree>
    <p:extLst>
      <p:ext uri="{BB962C8B-B14F-4D97-AF65-F5344CB8AC3E}">
        <p14:creationId xmlns:p14="http://schemas.microsoft.com/office/powerpoint/2010/main" val="190834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atomberedskap.no/file.php?fid=518a10d42a62f6b729f71a5fe29d93bfzfid"/>
          <p:cNvSpPr>
            <a:spLocks noChangeAspect="1" noChangeArrowheads="1"/>
          </p:cNvSpPr>
          <p:nvPr/>
        </p:nvSpPr>
        <p:spPr bwMode="auto">
          <a:xfrm>
            <a:off x="63500" y="-136525"/>
            <a:ext cx="13068300" cy="923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3" name="AutoShape 4" descr="https://www.atomberedskap.no/file.php?fid=518a10d42a62f6b729f71a5fe29d93bfzfid"/>
          <p:cNvSpPr>
            <a:spLocks noChangeAspect="1" noChangeArrowheads="1"/>
          </p:cNvSpPr>
          <p:nvPr/>
        </p:nvSpPr>
        <p:spPr bwMode="auto">
          <a:xfrm>
            <a:off x="63500" y="-136525"/>
            <a:ext cx="33404175" cy="2362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>
              <a:solidFill>
                <a:srgbClr val="000000"/>
              </a:solidFill>
            </a:endParaRPr>
          </a:p>
        </p:txBody>
      </p:sp>
      <p:pic>
        <p:nvPicPr>
          <p:cNvPr id="3077" name="Picture 5" descr="C:\Users\ogselnaes\Desktop\kart ukraina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" t="10253" r="8747" b="6648"/>
          <a:stretch/>
        </p:blipFill>
        <p:spPr bwMode="auto">
          <a:xfrm>
            <a:off x="-9847" y="-27384"/>
            <a:ext cx="9180512" cy="63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C:\Users\ogselnaes\Desktop\kart ukraina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" t="3661" r="52172" b="91509"/>
          <a:stretch/>
        </p:blipFill>
        <p:spPr bwMode="auto">
          <a:xfrm>
            <a:off x="4658772" y="5937670"/>
            <a:ext cx="4485228" cy="36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310828" y="5241901"/>
            <a:ext cx="1512168" cy="2880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1200" b="1" dirty="0" smtClean="0">
                <a:latin typeface="Calibri" panose="020F0502020204030204" pitchFamily="34" charset="0"/>
              </a:rPr>
              <a:t>Research </a:t>
            </a:r>
            <a:r>
              <a:rPr lang="nb-NO" sz="1200" b="1" dirty="0" err="1" smtClean="0">
                <a:latin typeface="Calibri" panose="020F0502020204030204" pitchFamily="34" charset="0"/>
              </a:rPr>
              <a:t>reactors</a:t>
            </a:r>
            <a:endParaRPr lang="nb-NO" sz="1200" b="1" dirty="0">
              <a:latin typeface="Calibri" panose="020F0502020204030204" pitchFamily="34" charset="0"/>
            </a:endParaRPr>
          </a:p>
        </p:txBody>
      </p:sp>
      <p:sp>
        <p:nvSpPr>
          <p:cNvPr id="8" name="TekstSylinder 7"/>
          <p:cNvSpPr txBox="1"/>
          <p:nvPr/>
        </p:nvSpPr>
        <p:spPr>
          <a:xfrm>
            <a:off x="92646" y="5518348"/>
            <a:ext cx="173035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1200" b="1" dirty="0" smtClean="0">
                <a:latin typeface="Calibri" panose="020F0502020204030204" pitchFamily="34" charset="0"/>
              </a:rPr>
              <a:t>Nuclear </a:t>
            </a:r>
            <a:r>
              <a:rPr lang="nb-NO" sz="1200" b="1" dirty="0" err="1" smtClean="0">
                <a:latin typeface="Calibri" panose="020F0502020204030204" pitchFamily="34" charset="0"/>
              </a:rPr>
              <a:t>power</a:t>
            </a:r>
            <a:r>
              <a:rPr lang="nb-NO" sz="1200" b="1" dirty="0" smtClean="0">
                <a:latin typeface="Calibri" panose="020F0502020204030204" pitchFamily="34" charset="0"/>
              </a:rPr>
              <a:t> plants</a:t>
            </a:r>
            <a:endParaRPr lang="nb-NO" sz="1200" b="1" dirty="0">
              <a:latin typeface="Calibri" panose="020F0502020204030204" pitchFamily="34" charset="0"/>
            </a:endParaRPr>
          </a:p>
        </p:txBody>
      </p:sp>
      <p:sp>
        <p:nvSpPr>
          <p:cNvPr id="9" name="TekstSylinder 8"/>
          <p:cNvSpPr txBox="1"/>
          <p:nvPr/>
        </p:nvSpPr>
        <p:spPr>
          <a:xfrm>
            <a:off x="310828" y="5806379"/>
            <a:ext cx="1512168" cy="2880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1200" b="1" dirty="0" err="1" smtClean="0">
                <a:latin typeface="Calibri" panose="020F0502020204030204" pitchFamily="34" charset="0"/>
              </a:rPr>
              <a:t>Closed</a:t>
            </a:r>
            <a:r>
              <a:rPr lang="nb-NO" sz="1200" b="1" dirty="0" smtClean="0">
                <a:latin typeface="Calibri" panose="020F0502020204030204" pitchFamily="34" charset="0"/>
              </a:rPr>
              <a:t> </a:t>
            </a:r>
            <a:r>
              <a:rPr lang="nb-NO" sz="1200" b="1" dirty="0" err="1" smtClean="0">
                <a:latin typeface="Calibri" panose="020F0502020204030204" pitchFamily="34" charset="0"/>
              </a:rPr>
              <a:t>down</a:t>
            </a:r>
            <a:endParaRPr lang="nb-NO" sz="1200" b="1" dirty="0">
              <a:latin typeface="Calibri" panose="020F0502020204030204" pitchFamily="34" charset="0"/>
            </a:endParaRPr>
          </a:p>
        </p:txBody>
      </p:sp>
      <p:sp>
        <p:nvSpPr>
          <p:cNvPr id="10" name="TekstSylinder 9"/>
          <p:cNvSpPr txBox="1"/>
          <p:nvPr/>
        </p:nvSpPr>
        <p:spPr>
          <a:xfrm>
            <a:off x="310828" y="6043905"/>
            <a:ext cx="1512168" cy="2880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1200" b="1" dirty="0" smtClean="0">
                <a:latin typeface="Calibri" panose="020F0502020204030204" pitchFamily="34" charset="0"/>
              </a:rPr>
              <a:t>In </a:t>
            </a:r>
            <a:r>
              <a:rPr lang="nb-NO" sz="1200" b="1" dirty="0" err="1" smtClean="0">
                <a:latin typeface="Calibri" panose="020F0502020204030204" pitchFamily="34" charset="0"/>
              </a:rPr>
              <a:t>operation</a:t>
            </a:r>
            <a:endParaRPr lang="nb-NO" sz="1200" b="1" dirty="0">
              <a:latin typeface="Calibri" panose="020F0502020204030204" pitchFamily="34" charset="0"/>
            </a:endParaRPr>
          </a:p>
        </p:txBody>
      </p:sp>
      <p:sp>
        <p:nvSpPr>
          <p:cNvPr id="31" name="Rektangel 30"/>
          <p:cNvSpPr/>
          <p:nvPr/>
        </p:nvSpPr>
        <p:spPr bwMode="auto">
          <a:xfrm>
            <a:off x="-1" y="6309320"/>
            <a:ext cx="9144001" cy="548681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The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situation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in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Ukraine</a:t>
            </a:r>
            <a:endParaRPr lang="nb-NO" sz="3200" dirty="0" smtClean="0">
              <a:solidFill>
                <a:srgbClr val="FFFFFF">
                  <a:lumMod val="95000"/>
                </a:srgb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367713" cy="719138"/>
          </a:xfrm>
        </p:spPr>
        <p:txBody>
          <a:bodyPr/>
          <a:lstStyle/>
          <a:p>
            <a:endParaRPr lang="nb-NO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600200"/>
            <a:ext cx="8353425" cy="4419600"/>
          </a:xfrm>
        </p:spPr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" r="9690"/>
          <a:stretch/>
        </p:blipFill>
        <p:spPr>
          <a:xfrm>
            <a:off x="-1" y="-22626"/>
            <a:ext cx="9144001" cy="6880626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 bwMode="auto">
          <a:xfrm>
            <a:off x="-1" y="6309320"/>
            <a:ext cx="9144001" cy="548681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National and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international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terrorism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,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sabotage</a:t>
            </a:r>
            <a:endParaRPr lang="nb-NO" sz="3200" dirty="0" smtClean="0">
              <a:solidFill>
                <a:srgbClr val="FFFFFF">
                  <a:lumMod val="95000"/>
                </a:srgb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88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5" r="5728"/>
          <a:stretch/>
        </p:blipFill>
        <p:spPr>
          <a:xfrm>
            <a:off x="0" y="-13883"/>
            <a:ext cx="9144000" cy="6014633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 bwMode="auto">
          <a:xfrm>
            <a:off x="-1" y="5877272"/>
            <a:ext cx="9144001" cy="980729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Demonstrations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and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other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actions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directed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towards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nuclear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power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plants</a:t>
            </a:r>
          </a:p>
        </p:txBody>
      </p:sp>
    </p:spTree>
    <p:extLst>
      <p:ext uri="{BB962C8B-B14F-4D97-AF65-F5344CB8AC3E}">
        <p14:creationId xmlns:p14="http://schemas.microsoft.com/office/powerpoint/2010/main" val="15318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 bwMode="auto">
          <a:xfrm>
            <a:off x="-1" y="5877272"/>
            <a:ext cx="9144001" cy="980729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Orphan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nuclear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or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radiological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material,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smuggling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and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other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illegal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trafficking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of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such</a:t>
            </a:r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 material</a:t>
            </a:r>
          </a:p>
        </p:txBody>
      </p:sp>
    </p:spTree>
    <p:extLst>
      <p:ext uri="{BB962C8B-B14F-4D97-AF65-F5344CB8AC3E}">
        <p14:creationId xmlns:p14="http://schemas.microsoft.com/office/powerpoint/2010/main" val="392097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ecurityaffairs.co/wordpress/wp-content/uploads/2012/04/Stuxne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536" y="404664"/>
            <a:ext cx="3096095" cy="25293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ktangel 5"/>
          <p:cNvSpPr/>
          <p:nvPr/>
        </p:nvSpPr>
        <p:spPr bwMode="auto">
          <a:xfrm>
            <a:off x="-1" y="6309320"/>
            <a:ext cx="9144001" cy="548681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nb-NO" sz="32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Hybrid </a:t>
            </a:r>
            <a:r>
              <a:rPr lang="nb-NO" sz="3200" dirty="0" err="1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warfare</a:t>
            </a:r>
            <a:endParaRPr lang="nb-NO" sz="3200" dirty="0" smtClean="0">
              <a:solidFill>
                <a:srgbClr val="FFFFFF">
                  <a:lumMod val="95000"/>
                </a:srgb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84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reløpig PowerPoint-mal DSA Engelsk.potx" id="{6FDAAF20-A750-4705-A926-C6324E97F4E3}" vid="{F9570EB0-A9D8-480C-8F61-6930B559384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39574237B1B7E4298476DBEFFDE1060" ma:contentTypeVersion="1" ma:contentTypeDescription="Opprett et nytt dokument." ma:contentTypeScope="" ma:versionID="37db696a65d200da517d3dd48c064cc9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90c0180eee9ee720d3a6c588d300bb74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Planlagt startdato" ma:description="Planlagt startdato er en områdekolonne som opprettes av publiseringsfunksjonen. Den brukes til å angi dato og klokkeslett for når denne siden vises for første gang for besøkende på området." ma:hidden="true" ma:internalName="PublishingStartDate">
      <xsd:simpleType>
        <xsd:restriction base="dms:Unknown"/>
      </xsd:simpleType>
    </xsd:element>
    <xsd:element name="PublishingExpirationDate" ma:index="9" nillable="true" ma:displayName="Planlagt utløpsdato" ma:description="Planlagt sluttdato er en områdekolonne som opprettes av publiseringsfunksjonen. Den brukes til å angi dato og klokkeslett for når denne siden ikke lenger vises for besøkende på området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5BCDD95-CC45-4682-BE8D-A24FEF4854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E7BA6B8-D3AE-4FAC-99D4-B4E08054EE37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C84F743-8F09-46B1-BBAB-8D5E0DFBF67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</TotalTime>
  <Words>1367</Words>
  <Application>Microsoft Office PowerPoint</Application>
  <PresentationFormat>Skjermfremvisning (4:3)</PresentationFormat>
  <Paragraphs>108</Paragraphs>
  <Slides>17</Slides>
  <Notes>16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21" baseType="lpstr">
      <vt:lpstr>ＭＳ Ｐゴシック</vt:lpstr>
      <vt:lpstr>Arial</vt:lpstr>
      <vt:lpstr>Calibri</vt:lpstr>
      <vt:lpstr>Office-tema</vt:lpstr>
      <vt:lpstr>Changes in nuclear and radiological threats and hazards from a Norwegian perspective   Øyvind Gjølme Selnæs   NERIS Workshop, Roskilde 3-5 April 2019</vt:lpstr>
      <vt:lpstr>NRPA Report 2018:10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Summary</vt:lpstr>
    </vt:vector>
  </TitlesOfParts>
  <Company>NRPA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Inger M. Nergaard</dc:creator>
  <cp:lastModifiedBy>Øyvind Gjølme Selnæs</cp:lastModifiedBy>
  <cp:revision>6</cp:revision>
  <dcterms:created xsi:type="dcterms:W3CDTF">2018-12-20T10:07:24Z</dcterms:created>
  <dcterms:modified xsi:type="dcterms:W3CDTF">2019-03-31T17:05:31Z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0x010100839574237B1B7E4298476DBEFFDE1060</vt:lpwstr>
  </property>
</Properties>
</file>