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82" r:id="rId3"/>
    <p:sldId id="283" r:id="rId4"/>
    <p:sldId id="281" r:id="rId5"/>
    <p:sldId id="290" r:id="rId6"/>
    <p:sldId id="286" r:id="rId7"/>
    <p:sldId id="291" r:id="rId8"/>
    <p:sldId id="264" r:id="rId9"/>
    <p:sldId id="270" r:id="rId10"/>
    <p:sldId id="267" r:id="rId11"/>
    <p:sldId id="284" r:id="rId12"/>
    <p:sldId id="274" r:id="rId13"/>
    <p:sldId id="289" r:id="rId14"/>
    <p:sldId id="277" r:id="rId15"/>
    <p:sldId id="276" r:id="rId16"/>
    <p:sldId id="292" r:id="rId17"/>
    <p:sldId id="280" r:id="rId18"/>
    <p:sldId id="293" r:id="rId19"/>
    <p:sldId id="273" r:id="rId20"/>
    <p:sldId id="272" r:id="rId21"/>
  </p:sldIdLst>
  <p:sldSz cx="12192000" cy="6858000"/>
  <p:notesSz cx="6761163" cy="9942513"/>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34" autoAdjust="0"/>
    <p:restoredTop sz="72106" autoAdjust="0"/>
  </p:normalViewPr>
  <p:slideViewPr>
    <p:cSldViewPr snapToGrid="0">
      <p:cViewPr varScale="1">
        <p:scale>
          <a:sx n="75" d="100"/>
          <a:sy n="75" d="100"/>
        </p:scale>
        <p:origin x="96"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0525" cy="498475"/>
          </a:xfrm>
          <a:prstGeom prst="rect">
            <a:avLst/>
          </a:prstGeom>
        </p:spPr>
        <p:txBody>
          <a:bodyPr vert="horz" lIns="91440" tIns="45720" rIns="91440" bIns="45720" rtlCol="0"/>
          <a:lstStyle>
            <a:lvl1pPr algn="l">
              <a:defRPr sz="1200"/>
            </a:lvl1pPr>
          </a:lstStyle>
          <a:p>
            <a:endParaRPr lang="sl-SI"/>
          </a:p>
        </p:txBody>
      </p:sp>
      <p:sp>
        <p:nvSpPr>
          <p:cNvPr id="3" name="Date Placeholder 2"/>
          <p:cNvSpPr>
            <a:spLocks noGrp="1"/>
          </p:cNvSpPr>
          <p:nvPr>
            <p:ph type="dt" sz="quarter" idx="1"/>
          </p:nvPr>
        </p:nvSpPr>
        <p:spPr>
          <a:xfrm>
            <a:off x="3829050" y="0"/>
            <a:ext cx="2930525" cy="498475"/>
          </a:xfrm>
          <a:prstGeom prst="rect">
            <a:avLst/>
          </a:prstGeom>
        </p:spPr>
        <p:txBody>
          <a:bodyPr vert="horz" lIns="91440" tIns="45720" rIns="91440" bIns="45720" rtlCol="0"/>
          <a:lstStyle>
            <a:lvl1pPr algn="r">
              <a:defRPr sz="1200"/>
            </a:lvl1pPr>
          </a:lstStyle>
          <a:p>
            <a:fld id="{B02F7557-2083-44AD-938D-302E963450C8}" type="datetimeFigureOut">
              <a:rPr lang="sl-SI" smtClean="0"/>
              <a:t>26.3.2019</a:t>
            </a:fld>
            <a:endParaRPr lang="sl-SI"/>
          </a:p>
        </p:txBody>
      </p:sp>
      <p:sp>
        <p:nvSpPr>
          <p:cNvPr id="4" name="Footer Placeholder 3"/>
          <p:cNvSpPr>
            <a:spLocks noGrp="1"/>
          </p:cNvSpPr>
          <p:nvPr>
            <p:ph type="ftr" sz="quarter" idx="2"/>
          </p:nvPr>
        </p:nvSpPr>
        <p:spPr>
          <a:xfrm>
            <a:off x="0" y="9444038"/>
            <a:ext cx="2930525" cy="498475"/>
          </a:xfrm>
          <a:prstGeom prst="rect">
            <a:avLst/>
          </a:prstGeom>
        </p:spPr>
        <p:txBody>
          <a:bodyPr vert="horz" lIns="91440" tIns="45720" rIns="91440" bIns="45720" rtlCol="0" anchor="b"/>
          <a:lstStyle>
            <a:lvl1pPr algn="l">
              <a:defRPr sz="1200"/>
            </a:lvl1pPr>
          </a:lstStyle>
          <a:p>
            <a:endParaRPr lang="sl-SI"/>
          </a:p>
        </p:txBody>
      </p:sp>
      <p:sp>
        <p:nvSpPr>
          <p:cNvPr id="5" name="Slide Number Placeholder 4"/>
          <p:cNvSpPr>
            <a:spLocks noGrp="1"/>
          </p:cNvSpPr>
          <p:nvPr>
            <p:ph type="sldNum" sz="quarter" idx="3"/>
          </p:nvPr>
        </p:nvSpPr>
        <p:spPr>
          <a:xfrm>
            <a:off x="3829050" y="9444038"/>
            <a:ext cx="2930525" cy="498475"/>
          </a:xfrm>
          <a:prstGeom prst="rect">
            <a:avLst/>
          </a:prstGeom>
        </p:spPr>
        <p:txBody>
          <a:bodyPr vert="horz" lIns="91440" tIns="45720" rIns="91440" bIns="45720" rtlCol="0" anchor="b"/>
          <a:lstStyle>
            <a:lvl1pPr algn="r">
              <a:defRPr sz="1200"/>
            </a:lvl1pPr>
          </a:lstStyle>
          <a:p>
            <a:fld id="{CAA89331-B6D9-4CEB-B323-43010E3D8DF6}" type="slidenum">
              <a:rPr lang="sl-SI" smtClean="0"/>
              <a:t>‹#›</a:t>
            </a:fld>
            <a:endParaRPr lang="sl-SI"/>
          </a:p>
        </p:txBody>
      </p:sp>
    </p:spTree>
    <p:extLst>
      <p:ext uri="{BB962C8B-B14F-4D97-AF65-F5344CB8AC3E}">
        <p14:creationId xmlns:p14="http://schemas.microsoft.com/office/powerpoint/2010/main" val="8556700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0525" cy="498475"/>
          </a:xfrm>
          <a:prstGeom prst="rect">
            <a:avLst/>
          </a:prstGeom>
        </p:spPr>
        <p:txBody>
          <a:bodyPr vert="horz" lIns="91440" tIns="45720" rIns="91440" bIns="45720" rtlCol="0"/>
          <a:lstStyle>
            <a:lvl1pPr algn="l">
              <a:defRPr sz="1200"/>
            </a:lvl1pPr>
          </a:lstStyle>
          <a:p>
            <a:endParaRPr lang="sl-SI"/>
          </a:p>
        </p:txBody>
      </p:sp>
      <p:sp>
        <p:nvSpPr>
          <p:cNvPr id="3" name="Date Placeholder 2"/>
          <p:cNvSpPr>
            <a:spLocks noGrp="1"/>
          </p:cNvSpPr>
          <p:nvPr>
            <p:ph type="dt" idx="1"/>
          </p:nvPr>
        </p:nvSpPr>
        <p:spPr>
          <a:xfrm>
            <a:off x="3829050" y="0"/>
            <a:ext cx="2930525" cy="498475"/>
          </a:xfrm>
          <a:prstGeom prst="rect">
            <a:avLst/>
          </a:prstGeom>
        </p:spPr>
        <p:txBody>
          <a:bodyPr vert="horz" lIns="91440" tIns="45720" rIns="91440" bIns="45720" rtlCol="0"/>
          <a:lstStyle>
            <a:lvl1pPr algn="r">
              <a:defRPr sz="1200"/>
            </a:lvl1pPr>
          </a:lstStyle>
          <a:p>
            <a:fld id="{C90F6BBD-622B-481C-B7CB-22445E36C25D}" type="datetimeFigureOut">
              <a:rPr lang="sl-SI" smtClean="0"/>
              <a:t>25.3.2019</a:t>
            </a:fld>
            <a:endParaRPr lang="sl-SI"/>
          </a:p>
        </p:txBody>
      </p:sp>
      <p:sp>
        <p:nvSpPr>
          <p:cNvPr id="4" name="Slide Image Placeholder 3"/>
          <p:cNvSpPr>
            <a:spLocks noGrp="1" noRot="1" noChangeAspect="1"/>
          </p:cNvSpPr>
          <p:nvPr>
            <p:ph type="sldImg" idx="2"/>
          </p:nvPr>
        </p:nvSpPr>
        <p:spPr>
          <a:xfrm>
            <a:off x="398463" y="1243013"/>
            <a:ext cx="5964237" cy="3355975"/>
          </a:xfrm>
          <a:prstGeom prst="rect">
            <a:avLst/>
          </a:prstGeom>
          <a:noFill/>
          <a:ln w="12700">
            <a:solidFill>
              <a:prstClr val="black"/>
            </a:solidFill>
          </a:ln>
        </p:spPr>
        <p:txBody>
          <a:bodyPr vert="horz" lIns="91440" tIns="45720" rIns="91440" bIns="45720" rtlCol="0" anchor="ctr"/>
          <a:lstStyle/>
          <a:p>
            <a:endParaRPr lang="sl-SI"/>
          </a:p>
        </p:txBody>
      </p:sp>
      <p:sp>
        <p:nvSpPr>
          <p:cNvPr id="5" name="Notes Placeholder 4"/>
          <p:cNvSpPr>
            <a:spLocks noGrp="1"/>
          </p:cNvSpPr>
          <p:nvPr>
            <p:ph type="body" sz="quarter" idx="3"/>
          </p:nvPr>
        </p:nvSpPr>
        <p:spPr>
          <a:xfrm>
            <a:off x="676275" y="4784725"/>
            <a:ext cx="5408613" cy="3914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6" name="Footer Placeholder 5"/>
          <p:cNvSpPr>
            <a:spLocks noGrp="1"/>
          </p:cNvSpPr>
          <p:nvPr>
            <p:ph type="ftr" sz="quarter" idx="4"/>
          </p:nvPr>
        </p:nvSpPr>
        <p:spPr>
          <a:xfrm>
            <a:off x="0" y="9444038"/>
            <a:ext cx="2930525" cy="498475"/>
          </a:xfrm>
          <a:prstGeom prst="rect">
            <a:avLst/>
          </a:prstGeom>
        </p:spPr>
        <p:txBody>
          <a:bodyPr vert="horz" lIns="91440" tIns="45720" rIns="91440" bIns="45720" rtlCol="0" anchor="b"/>
          <a:lstStyle>
            <a:lvl1pPr algn="l">
              <a:defRPr sz="1200"/>
            </a:lvl1pPr>
          </a:lstStyle>
          <a:p>
            <a:endParaRPr lang="sl-SI"/>
          </a:p>
        </p:txBody>
      </p:sp>
      <p:sp>
        <p:nvSpPr>
          <p:cNvPr id="7" name="Slide Number Placeholder 6"/>
          <p:cNvSpPr>
            <a:spLocks noGrp="1"/>
          </p:cNvSpPr>
          <p:nvPr>
            <p:ph type="sldNum" sz="quarter" idx="5"/>
          </p:nvPr>
        </p:nvSpPr>
        <p:spPr>
          <a:xfrm>
            <a:off x="3829050" y="9444038"/>
            <a:ext cx="2930525" cy="498475"/>
          </a:xfrm>
          <a:prstGeom prst="rect">
            <a:avLst/>
          </a:prstGeom>
        </p:spPr>
        <p:txBody>
          <a:bodyPr vert="horz" lIns="91440" tIns="45720" rIns="91440" bIns="45720" rtlCol="0" anchor="b"/>
          <a:lstStyle>
            <a:lvl1pPr algn="r">
              <a:defRPr sz="1200"/>
            </a:lvl1pPr>
          </a:lstStyle>
          <a:p>
            <a:fld id="{D1D2FB19-E00E-490B-B429-175C2DCA1D4B}" type="slidenum">
              <a:rPr lang="sl-SI" smtClean="0"/>
              <a:t>‹#›</a:t>
            </a:fld>
            <a:endParaRPr lang="sl-SI"/>
          </a:p>
        </p:txBody>
      </p:sp>
    </p:spTree>
    <p:extLst>
      <p:ext uri="{BB962C8B-B14F-4D97-AF65-F5344CB8AC3E}">
        <p14:creationId xmlns:p14="http://schemas.microsoft.com/office/powerpoint/2010/main" val="4006533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err="1" smtClean="0"/>
              <a:t>Today</a:t>
            </a:r>
            <a:r>
              <a:rPr lang="sl-SI" dirty="0" smtClean="0"/>
              <a:t> I </a:t>
            </a:r>
            <a:r>
              <a:rPr lang="sl-SI" dirty="0" err="1" smtClean="0"/>
              <a:t>would</a:t>
            </a:r>
            <a:r>
              <a:rPr lang="sl-SI" dirty="0" smtClean="0"/>
              <a:t> like to </a:t>
            </a:r>
            <a:r>
              <a:rPr lang="sl-SI" dirty="0" err="1" smtClean="0"/>
              <a:t>present</a:t>
            </a:r>
            <a:r>
              <a:rPr lang="sl-SI" baseline="0" dirty="0" smtClean="0"/>
              <a:t> to </a:t>
            </a:r>
            <a:r>
              <a:rPr lang="sl-SI" baseline="0" dirty="0" err="1" smtClean="0"/>
              <a:t>you</a:t>
            </a:r>
            <a:r>
              <a:rPr lang="sl-SI" baseline="0" dirty="0" smtClean="0"/>
              <a:t> </a:t>
            </a:r>
            <a:r>
              <a:rPr lang="sl-SI" baseline="0" dirty="0" err="1" smtClean="0"/>
              <a:t>the</a:t>
            </a:r>
            <a:r>
              <a:rPr lang="sl-SI" baseline="0" dirty="0" smtClean="0"/>
              <a:t> ENRAS </a:t>
            </a:r>
            <a:r>
              <a:rPr lang="sl-SI" baseline="0" dirty="0" err="1" smtClean="0"/>
              <a:t>project</a:t>
            </a:r>
            <a:r>
              <a:rPr lang="sl-SI" baseline="0" dirty="0" smtClean="0"/>
              <a:t>. </a:t>
            </a:r>
            <a:endParaRPr lang="sl-SI" dirty="0"/>
          </a:p>
        </p:txBody>
      </p:sp>
      <p:sp>
        <p:nvSpPr>
          <p:cNvPr id="4" name="Slide Number Placeholder 3"/>
          <p:cNvSpPr>
            <a:spLocks noGrp="1"/>
          </p:cNvSpPr>
          <p:nvPr>
            <p:ph type="sldNum" sz="quarter" idx="10"/>
          </p:nvPr>
        </p:nvSpPr>
        <p:spPr/>
        <p:txBody>
          <a:bodyPr/>
          <a:lstStyle/>
          <a:p>
            <a:fld id="{D1D2FB19-E00E-490B-B429-175C2DCA1D4B}" type="slidenum">
              <a:rPr lang="sl-SI" smtClean="0"/>
              <a:t>1</a:t>
            </a:fld>
            <a:endParaRPr lang="sl-SI"/>
          </a:p>
        </p:txBody>
      </p:sp>
    </p:spTree>
    <p:extLst>
      <p:ext uri="{BB962C8B-B14F-4D97-AF65-F5344CB8AC3E}">
        <p14:creationId xmlns:p14="http://schemas.microsoft.com/office/powerpoint/2010/main" val="1038882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err="1" smtClean="0"/>
              <a:t>And</a:t>
            </a:r>
            <a:r>
              <a:rPr lang="sl-SI" baseline="0" dirty="0" smtClean="0"/>
              <a:t> </a:t>
            </a:r>
            <a:r>
              <a:rPr lang="sl-SI" baseline="0" dirty="0" err="1" smtClean="0"/>
              <a:t>we</a:t>
            </a:r>
            <a:r>
              <a:rPr lang="sl-SI" baseline="0" dirty="0" smtClean="0"/>
              <a:t> </a:t>
            </a:r>
            <a:r>
              <a:rPr lang="sl-SI" baseline="0" dirty="0" err="1" smtClean="0"/>
              <a:t>will</a:t>
            </a:r>
            <a:r>
              <a:rPr lang="sl-SI" baseline="0" dirty="0" smtClean="0"/>
              <a:t> </a:t>
            </a:r>
            <a:r>
              <a:rPr lang="sl-SI" baseline="0" dirty="0" err="1" smtClean="0"/>
              <a:t>check</a:t>
            </a:r>
            <a:r>
              <a:rPr lang="sl-SI" baseline="0" dirty="0" smtClean="0"/>
              <a:t> </a:t>
            </a:r>
            <a:r>
              <a:rPr lang="sl-SI" baseline="0" dirty="0" err="1" smtClean="0"/>
              <a:t>and</a:t>
            </a:r>
            <a:r>
              <a:rPr lang="sl-SI" baseline="0" dirty="0" smtClean="0"/>
              <a:t> </a:t>
            </a:r>
            <a:r>
              <a:rPr lang="sl-SI" baseline="0" dirty="0" err="1" smtClean="0"/>
              <a:t>assess</a:t>
            </a:r>
            <a:r>
              <a:rPr lang="sl-SI" baseline="0" dirty="0" smtClean="0"/>
              <a:t> </a:t>
            </a:r>
            <a:r>
              <a:rPr lang="sl-SI" baseline="0" dirty="0" err="1" smtClean="0"/>
              <a:t>this</a:t>
            </a:r>
            <a:r>
              <a:rPr lang="sl-SI" baseline="0" dirty="0" smtClean="0"/>
              <a:t>. </a:t>
            </a:r>
            <a:endParaRPr lang="sl-SI" dirty="0"/>
          </a:p>
        </p:txBody>
      </p:sp>
      <p:sp>
        <p:nvSpPr>
          <p:cNvPr id="4" name="Slide Number Placeholder 3"/>
          <p:cNvSpPr>
            <a:spLocks noGrp="1"/>
          </p:cNvSpPr>
          <p:nvPr>
            <p:ph type="sldNum" sz="quarter" idx="10"/>
          </p:nvPr>
        </p:nvSpPr>
        <p:spPr/>
        <p:txBody>
          <a:bodyPr/>
          <a:lstStyle/>
          <a:p>
            <a:fld id="{D1D2FB19-E00E-490B-B429-175C2DCA1D4B}" type="slidenum">
              <a:rPr lang="sl-SI" smtClean="0"/>
              <a:t>15</a:t>
            </a:fld>
            <a:endParaRPr lang="sl-SI"/>
          </a:p>
        </p:txBody>
      </p:sp>
    </p:spTree>
    <p:extLst>
      <p:ext uri="{BB962C8B-B14F-4D97-AF65-F5344CB8AC3E}">
        <p14:creationId xmlns:p14="http://schemas.microsoft.com/office/powerpoint/2010/main" val="166120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err="1" smtClean="0"/>
              <a:t>And</a:t>
            </a:r>
            <a:r>
              <a:rPr lang="sl-SI" baseline="0" dirty="0" smtClean="0"/>
              <a:t> </a:t>
            </a:r>
            <a:r>
              <a:rPr lang="sl-SI" baseline="0" dirty="0" err="1" smtClean="0"/>
              <a:t>we</a:t>
            </a:r>
            <a:r>
              <a:rPr lang="sl-SI" baseline="0" dirty="0" smtClean="0"/>
              <a:t> </a:t>
            </a:r>
            <a:r>
              <a:rPr lang="sl-SI" baseline="0" dirty="0" err="1" smtClean="0"/>
              <a:t>will</a:t>
            </a:r>
            <a:r>
              <a:rPr lang="sl-SI" baseline="0" dirty="0" smtClean="0"/>
              <a:t> </a:t>
            </a:r>
            <a:r>
              <a:rPr lang="sl-SI" baseline="0" dirty="0" err="1" smtClean="0"/>
              <a:t>check</a:t>
            </a:r>
            <a:r>
              <a:rPr lang="sl-SI" baseline="0" dirty="0" smtClean="0"/>
              <a:t> </a:t>
            </a:r>
            <a:r>
              <a:rPr lang="sl-SI" baseline="0" dirty="0" err="1" smtClean="0"/>
              <a:t>and</a:t>
            </a:r>
            <a:r>
              <a:rPr lang="sl-SI" baseline="0" dirty="0" smtClean="0"/>
              <a:t> </a:t>
            </a:r>
            <a:r>
              <a:rPr lang="sl-SI" baseline="0" dirty="0" err="1" smtClean="0"/>
              <a:t>assess</a:t>
            </a:r>
            <a:r>
              <a:rPr lang="sl-SI" baseline="0" dirty="0" smtClean="0"/>
              <a:t> </a:t>
            </a:r>
            <a:r>
              <a:rPr lang="sl-SI" baseline="0" dirty="0" err="1" smtClean="0"/>
              <a:t>this</a:t>
            </a:r>
            <a:r>
              <a:rPr lang="sl-SI" baseline="0" dirty="0" smtClean="0"/>
              <a:t>. </a:t>
            </a:r>
            <a:endParaRPr lang="sl-SI" dirty="0"/>
          </a:p>
        </p:txBody>
      </p:sp>
      <p:sp>
        <p:nvSpPr>
          <p:cNvPr id="4" name="Slide Number Placeholder 3"/>
          <p:cNvSpPr>
            <a:spLocks noGrp="1"/>
          </p:cNvSpPr>
          <p:nvPr>
            <p:ph type="sldNum" sz="quarter" idx="10"/>
          </p:nvPr>
        </p:nvSpPr>
        <p:spPr/>
        <p:txBody>
          <a:bodyPr/>
          <a:lstStyle/>
          <a:p>
            <a:fld id="{D1D2FB19-E00E-490B-B429-175C2DCA1D4B}" type="slidenum">
              <a:rPr lang="sl-SI" smtClean="0"/>
              <a:t>16</a:t>
            </a:fld>
            <a:endParaRPr lang="sl-SI"/>
          </a:p>
        </p:txBody>
      </p:sp>
    </p:spTree>
    <p:extLst>
      <p:ext uri="{BB962C8B-B14F-4D97-AF65-F5344CB8AC3E}">
        <p14:creationId xmlns:p14="http://schemas.microsoft.com/office/powerpoint/2010/main" val="762684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smtClean="0"/>
              <a:t>Long term </a:t>
            </a:r>
            <a:r>
              <a:rPr lang="sl-SI" dirty="0" err="1" smtClean="0"/>
              <a:t>cooperation</a:t>
            </a:r>
            <a:r>
              <a:rPr lang="sl-SI" dirty="0" smtClean="0"/>
              <a:t> </a:t>
            </a:r>
            <a:r>
              <a:rPr lang="sl-SI" dirty="0" err="1" smtClean="0"/>
              <a:t>between</a:t>
            </a:r>
            <a:r>
              <a:rPr lang="sl-SI" dirty="0" smtClean="0"/>
              <a:t> </a:t>
            </a:r>
            <a:r>
              <a:rPr lang="sl-SI" dirty="0" err="1" smtClean="0"/>
              <a:t>responsible</a:t>
            </a:r>
            <a:r>
              <a:rPr lang="sl-SI" dirty="0" smtClean="0"/>
              <a:t> </a:t>
            </a:r>
            <a:r>
              <a:rPr lang="sl-SI" dirty="0" err="1" smtClean="0"/>
              <a:t>parties</a:t>
            </a:r>
            <a:r>
              <a:rPr lang="sl-SI" dirty="0" smtClean="0"/>
              <a:t> </a:t>
            </a:r>
            <a:r>
              <a:rPr lang="sl-SI" dirty="0" err="1" smtClean="0"/>
              <a:t>from</a:t>
            </a:r>
            <a:r>
              <a:rPr lang="sl-SI" dirty="0" smtClean="0"/>
              <a:t> </a:t>
            </a:r>
            <a:r>
              <a:rPr lang="sl-SI" dirty="0" err="1" smtClean="0"/>
              <a:t>both</a:t>
            </a:r>
            <a:r>
              <a:rPr lang="sl-SI" dirty="0" smtClean="0"/>
              <a:t> </a:t>
            </a:r>
            <a:r>
              <a:rPr lang="sl-SI" dirty="0" err="1" smtClean="0"/>
              <a:t>countries</a:t>
            </a:r>
            <a:r>
              <a:rPr lang="sl-SI" dirty="0" smtClean="0"/>
              <a:t>.</a:t>
            </a:r>
            <a:endParaRPr lang="sl-SI" dirty="0"/>
          </a:p>
        </p:txBody>
      </p:sp>
      <p:sp>
        <p:nvSpPr>
          <p:cNvPr id="4" name="Slide Number Placeholder 3"/>
          <p:cNvSpPr>
            <a:spLocks noGrp="1"/>
          </p:cNvSpPr>
          <p:nvPr>
            <p:ph type="sldNum" sz="quarter" idx="10"/>
          </p:nvPr>
        </p:nvSpPr>
        <p:spPr/>
        <p:txBody>
          <a:bodyPr/>
          <a:lstStyle/>
          <a:p>
            <a:fld id="{D1D2FB19-E00E-490B-B429-175C2DCA1D4B}" type="slidenum">
              <a:rPr lang="sl-SI" smtClean="0"/>
              <a:t>17</a:t>
            </a:fld>
            <a:endParaRPr lang="sl-SI"/>
          </a:p>
        </p:txBody>
      </p:sp>
    </p:spTree>
    <p:extLst>
      <p:ext uri="{BB962C8B-B14F-4D97-AF65-F5344CB8AC3E}">
        <p14:creationId xmlns:p14="http://schemas.microsoft.com/office/powerpoint/2010/main" val="390198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smtClean="0"/>
              <a:t>Long term </a:t>
            </a:r>
            <a:r>
              <a:rPr lang="sl-SI" dirty="0" err="1" smtClean="0"/>
              <a:t>cooperation</a:t>
            </a:r>
            <a:r>
              <a:rPr lang="sl-SI" dirty="0" smtClean="0"/>
              <a:t> </a:t>
            </a:r>
            <a:r>
              <a:rPr lang="sl-SI" dirty="0" err="1" smtClean="0"/>
              <a:t>between</a:t>
            </a:r>
            <a:r>
              <a:rPr lang="sl-SI" dirty="0" smtClean="0"/>
              <a:t> </a:t>
            </a:r>
            <a:r>
              <a:rPr lang="sl-SI" dirty="0" err="1" smtClean="0"/>
              <a:t>responsible</a:t>
            </a:r>
            <a:r>
              <a:rPr lang="sl-SI" dirty="0" smtClean="0"/>
              <a:t> </a:t>
            </a:r>
            <a:r>
              <a:rPr lang="sl-SI" dirty="0" err="1" smtClean="0"/>
              <a:t>parties</a:t>
            </a:r>
            <a:r>
              <a:rPr lang="sl-SI" dirty="0" smtClean="0"/>
              <a:t> </a:t>
            </a:r>
            <a:r>
              <a:rPr lang="sl-SI" dirty="0" err="1" smtClean="0"/>
              <a:t>from</a:t>
            </a:r>
            <a:r>
              <a:rPr lang="sl-SI" dirty="0" smtClean="0"/>
              <a:t> </a:t>
            </a:r>
            <a:r>
              <a:rPr lang="sl-SI" dirty="0" err="1" smtClean="0"/>
              <a:t>both</a:t>
            </a:r>
            <a:r>
              <a:rPr lang="sl-SI" dirty="0" smtClean="0"/>
              <a:t> </a:t>
            </a:r>
            <a:r>
              <a:rPr lang="sl-SI" dirty="0" err="1" smtClean="0"/>
              <a:t>countries</a:t>
            </a:r>
            <a:r>
              <a:rPr lang="sl-SI" dirty="0" smtClean="0"/>
              <a:t>.</a:t>
            </a:r>
            <a:endParaRPr lang="sl-SI" dirty="0"/>
          </a:p>
        </p:txBody>
      </p:sp>
      <p:sp>
        <p:nvSpPr>
          <p:cNvPr id="4" name="Slide Number Placeholder 3"/>
          <p:cNvSpPr>
            <a:spLocks noGrp="1"/>
          </p:cNvSpPr>
          <p:nvPr>
            <p:ph type="sldNum" sz="quarter" idx="10"/>
          </p:nvPr>
        </p:nvSpPr>
        <p:spPr/>
        <p:txBody>
          <a:bodyPr/>
          <a:lstStyle/>
          <a:p>
            <a:fld id="{D1D2FB19-E00E-490B-B429-175C2DCA1D4B}" type="slidenum">
              <a:rPr lang="sl-SI" smtClean="0"/>
              <a:t>18</a:t>
            </a:fld>
            <a:endParaRPr lang="sl-SI"/>
          </a:p>
        </p:txBody>
      </p:sp>
    </p:spTree>
    <p:extLst>
      <p:ext uri="{BB962C8B-B14F-4D97-AF65-F5344CB8AC3E}">
        <p14:creationId xmlns:p14="http://schemas.microsoft.com/office/powerpoint/2010/main" val="1181306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smtClean="0"/>
              <a:t>Last </a:t>
            </a:r>
            <a:r>
              <a:rPr lang="sl-SI" dirty="0" err="1" smtClean="0"/>
              <a:t>year</a:t>
            </a:r>
            <a:r>
              <a:rPr lang="sl-SI" dirty="0" smtClean="0"/>
              <a:t> </a:t>
            </a:r>
            <a:r>
              <a:rPr lang="sl-SI" dirty="0" err="1" smtClean="0"/>
              <a:t>there</a:t>
            </a:r>
            <a:r>
              <a:rPr lang="sl-SI" dirty="0" smtClean="0"/>
              <a:t> </a:t>
            </a:r>
            <a:r>
              <a:rPr lang="sl-SI" dirty="0" err="1" smtClean="0"/>
              <a:t>were</a:t>
            </a:r>
            <a:r>
              <a:rPr lang="sl-SI" dirty="0" smtClean="0"/>
              <a:t> </a:t>
            </a:r>
            <a:r>
              <a:rPr lang="sl-SI" dirty="0" err="1" smtClean="0"/>
              <a:t>several</a:t>
            </a:r>
            <a:r>
              <a:rPr lang="sl-SI" baseline="0" dirty="0" smtClean="0"/>
              <a:t> </a:t>
            </a:r>
            <a:r>
              <a:rPr lang="sl-SI" baseline="0" dirty="0" err="1" smtClean="0"/>
              <a:t>contributions</a:t>
            </a:r>
            <a:r>
              <a:rPr lang="sl-SI" baseline="0" dirty="0" smtClean="0"/>
              <a:t> </a:t>
            </a:r>
            <a:r>
              <a:rPr lang="sl-SI" baseline="0" dirty="0" err="1" smtClean="0"/>
              <a:t>during</a:t>
            </a:r>
            <a:r>
              <a:rPr lang="sl-SI" baseline="0" dirty="0" smtClean="0"/>
              <a:t> </a:t>
            </a:r>
            <a:r>
              <a:rPr lang="sl-SI" baseline="0" dirty="0" err="1" smtClean="0"/>
              <a:t>the</a:t>
            </a:r>
            <a:r>
              <a:rPr lang="sl-SI" baseline="0" dirty="0" smtClean="0"/>
              <a:t> NERIS </a:t>
            </a:r>
            <a:r>
              <a:rPr lang="sl-SI" baseline="0" dirty="0" err="1" smtClean="0"/>
              <a:t>workshop</a:t>
            </a:r>
            <a:r>
              <a:rPr lang="sl-SI" baseline="0" dirty="0" smtClean="0"/>
              <a:t> </a:t>
            </a:r>
            <a:r>
              <a:rPr lang="sl-SI" baseline="0" dirty="0" err="1" smtClean="0"/>
              <a:t>regarding</a:t>
            </a:r>
            <a:r>
              <a:rPr lang="sl-SI" baseline="0" dirty="0" smtClean="0"/>
              <a:t> science </a:t>
            </a:r>
            <a:r>
              <a:rPr lang="sl-SI" baseline="0" dirty="0" err="1" smtClean="0"/>
              <a:t>for</a:t>
            </a:r>
            <a:r>
              <a:rPr lang="sl-SI" baseline="0" dirty="0" smtClean="0"/>
              <a:t> </a:t>
            </a:r>
            <a:r>
              <a:rPr lang="sl-SI" baseline="0" dirty="0" err="1" smtClean="0"/>
              <a:t>citizens</a:t>
            </a:r>
            <a:r>
              <a:rPr lang="sl-SI" baseline="0" dirty="0" smtClean="0"/>
              <a:t>. I </a:t>
            </a:r>
            <a:r>
              <a:rPr lang="sl-SI" baseline="0" dirty="0" err="1" smtClean="0"/>
              <a:t>had</a:t>
            </a:r>
            <a:r>
              <a:rPr lang="sl-SI" baseline="0" dirty="0" smtClean="0"/>
              <a:t> </a:t>
            </a:r>
            <a:r>
              <a:rPr lang="sl-SI" baseline="0" dirty="0" err="1" smtClean="0"/>
              <a:t>the</a:t>
            </a:r>
            <a:r>
              <a:rPr lang="sl-SI" baseline="0" dirty="0" smtClean="0"/>
              <a:t> </a:t>
            </a:r>
            <a:r>
              <a:rPr lang="sl-SI" baseline="0" dirty="0" err="1" smtClean="0"/>
              <a:t>impression</a:t>
            </a:r>
            <a:r>
              <a:rPr lang="sl-SI" baseline="0" dirty="0" smtClean="0"/>
              <a:t> </a:t>
            </a:r>
            <a:r>
              <a:rPr lang="sl-SI" baseline="0" dirty="0" err="1" smtClean="0"/>
              <a:t>that</a:t>
            </a:r>
            <a:r>
              <a:rPr lang="sl-SI" baseline="0" dirty="0" smtClean="0"/>
              <a:t> </a:t>
            </a:r>
            <a:r>
              <a:rPr lang="sl-SI" baseline="0" dirty="0" err="1" smtClean="0"/>
              <a:t>there</a:t>
            </a:r>
            <a:r>
              <a:rPr lang="sl-SI" baseline="0" dirty="0" smtClean="0"/>
              <a:t> is a </a:t>
            </a:r>
            <a:r>
              <a:rPr lang="sl-SI" baseline="0" dirty="0" err="1" smtClean="0"/>
              <a:t>missing</a:t>
            </a:r>
            <a:r>
              <a:rPr lang="sl-SI" baseline="0" dirty="0" smtClean="0"/>
              <a:t> link </a:t>
            </a:r>
            <a:r>
              <a:rPr lang="sl-SI" baseline="0" dirty="0" err="1" smtClean="0"/>
              <a:t>between</a:t>
            </a:r>
            <a:r>
              <a:rPr lang="sl-SI" baseline="0" dirty="0" smtClean="0"/>
              <a:t> </a:t>
            </a:r>
            <a:r>
              <a:rPr lang="sl-SI" baseline="0" dirty="0" err="1" smtClean="0"/>
              <a:t>the</a:t>
            </a:r>
            <a:r>
              <a:rPr lang="sl-SI" baseline="0" dirty="0" smtClean="0"/>
              <a:t> </a:t>
            </a:r>
            <a:r>
              <a:rPr lang="sl-SI" baseline="0" dirty="0" err="1" smtClean="0"/>
              <a:t>two</a:t>
            </a:r>
            <a:r>
              <a:rPr lang="sl-SI" baseline="0" dirty="0" smtClean="0"/>
              <a:t> </a:t>
            </a:r>
            <a:r>
              <a:rPr lang="sl-SI" baseline="0" dirty="0" err="1" smtClean="0"/>
              <a:t>which</a:t>
            </a:r>
            <a:r>
              <a:rPr lang="sl-SI" baseline="0" dirty="0" smtClean="0"/>
              <a:t> </a:t>
            </a:r>
            <a:r>
              <a:rPr lang="sl-SI" baseline="0" dirty="0" err="1" smtClean="0"/>
              <a:t>would</a:t>
            </a:r>
            <a:r>
              <a:rPr lang="sl-SI" baseline="0" dirty="0" smtClean="0"/>
              <a:t> </a:t>
            </a:r>
            <a:r>
              <a:rPr lang="sl-SI" baseline="0" dirty="0" err="1" smtClean="0"/>
              <a:t>ensure</a:t>
            </a:r>
            <a:r>
              <a:rPr lang="sl-SI" baseline="0" dirty="0" smtClean="0"/>
              <a:t> </a:t>
            </a:r>
            <a:r>
              <a:rPr lang="sl-SI" baseline="0" dirty="0" err="1" smtClean="0"/>
              <a:t>trust</a:t>
            </a:r>
            <a:r>
              <a:rPr lang="sl-SI" baseline="0" dirty="0" smtClean="0"/>
              <a:t> </a:t>
            </a:r>
            <a:r>
              <a:rPr lang="sl-SI" baseline="0" dirty="0" err="1" smtClean="0"/>
              <a:t>and</a:t>
            </a:r>
            <a:r>
              <a:rPr lang="sl-SI" baseline="0" dirty="0" smtClean="0"/>
              <a:t> </a:t>
            </a:r>
            <a:r>
              <a:rPr lang="sl-SI" baseline="0" dirty="0" err="1" smtClean="0"/>
              <a:t>cooperation</a:t>
            </a:r>
            <a:r>
              <a:rPr lang="sl-SI" baseline="0" dirty="0" smtClean="0"/>
              <a:t>  </a:t>
            </a:r>
            <a:r>
              <a:rPr lang="sl-SI" baseline="0" dirty="0" err="1" smtClean="0"/>
              <a:t>between</a:t>
            </a:r>
            <a:r>
              <a:rPr lang="sl-SI" baseline="0" dirty="0" smtClean="0"/>
              <a:t> </a:t>
            </a:r>
            <a:r>
              <a:rPr lang="sl-SI" baseline="0" dirty="0" err="1" smtClean="0"/>
              <a:t>the</a:t>
            </a:r>
            <a:r>
              <a:rPr lang="sl-SI" baseline="0" dirty="0" smtClean="0"/>
              <a:t> </a:t>
            </a:r>
            <a:r>
              <a:rPr lang="sl-SI" baseline="0" dirty="0" err="1" smtClean="0"/>
              <a:t>two</a:t>
            </a:r>
            <a:r>
              <a:rPr lang="sl-SI" baseline="0" dirty="0" smtClean="0"/>
              <a:t>. I </a:t>
            </a:r>
            <a:r>
              <a:rPr lang="sl-SI" baseline="0" dirty="0" err="1" smtClean="0"/>
              <a:t>believe</a:t>
            </a:r>
            <a:r>
              <a:rPr lang="sl-SI" baseline="0" dirty="0" smtClean="0"/>
              <a:t> </a:t>
            </a:r>
            <a:r>
              <a:rPr lang="sl-SI" baseline="0" dirty="0" err="1" smtClean="0"/>
              <a:t>that</a:t>
            </a:r>
            <a:r>
              <a:rPr lang="sl-SI" baseline="0" dirty="0" smtClean="0"/>
              <a:t> </a:t>
            </a:r>
            <a:r>
              <a:rPr lang="sl-SI" baseline="0" dirty="0" err="1" smtClean="0"/>
              <a:t>activities</a:t>
            </a:r>
            <a:r>
              <a:rPr lang="sl-SI" baseline="0" dirty="0" smtClean="0"/>
              <a:t> </a:t>
            </a:r>
            <a:r>
              <a:rPr lang="sl-SI" baseline="0" dirty="0" err="1" smtClean="0"/>
              <a:t>within</a:t>
            </a:r>
            <a:r>
              <a:rPr lang="sl-SI" baseline="0" dirty="0" smtClean="0"/>
              <a:t> ENRAS </a:t>
            </a:r>
            <a:r>
              <a:rPr lang="sl-SI" baseline="0" dirty="0" err="1" smtClean="0"/>
              <a:t>represent</a:t>
            </a:r>
            <a:r>
              <a:rPr lang="sl-SI" baseline="0" dirty="0" smtClean="0"/>
              <a:t> </a:t>
            </a:r>
            <a:r>
              <a:rPr lang="sl-SI" baseline="0" dirty="0" err="1" smtClean="0"/>
              <a:t>such</a:t>
            </a:r>
            <a:r>
              <a:rPr lang="sl-SI" baseline="0" dirty="0" smtClean="0"/>
              <a:t> a </a:t>
            </a:r>
            <a:r>
              <a:rPr lang="sl-SI" baseline="0" dirty="0" err="1" smtClean="0"/>
              <a:t>missing</a:t>
            </a:r>
            <a:r>
              <a:rPr lang="sl-SI" baseline="0" dirty="0" smtClean="0"/>
              <a:t> link. </a:t>
            </a:r>
            <a:r>
              <a:rPr lang="sl-SI" baseline="0" dirty="0" err="1" smtClean="0"/>
              <a:t>This</a:t>
            </a:r>
            <a:r>
              <a:rPr lang="sl-SI" baseline="0" dirty="0" smtClean="0"/>
              <a:t> </a:t>
            </a:r>
            <a:r>
              <a:rPr lang="sl-SI" baseline="0" dirty="0" err="1" smtClean="0"/>
              <a:t>will</a:t>
            </a:r>
            <a:r>
              <a:rPr lang="sl-SI" baseline="0" dirty="0" smtClean="0"/>
              <a:t> be a </a:t>
            </a:r>
            <a:r>
              <a:rPr lang="sl-SI" baseline="0" dirty="0" err="1" smtClean="0"/>
              <a:t>very</a:t>
            </a:r>
            <a:r>
              <a:rPr lang="sl-SI" baseline="0" dirty="0" smtClean="0"/>
              <a:t> </a:t>
            </a:r>
            <a:r>
              <a:rPr lang="sl-SI" baseline="0" dirty="0" err="1" smtClean="0"/>
              <a:t>valuable</a:t>
            </a:r>
            <a:r>
              <a:rPr lang="sl-SI" baseline="0" dirty="0" smtClean="0"/>
              <a:t> </a:t>
            </a:r>
            <a:r>
              <a:rPr lang="sl-SI" baseline="0" dirty="0" err="1" smtClean="0"/>
              <a:t>side</a:t>
            </a:r>
            <a:r>
              <a:rPr lang="sl-SI" baseline="0" dirty="0" smtClean="0"/>
              <a:t> </a:t>
            </a:r>
            <a:r>
              <a:rPr lang="sl-SI" baseline="0" dirty="0" err="1" smtClean="0"/>
              <a:t>product</a:t>
            </a:r>
            <a:r>
              <a:rPr lang="sl-SI" baseline="0" dirty="0" smtClean="0"/>
              <a:t> </a:t>
            </a:r>
            <a:r>
              <a:rPr lang="sl-SI" baseline="0" dirty="0" err="1" smtClean="0"/>
              <a:t>of</a:t>
            </a:r>
            <a:r>
              <a:rPr lang="sl-SI" baseline="0" dirty="0" smtClean="0"/>
              <a:t> ENRAS. </a:t>
            </a:r>
            <a:r>
              <a:rPr lang="sl-SI" baseline="0" dirty="0" err="1" smtClean="0"/>
              <a:t>We</a:t>
            </a:r>
            <a:r>
              <a:rPr lang="sl-SI" baseline="0" dirty="0" smtClean="0"/>
              <a:t> </a:t>
            </a:r>
            <a:r>
              <a:rPr lang="sl-SI" baseline="0" dirty="0" err="1" smtClean="0"/>
              <a:t>all</a:t>
            </a:r>
            <a:r>
              <a:rPr lang="sl-SI" baseline="0" dirty="0" smtClean="0"/>
              <a:t> know </a:t>
            </a:r>
            <a:r>
              <a:rPr lang="sl-SI" baseline="0" dirty="0" err="1" smtClean="0"/>
              <a:t>that</a:t>
            </a:r>
            <a:r>
              <a:rPr lang="sl-SI" baseline="0" dirty="0" smtClean="0"/>
              <a:t> </a:t>
            </a:r>
            <a:r>
              <a:rPr lang="sl-SI" baseline="0" dirty="0" err="1" smtClean="0"/>
              <a:t>firefighters</a:t>
            </a:r>
            <a:r>
              <a:rPr lang="sl-SI" baseline="0" dirty="0" smtClean="0"/>
              <a:t> </a:t>
            </a:r>
            <a:r>
              <a:rPr lang="sl-SI" baseline="0" dirty="0" err="1" smtClean="0"/>
              <a:t>have</a:t>
            </a:r>
            <a:r>
              <a:rPr lang="sl-SI" baseline="0" dirty="0" smtClean="0"/>
              <a:t> </a:t>
            </a:r>
            <a:r>
              <a:rPr lang="sl-SI" baseline="0" dirty="0" err="1" smtClean="0"/>
              <a:t>high</a:t>
            </a:r>
            <a:r>
              <a:rPr lang="sl-SI" baseline="0" dirty="0" smtClean="0"/>
              <a:t> </a:t>
            </a:r>
            <a:r>
              <a:rPr lang="sl-SI" baseline="0" dirty="0" err="1" smtClean="0"/>
              <a:t>reputation</a:t>
            </a:r>
            <a:r>
              <a:rPr lang="sl-SI" baseline="0" dirty="0" smtClean="0"/>
              <a:t> in </a:t>
            </a:r>
            <a:r>
              <a:rPr lang="sl-SI" baseline="0" dirty="0" err="1" smtClean="0"/>
              <a:t>society</a:t>
            </a:r>
            <a:r>
              <a:rPr lang="sl-SI" baseline="0" dirty="0" smtClean="0"/>
              <a:t> </a:t>
            </a:r>
            <a:r>
              <a:rPr lang="sl-SI" baseline="0" dirty="0" err="1" smtClean="0"/>
              <a:t>and</a:t>
            </a:r>
            <a:r>
              <a:rPr lang="sl-SI" baseline="0" dirty="0" smtClean="0"/>
              <a:t> </a:t>
            </a:r>
            <a:r>
              <a:rPr lang="sl-SI" baseline="0" dirty="0" err="1" smtClean="0"/>
              <a:t>building</a:t>
            </a:r>
            <a:r>
              <a:rPr lang="sl-SI" baseline="0" dirty="0" smtClean="0"/>
              <a:t> </a:t>
            </a:r>
            <a:r>
              <a:rPr lang="sl-SI" baseline="0" dirty="0" err="1" smtClean="0"/>
              <a:t>close</a:t>
            </a:r>
            <a:r>
              <a:rPr lang="sl-SI" baseline="0" dirty="0" smtClean="0"/>
              <a:t> </a:t>
            </a:r>
            <a:r>
              <a:rPr lang="sl-SI" baseline="0" dirty="0" err="1" smtClean="0"/>
              <a:t>cooperation</a:t>
            </a:r>
            <a:r>
              <a:rPr lang="sl-SI" baseline="0" dirty="0" smtClean="0"/>
              <a:t> </a:t>
            </a:r>
            <a:r>
              <a:rPr lang="sl-SI" baseline="0" dirty="0" err="1" smtClean="0"/>
              <a:t>with</a:t>
            </a:r>
            <a:r>
              <a:rPr lang="sl-SI" baseline="0" dirty="0" smtClean="0"/>
              <a:t> </a:t>
            </a:r>
            <a:r>
              <a:rPr lang="sl-SI" baseline="0" dirty="0" err="1" smtClean="0"/>
              <a:t>firefighters</a:t>
            </a:r>
            <a:r>
              <a:rPr lang="sl-SI" baseline="0" dirty="0" smtClean="0"/>
              <a:t> </a:t>
            </a:r>
            <a:r>
              <a:rPr lang="sl-SI" baseline="0" dirty="0" err="1" smtClean="0"/>
              <a:t>mean</a:t>
            </a:r>
            <a:r>
              <a:rPr lang="sl-SI" baseline="0" dirty="0" smtClean="0"/>
              <a:t> </a:t>
            </a:r>
            <a:r>
              <a:rPr lang="sl-SI" baseline="0" dirty="0" err="1" smtClean="0"/>
              <a:t>building</a:t>
            </a:r>
            <a:r>
              <a:rPr lang="sl-SI" baseline="0" dirty="0" smtClean="0"/>
              <a:t> </a:t>
            </a:r>
            <a:r>
              <a:rPr lang="sl-SI" baseline="0" dirty="0" err="1" smtClean="0"/>
              <a:t>trust</a:t>
            </a:r>
            <a:r>
              <a:rPr lang="sl-SI" baseline="0" dirty="0" smtClean="0"/>
              <a:t> </a:t>
            </a:r>
            <a:r>
              <a:rPr lang="sl-SI" baseline="0" dirty="0" err="1" smtClean="0"/>
              <a:t>of</a:t>
            </a:r>
            <a:r>
              <a:rPr lang="sl-SI" baseline="0" dirty="0" smtClean="0"/>
              <a:t> </a:t>
            </a:r>
            <a:r>
              <a:rPr lang="sl-SI" baseline="0" dirty="0" err="1" smtClean="0"/>
              <a:t>the</a:t>
            </a:r>
            <a:r>
              <a:rPr lang="sl-SI" baseline="0" dirty="0" smtClean="0"/>
              <a:t> </a:t>
            </a:r>
            <a:r>
              <a:rPr lang="sl-SI" baseline="0" dirty="0" err="1" smtClean="0"/>
              <a:t>community</a:t>
            </a:r>
            <a:r>
              <a:rPr lang="sl-SI" baseline="0" dirty="0" smtClean="0"/>
              <a:t> in </a:t>
            </a:r>
            <a:r>
              <a:rPr lang="sl-SI" baseline="0" dirty="0" err="1" smtClean="0"/>
              <a:t>profedsiionals</a:t>
            </a:r>
            <a:r>
              <a:rPr lang="sl-SI" baseline="0" dirty="0" smtClean="0"/>
              <a:t>. </a:t>
            </a:r>
            <a:endParaRPr lang="sl-SI" dirty="0"/>
          </a:p>
        </p:txBody>
      </p:sp>
      <p:sp>
        <p:nvSpPr>
          <p:cNvPr id="4" name="Slide Number Placeholder 3"/>
          <p:cNvSpPr>
            <a:spLocks noGrp="1"/>
          </p:cNvSpPr>
          <p:nvPr>
            <p:ph type="sldNum" sz="quarter" idx="10"/>
          </p:nvPr>
        </p:nvSpPr>
        <p:spPr/>
        <p:txBody>
          <a:bodyPr/>
          <a:lstStyle/>
          <a:p>
            <a:fld id="{D1D2FB19-E00E-490B-B429-175C2DCA1D4B}" type="slidenum">
              <a:rPr lang="sl-SI" smtClean="0"/>
              <a:t>19</a:t>
            </a:fld>
            <a:endParaRPr lang="sl-SI"/>
          </a:p>
        </p:txBody>
      </p:sp>
    </p:spTree>
    <p:extLst>
      <p:ext uri="{BB962C8B-B14F-4D97-AF65-F5344CB8AC3E}">
        <p14:creationId xmlns:p14="http://schemas.microsoft.com/office/powerpoint/2010/main" val="3707076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err="1" smtClean="0"/>
              <a:t>Regarding</a:t>
            </a:r>
            <a:r>
              <a:rPr lang="sl-SI" dirty="0" smtClean="0"/>
              <a:t> </a:t>
            </a:r>
            <a:r>
              <a:rPr lang="sl-SI" dirty="0" err="1" smtClean="0"/>
              <a:t>firefighters</a:t>
            </a:r>
            <a:r>
              <a:rPr lang="sl-SI" dirty="0" smtClean="0"/>
              <a:t> I </a:t>
            </a:r>
            <a:r>
              <a:rPr lang="sl-SI" dirty="0" err="1" smtClean="0"/>
              <a:t>would</a:t>
            </a:r>
            <a:r>
              <a:rPr lang="sl-SI" baseline="0" dirty="0" smtClean="0"/>
              <a:t> like to a </a:t>
            </a:r>
            <a:r>
              <a:rPr lang="sl-SI" baseline="0" dirty="0" err="1" smtClean="0"/>
              <a:t>critical</a:t>
            </a:r>
            <a:r>
              <a:rPr lang="sl-SI" baseline="0" dirty="0" smtClean="0"/>
              <a:t> </a:t>
            </a:r>
            <a:r>
              <a:rPr lang="sl-SI" baseline="0" dirty="0" err="1" smtClean="0"/>
              <a:t>event</a:t>
            </a:r>
            <a:r>
              <a:rPr lang="sl-SI" baseline="0" dirty="0" smtClean="0"/>
              <a:t> on … As </a:t>
            </a:r>
            <a:r>
              <a:rPr lang="sl-SI" baseline="0" dirty="0" err="1" smtClean="0"/>
              <a:t>you</a:t>
            </a:r>
            <a:r>
              <a:rPr lang="sl-SI" baseline="0" dirty="0" smtClean="0"/>
              <a:t> </a:t>
            </a:r>
            <a:r>
              <a:rPr lang="sl-SI" baseline="0" dirty="0" err="1" smtClean="0"/>
              <a:t>can</a:t>
            </a:r>
            <a:r>
              <a:rPr lang="sl-SI" baseline="0" dirty="0" smtClean="0"/>
              <a:t> </a:t>
            </a:r>
            <a:r>
              <a:rPr lang="sl-SI" baseline="0" dirty="0" err="1" smtClean="0"/>
              <a:t>see</a:t>
            </a:r>
            <a:r>
              <a:rPr lang="sl-SI" baseline="0" dirty="0" smtClean="0"/>
              <a:t> </a:t>
            </a:r>
            <a:r>
              <a:rPr lang="sl-SI" baseline="0" dirty="0" err="1" smtClean="0"/>
              <a:t>due</a:t>
            </a:r>
            <a:r>
              <a:rPr lang="sl-SI" baseline="0" dirty="0" smtClean="0"/>
              <a:t> to </a:t>
            </a:r>
            <a:r>
              <a:rPr lang="sl-SI" baseline="0" dirty="0" err="1" smtClean="0"/>
              <a:t>inadequate</a:t>
            </a:r>
            <a:r>
              <a:rPr lang="sl-SI" baseline="0" dirty="0" smtClean="0"/>
              <a:t> </a:t>
            </a:r>
            <a:r>
              <a:rPr lang="sl-SI" baseline="0" dirty="0" err="1" smtClean="0"/>
              <a:t>training</a:t>
            </a:r>
            <a:r>
              <a:rPr lang="sl-SI" baseline="0" dirty="0" smtClean="0"/>
              <a:t> </a:t>
            </a:r>
            <a:r>
              <a:rPr lang="sl-SI" baseline="0" dirty="0" err="1" smtClean="0"/>
              <a:t>and</a:t>
            </a:r>
            <a:r>
              <a:rPr lang="sl-SI" baseline="0" dirty="0" smtClean="0"/>
              <a:t> </a:t>
            </a:r>
            <a:r>
              <a:rPr lang="sl-SI" baseline="0" dirty="0" err="1" smtClean="0"/>
              <a:t>equipment</a:t>
            </a:r>
            <a:r>
              <a:rPr lang="sl-SI" baseline="0" dirty="0" smtClean="0"/>
              <a:t> </a:t>
            </a:r>
            <a:r>
              <a:rPr lang="sl-SI" baseline="0" dirty="0" err="1" smtClean="0"/>
              <a:t>the</a:t>
            </a:r>
            <a:r>
              <a:rPr lang="sl-SI" baseline="0" dirty="0" smtClean="0"/>
              <a:t> </a:t>
            </a:r>
            <a:r>
              <a:rPr lang="sl-SI" baseline="0" dirty="0" err="1" smtClean="0"/>
              <a:t>firefighters</a:t>
            </a:r>
            <a:r>
              <a:rPr lang="sl-SI" baseline="0" dirty="0" smtClean="0"/>
              <a:t> </a:t>
            </a:r>
            <a:r>
              <a:rPr lang="sl-SI" baseline="0" dirty="0" err="1" smtClean="0"/>
              <a:t>did</a:t>
            </a:r>
            <a:r>
              <a:rPr lang="sl-SI" baseline="0" dirty="0" smtClean="0"/>
              <a:t> not </a:t>
            </a:r>
            <a:r>
              <a:rPr lang="sl-SI" baseline="0" dirty="0" err="1" smtClean="0"/>
              <a:t>recognize</a:t>
            </a:r>
            <a:r>
              <a:rPr lang="sl-SI" baseline="0" dirty="0" smtClean="0"/>
              <a:t> </a:t>
            </a:r>
            <a:r>
              <a:rPr lang="sl-SI" baseline="0" dirty="0" err="1" smtClean="0"/>
              <a:t>the</a:t>
            </a:r>
            <a:r>
              <a:rPr lang="sl-SI" baseline="0" dirty="0" smtClean="0"/>
              <a:t> </a:t>
            </a:r>
            <a:r>
              <a:rPr lang="sl-SI" baseline="0" dirty="0" err="1" smtClean="0"/>
              <a:t>potential</a:t>
            </a:r>
            <a:r>
              <a:rPr lang="sl-SI" baseline="0" dirty="0" smtClean="0"/>
              <a:t> </a:t>
            </a:r>
            <a:r>
              <a:rPr lang="sl-SI" baseline="0" dirty="0" err="1" smtClean="0"/>
              <a:t>treat</a:t>
            </a:r>
            <a:r>
              <a:rPr lang="sl-SI" baseline="0" dirty="0" smtClean="0"/>
              <a:t> </a:t>
            </a:r>
            <a:r>
              <a:rPr lang="sl-SI" baseline="0" dirty="0" err="1" smtClean="0"/>
              <a:t>and</a:t>
            </a:r>
            <a:r>
              <a:rPr lang="sl-SI" baseline="0" dirty="0" smtClean="0"/>
              <a:t> </a:t>
            </a:r>
            <a:r>
              <a:rPr lang="sl-SI" baseline="0" dirty="0" err="1" smtClean="0"/>
              <a:t>could</a:t>
            </a:r>
            <a:r>
              <a:rPr lang="sl-SI" baseline="0" dirty="0" smtClean="0"/>
              <a:t> </a:t>
            </a:r>
            <a:r>
              <a:rPr lang="sl-SI" baseline="0" dirty="0" err="1" smtClean="0"/>
              <a:t>have</a:t>
            </a:r>
            <a:r>
              <a:rPr lang="sl-SI" baseline="0" dirty="0" smtClean="0"/>
              <a:t> </a:t>
            </a:r>
            <a:r>
              <a:rPr lang="sl-SI" baseline="0" dirty="0" err="1" smtClean="0"/>
              <a:t>acted</a:t>
            </a:r>
            <a:r>
              <a:rPr lang="sl-SI" baseline="0" dirty="0" smtClean="0"/>
              <a:t> </a:t>
            </a:r>
            <a:r>
              <a:rPr lang="sl-SI" baseline="0" dirty="0" err="1" smtClean="0"/>
              <a:t>wrongly</a:t>
            </a:r>
            <a:r>
              <a:rPr lang="sl-SI" baseline="0" dirty="0" smtClean="0"/>
              <a:t>. </a:t>
            </a:r>
            <a:endParaRPr lang="sl-SI" dirty="0"/>
          </a:p>
        </p:txBody>
      </p:sp>
      <p:sp>
        <p:nvSpPr>
          <p:cNvPr id="4" name="Slide Number Placeholder 3"/>
          <p:cNvSpPr>
            <a:spLocks noGrp="1"/>
          </p:cNvSpPr>
          <p:nvPr>
            <p:ph type="sldNum" sz="quarter" idx="10"/>
          </p:nvPr>
        </p:nvSpPr>
        <p:spPr/>
        <p:txBody>
          <a:bodyPr/>
          <a:lstStyle/>
          <a:p>
            <a:fld id="{D1D2FB19-E00E-490B-B429-175C2DCA1D4B}" type="slidenum">
              <a:rPr lang="sl-SI" smtClean="0"/>
              <a:t>2</a:t>
            </a:fld>
            <a:endParaRPr lang="sl-SI"/>
          </a:p>
        </p:txBody>
      </p:sp>
    </p:spTree>
    <p:extLst>
      <p:ext uri="{BB962C8B-B14F-4D97-AF65-F5344CB8AC3E}">
        <p14:creationId xmlns:p14="http://schemas.microsoft.com/office/powerpoint/2010/main" val="3340393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err="1" smtClean="0"/>
              <a:t>Firefighters</a:t>
            </a:r>
            <a:r>
              <a:rPr lang="sl-SI" dirty="0" smtClean="0"/>
              <a:t> </a:t>
            </a:r>
            <a:r>
              <a:rPr lang="sl-SI" dirty="0" err="1" smtClean="0"/>
              <a:t>were</a:t>
            </a:r>
            <a:r>
              <a:rPr lang="sl-SI" dirty="0" smtClean="0"/>
              <a:t> </a:t>
            </a:r>
            <a:r>
              <a:rPr lang="sl-SI" dirty="0" err="1" smtClean="0"/>
              <a:t>among</a:t>
            </a:r>
            <a:r>
              <a:rPr lang="sl-SI" dirty="0" smtClean="0"/>
              <a:t> </a:t>
            </a:r>
            <a:r>
              <a:rPr lang="sl-SI" dirty="0" err="1" smtClean="0"/>
              <a:t>the</a:t>
            </a:r>
            <a:r>
              <a:rPr lang="sl-SI" dirty="0" smtClean="0"/>
              <a:t> </a:t>
            </a:r>
            <a:r>
              <a:rPr lang="sl-SI" dirty="0" err="1" smtClean="0"/>
              <a:t>first</a:t>
            </a:r>
            <a:r>
              <a:rPr lang="sl-SI" dirty="0" smtClean="0"/>
              <a:t> on </a:t>
            </a:r>
            <a:r>
              <a:rPr lang="sl-SI" dirty="0" err="1" smtClean="0"/>
              <a:t>the</a:t>
            </a:r>
            <a:r>
              <a:rPr lang="sl-SI" dirty="0" smtClean="0"/>
              <a:t> spot. </a:t>
            </a:r>
            <a:r>
              <a:rPr lang="sl-SI" dirty="0" err="1" smtClean="0"/>
              <a:t>They</a:t>
            </a:r>
            <a:r>
              <a:rPr lang="sl-SI" dirty="0" smtClean="0"/>
              <a:t> </a:t>
            </a:r>
            <a:r>
              <a:rPr lang="sl-SI" dirty="0" err="1" smtClean="0"/>
              <a:t>were</a:t>
            </a:r>
            <a:r>
              <a:rPr lang="sl-SI" dirty="0" smtClean="0"/>
              <a:t> not </a:t>
            </a:r>
            <a:r>
              <a:rPr lang="sl-SI" dirty="0" err="1" smtClean="0"/>
              <a:t>aware</a:t>
            </a:r>
            <a:r>
              <a:rPr lang="sl-SI" dirty="0" smtClean="0"/>
              <a:t> </a:t>
            </a:r>
            <a:r>
              <a:rPr lang="sl-SI" dirty="0" err="1" smtClean="0"/>
              <a:t>of</a:t>
            </a:r>
            <a:r>
              <a:rPr lang="sl-SI" dirty="0" smtClean="0"/>
              <a:t> </a:t>
            </a:r>
            <a:r>
              <a:rPr lang="sl-SI" dirty="0" err="1" smtClean="0"/>
              <a:t>the</a:t>
            </a:r>
            <a:r>
              <a:rPr lang="sl-SI" dirty="0" smtClean="0"/>
              <a:t> real </a:t>
            </a:r>
            <a:r>
              <a:rPr lang="sl-SI" dirty="0" err="1" smtClean="0"/>
              <a:t>threat</a:t>
            </a:r>
            <a:r>
              <a:rPr lang="sl-SI" baseline="0" dirty="0" smtClean="0"/>
              <a:t> </a:t>
            </a:r>
            <a:r>
              <a:rPr lang="sl-SI" baseline="0" dirty="0" err="1" smtClean="0"/>
              <a:t>of</a:t>
            </a:r>
            <a:r>
              <a:rPr lang="sl-SI" baseline="0" dirty="0" smtClean="0"/>
              <a:t> </a:t>
            </a:r>
            <a:r>
              <a:rPr lang="sl-SI" baseline="0" dirty="0" err="1" smtClean="0"/>
              <a:t>radiation</a:t>
            </a:r>
            <a:r>
              <a:rPr lang="sl-SI" baseline="0" dirty="0" smtClean="0"/>
              <a:t> . </a:t>
            </a:r>
            <a:r>
              <a:rPr lang="sl-SI" baseline="0" dirty="0" err="1" smtClean="0"/>
              <a:t>They</a:t>
            </a:r>
            <a:r>
              <a:rPr lang="sl-SI" baseline="0" dirty="0" smtClean="0"/>
              <a:t> </a:t>
            </a:r>
            <a:r>
              <a:rPr lang="sl-SI" baseline="0" dirty="0" err="1" smtClean="0"/>
              <a:t>had</a:t>
            </a:r>
            <a:r>
              <a:rPr lang="sl-SI" baseline="0" dirty="0" smtClean="0"/>
              <a:t> no </a:t>
            </a:r>
            <a:r>
              <a:rPr lang="sl-SI" baseline="0" dirty="0" err="1" smtClean="0"/>
              <a:t>choice</a:t>
            </a:r>
            <a:r>
              <a:rPr lang="sl-SI" baseline="0" dirty="0" smtClean="0"/>
              <a:t>, </a:t>
            </a:r>
            <a:r>
              <a:rPr lang="sl-SI" baseline="0" dirty="0" err="1" smtClean="0"/>
              <a:t>but</a:t>
            </a:r>
            <a:r>
              <a:rPr lang="sl-SI" baseline="0" dirty="0" smtClean="0"/>
              <a:t> </a:t>
            </a:r>
            <a:r>
              <a:rPr lang="sl-SI" baseline="0" dirty="0" err="1" smtClean="0"/>
              <a:t>their</a:t>
            </a:r>
            <a:r>
              <a:rPr lang="sl-SI" baseline="0" dirty="0" smtClean="0"/>
              <a:t> </a:t>
            </a:r>
            <a:r>
              <a:rPr lang="sl-SI" baseline="0" dirty="0" err="1" smtClean="0"/>
              <a:t>behaviour</a:t>
            </a:r>
            <a:r>
              <a:rPr lang="sl-SI" baseline="0" dirty="0" smtClean="0"/>
              <a:t> </a:t>
            </a:r>
            <a:r>
              <a:rPr lang="sl-SI" baseline="0" dirty="0" err="1" smtClean="0"/>
              <a:t>was</a:t>
            </a:r>
            <a:r>
              <a:rPr lang="sl-SI" baseline="0" dirty="0" smtClean="0"/>
              <a:t> to a large </a:t>
            </a:r>
            <a:r>
              <a:rPr lang="sl-SI" baseline="0" dirty="0" err="1" smtClean="0"/>
              <a:t>extent</a:t>
            </a:r>
            <a:r>
              <a:rPr lang="sl-SI" baseline="0" dirty="0" smtClean="0"/>
              <a:t> </a:t>
            </a:r>
            <a:r>
              <a:rPr lang="sl-SI" baseline="0" dirty="0" err="1" smtClean="0"/>
              <a:t>improper</a:t>
            </a:r>
            <a:r>
              <a:rPr lang="sl-SI" baseline="0" dirty="0" smtClean="0"/>
              <a:t>. </a:t>
            </a:r>
            <a:r>
              <a:rPr lang="sl-SI" baseline="0" dirty="0" err="1" smtClean="0"/>
              <a:t>Correct</a:t>
            </a:r>
            <a:r>
              <a:rPr lang="sl-SI" baseline="0" dirty="0" smtClean="0"/>
              <a:t> personal </a:t>
            </a:r>
            <a:r>
              <a:rPr lang="sl-SI" baseline="0" dirty="0" err="1" smtClean="0"/>
              <a:t>protection</a:t>
            </a:r>
            <a:r>
              <a:rPr lang="sl-SI" baseline="0" dirty="0" smtClean="0"/>
              <a:t> </a:t>
            </a:r>
            <a:r>
              <a:rPr lang="sl-SI" baseline="0" dirty="0" err="1" smtClean="0"/>
              <a:t>could</a:t>
            </a:r>
            <a:r>
              <a:rPr lang="sl-SI" baseline="0" dirty="0" smtClean="0"/>
              <a:t> </a:t>
            </a:r>
            <a:r>
              <a:rPr lang="sl-SI" baseline="0" dirty="0" err="1" smtClean="0"/>
              <a:t>have</a:t>
            </a:r>
            <a:r>
              <a:rPr lang="sl-SI" baseline="0" dirty="0" smtClean="0"/>
              <a:t> </a:t>
            </a:r>
            <a:r>
              <a:rPr lang="sl-SI" baseline="0" dirty="0" err="1" smtClean="0"/>
              <a:t>spared</a:t>
            </a:r>
            <a:r>
              <a:rPr lang="sl-SI" baseline="0" dirty="0" smtClean="0"/>
              <a:t> at </a:t>
            </a:r>
            <a:r>
              <a:rPr lang="sl-SI" baseline="0" dirty="0" err="1" smtClean="0"/>
              <a:t>least</a:t>
            </a:r>
            <a:r>
              <a:rPr lang="sl-SI" baseline="0" dirty="0" smtClean="0"/>
              <a:t> </a:t>
            </a:r>
            <a:r>
              <a:rPr lang="sl-SI" baseline="0" dirty="0" err="1" smtClean="0"/>
              <a:t>few</a:t>
            </a:r>
            <a:r>
              <a:rPr lang="sl-SI" baseline="0" dirty="0" smtClean="0"/>
              <a:t> </a:t>
            </a:r>
            <a:r>
              <a:rPr lang="sl-SI" baseline="0" dirty="0" err="1" smtClean="0"/>
              <a:t>lives</a:t>
            </a:r>
            <a:r>
              <a:rPr lang="sl-SI" baseline="0" dirty="0" smtClean="0"/>
              <a:t> </a:t>
            </a:r>
            <a:r>
              <a:rPr lang="sl-SI" baseline="0" dirty="0" err="1" smtClean="0"/>
              <a:t>and</a:t>
            </a:r>
            <a:r>
              <a:rPr lang="sl-SI" baseline="0" dirty="0" smtClean="0"/>
              <a:t> </a:t>
            </a:r>
            <a:r>
              <a:rPr lang="sl-SI" baseline="0" dirty="0" err="1" smtClean="0"/>
              <a:t>reduced</a:t>
            </a:r>
            <a:r>
              <a:rPr lang="sl-SI" baseline="0" dirty="0" smtClean="0"/>
              <a:t> </a:t>
            </a:r>
            <a:r>
              <a:rPr lang="sl-SI" baseline="0" dirty="0" err="1" smtClean="0"/>
              <a:t>the</a:t>
            </a:r>
            <a:r>
              <a:rPr lang="sl-SI" baseline="0" dirty="0" smtClean="0"/>
              <a:t> </a:t>
            </a:r>
            <a:r>
              <a:rPr lang="sl-SI" baseline="0" dirty="0" err="1" smtClean="0"/>
              <a:t>consequences</a:t>
            </a:r>
            <a:r>
              <a:rPr lang="sl-SI" baseline="0" dirty="0" smtClean="0"/>
              <a:t> </a:t>
            </a:r>
            <a:r>
              <a:rPr lang="sl-SI" baseline="0" dirty="0" err="1" smtClean="0"/>
              <a:t>of</a:t>
            </a:r>
            <a:r>
              <a:rPr lang="sl-SI" baseline="0" dirty="0" smtClean="0"/>
              <a:t>  </a:t>
            </a:r>
            <a:r>
              <a:rPr lang="sl-SI" baseline="0" dirty="0" err="1" smtClean="0"/>
              <a:t>acute</a:t>
            </a:r>
            <a:r>
              <a:rPr lang="sl-SI" baseline="0" dirty="0" smtClean="0"/>
              <a:t> </a:t>
            </a:r>
            <a:r>
              <a:rPr lang="sl-SI" baseline="0" dirty="0" err="1" smtClean="0"/>
              <a:t>radiation</a:t>
            </a:r>
            <a:r>
              <a:rPr lang="sl-SI" baseline="0" dirty="0" smtClean="0"/>
              <a:t> </a:t>
            </a:r>
            <a:r>
              <a:rPr lang="sl-SI" baseline="0" dirty="0" err="1" smtClean="0"/>
              <a:t>syndrom</a:t>
            </a:r>
            <a:r>
              <a:rPr lang="sl-SI" baseline="0" dirty="0" smtClean="0"/>
              <a:t>. </a:t>
            </a:r>
            <a:endParaRPr lang="sl-SI" dirty="0"/>
          </a:p>
        </p:txBody>
      </p:sp>
      <p:sp>
        <p:nvSpPr>
          <p:cNvPr id="4" name="Slide Number Placeholder 3"/>
          <p:cNvSpPr>
            <a:spLocks noGrp="1"/>
          </p:cNvSpPr>
          <p:nvPr>
            <p:ph type="sldNum" sz="quarter" idx="10"/>
          </p:nvPr>
        </p:nvSpPr>
        <p:spPr/>
        <p:txBody>
          <a:bodyPr/>
          <a:lstStyle/>
          <a:p>
            <a:fld id="{D1D2FB19-E00E-490B-B429-175C2DCA1D4B}" type="slidenum">
              <a:rPr lang="sl-SI" smtClean="0"/>
              <a:t>3</a:t>
            </a:fld>
            <a:endParaRPr lang="sl-SI"/>
          </a:p>
        </p:txBody>
      </p:sp>
    </p:spTree>
    <p:extLst>
      <p:ext uri="{BB962C8B-B14F-4D97-AF65-F5344CB8AC3E}">
        <p14:creationId xmlns:p14="http://schemas.microsoft.com/office/powerpoint/2010/main" val="2249257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smtClean="0"/>
              <a:t>It </a:t>
            </a:r>
            <a:r>
              <a:rPr lang="sl-SI" dirty="0" err="1" smtClean="0"/>
              <a:t>might</a:t>
            </a:r>
            <a:r>
              <a:rPr lang="sl-SI" baseline="0" dirty="0" smtClean="0"/>
              <a:t> not be </a:t>
            </a:r>
            <a:r>
              <a:rPr lang="sl-SI" baseline="0" dirty="0" err="1" smtClean="0"/>
              <a:t>obvious</a:t>
            </a:r>
            <a:r>
              <a:rPr lang="sl-SI" baseline="0" dirty="0" smtClean="0"/>
              <a:t> </a:t>
            </a:r>
            <a:r>
              <a:rPr lang="sl-SI" baseline="0" dirty="0" err="1" smtClean="0"/>
              <a:t>why</a:t>
            </a:r>
            <a:r>
              <a:rPr lang="sl-SI" baseline="0" dirty="0" smtClean="0"/>
              <a:t> one </a:t>
            </a:r>
            <a:r>
              <a:rPr lang="sl-SI" baseline="0" dirty="0" err="1" smtClean="0"/>
              <a:t>would</a:t>
            </a:r>
            <a:r>
              <a:rPr lang="sl-SI" baseline="0" dirty="0" smtClean="0"/>
              <a:t> like to </a:t>
            </a:r>
            <a:r>
              <a:rPr lang="sl-SI" baseline="0" dirty="0" err="1" smtClean="0"/>
              <a:t>train</a:t>
            </a:r>
            <a:r>
              <a:rPr lang="sl-SI" baseline="0" dirty="0" smtClean="0"/>
              <a:t> </a:t>
            </a:r>
            <a:r>
              <a:rPr lang="sl-SI" baseline="0" dirty="0" err="1" smtClean="0"/>
              <a:t>firefighters</a:t>
            </a:r>
            <a:r>
              <a:rPr lang="sl-SI" baseline="0" dirty="0" smtClean="0"/>
              <a:t> </a:t>
            </a:r>
            <a:r>
              <a:rPr lang="sl-SI" baseline="0" dirty="0" err="1" smtClean="0"/>
              <a:t>with</a:t>
            </a:r>
            <a:r>
              <a:rPr lang="sl-SI" baseline="0" dirty="0" smtClean="0"/>
              <a:t> </a:t>
            </a:r>
            <a:r>
              <a:rPr lang="sl-SI" baseline="0" dirty="0" err="1" smtClean="0"/>
              <a:t>respect</a:t>
            </a:r>
            <a:r>
              <a:rPr lang="sl-SI" baseline="0" dirty="0" smtClean="0"/>
              <a:t> to </a:t>
            </a:r>
            <a:r>
              <a:rPr lang="sl-SI" baseline="0" dirty="0" err="1" smtClean="0"/>
              <a:t>radiation</a:t>
            </a:r>
            <a:r>
              <a:rPr lang="sl-SI" baseline="0" dirty="0" smtClean="0"/>
              <a:t> </a:t>
            </a:r>
            <a:r>
              <a:rPr lang="sl-SI" baseline="0" dirty="0" err="1" smtClean="0"/>
              <a:t>safety</a:t>
            </a:r>
            <a:r>
              <a:rPr lang="sl-SI" baseline="0" dirty="0" smtClean="0"/>
              <a:t>. </a:t>
            </a:r>
            <a:r>
              <a:rPr lang="sl-SI" baseline="0" dirty="0" err="1" smtClean="0"/>
              <a:t>Therefore</a:t>
            </a:r>
            <a:r>
              <a:rPr lang="sl-SI" baseline="0" dirty="0" smtClean="0"/>
              <a:t> I </a:t>
            </a:r>
            <a:r>
              <a:rPr lang="sl-SI" baseline="0" dirty="0" err="1" smtClean="0"/>
              <a:t>would</a:t>
            </a:r>
            <a:r>
              <a:rPr lang="sl-SI" baseline="0" dirty="0" smtClean="0"/>
              <a:t> like to </a:t>
            </a:r>
            <a:r>
              <a:rPr lang="sl-SI" baseline="0" dirty="0" err="1" smtClean="0"/>
              <a:t>mention</a:t>
            </a:r>
            <a:r>
              <a:rPr lang="sl-SI" baseline="0" dirty="0" smtClean="0"/>
              <a:t> </a:t>
            </a:r>
            <a:r>
              <a:rPr lang="sl-SI" baseline="0" dirty="0" err="1" smtClean="0"/>
              <a:t>two</a:t>
            </a:r>
            <a:r>
              <a:rPr lang="sl-SI" baseline="0" dirty="0" smtClean="0"/>
              <a:t> </a:t>
            </a:r>
            <a:r>
              <a:rPr lang="sl-SI" baseline="0" dirty="0" err="1" smtClean="0"/>
              <a:t>well</a:t>
            </a:r>
            <a:r>
              <a:rPr lang="sl-SI" baseline="0" dirty="0" smtClean="0"/>
              <a:t> </a:t>
            </a:r>
            <a:r>
              <a:rPr lang="sl-SI" baseline="0" dirty="0" err="1" smtClean="0"/>
              <a:t>known</a:t>
            </a:r>
            <a:r>
              <a:rPr lang="sl-SI" baseline="0" dirty="0" smtClean="0"/>
              <a:t> </a:t>
            </a:r>
            <a:r>
              <a:rPr lang="sl-SI" baseline="0" dirty="0" smtClean="0"/>
              <a:t>past </a:t>
            </a:r>
            <a:r>
              <a:rPr lang="sl-SI" baseline="0" dirty="0" err="1" smtClean="0"/>
              <a:t>which</a:t>
            </a:r>
            <a:r>
              <a:rPr lang="sl-SI" baseline="0" dirty="0" smtClean="0"/>
              <a:t> </a:t>
            </a:r>
            <a:r>
              <a:rPr lang="sl-SI" baseline="0" dirty="0" err="1" smtClean="0"/>
              <a:t>which</a:t>
            </a:r>
            <a:r>
              <a:rPr lang="sl-SI" baseline="0" dirty="0" smtClean="0"/>
              <a:t> </a:t>
            </a:r>
            <a:r>
              <a:rPr lang="sl-SI" baseline="0" dirty="0" err="1" smtClean="0"/>
              <a:t>prove</a:t>
            </a:r>
            <a:r>
              <a:rPr lang="sl-SI" baseline="0" dirty="0" smtClean="0"/>
              <a:t> </a:t>
            </a:r>
            <a:r>
              <a:rPr lang="sl-SI" baseline="0" dirty="0" err="1" smtClean="0"/>
              <a:t>this</a:t>
            </a:r>
            <a:r>
              <a:rPr lang="sl-SI" baseline="0" dirty="0" smtClean="0"/>
              <a:t> is </a:t>
            </a:r>
            <a:r>
              <a:rPr lang="sl-SI" baseline="0" dirty="0" err="1" smtClean="0"/>
              <a:t>necessary</a:t>
            </a:r>
            <a:r>
              <a:rPr lang="sl-SI" baseline="0" dirty="0" smtClean="0"/>
              <a:t>. </a:t>
            </a:r>
            <a:r>
              <a:rPr lang="sl-SI" baseline="0" dirty="0" err="1" smtClean="0"/>
              <a:t>The</a:t>
            </a:r>
            <a:r>
              <a:rPr lang="sl-SI" baseline="0" dirty="0" smtClean="0"/>
              <a:t> </a:t>
            </a:r>
            <a:r>
              <a:rPr lang="sl-SI" baseline="0" dirty="0" err="1" smtClean="0"/>
              <a:t>first</a:t>
            </a:r>
            <a:r>
              <a:rPr lang="sl-SI" baseline="0" dirty="0" smtClean="0"/>
              <a:t> one is a major </a:t>
            </a:r>
            <a:r>
              <a:rPr lang="sl-SI" baseline="0" dirty="0" err="1" smtClean="0"/>
              <a:t>radiological</a:t>
            </a:r>
            <a:r>
              <a:rPr lang="sl-SI" baseline="0" dirty="0" smtClean="0"/>
              <a:t> </a:t>
            </a:r>
            <a:r>
              <a:rPr lang="sl-SI" baseline="0" dirty="0" err="1" smtClean="0"/>
              <a:t>disaster</a:t>
            </a:r>
            <a:r>
              <a:rPr lang="sl-SI" baseline="0" dirty="0" smtClean="0"/>
              <a:t> </a:t>
            </a:r>
            <a:r>
              <a:rPr lang="sl-SI" baseline="0" dirty="0" err="1" smtClean="0"/>
              <a:t>which</a:t>
            </a:r>
            <a:r>
              <a:rPr lang="sl-SI" baseline="0" dirty="0" smtClean="0"/>
              <a:t> </a:t>
            </a:r>
            <a:r>
              <a:rPr lang="sl-SI" baseline="0" dirty="0" err="1" smtClean="0"/>
              <a:t>took</a:t>
            </a:r>
            <a:r>
              <a:rPr lang="sl-SI" baseline="0" dirty="0" smtClean="0"/>
              <a:t> place in </a:t>
            </a:r>
            <a:r>
              <a:rPr lang="sl-SI" baseline="0" dirty="0" err="1" smtClean="0"/>
              <a:t>Goiania</a:t>
            </a:r>
            <a:r>
              <a:rPr lang="sl-SI" baseline="0" dirty="0" smtClean="0"/>
              <a:t> </a:t>
            </a:r>
            <a:r>
              <a:rPr lang="sl-SI" baseline="0" dirty="0" err="1" smtClean="0"/>
              <a:t>and</a:t>
            </a:r>
            <a:r>
              <a:rPr lang="sl-SI" baseline="0" dirty="0" smtClean="0"/>
              <a:t> </a:t>
            </a:r>
            <a:r>
              <a:rPr lang="sl-SI" baseline="0" dirty="0" err="1" smtClean="0"/>
              <a:t>the</a:t>
            </a:r>
            <a:r>
              <a:rPr lang="sl-SI" baseline="0" dirty="0" smtClean="0"/>
              <a:t> </a:t>
            </a:r>
            <a:r>
              <a:rPr lang="sl-SI" baseline="0" dirty="0" err="1" smtClean="0"/>
              <a:t>other</a:t>
            </a:r>
            <a:r>
              <a:rPr lang="sl-SI" baseline="0" dirty="0" smtClean="0"/>
              <a:t> one </a:t>
            </a:r>
            <a:r>
              <a:rPr lang="sl-SI" baseline="0" dirty="0" smtClean="0"/>
              <a:t>is a </a:t>
            </a:r>
            <a:r>
              <a:rPr lang="sl-SI" baseline="0" dirty="0" smtClean="0"/>
              <a:t>major </a:t>
            </a:r>
            <a:r>
              <a:rPr lang="sl-SI" baseline="0" dirty="0" err="1" smtClean="0"/>
              <a:t>nuclear</a:t>
            </a:r>
            <a:r>
              <a:rPr lang="sl-SI" baseline="0" dirty="0" smtClean="0"/>
              <a:t> </a:t>
            </a:r>
            <a:r>
              <a:rPr lang="sl-SI" baseline="0" err="1" smtClean="0"/>
              <a:t>disaster</a:t>
            </a:r>
            <a:r>
              <a:rPr lang="sl-SI" baseline="0" smtClean="0"/>
              <a:t> </a:t>
            </a:r>
            <a:r>
              <a:rPr lang="sl-SI" baseline="0" smtClean="0"/>
              <a:t>in </a:t>
            </a:r>
            <a:r>
              <a:rPr lang="sl-SI" baseline="0" dirty="0" err="1" smtClean="0"/>
              <a:t>Chernobil</a:t>
            </a:r>
            <a:r>
              <a:rPr lang="sl-SI" baseline="0" dirty="0" smtClean="0"/>
              <a:t>. </a:t>
            </a:r>
            <a:endParaRPr lang="sl-SI" dirty="0"/>
          </a:p>
        </p:txBody>
      </p:sp>
      <p:sp>
        <p:nvSpPr>
          <p:cNvPr id="4" name="Slide Number Placeholder 3"/>
          <p:cNvSpPr>
            <a:spLocks noGrp="1"/>
          </p:cNvSpPr>
          <p:nvPr>
            <p:ph type="sldNum" sz="quarter" idx="10"/>
          </p:nvPr>
        </p:nvSpPr>
        <p:spPr/>
        <p:txBody>
          <a:bodyPr/>
          <a:lstStyle/>
          <a:p>
            <a:fld id="{D1D2FB19-E00E-490B-B429-175C2DCA1D4B}" type="slidenum">
              <a:rPr lang="sl-SI" smtClean="0"/>
              <a:t>4</a:t>
            </a:fld>
            <a:endParaRPr lang="sl-SI"/>
          </a:p>
        </p:txBody>
      </p:sp>
    </p:spTree>
    <p:extLst>
      <p:ext uri="{BB962C8B-B14F-4D97-AF65-F5344CB8AC3E}">
        <p14:creationId xmlns:p14="http://schemas.microsoft.com/office/powerpoint/2010/main" val="2458985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err="1" smtClean="0"/>
              <a:t>Regarding</a:t>
            </a:r>
            <a:r>
              <a:rPr lang="sl-SI" dirty="0" smtClean="0"/>
              <a:t> </a:t>
            </a:r>
            <a:r>
              <a:rPr lang="sl-SI" dirty="0" err="1" smtClean="0"/>
              <a:t>firefighters</a:t>
            </a:r>
            <a:r>
              <a:rPr lang="sl-SI" dirty="0" smtClean="0"/>
              <a:t> I </a:t>
            </a:r>
            <a:r>
              <a:rPr lang="sl-SI" dirty="0" err="1" smtClean="0"/>
              <a:t>would</a:t>
            </a:r>
            <a:r>
              <a:rPr lang="sl-SI" baseline="0" dirty="0" smtClean="0"/>
              <a:t> like to a </a:t>
            </a:r>
            <a:r>
              <a:rPr lang="sl-SI" baseline="0" dirty="0" err="1" smtClean="0"/>
              <a:t>critical</a:t>
            </a:r>
            <a:r>
              <a:rPr lang="sl-SI" baseline="0" dirty="0" smtClean="0"/>
              <a:t> </a:t>
            </a:r>
            <a:r>
              <a:rPr lang="sl-SI" baseline="0" dirty="0" err="1" smtClean="0"/>
              <a:t>event</a:t>
            </a:r>
            <a:r>
              <a:rPr lang="sl-SI" baseline="0" dirty="0" smtClean="0"/>
              <a:t> on … As </a:t>
            </a:r>
            <a:r>
              <a:rPr lang="sl-SI" baseline="0" dirty="0" err="1" smtClean="0"/>
              <a:t>you</a:t>
            </a:r>
            <a:r>
              <a:rPr lang="sl-SI" baseline="0" dirty="0" smtClean="0"/>
              <a:t> </a:t>
            </a:r>
            <a:r>
              <a:rPr lang="sl-SI" baseline="0" dirty="0" err="1" smtClean="0"/>
              <a:t>can</a:t>
            </a:r>
            <a:r>
              <a:rPr lang="sl-SI" baseline="0" dirty="0" smtClean="0"/>
              <a:t> </a:t>
            </a:r>
            <a:r>
              <a:rPr lang="sl-SI" baseline="0" dirty="0" err="1" smtClean="0"/>
              <a:t>see</a:t>
            </a:r>
            <a:r>
              <a:rPr lang="sl-SI" baseline="0" dirty="0" smtClean="0"/>
              <a:t> </a:t>
            </a:r>
            <a:r>
              <a:rPr lang="sl-SI" baseline="0" dirty="0" err="1" smtClean="0"/>
              <a:t>due</a:t>
            </a:r>
            <a:r>
              <a:rPr lang="sl-SI" baseline="0" dirty="0" smtClean="0"/>
              <a:t> to </a:t>
            </a:r>
            <a:r>
              <a:rPr lang="sl-SI" baseline="0" dirty="0" err="1" smtClean="0"/>
              <a:t>inadequate</a:t>
            </a:r>
            <a:r>
              <a:rPr lang="sl-SI" baseline="0" dirty="0" smtClean="0"/>
              <a:t> </a:t>
            </a:r>
            <a:r>
              <a:rPr lang="sl-SI" baseline="0" dirty="0" err="1" smtClean="0"/>
              <a:t>training</a:t>
            </a:r>
            <a:r>
              <a:rPr lang="sl-SI" baseline="0" dirty="0" smtClean="0"/>
              <a:t> </a:t>
            </a:r>
            <a:r>
              <a:rPr lang="sl-SI" baseline="0" dirty="0" err="1" smtClean="0"/>
              <a:t>and</a:t>
            </a:r>
            <a:r>
              <a:rPr lang="sl-SI" baseline="0" dirty="0" smtClean="0"/>
              <a:t> </a:t>
            </a:r>
            <a:r>
              <a:rPr lang="sl-SI" baseline="0" dirty="0" err="1" smtClean="0"/>
              <a:t>equipment</a:t>
            </a:r>
            <a:r>
              <a:rPr lang="sl-SI" baseline="0" dirty="0" smtClean="0"/>
              <a:t> </a:t>
            </a:r>
            <a:r>
              <a:rPr lang="sl-SI" baseline="0" dirty="0" err="1" smtClean="0"/>
              <a:t>the</a:t>
            </a:r>
            <a:r>
              <a:rPr lang="sl-SI" baseline="0" dirty="0" smtClean="0"/>
              <a:t> </a:t>
            </a:r>
            <a:r>
              <a:rPr lang="sl-SI" baseline="0" dirty="0" err="1" smtClean="0"/>
              <a:t>firefighters</a:t>
            </a:r>
            <a:r>
              <a:rPr lang="sl-SI" baseline="0" dirty="0" smtClean="0"/>
              <a:t> </a:t>
            </a:r>
            <a:r>
              <a:rPr lang="sl-SI" baseline="0" dirty="0" err="1" smtClean="0"/>
              <a:t>did</a:t>
            </a:r>
            <a:r>
              <a:rPr lang="sl-SI" baseline="0" dirty="0" smtClean="0"/>
              <a:t> not </a:t>
            </a:r>
            <a:r>
              <a:rPr lang="sl-SI" baseline="0" dirty="0" err="1" smtClean="0"/>
              <a:t>recognize</a:t>
            </a:r>
            <a:r>
              <a:rPr lang="sl-SI" baseline="0" dirty="0" smtClean="0"/>
              <a:t> </a:t>
            </a:r>
            <a:r>
              <a:rPr lang="sl-SI" baseline="0" dirty="0" err="1" smtClean="0"/>
              <a:t>the</a:t>
            </a:r>
            <a:r>
              <a:rPr lang="sl-SI" baseline="0" dirty="0" smtClean="0"/>
              <a:t> </a:t>
            </a:r>
            <a:r>
              <a:rPr lang="sl-SI" baseline="0" dirty="0" err="1" smtClean="0"/>
              <a:t>potential</a:t>
            </a:r>
            <a:r>
              <a:rPr lang="sl-SI" baseline="0" dirty="0" smtClean="0"/>
              <a:t> </a:t>
            </a:r>
            <a:r>
              <a:rPr lang="sl-SI" baseline="0" dirty="0" err="1" smtClean="0"/>
              <a:t>treat</a:t>
            </a:r>
            <a:r>
              <a:rPr lang="sl-SI" baseline="0" dirty="0" smtClean="0"/>
              <a:t> </a:t>
            </a:r>
            <a:r>
              <a:rPr lang="sl-SI" baseline="0" dirty="0" err="1" smtClean="0"/>
              <a:t>and</a:t>
            </a:r>
            <a:r>
              <a:rPr lang="sl-SI" baseline="0" dirty="0" smtClean="0"/>
              <a:t> </a:t>
            </a:r>
            <a:r>
              <a:rPr lang="sl-SI" baseline="0" dirty="0" err="1" smtClean="0"/>
              <a:t>could</a:t>
            </a:r>
            <a:r>
              <a:rPr lang="sl-SI" baseline="0" dirty="0" smtClean="0"/>
              <a:t> </a:t>
            </a:r>
            <a:r>
              <a:rPr lang="sl-SI" baseline="0" dirty="0" err="1" smtClean="0"/>
              <a:t>have</a:t>
            </a:r>
            <a:r>
              <a:rPr lang="sl-SI" baseline="0" dirty="0" smtClean="0"/>
              <a:t> </a:t>
            </a:r>
            <a:r>
              <a:rPr lang="sl-SI" baseline="0" dirty="0" err="1" smtClean="0"/>
              <a:t>acted</a:t>
            </a:r>
            <a:r>
              <a:rPr lang="sl-SI" baseline="0" dirty="0" smtClean="0"/>
              <a:t> </a:t>
            </a:r>
            <a:r>
              <a:rPr lang="sl-SI" baseline="0" dirty="0" err="1" smtClean="0"/>
              <a:t>wrongly</a:t>
            </a:r>
            <a:r>
              <a:rPr lang="sl-SI" baseline="0" dirty="0" smtClean="0"/>
              <a:t>. </a:t>
            </a:r>
            <a:endParaRPr lang="sl-SI" dirty="0"/>
          </a:p>
        </p:txBody>
      </p:sp>
      <p:sp>
        <p:nvSpPr>
          <p:cNvPr id="4" name="Slide Number Placeholder 3"/>
          <p:cNvSpPr>
            <a:spLocks noGrp="1"/>
          </p:cNvSpPr>
          <p:nvPr>
            <p:ph type="sldNum" sz="quarter" idx="10"/>
          </p:nvPr>
        </p:nvSpPr>
        <p:spPr/>
        <p:txBody>
          <a:bodyPr/>
          <a:lstStyle/>
          <a:p>
            <a:fld id="{D1D2FB19-E00E-490B-B429-175C2DCA1D4B}" type="slidenum">
              <a:rPr lang="sl-SI" smtClean="0"/>
              <a:t>5</a:t>
            </a:fld>
            <a:endParaRPr lang="sl-SI"/>
          </a:p>
        </p:txBody>
      </p:sp>
    </p:spTree>
    <p:extLst>
      <p:ext uri="{BB962C8B-B14F-4D97-AF65-F5344CB8AC3E}">
        <p14:creationId xmlns:p14="http://schemas.microsoft.com/office/powerpoint/2010/main" val="3098867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smtClean="0"/>
              <a:t>In </a:t>
            </a:r>
            <a:r>
              <a:rPr lang="sl-SI" dirty="0" err="1" smtClean="0"/>
              <a:t>the</a:t>
            </a:r>
            <a:r>
              <a:rPr lang="sl-SI" dirty="0" smtClean="0"/>
              <a:t> </a:t>
            </a:r>
            <a:r>
              <a:rPr lang="sl-SI" dirty="0" err="1" smtClean="0"/>
              <a:t>meantime</a:t>
            </a:r>
            <a:r>
              <a:rPr lang="sl-SI" dirty="0" smtClean="0"/>
              <a:t> </a:t>
            </a:r>
            <a:r>
              <a:rPr lang="sl-SI" dirty="0" err="1" smtClean="0"/>
              <a:t>several</a:t>
            </a:r>
            <a:r>
              <a:rPr lang="sl-SI" dirty="0" smtClean="0"/>
              <a:t> </a:t>
            </a:r>
            <a:r>
              <a:rPr lang="sl-SI" dirty="0" err="1" smtClean="0"/>
              <a:t>people</a:t>
            </a:r>
            <a:r>
              <a:rPr lang="sl-SI" dirty="0" smtClean="0"/>
              <a:t> </a:t>
            </a:r>
            <a:r>
              <a:rPr lang="sl-SI" dirty="0" err="1" smtClean="0"/>
              <a:t>requested</a:t>
            </a:r>
            <a:r>
              <a:rPr lang="sl-SI" dirty="0" smtClean="0"/>
              <a:t> </a:t>
            </a:r>
            <a:r>
              <a:rPr lang="sl-SI" dirty="0" err="1" smtClean="0"/>
              <a:t>medical</a:t>
            </a:r>
            <a:r>
              <a:rPr lang="sl-SI" dirty="0" smtClean="0"/>
              <a:t> </a:t>
            </a:r>
            <a:r>
              <a:rPr lang="sl-SI" dirty="0" err="1" smtClean="0"/>
              <a:t>assistance</a:t>
            </a:r>
            <a:r>
              <a:rPr lang="sl-SI" dirty="0" smtClean="0"/>
              <a:t>,</a:t>
            </a:r>
            <a:r>
              <a:rPr lang="sl-SI" baseline="0" dirty="0" smtClean="0"/>
              <a:t> </a:t>
            </a:r>
            <a:r>
              <a:rPr lang="sl-SI" baseline="0" dirty="0" err="1" smtClean="0"/>
              <a:t>of</a:t>
            </a:r>
            <a:r>
              <a:rPr lang="sl-SI" baseline="0" dirty="0" smtClean="0"/>
              <a:t> </a:t>
            </a:r>
            <a:r>
              <a:rPr lang="sl-SI" baseline="0" dirty="0" err="1" smtClean="0"/>
              <a:t>course</a:t>
            </a:r>
            <a:r>
              <a:rPr lang="sl-SI" baseline="0" dirty="0" smtClean="0"/>
              <a:t>.</a:t>
            </a:r>
          </a:p>
          <a:p>
            <a:endParaRPr lang="sl-SI"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err="1" smtClean="0"/>
              <a:t>Regarding</a:t>
            </a:r>
            <a:r>
              <a:rPr lang="sl-SI" dirty="0" smtClean="0"/>
              <a:t> </a:t>
            </a:r>
            <a:r>
              <a:rPr lang="sl-SI" dirty="0" err="1" smtClean="0"/>
              <a:t>firefighters</a:t>
            </a:r>
            <a:r>
              <a:rPr lang="sl-SI" dirty="0" smtClean="0"/>
              <a:t> I </a:t>
            </a:r>
            <a:r>
              <a:rPr lang="sl-SI" dirty="0" err="1" smtClean="0"/>
              <a:t>would</a:t>
            </a:r>
            <a:r>
              <a:rPr lang="sl-SI" baseline="0" dirty="0" smtClean="0"/>
              <a:t> like to a </a:t>
            </a:r>
            <a:r>
              <a:rPr lang="sl-SI" baseline="0" dirty="0" err="1" smtClean="0"/>
              <a:t>critical</a:t>
            </a:r>
            <a:r>
              <a:rPr lang="sl-SI" baseline="0" dirty="0" smtClean="0"/>
              <a:t> </a:t>
            </a:r>
            <a:r>
              <a:rPr lang="sl-SI" baseline="0" dirty="0" err="1" smtClean="0"/>
              <a:t>event</a:t>
            </a:r>
            <a:r>
              <a:rPr lang="sl-SI" baseline="0" dirty="0" smtClean="0"/>
              <a:t> on … As </a:t>
            </a:r>
            <a:r>
              <a:rPr lang="sl-SI" baseline="0" dirty="0" err="1" smtClean="0"/>
              <a:t>you</a:t>
            </a:r>
            <a:r>
              <a:rPr lang="sl-SI" baseline="0" dirty="0" smtClean="0"/>
              <a:t> </a:t>
            </a:r>
            <a:r>
              <a:rPr lang="sl-SI" baseline="0" dirty="0" err="1" smtClean="0"/>
              <a:t>can</a:t>
            </a:r>
            <a:r>
              <a:rPr lang="sl-SI" baseline="0" dirty="0" smtClean="0"/>
              <a:t> </a:t>
            </a:r>
            <a:r>
              <a:rPr lang="sl-SI" baseline="0" dirty="0" err="1" smtClean="0"/>
              <a:t>see</a:t>
            </a:r>
            <a:r>
              <a:rPr lang="sl-SI" baseline="0" dirty="0" smtClean="0"/>
              <a:t> </a:t>
            </a:r>
            <a:r>
              <a:rPr lang="sl-SI" baseline="0" dirty="0" err="1" smtClean="0"/>
              <a:t>due</a:t>
            </a:r>
            <a:r>
              <a:rPr lang="sl-SI" baseline="0" dirty="0" smtClean="0"/>
              <a:t> to </a:t>
            </a:r>
            <a:r>
              <a:rPr lang="sl-SI" baseline="0" dirty="0" err="1" smtClean="0"/>
              <a:t>inadequate</a:t>
            </a:r>
            <a:r>
              <a:rPr lang="sl-SI" baseline="0" dirty="0" smtClean="0"/>
              <a:t> </a:t>
            </a:r>
            <a:r>
              <a:rPr lang="sl-SI" baseline="0" dirty="0" err="1" smtClean="0"/>
              <a:t>training</a:t>
            </a:r>
            <a:r>
              <a:rPr lang="sl-SI" baseline="0" dirty="0" smtClean="0"/>
              <a:t> </a:t>
            </a:r>
            <a:r>
              <a:rPr lang="sl-SI" baseline="0" dirty="0" err="1" smtClean="0"/>
              <a:t>and</a:t>
            </a:r>
            <a:r>
              <a:rPr lang="sl-SI" baseline="0" dirty="0" smtClean="0"/>
              <a:t> </a:t>
            </a:r>
            <a:r>
              <a:rPr lang="sl-SI" baseline="0" dirty="0" err="1" smtClean="0"/>
              <a:t>equipment</a:t>
            </a:r>
            <a:r>
              <a:rPr lang="sl-SI" baseline="0" dirty="0" smtClean="0"/>
              <a:t> </a:t>
            </a:r>
            <a:r>
              <a:rPr lang="sl-SI" baseline="0" dirty="0" err="1" smtClean="0"/>
              <a:t>the</a:t>
            </a:r>
            <a:r>
              <a:rPr lang="sl-SI" baseline="0" dirty="0" smtClean="0"/>
              <a:t> </a:t>
            </a:r>
            <a:r>
              <a:rPr lang="sl-SI" baseline="0" dirty="0" err="1" smtClean="0"/>
              <a:t>firefighters</a:t>
            </a:r>
            <a:r>
              <a:rPr lang="sl-SI" baseline="0" dirty="0" smtClean="0"/>
              <a:t> </a:t>
            </a:r>
            <a:r>
              <a:rPr lang="sl-SI" baseline="0" dirty="0" err="1" smtClean="0"/>
              <a:t>did</a:t>
            </a:r>
            <a:r>
              <a:rPr lang="sl-SI" baseline="0" dirty="0" smtClean="0"/>
              <a:t> not </a:t>
            </a:r>
            <a:r>
              <a:rPr lang="sl-SI" baseline="0" dirty="0" err="1" smtClean="0"/>
              <a:t>recognize</a:t>
            </a:r>
            <a:r>
              <a:rPr lang="sl-SI" baseline="0" dirty="0" smtClean="0"/>
              <a:t> </a:t>
            </a:r>
            <a:r>
              <a:rPr lang="sl-SI" baseline="0" dirty="0" err="1" smtClean="0"/>
              <a:t>the</a:t>
            </a:r>
            <a:r>
              <a:rPr lang="sl-SI" baseline="0" dirty="0" smtClean="0"/>
              <a:t> </a:t>
            </a:r>
            <a:r>
              <a:rPr lang="sl-SI" baseline="0" dirty="0" err="1" smtClean="0"/>
              <a:t>potential</a:t>
            </a:r>
            <a:r>
              <a:rPr lang="sl-SI" baseline="0" dirty="0" smtClean="0"/>
              <a:t> </a:t>
            </a:r>
            <a:r>
              <a:rPr lang="sl-SI" baseline="0" dirty="0" err="1" smtClean="0"/>
              <a:t>treat</a:t>
            </a:r>
            <a:r>
              <a:rPr lang="sl-SI" baseline="0" dirty="0" smtClean="0"/>
              <a:t> </a:t>
            </a:r>
            <a:r>
              <a:rPr lang="sl-SI" baseline="0" dirty="0" err="1" smtClean="0"/>
              <a:t>and</a:t>
            </a:r>
            <a:r>
              <a:rPr lang="sl-SI" baseline="0" dirty="0" smtClean="0"/>
              <a:t> </a:t>
            </a:r>
            <a:r>
              <a:rPr lang="sl-SI" baseline="0" dirty="0" err="1" smtClean="0"/>
              <a:t>could</a:t>
            </a:r>
            <a:r>
              <a:rPr lang="sl-SI" baseline="0" dirty="0" smtClean="0"/>
              <a:t> </a:t>
            </a:r>
            <a:r>
              <a:rPr lang="sl-SI" baseline="0" dirty="0" err="1" smtClean="0"/>
              <a:t>have</a:t>
            </a:r>
            <a:r>
              <a:rPr lang="sl-SI" baseline="0" dirty="0" smtClean="0"/>
              <a:t> </a:t>
            </a:r>
            <a:r>
              <a:rPr lang="sl-SI" baseline="0" dirty="0" err="1" smtClean="0"/>
              <a:t>acted</a:t>
            </a:r>
            <a:r>
              <a:rPr lang="sl-SI" baseline="0" dirty="0" smtClean="0"/>
              <a:t> </a:t>
            </a:r>
            <a:r>
              <a:rPr lang="sl-SI" baseline="0" dirty="0" err="1" smtClean="0"/>
              <a:t>wrongly</a:t>
            </a:r>
            <a:r>
              <a:rPr lang="sl-SI" baseline="0" dirty="0" smtClean="0"/>
              <a:t>. </a:t>
            </a:r>
            <a:endParaRPr lang="sl-SI" dirty="0" smtClean="0"/>
          </a:p>
          <a:p>
            <a:endParaRPr lang="sl-SI" dirty="0"/>
          </a:p>
        </p:txBody>
      </p:sp>
      <p:sp>
        <p:nvSpPr>
          <p:cNvPr id="4" name="Slide Number Placeholder 3"/>
          <p:cNvSpPr>
            <a:spLocks noGrp="1"/>
          </p:cNvSpPr>
          <p:nvPr>
            <p:ph type="sldNum" sz="quarter" idx="10"/>
          </p:nvPr>
        </p:nvSpPr>
        <p:spPr/>
        <p:txBody>
          <a:bodyPr/>
          <a:lstStyle/>
          <a:p>
            <a:fld id="{D1D2FB19-E00E-490B-B429-175C2DCA1D4B}" type="slidenum">
              <a:rPr lang="sl-SI" smtClean="0"/>
              <a:t>6</a:t>
            </a:fld>
            <a:endParaRPr lang="sl-SI"/>
          </a:p>
        </p:txBody>
      </p:sp>
    </p:spTree>
    <p:extLst>
      <p:ext uri="{BB962C8B-B14F-4D97-AF65-F5344CB8AC3E}">
        <p14:creationId xmlns:p14="http://schemas.microsoft.com/office/powerpoint/2010/main" val="2902534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err="1" smtClean="0"/>
              <a:t>Firefighters</a:t>
            </a:r>
            <a:r>
              <a:rPr lang="sl-SI" dirty="0" smtClean="0"/>
              <a:t> </a:t>
            </a:r>
            <a:r>
              <a:rPr lang="sl-SI" dirty="0" err="1" smtClean="0"/>
              <a:t>were</a:t>
            </a:r>
            <a:r>
              <a:rPr lang="sl-SI" dirty="0" smtClean="0"/>
              <a:t> </a:t>
            </a:r>
            <a:r>
              <a:rPr lang="sl-SI" dirty="0" err="1" smtClean="0"/>
              <a:t>among</a:t>
            </a:r>
            <a:r>
              <a:rPr lang="sl-SI" dirty="0" smtClean="0"/>
              <a:t> </a:t>
            </a:r>
            <a:r>
              <a:rPr lang="sl-SI" dirty="0" err="1" smtClean="0"/>
              <a:t>the</a:t>
            </a:r>
            <a:r>
              <a:rPr lang="sl-SI" dirty="0" smtClean="0"/>
              <a:t> </a:t>
            </a:r>
            <a:r>
              <a:rPr lang="sl-SI" dirty="0" err="1" smtClean="0"/>
              <a:t>first</a:t>
            </a:r>
            <a:r>
              <a:rPr lang="sl-SI" dirty="0" smtClean="0"/>
              <a:t> on </a:t>
            </a:r>
            <a:r>
              <a:rPr lang="sl-SI" dirty="0" err="1" smtClean="0"/>
              <a:t>the</a:t>
            </a:r>
            <a:r>
              <a:rPr lang="sl-SI" dirty="0" smtClean="0"/>
              <a:t> spot. </a:t>
            </a:r>
            <a:r>
              <a:rPr lang="sl-SI" dirty="0" err="1" smtClean="0"/>
              <a:t>They</a:t>
            </a:r>
            <a:r>
              <a:rPr lang="sl-SI" dirty="0" smtClean="0"/>
              <a:t> </a:t>
            </a:r>
            <a:r>
              <a:rPr lang="sl-SI" dirty="0" err="1" smtClean="0"/>
              <a:t>were</a:t>
            </a:r>
            <a:r>
              <a:rPr lang="sl-SI" dirty="0" smtClean="0"/>
              <a:t> not </a:t>
            </a:r>
            <a:r>
              <a:rPr lang="sl-SI" dirty="0" err="1" smtClean="0"/>
              <a:t>aware</a:t>
            </a:r>
            <a:r>
              <a:rPr lang="sl-SI" dirty="0" smtClean="0"/>
              <a:t> </a:t>
            </a:r>
            <a:r>
              <a:rPr lang="sl-SI" dirty="0" err="1" smtClean="0"/>
              <a:t>of</a:t>
            </a:r>
            <a:r>
              <a:rPr lang="sl-SI" dirty="0" smtClean="0"/>
              <a:t> </a:t>
            </a:r>
            <a:r>
              <a:rPr lang="sl-SI" dirty="0" err="1" smtClean="0"/>
              <a:t>the</a:t>
            </a:r>
            <a:r>
              <a:rPr lang="sl-SI" dirty="0" smtClean="0"/>
              <a:t> real </a:t>
            </a:r>
            <a:r>
              <a:rPr lang="sl-SI" dirty="0" err="1" smtClean="0"/>
              <a:t>threat</a:t>
            </a:r>
            <a:r>
              <a:rPr lang="sl-SI" baseline="0" dirty="0" smtClean="0"/>
              <a:t> </a:t>
            </a:r>
            <a:r>
              <a:rPr lang="sl-SI" baseline="0" dirty="0" err="1" smtClean="0"/>
              <a:t>of</a:t>
            </a:r>
            <a:r>
              <a:rPr lang="sl-SI" baseline="0" dirty="0" smtClean="0"/>
              <a:t> </a:t>
            </a:r>
            <a:r>
              <a:rPr lang="sl-SI" baseline="0" dirty="0" err="1" smtClean="0"/>
              <a:t>radiation</a:t>
            </a:r>
            <a:r>
              <a:rPr lang="sl-SI" baseline="0" dirty="0" smtClean="0"/>
              <a:t> . </a:t>
            </a:r>
            <a:r>
              <a:rPr lang="sl-SI" baseline="0" dirty="0" err="1" smtClean="0"/>
              <a:t>They</a:t>
            </a:r>
            <a:r>
              <a:rPr lang="sl-SI" baseline="0" dirty="0" smtClean="0"/>
              <a:t> </a:t>
            </a:r>
            <a:r>
              <a:rPr lang="sl-SI" baseline="0" dirty="0" err="1" smtClean="0"/>
              <a:t>had</a:t>
            </a:r>
            <a:r>
              <a:rPr lang="sl-SI" baseline="0" dirty="0" smtClean="0"/>
              <a:t> no </a:t>
            </a:r>
            <a:r>
              <a:rPr lang="sl-SI" baseline="0" dirty="0" err="1" smtClean="0"/>
              <a:t>choice</a:t>
            </a:r>
            <a:r>
              <a:rPr lang="sl-SI" baseline="0" dirty="0" smtClean="0"/>
              <a:t>, </a:t>
            </a:r>
            <a:r>
              <a:rPr lang="sl-SI" baseline="0" dirty="0" err="1" smtClean="0"/>
              <a:t>but</a:t>
            </a:r>
            <a:r>
              <a:rPr lang="sl-SI" baseline="0" dirty="0" smtClean="0"/>
              <a:t> </a:t>
            </a:r>
            <a:r>
              <a:rPr lang="sl-SI" baseline="0" dirty="0" err="1" smtClean="0"/>
              <a:t>their</a:t>
            </a:r>
            <a:r>
              <a:rPr lang="sl-SI" baseline="0" dirty="0" smtClean="0"/>
              <a:t> </a:t>
            </a:r>
            <a:r>
              <a:rPr lang="sl-SI" baseline="0" dirty="0" err="1" smtClean="0"/>
              <a:t>behaviour</a:t>
            </a:r>
            <a:r>
              <a:rPr lang="sl-SI" baseline="0" dirty="0" smtClean="0"/>
              <a:t> </a:t>
            </a:r>
            <a:r>
              <a:rPr lang="sl-SI" baseline="0" dirty="0" err="1" smtClean="0"/>
              <a:t>was</a:t>
            </a:r>
            <a:r>
              <a:rPr lang="sl-SI" baseline="0" dirty="0" smtClean="0"/>
              <a:t> to a large </a:t>
            </a:r>
            <a:r>
              <a:rPr lang="sl-SI" baseline="0" dirty="0" err="1" smtClean="0"/>
              <a:t>extent</a:t>
            </a:r>
            <a:r>
              <a:rPr lang="sl-SI" baseline="0" dirty="0" smtClean="0"/>
              <a:t> </a:t>
            </a:r>
            <a:r>
              <a:rPr lang="sl-SI" baseline="0" dirty="0" err="1" smtClean="0"/>
              <a:t>improper</a:t>
            </a:r>
            <a:r>
              <a:rPr lang="sl-SI" baseline="0" dirty="0" smtClean="0"/>
              <a:t>. </a:t>
            </a:r>
            <a:r>
              <a:rPr lang="sl-SI" baseline="0" dirty="0" err="1" smtClean="0"/>
              <a:t>Correct</a:t>
            </a:r>
            <a:r>
              <a:rPr lang="sl-SI" baseline="0" dirty="0" smtClean="0"/>
              <a:t> personal </a:t>
            </a:r>
            <a:r>
              <a:rPr lang="sl-SI" baseline="0" dirty="0" err="1" smtClean="0"/>
              <a:t>protection</a:t>
            </a:r>
            <a:r>
              <a:rPr lang="sl-SI" baseline="0" dirty="0" smtClean="0"/>
              <a:t> </a:t>
            </a:r>
            <a:r>
              <a:rPr lang="sl-SI" baseline="0" dirty="0" err="1" smtClean="0"/>
              <a:t>could</a:t>
            </a:r>
            <a:r>
              <a:rPr lang="sl-SI" baseline="0" dirty="0" smtClean="0"/>
              <a:t> </a:t>
            </a:r>
            <a:r>
              <a:rPr lang="sl-SI" baseline="0" dirty="0" err="1" smtClean="0"/>
              <a:t>have</a:t>
            </a:r>
            <a:r>
              <a:rPr lang="sl-SI" baseline="0" dirty="0" smtClean="0"/>
              <a:t> </a:t>
            </a:r>
            <a:r>
              <a:rPr lang="sl-SI" baseline="0" dirty="0" err="1" smtClean="0"/>
              <a:t>spared</a:t>
            </a:r>
            <a:r>
              <a:rPr lang="sl-SI" baseline="0" dirty="0" smtClean="0"/>
              <a:t> at </a:t>
            </a:r>
            <a:r>
              <a:rPr lang="sl-SI" baseline="0" dirty="0" err="1" smtClean="0"/>
              <a:t>least</a:t>
            </a:r>
            <a:r>
              <a:rPr lang="sl-SI" baseline="0" dirty="0" smtClean="0"/>
              <a:t> </a:t>
            </a:r>
            <a:r>
              <a:rPr lang="sl-SI" baseline="0" dirty="0" err="1" smtClean="0"/>
              <a:t>few</a:t>
            </a:r>
            <a:r>
              <a:rPr lang="sl-SI" baseline="0" dirty="0" smtClean="0"/>
              <a:t> </a:t>
            </a:r>
            <a:r>
              <a:rPr lang="sl-SI" baseline="0" dirty="0" err="1" smtClean="0"/>
              <a:t>lives</a:t>
            </a:r>
            <a:r>
              <a:rPr lang="sl-SI" baseline="0" dirty="0" smtClean="0"/>
              <a:t> </a:t>
            </a:r>
            <a:r>
              <a:rPr lang="sl-SI" baseline="0" dirty="0" err="1" smtClean="0"/>
              <a:t>and</a:t>
            </a:r>
            <a:r>
              <a:rPr lang="sl-SI" baseline="0" dirty="0" smtClean="0"/>
              <a:t> </a:t>
            </a:r>
            <a:r>
              <a:rPr lang="sl-SI" baseline="0" dirty="0" err="1" smtClean="0"/>
              <a:t>reduced</a:t>
            </a:r>
            <a:r>
              <a:rPr lang="sl-SI" baseline="0" dirty="0" smtClean="0"/>
              <a:t> </a:t>
            </a:r>
            <a:r>
              <a:rPr lang="sl-SI" baseline="0" dirty="0" err="1" smtClean="0"/>
              <a:t>the</a:t>
            </a:r>
            <a:r>
              <a:rPr lang="sl-SI" baseline="0" dirty="0" smtClean="0"/>
              <a:t> </a:t>
            </a:r>
            <a:r>
              <a:rPr lang="sl-SI" baseline="0" dirty="0" err="1" smtClean="0"/>
              <a:t>consequences</a:t>
            </a:r>
            <a:r>
              <a:rPr lang="sl-SI" baseline="0" dirty="0" smtClean="0"/>
              <a:t> </a:t>
            </a:r>
            <a:r>
              <a:rPr lang="sl-SI" baseline="0" dirty="0" err="1" smtClean="0"/>
              <a:t>of</a:t>
            </a:r>
            <a:r>
              <a:rPr lang="sl-SI" baseline="0" dirty="0" smtClean="0"/>
              <a:t>  </a:t>
            </a:r>
            <a:r>
              <a:rPr lang="sl-SI" baseline="0" dirty="0" err="1" smtClean="0"/>
              <a:t>acute</a:t>
            </a:r>
            <a:r>
              <a:rPr lang="sl-SI" baseline="0" dirty="0" smtClean="0"/>
              <a:t> </a:t>
            </a:r>
            <a:r>
              <a:rPr lang="sl-SI" baseline="0" dirty="0" err="1" smtClean="0"/>
              <a:t>radiation</a:t>
            </a:r>
            <a:r>
              <a:rPr lang="sl-SI" baseline="0" dirty="0" smtClean="0"/>
              <a:t> </a:t>
            </a:r>
            <a:r>
              <a:rPr lang="sl-SI" baseline="0" dirty="0" err="1" smtClean="0"/>
              <a:t>syndrom</a:t>
            </a:r>
            <a:r>
              <a:rPr lang="sl-SI" baseline="0" dirty="0" smtClean="0"/>
              <a:t>. </a:t>
            </a:r>
            <a:endParaRPr lang="sl-SI" dirty="0"/>
          </a:p>
        </p:txBody>
      </p:sp>
      <p:sp>
        <p:nvSpPr>
          <p:cNvPr id="4" name="Slide Number Placeholder 3"/>
          <p:cNvSpPr>
            <a:spLocks noGrp="1"/>
          </p:cNvSpPr>
          <p:nvPr>
            <p:ph type="sldNum" sz="quarter" idx="10"/>
          </p:nvPr>
        </p:nvSpPr>
        <p:spPr/>
        <p:txBody>
          <a:bodyPr/>
          <a:lstStyle/>
          <a:p>
            <a:fld id="{D1D2FB19-E00E-490B-B429-175C2DCA1D4B}" type="slidenum">
              <a:rPr lang="sl-SI" smtClean="0"/>
              <a:t>7</a:t>
            </a:fld>
            <a:endParaRPr lang="sl-SI"/>
          </a:p>
        </p:txBody>
      </p:sp>
    </p:spTree>
    <p:extLst>
      <p:ext uri="{BB962C8B-B14F-4D97-AF65-F5344CB8AC3E}">
        <p14:creationId xmlns:p14="http://schemas.microsoft.com/office/powerpoint/2010/main" val="3056735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Monument to the Chernobyl Liquidators is dedicated to firefighters who took part in the liquidation of the consequences of the Chernobyl Disaster. The inscription "To Those Who Saved the World" implies all heroes who consciously sacrificed their lives for the sake of saving others.</a:t>
            </a:r>
            <a:r>
              <a:rPr lang="sl-SI" dirty="0" smtClean="0"/>
              <a:t> </a:t>
            </a:r>
            <a:r>
              <a:rPr lang="sl-SI" dirty="0" err="1" smtClean="0"/>
              <a:t>Partially</a:t>
            </a:r>
            <a:r>
              <a:rPr lang="sl-SI" dirty="0" smtClean="0"/>
              <a:t> it </a:t>
            </a:r>
            <a:r>
              <a:rPr lang="sl-SI" dirty="0" err="1" smtClean="0"/>
              <a:t>was</a:t>
            </a:r>
            <a:r>
              <a:rPr lang="sl-SI" dirty="0" smtClean="0"/>
              <a:t> </a:t>
            </a:r>
            <a:r>
              <a:rPr lang="sl-SI" dirty="0" err="1" smtClean="0"/>
              <a:t>unavoidable</a:t>
            </a:r>
            <a:r>
              <a:rPr lang="sl-SI" dirty="0" smtClean="0"/>
              <a:t>.</a:t>
            </a:r>
            <a:r>
              <a:rPr lang="sl-SI" baseline="0" dirty="0" smtClean="0"/>
              <a:t> </a:t>
            </a:r>
            <a:r>
              <a:rPr lang="sl-SI" baseline="0" dirty="0" err="1" smtClean="0"/>
              <a:t>Still</a:t>
            </a:r>
            <a:r>
              <a:rPr lang="sl-SI" baseline="0" dirty="0" smtClean="0"/>
              <a:t>, </a:t>
            </a:r>
            <a:r>
              <a:rPr lang="sl-SI" baseline="0" dirty="0" err="1" smtClean="0"/>
              <a:t>many</a:t>
            </a:r>
            <a:r>
              <a:rPr lang="sl-SI" baseline="0" dirty="0" smtClean="0"/>
              <a:t> </a:t>
            </a:r>
            <a:r>
              <a:rPr lang="sl-SI" baseline="0" dirty="0" err="1" smtClean="0"/>
              <a:t>lives</a:t>
            </a:r>
            <a:r>
              <a:rPr lang="sl-SI" baseline="0" dirty="0" smtClean="0"/>
              <a:t> </a:t>
            </a:r>
            <a:r>
              <a:rPr lang="sl-SI" baseline="0" dirty="0" err="1" smtClean="0"/>
              <a:t>could</a:t>
            </a:r>
            <a:r>
              <a:rPr lang="sl-SI" baseline="0" dirty="0" smtClean="0"/>
              <a:t> be </a:t>
            </a:r>
            <a:r>
              <a:rPr lang="sl-SI" baseline="0" dirty="0" err="1" smtClean="0"/>
              <a:t>spared</a:t>
            </a:r>
            <a:r>
              <a:rPr lang="sl-SI" baseline="0" dirty="0" smtClean="0"/>
              <a:t> </a:t>
            </a:r>
            <a:r>
              <a:rPr lang="sl-SI" baseline="0" dirty="0" err="1" smtClean="0"/>
              <a:t>if</a:t>
            </a:r>
            <a:r>
              <a:rPr lang="sl-SI" baseline="0" dirty="0" smtClean="0"/>
              <a:t> </a:t>
            </a:r>
            <a:r>
              <a:rPr lang="sl-SI" baseline="0" dirty="0" err="1" smtClean="0"/>
              <a:t>acting</a:t>
            </a:r>
            <a:r>
              <a:rPr lang="sl-SI" baseline="0" dirty="0" smtClean="0"/>
              <a:t> </a:t>
            </a:r>
            <a:r>
              <a:rPr lang="sl-SI" baseline="0" dirty="0" err="1" smtClean="0"/>
              <a:t>properly</a:t>
            </a:r>
            <a:r>
              <a:rPr lang="sl-SI" baseline="0" dirty="0" smtClean="0"/>
              <a:t> </a:t>
            </a:r>
            <a:r>
              <a:rPr lang="sl-SI" baseline="0" dirty="0" err="1" smtClean="0"/>
              <a:t>from</a:t>
            </a:r>
            <a:r>
              <a:rPr lang="sl-SI" baseline="0" dirty="0" smtClean="0"/>
              <a:t> </a:t>
            </a:r>
            <a:r>
              <a:rPr lang="sl-SI" baseline="0" dirty="0" err="1" smtClean="0"/>
              <a:t>the</a:t>
            </a:r>
            <a:r>
              <a:rPr lang="sl-SI" baseline="0" dirty="0" smtClean="0"/>
              <a:t> </a:t>
            </a:r>
            <a:r>
              <a:rPr lang="sl-SI" baseline="0" dirty="0" err="1" smtClean="0"/>
              <a:t>very</a:t>
            </a:r>
            <a:r>
              <a:rPr lang="sl-SI" baseline="0" dirty="0" smtClean="0"/>
              <a:t> </a:t>
            </a:r>
            <a:r>
              <a:rPr lang="sl-SI" baseline="0" dirty="0" err="1" smtClean="0"/>
              <a:t>beginning</a:t>
            </a:r>
            <a:r>
              <a:rPr lang="sl-SI" baseline="0" dirty="0" smtClean="0"/>
              <a:t>. </a:t>
            </a:r>
          </a:p>
          <a:p>
            <a:endParaRPr lang="sl-SI" baseline="0" dirty="0" smtClean="0"/>
          </a:p>
          <a:p>
            <a:r>
              <a:rPr lang="sl-SI" baseline="0" dirty="0" err="1" smtClean="0"/>
              <a:t>These</a:t>
            </a:r>
            <a:r>
              <a:rPr lang="sl-SI" baseline="0" dirty="0" smtClean="0"/>
              <a:t> </a:t>
            </a:r>
            <a:r>
              <a:rPr lang="sl-SI" baseline="0" dirty="0" err="1" smtClean="0"/>
              <a:t>two</a:t>
            </a:r>
            <a:r>
              <a:rPr lang="sl-SI" baseline="0" dirty="0" smtClean="0"/>
              <a:t> </a:t>
            </a:r>
            <a:r>
              <a:rPr lang="sl-SI" baseline="0" dirty="0" err="1" smtClean="0"/>
              <a:t>examples</a:t>
            </a:r>
            <a:r>
              <a:rPr lang="sl-SI" baseline="0" dirty="0" smtClean="0"/>
              <a:t> </a:t>
            </a:r>
            <a:r>
              <a:rPr lang="sl-SI" baseline="0" dirty="0" err="1" smtClean="0"/>
              <a:t>reveal</a:t>
            </a:r>
            <a:r>
              <a:rPr lang="sl-SI" baseline="0" dirty="0" smtClean="0"/>
              <a:t> </a:t>
            </a:r>
            <a:r>
              <a:rPr lang="sl-SI" baseline="0" dirty="0" err="1" smtClean="0"/>
              <a:t>the</a:t>
            </a:r>
            <a:r>
              <a:rPr lang="sl-SI" baseline="0" dirty="0" smtClean="0"/>
              <a:t> </a:t>
            </a:r>
            <a:r>
              <a:rPr lang="sl-SI" baseline="0" dirty="0" err="1" smtClean="0"/>
              <a:t>need</a:t>
            </a:r>
            <a:r>
              <a:rPr lang="sl-SI" baseline="0" dirty="0" smtClean="0"/>
              <a:t> to </a:t>
            </a:r>
            <a:r>
              <a:rPr lang="sl-SI" baseline="0" dirty="0" err="1" smtClean="0"/>
              <a:t>train</a:t>
            </a:r>
            <a:r>
              <a:rPr lang="sl-SI" baseline="0" dirty="0" smtClean="0"/>
              <a:t> </a:t>
            </a:r>
            <a:r>
              <a:rPr lang="sl-SI" baseline="0" dirty="0" err="1" smtClean="0"/>
              <a:t>first</a:t>
            </a:r>
            <a:r>
              <a:rPr lang="sl-SI" baseline="0" dirty="0" smtClean="0"/>
              <a:t> </a:t>
            </a:r>
            <a:r>
              <a:rPr lang="sl-SI" baseline="0" dirty="0" err="1" smtClean="0"/>
              <a:t>responders</a:t>
            </a:r>
            <a:r>
              <a:rPr lang="sl-SI" baseline="0" dirty="0" smtClean="0"/>
              <a:t> to </a:t>
            </a:r>
            <a:r>
              <a:rPr lang="sl-SI" baseline="0" dirty="0" err="1" smtClean="0"/>
              <a:t>act</a:t>
            </a:r>
            <a:r>
              <a:rPr lang="sl-SI" baseline="0" dirty="0" smtClean="0"/>
              <a:t> </a:t>
            </a:r>
            <a:r>
              <a:rPr lang="sl-SI" baseline="0" dirty="0" err="1" smtClean="0"/>
              <a:t>properly</a:t>
            </a:r>
            <a:r>
              <a:rPr lang="sl-SI" baseline="0" dirty="0" smtClean="0"/>
              <a:t> in </a:t>
            </a:r>
            <a:r>
              <a:rPr lang="sl-SI" baseline="0" dirty="0" err="1" smtClean="0"/>
              <a:t>accidents</a:t>
            </a:r>
            <a:r>
              <a:rPr lang="sl-SI" baseline="0" dirty="0" smtClean="0"/>
              <a:t> </a:t>
            </a:r>
            <a:r>
              <a:rPr lang="sl-SI" baseline="0" dirty="0" err="1" smtClean="0"/>
              <a:t>involving</a:t>
            </a:r>
            <a:r>
              <a:rPr lang="sl-SI" baseline="0" dirty="0" smtClean="0"/>
              <a:t> </a:t>
            </a:r>
            <a:r>
              <a:rPr lang="sl-SI" baseline="0" dirty="0" err="1" smtClean="0"/>
              <a:t>ionising</a:t>
            </a:r>
            <a:r>
              <a:rPr lang="sl-SI" baseline="0" dirty="0" smtClean="0"/>
              <a:t> </a:t>
            </a:r>
            <a:r>
              <a:rPr lang="sl-SI" baseline="0" dirty="0" err="1" smtClean="0"/>
              <a:t>radiation</a:t>
            </a:r>
            <a:r>
              <a:rPr lang="sl-SI" baseline="0" dirty="0" smtClean="0"/>
              <a:t>.</a:t>
            </a:r>
            <a:endParaRPr lang="sl-SI" dirty="0"/>
          </a:p>
        </p:txBody>
      </p:sp>
      <p:sp>
        <p:nvSpPr>
          <p:cNvPr id="4" name="Slide Number Placeholder 3"/>
          <p:cNvSpPr>
            <a:spLocks noGrp="1"/>
          </p:cNvSpPr>
          <p:nvPr>
            <p:ph type="sldNum" sz="quarter" idx="10"/>
          </p:nvPr>
        </p:nvSpPr>
        <p:spPr/>
        <p:txBody>
          <a:bodyPr/>
          <a:lstStyle/>
          <a:p>
            <a:fld id="{D1D2FB19-E00E-490B-B429-175C2DCA1D4B}" type="slidenum">
              <a:rPr lang="sl-SI" smtClean="0"/>
              <a:t>8</a:t>
            </a:fld>
            <a:endParaRPr lang="sl-SI"/>
          </a:p>
        </p:txBody>
      </p:sp>
    </p:spTree>
    <p:extLst>
      <p:ext uri="{BB962C8B-B14F-4D97-AF65-F5344CB8AC3E}">
        <p14:creationId xmlns:p14="http://schemas.microsoft.com/office/powerpoint/2010/main" val="2204037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err="1" smtClean="0"/>
              <a:t>These</a:t>
            </a:r>
            <a:r>
              <a:rPr lang="sl-SI" dirty="0" smtClean="0"/>
              <a:t> </a:t>
            </a:r>
            <a:r>
              <a:rPr lang="sl-SI" dirty="0" err="1" smtClean="0"/>
              <a:t>we</a:t>
            </a:r>
            <a:r>
              <a:rPr lang="sl-SI" dirty="0" smtClean="0"/>
              <a:t> </a:t>
            </a:r>
            <a:r>
              <a:rPr lang="sl-SI" dirty="0" err="1" smtClean="0"/>
              <a:t>will</a:t>
            </a:r>
            <a:r>
              <a:rPr lang="sl-SI" dirty="0" smtClean="0"/>
              <a:t> be </a:t>
            </a:r>
            <a:r>
              <a:rPr lang="sl-SI" dirty="0" err="1" smtClean="0"/>
              <a:t>able</a:t>
            </a:r>
            <a:r>
              <a:rPr lang="sl-SI" dirty="0" smtClean="0"/>
              <a:t> to </a:t>
            </a:r>
            <a:r>
              <a:rPr lang="sl-SI" dirty="0" err="1" smtClean="0"/>
              <a:t>check</a:t>
            </a:r>
            <a:r>
              <a:rPr lang="sl-SI" dirty="0" smtClean="0"/>
              <a:t> in</a:t>
            </a:r>
            <a:r>
              <a:rPr lang="sl-SI" baseline="0" dirty="0" smtClean="0"/>
              <a:t> </a:t>
            </a:r>
            <a:r>
              <a:rPr lang="sl-SI" baseline="0" dirty="0" err="1" smtClean="0"/>
              <a:t>joint</a:t>
            </a:r>
            <a:r>
              <a:rPr lang="sl-SI" baseline="0" dirty="0" smtClean="0"/>
              <a:t> </a:t>
            </a:r>
            <a:r>
              <a:rPr lang="sl-SI" baseline="0" dirty="0" err="1" smtClean="0"/>
              <a:t>exercises</a:t>
            </a:r>
            <a:r>
              <a:rPr lang="sl-SI" baseline="0" dirty="0" smtClean="0"/>
              <a:t> </a:t>
            </a:r>
            <a:r>
              <a:rPr lang="sl-SI" baseline="0" dirty="0" err="1" smtClean="0"/>
              <a:t>which</a:t>
            </a:r>
            <a:r>
              <a:rPr lang="sl-SI" baseline="0" dirty="0" smtClean="0"/>
              <a:t> </a:t>
            </a:r>
            <a:r>
              <a:rPr lang="sl-SI" baseline="0" dirty="0" err="1" smtClean="0"/>
              <a:t>will</a:t>
            </a:r>
            <a:r>
              <a:rPr lang="sl-SI" baseline="0" dirty="0" smtClean="0"/>
              <a:t> </a:t>
            </a:r>
            <a:r>
              <a:rPr lang="sl-SI" baseline="0" dirty="0" err="1" smtClean="0"/>
              <a:t>represent</a:t>
            </a:r>
            <a:r>
              <a:rPr lang="sl-SI" baseline="0" dirty="0" smtClean="0"/>
              <a:t> a </a:t>
            </a:r>
            <a:r>
              <a:rPr lang="sl-SI" baseline="0" dirty="0" err="1" smtClean="0"/>
              <a:t>simulation</a:t>
            </a:r>
            <a:r>
              <a:rPr lang="sl-SI" baseline="0" dirty="0" smtClean="0"/>
              <a:t> </a:t>
            </a:r>
            <a:r>
              <a:rPr lang="sl-SI" baseline="0" dirty="0" err="1" smtClean="0"/>
              <a:t>of</a:t>
            </a:r>
            <a:r>
              <a:rPr lang="sl-SI" baseline="0" dirty="0" smtClean="0"/>
              <a:t> a real </a:t>
            </a:r>
            <a:r>
              <a:rPr lang="sl-SI" baseline="0" dirty="0" err="1" smtClean="0"/>
              <a:t>firefighters</a:t>
            </a:r>
            <a:r>
              <a:rPr lang="sl-SI" baseline="0" dirty="0" smtClean="0"/>
              <a:t>` </a:t>
            </a:r>
            <a:r>
              <a:rPr lang="sl-SI" baseline="0" dirty="0" err="1" smtClean="0"/>
              <a:t>action</a:t>
            </a:r>
            <a:r>
              <a:rPr lang="sl-SI" baseline="0" dirty="0" smtClean="0"/>
              <a:t>.</a:t>
            </a:r>
            <a:endParaRPr lang="sl-SI" dirty="0"/>
          </a:p>
        </p:txBody>
      </p:sp>
      <p:sp>
        <p:nvSpPr>
          <p:cNvPr id="4" name="Slide Number Placeholder 3"/>
          <p:cNvSpPr>
            <a:spLocks noGrp="1"/>
          </p:cNvSpPr>
          <p:nvPr>
            <p:ph type="sldNum" sz="quarter" idx="10"/>
          </p:nvPr>
        </p:nvSpPr>
        <p:spPr/>
        <p:txBody>
          <a:bodyPr/>
          <a:lstStyle/>
          <a:p>
            <a:fld id="{D1D2FB19-E00E-490B-B429-175C2DCA1D4B}" type="slidenum">
              <a:rPr lang="sl-SI" smtClean="0"/>
              <a:t>14</a:t>
            </a:fld>
            <a:endParaRPr lang="sl-SI"/>
          </a:p>
        </p:txBody>
      </p:sp>
    </p:spTree>
    <p:extLst>
      <p:ext uri="{BB962C8B-B14F-4D97-AF65-F5344CB8AC3E}">
        <p14:creationId xmlns:p14="http://schemas.microsoft.com/office/powerpoint/2010/main" val="3634453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sl-SI"/>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sl-SI"/>
          </a:p>
        </p:txBody>
      </p:sp>
      <p:sp>
        <p:nvSpPr>
          <p:cNvPr id="4" name="Date Placeholder 3"/>
          <p:cNvSpPr>
            <a:spLocks noGrp="1"/>
          </p:cNvSpPr>
          <p:nvPr>
            <p:ph type="dt" sz="half" idx="10"/>
          </p:nvPr>
        </p:nvSpPr>
        <p:spPr/>
        <p:txBody>
          <a:bodyPr/>
          <a:lstStyle/>
          <a:p>
            <a:fld id="{8741B56C-9481-40D0-832E-4D88C004E591}" type="datetimeFigureOut">
              <a:rPr lang="sl-SI" smtClean="0"/>
              <a:t>25.3.2019</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C38CD74E-5BC7-43A2-B652-7585AF574381}" type="slidenum">
              <a:rPr lang="sl-SI" smtClean="0"/>
              <a:t>‹#›</a:t>
            </a:fld>
            <a:endParaRPr lang="sl-SI"/>
          </a:p>
        </p:txBody>
      </p:sp>
    </p:spTree>
    <p:extLst>
      <p:ext uri="{BB962C8B-B14F-4D97-AF65-F5344CB8AC3E}">
        <p14:creationId xmlns:p14="http://schemas.microsoft.com/office/powerpoint/2010/main" val="3448447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p>
            <a:fld id="{8741B56C-9481-40D0-832E-4D88C004E591}" type="datetimeFigureOut">
              <a:rPr lang="sl-SI" smtClean="0"/>
              <a:t>25.3.2019</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C38CD74E-5BC7-43A2-B652-7585AF574381}" type="slidenum">
              <a:rPr lang="sl-SI" smtClean="0"/>
              <a:t>‹#›</a:t>
            </a:fld>
            <a:endParaRPr lang="sl-SI"/>
          </a:p>
        </p:txBody>
      </p:sp>
    </p:spTree>
    <p:extLst>
      <p:ext uri="{BB962C8B-B14F-4D97-AF65-F5344CB8AC3E}">
        <p14:creationId xmlns:p14="http://schemas.microsoft.com/office/powerpoint/2010/main" val="108894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sl-SI"/>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p>
            <a:fld id="{8741B56C-9481-40D0-832E-4D88C004E591}" type="datetimeFigureOut">
              <a:rPr lang="sl-SI" smtClean="0"/>
              <a:t>25.3.2019</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C38CD74E-5BC7-43A2-B652-7585AF574381}" type="slidenum">
              <a:rPr lang="sl-SI" smtClean="0"/>
              <a:t>‹#›</a:t>
            </a:fld>
            <a:endParaRPr lang="sl-SI"/>
          </a:p>
        </p:txBody>
      </p:sp>
    </p:spTree>
    <p:extLst>
      <p:ext uri="{BB962C8B-B14F-4D97-AF65-F5344CB8AC3E}">
        <p14:creationId xmlns:p14="http://schemas.microsoft.com/office/powerpoint/2010/main" val="4203559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p>
            <a:fld id="{8741B56C-9481-40D0-832E-4D88C004E591}" type="datetimeFigureOut">
              <a:rPr lang="sl-SI" smtClean="0"/>
              <a:t>25.3.2019</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C38CD74E-5BC7-43A2-B652-7585AF574381}" type="slidenum">
              <a:rPr lang="sl-SI" smtClean="0"/>
              <a:t>‹#›</a:t>
            </a:fld>
            <a:endParaRPr lang="sl-SI"/>
          </a:p>
        </p:txBody>
      </p:sp>
    </p:spTree>
    <p:extLst>
      <p:ext uri="{BB962C8B-B14F-4D97-AF65-F5344CB8AC3E}">
        <p14:creationId xmlns:p14="http://schemas.microsoft.com/office/powerpoint/2010/main" val="2684178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sl-SI"/>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41B56C-9481-40D0-832E-4D88C004E591}" type="datetimeFigureOut">
              <a:rPr lang="sl-SI" smtClean="0"/>
              <a:t>25.3.2019</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C38CD74E-5BC7-43A2-B652-7585AF574381}" type="slidenum">
              <a:rPr lang="sl-SI" smtClean="0"/>
              <a:t>‹#›</a:t>
            </a:fld>
            <a:endParaRPr lang="sl-SI"/>
          </a:p>
        </p:txBody>
      </p:sp>
    </p:spTree>
    <p:extLst>
      <p:ext uri="{BB962C8B-B14F-4D97-AF65-F5344CB8AC3E}">
        <p14:creationId xmlns:p14="http://schemas.microsoft.com/office/powerpoint/2010/main" val="3055837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Date Placeholder 4"/>
          <p:cNvSpPr>
            <a:spLocks noGrp="1"/>
          </p:cNvSpPr>
          <p:nvPr>
            <p:ph type="dt" sz="half" idx="10"/>
          </p:nvPr>
        </p:nvSpPr>
        <p:spPr/>
        <p:txBody>
          <a:bodyPr/>
          <a:lstStyle/>
          <a:p>
            <a:fld id="{8741B56C-9481-40D0-832E-4D88C004E591}" type="datetimeFigureOut">
              <a:rPr lang="sl-SI" smtClean="0"/>
              <a:t>25.3.2019</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C38CD74E-5BC7-43A2-B652-7585AF574381}" type="slidenum">
              <a:rPr lang="sl-SI" smtClean="0"/>
              <a:t>‹#›</a:t>
            </a:fld>
            <a:endParaRPr lang="sl-SI"/>
          </a:p>
        </p:txBody>
      </p:sp>
    </p:spTree>
    <p:extLst>
      <p:ext uri="{BB962C8B-B14F-4D97-AF65-F5344CB8AC3E}">
        <p14:creationId xmlns:p14="http://schemas.microsoft.com/office/powerpoint/2010/main" val="3170557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sl-SI"/>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7" name="Date Placeholder 6"/>
          <p:cNvSpPr>
            <a:spLocks noGrp="1"/>
          </p:cNvSpPr>
          <p:nvPr>
            <p:ph type="dt" sz="half" idx="10"/>
          </p:nvPr>
        </p:nvSpPr>
        <p:spPr/>
        <p:txBody>
          <a:bodyPr/>
          <a:lstStyle/>
          <a:p>
            <a:fld id="{8741B56C-9481-40D0-832E-4D88C004E591}" type="datetimeFigureOut">
              <a:rPr lang="sl-SI" smtClean="0"/>
              <a:t>25.3.2019</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C38CD74E-5BC7-43A2-B652-7585AF574381}" type="slidenum">
              <a:rPr lang="sl-SI" smtClean="0"/>
              <a:t>‹#›</a:t>
            </a:fld>
            <a:endParaRPr lang="sl-SI"/>
          </a:p>
        </p:txBody>
      </p:sp>
    </p:spTree>
    <p:extLst>
      <p:ext uri="{BB962C8B-B14F-4D97-AF65-F5344CB8AC3E}">
        <p14:creationId xmlns:p14="http://schemas.microsoft.com/office/powerpoint/2010/main" val="4211329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Date Placeholder 2"/>
          <p:cNvSpPr>
            <a:spLocks noGrp="1"/>
          </p:cNvSpPr>
          <p:nvPr>
            <p:ph type="dt" sz="half" idx="10"/>
          </p:nvPr>
        </p:nvSpPr>
        <p:spPr/>
        <p:txBody>
          <a:bodyPr/>
          <a:lstStyle/>
          <a:p>
            <a:fld id="{8741B56C-9481-40D0-832E-4D88C004E591}" type="datetimeFigureOut">
              <a:rPr lang="sl-SI" smtClean="0"/>
              <a:t>25.3.2019</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C38CD74E-5BC7-43A2-B652-7585AF574381}" type="slidenum">
              <a:rPr lang="sl-SI" smtClean="0"/>
              <a:t>‹#›</a:t>
            </a:fld>
            <a:endParaRPr lang="sl-SI"/>
          </a:p>
        </p:txBody>
      </p:sp>
    </p:spTree>
    <p:extLst>
      <p:ext uri="{BB962C8B-B14F-4D97-AF65-F5344CB8AC3E}">
        <p14:creationId xmlns:p14="http://schemas.microsoft.com/office/powerpoint/2010/main" val="2482571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41B56C-9481-40D0-832E-4D88C004E591}" type="datetimeFigureOut">
              <a:rPr lang="sl-SI" smtClean="0"/>
              <a:t>25.3.2019</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C38CD74E-5BC7-43A2-B652-7585AF574381}" type="slidenum">
              <a:rPr lang="sl-SI" smtClean="0"/>
              <a:t>‹#›</a:t>
            </a:fld>
            <a:endParaRPr lang="sl-SI"/>
          </a:p>
        </p:txBody>
      </p:sp>
    </p:spTree>
    <p:extLst>
      <p:ext uri="{BB962C8B-B14F-4D97-AF65-F5344CB8AC3E}">
        <p14:creationId xmlns:p14="http://schemas.microsoft.com/office/powerpoint/2010/main" val="418035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sl-SI"/>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41B56C-9481-40D0-832E-4D88C004E591}" type="datetimeFigureOut">
              <a:rPr lang="sl-SI" smtClean="0"/>
              <a:t>25.3.2019</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C38CD74E-5BC7-43A2-B652-7585AF574381}" type="slidenum">
              <a:rPr lang="sl-SI" smtClean="0"/>
              <a:t>‹#›</a:t>
            </a:fld>
            <a:endParaRPr lang="sl-SI"/>
          </a:p>
        </p:txBody>
      </p:sp>
    </p:spTree>
    <p:extLst>
      <p:ext uri="{BB962C8B-B14F-4D97-AF65-F5344CB8AC3E}">
        <p14:creationId xmlns:p14="http://schemas.microsoft.com/office/powerpoint/2010/main" val="3041296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sl-SI"/>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41B56C-9481-40D0-832E-4D88C004E591}" type="datetimeFigureOut">
              <a:rPr lang="sl-SI" smtClean="0"/>
              <a:t>25.3.2019</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C38CD74E-5BC7-43A2-B652-7585AF574381}" type="slidenum">
              <a:rPr lang="sl-SI" smtClean="0"/>
              <a:t>‹#›</a:t>
            </a:fld>
            <a:endParaRPr lang="sl-SI"/>
          </a:p>
        </p:txBody>
      </p:sp>
    </p:spTree>
    <p:extLst>
      <p:ext uri="{BB962C8B-B14F-4D97-AF65-F5344CB8AC3E}">
        <p14:creationId xmlns:p14="http://schemas.microsoft.com/office/powerpoint/2010/main" val="2855631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sl-SI"/>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41B56C-9481-40D0-832E-4D88C004E591}" type="datetimeFigureOut">
              <a:rPr lang="sl-SI" smtClean="0"/>
              <a:t>25.3.2019</a:t>
            </a:fld>
            <a:endParaRPr lang="sl-SI"/>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8CD74E-5BC7-43A2-B652-7585AF574381}" type="slidenum">
              <a:rPr lang="sl-SI" smtClean="0"/>
              <a:t>‹#›</a:t>
            </a:fld>
            <a:endParaRPr lang="sl-SI"/>
          </a:p>
        </p:txBody>
      </p:sp>
    </p:spTree>
    <p:extLst>
      <p:ext uri="{BB962C8B-B14F-4D97-AF65-F5344CB8AC3E}">
        <p14:creationId xmlns:p14="http://schemas.microsoft.com/office/powerpoint/2010/main" val="3708451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2.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79882" y="1123552"/>
            <a:ext cx="6950224" cy="2162263"/>
          </a:xfrm>
          <a:prstGeom prst="rect">
            <a:avLst/>
          </a:prstGeom>
          <a:noFill/>
          <a:ln>
            <a:noFill/>
          </a:ln>
        </p:spPr>
      </p:pic>
      <p:pic>
        <p:nvPicPr>
          <p:cNvPr id="4" name="Picture 3"/>
          <p:cNvPicPr>
            <a:picLocks noChangeAspect="1"/>
          </p:cNvPicPr>
          <p:nvPr/>
        </p:nvPicPr>
        <p:blipFill>
          <a:blip r:embed="rId4"/>
          <a:stretch>
            <a:fillRect/>
          </a:stretch>
        </p:blipFill>
        <p:spPr>
          <a:xfrm>
            <a:off x="1663956" y="3285815"/>
            <a:ext cx="8982075" cy="2781300"/>
          </a:xfrm>
          <a:prstGeom prst="rect">
            <a:avLst/>
          </a:prstGeom>
        </p:spPr>
      </p:pic>
    </p:spTree>
    <p:extLst>
      <p:ext uri="{BB962C8B-B14F-4D97-AF65-F5344CB8AC3E}">
        <p14:creationId xmlns:p14="http://schemas.microsoft.com/office/powerpoint/2010/main" val="27203084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8782"/>
            <a:ext cx="12191999" cy="589288"/>
          </a:xfrm>
        </p:spPr>
        <p:txBody>
          <a:bodyPr>
            <a:normAutofit/>
          </a:bodyPr>
          <a:lstStyle/>
          <a:p>
            <a:r>
              <a:rPr lang="sl-SI" sz="2800" b="1" dirty="0" smtClean="0">
                <a:solidFill>
                  <a:srgbClr val="FF0000"/>
                </a:solidFill>
              </a:rPr>
              <a:t>ENRAS - GOALS</a:t>
            </a:r>
            <a:endParaRPr lang="sl-SI" sz="2800" dirty="0">
              <a:solidFill>
                <a:srgbClr val="FF0000"/>
              </a:solidFill>
            </a:endParaRPr>
          </a:p>
        </p:txBody>
      </p:sp>
      <p:sp>
        <p:nvSpPr>
          <p:cNvPr id="5" name="Subtitle 2"/>
          <p:cNvSpPr txBox="1">
            <a:spLocks/>
          </p:cNvSpPr>
          <p:nvPr/>
        </p:nvSpPr>
        <p:spPr>
          <a:xfrm>
            <a:off x="0" y="1311999"/>
            <a:ext cx="12192000" cy="426852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Ø"/>
            </a:pPr>
            <a:r>
              <a:rPr lang="sl-SI" dirty="0" smtClean="0"/>
              <a:t>T</a:t>
            </a:r>
            <a:r>
              <a:rPr lang="en-US" dirty="0" smtClean="0"/>
              <a:t>o </a:t>
            </a:r>
            <a:r>
              <a:rPr lang="en-US" dirty="0">
                <a:solidFill>
                  <a:srgbClr val="0070C0"/>
                </a:solidFill>
              </a:rPr>
              <a:t>design and implement a new system of training </a:t>
            </a:r>
            <a:r>
              <a:rPr lang="en-US" dirty="0" smtClean="0"/>
              <a:t>for </a:t>
            </a:r>
            <a:r>
              <a:rPr lang="sl-SI" dirty="0" smtClean="0"/>
              <a:t>First </a:t>
            </a:r>
            <a:r>
              <a:rPr lang="sl-SI" dirty="0" err="1" smtClean="0"/>
              <a:t>Responder</a:t>
            </a:r>
            <a:r>
              <a:rPr lang="sl-SI" dirty="0" smtClean="0"/>
              <a:t> </a:t>
            </a:r>
            <a:r>
              <a:rPr lang="sl-SI" dirty="0" err="1" smtClean="0"/>
              <a:t>Teams</a:t>
            </a:r>
            <a:r>
              <a:rPr lang="sl-SI" dirty="0" smtClean="0"/>
              <a:t> </a:t>
            </a:r>
            <a:r>
              <a:rPr lang="en-US" dirty="0" smtClean="0"/>
              <a:t>(</a:t>
            </a:r>
            <a:r>
              <a:rPr lang="en-US" dirty="0"/>
              <a:t>firefighters) for safe intervention in accidents involving the risk of radioactive </a:t>
            </a:r>
            <a:r>
              <a:rPr lang="en-US" dirty="0" smtClean="0"/>
              <a:t>radiation</a:t>
            </a:r>
            <a:r>
              <a:rPr lang="sl-SI" dirty="0" smtClean="0"/>
              <a:t> </a:t>
            </a:r>
            <a:r>
              <a:rPr lang="sl-SI" dirty="0" smtClean="0"/>
              <a:t>(</a:t>
            </a:r>
            <a:r>
              <a:rPr lang="sl-SI" dirty="0"/>
              <a:t>OCT 2018 – SEP 2020)</a:t>
            </a:r>
            <a:endParaRPr lang="en-US" dirty="0"/>
          </a:p>
          <a:p>
            <a:pPr marL="342900" indent="-342900" algn="l">
              <a:buFont typeface="Wingdings" panose="05000000000000000000" pitchFamily="2" charset="2"/>
              <a:buChar char="Ø"/>
            </a:pPr>
            <a:endParaRPr lang="sl-SI" dirty="0" smtClean="0"/>
          </a:p>
          <a:p>
            <a:pPr marL="342900" indent="-342900" algn="l">
              <a:buFont typeface="Wingdings" panose="05000000000000000000" pitchFamily="2" charset="2"/>
              <a:buChar char="Ø"/>
            </a:pPr>
            <a:r>
              <a:rPr lang="en-US" dirty="0" smtClean="0"/>
              <a:t>To </a:t>
            </a:r>
            <a:r>
              <a:rPr lang="en-US" dirty="0"/>
              <a:t>sign an agreement on the </a:t>
            </a:r>
            <a:r>
              <a:rPr lang="en-US" dirty="0">
                <a:solidFill>
                  <a:srgbClr val="0070C0"/>
                </a:solidFill>
              </a:rPr>
              <a:t>establishment of a new cross-border structure </a:t>
            </a:r>
            <a:r>
              <a:rPr lang="en-US" dirty="0"/>
              <a:t>that will promote and coordinate cross-border cooperation in the field of safety in </a:t>
            </a:r>
            <a:r>
              <a:rPr lang="en-US" dirty="0" smtClean="0"/>
              <a:t>accidents </a:t>
            </a:r>
            <a:r>
              <a:rPr lang="en-US" dirty="0"/>
              <a:t>involving radioactive </a:t>
            </a:r>
            <a:r>
              <a:rPr lang="en-US" dirty="0" smtClean="0"/>
              <a:t>radiation</a:t>
            </a:r>
            <a:r>
              <a:rPr lang="sl-SI" dirty="0"/>
              <a:t> (OCT 2020 - )</a:t>
            </a:r>
            <a:endParaRPr lang="en-US" dirty="0"/>
          </a:p>
          <a:p>
            <a:pPr marL="342900" indent="-342900" algn="l">
              <a:buFont typeface="Wingdings" panose="05000000000000000000" pitchFamily="2" charset="2"/>
              <a:buChar char="Ø"/>
            </a:pPr>
            <a:endParaRPr lang="sl-SI" dirty="0" smtClean="0"/>
          </a:p>
          <a:p>
            <a:pPr marL="342900" indent="-342900" algn="l">
              <a:buFont typeface="Wingdings" panose="05000000000000000000" pitchFamily="2" charset="2"/>
              <a:buChar char="Ø"/>
            </a:pPr>
            <a:r>
              <a:rPr lang="sl-SI" dirty="0" smtClean="0"/>
              <a:t>To </a:t>
            </a:r>
            <a:r>
              <a:rPr lang="en-US" dirty="0" smtClean="0"/>
              <a:t>develop</a:t>
            </a:r>
            <a:r>
              <a:rPr lang="en-US" dirty="0" smtClean="0">
                <a:solidFill>
                  <a:srgbClr val="0070C0"/>
                </a:solidFill>
              </a:rPr>
              <a:t> </a:t>
            </a:r>
            <a:r>
              <a:rPr lang="en-US" dirty="0">
                <a:solidFill>
                  <a:srgbClr val="0070C0"/>
                </a:solidFill>
              </a:rPr>
              <a:t>guidelines for the permanent maintenance of the skills </a:t>
            </a:r>
            <a:r>
              <a:rPr lang="en-US" dirty="0"/>
              <a:t>of the intervention workers </a:t>
            </a:r>
            <a:endParaRPr lang="sl-SI" dirty="0" smtClean="0"/>
          </a:p>
          <a:p>
            <a:pPr marL="342900" indent="-342900" algn="l">
              <a:buFont typeface="Wingdings" panose="05000000000000000000" pitchFamily="2" charset="2"/>
              <a:buChar char="Ø"/>
            </a:pPr>
            <a:endParaRPr lang="sl-SI" dirty="0" smtClean="0"/>
          </a:p>
          <a:p>
            <a:pPr marL="342900" indent="-342900" algn="l">
              <a:buFont typeface="Wingdings" panose="05000000000000000000" pitchFamily="2" charset="2"/>
              <a:buChar char="Ø"/>
            </a:pPr>
            <a:r>
              <a:rPr lang="sl-SI" dirty="0" smtClean="0"/>
              <a:t>To </a:t>
            </a:r>
            <a:r>
              <a:rPr lang="sl-SI" dirty="0" err="1" smtClean="0"/>
              <a:t>prepare</a:t>
            </a:r>
            <a:r>
              <a:rPr lang="en-US" dirty="0" smtClean="0"/>
              <a:t> </a:t>
            </a:r>
            <a:r>
              <a:rPr lang="en-US" dirty="0">
                <a:solidFill>
                  <a:srgbClr val="0070C0"/>
                </a:solidFill>
              </a:rPr>
              <a:t>recommendations for equipping </a:t>
            </a:r>
            <a:r>
              <a:rPr lang="en-US" dirty="0"/>
              <a:t>intervention units</a:t>
            </a:r>
            <a:r>
              <a:rPr lang="en-US" dirty="0" smtClean="0"/>
              <a:t>.</a:t>
            </a:r>
            <a:r>
              <a:rPr lang="sl-SI" dirty="0" smtClean="0"/>
              <a:t> </a:t>
            </a:r>
            <a:endParaRPr lang="sl-SI" dirty="0"/>
          </a:p>
        </p:txBody>
      </p:sp>
      <p:sp>
        <p:nvSpPr>
          <p:cNvPr id="4" name="Title 1"/>
          <p:cNvSpPr txBox="1">
            <a:spLocks/>
          </p:cNvSpPr>
          <p:nvPr/>
        </p:nvSpPr>
        <p:spPr>
          <a:xfrm>
            <a:off x="33199" y="6468034"/>
            <a:ext cx="12158801" cy="38996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sl-SI" sz="2000" b="1" dirty="0" smtClean="0"/>
              <a:t>NERIS </a:t>
            </a:r>
            <a:r>
              <a:rPr lang="sl-SI" sz="2000" b="1" dirty="0" err="1" smtClean="0"/>
              <a:t>Workshop</a:t>
            </a:r>
            <a:r>
              <a:rPr lang="sl-SI" sz="2000" b="1" dirty="0" smtClean="0"/>
              <a:t> 2019</a:t>
            </a:r>
            <a:endParaRPr lang="sl-SI" sz="2000" dirty="0"/>
          </a:p>
        </p:txBody>
      </p:sp>
    </p:spTree>
    <p:extLst>
      <p:ext uri="{BB962C8B-B14F-4D97-AF65-F5344CB8AC3E}">
        <p14:creationId xmlns:p14="http://schemas.microsoft.com/office/powerpoint/2010/main" val="19282558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8952"/>
            <a:ext cx="12192000" cy="522053"/>
          </a:xfrm>
        </p:spPr>
        <p:txBody>
          <a:bodyPr>
            <a:normAutofit/>
          </a:bodyPr>
          <a:lstStyle/>
          <a:p>
            <a:r>
              <a:rPr lang="sl-SI" sz="2800" b="1" dirty="0" smtClean="0">
                <a:solidFill>
                  <a:srgbClr val="FF0000"/>
                </a:solidFill>
              </a:rPr>
              <a:t>ENRAS - OBJECTIVES</a:t>
            </a:r>
            <a:endParaRPr lang="sl-SI" sz="2800" dirty="0">
              <a:solidFill>
                <a:srgbClr val="FF0000"/>
              </a:solidFill>
            </a:endParaRPr>
          </a:p>
        </p:txBody>
      </p:sp>
      <p:sp>
        <p:nvSpPr>
          <p:cNvPr id="5" name="Subtitle 2"/>
          <p:cNvSpPr txBox="1">
            <a:spLocks/>
          </p:cNvSpPr>
          <p:nvPr/>
        </p:nvSpPr>
        <p:spPr>
          <a:xfrm>
            <a:off x="0" y="941295"/>
            <a:ext cx="12192000" cy="539227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Ø"/>
            </a:pPr>
            <a:r>
              <a:rPr lang="sl-SI" dirty="0" err="1" smtClean="0"/>
              <a:t>Select</a:t>
            </a:r>
            <a:r>
              <a:rPr lang="sl-SI" dirty="0" smtClean="0"/>
              <a:t> 60 </a:t>
            </a:r>
            <a:r>
              <a:rPr lang="sl-SI" dirty="0" smtClean="0"/>
              <a:t>F</a:t>
            </a:r>
            <a:r>
              <a:rPr lang="sl-SI" dirty="0" smtClean="0"/>
              <a:t>irst </a:t>
            </a:r>
            <a:r>
              <a:rPr lang="sl-SI" dirty="0" err="1"/>
              <a:t>R</a:t>
            </a:r>
            <a:r>
              <a:rPr lang="sl-SI" dirty="0" err="1" smtClean="0"/>
              <a:t>esponder</a:t>
            </a:r>
            <a:r>
              <a:rPr lang="sl-SI" dirty="0" smtClean="0"/>
              <a:t> </a:t>
            </a:r>
            <a:r>
              <a:rPr lang="sl-SI" dirty="0" err="1" smtClean="0"/>
              <a:t>teams</a:t>
            </a:r>
            <a:r>
              <a:rPr lang="sl-SI" dirty="0" smtClean="0"/>
              <a:t> </a:t>
            </a:r>
            <a:r>
              <a:rPr lang="sl-SI" dirty="0" err="1" smtClean="0"/>
              <a:t>having</a:t>
            </a:r>
            <a:r>
              <a:rPr lang="sl-SI" dirty="0" smtClean="0"/>
              <a:t> licence </a:t>
            </a:r>
            <a:r>
              <a:rPr lang="sl-SI" dirty="0" err="1" smtClean="0"/>
              <a:t>for</a:t>
            </a:r>
            <a:r>
              <a:rPr lang="sl-SI" dirty="0" smtClean="0"/>
              <a:t> </a:t>
            </a:r>
            <a:r>
              <a:rPr lang="sl-SI" dirty="0" err="1" smtClean="0"/>
              <a:t>dealing</a:t>
            </a:r>
            <a:r>
              <a:rPr lang="sl-SI" dirty="0" smtClean="0"/>
              <a:t> </a:t>
            </a:r>
            <a:r>
              <a:rPr lang="sl-SI" dirty="0" err="1" smtClean="0"/>
              <a:t>with</a:t>
            </a:r>
            <a:r>
              <a:rPr lang="sl-SI" dirty="0" smtClean="0"/>
              <a:t> </a:t>
            </a:r>
            <a:r>
              <a:rPr lang="sl-SI" dirty="0" err="1" smtClean="0"/>
              <a:t>hazardous</a:t>
            </a:r>
            <a:r>
              <a:rPr lang="sl-SI" dirty="0" smtClean="0"/>
              <a:t> material</a:t>
            </a:r>
          </a:p>
          <a:p>
            <a:pPr marL="342900" indent="-342900" algn="l">
              <a:buFont typeface="Wingdings" panose="05000000000000000000" pitchFamily="2" charset="2"/>
              <a:buChar char="Ø"/>
            </a:pPr>
            <a:r>
              <a:rPr lang="sl-SI" dirty="0" err="1" smtClean="0"/>
              <a:t>Teach</a:t>
            </a:r>
            <a:r>
              <a:rPr lang="sl-SI" dirty="0" smtClean="0"/>
              <a:t> </a:t>
            </a:r>
            <a:r>
              <a:rPr lang="sl-SI" dirty="0" err="1" smtClean="0"/>
              <a:t>members</a:t>
            </a:r>
            <a:r>
              <a:rPr lang="sl-SI" dirty="0" smtClean="0"/>
              <a:t> </a:t>
            </a:r>
            <a:r>
              <a:rPr lang="sl-SI" dirty="0" err="1" smtClean="0"/>
              <a:t>of</a:t>
            </a:r>
            <a:r>
              <a:rPr lang="sl-SI" dirty="0" smtClean="0"/>
              <a:t> </a:t>
            </a:r>
            <a:r>
              <a:rPr lang="sl-SI" dirty="0" err="1" smtClean="0"/>
              <a:t>each</a:t>
            </a:r>
            <a:r>
              <a:rPr lang="sl-SI" dirty="0" smtClean="0"/>
              <a:t> </a:t>
            </a:r>
            <a:r>
              <a:rPr lang="sl-SI" dirty="0" smtClean="0"/>
              <a:t>team </a:t>
            </a:r>
            <a:r>
              <a:rPr lang="sl-SI" dirty="0" err="1" smtClean="0"/>
              <a:t>the</a:t>
            </a:r>
            <a:r>
              <a:rPr lang="sl-SI" dirty="0" smtClean="0"/>
              <a:t> </a:t>
            </a:r>
            <a:r>
              <a:rPr lang="sl-SI" dirty="0" err="1" smtClean="0"/>
              <a:t>necessary</a:t>
            </a:r>
            <a:r>
              <a:rPr lang="sl-SI" dirty="0" smtClean="0"/>
              <a:t> </a:t>
            </a:r>
            <a:r>
              <a:rPr lang="sl-SI" dirty="0" err="1" smtClean="0"/>
              <a:t>basics</a:t>
            </a:r>
            <a:r>
              <a:rPr lang="sl-SI" dirty="0" smtClean="0"/>
              <a:t> </a:t>
            </a:r>
            <a:r>
              <a:rPr lang="sl-SI" dirty="0" err="1" smtClean="0"/>
              <a:t>regarding</a:t>
            </a:r>
            <a:r>
              <a:rPr lang="sl-SI" dirty="0" smtClean="0"/>
              <a:t> </a:t>
            </a:r>
            <a:r>
              <a:rPr lang="sl-SI" dirty="0" err="1" smtClean="0"/>
              <a:t>ionizing</a:t>
            </a:r>
            <a:r>
              <a:rPr lang="sl-SI" dirty="0" smtClean="0"/>
              <a:t> </a:t>
            </a:r>
            <a:r>
              <a:rPr lang="sl-SI" dirty="0" err="1" smtClean="0"/>
              <a:t>radiation</a:t>
            </a:r>
            <a:r>
              <a:rPr lang="sl-SI" dirty="0" smtClean="0"/>
              <a:t> </a:t>
            </a:r>
          </a:p>
          <a:p>
            <a:pPr marL="342900" indent="-342900" algn="l">
              <a:buFont typeface="Wingdings" panose="05000000000000000000" pitchFamily="2" charset="2"/>
              <a:buChar char="Ø"/>
            </a:pPr>
            <a:r>
              <a:rPr lang="sl-SI" dirty="0" err="1" smtClean="0"/>
              <a:t>Train</a:t>
            </a:r>
            <a:r>
              <a:rPr lang="sl-SI" dirty="0" smtClean="0"/>
              <a:t> </a:t>
            </a:r>
            <a:r>
              <a:rPr lang="sl-SI" dirty="0" err="1" smtClean="0"/>
              <a:t>members</a:t>
            </a:r>
            <a:r>
              <a:rPr lang="sl-SI" dirty="0" smtClean="0"/>
              <a:t> </a:t>
            </a:r>
            <a:r>
              <a:rPr lang="sl-SI" dirty="0" err="1" smtClean="0"/>
              <a:t>of</a:t>
            </a:r>
            <a:r>
              <a:rPr lang="sl-SI" dirty="0" smtClean="0"/>
              <a:t> </a:t>
            </a:r>
            <a:r>
              <a:rPr lang="sl-SI" dirty="0" err="1" smtClean="0"/>
              <a:t>first</a:t>
            </a:r>
            <a:r>
              <a:rPr lang="sl-SI" dirty="0" smtClean="0"/>
              <a:t> </a:t>
            </a:r>
            <a:r>
              <a:rPr lang="sl-SI" dirty="0" err="1" smtClean="0"/>
              <a:t>responder</a:t>
            </a:r>
            <a:r>
              <a:rPr lang="sl-SI" dirty="0" smtClean="0"/>
              <a:t> </a:t>
            </a:r>
            <a:r>
              <a:rPr lang="sl-SI" dirty="0" err="1" smtClean="0"/>
              <a:t>teams</a:t>
            </a:r>
            <a:r>
              <a:rPr lang="sl-SI" dirty="0" smtClean="0"/>
              <a:t> to </a:t>
            </a:r>
            <a:r>
              <a:rPr lang="sl-SI" dirty="0" err="1" smtClean="0"/>
              <a:t>routinely</a:t>
            </a:r>
            <a:r>
              <a:rPr lang="sl-SI" dirty="0" smtClean="0"/>
              <a:t> </a:t>
            </a:r>
            <a:r>
              <a:rPr lang="sl-SI" dirty="0" err="1" smtClean="0"/>
              <a:t>use</a:t>
            </a:r>
            <a:r>
              <a:rPr lang="sl-SI" dirty="0" smtClean="0"/>
              <a:t> </a:t>
            </a:r>
            <a:r>
              <a:rPr lang="sl-SI" dirty="0" err="1" smtClean="0"/>
              <a:t>hand</a:t>
            </a:r>
            <a:r>
              <a:rPr lang="sl-SI" dirty="0" smtClean="0"/>
              <a:t> </a:t>
            </a:r>
            <a:r>
              <a:rPr lang="sl-SI" dirty="0" err="1" smtClean="0"/>
              <a:t>held</a:t>
            </a:r>
            <a:r>
              <a:rPr lang="sl-SI" dirty="0" smtClean="0"/>
              <a:t> </a:t>
            </a:r>
            <a:r>
              <a:rPr lang="sl-SI" dirty="0" err="1" smtClean="0"/>
              <a:t>survey</a:t>
            </a:r>
            <a:r>
              <a:rPr lang="sl-SI" dirty="0" smtClean="0"/>
              <a:t> </a:t>
            </a:r>
            <a:r>
              <a:rPr lang="sl-SI" dirty="0" err="1" smtClean="0"/>
              <a:t>meters</a:t>
            </a:r>
            <a:r>
              <a:rPr lang="sl-SI" dirty="0" smtClean="0"/>
              <a:t> in </a:t>
            </a:r>
            <a:r>
              <a:rPr lang="sl-SI" dirty="0" err="1" smtClean="0"/>
              <a:t>order</a:t>
            </a:r>
            <a:r>
              <a:rPr lang="sl-SI" dirty="0" smtClean="0"/>
              <a:t> to </a:t>
            </a:r>
            <a:endParaRPr lang="sl-SI" dirty="0" smtClean="0"/>
          </a:p>
          <a:p>
            <a:pPr marL="800100" lvl="1" indent="-342900" algn="l">
              <a:buFont typeface="Wingdings" panose="05000000000000000000" pitchFamily="2" charset="2"/>
              <a:buChar char="Ø"/>
            </a:pPr>
            <a:r>
              <a:rPr lang="sl-SI" dirty="0"/>
              <a:t>	</a:t>
            </a:r>
            <a:r>
              <a:rPr lang="sl-SI" dirty="0" smtClean="0"/>
              <a:t>be </a:t>
            </a:r>
            <a:r>
              <a:rPr lang="sl-SI" dirty="0" err="1" smtClean="0"/>
              <a:t>able</a:t>
            </a:r>
            <a:r>
              <a:rPr lang="sl-SI" dirty="0" smtClean="0"/>
              <a:t> to </a:t>
            </a:r>
            <a:r>
              <a:rPr lang="sl-SI" dirty="0" err="1" smtClean="0"/>
              <a:t>detect</a:t>
            </a:r>
            <a:r>
              <a:rPr lang="sl-SI" dirty="0" smtClean="0"/>
              <a:t> </a:t>
            </a:r>
            <a:r>
              <a:rPr lang="sl-SI" dirty="0" err="1" smtClean="0"/>
              <a:t>ionizing</a:t>
            </a:r>
            <a:r>
              <a:rPr lang="sl-SI" dirty="0" smtClean="0"/>
              <a:t> </a:t>
            </a:r>
            <a:r>
              <a:rPr lang="sl-SI" dirty="0" err="1" smtClean="0"/>
              <a:t>radiation</a:t>
            </a:r>
            <a:r>
              <a:rPr lang="sl-SI" dirty="0" smtClean="0"/>
              <a:t> </a:t>
            </a:r>
            <a:r>
              <a:rPr lang="sl-SI" dirty="0" err="1" smtClean="0"/>
              <a:t>and</a:t>
            </a:r>
            <a:r>
              <a:rPr lang="sl-SI" dirty="0" smtClean="0"/>
              <a:t> </a:t>
            </a:r>
            <a:endParaRPr lang="sl-SI" dirty="0" smtClean="0"/>
          </a:p>
          <a:p>
            <a:pPr marL="800100" lvl="1" indent="-342900" algn="l">
              <a:buFont typeface="Wingdings" panose="05000000000000000000" pitchFamily="2" charset="2"/>
              <a:buChar char="Ø"/>
            </a:pPr>
            <a:r>
              <a:rPr lang="sl-SI" dirty="0"/>
              <a:t>	</a:t>
            </a:r>
            <a:r>
              <a:rPr lang="sl-SI" dirty="0" err="1" smtClean="0"/>
              <a:t>assess</a:t>
            </a:r>
            <a:r>
              <a:rPr lang="sl-SI" dirty="0" smtClean="0"/>
              <a:t> </a:t>
            </a:r>
            <a:r>
              <a:rPr lang="sl-SI" dirty="0" err="1" smtClean="0"/>
              <a:t>the</a:t>
            </a:r>
            <a:r>
              <a:rPr lang="sl-SI" dirty="0" smtClean="0"/>
              <a:t> </a:t>
            </a:r>
            <a:r>
              <a:rPr lang="sl-SI" dirty="0" err="1" smtClean="0"/>
              <a:t>severity</a:t>
            </a:r>
            <a:r>
              <a:rPr lang="sl-SI" dirty="0" smtClean="0"/>
              <a:t> </a:t>
            </a:r>
            <a:r>
              <a:rPr lang="sl-SI" dirty="0" err="1" smtClean="0"/>
              <a:t>of</a:t>
            </a:r>
            <a:r>
              <a:rPr lang="sl-SI" dirty="0" smtClean="0"/>
              <a:t> </a:t>
            </a:r>
            <a:r>
              <a:rPr lang="sl-SI" dirty="0" err="1" smtClean="0"/>
              <a:t>the</a:t>
            </a:r>
            <a:r>
              <a:rPr lang="sl-SI" dirty="0" smtClean="0"/>
              <a:t> </a:t>
            </a:r>
            <a:r>
              <a:rPr lang="sl-SI" dirty="0" err="1" smtClean="0"/>
              <a:t>risk</a:t>
            </a:r>
            <a:r>
              <a:rPr lang="sl-SI" dirty="0" smtClean="0"/>
              <a:t>  </a:t>
            </a:r>
          </a:p>
          <a:p>
            <a:pPr marL="342900" indent="-342900" algn="l">
              <a:buFont typeface="Wingdings" panose="05000000000000000000" pitchFamily="2" charset="2"/>
              <a:buChar char="Ø"/>
            </a:pPr>
            <a:r>
              <a:rPr lang="sl-SI" dirty="0" err="1" smtClean="0"/>
              <a:t>Qualify</a:t>
            </a:r>
            <a:r>
              <a:rPr lang="sl-SI" dirty="0" smtClean="0"/>
              <a:t> </a:t>
            </a:r>
            <a:r>
              <a:rPr lang="sl-SI" dirty="0" err="1" smtClean="0"/>
              <a:t>them</a:t>
            </a:r>
            <a:r>
              <a:rPr lang="sl-SI" dirty="0" smtClean="0"/>
              <a:t> to </a:t>
            </a:r>
            <a:r>
              <a:rPr lang="sl-SI" dirty="0" err="1" smtClean="0"/>
              <a:t>behave</a:t>
            </a:r>
            <a:r>
              <a:rPr lang="sl-SI" dirty="0" smtClean="0"/>
              <a:t> </a:t>
            </a:r>
            <a:r>
              <a:rPr lang="sl-SI" dirty="0" err="1" smtClean="0"/>
              <a:t>properly</a:t>
            </a:r>
            <a:r>
              <a:rPr lang="sl-SI" dirty="0" smtClean="0"/>
              <a:t> </a:t>
            </a:r>
            <a:r>
              <a:rPr lang="sl-SI" dirty="0" err="1" smtClean="0"/>
              <a:t>with</a:t>
            </a:r>
            <a:r>
              <a:rPr lang="sl-SI" dirty="0" smtClean="0"/>
              <a:t> </a:t>
            </a:r>
            <a:r>
              <a:rPr lang="sl-SI" dirty="0" err="1" smtClean="0"/>
              <a:t>respect</a:t>
            </a:r>
            <a:r>
              <a:rPr lang="sl-SI" dirty="0" smtClean="0"/>
              <a:t> to </a:t>
            </a:r>
            <a:r>
              <a:rPr lang="sl-SI" dirty="0"/>
              <a:t>(in </a:t>
            </a:r>
            <a:r>
              <a:rPr lang="sl-SI" dirty="0" err="1"/>
              <a:t>case</a:t>
            </a:r>
            <a:r>
              <a:rPr lang="sl-SI" dirty="0"/>
              <a:t> </a:t>
            </a:r>
            <a:r>
              <a:rPr lang="sl-SI" dirty="0" err="1"/>
              <a:t>of</a:t>
            </a:r>
            <a:r>
              <a:rPr lang="sl-SI" dirty="0"/>
              <a:t> </a:t>
            </a:r>
            <a:r>
              <a:rPr lang="sl-SI" dirty="0" err="1"/>
              <a:t>radiological</a:t>
            </a:r>
            <a:r>
              <a:rPr lang="sl-SI" dirty="0"/>
              <a:t> </a:t>
            </a:r>
            <a:r>
              <a:rPr lang="sl-SI" dirty="0" err="1"/>
              <a:t>or</a:t>
            </a:r>
            <a:r>
              <a:rPr lang="sl-SI" dirty="0"/>
              <a:t> </a:t>
            </a:r>
            <a:r>
              <a:rPr lang="sl-SI" dirty="0" err="1"/>
              <a:t>nuclear</a:t>
            </a:r>
            <a:r>
              <a:rPr lang="sl-SI" dirty="0"/>
              <a:t> </a:t>
            </a:r>
            <a:r>
              <a:rPr lang="sl-SI" dirty="0" err="1" smtClean="0"/>
              <a:t>accident</a:t>
            </a:r>
            <a:r>
              <a:rPr lang="sl-SI" dirty="0" smtClean="0"/>
              <a:t>)</a:t>
            </a:r>
            <a:endParaRPr lang="sl-SI" dirty="0" smtClean="0"/>
          </a:p>
          <a:p>
            <a:pPr marL="800100" lvl="1" indent="-342900" algn="l">
              <a:buFont typeface="Wingdings" panose="05000000000000000000" pitchFamily="2" charset="2"/>
              <a:buChar char="Ø"/>
            </a:pPr>
            <a:r>
              <a:rPr lang="sl-SI" dirty="0"/>
              <a:t>	</a:t>
            </a:r>
            <a:r>
              <a:rPr lang="sl-SI" dirty="0" err="1" smtClean="0"/>
              <a:t>self-protection</a:t>
            </a:r>
            <a:r>
              <a:rPr lang="sl-SI" dirty="0" smtClean="0"/>
              <a:t> </a:t>
            </a:r>
            <a:r>
              <a:rPr lang="sl-SI" dirty="0" err="1" smtClean="0"/>
              <a:t>and</a:t>
            </a:r>
            <a:r>
              <a:rPr lang="sl-SI" dirty="0" smtClean="0"/>
              <a:t> </a:t>
            </a:r>
            <a:endParaRPr lang="sl-SI" dirty="0" smtClean="0"/>
          </a:p>
          <a:p>
            <a:pPr marL="800100" lvl="1" indent="-342900" algn="l">
              <a:buFont typeface="Wingdings" panose="05000000000000000000" pitchFamily="2" charset="2"/>
              <a:buChar char="Ø"/>
            </a:pPr>
            <a:r>
              <a:rPr lang="sl-SI" dirty="0"/>
              <a:t>	</a:t>
            </a:r>
            <a:r>
              <a:rPr lang="sl-SI" dirty="0" err="1" smtClean="0"/>
              <a:t>protection</a:t>
            </a:r>
            <a:r>
              <a:rPr lang="sl-SI" dirty="0" smtClean="0"/>
              <a:t> </a:t>
            </a:r>
            <a:r>
              <a:rPr lang="sl-SI" dirty="0" err="1" smtClean="0"/>
              <a:t>of</a:t>
            </a:r>
            <a:r>
              <a:rPr lang="sl-SI" dirty="0" smtClean="0"/>
              <a:t> </a:t>
            </a:r>
            <a:r>
              <a:rPr lang="sl-SI" dirty="0" err="1" smtClean="0"/>
              <a:t>the</a:t>
            </a:r>
            <a:r>
              <a:rPr lang="sl-SI" dirty="0" smtClean="0"/>
              <a:t> </a:t>
            </a:r>
            <a:r>
              <a:rPr lang="sl-SI" dirty="0" err="1" smtClean="0"/>
              <a:t>population</a:t>
            </a:r>
            <a:r>
              <a:rPr lang="sl-SI" dirty="0" smtClean="0"/>
              <a:t> </a:t>
            </a:r>
            <a:endParaRPr lang="sl-SI" dirty="0" smtClean="0"/>
          </a:p>
          <a:p>
            <a:pPr marL="342900" indent="-342900" algn="l">
              <a:buFont typeface="Wingdings" panose="05000000000000000000" pitchFamily="2" charset="2"/>
              <a:buChar char="Ø"/>
            </a:pPr>
            <a:r>
              <a:rPr lang="sl-SI" dirty="0" err="1" smtClean="0"/>
              <a:t>Train</a:t>
            </a:r>
            <a:r>
              <a:rPr lang="sl-SI" dirty="0" smtClean="0"/>
              <a:t> </a:t>
            </a:r>
            <a:r>
              <a:rPr lang="sl-SI" dirty="0" err="1" smtClean="0"/>
              <a:t>and</a:t>
            </a:r>
            <a:r>
              <a:rPr lang="sl-SI" dirty="0" smtClean="0"/>
              <a:t> </a:t>
            </a:r>
            <a:r>
              <a:rPr lang="sl-SI" dirty="0" err="1" smtClean="0"/>
              <a:t>assess</a:t>
            </a:r>
            <a:r>
              <a:rPr lang="sl-SI" dirty="0" smtClean="0"/>
              <a:t> </a:t>
            </a:r>
            <a:r>
              <a:rPr lang="sl-SI" dirty="0" err="1" smtClean="0"/>
              <a:t>their</a:t>
            </a:r>
            <a:r>
              <a:rPr lang="sl-SI" dirty="0" smtClean="0"/>
              <a:t> </a:t>
            </a:r>
            <a:r>
              <a:rPr lang="sl-SI" dirty="0" err="1" smtClean="0"/>
              <a:t>skills</a:t>
            </a:r>
            <a:r>
              <a:rPr lang="sl-SI" dirty="0" smtClean="0"/>
              <a:t> in </a:t>
            </a:r>
            <a:r>
              <a:rPr lang="sl-SI" dirty="0" err="1" smtClean="0"/>
              <a:t>exsercises</a:t>
            </a:r>
            <a:r>
              <a:rPr lang="sl-SI" dirty="0" smtClean="0"/>
              <a:t> </a:t>
            </a:r>
            <a:r>
              <a:rPr lang="sl-SI" dirty="0" err="1" smtClean="0"/>
              <a:t>representing</a:t>
            </a:r>
            <a:r>
              <a:rPr lang="sl-SI" dirty="0" smtClean="0"/>
              <a:t> </a:t>
            </a:r>
            <a:r>
              <a:rPr lang="sl-SI" dirty="0" err="1" smtClean="0"/>
              <a:t>comperhensive</a:t>
            </a:r>
            <a:r>
              <a:rPr lang="sl-SI" dirty="0" smtClean="0"/>
              <a:t> </a:t>
            </a:r>
            <a:r>
              <a:rPr lang="sl-SI" dirty="0" err="1" smtClean="0"/>
              <a:t>scenarios</a:t>
            </a:r>
            <a:r>
              <a:rPr lang="sl-SI" dirty="0" smtClean="0"/>
              <a:t> </a:t>
            </a:r>
            <a:r>
              <a:rPr lang="sl-SI" dirty="0" err="1" smtClean="0"/>
              <a:t>involving</a:t>
            </a:r>
            <a:r>
              <a:rPr lang="sl-SI" dirty="0" smtClean="0"/>
              <a:t> </a:t>
            </a:r>
            <a:r>
              <a:rPr lang="sl-SI" dirty="0" err="1" smtClean="0"/>
              <a:t>ionizing</a:t>
            </a:r>
            <a:r>
              <a:rPr lang="sl-SI" dirty="0" smtClean="0"/>
              <a:t> </a:t>
            </a:r>
            <a:r>
              <a:rPr lang="sl-SI" dirty="0" err="1" smtClean="0"/>
              <a:t>radiation</a:t>
            </a:r>
            <a:endParaRPr lang="sl-SI" dirty="0" smtClean="0"/>
          </a:p>
          <a:p>
            <a:pPr marL="342900" indent="-342900" algn="l">
              <a:buFont typeface="Wingdings" panose="05000000000000000000" pitchFamily="2" charset="2"/>
              <a:buChar char="Ø"/>
            </a:pPr>
            <a:r>
              <a:rPr lang="sl-SI" dirty="0" err="1" smtClean="0"/>
              <a:t>Gather</a:t>
            </a:r>
            <a:r>
              <a:rPr lang="sl-SI" dirty="0" smtClean="0"/>
              <a:t> </a:t>
            </a:r>
            <a:r>
              <a:rPr lang="sl-SI" dirty="0" err="1" smtClean="0"/>
              <a:t>experiences</a:t>
            </a:r>
            <a:r>
              <a:rPr lang="sl-SI" dirty="0" smtClean="0"/>
              <a:t> </a:t>
            </a:r>
            <a:r>
              <a:rPr lang="sl-SI" dirty="0" err="1" smtClean="0"/>
              <a:t>gained</a:t>
            </a:r>
            <a:r>
              <a:rPr lang="sl-SI" dirty="0" smtClean="0"/>
              <a:t> </a:t>
            </a:r>
            <a:r>
              <a:rPr lang="sl-SI" dirty="0" err="1" smtClean="0"/>
              <a:t>during</a:t>
            </a:r>
            <a:r>
              <a:rPr lang="sl-SI" dirty="0" smtClean="0"/>
              <a:t> </a:t>
            </a:r>
            <a:r>
              <a:rPr lang="sl-SI" dirty="0" err="1" smtClean="0"/>
              <a:t>eduction</a:t>
            </a:r>
            <a:r>
              <a:rPr lang="sl-SI" dirty="0" smtClean="0"/>
              <a:t> to</a:t>
            </a:r>
          </a:p>
          <a:p>
            <a:pPr marL="800100" lvl="1" indent="-342900" algn="l">
              <a:buFont typeface="Wingdings" panose="05000000000000000000" pitchFamily="2" charset="2"/>
              <a:buChar char="Ø"/>
            </a:pPr>
            <a:r>
              <a:rPr lang="sl-SI" dirty="0"/>
              <a:t>	</a:t>
            </a:r>
            <a:r>
              <a:rPr lang="sl-SI" dirty="0" err="1" smtClean="0"/>
              <a:t>further</a:t>
            </a:r>
            <a:r>
              <a:rPr lang="sl-SI" dirty="0" smtClean="0"/>
              <a:t> </a:t>
            </a:r>
            <a:r>
              <a:rPr lang="sl-SI" dirty="0" err="1" smtClean="0"/>
              <a:t>improve</a:t>
            </a:r>
            <a:r>
              <a:rPr lang="sl-SI" dirty="0" smtClean="0"/>
              <a:t> </a:t>
            </a:r>
            <a:r>
              <a:rPr lang="sl-SI" dirty="0" err="1" smtClean="0"/>
              <a:t>training</a:t>
            </a:r>
            <a:r>
              <a:rPr lang="sl-SI" dirty="0" smtClean="0"/>
              <a:t> </a:t>
            </a:r>
            <a:r>
              <a:rPr lang="sl-SI" dirty="0" err="1" smtClean="0"/>
              <a:t>programme</a:t>
            </a:r>
            <a:endParaRPr lang="sl-SI" dirty="0" smtClean="0"/>
          </a:p>
          <a:p>
            <a:pPr marL="800100" lvl="1" indent="-342900" algn="l">
              <a:buFont typeface="Wingdings" panose="05000000000000000000" pitchFamily="2" charset="2"/>
              <a:buChar char="Ø"/>
            </a:pPr>
            <a:r>
              <a:rPr lang="sl-SI" dirty="0"/>
              <a:t>	</a:t>
            </a:r>
            <a:r>
              <a:rPr lang="sl-SI" dirty="0" err="1" smtClean="0"/>
              <a:t>determine</a:t>
            </a:r>
            <a:r>
              <a:rPr lang="sl-SI" dirty="0" smtClean="0"/>
              <a:t> </a:t>
            </a:r>
            <a:r>
              <a:rPr lang="sl-SI" dirty="0" err="1" smtClean="0"/>
              <a:t>the</a:t>
            </a:r>
            <a:r>
              <a:rPr lang="sl-SI" dirty="0" smtClean="0"/>
              <a:t> </a:t>
            </a:r>
            <a:r>
              <a:rPr lang="sl-SI" dirty="0" err="1" smtClean="0"/>
              <a:t>frequency</a:t>
            </a:r>
            <a:r>
              <a:rPr lang="sl-SI" dirty="0" smtClean="0"/>
              <a:t> </a:t>
            </a:r>
            <a:r>
              <a:rPr lang="sl-SI" dirty="0" err="1" smtClean="0"/>
              <a:t>of</a:t>
            </a:r>
            <a:r>
              <a:rPr lang="sl-SI" dirty="0" smtClean="0"/>
              <a:t> post </a:t>
            </a:r>
            <a:r>
              <a:rPr lang="sl-SI" dirty="0" err="1" smtClean="0"/>
              <a:t>project</a:t>
            </a:r>
            <a:r>
              <a:rPr lang="sl-SI" dirty="0" smtClean="0"/>
              <a:t> </a:t>
            </a:r>
            <a:r>
              <a:rPr lang="sl-SI" dirty="0" err="1" smtClean="0"/>
              <a:t>training</a:t>
            </a:r>
            <a:endParaRPr lang="sl-SI" dirty="0"/>
          </a:p>
        </p:txBody>
      </p:sp>
      <p:sp>
        <p:nvSpPr>
          <p:cNvPr id="4" name="Title 1"/>
          <p:cNvSpPr txBox="1">
            <a:spLocks/>
          </p:cNvSpPr>
          <p:nvPr/>
        </p:nvSpPr>
        <p:spPr>
          <a:xfrm>
            <a:off x="33199" y="6468034"/>
            <a:ext cx="12158801" cy="38996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sl-SI" sz="2000" b="1" dirty="0" smtClean="0"/>
              <a:t>NERIS </a:t>
            </a:r>
            <a:r>
              <a:rPr lang="sl-SI" sz="2000" b="1" dirty="0" err="1" smtClean="0"/>
              <a:t>Workshop</a:t>
            </a:r>
            <a:r>
              <a:rPr lang="sl-SI" sz="2000" b="1" dirty="0" smtClean="0"/>
              <a:t> 2019</a:t>
            </a:r>
            <a:endParaRPr lang="sl-SI" sz="2000" dirty="0"/>
          </a:p>
        </p:txBody>
      </p:sp>
    </p:spTree>
    <p:extLst>
      <p:ext uri="{BB962C8B-B14F-4D97-AF65-F5344CB8AC3E}">
        <p14:creationId xmlns:p14="http://schemas.microsoft.com/office/powerpoint/2010/main" val="21996745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1114" y="0"/>
            <a:ext cx="10929769" cy="638393"/>
          </a:xfrm>
        </p:spPr>
        <p:txBody>
          <a:bodyPr>
            <a:normAutofit/>
          </a:bodyPr>
          <a:lstStyle/>
          <a:p>
            <a:r>
              <a:rPr lang="sl-SI" sz="2800" b="1" dirty="0" smtClean="0">
                <a:solidFill>
                  <a:srgbClr val="0070C0"/>
                </a:solidFill>
              </a:rPr>
              <a:t>INDIVIDUAL UNITS` </a:t>
            </a:r>
            <a:r>
              <a:rPr lang="sl-SI" sz="2800" b="1" dirty="0" smtClean="0">
                <a:solidFill>
                  <a:srgbClr val="FF0000"/>
                </a:solidFill>
              </a:rPr>
              <a:t>EDUCATION</a:t>
            </a:r>
            <a:endParaRPr lang="sl-SI" sz="2800" b="1" dirty="0">
              <a:solidFill>
                <a:srgbClr val="FF0000"/>
              </a:solidFill>
            </a:endParaRPr>
          </a:p>
        </p:txBody>
      </p:sp>
      <p:sp>
        <p:nvSpPr>
          <p:cNvPr id="5" name="Subtitle 2"/>
          <p:cNvSpPr txBox="1">
            <a:spLocks/>
          </p:cNvSpPr>
          <p:nvPr/>
        </p:nvSpPr>
        <p:spPr>
          <a:xfrm>
            <a:off x="504114" y="598391"/>
            <a:ext cx="11560885" cy="606462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sl-SI" b="1" dirty="0" smtClean="0"/>
              <a:t>THEORETICAL</a:t>
            </a:r>
            <a:endParaRPr lang="sl-SI" b="1" dirty="0" smtClean="0"/>
          </a:p>
          <a:p>
            <a:pPr marL="342900" indent="-342900" algn="l">
              <a:buFont typeface="Wingdings" panose="05000000000000000000" pitchFamily="2" charset="2"/>
              <a:buChar char="Ø"/>
            </a:pPr>
            <a:r>
              <a:rPr lang="sl-SI" dirty="0" err="1" smtClean="0"/>
              <a:t>Basics</a:t>
            </a:r>
            <a:r>
              <a:rPr lang="sl-SI" dirty="0" smtClean="0"/>
              <a:t> </a:t>
            </a:r>
            <a:r>
              <a:rPr lang="sl-SI" dirty="0" err="1" smtClean="0"/>
              <a:t>of</a:t>
            </a:r>
            <a:r>
              <a:rPr lang="sl-SI" dirty="0" smtClean="0"/>
              <a:t> </a:t>
            </a:r>
            <a:r>
              <a:rPr lang="sl-SI" dirty="0" err="1" smtClean="0"/>
              <a:t>ionising</a:t>
            </a:r>
            <a:r>
              <a:rPr lang="sl-SI" dirty="0" smtClean="0"/>
              <a:t> </a:t>
            </a:r>
            <a:r>
              <a:rPr lang="sl-SI" dirty="0" err="1" smtClean="0"/>
              <a:t>radiation</a:t>
            </a:r>
            <a:endParaRPr lang="sl-SI" dirty="0" smtClean="0"/>
          </a:p>
          <a:p>
            <a:pPr marL="342900" indent="-342900" algn="l">
              <a:buFont typeface="Wingdings" panose="05000000000000000000" pitchFamily="2" charset="2"/>
              <a:buChar char="Ø"/>
            </a:pPr>
            <a:r>
              <a:rPr lang="sl-SI" dirty="0" err="1" smtClean="0"/>
              <a:t>Detection</a:t>
            </a:r>
            <a:r>
              <a:rPr lang="sl-SI" dirty="0" smtClean="0"/>
              <a:t> </a:t>
            </a:r>
            <a:r>
              <a:rPr lang="sl-SI" dirty="0" err="1" smtClean="0"/>
              <a:t>of</a:t>
            </a:r>
            <a:r>
              <a:rPr lang="sl-SI" dirty="0" smtClean="0"/>
              <a:t> </a:t>
            </a:r>
            <a:r>
              <a:rPr lang="sl-SI" dirty="0" err="1" smtClean="0"/>
              <a:t>ionizing</a:t>
            </a:r>
            <a:r>
              <a:rPr lang="sl-SI" dirty="0" smtClean="0"/>
              <a:t> </a:t>
            </a:r>
            <a:r>
              <a:rPr lang="sl-SI" dirty="0" err="1" smtClean="0"/>
              <a:t>radiation</a:t>
            </a:r>
            <a:endParaRPr lang="sl-SI" dirty="0" smtClean="0"/>
          </a:p>
          <a:p>
            <a:pPr marL="342900" indent="-342900" algn="l">
              <a:buFont typeface="Wingdings" panose="05000000000000000000" pitchFamily="2" charset="2"/>
              <a:buChar char="Ø"/>
            </a:pPr>
            <a:r>
              <a:rPr lang="sl-SI" dirty="0" err="1" smtClean="0"/>
              <a:t>Operational</a:t>
            </a:r>
            <a:r>
              <a:rPr lang="sl-SI" dirty="0" smtClean="0"/>
              <a:t> </a:t>
            </a:r>
            <a:r>
              <a:rPr lang="sl-SI" dirty="0" err="1" smtClean="0"/>
              <a:t>quantities</a:t>
            </a:r>
            <a:r>
              <a:rPr lang="sl-SI" dirty="0" smtClean="0"/>
              <a:t> (</a:t>
            </a:r>
            <a:r>
              <a:rPr lang="sl-SI" dirty="0" err="1" smtClean="0"/>
              <a:t>dose</a:t>
            </a:r>
            <a:r>
              <a:rPr lang="sl-SI" dirty="0" smtClean="0"/>
              <a:t> </a:t>
            </a:r>
            <a:r>
              <a:rPr lang="sl-SI" dirty="0" err="1" smtClean="0"/>
              <a:t>rate</a:t>
            </a:r>
            <a:r>
              <a:rPr lang="sl-SI" dirty="0" smtClean="0"/>
              <a:t>, </a:t>
            </a:r>
            <a:r>
              <a:rPr lang="sl-SI" dirty="0" err="1" smtClean="0"/>
              <a:t>dose</a:t>
            </a:r>
            <a:r>
              <a:rPr lang="sl-SI" dirty="0" smtClean="0"/>
              <a:t>, </a:t>
            </a:r>
            <a:r>
              <a:rPr lang="sl-SI" dirty="0" err="1" smtClean="0"/>
              <a:t>contamination</a:t>
            </a:r>
            <a:r>
              <a:rPr lang="sl-SI" dirty="0" smtClean="0"/>
              <a:t>)</a:t>
            </a:r>
          </a:p>
          <a:p>
            <a:pPr marL="342900" indent="-342900" algn="l">
              <a:buFont typeface="Wingdings" panose="05000000000000000000" pitchFamily="2" charset="2"/>
              <a:buChar char="Ø"/>
            </a:pPr>
            <a:r>
              <a:rPr lang="sl-SI" dirty="0" err="1" smtClean="0"/>
              <a:t>Protection</a:t>
            </a:r>
            <a:r>
              <a:rPr lang="sl-SI" dirty="0" smtClean="0"/>
              <a:t> </a:t>
            </a:r>
            <a:r>
              <a:rPr lang="sl-SI" dirty="0" err="1" smtClean="0"/>
              <a:t>measures</a:t>
            </a:r>
            <a:endParaRPr lang="sl-SI" dirty="0" smtClean="0"/>
          </a:p>
          <a:p>
            <a:pPr marL="342900" indent="-342900" algn="l">
              <a:buFont typeface="Wingdings" panose="05000000000000000000" pitchFamily="2" charset="2"/>
              <a:buChar char="Ø"/>
            </a:pPr>
            <a:r>
              <a:rPr lang="sl-SI" dirty="0" err="1" smtClean="0"/>
              <a:t>Operational</a:t>
            </a:r>
            <a:r>
              <a:rPr lang="sl-SI" dirty="0" smtClean="0"/>
              <a:t> </a:t>
            </a:r>
            <a:r>
              <a:rPr lang="sl-SI" dirty="0" err="1" smtClean="0"/>
              <a:t>Intervention</a:t>
            </a:r>
            <a:r>
              <a:rPr lang="sl-SI" dirty="0" smtClean="0"/>
              <a:t> </a:t>
            </a:r>
            <a:r>
              <a:rPr lang="sl-SI" dirty="0" err="1"/>
              <a:t>L</a:t>
            </a:r>
            <a:r>
              <a:rPr lang="sl-SI" dirty="0" err="1" smtClean="0"/>
              <a:t>evels</a:t>
            </a:r>
            <a:endParaRPr lang="sl-SI" dirty="0" smtClean="0"/>
          </a:p>
          <a:p>
            <a:pPr marL="342900" indent="-342900" algn="l">
              <a:buFont typeface="Wingdings" panose="05000000000000000000" pitchFamily="2" charset="2"/>
              <a:buChar char="Ø"/>
            </a:pPr>
            <a:r>
              <a:rPr lang="sl-SI" dirty="0" err="1" smtClean="0"/>
              <a:t>Typical</a:t>
            </a:r>
            <a:r>
              <a:rPr lang="sl-SI" dirty="0" smtClean="0"/>
              <a:t> </a:t>
            </a:r>
            <a:r>
              <a:rPr lang="sl-SI" dirty="0" err="1" smtClean="0"/>
              <a:t>situations</a:t>
            </a:r>
            <a:r>
              <a:rPr lang="sl-SI" dirty="0" smtClean="0"/>
              <a:t> </a:t>
            </a:r>
            <a:r>
              <a:rPr lang="sl-SI" dirty="0" err="1" smtClean="0"/>
              <a:t>where</a:t>
            </a:r>
            <a:r>
              <a:rPr lang="sl-SI" dirty="0" smtClean="0"/>
              <a:t> </a:t>
            </a:r>
            <a:r>
              <a:rPr lang="sl-SI" dirty="0" err="1" smtClean="0"/>
              <a:t>firefighters</a:t>
            </a:r>
            <a:r>
              <a:rPr lang="sl-SI" dirty="0" smtClean="0"/>
              <a:t> </a:t>
            </a:r>
            <a:r>
              <a:rPr lang="sl-SI" dirty="0" err="1" smtClean="0"/>
              <a:t>might</a:t>
            </a:r>
            <a:r>
              <a:rPr lang="sl-SI" dirty="0" smtClean="0"/>
              <a:t> </a:t>
            </a:r>
            <a:r>
              <a:rPr lang="sl-SI" dirty="0" err="1" smtClean="0"/>
              <a:t>expect</a:t>
            </a:r>
            <a:r>
              <a:rPr lang="sl-SI" dirty="0" smtClean="0"/>
              <a:t> </a:t>
            </a:r>
            <a:r>
              <a:rPr lang="sl-SI" dirty="0" err="1" smtClean="0"/>
              <a:t>radioactive</a:t>
            </a:r>
            <a:r>
              <a:rPr lang="sl-SI" dirty="0" smtClean="0"/>
              <a:t> </a:t>
            </a:r>
            <a:r>
              <a:rPr lang="sl-SI" dirty="0" err="1" smtClean="0"/>
              <a:t>sources</a:t>
            </a:r>
            <a:endParaRPr lang="sl-SI" dirty="0" smtClean="0"/>
          </a:p>
          <a:p>
            <a:pPr algn="l"/>
            <a:r>
              <a:rPr lang="sl-SI" dirty="0" smtClean="0"/>
              <a:t> </a:t>
            </a:r>
            <a:endParaRPr lang="sl-SI" dirty="0" smtClean="0"/>
          </a:p>
          <a:p>
            <a:pPr algn="l"/>
            <a:r>
              <a:rPr lang="sl-SI" b="1" dirty="0" smtClean="0"/>
              <a:t>PRACTICAL</a:t>
            </a:r>
            <a:endParaRPr lang="sl-SI" b="1" dirty="0"/>
          </a:p>
          <a:p>
            <a:pPr marL="342900" indent="-342900" algn="l">
              <a:buFont typeface="Wingdings" panose="05000000000000000000" pitchFamily="2" charset="2"/>
              <a:buChar char="Ø"/>
            </a:pPr>
            <a:r>
              <a:rPr lang="sl-SI" dirty="0" err="1" smtClean="0"/>
              <a:t>Demonstration</a:t>
            </a:r>
            <a:r>
              <a:rPr lang="sl-SI" dirty="0" smtClean="0"/>
              <a:t> </a:t>
            </a:r>
            <a:r>
              <a:rPr lang="sl-SI" dirty="0" err="1" smtClean="0"/>
              <a:t>of</a:t>
            </a:r>
            <a:r>
              <a:rPr lang="sl-SI" dirty="0" smtClean="0"/>
              <a:t> </a:t>
            </a:r>
            <a:r>
              <a:rPr lang="sl-SI" dirty="0" err="1" smtClean="0"/>
              <a:t>the</a:t>
            </a:r>
            <a:r>
              <a:rPr lang="sl-SI" dirty="0" smtClean="0"/>
              <a:t> </a:t>
            </a:r>
            <a:r>
              <a:rPr lang="sl-SI" dirty="0" err="1" smtClean="0"/>
              <a:t>state</a:t>
            </a:r>
            <a:r>
              <a:rPr lang="sl-SI" dirty="0" smtClean="0"/>
              <a:t> </a:t>
            </a:r>
            <a:r>
              <a:rPr lang="sl-SI" dirty="0" err="1" smtClean="0"/>
              <a:t>of</a:t>
            </a:r>
            <a:r>
              <a:rPr lang="sl-SI" dirty="0" smtClean="0"/>
              <a:t> </a:t>
            </a:r>
            <a:r>
              <a:rPr lang="sl-SI" dirty="0" err="1" smtClean="0"/>
              <a:t>the</a:t>
            </a:r>
            <a:r>
              <a:rPr lang="sl-SI" dirty="0" smtClean="0"/>
              <a:t> </a:t>
            </a:r>
            <a:r>
              <a:rPr lang="sl-SI" dirty="0" err="1" smtClean="0"/>
              <a:t>art</a:t>
            </a:r>
            <a:r>
              <a:rPr lang="sl-SI" dirty="0" smtClean="0"/>
              <a:t> </a:t>
            </a:r>
            <a:r>
              <a:rPr lang="sl-SI" dirty="0" err="1" smtClean="0"/>
              <a:t>equipment</a:t>
            </a:r>
            <a:endParaRPr lang="sl-SI" dirty="0" smtClean="0"/>
          </a:p>
          <a:p>
            <a:pPr marL="342900" indent="-342900" algn="l">
              <a:buFont typeface="Wingdings" panose="05000000000000000000" pitchFamily="2" charset="2"/>
              <a:buChar char="Ø"/>
            </a:pPr>
            <a:r>
              <a:rPr lang="sl-SI" dirty="0" err="1" smtClean="0"/>
              <a:t>Training</a:t>
            </a:r>
            <a:r>
              <a:rPr lang="sl-SI" dirty="0" smtClean="0"/>
              <a:t> </a:t>
            </a:r>
            <a:r>
              <a:rPr lang="sl-SI" dirty="0" err="1" smtClean="0"/>
              <a:t>using</a:t>
            </a:r>
            <a:r>
              <a:rPr lang="sl-SI" dirty="0" smtClean="0"/>
              <a:t> </a:t>
            </a:r>
            <a:r>
              <a:rPr lang="sl-SI" dirty="0" err="1" smtClean="0"/>
              <a:t>the</a:t>
            </a:r>
            <a:r>
              <a:rPr lang="sl-SI" dirty="0" smtClean="0"/>
              <a:t> </a:t>
            </a:r>
            <a:r>
              <a:rPr lang="sl-SI" dirty="0" err="1" smtClean="0"/>
              <a:t>equipment</a:t>
            </a:r>
            <a:r>
              <a:rPr lang="sl-SI" dirty="0" smtClean="0"/>
              <a:t> </a:t>
            </a:r>
            <a:r>
              <a:rPr lang="sl-SI" dirty="0" err="1" smtClean="0"/>
              <a:t>posessed</a:t>
            </a:r>
            <a:r>
              <a:rPr lang="sl-SI" dirty="0" smtClean="0"/>
              <a:t> </a:t>
            </a:r>
            <a:r>
              <a:rPr lang="sl-SI" dirty="0" err="1" smtClean="0"/>
              <a:t>by</a:t>
            </a:r>
            <a:r>
              <a:rPr lang="sl-SI" dirty="0" smtClean="0"/>
              <a:t> First </a:t>
            </a:r>
            <a:r>
              <a:rPr lang="sl-SI" dirty="0" err="1" smtClean="0"/>
              <a:t>Responder</a:t>
            </a:r>
            <a:r>
              <a:rPr lang="sl-SI" dirty="0" smtClean="0"/>
              <a:t> </a:t>
            </a:r>
            <a:r>
              <a:rPr lang="sl-SI" dirty="0" err="1" smtClean="0"/>
              <a:t>Teams</a:t>
            </a:r>
            <a:endParaRPr lang="sl-SI" dirty="0" smtClean="0"/>
          </a:p>
          <a:p>
            <a:pPr marL="800100" lvl="1" indent="-342900" algn="l">
              <a:buFont typeface="Wingdings" panose="05000000000000000000" pitchFamily="2" charset="2"/>
              <a:buChar char="Ø"/>
            </a:pPr>
            <a:r>
              <a:rPr lang="sl-SI" dirty="0"/>
              <a:t>	</a:t>
            </a:r>
            <a:r>
              <a:rPr lang="sl-SI" dirty="0" err="1" smtClean="0"/>
              <a:t>understanding</a:t>
            </a:r>
            <a:r>
              <a:rPr lang="sl-SI" dirty="0" smtClean="0"/>
              <a:t> </a:t>
            </a:r>
            <a:r>
              <a:rPr lang="sl-SI" dirty="0" err="1" smtClean="0"/>
              <a:t>the</a:t>
            </a:r>
            <a:r>
              <a:rPr lang="sl-SI" dirty="0" smtClean="0"/>
              <a:t> </a:t>
            </a:r>
            <a:r>
              <a:rPr lang="sl-SI" dirty="0" err="1" smtClean="0"/>
              <a:t>reading</a:t>
            </a:r>
            <a:r>
              <a:rPr lang="sl-SI" dirty="0" smtClean="0"/>
              <a:t> </a:t>
            </a:r>
            <a:r>
              <a:rPr lang="sl-SI" dirty="0" err="1" smtClean="0"/>
              <a:t>of</a:t>
            </a:r>
            <a:r>
              <a:rPr lang="sl-SI" dirty="0" smtClean="0"/>
              <a:t> </a:t>
            </a:r>
            <a:r>
              <a:rPr lang="sl-SI" dirty="0" err="1" smtClean="0"/>
              <a:t>the</a:t>
            </a:r>
            <a:r>
              <a:rPr lang="sl-SI" dirty="0" smtClean="0"/>
              <a:t> </a:t>
            </a:r>
            <a:r>
              <a:rPr lang="sl-SI" dirty="0" err="1" smtClean="0"/>
              <a:t>instruments</a:t>
            </a:r>
            <a:endParaRPr lang="sl-SI" dirty="0" smtClean="0"/>
          </a:p>
          <a:p>
            <a:pPr marL="800100" lvl="1" indent="-342900" algn="l">
              <a:buFont typeface="Wingdings" panose="05000000000000000000" pitchFamily="2" charset="2"/>
              <a:buChar char="Ø"/>
            </a:pPr>
            <a:r>
              <a:rPr lang="sl-SI" dirty="0"/>
              <a:t>	</a:t>
            </a:r>
            <a:r>
              <a:rPr lang="sl-SI" dirty="0" err="1" smtClean="0"/>
              <a:t>being</a:t>
            </a:r>
            <a:r>
              <a:rPr lang="sl-SI" dirty="0" smtClean="0"/>
              <a:t> </a:t>
            </a:r>
            <a:r>
              <a:rPr lang="sl-SI" dirty="0" err="1" smtClean="0"/>
              <a:t>able</a:t>
            </a:r>
            <a:r>
              <a:rPr lang="sl-SI" dirty="0" smtClean="0"/>
              <a:t> to </a:t>
            </a:r>
            <a:r>
              <a:rPr lang="sl-SI" dirty="0" err="1" smtClean="0"/>
              <a:t>asses</a:t>
            </a:r>
            <a:r>
              <a:rPr lang="sl-SI" dirty="0" smtClean="0"/>
              <a:t> </a:t>
            </a:r>
            <a:r>
              <a:rPr lang="sl-SI" dirty="0" err="1" smtClean="0"/>
              <a:t>the</a:t>
            </a:r>
            <a:r>
              <a:rPr lang="sl-SI" dirty="0" smtClean="0"/>
              <a:t> </a:t>
            </a:r>
            <a:r>
              <a:rPr lang="sl-SI" dirty="0" err="1" smtClean="0"/>
              <a:t>severity</a:t>
            </a:r>
            <a:r>
              <a:rPr lang="sl-SI" dirty="0" smtClean="0"/>
              <a:t> </a:t>
            </a:r>
            <a:r>
              <a:rPr lang="sl-SI" dirty="0" err="1" smtClean="0"/>
              <a:t>of</a:t>
            </a:r>
            <a:r>
              <a:rPr lang="sl-SI" dirty="0" smtClean="0"/>
              <a:t> </a:t>
            </a:r>
            <a:r>
              <a:rPr lang="sl-SI" dirty="0" err="1" smtClean="0"/>
              <a:t>the</a:t>
            </a:r>
            <a:r>
              <a:rPr lang="sl-SI" dirty="0" smtClean="0"/>
              <a:t> </a:t>
            </a:r>
            <a:r>
              <a:rPr lang="sl-SI" dirty="0" err="1" smtClean="0"/>
              <a:t>situation</a:t>
            </a:r>
            <a:r>
              <a:rPr lang="sl-SI" dirty="0" smtClean="0"/>
              <a:t> </a:t>
            </a:r>
          </a:p>
          <a:p>
            <a:pPr marL="800100" lvl="1" indent="-342900" algn="l">
              <a:buFont typeface="Wingdings" panose="05000000000000000000" pitchFamily="2" charset="2"/>
              <a:buChar char="Ø"/>
            </a:pPr>
            <a:r>
              <a:rPr lang="sl-SI" dirty="0"/>
              <a:t>	</a:t>
            </a:r>
            <a:r>
              <a:rPr lang="sl-SI" dirty="0" err="1" smtClean="0"/>
              <a:t>selcting</a:t>
            </a:r>
            <a:r>
              <a:rPr lang="sl-SI" dirty="0" smtClean="0"/>
              <a:t> </a:t>
            </a:r>
            <a:r>
              <a:rPr lang="sl-SI" dirty="0" err="1" smtClean="0"/>
              <a:t>proper</a:t>
            </a:r>
            <a:r>
              <a:rPr lang="sl-SI" dirty="0" smtClean="0"/>
              <a:t> </a:t>
            </a:r>
            <a:r>
              <a:rPr lang="sl-SI" dirty="0" err="1" smtClean="0"/>
              <a:t>response</a:t>
            </a:r>
            <a:r>
              <a:rPr lang="sl-SI" dirty="0" smtClean="0"/>
              <a:t> </a:t>
            </a:r>
            <a:r>
              <a:rPr lang="sl-SI" dirty="0" err="1" smtClean="0"/>
              <a:t>tactics</a:t>
            </a:r>
            <a:endParaRPr lang="sl-SI" dirty="0"/>
          </a:p>
        </p:txBody>
      </p:sp>
      <p:sp>
        <p:nvSpPr>
          <p:cNvPr id="4" name="Title 1"/>
          <p:cNvSpPr txBox="1">
            <a:spLocks/>
          </p:cNvSpPr>
          <p:nvPr/>
        </p:nvSpPr>
        <p:spPr>
          <a:xfrm>
            <a:off x="33199" y="6468034"/>
            <a:ext cx="12158801" cy="38996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sl-SI" sz="2000" b="1" dirty="0" smtClean="0"/>
              <a:t>NERIS </a:t>
            </a:r>
            <a:r>
              <a:rPr lang="sl-SI" sz="2000" b="1" dirty="0" err="1" smtClean="0"/>
              <a:t>Workshop</a:t>
            </a:r>
            <a:r>
              <a:rPr lang="sl-SI" sz="2000" b="1" dirty="0" smtClean="0"/>
              <a:t> 2019</a:t>
            </a:r>
            <a:endParaRPr lang="sl-SI" sz="2000" dirty="0"/>
          </a:p>
        </p:txBody>
      </p:sp>
    </p:spTree>
    <p:extLst>
      <p:ext uri="{BB962C8B-B14F-4D97-AF65-F5344CB8AC3E}">
        <p14:creationId xmlns:p14="http://schemas.microsoft.com/office/powerpoint/2010/main" val="40606501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5634" y="2414058"/>
            <a:ext cx="2801988" cy="3007601"/>
          </a:xfrm>
          <a:prstGeom prst="rect">
            <a:avLst/>
          </a:prstGeom>
        </p:spPr>
      </p:pic>
      <p:sp>
        <p:nvSpPr>
          <p:cNvPr id="3" name="Rectangle 2"/>
          <p:cNvSpPr/>
          <p:nvPr/>
        </p:nvSpPr>
        <p:spPr>
          <a:xfrm>
            <a:off x="8953681" y="444702"/>
            <a:ext cx="3423682" cy="2585323"/>
          </a:xfrm>
          <a:prstGeom prst="rect">
            <a:avLst/>
          </a:prstGeom>
        </p:spPr>
        <p:txBody>
          <a:bodyPr wrap="square">
            <a:spAutoFit/>
          </a:bodyPr>
          <a:lstStyle/>
          <a:p>
            <a:r>
              <a:rPr lang="sl-SI" b="1" dirty="0" err="1" smtClean="0">
                <a:solidFill>
                  <a:srgbClr val="002060"/>
                </a:solidFill>
              </a:rPr>
              <a:t>Radiation</a:t>
            </a:r>
            <a:r>
              <a:rPr lang="sl-SI" b="1" dirty="0" smtClean="0">
                <a:solidFill>
                  <a:srgbClr val="002060"/>
                </a:solidFill>
              </a:rPr>
              <a:t> </a:t>
            </a:r>
            <a:r>
              <a:rPr lang="sl-SI" b="1" dirty="0" err="1">
                <a:solidFill>
                  <a:srgbClr val="002060"/>
                </a:solidFill>
              </a:rPr>
              <a:t>Detector</a:t>
            </a:r>
            <a:r>
              <a:rPr lang="sl-SI" b="1" dirty="0">
                <a:solidFill>
                  <a:srgbClr val="002060"/>
                </a:solidFill>
              </a:rPr>
              <a:t> Module</a:t>
            </a:r>
          </a:p>
          <a:p>
            <a:r>
              <a:rPr lang="sl-SI" dirty="0" err="1" smtClean="0"/>
              <a:t>Gamma</a:t>
            </a:r>
            <a:r>
              <a:rPr lang="sl-SI" dirty="0" smtClean="0"/>
              <a:t> </a:t>
            </a:r>
            <a:r>
              <a:rPr lang="sl-SI" dirty="0" err="1"/>
              <a:t>and</a:t>
            </a:r>
            <a:r>
              <a:rPr lang="sl-SI" dirty="0"/>
              <a:t> X-</a:t>
            </a:r>
            <a:r>
              <a:rPr lang="sl-SI" dirty="0" err="1"/>
              <a:t>ray</a:t>
            </a:r>
            <a:r>
              <a:rPr lang="sl-SI" dirty="0"/>
              <a:t> </a:t>
            </a:r>
            <a:r>
              <a:rPr lang="sl-SI" dirty="0" err="1"/>
              <a:t>radiation</a:t>
            </a:r>
            <a:endParaRPr lang="sl-SI" dirty="0"/>
          </a:p>
          <a:p>
            <a:r>
              <a:rPr lang="sl-SI" b="1" dirty="0" err="1">
                <a:solidFill>
                  <a:srgbClr val="002060"/>
                </a:solidFill>
              </a:rPr>
              <a:t>Dose</a:t>
            </a:r>
            <a:r>
              <a:rPr lang="sl-SI" b="1" dirty="0">
                <a:solidFill>
                  <a:srgbClr val="002060"/>
                </a:solidFill>
              </a:rPr>
              <a:t> </a:t>
            </a:r>
            <a:r>
              <a:rPr lang="sl-SI" b="1" dirty="0" err="1">
                <a:solidFill>
                  <a:srgbClr val="002060"/>
                </a:solidFill>
              </a:rPr>
              <a:t>rate</a:t>
            </a:r>
            <a:endParaRPr lang="sl-SI" b="1" dirty="0">
              <a:solidFill>
                <a:srgbClr val="002060"/>
              </a:solidFill>
            </a:endParaRPr>
          </a:p>
          <a:p>
            <a:r>
              <a:rPr lang="sl-SI" dirty="0"/>
              <a:t>0.04 </a:t>
            </a:r>
            <a:r>
              <a:rPr lang="el-GR" dirty="0"/>
              <a:t>μ</a:t>
            </a:r>
            <a:r>
              <a:rPr lang="sl-SI" dirty="0"/>
              <a:t>Sv/h to 100 </a:t>
            </a:r>
            <a:r>
              <a:rPr lang="sl-SI" dirty="0" err="1"/>
              <a:t>mSv</a:t>
            </a:r>
            <a:r>
              <a:rPr lang="sl-SI" dirty="0"/>
              <a:t>/h</a:t>
            </a:r>
          </a:p>
          <a:p>
            <a:r>
              <a:rPr lang="sl-SI" b="1" dirty="0" err="1" smtClean="0">
                <a:solidFill>
                  <a:srgbClr val="002060"/>
                </a:solidFill>
              </a:rPr>
              <a:t>Energy</a:t>
            </a:r>
            <a:r>
              <a:rPr lang="sl-SI" b="1" dirty="0" smtClean="0">
                <a:solidFill>
                  <a:srgbClr val="002060"/>
                </a:solidFill>
              </a:rPr>
              <a:t> </a:t>
            </a:r>
            <a:r>
              <a:rPr lang="sl-SI" b="1" dirty="0">
                <a:solidFill>
                  <a:srgbClr val="002060"/>
                </a:solidFill>
              </a:rPr>
              <a:t>range</a:t>
            </a:r>
          </a:p>
          <a:p>
            <a:r>
              <a:rPr lang="sl-SI" dirty="0" smtClean="0"/>
              <a:t>50 </a:t>
            </a:r>
            <a:r>
              <a:rPr lang="sl-SI" dirty="0" err="1"/>
              <a:t>keV</a:t>
            </a:r>
            <a:r>
              <a:rPr lang="sl-SI" dirty="0"/>
              <a:t> to 1.3 </a:t>
            </a:r>
            <a:r>
              <a:rPr lang="sl-SI" dirty="0" err="1"/>
              <a:t>MeV</a:t>
            </a:r>
            <a:endParaRPr lang="sl-SI" dirty="0"/>
          </a:p>
          <a:p>
            <a:r>
              <a:rPr lang="sl-SI" b="1" dirty="0" err="1" smtClean="0">
                <a:solidFill>
                  <a:srgbClr val="002060"/>
                </a:solidFill>
              </a:rPr>
              <a:t>Response</a:t>
            </a:r>
            <a:r>
              <a:rPr lang="sl-SI" b="1" dirty="0" smtClean="0">
                <a:solidFill>
                  <a:srgbClr val="002060"/>
                </a:solidFill>
              </a:rPr>
              <a:t> </a:t>
            </a:r>
            <a:r>
              <a:rPr lang="sl-SI" b="1" dirty="0">
                <a:solidFill>
                  <a:srgbClr val="002060"/>
                </a:solidFill>
              </a:rPr>
              <a:t>time</a:t>
            </a:r>
          </a:p>
          <a:p>
            <a:r>
              <a:rPr lang="sl-SI" dirty="0" smtClean="0"/>
              <a:t>2,5 </a:t>
            </a:r>
            <a:r>
              <a:rPr lang="sl-SI" dirty="0" err="1" smtClean="0"/>
              <a:t>seconds</a:t>
            </a:r>
            <a:r>
              <a:rPr lang="sl-SI" dirty="0" smtClean="0"/>
              <a:t> (</a:t>
            </a:r>
            <a:r>
              <a:rPr lang="sl-SI" dirty="0" err="1" smtClean="0"/>
              <a:t>fast</a:t>
            </a:r>
            <a:r>
              <a:rPr lang="sl-SI" dirty="0" smtClean="0"/>
              <a:t> mode) </a:t>
            </a:r>
          </a:p>
          <a:p>
            <a:r>
              <a:rPr lang="sl-SI" dirty="0" smtClean="0"/>
              <a:t>3 min (ambient </a:t>
            </a:r>
            <a:r>
              <a:rPr lang="sl-SI" dirty="0" err="1" smtClean="0"/>
              <a:t>dose</a:t>
            </a:r>
            <a:r>
              <a:rPr lang="sl-SI" dirty="0" smtClean="0"/>
              <a:t> </a:t>
            </a:r>
            <a:r>
              <a:rPr lang="sl-SI" dirty="0" err="1" smtClean="0"/>
              <a:t>rate</a:t>
            </a:r>
            <a:r>
              <a:rPr lang="sl-SI" dirty="0" smtClean="0"/>
              <a:t>)</a:t>
            </a:r>
            <a:endParaRPr lang="sl-SI"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8247" y="2948871"/>
            <a:ext cx="3553753" cy="3909129"/>
          </a:xfrm>
          <a:prstGeom prst="rect">
            <a:avLst/>
          </a:prstGeom>
        </p:spPr>
      </p:pic>
      <p:sp>
        <p:nvSpPr>
          <p:cNvPr id="8" name="Rectangle 7"/>
          <p:cNvSpPr/>
          <p:nvPr/>
        </p:nvSpPr>
        <p:spPr>
          <a:xfrm>
            <a:off x="116565" y="524564"/>
            <a:ext cx="5160334" cy="1200329"/>
          </a:xfrm>
          <a:prstGeom prst="rect">
            <a:avLst/>
          </a:prstGeom>
        </p:spPr>
        <p:txBody>
          <a:bodyPr wrap="square">
            <a:spAutoFit/>
          </a:bodyPr>
          <a:lstStyle/>
          <a:p>
            <a:r>
              <a:rPr lang="sl-SI" b="1" dirty="0" err="1">
                <a:solidFill>
                  <a:srgbClr val="002060"/>
                </a:solidFill>
              </a:rPr>
              <a:t>Detection</a:t>
            </a:r>
            <a:endParaRPr lang="sl-SI" b="1" dirty="0">
              <a:solidFill>
                <a:srgbClr val="002060"/>
              </a:solidFill>
            </a:endParaRPr>
          </a:p>
          <a:p>
            <a:r>
              <a:rPr lang="sl-SI" dirty="0" err="1">
                <a:solidFill>
                  <a:srgbClr val="000000"/>
                </a:solidFill>
              </a:rPr>
              <a:t>Detector</a:t>
            </a:r>
            <a:r>
              <a:rPr lang="sl-SI" dirty="0">
                <a:solidFill>
                  <a:srgbClr val="000000"/>
                </a:solidFill>
              </a:rPr>
              <a:t> </a:t>
            </a:r>
            <a:r>
              <a:rPr lang="sl-SI" dirty="0" err="1">
                <a:solidFill>
                  <a:srgbClr val="000000"/>
                </a:solidFill>
              </a:rPr>
              <a:t>gamma</a:t>
            </a:r>
            <a:r>
              <a:rPr lang="sl-SI" dirty="0">
                <a:solidFill>
                  <a:srgbClr val="000000"/>
                </a:solidFill>
              </a:rPr>
              <a:t> </a:t>
            </a:r>
            <a:r>
              <a:rPr lang="sl-SI" dirty="0" err="1">
                <a:solidFill>
                  <a:srgbClr val="000000"/>
                </a:solidFill>
              </a:rPr>
              <a:t>CsI</a:t>
            </a:r>
            <a:r>
              <a:rPr lang="sl-SI" dirty="0">
                <a:solidFill>
                  <a:srgbClr val="000000"/>
                </a:solidFill>
              </a:rPr>
              <a:t>(</a:t>
            </a:r>
            <a:r>
              <a:rPr lang="sl-SI" dirty="0" err="1">
                <a:solidFill>
                  <a:srgbClr val="000000"/>
                </a:solidFill>
              </a:rPr>
              <a:t>Tl</a:t>
            </a:r>
            <a:r>
              <a:rPr lang="sl-SI" dirty="0">
                <a:solidFill>
                  <a:srgbClr val="000000"/>
                </a:solidFill>
              </a:rPr>
              <a:t>) 400 </a:t>
            </a:r>
            <a:r>
              <a:rPr lang="sl-SI" dirty="0" err="1">
                <a:solidFill>
                  <a:srgbClr val="000000"/>
                </a:solidFill>
              </a:rPr>
              <a:t>cps</a:t>
            </a:r>
            <a:r>
              <a:rPr lang="sl-SI" dirty="0">
                <a:solidFill>
                  <a:srgbClr val="000000"/>
                </a:solidFill>
              </a:rPr>
              <a:t> per </a:t>
            </a:r>
            <a:r>
              <a:rPr lang="el-GR" dirty="0">
                <a:solidFill>
                  <a:srgbClr val="000000"/>
                </a:solidFill>
              </a:rPr>
              <a:t>μ</a:t>
            </a:r>
            <a:r>
              <a:rPr lang="sl-SI" dirty="0">
                <a:solidFill>
                  <a:srgbClr val="000000"/>
                </a:solidFill>
              </a:rPr>
              <a:t>Sv/h </a:t>
            </a:r>
            <a:r>
              <a:rPr lang="sl-SI" dirty="0" err="1">
                <a:solidFill>
                  <a:srgbClr val="000000"/>
                </a:solidFill>
              </a:rPr>
              <a:t>for</a:t>
            </a:r>
            <a:r>
              <a:rPr lang="sl-SI" dirty="0">
                <a:solidFill>
                  <a:srgbClr val="000000"/>
                </a:solidFill>
              </a:rPr>
              <a:t> 137Cs</a:t>
            </a:r>
          </a:p>
          <a:p>
            <a:r>
              <a:rPr lang="sl-SI" dirty="0" err="1">
                <a:solidFill>
                  <a:srgbClr val="000000"/>
                </a:solidFill>
              </a:rPr>
              <a:t>Detector</a:t>
            </a:r>
            <a:r>
              <a:rPr lang="sl-SI" dirty="0">
                <a:solidFill>
                  <a:srgbClr val="000000"/>
                </a:solidFill>
              </a:rPr>
              <a:t> </a:t>
            </a:r>
            <a:r>
              <a:rPr lang="sl-SI" dirty="0" err="1">
                <a:solidFill>
                  <a:srgbClr val="000000"/>
                </a:solidFill>
              </a:rPr>
              <a:t>neutron</a:t>
            </a:r>
            <a:r>
              <a:rPr lang="sl-SI" dirty="0">
                <a:solidFill>
                  <a:srgbClr val="000000"/>
                </a:solidFill>
              </a:rPr>
              <a:t> </a:t>
            </a:r>
            <a:r>
              <a:rPr lang="sl-SI" dirty="0" err="1">
                <a:solidFill>
                  <a:srgbClr val="000000"/>
                </a:solidFill>
              </a:rPr>
              <a:t>LiI</a:t>
            </a:r>
            <a:r>
              <a:rPr lang="sl-SI" dirty="0">
                <a:solidFill>
                  <a:srgbClr val="000000"/>
                </a:solidFill>
              </a:rPr>
              <a:t>(</a:t>
            </a:r>
            <a:r>
              <a:rPr lang="sl-SI" dirty="0" err="1">
                <a:solidFill>
                  <a:srgbClr val="000000"/>
                </a:solidFill>
              </a:rPr>
              <a:t>Eu</a:t>
            </a:r>
            <a:r>
              <a:rPr lang="sl-SI" dirty="0">
                <a:solidFill>
                  <a:srgbClr val="000000"/>
                </a:solidFill>
              </a:rPr>
              <a:t>) (GN </a:t>
            </a:r>
            <a:r>
              <a:rPr lang="sl-SI" dirty="0" err="1">
                <a:solidFill>
                  <a:srgbClr val="000000"/>
                </a:solidFill>
              </a:rPr>
              <a:t>version</a:t>
            </a:r>
            <a:r>
              <a:rPr lang="sl-SI" dirty="0">
                <a:solidFill>
                  <a:srgbClr val="000000"/>
                </a:solidFill>
              </a:rPr>
              <a:t> </a:t>
            </a:r>
            <a:r>
              <a:rPr lang="sl-SI" dirty="0" err="1">
                <a:solidFill>
                  <a:srgbClr val="000000"/>
                </a:solidFill>
              </a:rPr>
              <a:t>only</a:t>
            </a:r>
            <a:r>
              <a:rPr lang="sl-SI" dirty="0">
                <a:solidFill>
                  <a:srgbClr val="000000"/>
                </a:solidFill>
              </a:rPr>
              <a:t>)</a:t>
            </a:r>
          </a:p>
          <a:p>
            <a:r>
              <a:rPr lang="sl-SI" dirty="0" err="1">
                <a:solidFill>
                  <a:srgbClr val="000000"/>
                </a:solidFill>
              </a:rPr>
              <a:t>Gamma</a:t>
            </a:r>
            <a:r>
              <a:rPr lang="sl-SI" dirty="0">
                <a:solidFill>
                  <a:srgbClr val="000000"/>
                </a:solidFill>
              </a:rPr>
              <a:t> </a:t>
            </a:r>
            <a:r>
              <a:rPr lang="sl-SI" dirty="0" err="1">
                <a:solidFill>
                  <a:srgbClr val="000000"/>
                </a:solidFill>
              </a:rPr>
              <a:t>dose</a:t>
            </a:r>
            <a:r>
              <a:rPr lang="sl-SI" dirty="0">
                <a:solidFill>
                  <a:srgbClr val="000000"/>
                </a:solidFill>
              </a:rPr>
              <a:t> </a:t>
            </a:r>
            <a:r>
              <a:rPr lang="sl-SI" dirty="0" err="1">
                <a:solidFill>
                  <a:srgbClr val="000000"/>
                </a:solidFill>
              </a:rPr>
              <a:t>rate</a:t>
            </a:r>
            <a:r>
              <a:rPr lang="sl-SI" dirty="0">
                <a:solidFill>
                  <a:srgbClr val="000000"/>
                </a:solidFill>
              </a:rPr>
              <a:t> </a:t>
            </a:r>
            <a:r>
              <a:rPr lang="sl-SI" dirty="0" err="1">
                <a:solidFill>
                  <a:srgbClr val="000000"/>
                </a:solidFill>
              </a:rPr>
              <a:t>display</a:t>
            </a:r>
            <a:r>
              <a:rPr lang="sl-SI" dirty="0">
                <a:solidFill>
                  <a:srgbClr val="000000"/>
                </a:solidFill>
              </a:rPr>
              <a:t> 0.01 </a:t>
            </a:r>
            <a:r>
              <a:rPr lang="el-GR" dirty="0">
                <a:solidFill>
                  <a:srgbClr val="000000"/>
                </a:solidFill>
              </a:rPr>
              <a:t>μ</a:t>
            </a:r>
            <a:r>
              <a:rPr lang="sl-SI" dirty="0">
                <a:solidFill>
                  <a:srgbClr val="000000"/>
                </a:solidFill>
              </a:rPr>
              <a:t>Sv/h to 100 </a:t>
            </a:r>
            <a:r>
              <a:rPr lang="el-GR" dirty="0">
                <a:solidFill>
                  <a:srgbClr val="000000"/>
                </a:solidFill>
              </a:rPr>
              <a:t>μ</a:t>
            </a:r>
            <a:r>
              <a:rPr lang="sl-SI" dirty="0" smtClean="0">
                <a:solidFill>
                  <a:srgbClr val="000000"/>
                </a:solidFill>
              </a:rPr>
              <a:t>Sv/h</a:t>
            </a:r>
            <a:endParaRPr lang="sl-SI" dirty="0" smtClean="0">
              <a:solidFill>
                <a:srgbClr val="000000"/>
              </a:solidFill>
            </a:endParaRPr>
          </a:p>
        </p:txBody>
      </p:sp>
      <p:pic>
        <p:nvPicPr>
          <p:cNvPr id="9" name="Picture 8"/>
          <p:cNvPicPr>
            <a:picLocks noChangeAspect="1"/>
          </p:cNvPicPr>
          <p:nvPr/>
        </p:nvPicPr>
        <p:blipFill>
          <a:blip r:embed="rId4"/>
          <a:stretch>
            <a:fillRect/>
          </a:stretch>
        </p:blipFill>
        <p:spPr>
          <a:xfrm>
            <a:off x="0" y="5421659"/>
            <a:ext cx="5638800" cy="1323975"/>
          </a:xfrm>
          <a:prstGeom prst="rect">
            <a:avLst/>
          </a:prstGeom>
        </p:spPr>
      </p:pic>
      <p:sp>
        <p:nvSpPr>
          <p:cNvPr id="10" name="Rectangle 9"/>
          <p:cNvSpPr/>
          <p:nvPr/>
        </p:nvSpPr>
        <p:spPr>
          <a:xfrm>
            <a:off x="116565" y="1870209"/>
            <a:ext cx="3269510" cy="923330"/>
          </a:xfrm>
          <a:prstGeom prst="rect">
            <a:avLst/>
          </a:prstGeom>
        </p:spPr>
        <p:txBody>
          <a:bodyPr wrap="square">
            <a:spAutoFit/>
          </a:bodyPr>
          <a:lstStyle/>
          <a:p>
            <a:r>
              <a:rPr lang="sl-SI" b="1" dirty="0" err="1" smtClean="0">
                <a:solidFill>
                  <a:srgbClr val="002060"/>
                </a:solidFill>
              </a:rPr>
              <a:t>Spectrometry</a:t>
            </a:r>
            <a:r>
              <a:rPr lang="sl-SI" b="1" dirty="0" smtClean="0">
                <a:solidFill>
                  <a:srgbClr val="002060"/>
                </a:solidFill>
              </a:rPr>
              <a:t> </a:t>
            </a:r>
            <a:r>
              <a:rPr lang="sl-SI" b="1" dirty="0" err="1" smtClean="0">
                <a:solidFill>
                  <a:srgbClr val="002060"/>
                </a:solidFill>
              </a:rPr>
              <a:t>and</a:t>
            </a:r>
            <a:r>
              <a:rPr lang="sl-SI" b="1" dirty="0" smtClean="0">
                <a:solidFill>
                  <a:srgbClr val="002060"/>
                </a:solidFill>
              </a:rPr>
              <a:t> </a:t>
            </a:r>
            <a:r>
              <a:rPr lang="sl-SI" b="1" dirty="0" err="1" smtClean="0">
                <a:solidFill>
                  <a:srgbClr val="002060"/>
                </a:solidFill>
              </a:rPr>
              <a:t>Identification</a:t>
            </a:r>
            <a:endParaRPr lang="sl-SI" b="1" dirty="0" smtClean="0">
              <a:solidFill>
                <a:srgbClr val="002060"/>
              </a:solidFill>
            </a:endParaRPr>
          </a:p>
          <a:p>
            <a:r>
              <a:rPr lang="sl-SI" dirty="0" smtClean="0"/>
              <a:t>512 </a:t>
            </a:r>
            <a:r>
              <a:rPr lang="sl-SI" dirty="0"/>
              <a:t>/ 1024 </a:t>
            </a:r>
            <a:r>
              <a:rPr lang="sl-SI" dirty="0" err="1"/>
              <a:t>channels</a:t>
            </a:r>
            <a:r>
              <a:rPr lang="sl-SI" dirty="0"/>
              <a:t> </a:t>
            </a:r>
            <a:r>
              <a:rPr lang="sl-SI" dirty="0" err="1" smtClean="0"/>
              <a:t>spectra</a:t>
            </a:r>
          </a:p>
          <a:p>
            <a:r>
              <a:rPr lang="sl-SI" dirty="0" smtClean="0"/>
              <a:t>30keV to 1.7 </a:t>
            </a:r>
            <a:r>
              <a:rPr lang="sl-SI" dirty="0" err="1" smtClean="0"/>
              <a:t>MeV</a:t>
            </a:r>
            <a:endParaRPr lang="sl-SI" dirty="0"/>
          </a:p>
        </p:txBody>
      </p:sp>
      <p:sp>
        <p:nvSpPr>
          <p:cNvPr id="11" name="Title 1"/>
          <p:cNvSpPr>
            <a:spLocks noGrp="1"/>
          </p:cNvSpPr>
          <p:nvPr>
            <p:ph type="ctrTitle"/>
          </p:nvPr>
        </p:nvSpPr>
        <p:spPr>
          <a:xfrm>
            <a:off x="372186" y="3766209"/>
            <a:ext cx="2549154" cy="435935"/>
          </a:xfrm>
        </p:spPr>
        <p:txBody>
          <a:bodyPr>
            <a:normAutofit fontScale="90000"/>
          </a:bodyPr>
          <a:lstStyle/>
          <a:p>
            <a:r>
              <a:rPr lang="sl-SI" sz="2800" b="1" dirty="0" smtClean="0">
                <a:solidFill>
                  <a:srgbClr val="FF0000"/>
                </a:solidFill>
              </a:rPr>
              <a:t>PDS 100 GN/ID</a:t>
            </a:r>
            <a:endParaRPr lang="sl-SI" sz="2800" dirty="0">
              <a:solidFill>
                <a:srgbClr val="FF0000"/>
              </a:solidFill>
            </a:endParaRPr>
          </a:p>
        </p:txBody>
      </p:sp>
      <p:sp>
        <p:nvSpPr>
          <p:cNvPr id="12" name="Title 1"/>
          <p:cNvSpPr txBox="1">
            <a:spLocks/>
          </p:cNvSpPr>
          <p:nvPr/>
        </p:nvSpPr>
        <p:spPr>
          <a:xfrm>
            <a:off x="7414848" y="5454484"/>
            <a:ext cx="2549154" cy="435935"/>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sl-SI" sz="2800" b="1" dirty="0" err="1" smtClean="0">
                <a:solidFill>
                  <a:srgbClr val="FF0000"/>
                </a:solidFill>
              </a:rPr>
              <a:t>ChemPro</a:t>
            </a:r>
            <a:r>
              <a:rPr lang="sl-SI" sz="2800" b="1" dirty="0" smtClean="0">
                <a:solidFill>
                  <a:srgbClr val="FF0000"/>
                </a:solidFill>
              </a:rPr>
              <a:t> 100i</a:t>
            </a:r>
            <a:endParaRPr lang="sl-SI" sz="2800" dirty="0">
              <a:solidFill>
                <a:srgbClr val="FF0000"/>
              </a:solidFill>
            </a:endParaRPr>
          </a:p>
        </p:txBody>
      </p:sp>
      <p:sp>
        <p:nvSpPr>
          <p:cNvPr id="13" name="Title 1"/>
          <p:cNvSpPr txBox="1">
            <a:spLocks/>
          </p:cNvSpPr>
          <p:nvPr/>
        </p:nvSpPr>
        <p:spPr>
          <a:xfrm>
            <a:off x="631114" y="0"/>
            <a:ext cx="10929769" cy="63839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sl-SI" sz="2800" b="1" smtClean="0">
                <a:solidFill>
                  <a:srgbClr val="0070C0"/>
                </a:solidFill>
              </a:rPr>
              <a:t>FIRST RESPONDERS </a:t>
            </a:r>
            <a:r>
              <a:rPr lang="sl-SI" sz="2800" b="1" smtClean="0">
                <a:solidFill>
                  <a:srgbClr val="FF0000"/>
                </a:solidFill>
              </a:rPr>
              <a:t>EQUIPMENT</a:t>
            </a:r>
            <a:endParaRPr lang="sl-SI" sz="2800" b="1" dirty="0">
              <a:solidFill>
                <a:srgbClr val="FF0000"/>
              </a:solidFill>
            </a:endParaRPr>
          </a:p>
        </p:txBody>
      </p:sp>
    </p:spTree>
    <p:extLst>
      <p:ext uri="{BB962C8B-B14F-4D97-AF65-F5344CB8AC3E}">
        <p14:creationId xmlns:p14="http://schemas.microsoft.com/office/powerpoint/2010/main" val="23518800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1003300"/>
            <a:ext cx="12192000" cy="5854700"/>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sl-SI" b="1" dirty="0" smtClean="0"/>
              <a:t>NOT ONLY</a:t>
            </a:r>
          </a:p>
          <a:p>
            <a:pPr algn="l"/>
            <a:endParaRPr lang="sl-SI" dirty="0" smtClean="0"/>
          </a:p>
          <a:p>
            <a:pPr algn="l"/>
            <a:r>
              <a:rPr lang="sl-SI" sz="2600" dirty="0" smtClean="0"/>
              <a:t>TRAIN </a:t>
            </a:r>
            <a:r>
              <a:rPr lang="sl-SI" sz="2600" dirty="0" err="1" smtClean="0"/>
              <a:t>firefighters</a:t>
            </a:r>
            <a:r>
              <a:rPr lang="sl-SI" sz="2600" dirty="0" smtClean="0"/>
              <a:t> </a:t>
            </a:r>
            <a:r>
              <a:rPr lang="sl-SI" sz="2600" dirty="0" err="1" smtClean="0"/>
              <a:t>using</a:t>
            </a:r>
            <a:r>
              <a:rPr lang="sl-SI" sz="2600" dirty="0" smtClean="0"/>
              <a:t> </a:t>
            </a:r>
            <a:r>
              <a:rPr lang="sl-SI" sz="2600" dirty="0" err="1" smtClean="0"/>
              <a:t>their</a:t>
            </a:r>
            <a:r>
              <a:rPr lang="sl-SI" sz="2600" dirty="0" smtClean="0"/>
              <a:t> </a:t>
            </a:r>
            <a:r>
              <a:rPr lang="sl-SI" sz="2600" dirty="0" err="1" smtClean="0"/>
              <a:t>equipment</a:t>
            </a:r>
            <a:endParaRPr lang="sl-SI" sz="2600" dirty="0" smtClean="0"/>
          </a:p>
          <a:p>
            <a:pPr algn="l"/>
            <a:endParaRPr lang="sl-SI" dirty="0" smtClean="0"/>
          </a:p>
          <a:p>
            <a:pPr algn="l"/>
            <a:r>
              <a:rPr lang="sl-SI" b="1" dirty="0" smtClean="0"/>
              <a:t>BUT ALSO</a:t>
            </a:r>
          </a:p>
          <a:p>
            <a:pPr algn="l"/>
            <a:endParaRPr lang="sl-SI" dirty="0" smtClean="0"/>
          </a:p>
          <a:p>
            <a:pPr algn="l"/>
            <a:r>
              <a:rPr lang="sl-SI" sz="2600" dirty="0" err="1" smtClean="0"/>
              <a:t>Try</a:t>
            </a:r>
            <a:r>
              <a:rPr lang="sl-SI" sz="2600" dirty="0" smtClean="0"/>
              <a:t> to </a:t>
            </a:r>
            <a:r>
              <a:rPr lang="sl-SI" sz="2600" dirty="0" smtClean="0"/>
              <a:t>ESTABLISH </a:t>
            </a:r>
            <a:r>
              <a:rPr lang="sl-SI" sz="2600" dirty="0" err="1" smtClean="0"/>
              <a:t>whether</a:t>
            </a:r>
            <a:r>
              <a:rPr lang="sl-SI" sz="2600" dirty="0" smtClean="0"/>
              <a:t> </a:t>
            </a:r>
            <a:r>
              <a:rPr lang="sl-SI" sz="2600" dirty="0" err="1" smtClean="0"/>
              <a:t>the</a:t>
            </a:r>
            <a:r>
              <a:rPr lang="sl-SI" sz="2600" dirty="0" smtClean="0"/>
              <a:t> </a:t>
            </a:r>
            <a:r>
              <a:rPr lang="sl-SI" sz="2600" dirty="0" err="1" smtClean="0"/>
              <a:t>equipment</a:t>
            </a:r>
            <a:r>
              <a:rPr lang="sl-SI" sz="2600" dirty="0" smtClean="0"/>
              <a:t> is </a:t>
            </a:r>
            <a:r>
              <a:rPr lang="sl-SI" sz="2600" dirty="0" err="1" smtClean="0"/>
              <a:t>suitable</a:t>
            </a:r>
            <a:r>
              <a:rPr lang="sl-SI" sz="2600" dirty="0" smtClean="0"/>
              <a:t> </a:t>
            </a:r>
            <a:r>
              <a:rPr lang="sl-SI" sz="2600" dirty="0" err="1" smtClean="0"/>
              <a:t>for</a:t>
            </a:r>
            <a:r>
              <a:rPr lang="sl-SI" sz="2600" dirty="0" smtClean="0"/>
              <a:t> </a:t>
            </a:r>
            <a:r>
              <a:rPr lang="sl-SI" sz="2600" dirty="0" err="1" smtClean="0"/>
              <a:t>firefighters</a:t>
            </a:r>
            <a:r>
              <a:rPr lang="sl-SI" sz="2600" dirty="0" smtClean="0"/>
              <a:t>` </a:t>
            </a:r>
            <a:r>
              <a:rPr lang="sl-SI" sz="2600" dirty="0" err="1" smtClean="0"/>
              <a:t>interventions</a:t>
            </a:r>
            <a:r>
              <a:rPr lang="sl-SI" sz="2600" dirty="0" smtClean="0"/>
              <a:t>	</a:t>
            </a:r>
          </a:p>
          <a:p>
            <a:pPr algn="l"/>
            <a:r>
              <a:rPr lang="sl-SI" sz="2600" dirty="0"/>
              <a:t>	</a:t>
            </a:r>
            <a:r>
              <a:rPr lang="sl-SI" sz="2600" dirty="0" err="1" smtClean="0"/>
              <a:t>waterproof</a:t>
            </a:r>
            <a:endParaRPr lang="sl-SI" sz="2600" dirty="0" smtClean="0"/>
          </a:p>
          <a:p>
            <a:pPr algn="l"/>
            <a:r>
              <a:rPr lang="sl-SI" sz="2600" dirty="0"/>
              <a:t>	</a:t>
            </a:r>
            <a:r>
              <a:rPr lang="sl-SI" sz="2600" dirty="0" err="1" smtClean="0"/>
              <a:t>easy</a:t>
            </a:r>
            <a:r>
              <a:rPr lang="sl-SI" sz="2600" dirty="0" smtClean="0"/>
              <a:t> to </a:t>
            </a:r>
            <a:r>
              <a:rPr lang="sl-SI" sz="2600" dirty="0" err="1" smtClean="0"/>
              <a:t>stick</a:t>
            </a:r>
            <a:endParaRPr lang="sl-SI" sz="2600" dirty="0" smtClean="0"/>
          </a:p>
          <a:p>
            <a:pPr algn="l"/>
            <a:r>
              <a:rPr lang="sl-SI" sz="2600" dirty="0"/>
              <a:t>	</a:t>
            </a:r>
            <a:r>
              <a:rPr lang="sl-SI" sz="2600" dirty="0" err="1" smtClean="0"/>
              <a:t>acoustic</a:t>
            </a:r>
            <a:r>
              <a:rPr lang="sl-SI" sz="2600" dirty="0" smtClean="0"/>
              <a:t> </a:t>
            </a:r>
            <a:r>
              <a:rPr lang="sl-SI" sz="2600" dirty="0" err="1" smtClean="0"/>
              <a:t>alarms</a:t>
            </a:r>
            <a:r>
              <a:rPr lang="sl-SI" sz="2600" dirty="0" smtClean="0"/>
              <a:t> in </a:t>
            </a:r>
            <a:r>
              <a:rPr lang="sl-SI" sz="2600" dirty="0" err="1" smtClean="0"/>
              <a:t>order</a:t>
            </a:r>
            <a:r>
              <a:rPr lang="sl-SI" sz="2600" dirty="0" smtClean="0"/>
              <a:t> not to </a:t>
            </a:r>
            <a:r>
              <a:rPr lang="sl-SI" sz="2600" dirty="0" err="1" smtClean="0"/>
              <a:t>look</a:t>
            </a:r>
            <a:r>
              <a:rPr lang="sl-SI" sz="2600" dirty="0" smtClean="0"/>
              <a:t> </a:t>
            </a:r>
            <a:r>
              <a:rPr lang="sl-SI" sz="2600" dirty="0" smtClean="0"/>
              <a:t>at </a:t>
            </a:r>
            <a:r>
              <a:rPr lang="sl-SI" sz="2600" dirty="0" err="1" smtClean="0"/>
              <a:t>the</a:t>
            </a:r>
            <a:r>
              <a:rPr lang="sl-SI" sz="2600" dirty="0" smtClean="0"/>
              <a:t> </a:t>
            </a:r>
            <a:r>
              <a:rPr lang="sl-SI" sz="2600" dirty="0" err="1" smtClean="0"/>
              <a:t>screen</a:t>
            </a:r>
            <a:r>
              <a:rPr lang="sl-SI" sz="2600" dirty="0" smtClean="0"/>
              <a:t> </a:t>
            </a:r>
            <a:r>
              <a:rPr lang="sl-SI" sz="2600" dirty="0" err="1" smtClean="0"/>
              <a:t>all</a:t>
            </a:r>
            <a:r>
              <a:rPr lang="sl-SI" sz="2600" dirty="0" smtClean="0"/>
              <a:t> </a:t>
            </a:r>
            <a:r>
              <a:rPr lang="sl-SI" sz="2600" dirty="0" err="1" smtClean="0"/>
              <a:t>the</a:t>
            </a:r>
            <a:r>
              <a:rPr lang="sl-SI" sz="2600" dirty="0" smtClean="0"/>
              <a:t> time</a:t>
            </a:r>
          </a:p>
          <a:p>
            <a:pPr algn="l"/>
            <a:endParaRPr lang="sl-SI" sz="2600" b="1" dirty="0" smtClean="0"/>
          </a:p>
          <a:p>
            <a:pPr algn="l"/>
            <a:r>
              <a:rPr lang="sl-SI" sz="2600" b="1" dirty="0" smtClean="0"/>
              <a:t>AND IF NEEDED</a:t>
            </a:r>
          </a:p>
          <a:p>
            <a:pPr algn="l"/>
            <a:endParaRPr lang="sl-SI" dirty="0" smtClean="0"/>
          </a:p>
          <a:p>
            <a:pPr algn="l"/>
            <a:r>
              <a:rPr lang="sl-SI" dirty="0" smtClean="0"/>
              <a:t>To </a:t>
            </a:r>
            <a:r>
              <a:rPr lang="sl-SI" dirty="0" smtClean="0"/>
              <a:t>RECOMMEND </a:t>
            </a:r>
            <a:r>
              <a:rPr lang="sl-SI" dirty="0" smtClean="0"/>
              <a:t>ALTERNATIVE </a:t>
            </a:r>
            <a:r>
              <a:rPr lang="sl-SI" dirty="0" err="1" smtClean="0"/>
              <a:t>equipment</a:t>
            </a:r>
            <a:endParaRPr lang="sl-SI" dirty="0" smtClean="0"/>
          </a:p>
          <a:p>
            <a:pPr algn="l"/>
            <a:r>
              <a:rPr lang="sl-SI" dirty="0" smtClean="0"/>
              <a:t> </a:t>
            </a:r>
            <a:endParaRPr lang="sl-SI" dirty="0"/>
          </a:p>
        </p:txBody>
      </p:sp>
      <p:sp>
        <p:nvSpPr>
          <p:cNvPr id="4" name="Title 1"/>
          <p:cNvSpPr txBox="1">
            <a:spLocks/>
          </p:cNvSpPr>
          <p:nvPr/>
        </p:nvSpPr>
        <p:spPr>
          <a:xfrm>
            <a:off x="631114" y="0"/>
            <a:ext cx="10929769" cy="63839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sl-SI" sz="2800" b="1" dirty="0" smtClean="0">
                <a:solidFill>
                  <a:srgbClr val="0070C0"/>
                </a:solidFill>
              </a:rPr>
              <a:t>FIRST RESPONDERS </a:t>
            </a:r>
            <a:r>
              <a:rPr lang="sl-SI" sz="2800" b="1" dirty="0" smtClean="0">
                <a:solidFill>
                  <a:srgbClr val="FF0000"/>
                </a:solidFill>
              </a:rPr>
              <a:t>EQUIPMENT</a:t>
            </a:r>
            <a:endParaRPr lang="sl-SI" sz="2800" b="1" dirty="0">
              <a:solidFill>
                <a:srgbClr val="FF0000"/>
              </a:solidFill>
            </a:endParaRPr>
          </a:p>
        </p:txBody>
      </p:sp>
      <p:sp>
        <p:nvSpPr>
          <p:cNvPr id="6" name="Title 1"/>
          <p:cNvSpPr txBox="1">
            <a:spLocks/>
          </p:cNvSpPr>
          <p:nvPr/>
        </p:nvSpPr>
        <p:spPr>
          <a:xfrm>
            <a:off x="33199" y="6468034"/>
            <a:ext cx="12158801" cy="38996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sl-SI" sz="2000" b="1" dirty="0" smtClean="0"/>
              <a:t>NERIS </a:t>
            </a:r>
            <a:r>
              <a:rPr lang="sl-SI" sz="2000" b="1" dirty="0" err="1" smtClean="0"/>
              <a:t>Workshop</a:t>
            </a:r>
            <a:r>
              <a:rPr lang="sl-SI" sz="2000" b="1" dirty="0" smtClean="0"/>
              <a:t> 2019</a:t>
            </a:r>
            <a:endParaRPr lang="sl-SI" sz="2000" dirty="0"/>
          </a:p>
        </p:txBody>
      </p:sp>
    </p:spTree>
    <p:extLst>
      <p:ext uri="{BB962C8B-B14F-4D97-AF65-F5344CB8AC3E}">
        <p14:creationId xmlns:p14="http://schemas.microsoft.com/office/powerpoint/2010/main" val="31515553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927100"/>
            <a:ext cx="12192000" cy="5769535"/>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sl-SI" b="1" dirty="0" smtClean="0"/>
              <a:t>JOINT </a:t>
            </a:r>
            <a:r>
              <a:rPr lang="sl-SI" b="1" dirty="0" smtClean="0"/>
              <a:t>EXERISES</a:t>
            </a:r>
            <a:endParaRPr lang="sl-SI" dirty="0" smtClean="0"/>
          </a:p>
          <a:p>
            <a:pPr marL="342900" indent="-342900" algn="l">
              <a:buFont typeface="Wingdings" panose="05000000000000000000" pitchFamily="2" charset="2"/>
              <a:buChar char="Ø"/>
            </a:pPr>
            <a:r>
              <a:rPr lang="sl-SI" dirty="0" smtClean="0"/>
              <a:t>GOAL </a:t>
            </a:r>
            <a:r>
              <a:rPr lang="sl-SI" dirty="0"/>
              <a:t>=&gt; </a:t>
            </a:r>
            <a:r>
              <a:rPr lang="sl-SI" dirty="0" smtClean="0"/>
              <a:t>C</a:t>
            </a:r>
            <a:r>
              <a:rPr lang="en-US" dirty="0" smtClean="0"/>
              <a:t>HECK the </a:t>
            </a:r>
            <a:r>
              <a:rPr lang="en-US" dirty="0"/>
              <a:t>acquired </a:t>
            </a:r>
            <a:r>
              <a:rPr lang="en-US" dirty="0" smtClean="0"/>
              <a:t>knowledge</a:t>
            </a:r>
            <a:r>
              <a:rPr lang="sl-SI" dirty="0" smtClean="0"/>
              <a:t> </a:t>
            </a:r>
            <a:r>
              <a:rPr lang="sl-SI" dirty="0" err="1" smtClean="0"/>
              <a:t>and</a:t>
            </a:r>
            <a:r>
              <a:rPr lang="sl-SI" dirty="0" smtClean="0"/>
              <a:t> PROVIDE FURTHER TRAINING</a:t>
            </a:r>
            <a:endParaRPr lang="sl-SI" dirty="0" smtClean="0"/>
          </a:p>
          <a:p>
            <a:pPr marL="342900" indent="-342900" algn="l">
              <a:buFont typeface="Wingdings" panose="05000000000000000000" pitchFamily="2" charset="2"/>
              <a:buChar char="Ø"/>
            </a:pPr>
            <a:r>
              <a:rPr lang="sl-SI" dirty="0" smtClean="0"/>
              <a:t>SELECTION OF UNITS =&gt; </a:t>
            </a:r>
            <a:r>
              <a:rPr lang="en-US" dirty="0" smtClean="0"/>
              <a:t>Units that </a:t>
            </a:r>
            <a:r>
              <a:rPr lang="sl-SI" dirty="0" err="1" smtClean="0"/>
              <a:t>have</a:t>
            </a:r>
            <a:r>
              <a:rPr lang="sl-SI" dirty="0" smtClean="0"/>
              <a:t> </a:t>
            </a:r>
            <a:r>
              <a:rPr lang="sl-SI" dirty="0" err="1" smtClean="0"/>
              <a:t>completed</a:t>
            </a:r>
            <a:r>
              <a:rPr lang="sl-SI" dirty="0" smtClean="0"/>
              <a:t> </a:t>
            </a:r>
            <a:r>
              <a:rPr lang="en-US" dirty="0" smtClean="0"/>
              <a:t>individual training</a:t>
            </a:r>
            <a:r>
              <a:rPr lang="sl-SI" dirty="0" smtClean="0"/>
              <a:t> / do not </a:t>
            </a:r>
            <a:r>
              <a:rPr lang="sl-SI" dirty="0" err="1" smtClean="0"/>
              <a:t>weaken</a:t>
            </a:r>
            <a:r>
              <a:rPr lang="sl-SI" dirty="0" smtClean="0"/>
              <a:t> </a:t>
            </a:r>
            <a:r>
              <a:rPr lang="sl-SI" dirty="0" err="1" smtClean="0"/>
              <a:t>regional</a:t>
            </a:r>
            <a:r>
              <a:rPr lang="sl-SI" dirty="0" smtClean="0"/>
              <a:t> </a:t>
            </a:r>
            <a:r>
              <a:rPr lang="sl-SI" dirty="0" err="1" smtClean="0"/>
              <a:t>response</a:t>
            </a:r>
            <a:r>
              <a:rPr lang="sl-SI" dirty="0" smtClean="0"/>
              <a:t> </a:t>
            </a:r>
            <a:r>
              <a:rPr lang="sl-SI" dirty="0" err="1" smtClean="0"/>
              <a:t>capability</a:t>
            </a:r>
            <a:endParaRPr lang="sl-SI" dirty="0" smtClean="0"/>
          </a:p>
          <a:p>
            <a:pPr marL="342900" indent="-342900" algn="l">
              <a:buFont typeface="Wingdings" panose="05000000000000000000" pitchFamily="2" charset="2"/>
              <a:buChar char="Ø"/>
            </a:pPr>
            <a:r>
              <a:rPr lang="sl-SI" dirty="0" smtClean="0"/>
              <a:t>NUMBER OF ATTENDEES =&gt; </a:t>
            </a:r>
            <a:r>
              <a:rPr lang="sl-SI" dirty="0" smtClean="0"/>
              <a:t>6 </a:t>
            </a:r>
            <a:r>
              <a:rPr lang="sl-SI" dirty="0" smtClean="0"/>
              <a:t>– 8 </a:t>
            </a:r>
            <a:r>
              <a:rPr lang="sl-SI" dirty="0" err="1" smtClean="0"/>
              <a:t>units</a:t>
            </a:r>
            <a:r>
              <a:rPr lang="sl-SI" dirty="0" smtClean="0"/>
              <a:t> (</a:t>
            </a:r>
            <a:r>
              <a:rPr lang="en-US" dirty="0" smtClean="0"/>
              <a:t>half </a:t>
            </a:r>
            <a:r>
              <a:rPr lang="sl-SI" dirty="0" err="1" smtClean="0"/>
              <a:t>from</a:t>
            </a:r>
            <a:r>
              <a:rPr lang="en-US" dirty="0" smtClean="0"/>
              <a:t> </a:t>
            </a:r>
            <a:r>
              <a:rPr lang="en-US" dirty="0"/>
              <a:t>Slovenia and half </a:t>
            </a:r>
            <a:r>
              <a:rPr lang="sl-SI" dirty="0" err="1" smtClean="0"/>
              <a:t>from</a:t>
            </a:r>
            <a:r>
              <a:rPr lang="en-US" dirty="0" smtClean="0"/>
              <a:t> Croatia</a:t>
            </a:r>
            <a:r>
              <a:rPr lang="sl-SI" dirty="0" smtClean="0"/>
              <a:t>)</a:t>
            </a:r>
            <a:r>
              <a:rPr lang="en-US" dirty="0" smtClean="0"/>
              <a:t> </a:t>
            </a:r>
            <a:r>
              <a:rPr lang="sl-SI" dirty="0" err="1" smtClean="0"/>
              <a:t>with</a:t>
            </a:r>
            <a:r>
              <a:rPr lang="sl-SI" dirty="0" smtClean="0"/>
              <a:t> 30 men </a:t>
            </a:r>
            <a:r>
              <a:rPr lang="sl-SI" dirty="0" err="1" smtClean="0"/>
              <a:t>altogether</a:t>
            </a:r>
            <a:r>
              <a:rPr lang="sl-SI" dirty="0" smtClean="0"/>
              <a:t> </a:t>
            </a:r>
            <a:r>
              <a:rPr lang="en-US" dirty="0" smtClean="0"/>
              <a:t>will </a:t>
            </a:r>
            <a:r>
              <a:rPr lang="en-US" dirty="0"/>
              <a:t>be involved. </a:t>
            </a:r>
            <a:endParaRPr lang="sl-SI" dirty="0" smtClean="0"/>
          </a:p>
          <a:p>
            <a:pPr marL="342900" indent="-342900" algn="l">
              <a:buFont typeface="Wingdings" panose="05000000000000000000" pitchFamily="2" charset="2"/>
              <a:buChar char="Ø"/>
            </a:pPr>
            <a:r>
              <a:rPr lang="sl-SI" dirty="0" smtClean="0"/>
              <a:t>REQUIREMENTS =&gt;</a:t>
            </a:r>
          </a:p>
          <a:p>
            <a:pPr marL="800100" lvl="1" indent="-342900" algn="l">
              <a:buFont typeface="Wingdings" panose="05000000000000000000" pitchFamily="2" charset="2"/>
              <a:buChar char="Ø"/>
            </a:pPr>
            <a:r>
              <a:rPr lang="sl-SI" dirty="0" smtClean="0"/>
              <a:t>A</a:t>
            </a:r>
            <a:r>
              <a:rPr lang="en-US" dirty="0" err="1" smtClean="0"/>
              <a:t>ll</a:t>
            </a:r>
            <a:r>
              <a:rPr lang="en-US" dirty="0" smtClean="0"/>
              <a:t> </a:t>
            </a:r>
            <a:r>
              <a:rPr lang="sl-SI" dirty="0" err="1" smtClean="0"/>
              <a:t>the</a:t>
            </a:r>
            <a:r>
              <a:rPr lang="sl-SI" dirty="0" smtClean="0"/>
              <a:t> </a:t>
            </a:r>
            <a:r>
              <a:rPr lang="en-US" dirty="0" smtClean="0"/>
              <a:t>rules </a:t>
            </a:r>
            <a:r>
              <a:rPr lang="en-US" dirty="0"/>
              <a:t>of </a:t>
            </a:r>
            <a:r>
              <a:rPr lang="en-US" dirty="0" smtClean="0"/>
              <a:t>firefighter</a:t>
            </a:r>
            <a:r>
              <a:rPr lang="sl-SI" dirty="0" smtClean="0"/>
              <a:t>`</a:t>
            </a:r>
            <a:r>
              <a:rPr lang="en-US" dirty="0" smtClean="0"/>
              <a:t> </a:t>
            </a:r>
            <a:r>
              <a:rPr lang="en-US" dirty="0"/>
              <a:t>tactics </a:t>
            </a:r>
            <a:r>
              <a:rPr lang="sl-SI" dirty="0" err="1" smtClean="0"/>
              <a:t>have</a:t>
            </a:r>
            <a:r>
              <a:rPr lang="sl-SI" dirty="0" smtClean="0"/>
              <a:t> to be </a:t>
            </a:r>
            <a:r>
              <a:rPr lang="sl-SI" dirty="0" err="1" smtClean="0"/>
              <a:t>respected</a:t>
            </a:r>
            <a:endParaRPr lang="sl-SI" dirty="0" smtClean="0"/>
          </a:p>
          <a:p>
            <a:pPr marL="800100" lvl="1" indent="-342900" algn="l">
              <a:buFont typeface="Wingdings" panose="05000000000000000000" pitchFamily="2" charset="2"/>
              <a:buChar char="Ø"/>
            </a:pPr>
            <a:r>
              <a:rPr lang="sl-SI" dirty="0" err="1" smtClean="0"/>
              <a:t>Knowledege</a:t>
            </a:r>
            <a:r>
              <a:rPr lang="sl-SI" dirty="0" smtClean="0"/>
              <a:t> </a:t>
            </a:r>
            <a:r>
              <a:rPr lang="sl-SI" dirty="0" err="1" smtClean="0"/>
              <a:t>and</a:t>
            </a:r>
            <a:r>
              <a:rPr lang="sl-SI" dirty="0" smtClean="0"/>
              <a:t> </a:t>
            </a:r>
            <a:r>
              <a:rPr lang="sl-SI" dirty="0" err="1" smtClean="0"/>
              <a:t>proper</a:t>
            </a:r>
            <a:r>
              <a:rPr lang="sl-SI" dirty="0" smtClean="0"/>
              <a:t> </a:t>
            </a:r>
            <a:r>
              <a:rPr lang="en-US" dirty="0" smtClean="0"/>
              <a:t>handling </a:t>
            </a:r>
            <a:r>
              <a:rPr lang="en-US" dirty="0"/>
              <a:t>due to the danger of radioactive </a:t>
            </a:r>
            <a:r>
              <a:rPr lang="en-US" dirty="0" smtClean="0"/>
              <a:t>radiation</a:t>
            </a:r>
            <a:r>
              <a:rPr lang="sl-SI" dirty="0" smtClean="0"/>
              <a:t> </a:t>
            </a:r>
            <a:r>
              <a:rPr lang="sl-SI" dirty="0" err="1" smtClean="0"/>
              <a:t>has</a:t>
            </a:r>
            <a:r>
              <a:rPr lang="sl-SI" dirty="0" smtClean="0"/>
              <a:t> to be </a:t>
            </a:r>
            <a:r>
              <a:rPr lang="sl-SI" dirty="0" err="1" smtClean="0"/>
              <a:t>demonstrated</a:t>
            </a:r>
            <a:endParaRPr lang="sl-SI" dirty="0" smtClean="0"/>
          </a:p>
          <a:p>
            <a:pPr marL="342900" indent="-342900" algn="l">
              <a:buFont typeface="Wingdings" panose="05000000000000000000" pitchFamily="2" charset="2"/>
              <a:buChar char="Ø"/>
            </a:pPr>
            <a:endParaRPr lang="sl-SI" dirty="0" smtClean="0"/>
          </a:p>
          <a:p>
            <a:pPr marL="342900" indent="-342900" algn="l">
              <a:buFont typeface="Wingdings" panose="05000000000000000000" pitchFamily="2" charset="2"/>
              <a:buChar char="Ø"/>
            </a:pPr>
            <a:r>
              <a:rPr lang="sl-SI" dirty="0"/>
              <a:t>METHOD =&gt; </a:t>
            </a:r>
            <a:r>
              <a:rPr lang="en-US" dirty="0"/>
              <a:t>comprehensive fire fighting interventions</a:t>
            </a:r>
            <a:endParaRPr lang="sl-SI" dirty="0"/>
          </a:p>
          <a:p>
            <a:pPr marL="342900" indent="-342900" algn="l">
              <a:buFont typeface="Wingdings" panose="05000000000000000000" pitchFamily="2" charset="2"/>
              <a:buChar char="Ø"/>
            </a:pPr>
            <a:r>
              <a:rPr lang="en-US" dirty="0" smtClean="0"/>
              <a:t>SCENARIOS </a:t>
            </a:r>
            <a:endParaRPr lang="sl-SI" dirty="0" smtClean="0"/>
          </a:p>
          <a:p>
            <a:pPr marL="800100" lvl="1" indent="-342900" algn="l">
              <a:buFont typeface="Wingdings" panose="05000000000000000000" pitchFamily="2" charset="2"/>
              <a:buChar char="Ø"/>
            </a:pPr>
            <a:r>
              <a:rPr lang="en-US" dirty="0" smtClean="0"/>
              <a:t>Accident </a:t>
            </a:r>
            <a:r>
              <a:rPr lang="en-US" dirty="0"/>
              <a:t>of a vehicle for radioactive cargo</a:t>
            </a:r>
          </a:p>
          <a:p>
            <a:pPr marL="800100" lvl="1" indent="-342900" algn="l">
              <a:buFont typeface="Wingdings" panose="05000000000000000000" pitchFamily="2" charset="2"/>
              <a:buChar char="Ø"/>
            </a:pPr>
            <a:r>
              <a:rPr lang="en-US" dirty="0" smtClean="0"/>
              <a:t>Mediation </a:t>
            </a:r>
            <a:r>
              <a:rPr lang="en-US" dirty="0"/>
              <a:t>for spillage of radioactive material</a:t>
            </a:r>
          </a:p>
          <a:p>
            <a:pPr marL="800100" lvl="1" indent="-342900" algn="l">
              <a:buFont typeface="Wingdings" panose="05000000000000000000" pitchFamily="2" charset="2"/>
              <a:buChar char="Ø"/>
            </a:pPr>
            <a:r>
              <a:rPr lang="en-US" dirty="0" smtClean="0"/>
              <a:t>Fire </a:t>
            </a:r>
            <a:r>
              <a:rPr lang="en-US" dirty="0"/>
              <a:t>during industrial </a:t>
            </a:r>
            <a:r>
              <a:rPr lang="en-US" dirty="0" smtClean="0"/>
              <a:t>radiography</a:t>
            </a:r>
            <a:endParaRPr lang="sl-SI" dirty="0" smtClean="0"/>
          </a:p>
          <a:p>
            <a:pPr marL="342900" indent="-342900" algn="l">
              <a:buFont typeface="Wingdings" panose="05000000000000000000" pitchFamily="2" charset="2"/>
              <a:buChar char="Ø"/>
            </a:pPr>
            <a:r>
              <a:rPr lang="sl-SI" dirty="0" smtClean="0"/>
              <a:t>ADDITIONALY</a:t>
            </a:r>
          </a:p>
          <a:p>
            <a:pPr marL="800100" lvl="1" indent="-342900" algn="l">
              <a:buFont typeface="Wingdings" panose="05000000000000000000" pitchFamily="2" charset="2"/>
              <a:buChar char="Ø"/>
            </a:pPr>
            <a:r>
              <a:rPr lang="sl-SI" dirty="0" smtClean="0"/>
              <a:t> </a:t>
            </a:r>
            <a:r>
              <a:rPr lang="sl-SI" dirty="0"/>
              <a:t>ELME </a:t>
            </a:r>
            <a:r>
              <a:rPr lang="sl-SI" dirty="0" err="1" smtClean="0"/>
              <a:t>experts</a:t>
            </a:r>
            <a:r>
              <a:rPr lang="sl-SI" dirty="0" smtClean="0"/>
              <a:t> </a:t>
            </a:r>
            <a:r>
              <a:rPr lang="sl-SI" dirty="0" err="1" smtClean="0"/>
              <a:t>will</a:t>
            </a:r>
            <a:r>
              <a:rPr lang="sl-SI" dirty="0" smtClean="0"/>
              <a:t> </a:t>
            </a:r>
            <a:r>
              <a:rPr lang="sl-SI" dirty="0" err="1" smtClean="0"/>
              <a:t>always</a:t>
            </a:r>
            <a:r>
              <a:rPr lang="sl-SI" dirty="0" smtClean="0"/>
              <a:t> be </a:t>
            </a:r>
            <a:r>
              <a:rPr lang="sl-SI" dirty="0" err="1" smtClean="0"/>
              <a:t>present</a:t>
            </a:r>
            <a:r>
              <a:rPr lang="sl-SI" dirty="0" smtClean="0"/>
              <a:t> to </a:t>
            </a:r>
            <a:r>
              <a:rPr lang="sl-SI" dirty="0" err="1" smtClean="0"/>
              <a:t>evaluate</a:t>
            </a:r>
            <a:r>
              <a:rPr lang="sl-SI" dirty="0" smtClean="0"/>
              <a:t> </a:t>
            </a:r>
            <a:r>
              <a:rPr lang="sl-SI" dirty="0" err="1" smtClean="0"/>
              <a:t>radiological</a:t>
            </a:r>
            <a:r>
              <a:rPr lang="sl-SI" dirty="0" smtClean="0"/>
              <a:t> part</a:t>
            </a:r>
            <a:endParaRPr lang="sl-SI" dirty="0"/>
          </a:p>
          <a:p>
            <a:pPr marL="800100" lvl="1" indent="-342900" algn="l">
              <a:buFont typeface="Wingdings" panose="05000000000000000000" pitchFamily="2" charset="2"/>
              <a:buChar char="Ø"/>
            </a:pPr>
            <a:r>
              <a:rPr lang="sl-SI" dirty="0" smtClean="0"/>
              <a:t> </a:t>
            </a:r>
            <a:r>
              <a:rPr lang="sl-SI" dirty="0" err="1" smtClean="0"/>
              <a:t>Firefighters</a:t>
            </a:r>
            <a:r>
              <a:rPr lang="sl-SI" dirty="0" smtClean="0"/>
              <a:t>` </a:t>
            </a:r>
            <a:r>
              <a:rPr lang="sl-SI" dirty="0" err="1" smtClean="0"/>
              <a:t>Instructors</a:t>
            </a:r>
            <a:r>
              <a:rPr lang="sl-SI" dirty="0" smtClean="0"/>
              <a:t> </a:t>
            </a:r>
            <a:r>
              <a:rPr lang="sl-SI" dirty="0" err="1" smtClean="0"/>
              <a:t>will</a:t>
            </a:r>
            <a:r>
              <a:rPr lang="sl-SI" dirty="0" smtClean="0"/>
              <a:t> </a:t>
            </a:r>
            <a:r>
              <a:rPr lang="sl-SI" dirty="0" err="1" smtClean="0"/>
              <a:t>evaluate</a:t>
            </a:r>
            <a:r>
              <a:rPr lang="sl-SI" dirty="0" smtClean="0"/>
              <a:t> </a:t>
            </a:r>
            <a:r>
              <a:rPr lang="sl-SI" dirty="0" err="1" smtClean="0"/>
              <a:t>firfighters</a:t>
            </a:r>
            <a:r>
              <a:rPr lang="sl-SI" dirty="0" smtClean="0"/>
              <a:t> </a:t>
            </a:r>
            <a:r>
              <a:rPr lang="sl-SI" dirty="0" err="1" smtClean="0"/>
              <a:t>tactics</a:t>
            </a:r>
            <a:endParaRPr lang="sl-SI" dirty="0" smtClean="0"/>
          </a:p>
          <a:p>
            <a:pPr algn="l"/>
            <a:endParaRPr lang="sl-SI" dirty="0"/>
          </a:p>
        </p:txBody>
      </p:sp>
      <p:sp>
        <p:nvSpPr>
          <p:cNvPr id="4" name="Title 1"/>
          <p:cNvSpPr txBox="1">
            <a:spLocks/>
          </p:cNvSpPr>
          <p:nvPr/>
        </p:nvSpPr>
        <p:spPr>
          <a:xfrm>
            <a:off x="631114" y="0"/>
            <a:ext cx="10929769" cy="63839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sl-SI" sz="2800" b="1" dirty="0" smtClean="0">
                <a:solidFill>
                  <a:srgbClr val="0070C0"/>
                </a:solidFill>
              </a:rPr>
              <a:t>JOINT EXERCISES</a:t>
            </a:r>
            <a:endParaRPr lang="sl-SI" sz="2800" b="1" dirty="0">
              <a:solidFill>
                <a:srgbClr val="FF0000"/>
              </a:solidFill>
            </a:endParaRPr>
          </a:p>
        </p:txBody>
      </p:sp>
      <p:sp>
        <p:nvSpPr>
          <p:cNvPr id="6" name="Title 1"/>
          <p:cNvSpPr txBox="1">
            <a:spLocks/>
          </p:cNvSpPr>
          <p:nvPr/>
        </p:nvSpPr>
        <p:spPr>
          <a:xfrm>
            <a:off x="33199" y="6468034"/>
            <a:ext cx="12158801" cy="38996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sl-SI" sz="2000" b="1" dirty="0" smtClean="0"/>
              <a:t>NERIS </a:t>
            </a:r>
            <a:r>
              <a:rPr lang="sl-SI" sz="2000" b="1" dirty="0" err="1" smtClean="0"/>
              <a:t>Workshop</a:t>
            </a:r>
            <a:r>
              <a:rPr lang="sl-SI" sz="2000" b="1" dirty="0" smtClean="0"/>
              <a:t> 2019</a:t>
            </a:r>
            <a:endParaRPr lang="sl-SI" sz="2000" dirty="0"/>
          </a:p>
        </p:txBody>
      </p:sp>
    </p:spTree>
    <p:extLst>
      <p:ext uri="{BB962C8B-B14F-4D97-AF65-F5344CB8AC3E}">
        <p14:creationId xmlns:p14="http://schemas.microsoft.com/office/powerpoint/2010/main" val="37469915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927100"/>
            <a:ext cx="12192000" cy="5769535"/>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sl-SI" b="1" dirty="0" smtClean="0"/>
              <a:t>JOINT </a:t>
            </a:r>
            <a:r>
              <a:rPr lang="sl-SI" b="1" dirty="0" smtClean="0"/>
              <a:t>EXERISES</a:t>
            </a:r>
            <a:endParaRPr lang="sl-SI" dirty="0" smtClean="0"/>
          </a:p>
          <a:p>
            <a:pPr marL="342900" indent="-342900" algn="l">
              <a:buFont typeface="Wingdings" panose="05000000000000000000" pitchFamily="2" charset="2"/>
              <a:buChar char="Ø"/>
            </a:pPr>
            <a:r>
              <a:rPr lang="sl-SI" dirty="0" smtClean="0"/>
              <a:t>GOAL </a:t>
            </a:r>
            <a:r>
              <a:rPr lang="sl-SI" dirty="0"/>
              <a:t>=&gt; </a:t>
            </a:r>
            <a:r>
              <a:rPr lang="sl-SI" dirty="0" smtClean="0"/>
              <a:t>DEMONSTRATE</a:t>
            </a:r>
            <a:r>
              <a:rPr lang="en-US" dirty="0" smtClean="0"/>
              <a:t> </a:t>
            </a:r>
            <a:r>
              <a:rPr lang="en-US" dirty="0"/>
              <a:t>the acquired </a:t>
            </a:r>
            <a:r>
              <a:rPr lang="en-US" dirty="0" smtClean="0"/>
              <a:t>knowledge</a:t>
            </a:r>
            <a:r>
              <a:rPr lang="sl-SI" dirty="0" smtClean="0"/>
              <a:t> </a:t>
            </a:r>
          </a:p>
          <a:p>
            <a:pPr marL="342900" indent="-342900" algn="l">
              <a:buFont typeface="Wingdings" panose="05000000000000000000" pitchFamily="2" charset="2"/>
              <a:buChar char="Ø"/>
            </a:pPr>
            <a:r>
              <a:rPr lang="sl-SI" dirty="0" smtClean="0"/>
              <a:t>SELECTION </a:t>
            </a:r>
            <a:r>
              <a:rPr lang="sl-SI" dirty="0"/>
              <a:t>OF</a:t>
            </a:r>
            <a:r>
              <a:rPr lang="sl-SI" dirty="0" smtClean="0"/>
              <a:t> ATTENDEES =&gt; 1-2 </a:t>
            </a:r>
            <a:r>
              <a:rPr lang="sl-SI" dirty="0" err="1" smtClean="0"/>
              <a:t>representatives</a:t>
            </a:r>
            <a:r>
              <a:rPr lang="sl-SI" dirty="0" smtClean="0"/>
              <a:t> </a:t>
            </a:r>
            <a:r>
              <a:rPr lang="sl-SI" dirty="0" err="1" smtClean="0"/>
              <a:t>of</a:t>
            </a:r>
            <a:r>
              <a:rPr lang="sl-SI" dirty="0" smtClean="0"/>
              <a:t> EACH UNIT – </a:t>
            </a:r>
            <a:r>
              <a:rPr lang="sl-SI" dirty="0" err="1" smtClean="0"/>
              <a:t>approximately</a:t>
            </a:r>
            <a:r>
              <a:rPr lang="sl-SI" dirty="0" smtClean="0"/>
              <a:t> 120 men</a:t>
            </a:r>
            <a:r>
              <a:rPr lang="sl-SI" dirty="0" smtClean="0"/>
              <a:t> </a:t>
            </a:r>
            <a:r>
              <a:rPr lang="en-US" dirty="0" smtClean="0"/>
              <a:t>will </a:t>
            </a:r>
            <a:r>
              <a:rPr lang="en-US" dirty="0"/>
              <a:t>be involved. </a:t>
            </a:r>
            <a:endParaRPr lang="sl-SI" dirty="0" smtClean="0"/>
          </a:p>
          <a:p>
            <a:pPr marL="342900" indent="-342900" algn="l">
              <a:buFont typeface="Wingdings" panose="05000000000000000000" pitchFamily="2" charset="2"/>
              <a:buChar char="Ø"/>
            </a:pPr>
            <a:r>
              <a:rPr lang="sl-SI" dirty="0" smtClean="0"/>
              <a:t>REQUIREMENTS =&gt;</a:t>
            </a:r>
          </a:p>
          <a:p>
            <a:pPr marL="800100" lvl="1" indent="-342900" algn="l">
              <a:buFont typeface="Wingdings" panose="05000000000000000000" pitchFamily="2" charset="2"/>
              <a:buChar char="Ø"/>
            </a:pPr>
            <a:r>
              <a:rPr lang="sl-SI" dirty="0" smtClean="0"/>
              <a:t>A</a:t>
            </a:r>
            <a:r>
              <a:rPr lang="en-US" dirty="0" err="1" smtClean="0"/>
              <a:t>ll</a:t>
            </a:r>
            <a:r>
              <a:rPr lang="en-US" dirty="0" smtClean="0"/>
              <a:t> </a:t>
            </a:r>
            <a:r>
              <a:rPr lang="sl-SI" dirty="0" err="1" smtClean="0"/>
              <a:t>the</a:t>
            </a:r>
            <a:r>
              <a:rPr lang="sl-SI" dirty="0" smtClean="0"/>
              <a:t> </a:t>
            </a:r>
            <a:r>
              <a:rPr lang="en-US" dirty="0" smtClean="0"/>
              <a:t>rules </a:t>
            </a:r>
            <a:r>
              <a:rPr lang="en-US" dirty="0"/>
              <a:t>of </a:t>
            </a:r>
            <a:r>
              <a:rPr lang="en-US" dirty="0" smtClean="0"/>
              <a:t>firefighter</a:t>
            </a:r>
            <a:r>
              <a:rPr lang="sl-SI" dirty="0" smtClean="0"/>
              <a:t>`</a:t>
            </a:r>
            <a:r>
              <a:rPr lang="en-US" dirty="0" smtClean="0"/>
              <a:t> </a:t>
            </a:r>
            <a:r>
              <a:rPr lang="en-US" dirty="0"/>
              <a:t>tactics </a:t>
            </a:r>
            <a:r>
              <a:rPr lang="sl-SI" dirty="0" err="1" smtClean="0"/>
              <a:t>have</a:t>
            </a:r>
            <a:r>
              <a:rPr lang="sl-SI" dirty="0" smtClean="0"/>
              <a:t> to be </a:t>
            </a:r>
            <a:r>
              <a:rPr lang="sl-SI" dirty="0" err="1" smtClean="0"/>
              <a:t>respected</a:t>
            </a:r>
            <a:endParaRPr lang="sl-SI" dirty="0" smtClean="0"/>
          </a:p>
          <a:p>
            <a:pPr marL="800100" lvl="1" indent="-342900" algn="l">
              <a:buFont typeface="Wingdings" panose="05000000000000000000" pitchFamily="2" charset="2"/>
              <a:buChar char="Ø"/>
            </a:pPr>
            <a:r>
              <a:rPr lang="sl-SI" dirty="0" err="1" smtClean="0"/>
              <a:t>Knowledege</a:t>
            </a:r>
            <a:r>
              <a:rPr lang="sl-SI" dirty="0" smtClean="0"/>
              <a:t> </a:t>
            </a:r>
            <a:r>
              <a:rPr lang="sl-SI" dirty="0" err="1" smtClean="0"/>
              <a:t>and</a:t>
            </a:r>
            <a:r>
              <a:rPr lang="sl-SI" dirty="0" smtClean="0"/>
              <a:t> </a:t>
            </a:r>
            <a:r>
              <a:rPr lang="sl-SI" dirty="0" err="1" smtClean="0"/>
              <a:t>proper</a:t>
            </a:r>
            <a:r>
              <a:rPr lang="sl-SI" dirty="0" smtClean="0"/>
              <a:t> </a:t>
            </a:r>
            <a:r>
              <a:rPr lang="en-US" dirty="0" smtClean="0"/>
              <a:t>handling </a:t>
            </a:r>
            <a:r>
              <a:rPr lang="en-US" dirty="0"/>
              <a:t>due to the danger of radioactive </a:t>
            </a:r>
            <a:r>
              <a:rPr lang="en-US" dirty="0" smtClean="0"/>
              <a:t>radiation</a:t>
            </a:r>
            <a:r>
              <a:rPr lang="sl-SI" dirty="0" smtClean="0"/>
              <a:t> </a:t>
            </a:r>
            <a:r>
              <a:rPr lang="sl-SI" dirty="0" err="1" smtClean="0"/>
              <a:t>has</a:t>
            </a:r>
            <a:r>
              <a:rPr lang="sl-SI" dirty="0" smtClean="0"/>
              <a:t> to be </a:t>
            </a:r>
            <a:r>
              <a:rPr lang="sl-SI" dirty="0" err="1" smtClean="0"/>
              <a:t>demonstrated</a:t>
            </a:r>
            <a:endParaRPr lang="sl-SI" dirty="0" smtClean="0"/>
          </a:p>
          <a:p>
            <a:pPr marL="342900" indent="-342900" algn="l">
              <a:buFont typeface="Wingdings" panose="05000000000000000000" pitchFamily="2" charset="2"/>
              <a:buChar char="Ø"/>
            </a:pPr>
            <a:endParaRPr lang="sl-SI" dirty="0" smtClean="0"/>
          </a:p>
          <a:p>
            <a:pPr marL="342900" indent="-342900" algn="l">
              <a:buFont typeface="Wingdings" panose="05000000000000000000" pitchFamily="2" charset="2"/>
              <a:buChar char="Ø"/>
            </a:pPr>
            <a:r>
              <a:rPr lang="sl-SI" dirty="0"/>
              <a:t>METHOD =&gt; </a:t>
            </a:r>
            <a:r>
              <a:rPr lang="en-US" dirty="0"/>
              <a:t>comprehensive fire fighting interventions</a:t>
            </a:r>
            <a:endParaRPr lang="sl-SI" dirty="0"/>
          </a:p>
          <a:p>
            <a:pPr marL="342900" indent="-342900" algn="l">
              <a:buFont typeface="Wingdings" panose="05000000000000000000" pitchFamily="2" charset="2"/>
              <a:buChar char="Ø"/>
            </a:pPr>
            <a:r>
              <a:rPr lang="en-US" dirty="0" smtClean="0"/>
              <a:t>SCENARIO </a:t>
            </a:r>
            <a:endParaRPr lang="sl-SI" dirty="0" smtClean="0"/>
          </a:p>
          <a:p>
            <a:pPr marL="800100" lvl="1" indent="-342900" algn="l">
              <a:buFont typeface="Wingdings" panose="05000000000000000000" pitchFamily="2" charset="2"/>
              <a:buChar char="Ø"/>
            </a:pPr>
            <a:r>
              <a:rPr lang="en-US" dirty="0" smtClean="0"/>
              <a:t>Accident </a:t>
            </a:r>
            <a:r>
              <a:rPr lang="en-US" dirty="0"/>
              <a:t>of a vehicle for radioactive cargo</a:t>
            </a:r>
          </a:p>
          <a:p>
            <a:pPr marL="800100" lvl="1" indent="-342900" algn="l">
              <a:buFont typeface="Wingdings" panose="05000000000000000000" pitchFamily="2" charset="2"/>
              <a:buChar char="Ø"/>
            </a:pPr>
            <a:r>
              <a:rPr lang="en-US" dirty="0" smtClean="0"/>
              <a:t>Mediation </a:t>
            </a:r>
            <a:r>
              <a:rPr lang="en-US" dirty="0"/>
              <a:t>for spillage of radioactive material</a:t>
            </a:r>
          </a:p>
          <a:p>
            <a:pPr marL="800100" lvl="1" indent="-342900" algn="l">
              <a:buFont typeface="Wingdings" panose="05000000000000000000" pitchFamily="2" charset="2"/>
              <a:buChar char="Ø"/>
            </a:pPr>
            <a:r>
              <a:rPr lang="en-US" dirty="0" smtClean="0"/>
              <a:t>Fire </a:t>
            </a:r>
            <a:r>
              <a:rPr lang="en-US" dirty="0"/>
              <a:t>during industrial </a:t>
            </a:r>
            <a:r>
              <a:rPr lang="en-US" dirty="0" smtClean="0"/>
              <a:t>radiography</a:t>
            </a:r>
            <a:endParaRPr lang="sl-SI" dirty="0" smtClean="0"/>
          </a:p>
          <a:p>
            <a:pPr marL="342900" indent="-342900" algn="l">
              <a:buFont typeface="Wingdings" panose="05000000000000000000" pitchFamily="2" charset="2"/>
              <a:buChar char="Ø"/>
            </a:pPr>
            <a:r>
              <a:rPr lang="sl-SI" dirty="0" smtClean="0"/>
              <a:t>ADDITIONALLY</a:t>
            </a:r>
          </a:p>
          <a:p>
            <a:pPr marL="800100" lvl="1" indent="-342900" algn="l">
              <a:buFont typeface="Wingdings" panose="05000000000000000000" pitchFamily="2" charset="2"/>
              <a:buChar char="Ø"/>
            </a:pPr>
            <a:r>
              <a:rPr lang="sl-SI" dirty="0" smtClean="0"/>
              <a:t>PUBLIC EVENT</a:t>
            </a:r>
          </a:p>
          <a:p>
            <a:pPr marL="800100" lvl="1" indent="-342900" algn="l">
              <a:buFont typeface="Wingdings" panose="05000000000000000000" pitchFamily="2" charset="2"/>
              <a:buChar char="Ø"/>
            </a:pPr>
            <a:r>
              <a:rPr lang="sl-SI" dirty="0" smtClean="0"/>
              <a:t>MEDIA</a:t>
            </a:r>
          </a:p>
          <a:p>
            <a:pPr marL="800100" lvl="1" indent="-342900" algn="l">
              <a:buFont typeface="Wingdings" panose="05000000000000000000" pitchFamily="2" charset="2"/>
              <a:buChar char="Ø"/>
            </a:pPr>
            <a:r>
              <a:rPr lang="sl-SI" dirty="0" smtClean="0"/>
              <a:t>COMMENTATOR</a:t>
            </a:r>
          </a:p>
          <a:p>
            <a:pPr algn="l"/>
            <a:endParaRPr lang="sl-SI" dirty="0"/>
          </a:p>
        </p:txBody>
      </p:sp>
      <p:sp>
        <p:nvSpPr>
          <p:cNvPr id="4" name="Title 1"/>
          <p:cNvSpPr txBox="1">
            <a:spLocks/>
          </p:cNvSpPr>
          <p:nvPr/>
        </p:nvSpPr>
        <p:spPr>
          <a:xfrm>
            <a:off x="631114" y="0"/>
            <a:ext cx="10929769" cy="63839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sl-SI" sz="2800" b="1" dirty="0" smtClean="0">
                <a:solidFill>
                  <a:srgbClr val="0070C0"/>
                </a:solidFill>
              </a:rPr>
              <a:t>FINAL JOINT EXERCISE</a:t>
            </a:r>
            <a:endParaRPr lang="sl-SI" sz="2800" b="1" dirty="0">
              <a:solidFill>
                <a:srgbClr val="FF0000"/>
              </a:solidFill>
            </a:endParaRPr>
          </a:p>
        </p:txBody>
      </p:sp>
      <p:sp>
        <p:nvSpPr>
          <p:cNvPr id="6" name="Title 1"/>
          <p:cNvSpPr>
            <a:spLocks noGrp="1"/>
          </p:cNvSpPr>
          <p:nvPr>
            <p:ph type="ctrTitle"/>
          </p:nvPr>
        </p:nvSpPr>
        <p:spPr>
          <a:xfrm>
            <a:off x="2819400" y="5854699"/>
            <a:ext cx="4037336" cy="563141"/>
          </a:xfrm>
        </p:spPr>
        <p:txBody>
          <a:bodyPr>
            <a:normAutofit/>
          </a:bodyPr>
          <a:lstStyle/>
          <a:p>
            <a:r>
              <a:rPr lang="sl-SI" sz="2800" b="1" dirty="0" smtClean="0">
                <a:solidFill>
                  <a:srgbClr val="FF0000"/>
                </a:solidFill>
              </a:rPr>
              <a:t>YOU ARE INVITED !</a:t>
            </a:r>
            <a:endParaRPr lang="sl-SI" sz="2800" dirty="0">
              <a:solidFill>
                <a:srgbClr val="FF0000"/>
              </a:solidFill>
            </a:endParaRPr>
          </a:p>
        </p:txBody>
      </p:sp>
    </p:spTree>
    <p:extLst>
      <p:ext uri="{BB962C8B-B14F-4D97-AF65-F5344CB8AC3E}">
        <p14:creationId xmlns:p14="http://schemas.microsoft.com/office/powerpoint/2010/main" val="6406124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0067" y="154983"/>
            <a:ext cx="10929769" cy="683217"/>
          </a:xfrm>
        </p:spPr>
        <p:txBody>
          <a:bodyPr>
            <a:normAutofit/>
          </a:bodyPr>
          <a:lstStyle/>
          <a:p>
            <a:r>
              <a:rPr lang="sl-SI" sz="2800" b="1" dirty="0" smtClean="0">
                <a:solidFill>
                  <a:srgbClr val="0070C0"/>
                </a:solidFill>
              </a:rPr>
              <a:t>IMPACT</a:t>
            </a:r>
            <a:endParaRPr lang="sl-SI" sz="2800" b="1" dirty="0">
              <a:solidFill>
                <a:srgbClr val="0070C0"/>
              </a:solidFill>
            </a:endParaRPr>
          </a:p>
        </p:txBody>
      </p:sp>
      <p:sp>
        <p:nvSpPr>
          <p:cNvPr id="5" name="Subtitle 2"/>
          <p:cNvSpPr txBox="1">
            <a:spLocks/>
          </p:cNvSpPr>
          <p:nvPr/>
        </p:nvSpPr>
        <p:spPr>
          <a:xfrm>
            <a:off x="0" y="838200"/>
            <a:ext cx="12192000" cy="60198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sl-SI" b="1" dirty="0" smtClean="0"/>
          </a:p>
          <a:p>
            <a:pPr marL="457200" indent="-457200" algn="l">
              <a:lnSpc>
                <a:spcPct val="150000"/>
              </a:lnSpc>
              <a:buFont typeface="Wingdings" panose="05000000000000000000" pitchFamily="2" charset="2"/>
              <a:buChar char="Ø"/>
            </a:pPr>
            <a:r>
              <a:rPr lang="sl-SI" dirty="0" err="1" smtClean="0"/>
              <a:t>Training</a:t>
            </a:r>
            <a:r>
              <a:rPr lang="sl-SI" dirty="0" smtClean="0"/>
              <a:t> program </a:t>
            </a:r>
            <a:r>
              <a:rPr lang="sl-SI" dirty="0" err="1" smtClean="0"/>
              <a:t>for</a:t>
            </a:r>
            <a:r>
              <a:rPr lang="sl-SI" dirty="0" smtClean="0"/>
              <a:t> </a:t>
            </a:r>
            <a:r>
              <a:rPr lang="sl-SI" dirty="0" err="1" smtClean="0"/>
              <a:t>first</a:t>
            </a:r>
            <a:r>
              <a:rPr lang="sl-SI" dirty="0" smtClean="0"/>
              <a:t> </a:t>
            </a:r>
            <a:r>
              <a:rPr lang="sl-SI" dirty="0" err="1" smtClean="0"/>
              <a:t>responders</a:t>
            </a:r>
            <a:r>
              <a:rPr lang="sl-SI" dirty="0" smtClean="0"/>
              <a:t> </a:t>
            </a:r>
            <a:r>
              <a:rPr lang="sl-SI" dirty="0" err="1" smtClean="0"/>
              <a:t>developed</a:t>
            </a:r>
            <a:r>
              <a:rPr lang="sl-SI" dirty="0" smtClean="0"/>
              <a:t> </a:t>
            </a:r>
            <a:r>
              <a:rPr lang="sl-SI" dirty="0" err="1" smtClean="0"/>
              <a:t>and</a:t>
            </a:r>
            <a:r>
              <a:rPr lang="sl-SI" dirty="0" smtClean="0"/>
              <a:t> put </a:t>
            </a:r>
            <a:r>
              <a:rPr lang="sl-SI" dirty="0" err="1" smtClean="0"/>
              <a:t>into</a:t>
            </a:r>
            <a:r>
              <a:rPr lang="sl-SI" dirty="0" smtClean="0"/>
              <a:t> </a:t>
            </a:r>
            <a:r>
              <a:rPr lang="sl-SI" dirty="0" err="1" smtClean="0"/>
              <a:t>practice</a:t>
            </a:r>
            <a:endParaRPr lang="sl-SI" dirty="0" smtClean="0"/>
          </a:p>
          <a:p>
            <a:pPr marL="457200" indent="-457200" algn="l">
              <a:lnSpc>
                <a:spcPct val="150000"/>
              </a:lnSpc>
              <a:buFont typeface="Wingdings" panose="05000000000000000000" pitchFamily="2" charset="2"/>
              <a:buChar char="Ø"/>
            </a:pPr>
            <a:r>
              <a:rPr lang="sl-SI" dirty="0" smtClean="0"/>
              <a:t>60 + </a:t>
            </a:r>
            <a:r>
              <a:rPr lang="sl-SI" dirty="0" err="1" smtClean="0"/>
              <a:t>intervention</a:t>
            </a:r>
            <a:r>
              <a:rPr lang="sl-SI" dirty="0" smtClean="0"/>
              <a:t> </a:t>
            </a:r>
            <a:r>
              <a:rPr lang="sl-SI" dirty="0" err="1" smtClean="0"/>
              <a:t>units</a:t>
            </a:r>
            <a:r>
              <a:rPr lang="sl-SI" dirty="0" smtClean="0"/>
              <a:t> in </a:t>
            </a:r>
            <a:r>
              <a:rPr lang="sl-SI" dirty="0" err="1" smtClean="0"/>
              <a:t>cross</a:t>
            </a:r>
            <a:r>
              <a:rPr lang="sl-SI" dirty="0" smtClean="0"/>
              <a:t> </a:t>
            </a:r>
            <a:r>
              <a:rPr lang="sl-SI" dirty="0" err="1" smtClean="0"/>
              <a:t>border</a:t>
            </a:r>
            <a:r>
              <a:rPr lang="sl-SI" dirty="0" smtClean="0"/>
              <a:t> </a:t>
            </a:r>
            <a:r>
              <a:rPr lang="sl-SI" dirty="0" err="1" smtClean="0"/>
              <a:t>region</a:t>
            </a:r>
            <a:r>
              <a:rPr lang="sl-SI" dirty="0" smtClean="0"/>
              <a:t> </a:t>
            </a:r>
            <a:r>
              <a:rPr lang="sl-SI" dirty="0" err="1" smtClean="0"/>
              <a:t>qualified</a:t>
            </a:r>
            <a:r>
              <a:rPr lang="sl-SI" dirty="0" smtClean="0"/>
              <a:t> </a:t>
            </a:r>
            <a:r>
              <a:rPr lang="sl-SI" dirty="0" err="1" smtClean="0"/>
              <a:t>for</a:t>
            </a:r>
            <a:r>
              <a:rPr lang="sl-SI" dirty="0" smtClean="0"/>
              <a:t> </a:t>
            </a:r>
            <a:r>
              <a:rPr lang="sl-SI" dirty="0" err="1" smtClean="0"/>
              <a:t>interventions</a:t>
            </a:r>
            <a:r>
              <a:rPr lang="sl-SI" dirty="0" smtClean="0"/>
              <a:t> </a:t>
            </a:r>
            <a:r>
              <a:rPr lang="sl-SI" dirty="0" err="1" smtClean="0"/>
              <a:t>involving</a:t>
            </a:r>
            <a:r>
              <a:rPr lang="sl-SI" dirty="0" smtClean="0"/>
              <a:t> </a:t>
            </a:r>
            <a:r>
              <a:rPr lang="sl-SI" dirty="0" err="1" smtClean="0"/>
              <a:t>radiation</a:t>
            </a:r>
            <a:r>
              <a:rPr lang="sl-SI" dirty="0" smtClean="0"/>
              <a:t> </a:t>
            </a:r>
          </a:p>
          <a:p>
            <a:pPr marL="457200" indent="-457200" algn="l">
              <a:lnSpc>
                <a:spcPct val="150000"/>
              </a:lnSpc>
              <a:buFont typeface="Wingdings" panose="05000000000000000000" pitchFamily="2" charset="2"/>
              <a:buChar char="Ø"/>
            </a:pPr>
            <a:r>
              <a:rPr lang="sl-SI" dirty="0" smtClean="0"/>
              <a:t>700 + </a:t>
            </a:r>
            <a:r>
              <a:rPr lang="sl-SI" dirty="0" err="1" smtClean="0"/>
              <a:t>individual</a:t>
            </a:r>
            <a:r>
              <a:rPr lang="sl-SI" dirty="0" smtClean="0"/>
              <a:t> </a:t>
            </a:r>
            <a:r>
              <a:rPr lang="sl-SI" dirty="0" err="1" smtClean="0"/>
              <a:t>firefighters</a:t>
            </a:r>
            <a:r>
              <a:rPr lang="sl-SI" dirty="0" smtClean="0"/>
              <a:t> </a:t>
            </a:r>
            <a:r>
              <a:rPr lang="sl-SI" dirty="0" err="1" smtClean="0"/>
              <a:t>involved</a:t>
            </a:r>
            <a:r>
              <a:rPr lang="sl-SI" dirty="0" smtClean="0"/>
              <a:t> in </a:t>
            </a:r>
            <a:r>
              <a:rPr lang="sl-SI" dirty="0" err="1" smtClean="0"/>
              <a:t>training</a:t>
            </a:r>
            <a:r>
              <a:rPr lang="sl-SI" dirty="0" smtClean="0"/>
              <a:t> program </a:t>
            </a:r>
          </a:p>
          <a:p>
            <a:pPr marL="457200" indent="-457200" algn="l">
              <a:lnSpc>
                <a:spcPct val="150000"/>
              </a:lnSpc>
              <a:buFont typeface="Wingdings" panose="05000000000000000000" pitchFamily="2" charset="2"/>
              <a:buChar char="Ø"/>
            </a:pPr>
            <a:r>
              <a:rPr lang="sl-SI" dirty="0" smtClean="0"/>
              <a:t>9 </a:t>
            </a:r>
            <a:r>
              <a:rPr lang="sl-SI" dirty="0" err="1" smtClean="0"/>
              <a:t>joint</a:t>
            </a:r>
            <a:r>
              <a:rPr lang="sl-SI" dirty="0" smtClean="0"/>
              <a:t> </a:t>
            </a:r>
            <a:r>
              <a:rPr lang="sl-SI" dirty="0" err="1" smtClean="0"/>
              <a:t>exercises</a:t>
            </a:r>
            <a:r>
              <a:rPr lang="sl-SI" dirty="0" smtClean="0"/>
              <a:t> in </a:t>
            </a:r>
            <a:r>
              <a:rPr lang="sl-SI" dirty="0" err="1" smtClean="0"/>
              <a:t>cross</a:t>
            </a:r>
            <a:r>
              <a:rPr lang="sl-SI" dirty="0" smtClean="0"/>
              <a:t> </a:t>
            </a:r>
            <a:r>
              <a:rPr lang="sl-SI" dirty="0" err="1" smtClean="0"/>
              <a:t>border</a:t>
            </a:r>
            <a:r>
              <a:rPr lang="sl-SI" dirty="0" smtClean="0"/>
              <a:t> </a:t>
            </a:r>
            <a:r>
              <a:rPr lang="sl-SI" dirty="0" err="1" smtClean="0"/>
              <a:t>regions</a:t>
            </a:r>
            <a:r>
              <a:rPr lang="sl-SI" dirty="0" smtClean="0"/>
              <a:t> </a:t>
            </a:r>
            <a:r>
              <a:rPr lang="sl-SI" dirty="0" err="1" smtClean="0"/>
              <a:t>performed</a:t>
            </a:r>
            <a:r>
              <a:rPr lang="sl-SI" dirty="0" smtClean="0"/>
              <a:t> </a:t>
            </a:r>
            <a:r>
              <a:rPr lang="sl-SI" dirty="0" err="1" smtClean="0"/>
              <a:t>involving</a:t>
            </a:r>
            <a:r>
              <a:rPr lang="sl-SI" dirty="0"/>
              <a:t> </a:t>
            </a:r>
            <a:r>
              <a:rPr lang="sl-SI" dirty="0" err="1" smtClean="0"/>
              <a:t>first</a:t>
            </a:r>
            <a:r>
              <a:rPr lang="sl-SI" dirty="0" smtClean="0"/>
              <a:t> </a:t>
            </a:r>
            <a:r>
              <a:rPr lang="sl-SI" dirty="0" err="1" smtClean="0"/>
              <a:t>responders</a:t>
            </a:r>
            <a:r>
              <a:rPr lang="sl-SI" dirty="0" smtClean="0"/>
              <a:t> </a:t>
            </a:r>
            <a:r>
              <a:rPr lang="sl-SI" dirty="0" err="1" smtClean="0"/>
              <a:t>from</a:t>
            </a:r>
            <a:r>
              <a:rPr lang="sl-SI" dirty="0" smtClean="0"/>
              <a:t> </a:t>
            </a:r>
            <a:r>
              <a:rPr lang="sl-SI" dirty="0" err="1" smtClean="0"/>
              <a:t>both</a:t>
            </a:r>
            <a:r>
              <a:rPr lang="sl-SI" dirty="0" smtClean="0"/>
              <a:t> </a:t>
            </a:r>
            <a:r>
              <a:rPr lang="sl-SI" dirty="0" err="1" smtClean="0"/>
              <a:t>countries</a:t>
            </a:r>
            <a:r>
              <a:rPr lang="sl-SI" dirty="0" smtClean="0"/>
              <a:t> </a:t>
            </a:r>
          </a:p>
          <a:p>
            <a:pPr algn="l"/>
            <a:r>
              <a:rPr lang="sl-SI" dirty="0" smtClean="0"/>
              <a:t> </a:t>
            </a:r>
            <a:endParaRPr lang="sl-SI" dirty="0" smtClean="0"/>
          </a:p>
        </p:txBody>
      </p:sp>
      <p:sp>
        <p:nvSpPr>
          <p:cNvPr id="4" name="Title 1"/>
          <p:cNvSpPr txBox="1">
            <a:spLocks/>
          </p:cNvSpPr>
          <p:nvPr/>
        </p:nvSpPr>
        <p:spPr>
          <a:xfrm>
            <a:off x="33199" y="6468034"/>
            <a:ext cx="12158801" cy="38996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sl-SI" sz="2000" b="1" dirty="0" smtClean="0"/>
              <a:t>NERIS </a:t>
            </a:r>
            <a:r>
              <a:rPr lang="sl-SI" sz="2000" b="1" dirty="0" err="1" smtClean="0"/>
              <a:t>Workshop</a:t>
            </a:r>
            <a:r>
              <a:rPr lang="sl-SI" sz="2000" b="1" dirty="0" smtClean="0"/>
              <a:t> 2019</a:t>
            </a:r>
            <a:endParaRPr lang="sl-SI" sz="2000" dirty="0"/>
          </a:p>
        </p:txBody>
      </p:sp>
    </p:spTree>
    <p:extLst>
      <p:ext uri="{BB962C8B-B14F-4D97-AF65-F5344CB8AC3E}">
        <p14:creationId xmlns:p14="http://schemas.microsoft.com/office/powerpoint/2010/main" val="8741140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0067" y="154983"/>
            <a:ext cx="10929769" cy="683217"/>
          </a:xfrm>
        </p:spPr>
        <p:txBody>
          <a:bodyPr>
            <a:normAutofit/>
          </a:bodyPr>
          <a:lstStyle/>
          <a:p>
            <a:r>
              <a:rPr lang="sl-SI" sz="2800" b="1" dirty="0" smtClean="0">
                <a:solidFill>
                  <a:srgbClr val="0070C0"/>
                </a:solidFill>
              </a:rPr>
              <a:t>LONG-TERM IMPACT</a:t>
            </a:r>
            <a:endParaRPr lang="sl-SI" sz="2800" b="1" dirty="0">
              <a:solidFill>
                <a:srgbClr val="0070C0"/>
              </a:solidFill>
            </a:endParaRPr>
          </a:p>
        </p:txBody>
      </p:sp>
      <p:sp>
        <p:nvSpPr>
          <p:cNvPr id="5" name="Subtitle 2"/>
          <p:cNvSpPr txBox="1">
            <a:spLocks/>
          </p:cNvSpPr>
          <p:nvPr/>
        </p:nvSpPr>
        <p:spPr>
          <a:xfrm>
            <a:off x="0" y="838200"/>
            <a:ext cx="12192000" cy="6019800"/>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sl-SI" b="1" dirty="0" smtClean="0"/>
          </a:p>
          <a:p>
            <a:pPr algn="l"/>
            <a:r>
              <a:rPr lang="sl-SI" b="1" dirty="0"/>
              <a:t>SUSTAINABLE CROSS-BORDER </a:t>
            </a:r>
            <a:r>
              <a:rPr lang="sl-SI" b="1" dirty="0" smtClean="0"/>
              <a:t>STRUCTURE = </a:t>
            </a:r>
            <a:r>
              <a:rPr lang="sl-SI" b="1" dirty="0"/>
              <a:t>FORMAL AGREEMENT BETWEEN THE PARTNERS OF THE PROJECT</a:t>
            </a:r>
          </a:p>
          <a:p>
            <a:pPr marL="457200" indent="-457200" algn="l">
              <a:lnSpc>
                <a:spcPct val="150000"/>
              </a:lnSpc>
              <a:buFont typeface="Wingdings" panose="05000000000000000000" pitchFamily="2" charset="2"/>
              <a:buChar char="Ø"/>
            </a:pPr>
            <a:r>
              <a:rPr lang="sl-SI" dirty="0"/>
              <a:t>TO PROMOTE CROSS-BORDER COOPERATION IN THE FIELD OF RADIATION </a:t>
            </a:r>
            <a:r>
              <a:rPr lang="sl-SI" dirty="0" smtClean="0"/>
              <a:t>SAFETY</a:t>
            </a:r>
          </a:p>
          <a:p>
            <a:pPr marL="457200" indent="-457200" algn="l">
              <a:lnSpc>
                <a:spcPct val="150000"/>
              </a:lnSpc>
              <a:buFont typeface="Wingdings" panose="05000000000000000000" pitchFamily="2" charset="2"/>
              <a:buChar char="Ø"/>
            </a:pPr>
            <a:r>
              <a:rPr lang="sl-SI" dirty="0" smtClean="0"/>
              <a:t>TO </a:t>
            </a:r>
            <a:r>
              <a:rPr lang="sl-SI" dirty="0"/>
              <a:t>MAINTAIN AND FURTHER DEVELOP THE COMPETENCE OF FIRST RESPONDER TEAMS, ACHIEVED DURING THE </a:t>
            </a:r>
            <a:r>
              <a:rPr lang="sl-SI" dirty="0" smtClean="0"/>
              <a:t>PROJECT</a:t>
            </a:r>
          </a:p>
          <a:p>
            <a:pPr marL="457200" indent="-457200" algn="l">
              <a:lnSpc>
                <a:spcPct val="150000"/>
              </a:lnSpc>
              <a:buFont typeface="Wingdings" panose="05000000000000000000" pitchFamily="2" charset="2"/>
              <a:buChar char="Ø"/>
            </a:pPr>
            <a:r>
              <a:rPr lang="sl-SI" dirty="0" smtClean="0"/>
              <a:t>TO PROMOTE PERIODIC ACTIVITIES</a:t>
            </a:r>
          </a:p>
          <a:p>
            <a:pPr marL="457200" indent="-457200" algn="l">
              <a:lnSpc>
                <a:spcPct val="150000"/>
              </a:lnSpc>
              <a:buFont typeface="Wingdings" panose="05000000000000000000" pitchFamily="2" charset="2"/>
              <a:buChar char="Ø"/>
            </a:pPr>
            <a:r>
              <a:rPr lang="sl-SI" dirty="0" smtClean="0"/>
              <a:t>TO MAINTAIN WEB-BASED KNOWLEDGE DATA BASE FOR FIRST RESPONDERS</a:t>
            </a:r>
            <a:endParaRPr lang="sl-SI" dirty="0"/>
          </a:p>
          <a:p>
            <a:pPr marL="457200" indent="-457200" algn="l">
              <a:lnSpc>
                <a:spcPct val="150000"/>
              </a:lnSpc>
              <a:buFont typeface="Wingdings" panose="05000000000000000000" pitchFamily="2" charset="2"/>
              <a:buChar char="Ø"/>
            </a:pPr>
            <a:r>
              <a:rPr lang="sl-SI" dirty="0" smtClean="0"/>
              <a:t>TO IMPROVE GUIDELINES AND PROTOCOLS (FOR TRAINING </a:t>
            </a:r>
            <a:r>
              <a:rPr lang="sl-SI" dirty="0"/>
              <a:t>A</a:t>
            </a:r>
            <a:r>
              <a:rPr lang="sl-SI" dirty="0" smtClean="0"/>
              <a:t>ND EQUIPPING INTERVENTION UNITS)</a:t>
            </a:r>
            <a:endParaRPr lang="sl-SI" dirty="0"/>
          </a:p>
          <a:p>
            <a:pPr marL="457200" indent="-457200" algn="l">
              <a:lnSpc>
                <a:spcPct val="150000"/>
              </a:lnSpc>
              <a:buFont typeface="Wingdings" panose="05000000000000000000" pitchFamily="2" charset="2"/>
              <a:buChar char="Ø"/>
            </a:pPr>
            <a:r>
              <a:rPr lang="sl-SI" dirty="0" smtClean="0"/>
              <a:t>TO HARMONIZE AND FURTHER DEVELOP INTERVENTION PROCEDURES IN CROSS-BORDER REGION</a:t>
            </a:r>
            <a:endParaRPr lang="sl-SI" dirty="0"/>
          </a:p>
          <a:p>
            <a:pPr marL="457200" indent="-457200" algn="l">
              <a:lnSpc>
                <a:spcPct val="150000"/>
              </a:lnSpc>
              <a:buFont typeface="Wingdings" panose="05000000000000000000" pitchFamily="2" charset="2"/>
              <a:buChar char="Ø"/>
            </a:pPr>
            <a:r>
              <a:rPr lang="sl-SI" dirty="0" smtClean="0"/>
              <a:t>TO TRANSFER THE RECOMMENDATIONS </a:t>
            </a:r>
            <a:r>
              <a:rPr lang="sl-SI" dirty="0"/>
              <a:t>REGARDING RADIOLOGICAL EMERGENCY PREPAREDNESS OF FIRST </a:t>
            </a:r>
            <a:r>
              <a:rPr lang="sl-SI" dirty="0" smtClean="0"/>
              <a:t>RESPONDERS BASED ON EXISTING PROJECT INTO THE REGULATORY LEGISLATION</a:t>
            </a:r>
            <a:endParaRPr lang="sl-SI" dirty="0" smtClean="0"/>
          </a:p>
          <a:p>
            <a:pPr algn="l"/>
            <a:r>
              <a:rPr lang="sl-SI" dirty="0" smtClean="0"/>
              <a:t> </a:t>
            </a:r>
            <a:endParaRPr lang="sl-SI" dirty="0" smtClean="0"/>
          </a:p>
        </p:txBody>
      </p:sp>
      <p:sp>
        <p:nvSpPr>
          <p:cNvPr id="4" name="Title 1"/>
          <p:cNvSpPr txBox="1">
            <a:spLocks/>
          </p:cNvSpPr>
          <p:nvPr/>
        </p:nvSpPr>
        <p:spPr>
          <a:xfrm>
            <a:off x="33199" y="6468034"/>
            <a:ext cx="12158801" cy="38996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sl-SI" sz="2000" b="1" dirty="0" smtClean="0"/>
              <a:t>NERIS </a:t>
            </a:r>
            <a:r>
              <a:rPr lang="sl-SI" sz="2000" b="1" dirty="0" err="1" smtClean="0"/>
              <a:t>Workshop</a:t>
            </a:r>
            <a:r>
              <a:rPr lang="sl-SI" sz="2000" b="1" dirty="0" smtClean="0"/>
              <a:t> 2019</a:t>
            </a:r>
            <a:endParaRPr lang="sl-SI" sz="2000" dirty="0"/>
          </a:p>
        </p:txBody>
      </p:sp>
    </p:spTree>
    <p:extLst>
      <p:ext uri="{BB962C8B-B14F-4D97-AF65-F5344CB8AC3E}">
        <p14:creationId xmlns:p14="http://schemas.microsoft.com/office/powerpoint/2010/main" val="13511503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0067" y="154983"/>
            <a:ext cx="10929769" cy="873717"/>
          </a:xfrm>
        </p:spPr>
        <p:txBody>
          <a:bodyPr>
            <a:normAutofit/>
          </a:bodyPr>
          <a:lstStyle/>
          <a:p>
            <a:r>
              <a:rPr lang="sl-SI" sz="2800" b="1" dirty="0" smtClean="0">
                <a:solidFill>
                  <a:srgbClr val="FF0000"/>
                </a:solidFill>
              </a:rPr>
              <a:t>BONUS IMPACT OF ENRAS</a:t>
            </a:r>
            <a:endParaRPr lang="sl-SI" sz="2800" dirty="0">
              <a:solidFill>
                <a:srgbClr val="FF0000"/>
              </a:solidFill>
            </a:endParaRPr>
          </a:p>
        </p:txBody>
      </p:sp>
      <p:sp>
        <p:nvSpPr>
          <p:cNvPr id="5" name="Subtitle 2"/>
          <p:cNvSpPr txBox="1">
            <a:spLocks/>
          </p:cNvSpPr>
          <p:nvPr/>
        </p:nvSpPr>
        <p:spPr>
          <a:xfrm>
            <a:off x="0" y="1769200"/>
            <a:ext cx="12192000" cy="24519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Ø"/>
            </a:pPr>
            <a:r>
              <a:rPr lang="sl-SI" dirty="0" smtClean="0"/>
              <a:t>BRIDGING </a:t>
            </a:r>
            <a:r>
              <a:rPr lang="sl-SI" dirty="0" smtClean="0"/>
              <a:t>THE GAP BETWEEN </a:t>
            </a:r>
          </a:p>
          <a:p>
            <a:pPr marL="800100" lvl="1" indent="-342900" algn="l">
              <a:buFont typeface="Wingdings" panose="05000000000000000000" pitchFamily="2" charset="2"/>
              <a:buChar char="Ø"/>
            </a:pPr>
            <a:r>
              <a:rPr lang="sl-SI" dirty="0"/>
              <a:t>	</a:t>
            </a:r>
            <a:r>
              <a:rPr lang="sl-SI" dirty="0" smtClean="0"/>
              <a:t>INSTITUTIONS</a:t>
            </a:r>
            <a:r>
              <a:rPr lang="en-US" dirty="0" smtClean="0"/>
              <a:t> </a:t>
            </a:r>
            <a:r>
              <a:rPr lang="en-US" dirty="0"/>
              <a:t>AND SOCIETY</a:t>
            </a:r>
            <a:r>
              <a:rPr lang="sl-SI" dirty="0" smtClean="0"/>
              <a:t> </a:t>
            </a:r>
          </a:p>
          <a:p>
            <a:pPr marL="800100" lvl="1" indent="-342900" algn="l">
              <a:buFont typeface="Wingdings" panose="05000000000000000000" pitchFamily="2" charset="2"/>
              <a:buChar char="Ø"/>
            </a:pPr>
            <a:r>
              <a:rPr lang="sl-SI" dirty="0" smtClean="0"/>
              <a:t>	PROFESSIONALS AND </a:t>
            </a:r>
            <a:r>
              <a:rPr lang="sl-SI" dirty="0" smtClean="0"/>
              <a:t>COMMUNITY</a:t>
            </a:r>
          </a:p>
          <a:p>
            <a:pPr marL="342900" indent="-342900" algn="l">
              <a:buFont typeface="Wingdings" panose="05000000000000000000" pitchFamily="2" charset="2"/>
              <a:buChar char="Ø"/>
            </a:pPr>
            <a:r>
              <a:rPr lang="sl-SI" dirty="0"/>
              <a:t>VALUABLE EXPERIENCES, GAINED DURING THE </a:t>
            </a:r>
            <a:r>
              <a:rPr lang="sl-SI" dirty="0" smtClean="0"/>
              <a:t>PROJECT</a:t>
            </a:r>
            <a:endParaRPr lang="sl-SI" dirty="0"/>
          </a:p>
          <a:p>
            <a:pPr marL="342900" indent="-342900" algn="l">
              <a:buFont typeface="Wingdings" panose="05000000000000000000" pitchFamily="2" charset="2"/>
              <a:buChar char="Ø"/>
            </a:pPr>
            <a:r>
              <a:rPr lang="sl-SI" dirty="0"/>
              <a:t>MAY BE TEMPLATE FOR SIMILAR STRUCTURES IN CROSS BORDER REGIONS.</a:t>
            </a:r>
          </a:p>
          <a:p>
            <a:pPr marL="342900" indent="-342900" algn="l">
              <a:buFont typeface="Wingdings" panose="05000000000000000000" pitchFamily="2" charset="2"/>
              <a:buChar char="Ø"/>
            </a:pPr>
            <a:endParaRPr lang="sl-SI" dirty="0"/>
          </a:p>
        </p:txBody>
      </p:sp>
      <p:sp>
        <p:nvSpPr>
          <p:cNvPr id="4" name="Title 1"/>
          <p:cNvSpPr txBox="1">
            <a:spLocks/>
          </p:cNvSpPr>
          <p:nvPr/>
        </p:nvSpPr>
        <p:spPr>
          <a:xfrm>
            <a:off x="33199" y="6468034"/>
            <a:ext cx="12158801" cy="38996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sl-SI" sz="2000" b="1" dirty="0" smtClean="0"/>
              <a:t>NERIS </a:t>
            </a:r>
            <a:r>
              <a:rPr lang="sl-SI" sz="2000" b="1" dirty="0" err="1" smtClean="0"/>
              <a:t>Workshop</a:t>
            </a:r>
            <a:r>
              <a:rPr lang="sl-SI" sz="2000" b="1" dirty="0" smtClean="0"/>
              <a:t> 2019</a:t>
            </a:r>
            <a:endParaRPr lang="sl-SI" sz="2000" dirty="0"/>
          </a:p>
        </p:txBody>
      </p:sp>
    </p:spTree>
    <p:extLst>
      <p:ext uri="{BB962C8B-B14F-4D97-AF65-F5344CB8AC3E}">
        <p14:creationId xmlns:p14="http://schemas.microsoft.com/office/powerpoint/2010/main" val="33020001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62583" y="310438"/>
            <a:ext cx="1414923" cy="382412"/>
          </a:xfrm>
          <a:prstGeom prst="rect">
            <a:avLst/>
          </a:prstGeom>
        </p:spPr>
      </p:pic>
      <p:pic>
        <p:nvPicPr>
          <p:cNvPr id="7" name="Picture 6"/>
          <p:cNvPicPr>
            <a:picLocks noChangeAspect="1"/>
          </p:cNvPicPr>
          <p:nvPr/>
        </p:nvPicPr>
        <p:blipFill>
          <a:blip r:embed="rId3"/>
          <a:stretch>
            <a:fillRect/>
          </a:stretch>
        </p:blipFill>
        <p:spPr>
          <a:xfrm>
            <a:off x="2633747" y="1862971"/>
            <a:ext cx="6292776" cy="1700752"/>
          </a:xfrm>
          <a:prstGeom prst="rect">
            <a:avLst/>
          </a:prstGeom>
        </p:spPr>
      </p:pic>
      <p:sp>
        <p:nvSpPr>
          <p:cNvPr id="9" name="Title 1"/>
          <p:cNvSpPr txBox="1">
            <a:spLocks/>
          </p:cNvSpPr>
          <p:nvPr/>
        </p:nvSpPr>
        <p:spPr>
          <a:xfrm>
            <a:off x="138953" y="3609525"/>
            <a:ext cx="10929769" cy="97592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sl-SI" sz="2800" b="1" dirty="0" err="1">
                <a:solidFill>
                  <a:srgbClr val="0070C0"/>
                </a:solidFill>
              </a:rPr>
              <a:t>EN</a:t>
            </a:r>
            <a:r>
              <a:rPr lang="sl-SI" sz="2800" b="1" dirty="0" err="1">
                <a:solidFill>
                  <a:srgbClr val="FF0000"/>
                </a:solidFill>
              </a:rPr>
              <a:t>suring</a:t>
            </a:r>
            <a:r>
              <a:rPr lang="sl-SI" sz="2800" b="1" dirty="0">
                <a:solidFill>
                  <a:srgbClr val="FF0000"/>
                </a:solidFill>
              </a:rPr>
              <a:t> </a:t>
            </a:r>
            <a:r>
              <a:rPr lang="sl-SI" sz="2800" b="1" dirty="0" err="1">
                <a:solidFill>
                  <a:srgbClr val="0070C0"/>
                </a:solidFill>
              </a:rPr>
              <a:t>RA</a:t>
            </a:r>
            <a:r>
              <a:rPr lang="sl-SI" sz="2800" b="1" dirty="0" err="1">
                <a:solidFill>
                  <a:srgbClr val="FF0000"/>
                </a:solidFill>
              </a:rPr>
              <a:t>diation</a:t>
            </a:r>
            <a:r>
              <a:rPr lang="sl-SI" sz="2800" b="1" dirty="0">
                <a:solidFill>
                  <a:srgbClr val="FF0000"/>
                </a:solidFill>
              </a:rPr>
              <a:t> </a:t>
            </a:r>
            <a:r>
              <a:rPr lang="sl-SI" sz="2800" b="1" dirty="0" err="1">
                <a:solidFill>
                  <a:srgbClr val="0070C0"/>
                </a:solidFill>
              </a:rPr>
              <a:t>S</a:t>
            </a:r>
            <a:r>
              <a:rPr lang="sl-SI" sz="2800" b="1" dirty="0" err="1">
                <a:solidFill>
                  <a:srgbClr val="FF0000"/>
                </a:solidFill>
              </a:rPr>
              <a:t>afety</a:t>
            </a:r>
            <a:r>
              <a:rPr lang="sl-SI" sz="2800" b="1" dirty="0">
                <a:solidFill>
                  <a:srgbClr val="FF0000"/>
                </a:solidFill>
              </a:rPr>
              <a:t> </a:t>
            </a:r>
            <a:endParaRPr lang="sl-SI" sz="2800" b="1" dirty="0" smtClean="0">
              <a:solidFill>
                <a:srgbClr val="FF0000"/>
              </a:solidFill>
            </a:endParaRPr>
          </a:p>
          <a:p>
            <a:r>
              <a:rPr lang="sl-SI" sz="2800" b="1" dirty="0" err="1" smtClean="0">
                <a:solidFill>
                  <a:srgbClr val="FF0000"/>
                </a:solidFill>
              </a:rPr>
              <a:t>for</a:t>
            </a:r>
            <a:r>
              <a:rPr lang="sl-SI" sz="2800" b="1" dirty="0" smtClean="0">
                <a:solidFill>
                  <a:srgbClr val="FF0000"/>
                </a:solidFill>
              </a:rPr>
              <a:t> First </a:t>
            </a:r>
            <a:r>
              <a:rPr lang="sl-SI" sz="2800" b="1" dirty="0" err="1" smtClean="0">
                <a:solidFill>
                  <a:srgbClr val="FF0000"/>
                </a:solidFill>
              </a:rPr>
              <a:t>Responder</a:t>
            </a:r>
            <a:r>
              <a:rPr lang="sl-SI" sz="2800" b="1" dirty="0" smtClean="0">
                <a:solidFill>
                  <a:srgbClr val="FF0000"/>
                </a:solidFill>
              </a:rPr>
              <a:t> </a:t>
            </a:r>
            <a:r>
              <a:rPr lang="sl-SI" sz="2800" b="1" dirty="0" err="1" smtClean="0">
                <a:solidFill>
                  <a:srgbClr val="FF0000"/>
                </a:solidFill>
              </a:rPr>
              <a:t>Teams</a:t>
            </a:r>
            <a:r>
              <a:rPr lang="sl-SI" sz="2800" b="1" dirty="0" smtClean="0">
                <a:solidFill>
                  <a:srgbClr val="FF0000"/>
                </a:solidFill>
              </a:rPr>
              <a:t> in </a:t>
            </a:r>
            <a:r>
              <a:rPr lang="sl-SI" sz="2800" b="1" dirty="0" err="1" smtClean="0">
                <a:solidFill>
                  <a:srgbClr val="FF0000"/>
                </a:solidFill>
              </a:rPr>
              <a:t>Case</a:t>
            </a:r>
            <a:r>
              <a:rPr lang="sl-SI" sz="2800" b="1" dirty="0" smtClean="0">
                <a:solidFill>
                  <a:srgbClr val="FF0000"/>
                </a:solidFill>
              </a:rPr>
              <a:t> </a:t>
            </a:r>
            <a:r>
              <a:rPr lang="sl-SI" sz="2800" b="1" dirty="0" err="1" smtClean="0">
                <a:solidFill>
                  <a:srgbClr val="FF0000"/>
                </a:solidFill>
              </a:rPr>
              <a:t>of</a:t>
            </a:r>
            <a:r>
              <a:rPr lang="sl-SI" sz="2800" b="1" dirty="0" smtClean="0">
                <a:solidFill>
                  <a:srgbClr val="FF0000"/>
                </a:solidFill>
              </a:rPr>
              <a:t> </a:t>
            </a:r>
            <a:r>
              <a:rPr lang="sl-SI" sz="2800" b="1" dirty="0" err="1" smtClean="0">
                <a:solidFill>
                  <a:srgbClr val="FF0000"/>
                </a:solidFill>
              </a:rPr>
              <a:t>Nuclear</a:t>
            </a:r>
            <a:r>
              <a:rPr lang="sl-SI" sz="2800" b="1" dirty="0" smtClean="0">
                <a:solidFill>
                  <a:srgbClr val="FF0000"/>
                </a:solidFill>
              </a:rPr>
              <a:t> </a:t>
            </a:r>
            <a:r>
              <a:rPr lang="sl-SI" sz="2800" b="1" dirty="0" err="1" smtClean="0">
                <a:solidFill>
                  <a:srgbClr val="FF0000"/>
                </a:solidFill>
              </a:rPr>
              <a:t>or</a:t>
            </a:r>
            <a:r>
              <a:rPr lang="sl-SI" sz="2800" b="1" dirty="0" smtClean="0">
                <a:solidFill>
                  <a:srgbClr val="FF0000"/>
                </a:solidFill>
              </a:rPr>
              <a:t> </a:t>
            </a:r>
            <a:r>
              <a:rPr lang="sl-SI" sz="2800" b="1" dirty="0" err="1" smtClean="0">
                <a:solidFill>
                  <a:srgbClr val="FF0000"/>
                </a:solidFill>
              </a:rPr>
              <a:t>Radiological</a:t>
            </a:r>
            <a:r>
              <a:rPr lang="sl-SI" sz="2800" b="1" dirty="0" smtClean="0">
                <a:solidFill>
                  <a:srgbClr val="FF0000"/>
                </a:solidFill>
              </a:rPr>
              <a:t> </a:t>
            </a:r>
            <a:r>
              <a:rPr lang="sl-SI" sz="2800" b="1" dirty="0" err="1" smtClean="0">
                <a:solidFill>
                  <a:srgbClr val="FF0000"/>
                </a:solidFill>
              </a:rPr>
              <a:t>Accident</a:t>
            </a:r>
            <a:r>
              <a:rPr lang="sl-SI" sz="2800" b="1" dirty="0" smtClean="0">
                <a:solidFill>
                  <a:srgbClr val="FF0000"/>
                </a:solidFill>
              </a:rPr>
              <a:t> </a:t>
            </a:r>
            <a:endParaRPr lang="sl-SI" sz="2800" b="1" dirty="0">
              <a:solidFill>
                <a:srgbClr val="FF0000"/>
              </a:solidFill>
            </a:endParaRPr>
          </a:p>
        </p:txBody>
      </p:sp>
      <p:pic>
        <p:nvPicPr>
          <p:cNvPr id="5" name="Picture 4"/>
          <p:cNvPicPr>
            <a:picLocks noChangeAspect="1"/>
          </p:cNvPicPr>
          <p:nvPr/>
        </p:nvPicPr>
        <p:blipFill>
          <a:blip r:embed="rId4"/>
          <a:stretch>
            <a:fillRect/>
          </a:stretch>
        </p:blipFill>
        <p:spPr>
          <a:xfrm>
            <a:off x="9170894" y="63786"/>
            <a:ext cx="2828084" cy="875716"/>
          </a:xfrm>
          <a:prstGeom prst="rect">
            <a:avLst/>
          </a:prstGeom>
        </p:spPr>
      </p:pic>
      <p:sp>
        <p:nvSpPr>
          <p:cNvPr id="8" name="Title 1"/>
          <p:cNvSpPr txBox="1">
            <a:spLocks/>
          </p:cNvSpPr>
          <p:nvPr/>
        </p:nvSpPr>
        <p:spPr>
          <a:xfrm>
            <a:off x="33199" y="6468034"/>
            <a:ext cx="12158801" cy="38996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sl-SI" sz="2000" b="1" dirty="0" smtClean="0"/>
              <a:t>NERIS </a:t>
            </a:r>
            <a:r>
              <a:rPr lang="sl-SI" sz="2000" b="1" dirty="0" err="1" smtClean="0"/>
              <a:t>Workshop</a:t>
            </a:r>
            <a:r>
              <a:rPr lang="sl-SI" sz="2000" b="1" dirty="0" smtClean="0"/>
              <a:t> 2019</a:t>
            </a:r>
            <a:endParaRPr lang="sl-SI" sz="2000" dirty="0"/>
          </a:p>
        </p:txBody>
      </p:sp>
    </p:spTree>
    <p:extLst>
      <p:ext uri="{BB962C8B-B14F-4D97-AF65-F5344CB8AC3E}">
        <p14:creationId xmlns:p14="http://schemas.microsoft.com/office/powerpoint/2010/main" val="26704635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711200" y="1426642"/>
            <a:ext cx="11480800" cy="398614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sl-SI" altLang="sl-SI" b="1" dirty="0">
                <a:solidFill>
                  <a:srgbClr val="0070C0"/>
                </a:solidFill>
                <a:latin typeface="Arial Unicode MS" panose="020B0604020202020204" pitchFamily="34" charset="-128"/>
                <a:ea typeface="Times New Roman" panose="02020603050405020304" pitchFamily="18" charset="0"/>
                <a:cs typeface="Courier New" panose="02070309020205020404" pitchFamily="49" charset="0"/>
              </a:rPr>
              <a:t>Institute Jožef Stefan </a:t>
            </a:r>
            <a:r>
              <a:rPr lang="sl-SI" altLang="sl-SI" b="1" dirty="0" smtClean="0">
                <a:latin typeface="Arial Unicode MS" panose="020B0604020202020204" pitchFamily="34" charset="-128"/>
                <a:ea typeface="Times New Roman" panose="02020603050405020304" pitchFamily="18" charset="0"/>
                <a:cs typeface="Courier New" panose="02070309020205020404" pitchFamily="49" charset="0"/>
              </a:rPr>
              <a:t>(SLO)</a:t>
            </a:r>
            <a:endParaRPr lang="sl-SI" altLang="sl-SI" b="1" dirty="0">
              <a:latin typeface="Arial Unicode MS" panose="020B0604020202020204" pitchFamily="34" charset="-128"/>
              <a:ea typeface="Times New Roman" panose="02020603050405020304" pitchFamily="18" charset="0"/>
              <a:cs typeface="Courier New" panose="02070309020205020404" pitchFamily="49" charset="0"/>
            </a:endParaRPr>
          </a:p>
          <a:p>
            <a:pPr algn="l"/>
            <a:r>
              <a:rPr lang="sl-SI" altLang="sl-SI" b="1" dirty="0">
                <a:latin typeface="Arial Unicode MS" panose="020B0604020202020204" pitchFamily="34" charset="-128"/>
                <a:ea typeface="Times New Roman" panose="02020603050405020304" pitchFamily="18" charset="0"/>
                <a:cs typeface="Courier New" panose="02070309020205020404" pitchFamily="49" charset="0"/>
              </a:rPr>
              <a:t>Institute </a:t>
            </a:r>
            <a:r>
              <a:rPr lang="sl-SI" altLang="sl-SI" b="1" dirty="0" err="1">
                <a:latin typeface="Arial Unicode MS" panose="020B0604020202020204" pitchFamily="34" charset="-128"/>
                <a:ea typeface="Times New Roman" panose="02020603050405020304" pitchFamily="18" charset="0"/>
                <a:cs typeface="Courier New" panose="02070309020205020404" pitchFamily="49" charset="0"/>
              </a:rPr>
              <a:t>for</a:t>
            </a:r>
            <a:r>
              <a:rPr lang="sl-SI" altLang="sl-SI" b="1" dirty="0">
                <a:latin typeface="Arial Unicode MS" panose="020B0604020202020204" pitchFamily="34" charset="-128"/>
                <a:ea typeface="Times New Roman" panose="02020603050405020304" pitchFamily="18" charset="0"/>
                <a:cs typeface="Courier New" panose="02070309020205020404" pitchFamily="49" charset="0"/>
              </a:rPr>
              <a:t> </a:t>
            </a:r>
            <a:r>
              <a:rPr lang="sl-SI" altLang="sl-SI" b="1" dirty="0" err="1">
                <a:latin typeface="Arial Unicode MS" panose="020B0604020202020204" pitchFamily="34" charset="-128"/>
                <a:ea typeface="Times New Roman" panose="02020603050405020304" pitchFamily="18" charset="0"/>
                <a:cs typeface="Courier New" panose="02070309020205020404" pitchFamily="49" charset="0"/>
              </a:rPr>
              <a:t>Medical</a:t>
            </a:r>
            <a:r>
              <a:rPr lang="sl-SI" altLang="sl-SI" b="1" dirty="0">
                <a:latin typeface="Arial Unicode MS" panose="020B0604020202020204" pitchFamily="34" charset="-128"/>
                <a:ea typeface="Times New Roman" panose="02020603050405020304" pitchFamily="18" charset="0"/>
                <a:cs typeface="Courier New" panose="02070309020205020404" pitchFamily="49" charset="0"/>
              </a:rPr>
              <a:t> </a:t>
            </a:r>
            <a:r>
              <a:rPr lang="sl-SI" altLang="sl-SI" b="1" dirty="0" err="1">
                <a:latin typeface="Arial Unicode MS" panose="020B0604020202020204" pitchFamily="34" charset="-128"/>
                <a:ea typeface="Times New Roman" panose="02020603050405020304" pitchFamily="18" charset="0"/>
                <a:cs typeface="Courier New" panose="02070309020205020404" pitchFamily="49" charset="0"/>
              </a:rPr>
              <a:t>Research</a:t>
            </a:r>
            <a:r>
              <a:rPr lang="sl-SI" altLang="sl-SI" b="1" dirty="0">
                <a:latin typeface="Arial Unicode MS" panose="020B0604020202020204" pitchFamily="34" charset="-128"/>
                <a:ea typeface="Times New Roman" panose="02020603050405020304" pitchFamily="18" charset="0"/>
                <a:cs typeface="Courier New" panose="02070309020205020404" pitchFamily="49" charset="0"/>
              </a:rPr>
              <a:t> </a:t>
            </a:r>
            <a:r>
              <a:rPr lang="sl-SI" altLang="sl-SI" b="1" dirty="0" smtClean="0">
                <a:latin typeface="Arial Unicode MS" panose="020B0604020202020204" pitchFamily="34" charset="-128"/>
                <a:ea typeface="Times New Roman" panose="02020603050405020304" pitchFamily="18" charset="0"/>
                <a:cs typeface="Courier New" panose="02070309020205020404" pitchFamily="49" charset="0"/>
              </a:rPr>
              <a:t>(CRO)</a:t>
            </a:r>
          </a:p>
          <a:p>
            <a:pPr algn="l"/>
            <a:r>
              <a:rPr lang="sl-SI" altLang="sl-SI" b="1" dirty="0" err="1" smtClean="0">
                <a:solidFill>
                  <a:srgbClr val="0070C0"/>
                </a:solidFill>
                <a:latin typeface="Arial Unicode MS" panose="020B0604020202020204" pitchFamily="34" charset="-128"/>
                <a:ea typeface="Times New Roman" panose="02020603050405020304" pitchFamily="18" charset="0"/>
                <a:cs typeface="Courier New" panose="02070309020205020404" pitchFamily="49" charset="0"/>
              </a:rPr>
              <a:t>Slovenian</a:t>
            </a:r>
            <a:r>
              <a:rPr lang="sl-SI" altLang="sl-SI" b="1" dirty="0" smtClean="0">
                <a:solidFill>
                  <a:srgbClr val="0070C0"/>
                </a:solidFill>
                <a:latin typeface="Arial Unicode MS" panose="020B0604020202020204" pitchFamily="34" charset="-128"/>
                <a:ea typeface="Times New Roman" panose="02020603050405020304" pitchFamily="18" charset="0"/>
                <a:cs typeface="Courier New" panose="02070309020205020404" pitchFamily="49" charset="0"/>
              </a:rPr>
              <a:t> </a:t>
            </a:r>
            <a:r>
              <a:rPr lang="sl-SI" altLang="sl-SI" b="1" dirty="0" err="1">
                <a:solidFill>
                  <a:srgbClr val="0070C0"/>
                </a:solidFill>
                <a:latin typeface="Arial Unicode MS" panose="020B0604020202020204" pitchFamily="34" charset="-128"/>
                <a:ea typeface="Times New Roman" panose="02020603050405020304" pitchFamily="18" charset="0"/>
                <a:cs typeface="Courier New" panose="02070309020205020404" pitchFamily="49" charset="0"/>
              </a:rPr>
              <a:t>Firefighters</a:t>
            </a:r>
            <a:r>
              <a:rPr lang="sl-SI" altLang="sl-SI" b="1" dirty="0">
                <a:solidFill>
                  <a:srgbClr val="0070C0"/>
                </a:solidFill>
                <a:latin typeface="Arial Unicode MS" panose="020B0604020202020204" pitchFamily="34" charset="-128"/>
                <a:ea typeface="Times New Roman" panose="02020603050405020304" pitchFamily="18" charset="0"/>
                <a:cs typeface="Courier New" panose="02070309020205020404" pitchFamily="49" charset="0"/>
              </a:rPr>
              <a:t> </a:t>
            </a:r>
            <a:r>
              <a:rPr lang="sl-SI" altLang="sl-SI" b="1" dirty="0" err="1" smtClean="0">
                <a:solidFill>
                  <a:srgbClr val="0070C0"/>
                </a:solidFill>
                <a:latin typeface="Arial Unicode MS" panose="020B0604020202020204" pitchFamily="34" charset="-128"/>
                <a:ea typeface="Times New Roman" panose="02020603050405020304" pitchFamily="18" charset="0"/>
                <a:cs typeface="Courier New" panose="02070309020205020404" pitchFamily="49" charset="0"/>
              </a:rPr>
              <a:t>Association</a:t>
            </a:r>
            <a:r>
              <a:rPr lang="sl-SI" altLang="sl-SI" b="1" dirty="0" smtClean="0">
                <a:solidFill>
                  <a:srgbClr val="0070C0"/>
                </a:solidFill>
                <a:latin typeface="Arial Unicode MS" panose="020B0604020202020204" pitchFamily="34" charset="-128"/>
                <a:ea typeface="Times New Roman" panose="02020603050405020304" pitchFamily="18" charset="0"/>
                <a:cs typeface="Courier New" panose="02070309020205020404" pitchFamily="49" charset="0"/>
              </a:rPr>
              <a:t> </a:t>
            </a:r>
            <a:r>
              <a:rPr lang="sl-SI" altLang="sl-SI" b="1" dirty="0" smtClean="0">
                <a:latin typeface="Arial Unicode MS" panose="020B0604020202020204" pitchFamily="34" charset="-128"/>
                <a:ea typeface="Times New Roman" panose="02020603050405020304" pitchFamily="18" charset="0"/>
                <a:cs typeface="Courier New" panose="02070309020205020404" pitchFamily="49" charset="0"/>
              </a:rPr>
              <a:t>(SLO)</a:t>
            </a:r>
            <a:endParaRPr lang="sl-SI" altLang="sl-SI" b="1" dirty="0">
              <a:latin typeface="Arial Unicode MS" panose="020B0604020202020204" pitchFamily="34" charset="-128"/>
              <a:ea typeface="Times New Roman" panose="02020603050405020304" pitchFamily="18" charset="0"/>
              <a:cs typeface="Courier New" panose="02070309020205020404" pitchFamily="49" charset="0"/>
            </a:endParaRPr>
          </a:p>
          <a:p>
            <a:pPr algn="l"/>
            <a:r>
              <a:rPr lang="sl-SI" b="1" dirty="0" err="1"/>
              <a:t>Croatian</a:t>
            </a:r>
            <a:r>
              <a:rPr lang="sl-SI" b="1" dirty="0"/>
              <a:t> </a:t>
            </a:r>
            <a:r>
              <a:rPr lang="sl-SI" b="1" dirty="0" err="1"/>
              <a:t>Firefighters</a:t>
            </a:r>
            <a:r>
              <a:rPr lang="sl-SI" b="1" dirty="0"/>
              <a:t> </a:t>
            </a:r>
            <a:r>
              <a:rPr lang="sl-SI" b="1" dirty="0" err="1"/>
              <a:t>Association</a:t>
            </a:r>
            <a:r>
              <a:rPr lang="sl-SI" b="1" dirty="0"/>
              <a:t> </a:t>
            </a:r>
            <a:r>
              <a:rPr lang="sl-SI" b="1" dirty="0" smtClean="0"/>
              <a:t>(CRO)</a:t>
            </a:r>
            <a:endParaRPr lang="sl-SI" b="1" dirty="0"/>
          </a:p>
          <a:p>
            <a:pPr algn="l"/>
            <a:r>
              <a:rPr lang="sl-SI" altLang="sl-SI" b="1" dirty="0" err="1">
                <a:solidFill>
                  <a:srgbClr val="0070C0"/>
                </a:solidFill>
                <a:latin typeface="Arial Unicode MS" panose="020B0604020202020204" pitchFamily="34" charset="-128"/>
                <a:ea typeface="Times New Roman" panose="02020603050405020304" pitchFamily="18" charset="0"/>
                <a:cs typeface="Courier New" panose="02070309020205020404" pitchFamily="49" charset="0"/>
              </a:rPr>
              <a:t>Administration</a:t>
            </a:r>
            <a:r>
              <a:rPr lang="sl-SI" altLang="sl-SI" b="1" dirty="0">
                <a:solidFill>
                  <a:srgbClr val="0070C0"/>
                </a:solidFill>
                <a:latin typeface="Arial Unicode MS" panose="020B0604020202020204" pitchFamily="34" charset="-128"/>
                <a:ea typeface="Times New Roman" panose="02020603050405020304" pitchFamily="18" charset="0"/>
                <a:cs typeface="Courier New" panose="02070309020205020404" pitchFamily="49" charset="0"/>
              </a:rPr>
              <a:t> </a:t>
            </a:r>
            <a:r>
              <a:rPr lang="sl-SI" altLang="sl-SI" b="1" dirty="0" err="1">
                <a:solidFill>
                  <a:srgbClr val="0070C0"/>
                </a:solidFill>
                <a:latin typeface="Arial Unicode MS" panose="020B0604020202020204" pitchFamily="34" charset="-128"/>
                <a:ea typeface="Times New Roman" panose="02020603050405020304" pitchFamily="18" charset="0"/>
                <a:cs typeface="Courier New" panose="02070309020205020404" pitchFamily="49" charset="0"/>
              </a:rPr>
              <a:t>of</a:t>
            </a:r>
            <a:r>
              <a:rPr lang="sl-SI" altLang="sl-SI" b="1" dirty="0">
                <a:solidFill>
                  <a:srgbClr val="0070C0"/>
                </a:solidFill>
                <a:latin typeface="Arial Unicode MS" panose="020B0604020202020204" pitchFamily="34" charset="-128"/>
                <a:ea typeface="Times New Roman" panose="02020603050405020304" pitchFamily="18" charset="0"/>
                <a:cs typeface="Courier New" panose="02070309020205020404" pitchFamily="49" charset="0"/>
              </a:rPr>
              <a:t> </a:t>
            </a:r>
            <a:r>
              <a:rPr lang="sl-SI" altLang="sl-SI" b="1" dirty="0" err="1">
                <a:solidFill>
                  <a:srgbClr val="0070C0"/>
                </a:solidFill>
                <a:latin typeface="Arial Unicode MS" panose="020B0604020202020204" pitchFamily="34" charset="-128"/>
                <a:ea typeface="Times New Roman" panose="02020603050405020304" pitchFamily="18" charset="0"/>
                <a:cs typeface="Courier New" panose="02070309020205020404" pitchFamily="49" charset="0"/>
              </a:rPr>
              <a:t>the</a:t>
            </a:r>
            <a:r>
              <a:rPr lang="sl-SI" altLang="sl-SI" b="1" dirty="0">
                <a:solidFill>
                  <a:srgbClr val="0070C0"/>
                </a:solidFill>
                <a:latin typeface="Arial Unicode MS" panose="020B0604020202020204" pitchFamily="34" charset="-128"/>
                <a:ea typeface="Times New Roman" panose="02020603050405020304" pitchFamily="18" charset="0"/>
                <a:cs typeface="Courier New" panose="02070309020205020404" pitchFamily="49" charset="0"/>
              </a:rPr>
              <a:t> </a:t>
            </a:r>
            <a:r>
              <a:rPr lang="sl-SI" altLang="sl-SI" b="1" dirty="0" err="1">
                <a:solidFill>
                  <a:srgbClr val="0070C0"/>
                </a:solidFill>
                <a:latin typeface="Arial Unicode MS" panose="020B0604020202020204" pitchFamily="34" charset="-128"/>
                <a:ea typeface="Times New Roman" panose="02020603050405020304" pitchFamily="18" charset="0"/>
                <a:cs typeface="Courier New" panose="02070309020205020404" pitchFamily="49" charset="0"/>
              </a:rPr>
              <a:t>Republic</a:t>
            </a:r>
            <a:r>
              <a:rPr lang="sl-SI" altLang="sl-SI" b="1" dirty="0">
                <a:solidFill>
                  <a:srgbClr val="0070C0"/>
                </a:solidFill>
                <a:latin typeface="Arial Unicode MS" panose="020B0604020202020204" pitchFamily="34" charset="-128"/>
                <a:ea typeface="Times New Roman" panose="02020603050405020304" pitchFamily="18" charset="0"/>
                <a:cs typeface="Courier New" panose="02070309020205020404" pitchFamily="49" charset="0"/>
              </a:rPr>
              <a:t> </a:t>
            </a:r>
            <a:r>
              <a:rPr lang="sl-SI" altLang="sl-SI" b="1" dirty="0" err="1">
                <a:solidFill>
                  <a:srgbClr val="0070C0"/>
                </a:solidFill>
                <a:latin typeface="Arial Unicode MS" panose="020B0604020202020204" pitchFamily="34" charset="-128"/>
                <a:ea typeface="Times New Roman" panose="02020603050405020304" pitchFamily="18" charset="0"/>
                <a:cs typeface="Courier New" panose="02070309020205020404" pitchFamily="49" charset="0"/>
              </a:rPr>
              <a:t>of</a:t>
            </a:r>
            <a:r>
              <a:rPr lang="sl-SI" altLang="sl-SI" b="1" dirty="0">
                <a:solidFill>
                  <a:srgbClr val="0070C0"/>
                </a:solidFill>
                <a:latin typeface="Arial Unicode MS" panose="020B0604020202020204" pitchFamily="34" charset="-128"/>
                <a:ea typeface="Times New Roman" panose="02020603050405020304" pitchFamily="18" charset="0"/>
                <a:cs typeface="Courier New" panose="02070309020205020404" pitchFamily="49" charset="0"/>
              </a:rPr>
              <a:t> </a:t>
            </a:r>
            <a:r>
              <a:rPr lang="sl-SI" altLang="sl-SI" b="1" dirty="0" err="1">
                <a:solidFill>
                  <a:srgbClr val="0070C0"/>
                </a:solidFill>
                <a:latin typeface="Arial Unicode MS" panose="020B0604020202020204" pitchFamily="34" charset="-128"/>
                <a:ea typeface="Times New Roman" panose="02020603050405020304" pitchFamily="18" charset="0"/>
                <a:cs typeface="Courier New" panose="02070309020205020404" pitchFamily="49" charset="0"/>
              </a:rPr>
              <a:t>Slovenia</a:t>
            </a:r>
            <a:r>
              <a:rPr lang="sl-SI" altLang="sl-SI" b="1" dirty="0">
                <a:solidFill>
                  <a:srgbClr val="0070C0"/>
                </a:solidFill>
                <a:latin typeface="Arial Unicode MS" panose="020B0604020202020204" pitchFamily="34" charset="-128"/>
                <a:ea typeface="Times New Roman" panose="02020603050405020304" pitchFamily="18" charset="0"/>
                <a:cs typeface="Courier New" panose="02070309020205020404" pitchFamily="49" charset="0"/>
              </a:rPr>
              <a:t> </a:t>
            </a:r>
            <a:r>
              <a:rPr lang="sl-SI" altLang="sl-SI" b="1" dirty="0" err="1">
                <a:solidFill>
                  <a:srgbClr val="0070C0"/>
                </a:solidFill>
                <a:latin typeface="Arial Unicode MS" panose="020B0604020202020204" pitchFamily="34" charset="-128"/>
                <a:ea typeface="Times New Roman" panose="02020603050405020304" pitchFamily="18" charset="0"/>
                <a:cs typeface="Courier New" panose="02070309020205020404" pitchFamily="49" charset="0"/>
              </a:rPr>
              <a:t>for</a:t>
            </a:r>
            <a:r>
              <a:rPr lang="sl-SI" altLang="sl-SI" b="1" dirty="0">
                <a:solidFill>
                  <a:srgbClr val="0070C0"/>
                </a:solidFill>
                <a:latin typeface="Arial Unicode MS" panose="020B0604020202020204" pitchFamily="34" charset="-128"/>
                <a:ea typeface="Times New Roman" panose="02020603050405020304" pitchFamily="18" charset="0"/>
                <a:cs typeface="Courier New" panose="02070309020205020404" pitchFamily="49" charset="0"/>
              </a:rPr>
              <a:t> </a:t>
            </a:r>
            <a:r>
              <a:rPr lang="sl-SI" b="1" dirty="0" smtClean="0">
                <a:solidFill>
                  <a:srgbClr val="0070C0"/>
                </a:solidFill>
              </a:rPr>
              <a:t>civil </a:t>
            </a:r>
            <a:r>
              <a:rPr lang="sl-SI" b="1" dirty="0" err="1" smtClean="0">
                <a:solidFill>
                  <a:srgbClr val="0070C0"/>
                </a:solidFill>
              </a:rPr>
              <a:t>protection</a:t>
            </a:r>
            <a:r>
              <a:rPr lang="sl-SI" b="1" dirty="0" smtClean="0">
                <a:solidFill>
                  <a:srgbClr val="0070C0"/>
                </a:solidFill>
              </a:rPr>
              <a:t> </a:t>
            </a:r>
            <a:r>
              <a:rPr lang="sl-SI" b="1" dirty="0" err="1" smtClean="0">
                <a:solidFill>
                  <a:srgbClr val="0070C0"/>
                </a:solidFill>
              </a:rPr>
              <a:t>and</a:t>
            </a:r>
            <a:r>
              <a:rPr lang="sl-SI" b="1" dirty="0" smtClean="0">
                <a:solidFill>
                  <a:srgbClr val="0070C0"/>
                </a:solidFill>
              </a:rPr>
              <a:t> </a:t>
            </a:r>
            <a:r>
              <a:rPr lang="sl-SI" b="1" dirty="0" err="1" smtClean="0">
                <a:solidFill>
                  <a:srgbClr val="0070C0"/>
                </a:solidFill>
              </a:rPr>
              <a:t>disaster</a:t>
            </a:r>
            <a:r>
              <a:rPr lang="sl-SI" b="1" dirty="0" smtClean="0"/>
              <a:t> (SLO)</a:t>
            </a:r>
            <a:r>
              <a:rPr lang="sl-SI" altLang="sl-SI" b="1" dirty="0" smtClean="0">
                <a:latin typeface="Arial Unicode MS" panose="020B0604020202020204" pitchFamily="34" charset="-128"/>
                <a:ea typeface="Times New Roman" panose="02020603050405020304" pitchFamily="18" charset="0"/>
                <a:cs typeface="Courier New" panose="02070309020205020404" pitchFamily="49" charset="0"/>
              </a:rPr>
              <a:t> </a:t>
            </a:r>
            <a:endParaRPr lang="sl-SI" altLang="sl-SI" b="1" dirty="0">
              <a:latin typeface="Arial Unicode MS" panose="020B0604020202020204" pitchFamily="34" charset="-128"/>
              <a:ea typeface="Times New Roman" panose="02020603050405020304" pitchFamily="18" charset="0"/>
              <a:cs typeface="Courier New" panose="02070309020205020404" pitchFamily="49" charset="0"/>
            </a:endParaRPr>
          </a:p>
          <a:p>
            <a:pPr algn="l"/>
            <a:r>
              <a:rPr lang="sl-SI" b="1" dirty="0" err="1">
                <a:solidFill>
                  <a:srgbClr val="0070C0"/>
                </a:solidFill>
              </a:rPr>
              <a:t>Slovenian</a:t>
            </a:r>
            <a:r>
              <a:rPr lang="sl-SI" b="1" dirty="0">
                <a:solidFill>
                  <a:srgbClr val="0070C0"/>
                </a:solidFill>
              </a:rPr>
              <a:t> </a:t>
            </a:r>
            <a:r>
              <a:rPr lang="sl-SI" b="1" dirty="0" err="1">
                <a:solidFill>
                  <a:srgbClr val="0070C0"/>
                </a:solidFill>
              </a:rPr>
              <a:t>Nuclear</a:t>
            </a:r>
            <a:r>
              <a:rPr lang="sl-SI" b="1" dirty="0">
                <a:solidFill>
                  <a:srgbClr val="0070C0"/>
                </a:solidFill>
              </a:rPr>
              <a:t> </a:t>
            </a:r>
            <a:r>
              <a:rPr lang="sl-SI" b="1" dirty="0" err="1">
                <a:solidFill>
                  <a:srgbClr val="0070C0"/>
                </a:solidFill>
              </a:rPr>
              <a:t>Safety</a:t>
            </a:r>
            <a:r>
              <a:rPr lang="sl-SI" b="1" dirty="0">
                <a:solidFill>
                  <a:srgbClr val="0070C0"/>
                </a:solidFill>
              </a:rPr>
              <a:t> </a:t>
            </a:r>
            <a:r>
              <a:rPr lang="sl-SI" b="1" dirty="0" err="1" smtClean="0">
                <a:solidFill>
                  <a:srgbClr val="0070C0"/>
                </a:solidFill>
              </a:rPr>
              <a:t>Administration</a:t>
            </a:r>
            <a:r>
              <a:rPr lang="sl-SI" b="1" dirty="0" smtClean="0"/>
              <a:t> (SLO)</a:t>
            </a:r>
            <a:endParaRPr lang="sl-SI" b="1" dirty="0"/>
          </a:p>
          <a:p>
            <a:pPr algn="l"/>
            <a:r>
              <a:rPr lang="en-US" b="1" dirty="0"/>
              <a:t>State Office for Radiological and Nuclear Safety</a:t>
            </a:r>
            <a:r>
              <a:rPr lang="sl-SI" b="1" dirty="0"/>
              <a:t> </a:t>
            </a:r>
            <a:r>
              <a:rPr lang="sl-SI" b="1" dirty="0" smtClean="0"/>
              <a:t>in </a:t>
            </a:r>
            <a:r>
              <a:rPr lang="sl-SI" b="1" dirty="0" err="1"/>
              <a:t>C</a:t>
            </a:r>
            <a:r>
              <a:rPr lang="sl-SI" b="1" dirty="0" err="1" smtClean="0"/>
              <a:t>roatia</a:t>
            </a:r>
            <a:r>
              <a:rPr lang="sl-SI" b="1" dirty="0" smtClean="0">
                <a:latin typeface="Arial Unicode MS" panose="020B0604020202020204" pitchFamily="34" charset="-128"/>
                <a:cs typeface="Courier New" panose="02070309020205020404" pitchFamily="49" charset="0"/>
              </a:rPr>
              <a:t> (CRO)</a:t>
            </a:r>
            <a:endParaRPr lang="sl-SI" altLang="sl-SI" sz="6000" b="1" dirty="0">
              <a:latin typeface="Arial" panose="020B0604020202020204" pitchFamily="34" charset="0"/>
            </a:endParaRPr>
          </a:p>
          <a:p>
            <a:pPr algn="l"/>
            <a:endParaRPr lang="sl-SI" dirty="0"/>
          </a:p>
        </p:txBody>
      </p:sp>
      <p:sp>
        <p:nvSpPr>
          <p:cNvPr id="6" name="Title 1"/>
          <p:cNvSpPr txBox="1">
            <a:spLocks/>
          </p:cNvSpPr>
          <p:nvPr/>
        </p:nvSpPr>
        <p:spPr>
          <a:xfrm>
            <a:off x="575167" y="5412783"/>
            <a:ext cx="10929769" cy="68321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sl-SI" sz="2800" b="1" dirty="0" smtClean="0">
                <a:solidFill>
                  <a:srgbClr val="0070C0"/>
                </a:solidFill>
              </a:rPr>
              <a:t>THANK YOU FOR YOUR ATTENTION!</a:t>
            </a:r>
            <a:endParaRPr lang="sl-SI" sz="2800" b="1" dirty="0">
              <a:solidFill>
                <a:srgbClr val="0070C0"/>
              </a:solidFill>
            </a:endParaRPr>
          </a:p>
        </p:txBody>
      </p:sp>
      <p:sp>
        <p:nvSpPr>
          <p:cNvPr id="7" name="Title 1"/>
          <p:cNvSpPr txBox="1">
            <a:spLocks/>
          </p:cNvSpPr>
          <p:nvPr/>
        </p:nvSpPr>
        <p:spPr>
          <a:xfrm>
            <a:off x="0" y="128749"/>
            <a:ext cx="12191999" cy="49698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sl-SI" sz="2800" b="1" dirty="0" err="1" smtClean="0">
                <a:solidFill>
                  <a:srgbClr val="FF0000"/>
                </a:solidFill>
              </a:rPr>
              <a:t>Partners</a:t>
            </a:r>
            <a:endParaRPr lang="sl-SI" sz="2800" dirty="0">
              <a:solidFill>
                <a:srgbClr val="FF0000"/>
              </a:solidFill>
            </a:endParaRPr>
          </a:p>
        </p:txBody>
      </p:sp>
      <p:sp>
        <p:nvSpPr>
          <p:cNvPr id="8" name="Title 1"/>
          <p:cNvSpPr txBox="1">
            <a:spLocks/>
          </p:cNvSpPr>
          <p:nvPr/>
        </p:nvSpPr>
        <p:spPr>
          <a:xfrm>
            <a:off x="33199" y="6468034"/>
            <a:ext cx="12158801" cy="38996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sl-SI" sz="2000" b="1" dirty="0" smtClean="0"/>
              <a:t>NERIS </a:t>
            </a:r>
            <a:r>
              <a:rPr lang="sl-SI" sz="2000" b="1" dirty="0" err="1" smtClean="0"/>
              <a:t>Workshop</a:t>
            </a:r>
            <a:r>
              <a:rPr lang="sl-SI" sz="2000" b="1" dirty="0" smtClean="0"/>
              <a:t> 2019</a:t>
            </a:r>
            <a:endParaRPr lang="sl-SI" sz="2000" dirty="0"/>
          </a:p>
        </p:txBody>
      </p:sp>
    </p:spTree>
    <p:extLst>
      <p:ext uri="{BB962C8B-B14F-4D97-AF65-F5344CB8AC3E}">
        <p14:creationId xmlns:p14="http://schemas.microsoft.com/office/powerpoint/2010/main" val="3374742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39880" y="1863106"/>
            <a:ext cx="5145438" cy="3717424"/>
          </a:xfrm>
        </p:spPr>
        <p:txBody>
          <a:bodyPr>
            <a:noAutofit/>
          </a:bodyPr>
          <a:lstStyle/>
          <a:p>
            <a:pPr algn="l">
              <a:lnSpc>
                <a:spcPct val="100000"/>
              </a:lnSpc>
              <a:spcBef>
                <a:spcPts val="600"/>
              </a:spcBef>
            </a:pPr>
            <a:r>
              <a:rPr lang="sl-SI" sz="2800" b="1" dirty="0" smtClean="0"/>
              <a:t/>
            </a:r>
            <a:br>
              <a:rPr lang="sl-SI" sz="2800" b="1" dirty="0" smtClean="0"/>
            </a:br>
            <a:r>
              <a:rPr lang="sl-SI" sz="2800" b="1" dirty="0" smtClean="0"/>
              <a:t/>
            </a:r>
            <a:br>
              <a:rPr lang="sl-SI" sz="2800" b="1" dirty="0" smtClean="0"/>
            </a:br>
            <a:r>
              <a:rPr lang="sl-SI" sz="2800" b="1" dirty="0" err="1" smtClean="0"/>
              <a:t>Justifying</a:t>
            </a:r>
            <a:r>
              <a:rPr lang="sl-SI" sz="2800" b="1" dirty="0" smtClean="0"/>
              <a:t> </a:t>
            </a:r>
            <a:r>
              <a:rPr lang="sl-SI" sz="2800" b="1" dirty="0" err="1" smtClean="0"/>
              <a:t>the</a:t>
            </a:r>
            <a:r>
              <a:rPr lang="sl-SI" sz="2800" b="1" dirty="0" smtClean="0"/>
              <a:t> </a:t>
            </a:r>
            <a:r>
              <a:rPr lang="sl-SI" sz="2800" b="1" dirty="0" err="1" smtClean="0"/>
              <a:t>need</a:t>
            </a:r>
            <a:r>
              <a:rPr lang="sl-SI" sz="2800" b="1" dirty="0" smtClean="0"/>
              <a:t> </a:t>
            </a:r>
            <a:r>
              <a:rPr lang="sl-SI" sz="2800" b="1" dirty="0" err="1" smtClean="0"/>
              <a:t>for</a:t>
            </a:r>
            <a:r>
              <a:rPr lang="sl-SI" sz="2800" b="1" dirty="0" smtClean="0"/>
              <a:t> </a:t>
            </a:r>
            <a:r>
              <a:rPr lang="sl-SI" sz="2800" b="1" dirty="0" err="1" smtClean="0"/>
              <a:t>the</a:t>
            </a:r>
            <a:r>
              <a:rPr lang="sl-SI" sz="2800" b="1" dirty="0" smtClean="0"/>
              <a:t> </a:t>
            </a:r>
            <a:r>
              <a:rPr lang="sl-SI" sz="2800" b="1" dirty="0" err="1" smtClean="0"/>
              <a:t>project</a:t>
            </a:r>
            <a:r>
              <a:rPr lang="sl-SI" sz="2800" b="1" dirty="0" smtClean="0"/>
              <a:t/>
            </a:r>
            <a:br>
              <a:rPr lang="sl-SI" sz="2800" b="1" dirty="0" smtClean="0"/>
            </a:br>
            <a:r>
              <a:rPr lang="sl-SI" sz="2800" b="1" dirty="0" smtClean="0"/>
              <a:t>Formal </a:t>
            </a:r>
            <a:r>
              <a:rPr lang="sl-SI" sz="2800" b="1" dirty="0" err="1" smtClean="0"/>
              <a:t>framework</a:t>
            </a:r>
            <a:r>
              <a:rPr lang="sl-SI" sz="2800" b="1" dirty="0" smtClean="0"/>
              <a:t/>
            </a:r>
            <a:br>
              <a:rPr lang="sl-SI" sz="2800" b="1" dirty="0" smtClean="0"/>
            </a:br>
            <a:r>
              <a:rPr lang="sl-SI" sz="2800" b="1" dirty="0" err="1" smtClean="0"/>
              <a:t>Goals</a:t>
            </a:r>
            <a:r>
              <a:rPr lang="sl-SI" sz="2800" b="1" dirty="0" smtClean="0"/>
              <a:t/>
            </a:r>
            <a:br>
              <a:rPr lang="sl-SI" sz="2800" b="1" dirty="0" smtClean="0"/>
            </a:br>
            <a:r>
              <a:rPr lang="sl-SI" sz="2800" b="1" dirty="0" err="1" smtClean="0"/>
              <a:t>Objectives</a:t>
            </a:r>
            <a:r>
              <a:rPr lang="sl-SI" sz="2800" b="1" dirty="0" smtClean="0"/>
              <a:t/>
            </a:r>
            <a:br>
              <a:rPr lang="sl-SI" sz="2800" b="1" dirty="0" smtClean="0"/>
            </a:br>
            <a:r>
              <a:rPr lang="sl-SI" sz="2800" b="1" dirty="0" err="1" smtClean="0"/>
              <a:t>Methods</a:t>
            </a:r>
            <a:r>
              <a:rPr lang="sl-SI" sz="2800" b="1" dirty="0" smtClean="0"/>
              <a:t/>
            </a:r>
            <a:br>
              <a:rPr lang="sl-SI" sz="2800" b="1" dirty="0" smtClean="0"/>
            </a:br>
            <a:r>
              <a:rPr lang="sl-SI" sz="2800" b="1" dirty="0" err="1" smtClean="0"/>
              <a:t>Impact</a:t>
            </a:r>
            <a:r>
              <a:rPr lang="sl-SI" sz="2800" b="1" dirty="0"/>
              <a:t/>
            </a:r>
            <a:br>
              <a:rPr lang="sl-SI" sz="2800" b="1" dirty="0"/>
            </a:br>
            <a:r>
              <a:rPr lang="sl-SI" sz="2800" b="1" dirty="0" err="1"/>
              <a:t>After</a:t>
            </a:r>
            <a:r>
              <a:rPr lang="sl-SI" sz="2800" b="1" dirty="0"/>
              <a:t> </a:t>
            </a:r>
            <a:r>
              <a:rPr lang="sl-SI" sz="2800" b="1" dirty="0" err="1"/>
              <a:t>the</a:t>
            </a:r>
            <a:r>
              <a:rPr lang="sl-SI" sz="2800" b="1" dirty="0"/>
              <a:t> </a:t>
            </a:r>
            <a:r>
              <a:rPr lang="sl-SI" sz="2800" b="1" dirty="0" err="1" smtClean="0"/>
              <a:t>project</a:t>
            </a:r>
            <a:endParaRPr lang="sl-SI" sz="2800" dirty="0"/>
          </a:p>
        </p:txBody>
      </p:sp>
      <p:pic>
        <p:nvPicPr>
          <p:cNvPr id="4" name="Slika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19993" y="179064"/>
            <a:ext cx="1885950" cy="645160"/>
          </a:xfrm>
          <a:prstGeom prst="rect">
            <a:avLst/>
          </a:prstGeom>
          <a:noFill/>
        </p:spPr>
      </p:pic>
      <p:pic>
        <p:nvPicPr>
          <p:cNvPr id="3" name="Picture 2"/>
          <p:cNvPicPr>
            <a:picLocks noChangeAspect="1"/>
          </p:cNvPicPr>
          <p:nvPr/>
        </p:nvPicPr>
        <p:blipFill>
          <a:blip r:embed="rId4"/>
          <a:stretch>
            <a:fillRect/>
          </a:stretch>
        </p:blipFill>
        <p:spPr>
          <a:xfrm>
            <a:off x="262583" y="310438"/>
            <a:ext cx="1414923" cy="382412"/>
          </a:xfrm>
          <a:prstGeom prst="rect">
            <a:avLst/>
          </a:prstGeom>
        </p:spPr>
      </p:pic>
      <p:sp>
        <p:nvSpPr>
          <p:cNvPr id="6" name="Title 1"/>
          <p:cNvSpPr txBox="1">
            <a:spLocks/>
          </p:cNvSpPr>
          <p:nvPr/>
        </p:nvSpPr>
        <p:spPr>
          <a:xfrm>
            <a:off x="33199" y="6468034"/>
            <a:ext cx="12158801" cy="38996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sl-SI" sz="2000" b="1" dirty="0" smtClean="0"/>
              <a:t>NERIS </a:t>
            </a:r>
            <a:r>
              <a:rPr lang="sl-SI" sz="2000" b="1" dirty="0" err="1" smtClean="0"/>
              <a:t>Workshop</a:t>
            </a:r>
            <a:r>
              <a:rPr lang="sl-SI" sz="2000" b="1" dirty="0" smtClean="0"/>
              <a:t> 2019</a:t>
            </a:r>
            <a:endParaRPr lang="sl-SI" sz="2000" dirty="0"/>
          </a:p>
        </p:txBody>
      </p:sp>
      <p:pic>
        <p:nvPicPr>
          <p:cNvPr id="7" name="Picture 6"/>
          <p:cNvPicPr>
            <a:picLocks noChangeAspect="1"/>
          </p:cNvPicPr>
          <p:nvPr/>
        </p:nvPicPr>
        <p:blipFill>
          <a:blip r:embed="rId5"/>
          <a:stretch>
            <a:fillRect/>
          </a:stretch>
        </p:blipFill>
        <p:spPr>
          <a:xfrm>
            <a:off x="9170894" y="63786"/>
            <a:ext cx="2828084" cy="875716"/>
          </a:xfrm>
          <a:prstGeom prst="rect">
            <a:avLst/>
          </a:prstGeom>
        </p:spPr>
      </p:pic>
      <p:sp>
        <p:nvSpPr>
          <p:cNvPr id="8" name="Title 1"/>
          <p:cNvSpPr txBox="1">
            <a:spLocks/>
          </p:cNvSpPr>
          <p:nvPr/>
        </p:nvSpPr>
        <p:spPr>
          <a:xfrm>
            <a:off x="3429910" y="1022993"/>
            <a:ext cx="5365377" cy="46359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sl-SI" sz="2800" b="1" dirty="0" err="1" smtClean="0">
                <a:solidFill>
                  <a:srgbClr val="FF0000"/>
                </a:solidFill>
              </a:rPr>
              <a:t>Outline</a:t>
            </a:r>
            <a:endParaRPr lang="sl-SI" sz="2800" dirty="0">
              <a:solidFill>
                <a:srgbClr val="FF0000"/>
              </a:solidFill>
            </a:endParaRPr>
          </a:p>
        </p:txBody>
      </p:sp>
    </p:spTree>
    <p:extLst>
      <p:ext uri="{BB962C8B-B14F-4D97-AF65-F5344CB8AC3E}">
        <p14:creationId xmlns:p14="http://schemas.microsoft.com/office/powerpoint/2010/main" val="11677462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419100" y="1471592"/>
            <a:ext cx="5443818" cy="940671"/>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lnSpc>
                <a:spcPct val="150000"/>
              </a:lnSpc>
              <a:buFont typeface="Wingdings" panose="05000000000000000000" pitchFamily="2" charset="2"/>
              <a:buChar char="Ø"/>
            </a:pPr>
            <a:r>
              <a:rPr lang="sl-SI" b="1" dirty="0"/>
              <a:t>Major RADIOLOGICAL </a:t>
            </a:r>
            <a:r>
              <a:rPr lang="sl-SI" b="1" dirty="0" err="1"/>
              <a:t>disaster</a:t>
            </a:r>
            <a:r>
              <a:rPr lang="sl-SI" b="1" dirty="0"/>
              <a:t> - GOIANIA</a:t>
            </a:r>
          </a:p>
          <a:p>
            <a:pPr algn="l">
              <a:lnSpc>
                <a:spcPct val="150000"/>
              </a:lnSpc>
            </a:pPr>
            <a:endParaRPr lang="sl-SI" b="1" dirty="0" smtClean="0"/>
          </a:p>
        </p:txBody>
      </p:sp>
      <p:pic>
        <p:nvPicPr>
          <p:cNvPr id="3" name="Picture 2"/>
          <p:cNvPicPr>
            <a:picLocks noChangeAspect="1"/>
          </p:cNvPicPr>
          <p:nvPr/>
        </p:nvPicPr>
        <p:blipFill>
          <a:blip r:embed="rId3"/>
          <a:stretch>
            <a:fillRect/>
          </a:stretch>
        </p:blipFill>
        <p:spPr>
          <a:xfrm>
            <a:off x="262583" y="310438"/>
            <a:ext cx="1414923" cy="382412"/>
          </a:xfrm>
          <a:prstGeom prst="rect">
            <a:avLst/>
          </a:prstGeom>
        </p:spPr>
      </p:pic>
      <p:pic>
        <p:nvPicPr>
          <p:cNvPr id="6" name="Slika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19993" y="179064"/>
            <a:ext cx="1885950" cy="645160"/>
          </a:xfrm>
          <a:prstGeom prst="rect">
            <a:avLst/>
          </a:prstGeom>
          <a:noFill/>
        </p:spPr>
      </p:pic>
      <p:pic>
        <p:nvPicPr>
          <p:cNvPr id="7" name="Picture 6"/>
          <p:cNvPicPr>
            <a:picLocks noChangeAspect="1"/>
          </p:cNvPicPr>
          <p:nvPr/>
        </p:nvPicPr>
        <p:blipFill>
          <a:blip r:embed="rId5"/>
          <a:stretch>
            <a:fillRect/>
          </a:stretch>
        </p:blipFill>
        <p:spPr>
          <a:xfrm>
            <a:off x="9170894" y="63786"/>
            <a:ext cx="2828084" cy="875716"/>
          </a:xfrm>
          <a:prstGeom prst="rect">
            <a:avLst/>
          </a:prstGeom>
        </p:spPr>
      </p:pic>
      <p:sp>
        <p:nvSpPr>
          <p:cNvPr id="9" name="Subtitle 2"/>
          <p:cNvSpPr txBox="1">
            <a:spLocks/>
          </p:cNvSpPr>
          <p:nvPr/>
        </p:nvSpPr>
        <p:spPr>
          <a:xfrm>
            <a:off x="6006353" y="2412263"/>
            <a:ext cx="6329082" cy="71281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lnSpc>
                <a:spcPct val="150000"/>
              </a:lnSpc>
              <a:buFont typeface="Wingdings" panose="05000000000000000000" pitchFamily="2" charset="2"/>
              <a:buChar char="Ø"/>
            </a:pPr>
            <a:r>
              <a:rPr lang="sl-SI" sz="2200" b="1" dirty="0" smtClean="0"/>
              <a:t>Major NUCLEAR </a:t>
            </a:r>
            <a:r>
              <a:rPr lang="sl-SI" sz="2200" b="1" dirty="0" err="1" smtClean="0"/>
              <a:t>disaster</a:t>
            </a:r>
            <a:r>
              <a:rPr lang="sl-SI" sz="2200" b="1" dirty="0" smtClean="0"/>
              <a:t> - CHERNOBYL</a:t>
            </a:r>
            <a:endParaRPr lang="sl-SI" sz="2200" dirty="0"/>
          </a:p>
          <a:p>
            <a:pPr marL="457200" indent="-457200" algn="l">
              <a:lnSpc>
                <a:spcPct val="150000"/>
              </a:lnSpc>
              <a:buFont typeface="Wingdings" panose="05000000000000000000" pitchFamily="2" charset="2"/>
              <a:buChar char="Ø"/>
            </a:pPr>
            <a:endParaRPr lang="sl-SI" b="1" dirty="0" smtClean="0"/>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9100" y="2135187"/>
            <a:ext cx="5311588" cy="3666996"/>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95318" y="3109584"/>
            <a:ext cx="5810625" cy="3268476"/>
          </a:xfrm>
          <a:prstGeom prst="rect">
            <a:avLst/>
          </a:prstGeom>
        </p:spPr>
      </p:pic>
      <p:sp>
        <p:nvSpPr>
          <p:cNvPr id="14" name="Title 1"/>
          <p:cNvSpPr txBox="1">
            <a:spLocks/>
          </p:cNvSpPr>
          <p:nvPr/>
        </p:nvSpPr>
        <p:spPr>
          <a:xfrm>
            <a:off x="0" y="128749"/>
            <a:ext cx="12191999" cy="49698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sl-SI" sz="2800" b="1" dirty="0" err="1" smtClean="0">
                <a:solidFill>
                  <a:srgbClr val="FF0000"/>
                </a:solidFill>
              </a:rPr>
              <a:t>Justifying</a:t>
            </a:r>
            <a:r>
              <a:rPr lang="sl-SI" sz="2800" b="1" dirty="0" smtClean="0">
                <a:solidFill>
                  <a:srgbClr val="FF0000"/>
                </a:solidFill>
              </a:rPr>
              <a:t> </a:t>
            </a:r>
            <a:r>
              <a:rPr lang="sl-SI" sz="2800" b="1" dirty="0" err="1" smtClean="0">
                <a:solidFill>
                  <a:srgbClr val="FF0000"/>
                </a:solidFill>
              </a:rPr>
              <a:t>the</a:t>
            </a:r>
            <a:r>
              <a:rPr lang="sl-SI" sz="2800" b="1" dirty="0" smtClean="0">
                <a:solidFill>
                  <a:srgbClr val="FF0000"/>
                </a:solidFill>
              </a:rPr>
              <a:t> </a:t>
            </a:r>
            <a:r>
              <a:rPr lang="sl-SI" sz="2800" b="1" dirty="0" err="1" smtClean="0">
                <a:solidFill>
                  <a:srgbClr val="FF0000"/>
                </a:solidFill>
              </a:rPr>
              <a:t>need</a:t>
            </a:r>
            <a:r>
              <a:rPr lang="sl-SI" sz="2800" b="1" dirty="0" smtClean="0">
                <a:solidFill>
                  <a:srgbClr val="FF0000"/>
                </a:solidFill>
              </a:rPr>
              <a:t> </a:t>
            </a:r>
            <a:r>
              <a:rPr lang="sl-SI" sz="2800" b="1" dirty="0" err="1" smtClean="0">
                <a:solidFill>
                  <a:srgbClr val="FF0000"/>
                </a:solidFill>
              </a:rPr>
              <a:t>for</a:t>
            </a:r>
            <a:r>
              <a:rPr lang="sl-SI" sz="2800" b="1" dirty="0" smtClean="0">
                <a:solidFill>
                  <a:srgbClr val="FF0000"/>
                </a:solidFill>
              </a:rPr>
              <a:t> </a:t>
            </a:r>
            <a:r>
              <a:rPr lang="sl-SI" sz="2800" b="1" dirty="0" err="1" smtClean="0">
                <a:solidFill>
                  <a:srgbClr val="FF0000"/>
                </a:solidFill>
              </a:rPr>
              <a:t>the</a:t>
            </a:r>
            <a:r>
              <a:rPr lang="sl-SI" sz="2800" b="1" dirty="0" smtClean="0">
                <a:solidFill>
                  <a:srgbClr val="FF0000"/>
                </a:solidFill>
              </a:rPr>
              <a:t> </a:t>
            </a:r>
            <a:r>
              <a:rPr lang="sl-SI" sz="2800" b="1" dirty="0" err="1" smtClean="0">
                <a:solidFill>
                  <a:srgbClr val="FF0000"/>
                </a:solidFill>
              </a:rPr>
              <a:t>project</a:t>
            </a:r>
            <a:endParaRPr lang="sl-SI" sz="2800" dirty="0">
              <a:solidFill>
                <a:srgbClr val="FF0000"/>
              </a:solidFill>
            </a:endParaRPr>
          </a:p>
        </p:txBody>
      </p:sp>
      <p:sp>
        <p:nvSpPr>
          <p:cNvPr id="15" name="Title 1"/>
          <p:cNvSpPr txBox="1">
            <a:spLocks/>
          </p:cNvSpPr>
          <p:nvPr/>
        </p:nvSpPr>
        <p:spPr>
          <a:xfrm>
            <a:off x="33199" y="6468034"/>
            <a:ext cx="12158801" cy="38996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sl-SI" sz="2000" b="1" dirty="0" smtClean="0"/>
              <a:t>NERIS </a:t>
            </a:r>
            <a:r>
              <a:rPr lang="sl-SI" sz="2000" b="1" dirty="0" err="1" smtClean="0"/>
              <a:t>Workshop</a:t>
            </a:r>
            <a:r>
              <a:rPr lang="sl-SI" sz="2000" b="1" dirty="0" smtClean="0"/>
              <a:t> 2019</a:t>
            </a:r>
            <a:endParaRPr lang="sl-SI" sz="2000" dirty="0"/>
          </a:p>
        </p:txBody>
      </p:sp>
    </p:spTree>
    <p:extLst>
      <p:ext uri="{BB962C8B-B14F-4D97-AF65-F5344CB8AC3E}">
        <p14:creationId xmlns:p14="http://schemas.microsoft.com/office/powerpoint/2010/main" val="23067210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1114" y="824224"/>
            <a:ext cx="10929769" cy="679206"/>
          </a:xfrm>
        </p:spPr>
        <p:txBody>
          <a:bodyPr>
            <a:normAutofit fontScale="90000"/>
          </a:bodyPr>
          <a:lstStyle/>
          <a:p>
            <a:pPr>
              <a:lnSpc>
                <a:spcPct val="150000"/>
              </a:lnSpc>
            </a:pPr>
            <a:r>
              <a:rPr lang="sl-SI" sz="2800" b="1" dirty="0"/>
              <a:t>Major RADIOLOGICAL </a:t>
            </a:r>
            <a:r>
              <a:rPr lang="sl-SI" sz="2800" b="1" dirty="0" err="1"/>
              <a:t>disaster</a:t>
            </a:r>
            <a:r>
              <a:rPr lang="sl-SI" sz="2800" b="1" dirty="0"/>
              <a:t> - GOIANIA</a:t>
            </a:r>
          </a:p>
        </p:txBody>
      </p:sp>
      <p:sp>
        <p:nvSpPr>
          <p:cNvPr id="5" name="Subtitle 2"/>
          <p:cNvSpPr txBox="1">
            <a:spLocks/>
          </p:cNvSpPr>
          <p:nvPr/>
        </p:nvSpPr>
        <p:spPr>
          <a:xfrm>
            <a:off x="49609" y="1634804"/>
            <a:ext cx="11856334" cy="4867837"/>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600"/>
              </a:spcBef>
            </a:pPr>
            <a:r>
              <a:rPr lang="sl-SI" b="1" dirty="0" smtClean="0"/>
              <a:t>Short </a:t>
            </a:r>
            <a:r>
              <a:rPr lang="sl-SI" b="1" dirty="0" err="1" smtClean="0"/>
              <a:t>summary</a:t>
            </a:r>
            <a:endParaRPr lang="sl-SI" b="1" dirty="0" smtClean="0"/>
          </a:p>
          <a:p>
            <a:pPr marL="457200" indent="-457200" algn="l">
              <a:lnSpc>
                <a:spcPct val="100000"/>
              </a:lnSpc>
              <a:spcBef>
                <a:spcPts val="600"/>
              </a:spcBef>
              <a:buFont typeface="Wingdings" panose="05000000000000000000" pitchFamily="2" charset="2"/>
              <a:buChar char="Ø"/>
            </a:pPr>
            <a:r>
              <a:rPr lang="sl-SI" b="1" dirty="0" smtClean="0">
                <a:solidFill>
                  <a:srgbClr val="FF0000"/>
                </a:solidFill>
              </a:rPr>
              <a:t>13 Sept.</a:t>
            </a:r>
            <a:r>
              <a:rPr lang="sl-SI" b="1" dirty="0" smtClean="0"/>
              <a:t> </a:t>
            </a:r>
            <a:r>
              <a:rPr lang="sl-SI" b="1" dirty="0" err="1" smtClean="0"/>
              <a:t>two</a:t>
            </a:r>
            <a:r>
              <a:rPr lang="sl-SI" b="1" dirty="0" smtClean="0"/>
              <a:t> men </a:t>
            </a:r>
            <a:r>
              <a:rPr lang="sl-SI" b="1" dirty="0" err="1" smtClean="0"/>
              <a:t>tried</a:t>
            </a:r>
            <a:r>
              <a:rPr lang="sl-SI" b="1" dirty="0" smtClean="0"/>
              <a:t> to </a:t>
            </a:r>
            <a:r>
              <a:rPr lang="sl-SI" b="1" dirty="0" err="1" smtClean="0"/>
              <a:t>disassemble</a:t>
            </a:r>
            <a:r>
              <a:rPr lang="sl-SI" b="1" dirty="0" smtClean="0"/>
              <a:t> </a:t>
            </a:r>
            <a:r>
              <a:rPr lang="sl-SI" b="1" dirty="0" err="1" smtClean="0"/>
              <a:t>abandoned</a:t>
            </a:r>
            <a:r>
              <a:rPr lang="sl-SI" b="1" dirty="0" smtClean="0"/>
              <a:t> </a:t>
            </a:r>
            <a:r>
              <a:rPr lang="sl-SI" b="1" dirty="0" err="1" smtClean="0"/>
              <a:t>teletherapy</a:t>
            </a:r>
            <a:r>
              <a:rPr lang="sl-SI" b="1" dirty="0" smtClean="0"/>
              <a:t> </a:t>
            </a:r>
            <a:r>
              <a:rPr lang="sl-SI" b="1" dirty="0" err="1" smtClean="0"/>
              <a:t>unit</a:t>
            </a:r>
            <a:r>
              <a:rPr lang="sl-SI" b="1" dirty="0" smtClean="0"/>
              <a:t> </a:t>
            </a:r>
            <a:r>
              <a:rPr lang="sl-SI" b="1" dirty="0" err="1" smtClean="0"/>
              <a:t>containing</a:t>
            </a:r>
            <a:r>
              <a:rPr lang="sl-SI" b="1" dirty="0" smtClean="0"/>
              <a:t> Cs-137</a:t>
            </a:r>
          </a:p>
          <a:p>
            <a:pPr marL="457200" indent="-457200" algn="l">
              <a:lnSpc>
                <a:spcPct val="100000"/>
              </a:lnSpc>
              <a:spcBef>
                <a:spcPts val="600"/>
              </a:spcBef>
              <a:buFont typeface="Wingdings" panose="05000000000000000000" pitchFamily="2" charset="2"/>
              <a:buChar char="Ø"/>
            </a:pPr>
            <a:r>
              <a:rPr lang="sl-SI" b="1" dirty="0" smtClean="0">
                <a:solidFill>
                  <a:srgbClr val="FF0000"/>
                </a:solidFill>
              </a:rPr>
              <a:t>18 Sept. </a:t>
            </a:r>
            <a:r>
              <a:rPr lang="sl-SI" b="1" dirty="0" err="1" smtClean="0"/>
              <a:t>parts</a:t>
            </a:r>
            <a:r>
              <a:rPr lang="sl-SI" b="1" dirty="0" smtClean="0"/>
              <a:t> </a:t>
            </a:r>
            <a:r>
              <a:rPr lang="sl-SI" b="1" dirty="0" err="1" smtClean="0"/>
              <a:t>of</a:t>
            </a:r>
            <a:r>
              <a:rPr lang="sl-SI" b="1" dirty="0" smtClean="0"/>
              <a:t> </a:t>
            </a:r>
            <a:r>
              <a:rPr lang="sl-SI" b="1" dirty="0" err="1" smtClean="0"/>
              <a:t>disassembled</a:t>
            </a:r>
            <a:r>
              <a:rPr lang="sl-SI" b="1" dirty="0" smtClean="0"/>
              <a:t> </a:t>
            </a:r>
            <a:r>
              <a:rPr lang="sl-SI" b="1" dirty="0" err="1" smtClean="0"/>
              <a:t>unit</a:t>
            </a:r>
            <a:r>
              <a:rPr lang="sl-SI" b="1" dirty="0" smtClean="0"/>
              <a:t> </a:t>
            </a:r>
            <a:r>
              <a:rPr lang="sl-SI" b="1" dirty="0" err="1" smtClean="0"/>
              <a:t>were</a:t>
            </a:r>
            <a:r>
              <a:rPr lang="sl-SI" b="1" dirty="0" smtClean="0"/>
              <a:t> sold to </a:t>
            </a:r>
            <a:r>
              <a:rPr lang="sl-SI" b="1" dirty="0" err="1" smtClean="0"/>
              <a:t>scrapeyard</a:t>
            </a:r>
            <a:r>
              <a:rPr lang="sl-SI" b="1" dirty="0" smtClean="0"/>
              <a:t> </a:t>
            </a:r>
            <a:r>
              <a:rPr lang="sl-SI" b="1" dirty="0" err="1" smtClean="0"/>
              <a:t>together</a:t>
            </a:r>
            <a:r>
              <a:rPr lang="sl-SI" b="1" dirty="0" smtClean="0"/>
              <a:t> </a:t>
            </a:r>
            <a:r>
              <a:rPr lang="sl-SI" b="1" dirty="0" err="1" smtClean="0"/>
              <a:t>with</a:t>
            </a:r>
            <a:r>
              <a:rPr lang="sl-SI" b="1" dirty="0" smtClean="0"/>
              <a:t> a </a:t>
            </a:r>
            <a:r>
              <a:rPr lang="sl-SI" b="1" dirty="0" err="1" smtClean="0"/>
              <a:t>damaged</a:t>
            </a:r>
            <a:r>
              <a:rPr lang="sl-SI" b="1" dirty="0" smtClean="0"/>
              <a:t> </a:t>
            </a:r>
            <a:r>
              <a:rPr lang="sl-SI" b="1" dirty="0" err="1" smtClean="0"/>
              <a:t>capsule</a:t>
            </a:r>
            <a:endParaRPr lang="sl-SI" b="1" dirty="0" smtClean="0"/>
          </a:p>
          <a:p>
            <a:pPr marL="457200" indent="-457200" algn="l">
              <a:lnSpc>
                <a:spcPct val="100000"/>
              </a:lnSpc>
              <a:spcBef>
                <a:spcPts val="600"/>
              </a:spcBef>
              <a:buFont typeface="Wingdings" panose="05000000000000000000" pitchFamily="2" charset="2"/>
              <a:buChar char="Ø"/>
            </a:pPr>
            <a:r>
              <a:rPr lang="sl-SI" b="1" dirty="0" smtClean="0">
                <a:solidFill>
                  <a:srgbClr val="FF0000"/>
                </a:solidFill>
              </a:rPr>
              <a:t>21 Sept. </a:t>
            </a:r>
            <a:r>
              <a:rPr lang="sl-SI" b="1" dirty="0" smtClean="0"/>
              <a:t>a </a:t>
            </a:r>
            <a:r>
              <a:rPr lang="sl-SI" b="1" dirty="0" err="1" smtClean="0"/>
              <a:t>friend</a:t>
            </a:r>
            <a:r>
              <a:rPr lang="sl-SI" b="1" dirty="0" smtClean="0"/>
              <a:t> </a:t>
            </a:r>
            <a:r>
              <a:rPr lang="sl-SI" b="1" dirty="0" err="1" smtClean="0"/>
              <a:t>of</a:t>
            </a:r>
            <a:r>
              <a:rPr lang="sl-SI" b="1" dirty="0" smtClean="0"/>
              <a:t> </a:t>
            </a:r>
            <a:r>
              <a:rPr lang="sl-SI" b="1" dirty="0" err="1" smtClean="0"/>
              <a:t>scrapeyard</a:t>
            </a:r>
            <a:r>
              <a:rPr lang="sl-SI" b="1" dirty="0" smtClean="0"/>
              <a:t> </a:t>
            </a:r>
            <a:r>
              <a:rPr lang="sl-SI" b="1" dirty="0" err="1" smtClean="0"/>
              <a:t>owner</a:t>
            </a:r>
            <a:r>
              <a:rPr lang="sl-SI" b="1" dirty="0" smtClean="0"/>
              <a:t> </a:t>
            </a:r>
            <a:r>
              <a:rPr lang="sl-SI" b="1" dirty="0" err="1" smtClean="0"/>
              <a:t>removed</a:t>
            </a:r>
            <a:r>
              <a:rPr lang="sl-SI" b="1" dirty="0" smtClean="0"/>
              <a:t> some Cs-137 </a:t>
            </a:r>
            <a:r>
              <a:rPr lang="sl-SI" b="1" dirty="0" err="1" smtClean="0"/>
              <a:t>from</a:t>
            </a:r>
            <a:r>
              <a:rPr lang="sl-SI" b="1" dirty="0" smtClean="0"/>
              <a:t> </a:t>
            </a:r>
            <a:r>
              <a:rPr lang="sl-SI" b="1" dirty="0" err="1" smtClean="0"/>
              <a:t>the</a:t>
            </a:r>
            <a:r>
              <a:rPr lang="sl-SI" b="1" dirty="0" smtClean="0"/>
              <a:t> </a:t>
            </a:r>
            <a:r>
              <a:rPr lang="sl-SI" b="1" dirty="0" err="1" smtClean="0"/>
              <a:t>capsule</a:t>
            </a:r>
            <a:r>
              <a:rPr lang="sl-SI" b="1" dirty="0" smtClean="0"/>
              <a:t> </a:t>
            </a:r>
            <a:r>
              <a:rPr lang="sl-SI" b="1" dirty="0" err="1" smtClean="0"/>
              <a:t>and</a:t>
            </a:r>
            <a:r>
              <a:rPr lang="sl-SI" b="1" dirty="0" smtClean="0"/>
              <a:t> </a:t>
            </a:r>
            <a:r>
              <a:rPr lang="sl-SI" b="1" dirty="0" err="1" smtClean="0"/>
              <a:t>distributed</a:t>
            </a:r>
            <a:r>
              <a:rPr lang="sl-SI" b="1" dirty="0" smtClean="0"/>
              <a:t> </a:t>
            </a:r>
            <a:r>
              <a:rPr lang="sl-SI" b="1" dirty="0" err="1" smtClean="0"/>
              <a:t>fragments</a:t>
            </a:r>
            <a:r>
              <a:rPr lang="sl-SI" b="1" dirty="0" smtClean="0"/>
              <a:t> to </a:t>
            </a:r>
            <a:r>
              <a:rPr lang="sl-SI" b="1" dirty="0" err="1" smtClean="0"/>
              <a:t>several</a:t>
            </a:r>
            <a:r>
              <a:rPr lang="sl-SI" b="1" dirty="0" smtClean="0"/>
              <a:t> </a:t>
            </a:r>
            <a:r>
              <a:rPr lang="sl-SI" b="1" dirty="0" err="1" smtClean="0"/>
              <a:t>people</a:t>
            </a:r>
            <a:r>
              <a:rPr lang="sl-SI" b="1" dirty="0" smtClean="0"/>
              <a:t> </a:t>
            </a:r>
            <a:r>
              <a:rPr lang="sl-SI" b="1" dirty="0" err="1" smtClean="0"/>
              <a:t>due</a:t>
            </a:r>
            <a:r>
              <a:rPr lang="sl-SI" b="1" dirty="0" smtClean="0"/>
              <a:t> to </a:t>
            </a:r>
            <a:r>
              <a:rPr lang="sl-SI" b="1" dirty="0" err="1" smtClean="0"/>
              <a:t>attractive</a:t>
            </a:r>
            <a:r>
              <a:rPr lang="sl-SI" b="1" dirty="0" smtClean="0"/>
              <a:t> </a:t>
            </a:r>
            <a:r>
              <a:rPr lang="sl-SI" b="1" dirty="0" err="1" smtClean="0"/>
              <a:t>blue</a:t>
            </a:r>
            <a:r>
              <a:rPr lang="sl-SI" b="1" dirty="0" smtClean="0"/>
              <a:t> </a:t>
            </a:r>
            <a:r>
              <a:rPr lang="sl-SI" b="1" dirty="0" err="1" smtClean="0"/>
              <a:t>glow</a:t>
            </a:r>
            <a:r>
              <a:rPr lang="sl-SI" b="1" dirty="0" smtClean="0"/>
              <a:t> </a:t>
            </a:r>
            <a:r>
              <a:rPr lang="sl-SI" b="1" dirty="0" err="1" smtClean="0"/>
              <a:t>emitted</a:t>
            </a:r>
            <a:r>
              <a:rPr lang="sl-SI" b="1" dirty="0" smtClean="0"/>
              <a:t> </a:t>
            </a:r>
            <a:r>
              <a:rPr lang="sl-SI" b="1" dirty="0" err="1" smtClean="0"/>
              <a:t>from</a:t>
            </a:r>
            <a:r>
              <a:rPr lang="sl-SI" b="1" dirty="0" smtClean="0"/>
              <a:t> </a:t>
            </a:r>
            <a:r>
              <a:rPr lang="sl-SI" b="1" dirty="0" err="1" smtClean="0"/>
              <a:t>the</a:t>
            </a:r>
            <a:r>
              <a:rPr lang="sl-SI" b="1" dirty="0" smtClean="0"/>
              <a:t> </a:t>
            </a:r>
            <a:r>
              <a:rPr lang="sl-SI" b="1" dirty="0" err="1" smtClean="0"/>
              <a:t>fragments</a:t>
            </a:r>
            <a:r>
              <a:rPr lang="sl-SI" b="1" dirty="0" smtClean="0"/>
              <a:t> </a:t>
            </a:r>
          </a:p>
          <a:p>
            <a:pPr marL="457200" indent="-457200" algn="l">
              <a:lnSpc>
                <a:spcPct val="100000"/>
              </a:lnSpc>
              <a:spcBef>
                <a:spcPts val="600"/>
              </a:spcBef>
              <a:buFont typeface="Wingdings" panose="05000000000000000000" pitchFamily="2" charset="2"/>
              <a:buChar char="Ø"/>
            </a:pPr>
            <a:r>
              <a:rPr lang="sl-SI" b="1" dirty="0" smtClean="0">
                <a:solidFill>
                  <a:srgbClr val="FF0000"/>
                </a:solidFill>
              </a:rPr>
              <a:t>25 Sept. </a:t>
            </a:r>
            <a:r>
              <a:rPr lang="sl-SI" b="1" dirty="0" err="1" smtClean="0"/>
              <a:t>lead</a:t>
            </a:r>
            <a:r>
              <a:rPr lang="sl-SI" b="1" dirty="0" smtClean="0"/>
              <a:t> </a:t>
            </a:r>
            <a:r>
              <a:rPr lang="sl-SI" b="1" dirty="0" err="1" smtClean="0"/>
              <a:t>and</a:t>
            </a:r>
            <a:r>
              <a:rPr lang="sl-SI" b="1" dirty="0" smtClean="0"/>
              <a:t> </a:t>
            </a:r>
            <a:r>
              <a:rPr lang="sl-SI" b="1" dirty="0" err="1" smtClean="0"/>
              <a:t>rest</a:t>
            </a:r>
            <a:r>
              <a:rPr lang="sl-SI" b="1" dirty="0" smtClean="0"/>
              <a:t> </a:t>
            </a:r>
            <a:r>
              <a:rPr lang="sl-SI" b="1" dirty="0" err="1" smtClean="0"/>
              <a:t>of</a:t>
            </a:r>
            <a:r>
              <a:rPr lang="sl-SI" b="1" dirty="0" smtClean="0"/>
              <a:t> </a:t>
            </a:r>
            <a:r>
              <a:rPr lang="sl-SI" b="1" dirty="0" err="1" smtClean="0"/>
              <a:t>the</a:t>
            </a:r>
            <a:r>
              <a:rPr lang="sl-SI" b="1" dirty="0" smtClean="0"/>
              <a:t> </a:t>
            </a:r>
            <a:r>
              <a:rPr lang="sl-SI" b="1" dirty="0" err="1" smtClean="0"/>
              <a:t>source</a:t>
            </a:r>
            <a:r>
              <a:rPr lang="sl-SI" b="1" dirty="0" smtClean="0"/>
              <a:t> </a:t>
            </a:r>
            <a:r>
              <a:rPr lang="sl-SI" b="1" dirty="0" err="1" smtClean="0"/>
              <a:t>were</a:t>
            </a:r>
            <a:r>
              <a:rPr lang="sl-SI" b="1" dirty="0" smtClean="0"/>
              <a:t> sold to </a:t>
            </a:r>
            <a:r>
              <a:rPr lang="sl-SI" b="1" dirty="0" err="1" smtClean="0"/>
              <a:t>Junkyard</a:t>
            </a:r>
            <a:r>
              <a:rPr lang="sl-SI" b="1" dirty="0" smtClean="0"/>
              <a:t> II. </a:t>
            </a:r>
          </a:p>
          <a:p>
            <a:pPr marL="457200" indent="-457200" algn="l">
              <a:lnSpc>
                <a:spcPct val="100000"/>
              </a:lnSpc>
              <a:spcBef>
                <a:spcPts val="600"/>
              </a:spcBef>
              <a:buFont typeface="Wingdings" panose="05000000000000000000" pitchFamily="2" charset="2"/>
              <a:buChar char="Ø"/>
            </a:pPr>
            <a:r>
              <a:rPr lang="sl-SI" b="1" dirty="0" smtClean="0">
                <a:solidFill>
                  <a:srgbClr val="FF0000"/>
                </a:solidFill>
              </a:rPr>
              <a:t>28. Sept. </a:t>
            </a:r>
            <a:r>
              <a:rPr lang="sl-SI" b="1" dirty="0" err="1" smtClean="0"/>
              <a:t>Remnants</a:t>
            </a:r>
            <a:r>
              <a:rPr lang="sl-SI" b="1" dirty="0" smtClean="0"/>
              <a:t> </a:t>
            </a:r>
            <a:r>
              <a:rPr lang="sl-SI" b="1" dirty="0" err="1" smtClean="0"/>
              <a:t>of</a:t>
            </a:r>
            <a:r>
              <a:rPr lang="sl-SI" b="1" dirty="0" smtClean="0"/>
              <a:t> </a:t>
            </a:r>
            <a:r>
              <a:rPr lang="sl-SI" b="1" dirty="0" err="1" smtClean="0"/>
              <a:t>the</a:t>
            </a:r>
            <a:r>
              <a:rPr lang="sl-SI" b="1" dirty="0" smtClean="0"/>
              <a:t> </a:t>
            </a:r>
            <a:r>
              <a:rPr lang="sl-SI" b="1" dirty="0" err="1" smtClean="0"/>
              <a:t>rotating</a:t>
            </a:r>
            <a:r>
              <a:rPr lang="sl-SI" b="1" dirty="0" smtClean="0"/>
              <a:t> </a:t>
            </a:r>
            <a:r>
              <a:rPr lang="sl-SI" b="1" dirty="0" err="1" smtClean="0"/>
              <a:t>assembly</a:t>
            </a:r>
            <a:r>
              <a:rPr lang="sl-SI" b="1" dirty="0" smtClean="0"/>
              <a:t> </a:t>
            </a:r>
            <a:r>
              <a:rPr lang="sl-SI" b="1" dirty="0" err="1" smtClean="0"/>
              <a:t>and</a:t>
            </a:r>
            <a:r>
              <a:rPr lang="sl-SI" b="1" dirty="0" smtClean="0"/>
              <a:t> </a:t>
            </a:r>
            <a:r>
              <a:rPr lang="sl-SI" b="1" dirty="0" err="1" smtClean="0"/>
              <a:t>the</a:t>
            </a:r>
            <a:r>
              <a:rPr lang="sl-SI" b="1" dirty="0" smtClean="0"/>
              <a:t> </a:t>
            </a:r>
            <a:r>
              <a:rPr lang="sl-SI" b="1" dirty="0" err="1" smtClean="0"/>
              <a:t>source</a:t>
            </a:r>
            <a:r>
              <a:rPr lang="sl-SI" b="1" dirty="0" smtClean="0"/>
              <a:t> </a:t>
            </a:r>
            <a:r>
              <a:rPr lang="sl-SI" b="1" dirty="0" err="1" smtClean="0"/>
              <a:t>assembly</a:t>
            </a:r>
            <a:r>
              <a:rPr lang="sl-SI" b="1" dirty="0" smtClean="0"/>
              <a:t> </a:t>
            </a:r>
            <a:r>
              <a:rPr lang="sl-SI" b="1" dirty="0" err="1" smtClean="0"/>
              <a:t>were</a:t>
            </a:r>
            <a:r>
              <a:rPr lang="sl-SI" b="1" dirty="0" smtClean="0"/>
              <a:t> </a:t>
            </a:r>
            <a:r>
              <a:rPr lang="sl-SI" b="1" dirty="0" err="1" smtClean="0"/>
              <a:t>taken</a:t>
            </a:r>
            <a:r>
              <a:rPr lang="sl-SI" b="1" dirty="0" smtClean="0"/>
              <a:t> to </a:t>
            </a:r>
            <a:r>
              <a:rPr lang="sl-SI" b="1" dirty="0" err="1" smtClean="0"/>
              <a:t>the</a:t>
            </a:r>
            <a:r>
              <a:rPr lang="sl-SI" b="1" dirty="0" smtClean="0"/>
              <a:t> </a:t>
            </a:r>
            <a:r>
              <a:rPr lang="sl-SI" b="1" dirty="0" err="1" smtClean="0"/>
              <a:t>Vigilancia</a:t>
            </a:r>
            <a:r>
              <a:rPr lang="sl-SI" b="1" dirty="0" smtClean="0"/>
              <a:t> </a:t>
            </a:r>
            <a:r>
              <a:rPr lang="sl-SI" b="1" dirty="0" err="1" smtClean="0"/>
              <a:t>Sanitaria</a:t>
            </a:r>
            <a:r>
              <a:rPr lang="sl-SI" b="1" dirty="0" smtClean="0"/>
              <a:t> (</a:t>
            </a:r>
            <a:r>
              <a:rPr lang="sl-SI" b="1" dirty="0" err="1" smtClean="0"/>
              <a:t>Health</a:t>
            </a:r>
            <a:r>
              <a:rPr lang="sl-SI" b="1" dirty="0" smtClean="0"/>
              <a:t> Monitoring </a:t>
            </a:r>
            <a:r>
              <a:rPr lang="sl-SI" b="1" dirty="0" err="1" smtClean="0"/>
              <a:t>Agency</a:t>
            </a:r>
            <a:r>
              <a:rPr lang="sl-SI" b="1" dirty="0" smtClean="0"/>
              <a:t>)</a:t>
            </a:r>
          </a:p>
          <a:p>
            <a:pPr marL="457200" indent="-457200" algn="l">
              <a:lnSpc>
                <a:spcPct val="100000"/>
              </a:lnSpc>
              <a:spcBef>
                <a:spcPts val="600"/>
              </a:spcBef>
              <a:buFont typeface="Wingdings" panose="05000000000000000000" pitchFamily="2" charset="2"/>
              <a:buChar char="Ø"/>
            </a:pPr>
            <a:r>
              <a:rPr lang="sl-SI" b="1" dirty="0" smtClean="0">
                <a:solidFill>
                  <a:srgbClr val="FF0000"/>
                </a:solidFill>
              </a:rPr>
              <a:t>29. Sept.</a:t>
            </a:r>
            <a:r>
              <a:rPr lang="sl-SI" b="1" dirty="0" smtClean="0"/>
              <a:t> </a:t>
            </a:r>
            <a:r>
              <a:rPr lang="sl-SI" b="1" dirty="0" err="1" smtClean="0"/>
              <a:t>Due</a:t>
            </a:r>
            <a:r>
              <a:rPr lang="sl-SI" b="1" dirty="0" smtClean="0"/>
              <a:t> to </a:t>
            </a:r>
            <a:r>
              <a:rPr lang="sl-SI" b="1" dirty="0" err="1" smtClean="0"/>
              <a:t>symptoms</a:t>
            </a:r>
            <a:r>
              <a:rPr lang="sl-SI" b="1" dirty="0" smtClean="0"/>
              <a:t> </a:t>
            </a:r>
            <a:r>
              <a:rPr lang="sl-SI" b="1" dirty="0" err="1" smtClean="0"/>
              <a:t>revealed</a:t>
            </a:r>
            <a:r>
              <a:rPr lang="sl-SI" b="1" dirty="0" smtClean="0"/>
              <a:t> </a:t>
            </a:r>
            <a:r>
              <a:rPr lang="sl-SI" b="1" dirty="0" err="1" smtClean="0"/>
              <a:t>by</a:t>
            </a:r>
            <a:r>
              <a:rPr lang="sl-SI" b="1" dirty="0" smtClean="0"/>
              <a:t> </a:t>
            </a:r>
            <a:r>
              <a:rPr lang="sl-SI" b="1" dirty="0" err="1" smtClean="0"/>
              <a:t>people</a:t>
            </a:r>
            <a:r>
              <a:rPr lang="sl-SI" b="1" dirty="0" smtClean="0"/>
              <a:t>, </a:t>
            </a:r>
            <a:r>
              <a:rPr lang="sl-SI" b="1" dirty="0" err="1" smtClean="0"/>
              <a:t>who</a:t>
            </a:r>
            <a:r>
              <a:rPr lang="sl-SI" b="1" dirty="0" smtClean="0"/>
              <a:t> </a:t>
            </a:r>
            <a:r>
              <a:rPr lang="sl-SI" b="1" dirty="0" err="1" smtClean="0"/>
              <a:t>were</a:t>
            </a:r>
            <a:r>
              <a:rPr lang="sl-SI" b="1" dirty="0" smtClean="0"/>
              <a:t> in </a:t>
            </a:r>
            <a:r>
              <a:rPr lang="sl-SI" b="1" dirty="0" err="1" smtClean="0"/>
              <a:t>contact</a:t>
            </a:r>
            <a:r>
              <a:rPr lang="sl-SI" b="1" dirty="0" smtClean="0"/>
              <a:t>, a </a:t>
            </a:r>
            <a:r>
              <a:rPr lang="sl-SI" b="1" dirty="0" err="1" smtClean="0"/>
              <a:t>medical</a:t>
            </a:r>
            <a:r>
              <a:rPr lang="sl-SI" b="1" dirty="0" smtClean="0"/>
              <a:t> </a:t>
            </a:r>
            <a:r>
              <a:rPr lang="sl-SI" b="1" dirty="0" err="1" smtClean="0"/>
              <a:t>physicist</a:t>
            </a:r>
            <a:r>
              <a:rPr lang="sl-SI" b="1" dirty="0" smtClean="0"/>
              <a:t> </a:t>
            </a:r>
            <a:r>
              <a:rPr lang="sl-SI" b="1" dirty="0" err="1" smtClean="0"/>
              <a:t>was</a:t>
            </a:r>
            <a:r>
              <a:rPr lang="sl-SI" b="1" dirty="0" smtClean="0"/>
              <a:t> </a:t>
            </a:r>
            <a:r>
              <a:rPr lang="sl-SI" b="1" dirty="0" err="1" smtClean="0"/>
              <a:t>asked</a:t>
            </a:r>
            <a:r>
              <a:rPr lang="sl-SI" b="1" dirty="0" smtClean="0"/>
              <a:t> to </a:t>
            </a:r>
            <a:r>
              <a:rPr lang="sl-SI" b="1" dirty="0" err="1" smtClean="0"/>
              <a:t>perform</a:t>
            </a:r>
            <a:r>
              <a:rPr lang="sl-SI" b="1" dirty="0" smtClean="0"/>
              <a:t> some </a:t>
            </a:r>
            <a:r>
              <a:rPr lang="sl-SI" b="1" dirty="0" err="1" smtClean="0"/>
              <a:t>measurements</a:t>
            </a:r>
            <a:r>
              <a:rPr lang="sl-SI" b="1" dirty="0" smtClean="0"/>
              <a:t> </a:t>
            </a:r>
            <a:r>
              <a:rPr lang="sl-SI" b="1" dirty="0" err="1" smtClean="0"/>
              <a:t>of</a:t>
            </a:r>
            <a:r>
              <a:rPr lang="sl-SI" b="1" dirty="0" smtClean="0"/>
              <a:t> </a:t>
            </a:r>
            <a:r>
              <a:rPr lang="sl-SI" b="1" dirty="0" err="1" smtClean="0"/>
              <a:t>the</a:t>
            </a:r>
            <a:r>
              <a:rPr lang="sl-SI" b="1" dirty="0" smtClean="0"/>
              <a:t> </a:t>
            </a:r>
            <a:r>
              <a:rPr lang="sl-SI" b="1" dirty="0" err="1" smtClean="0"/>
              <a:t>suspecious</a:t>
            </a:r>
            <a:r>
              <a:rPr lang="sl-SI" b="1" dirty="0" smtClean="0"/>
              <a:t> </a:t>
            </a:r>
            <a:r>
              <a:rPr lang="sl-SI" b="1" dirty="0" err="1" smtClean="0"/>
              <a:t>package</a:t>
            </a:r>
            <a:r>
              <a:rPr lang="sl-SI" b="1" dirty="0" smtClean="0"/>
              <a:t> at </a:t>
            </a:r>
            <a:r>
              <a:rPr lang="sl-SI" b="1" dirty="0" err="1" smtClean="0"/>
              <a:t>Vigilancia</a:t>
            </a:r>
            <a:r>
              <a:rPr lang="sl-SI" b="1" dirty="0" smtClean="0"/>
              <a:t> </a:t>
            </a:r>
            <a:r>
              <a:rPr lang="sl-SI" b="1" dirty="0" err="1" smtClean="0"/>
              <a:t>Sanitaria</a:t>
            </a:r>
            <a:r>
              <a:rPr lang="sl-SI" b="1" dirty="0" smtClean="0"/>
              <a:t>. </a:t>
            </a:r>
          </a:p>
        </p:txBody>
      </p:sp>
      <p:pic>
        <p:nvPicPr>
          <p:cNvPr id="3" name="Picture 2"/>
          <p:cNvPicPr>
            <a:picLocks noChangeAspect="1"/>
          </p:cNvPicPr>
          <p:nvPr/>
        </p:nvPicPr>
        <p:blipFill>
          <a:blip r:embed="rId3"/>
          <a:stretch>
            <a:fillRect/>
          </a:stretch>
        </p:blipFill>
        <p:spPr>
          <a:xfrm>
            <a:off x="262583" y="310438"/>
            <a:ext cx="1414923" cy="382412"/>
          </a:xfrm>
          <a:prstGeom prst="rect">
            <a:avLst/>
          </a:prstGeom>
        </p:spPr>
      </p:pic>
      <p:sp>
        <p:nvSpPr>
          <p:cNvPr id="8" name="Title 1"/>
          <p:cNvSpPr txBox="1">
            <a:spLocks/>
          </p:cNvSpPr>
          <p:nvPr/>
        </p:nvSpPr>
        <p:spPr>
          <a:xfrm>
            <a:off x="0" y="128749"/>
            <a:ext cx="12191999" cy="49698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sl-SI" sz="2800" b="1" dirty="0" err="1" smtClean="0">
                <a:solidFill>
                  <a:srgbClr val="FF0000"/>
                </a:solidFill>
              </a:rPr>
              <a:t>Justifying</a:t>
            </a:r>
            <a:r>
              <a:rPr lang="sl-SI" sz="2800" b="1" dirty="0" smtClean="0">
                <a:solidFill>
                  <a:srgbClr val="FF0000"/>
                </a:solidFill>
              </a:rPr>
              <a:t> </a:t>
            </a:r>
            <a:r>
              <a:rPr lang="sl-SI" sz="2800" b="1" dirty="0" err="1" smtClean="0">
                <a:solidFill>
                  <a:srgbClr val="FF0000"/>
                </a:solidFill>
              </a:rPr>
              <a:t>the</a:t>
            </a:r>
            <a:r>
              <a:rPr lang="sl-SI" sz="2800" b="1" dirty="0" smtClean="0">
                <a:solidFill>
                  <a:srgbClr val="FF0000"/>
                </a:solidFill>
              </a:rPr>
              <a:t> </a:t>
            </a:r>
            <a:r>
              <a:rPr lang="sl-SI" sz="2800" b="1" dirty="0" err="1" smtClean="0">
                <a:solidFill>
                  <a:srgbClr val="FF0000"/>
                </a:solidFill>
              </a:rPr>
              <a:t>need</a:t>
            </a:r>
            <a:r>
              <a:rPr lang="sl-SI" sz="2800" b="1" dirty="0" smtClean="0">
                <a:solidFill>
                  <a:srgbClr val="FF0000"/>
                </a:solidFill>
              </a:rPr>
              <a:t> </a:t>
            </a:r>
            <a:r>
              <a:rPr lang="sl-SI" sz="2800" b="1" dirty="0" err="1" smtClean="0">
                <a:solidFill>
                  <a:srgbClr val="FF0000"/>
                </a:solidFill>
              </a:rPr>
              <a:t>for</a:t>
            </a:r>
            <a:r>
              <a:rPr lang="sl-SI" sz="2800" b="1" dirty="0" smtClean="0">
                <a:solidFill>
                  <a:srgbClr val="FF0000"/>
                </a:solidFill>
              </a:rPr>
              <a:t> </a:t>
            </a:r>
            <a:r>
              <a:rPr lang="sl-SI" sz="2800" b="1" dirty="0" err="1" smtClean="0">
                <a:solidFill>
                  <a:srgbClr val="FF0000"/>
                </a:solidFill>
              </a:rPr>
              <a:t>the</a:t>
            </a:r>
            <a:r>
              <a:rPr lang="sl-SI" sz="2800" b="1" dirty="0" smtClean="0">
                <a:solidFill>
                  <a:srgbClr val="FF0000"/>
                </a:solidFill>
              </a:rPr>
              <a:t> </a:t>
            </a:r>
            <a:r>
              <a:rPr lang="sl-SI" sz="2800" b="1" dirty="0" err="1" smtClean="0">
                <a:solidFill>
                  <a:srgbClr val="FF0000"/>
                </a:solidFill>
              </a:rPr>
              <a:t>project</a:t>
            </a:r>
            <a:endParaRPr lang="sl-SI" sz="2800" dirty="0">
              <a:solidFill>
                <a:srgbClr val="FF0000"/>
              </a:solidFill>
            </a:endParaRPr>
          </a:p>
        </p:txBody>
      </p:sp>
      <p:sp>
        <p:nvSpPr>
          <p:cNvPr id="9" name="Title 1"/>
          <p:cNvSpPr txBox="1">
            <a:spLocks/>
          </p:cNvSpPr>
          <p:nvPr/>
        </p:nvSpPr>
        <p:spPr>
          <a:xfrm>
            <a:off x="33199" y="6468034"/>
            <a:ext cx="12158801" cy="38996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sl-SI" sz="2000" b="1" dirty="0" smtClean="0"/>
              <a:t>NERIS </a:t>
            </a:r>
            <a:r>
              <a:rPr lang="sl-SI" sz="2000" b="1" dirty="0" err="1" smtClean="0"/>
              <a:t>Workshop</a:t>
            </a:r>
            <a:r>
              <a:rPr lang="sl-SI" sz="2000" b="1" dirty="0" smtClean="0"/>
              <a:t> 2019</a:t>
            </a:r>
            <a:endParaRPr lang="sl-SI" sz="2000" dirty="0"/>
          </a:p>
        </p:txBody>
      </p:sp>
    </p:spTree>
    <p:extLst>
      <p:ext uri="{BB962C8B-B14F-4D97-AF65-F5344CB8AC3E}">
        <p14:creationId xmlns:p14="http://schemas.microsoft.com/office/powerpoint/2010/main" val="35837198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62583" y="310438"/>
            <a:ext cx="1414923" cy="382412"/>
          </a:xfrm>
          <a:prstGeom prst="rect">
            <a:avLst/>
          </a:prstGeom>
        </p:spPr>
      </p:pic>
      <p:pic>
        <p:nvPicPr>
          <p:cNvPr id="6" name="Picture 5"/>
          <p:cNvPicPr>
            <a:picLocks noChangeAspect="1"/>
          </p:cNvPicPr>
          <p:nvPr/>
        </p:nvPicPr>
        <p:blipFill>
          <a:blip r:embed="rId4"/>
          <a:stretch>
            <a:fillRect/>
          </a:stretch>
        </p:blipFill>
        <p:spPr>
          <a:xfrm>
            <a:off x="1677506" y="2350856"/>
            <a:ext cx="10101296" cy="4184296"/>
          </a:xfrm>
          <a:prstGeom prst="rect">
            <a:avLst/>
          </a:prstGeom>
        </p:spPr>
      </p:pic>
      <p:sp>
        <p:nvSpPr>
          <p:cNvPr id="7" name="Flowchart: Alternate Process 6"/>
          <p:cNvSpPr/>
          <p:nvPr/>
        </p:nvSpPr>
        <p:spPr>
          <a:xfrm>
            <a:off x="5431830" y="3978547"/>
            <a:ext cx="747486" cy="364947"/>
          </a:xfrm>
          <a:prstGeom prst="flowChartAlternateProcess">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8" name="Flowchart: Alternate Process 7"/>
          <p:cNvSpPr/>
          <p:nvPr/>
        </p:nvSpPr>
        <p:spPr>
          <a:xfrm>
            <a:off x="6179316" y="3610524"/>
            <a:ext cx="1168399" cy="370114"/>
          </a:xfrm>
          <a:prstGeom prst="flowChartAlternateProcess">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9" name="Flowchart: Alternate Process 8"/>
          <p:cNvSpPr/>
          <p:nvPr/>
        </p:nvSpPr>
        <p:spPr>
          <a:xfrm>
            <a:off x="9559896" y="3978547"/>
            <a:ext cx="1793763" cy="364947"/>
          </a:xfrm>
          <a:prstGeom prst="flowChartAlternateProcess">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cxnSp>
        <p:nvCxnSpPr>
          <p:cNvPr id="11" name="Straight Arrow Connector 10"/>
          <p:cNvCxnSpPr/>
          <p:nvPr/>
        </p:nvCxnSpPr>
        <p:spPr>
          <a:xfrm>
            <a:off x="5431830" y="2079266"/>
            <a:ext cx="903514" cy="1531258"/>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933888" y="3882114"/>
            <a:ext cx="3497942" cy="189730"/>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22" idx="0"/>
          </p:cNvCxnSpPr>
          <p:nvPr/>
        </p:nvCxnSpPr>
        <p:spPr>
          <a:xfrm flipV="1">
            <a:off x="9168936" y="4339447"/>
            <a:ext cx="424671" cy="64552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749574" y="1614579"/>
            <a:ext cx="3672224" cy="369332"/>
          </a:xfrm>
          <a:prstGeom prst="rect">
            <a:avLst/>
          </a:prstGeom>
          <a:noFill/>
        </p:spPr>
        <p:txBody>
          <a:bodyPr wrap="none" rtlCol="0">
            <a:spAutoFit/>
          </a:bodyPr>
          <a:lstStyle/>
          <a:p>
            <a:r>
              <a:rPr lang="sl-SI" b="1" dirty="0" err="1" smtClean="0"/>
              <a:t>Vigilancia</a:t>
            </a:r>
            <a:r>
              <a:rPr lang="sl-SI" b="1" dirty="0" smtClean="0"/>
              <a:t> </a:t>
            </a:r>
            <a:r>
              <a:rPr lang="sl-SI" b="1" dirty="0" err="1" smtClean="0"/>
              <a:t>Sanitaria</a:t>
            </a:r>
            <a:r>
              <a:rPr lang="sl-SI" b="1" dirty="0" smtClean="0"/>
              <a:t> REPRESENTATIVE</a:t>
            </a:r>
            <a:endParaRPr lang="sl-SI" b="1" dirty="0"/>
          </a:p>
        </p:txBody>
      </p:sp>
      <p:sp>
        <p:nvSpPr>
          <p:cNvPr id="21" name="TextBox 20"/>
          <p:cNvSpPr txBox="1"/>
          <p:nvPr/>
        </p:nvSpPr>
        <p:spPr>
          <a:xfrm>
            <a:off x="191448" y="3653671"/>
            <a:ext cx="1818190" cy="369332"/>
          </a:xfrm>
          <a:prstGeom prst="rect">
            <a:avLst/>
          </a:prstGeom>
          <a:noFill/>
        </p:spPr>
        <p:txBody>
          <a:bodyPr wrap="none" rtlCol="0">
            <a:spAutoFit/>
          </a:bodyPr>
          <a:lstStyle/>
          <a:p>
            <a:r>
              <a:rPr lang="sl-SI" b="1" dirty="0" err="1" smtClean="0"/>
              <a:t>Medical</a:t>
            </a:r>
            <a:r>
              <a:rPr lang="sl-SI" b="1" dirty="0" smtClean="0"/>
              <a:t> </a:t>
            </a:r>
            <a:r>
              <a:rPr lang="sl-SI" b="1" dirty="0" err="1" smtClean="0"/>
              <a:t>Physicist</a:t>
            </a:r>
            <a:endParaRPr lang="sl-SI" b="1" dirty="0"/>
          </a:p>
        </p:txBody>
      </p:sp>
      <p:sp>
        <p:nvSpPr>
          <p:cNvPr id="22" name="TextBox 21"/>
          <p:cNvSpPr txBox="1"/>
          <p:nvPr/>
        </p:nvSpPr>
        <p:spPr>
          <a:xfrm>
            <a:off x="8412960" y="4984967"/>
            <a:ext cx="1511952" cy="369332"/>
          </a:xfrm>
          <a:prstGeom prst="rect">
            <a:avLst/>
          </a:prstGeom>
          <a:noFill/>
        </p:spPr>
        <p:txBody>
          <a:bodyPr wrap="none" rtlCol="0">
            <a:spAutoFit/>
          </a:bodyPr>
          <a:lstStyle/>
          <a:p>
            <a:r>
              <a:rPr lang="sl-SI" b="1" dirty="0" smtClean="0">
                <a:solidFill>
                  <a:srgbClr val="FF0000"/>
                </a:solidFill>
              </a:rPr>
              <a:t>FIRE BRIGADE</a:t>
            </a:r>
            <a:endParaRPr lang="sl-SI" b="1" dirty="0">
              <a:solidFill>
                <a:srgbClr val="FF0000"/>
              </a:solidFill>
            </a:endParaRPr>
          </a:p>
        </p:txBody>
      </p:sp>
      <p:sp>
        <p:nvSpPr>
          <p:cNvPr id="25" name="Title 1"/>
          <p:cNvSpPr>
            <a:spLocks noGrp="1"/>
          </p:cNvSpPr>
          <p:nvPr>
            <p:ph type="ctrTitle"/>
          </p:nvPr>
        </p:nvSpPr>
        <p:spPr>
          <a:xfrm>
            <a:off x="631114" y="838577"/>
            <a:ext cx="10929769" cy="679206"/>
          </a:xfrm>
        </p:spPr>
        <p:txBody>
          <a:bodyPr>
            <a:normAutofit fontScale="90000"/>
          </a:bodyPr>
          <a:lstStyle/>
          <a:p>
            <a:pPr>
              <a:lnSpc>
                <a:spcPct val="150000"/>
              </a:lnSpc>
            </a:pPr>
            <a:r>
              <a:rPr lang="sl-SI" sz="2800" b="1" dirty="0"/>
              <a:t>Major RADIOLOGICAL </a:t>
            </a:r>
            <a:r>
              <a:rPr lang="sl-SI" sz="2800" b="1" dirty="0" err="1"/>
              <a:t>disaster</a:t>
            </a:r>
            <a:r>
              <a:rPr lang="sl-SI" sz="2800" b="1" dirty="0"/>
              <a:t> - GOIANIA</a:t>
            </a:r>
          </a:p>
        </p:txBody>
      </p:sp>
      <p:sp>
        <p:nvSpPr>
          <p:cNvPr id="26" name="Title 1"/>
          <p:cNvSpPr txBox="1">
            <a:spLocks/>
          </p:cNvSpPr>
          <p:nvPr/>
        </p:nvSpPr>
        <p:spPr>
          <a:xfrm>
            <a:off x="0" y="128749"/>
            <a:ext cx="12191999" cy="49698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sl-SI" sz="2800" b="1" dirty="0" err="1" smtClean="0">
                <a:solidFill>
                  <a:srgbClr val="FF0000"/>
                </a:solidFill>
              </a:rPr>
              <a:t>Justifying</a:t>
            </a:r>
            <a:r>
              <a:rPr lang="sl-SI" sz="2800" b="1" dirty="0" smtClean="0">
                <a:solidFill>
                  <a:srgbClr val="FF0000"/>
                </a:solidFill>
              </a:rPr>
              <a:t> </a:t>
            </a:r>
            <a:r>
              <a:rPr lang="sl-SI" sz="2800" b="1" dirty="0" err="1" smtClean="0">
                <a:solidFill>
                  <a:srgbClr val="FF0000"/>
                </a:solidFill>
              </a:rPr>
              <a:t>the</a:t>
            </a:r>
            <a:r>
              <a:rPr lang="sl-SI" sz="2800" b="1" dirty="0" smtClean="0">
                <a:solidFill>
                  <a:srgbClr val="FF0000"/>
                </a:solidFill>
              </a:rPr>
              <a:t> </a:t>
            </a:r>
            <a:r>
              <a:rPr lang="sl-SI" sz="2800" b="1" dirty="0" err="1" smtClean="0">
                <a:solidFill>
                  <a:srgbClr val="FF0000"/>
                </a:solidFill>
              </a:rPr>
              <a:t>need</a:t>
            </a:r>
            <a:r>
              <a:rPr lang="sl-SI" sz="2800" b="1" dirty="0" smtClean="0">
                <a:solidFill>
                  <a:srgbClr val="FF0000"/>
                </a:solidFill>
              </a:rPr>
              <a:t> </a:t>
            </a:r>
            <a:r>
              <a:rPr lang="sl-SI" sz="2800" b="1" dirty="0" err="1" smtClean="0">
                <a:solidFill>
                  <a:srgbClr val="FF0000"/>
                </a:solidFill>
              </a:rPr>
              <a:t>for</a:t>
            </a:r>
            <a:r>
              <a:rPr lang="sl-SI" sz="2800" b="1" dirty="0" smtClean="0">
                <a:solidFill>
                  <a:srgbClr val="FF0000"/>
                </a:solidFill>
              </a:rPr>
              <a:t> </a:t>
            </a:r>
            <a:r>
              <a:rPr lang="sl-SI" sz="2800" b="1" dirty="0" err="1" smtClean="0">
                <a:solidFill>
                  <a:srgbClr val="FF0000"/>
                </a:solidFill>
              </a:rPr>
              <a:t>the</a:t>
            </a:r>
            <a:r>
              <a:rPr lang="sl-SI" sz="2800" b="1" dirty="0" smtClean="0">
                <a:solidFill>
                  <a:srgbClr val="FF0000"/>
                </a:solidFill>
              </a:rPr>
              <a:t> </a:t>
            </a:r>
            <a:r>
              <a:rPr lang="sl-SI" sz="2800" b="1" dirty="0" err="1" smtClean="0">
                <a:solidFill>
                  <a:srgbClr val="FF0000"/>
                </a:solidFill>
              </a:rPr>
              <a:t>project</a:t>
            </a:r>
            <a:endParaRPr lang="sl-SI" sz="2800" dirty="0">
              <a:solidFill>
                <a:srgbClr val="FF0000"/>
              </a:solidFill>
            </a:endParaRPr>
          </a:p>
        </p:txBody>
      </p:sp>
      <p:sp>
        <p:nvSpPr>
          <p:cNvPr id="27" name="Title 1"/>
          <p:cNvSpPr txBox="1">
            <a:spLocks/>
          </p:cNvSpPr>
          <p:nvPr/>
        </p:nvSpPr>
        <p:spPr>
          <a:xfrm>
            <a:off x="33199" y="6468034"/>
            <a:ext cx="12158801" cy="38996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sl-SI" sz="2000" b="1" dirty="0" smtClean="0"/>
              <a:t>NERIS </a:t>
            </a:r>
            <a:r>
              <a:rPr lang="sl-SI" sz="2000" b="1" dirty="0" err="1" smtClean="0"/>
              <a:t>Workshop</a:t>
            </a:r>
            <a:r>
              <a:rPr lang="sl-SI" sz="2000" b="1" dirty="0" smtClean="0"/>
              <a:t> 2019</a:t>
            </a:r>
            <a:endParaRPr lang="sl-SI" sz="2000" dirty="0"/>
          </a:p>
        </p:txBody>
      </p:sp>
    </p:spTree>
    <p:extLst>
      <p:ext uri="{BB962C8B-B14F-4D97-AF65-F5344CB8AC3E}">
        <p14:creationId xmlns:p14="http://schemas.microsoft.com/office/powerpoint/2010/main" val="22331135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06501" y="1244725"/>
            <a:ext cx="12085499" cy="26160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sl-SI" b="1" dirty="0" err="1" smtClean="0"/>
              <a:t>Firefighters</a:t>
            </a:r>
            <a:r>
              <a:rPr lang="sl-SI" b="1" dirty="0" smtClean="0"/>
              <a:t> </a:t>
            </a:r>
            <a:endParaRPr lang="sl-SI" b="1" dirty="0" smtClean="0"/>
          </a:p>
          <a:p>
            <a:pPr marL="457200" indent="-457200" algn="l">
              <a:lnSpc>
                <a:spcPct val="110000"/>
              </a:lnSpc>
              <a:spcBef>
                <a:spcPts val="600"/>
              </a:spcBef>
              <a:buFont typeface="Wingdings" panose="05000000000000000000" pitchFamily="2" charset="2"/>
              <a:buChar char="Ø"/>
            </a:pPr>
            <a:r>
              <a:rPr lang="sl-SI" b="1" dirty="0" err="1" smtClean="0"/>
              <a:t>They</a:t>
            </a:r>
            <a:r>
              <a:rPr lang="sl-SI" b="1" dirty="0" smtClean="0"/>
              <a:t> </a:t>
            </a:r>
            <a:r>
              <a:rPr lang="sl-SI" b="1" dirty="0" err="1" smtClean="0"/>
              <a:t>had</a:t>
            </a:r>
            <a:r>
              <a:rPr lang="sl-SI" b="1" dirty="0" smtClean="0"/>
              <a:t> no </a:t>
            </a:r>
            <a:r>
              <a:rPr lang="sl-SI" b="1" dirty="0" err="1" smtClean="0"/>
              <a:t>instruments</a:t>
            </a:r>
            <a:r>
              <a:rPr lang="sl-SI" b="1" dirty="0" smtClean="0"/>
              <a:t> to </a:t>
            </a:r>
            <a:r>
              <a:rPr lang="sl-SI" b="1" dirty="0" err="1" smtClean="0"/>
              <a:t>measure</a:t>
            </a:r>
            <a:r>
              <a:rPr lang="sl-SI" b="1" dirty="0" smtClean="0"/>
              <a:t> </a:t>
            </a:r>
            <a:r>
              <a:rPr lang="sl-SI" b="1" dirty="0" err="1" smtClean="0"/>
              <a:t>the</a:t>
            </a:r>
            <a:r>
              <a:rPr lang="sl-SI" b="1" dirty="0" smtClean="0"/>
              <a:t> </a:t>
            </a:r>
            <a:r>
              <a:rPr lang="sl-SI" b="1" dirty="0" err="1" smtClean="0"/>
              <a:t>dose</a:t>
            </a:r>
            <a:r>
              <a:rPr lang="sl-SI" b="1" dirty="0" smtClean="0"/>
              <a:t> </a:t>
            </a:r>
            <a:r>
              <a:rPr lang="sl-SI" b="1" dirty="0" err="1" smtClean="0"/>
              <a:t>rate</a:t>
            </a:r>
            <a:endParaRPr lang="sl-SI" b="1" dirty="0" smtClean="0"/>
          </a:p>
          <a:p>
            <a:pPr marL="457200" indent="-457200" algn="l">
              <a:lnSpc>
                <a:spcPct val="110000"/>
              </a:lnSpc>
              <a:spcBef>
                <a:spcPts val="600"/>
              </a:spcBef>
              <a:buFont typeface="Wingdings" panose="05000000000000000000" pitchFamily="2" charset="2"/>
              <a:buChar char="Ø"/>
            </a:pPr>
            <a:r>
              <a:rPr lang="sl-SI" b="1" dirty="0" err="1" smtClean="0"/>
              <a:t>They</a:t>
            </a:r>
            <a:r>
              <a:rPr lang="sl-SI" b="1" dirty="0" smtClean="0"/>
              <a:t> </a:t>
            </a:r>
            <a:r>
              <a:rPr lang="sl-SI" b="1" dirty="0" err="1" smtClean="0"/>
              <a:t>were</a:t>
            </a:r>
            <a:r>
              <a:rPr lang="sl-SI" b="1" dirty="0" smtClean="0"/>
              <a:t> </a:t>
            </a:r>
            <a:r>
              <a:rPr lang="sl-SI" b="1" dirty="0" err="1" smtClean="0"/>
              <a:t>kicking</a:t>
            </a:r>
            <a:r>
              <a:rPr lang="sl-SI" b="1" dirty="0" smtClean="0"/>
              <a:t> </a:t>
            </a:r>
            <a:r>
              <a:rPr lang="sl-SI" b="1" dirty="0" err="1" smtClean="0"/>
              <a:t>away</a:t>
            </a:r>
            <a:r>
              <a:rPr lang="sl-SI" b="1" dirty="0" smtClean="0"/>
              <a:t> </a:t>
            </a:r>
            <a:r>
              <a:rPr lang="sl-SI" b="1" dirty="0" err="1" smtClean="0"/>
              <a:t>pieces</a:t>
            </a:r>
            <a:r>
              <a:rPr lang="sl-SI" b="1" dirty="0" smtClean="0"/>
              <a:t> </a:t>
            </a:r>
            <a:r>
              <a:rPr lang="sl-SI" b="1" dirty="0" err="1" smtClean="0"/>
              <a:t>of</a:t>
            </a:r>
            <a:r>
              <a:rPr lang="sl-SI" b="1" dirty="0" smtClean="0"/>
              <a:t> </a:t>
            </a:r>
            <a:r>
              <a:rPr lang="sl-SI" b="1" dirty="0" err="1" smtClean="0"/>
              <a:t>graphite</a:t>
            </a:r>
            <a:r>
              <a:rPr lang="sl-SI" b="1" dirty="0" smtClean="0"/>
              <a:t> </a:t>
            </a:r>
            <a:r>
              <a:rPr lang="sl-SI" b="1" dirty="0" err="1" smtClean="0"/>
              <a:t>and</a:t>
            </a:r>
            <a:r>
              <a:rPr lang="sl-SI" b="1" dirty="0" smtClean="0"/>
              <a:t> </a:t>
            </a:r>
            <a:r>
              <a:rPr lang="sl-SI" b="1" dirty="0" err="1" smtClean="0"/>
              <a:t>radioactive</a:t>
            </a:r>
            <a:r>
              <a:rPr lang="sl-SI" b="1" dirty="0" smtClean="0"/>
              <a:t> </a:t>
            </a:r>
            <a:r>
              <a:rPr lang="sl-SI" b="1" dirty="0" err="1" smtClean="0"/>
              <a:t>fuel</a:t>
            </a:r>
            <a:r>
              <a:rPr lang="sl-SI" b="1" dirty="0" smtClean="0"/>
              <a:t> </a:t>
            </a:r>
            <a:r>
              <a:rPr lang="sl-SI" b="1" dirty="0" err="1" smtClean="0"/>
              <a:t>instead</a:t>
            </a:r>
            <a:r>
              <a:rPr lang="sl-SI" b="1" dirty="0" smtClean="0"/>
              <a:t> </a:t>
            </a:r>
            <a:r>
              <a:rPr lang="sl-SI" b="1" dirty="0" err="1" smtClean="0"/>
              <a:t>of</a:t>
            </a:r>
            <a:r>
              <a:rPr lang="sl-SI" b="1" dirty="0" smtClean="0"/>
              <a:t> </a:t>
            </a:r>
            <a:r>
              <a:rPr lang="sl-SI" b="1" dirty="0" err="1" smtClean="0"/>
              <a:t>avoiding</a:t>
            </a:r>
            <a:r>
              <a:rPr lang="sl-SI" b="1" dirty="0" smtClean="0"/>
              <a:t> </a:t>
            </a:r>
            <a:r>
              <a:rPr lang="sl-SI" b="1" dirty="0" err="1" smtClean="0"/>
              <a:t>them</a:t>
            </a:r>
            <a:r>
              <a:rPr lang="sl-SI" b="1" dirty="0" smtClean="0"/>
              <a:t> as </a:t>
            </a:r>
            <a:r>
              <a:rPr lang="sl-SI" b="1" dirty="0" err="1" smtClean="0"/>
              <a:t>much</a:t>
            </a:r>
            <a:r>
              <a:rPr lang="sl-SI" b="1" dirty="0" smtClean="0"/>
              <a:t> as </a:t>
            </a:r>
            <a:r>
              <a:rPr lang="sl-SI" b="1" dirty="0" err="1" smtClean="0"/>
              <a:t>possible</a:t>
            </a:r>
            <a:endParaRPr lang="sl-SI" b="1" dirty="0" smtClean="0"/>
          </a:p>
          <a:p>
            <a:pPr marL="457200" indent="-457200" algn="l">
              <a:lnSpc>
                <a:spcPct val="110000"/>
              </a:lnSpc>
              <a:spcBef>
                <a:spcPts val="600"/>
              </a:spcBef>
              <a:buFont typeface="Wingdings" panose="05000000000000000000" pitchFamily="2" charset="2"/>
              <a:buChar char="Ø"/>
            </a:pPr>
            <a:r>
              <a:rPr lang="sl-SI" b="1" dirty="0" err="1" smtClean="0"/>
              <a:t>They</a:t>
            </a:r>
            <a:r>
              <a:rPr lang="sl-SI" b="1" dirty="0" smtClean="0"/>
              <a:t> </a:t>
            </a:r>
            <a:r>
              <a:rPr lang="sl-SI" b="1" dirty="0" err="1" smtClean="0"/>
              <a:t>removed</a:t>
            </a:r>
            <a:r>
              <a:rPr lang="sl-SI" b="1" dirty="0" smtClean="0"/>
              <a:t> </a:t>
            </a:r>
            <a:r>
              <a:rPr lang="sl-SI" b="1" dirty="0" err="1" smtClean="0"/>
              <a:t>their</a:t>
            </a:r>
            <a:r>
              <a:rPr lang="sl-SI" b="1" dirty="0" smtClean="0"/>
              <a:t> </a:t>
            </a:r>
            <a:r>
              <a:rPr lang="sl-SI" b="1" dirty="0" err="1" smtClean="0"/>
              <a:t>protection</a:t>
            </a:r>
            <a:r>
              <a:rPr lang="sl-SI" b="1" dirty="0" smtClean="0"/>
              <a:t> </a:t>
            </a:r>
            <a:r>
              <a:rPr lang="sl-SI" b="1" dirty="0" err="1" smtClean="0"/>
              <a:t>clothes</a:t>
            </a:r>
            <a:r>
              <a:rPr lang="sl-SI" b="1" dirty="0" smtClean="0"/>
              <a:t> </a:t>
            </a:r>
            <a:r>
              <a:rPr lang="sl-SI" b="1" dirty="0" err="1" smtClean="0"/>
              <a:t>instead</a:t>
            </a:r>
            <a:r>
              <a:rPr lang="sl-SI" b="1" dirty="0" smtClean="0"/>
              <a:t> </a:t>
            </a:r>
            <a:r>
              <a:rPr lang="sl-SI" b="1" dirty="0" err="1" smtClean="0"/>
              <a:t>of</a:t>
            </a:r>
            <a:r>
              <a:rPr lang="sl-SI" b="1" dirty="0" smtClean="0"/>
              <a:t> </a:t>
            </a:r>
            <a:r>
              <a:rPr lang="sl-SI" b="1" dirty="0" err="1" smtClean="0"/>
              <a:t>putting</a:t>
            </a:r>
            <a:r>
              <a:rPr lang="sl-SI" b="1" dirty="0" smtClean="0"/>
              <a:t> on </a:t>
            </a:r>
            <a:r>
              <a:rPr lang="sl-SI" b="1" dirty="0" err="1" smtClean="0"/>
              <a:t>additional</a:t>
            </a:r>
            <a:r>
              <a:rPr lang="sl-SI" b="1" dirty="0" smtClean="0"/>
              <a:t> </a:t>
            </a:r>
            <a:r>
              <a:rPr lang="sl-SI" b="1" dirty="0" err="1" smtClean="0"/>
              <a:t>protection</a:t>
            </a:r>
            <a:r>
              <a:rPr lang="sl-SI" b="1" dirty="0" smtClean="0"/>
              <a:t> </a:t>
            </a:r>
          </a:p>
          <a:p>
            <a:pPr marL="457200" indent="-457200" algn="l">
              <a:lnSpc>
                <a:spcPct val="150000"/>
              </a:lnSpc>
              <a:buFont typeface="Wingdings" panose="05000000000000000000" pitchFamily="2" charset="2"/>
              <a:buChar char="Ø"/>
            </a:pPr>
            <a:endParaRPr lang="sl-SI" b="1" dirty="0" smtClean="0"/>
          </a:p>
        </p:txBody>
      </p:sp>
      <p:pic>
        <p:nvPicPr>
          <p:cNvPr id="3" name="Picture 2"/>
          <p:cNvPicPr>
            <a:picLocks noChangeAspect="1"/>
          </p:cNvPicPr>
          <p:nvPr/>
        </p:nvPicPr>
        <p:blipFill>
          <a:blip r:embed="rId3"/>
          <a:stretch>
            <a:fillRect/>
          </a:stretch>
        </p:blipFill>
        <p:spPr>
          <a:xfrm>
            <a:off x="262583" y="310438"/>
            <a:ext cx="1414923" cy="382412"/>
          </a:xfrm>
          <a:prstGeom prst="rect">
            <a:avLst/>
          </a:prstGeom>
        </p:spPr>
      </p:pic>
      <p:sp>
        <p:nvSpPr>
          <p:cNvPr id="7" name="Title 1"/>
          <p:cNvSpPr txBox="1">
            <a:spLocks/>
          </p:cNvSpPr>
          <p:nvPr/>
        </p:nvSpPr>
        <p:spPr>
          <a:xfrm>
            <a:off x="0" y="128749"/>
            <a:ext cx="12191999" cy="49698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sl-SI" sz="2800" b="1" dirty="0" err="1" smtClean="0">
                <a:solidFill>
                  <a:srgbClr val="FF0000"/>
                </a:solidFill>
              </a:rPr>
              <a:t>Justifying</a:t>
            </a:r>
            <a:r>
              <a:rPr lang="sl-SI" sz="2800" b="1" dirty="0" smtClean="0">
                <a:solidFill>
                  <a:srgbClr val="FF0000"/>
                </a:solidFill>
              </a:rPr>
              <a:t> </a:t>
            </a:r>
            <a:r>
              <a:rPr lang="sl-SI" sz="2800" b="1" dirty="0" err="1" smtClean="0">
                <a:solidFill>
                  <a:srgbClr val="FF0000"/>
                </a:solidFill>
              </a:rPr>
              <a:t>the</a:t>
            </a:r>
            <a:r>
              <a:rPr lang="sl-SI" sz="2800" b="1" dirty="0" smtClean="0">
                <a:solidFill>
                  <a:srgbClr val="FF0000"/>
                </a:solidFill>
              </a:rPr>
              <a:t> </a:t>
            </a:r>
            <a:r>
              <a:rPr lang="sl-SI" sz="2800" b="1" dirty="0" err="1" smtClean="0">
                <a:solidFill>
                  <a:srgbClr val="FF0000"/>
                </a:solidFill>
              </a:rPr>
              <a:t>need</a:t>
            </a:r>
            <a:r>
              <a:rPr lang="sl-SI" sz="2800" b="1" dirty="0" smtClean="0">
                <a:solidFill>
                  <a:srgbClr val="FF0000"/>
                </a:solidFill>
              </a:rPr>
              <a:t> </a:t>
            </a:r>
            <a:r>
              <a:rPr lang="sl-SI" sz="2800" b="1" dirty="0" err="1" smtClean="0">
                <a:solidFill>
                  <a:srgbClr val="FF0000"/>
                </a:solidFill>
              </a:rPr>
              <a:t>for</a:t>
            </a:r>
            <a:r>
              <a:rPr lang="sl-SI" sz="2800" b="1" dirty="0" smtClean="0">
                <a:solidFill>
                  <a:srgbClr val="FF0000"/>
                </a:solidFill>
              </a:rPr>
              <a:t> </a:t>
            </a:r>
            <a:r>
              <a:rPr lang="sl-SI" sz="2800" b="1" dirty="0" err="1" smtClean="0">
                <a:solidFill>
                  <a:srgbClr val="FF0000"/>
                </a:solidFill>
              </a:rPr>
              <a:t>the</a:t>
            </a:r>
            <a:r>
              <a:rPr lang="sl-SI" sz="2800" b="1" dirty="0" smtClean="0">
                <a:solidFill>
                  <a:srgbClr val="FF0000"/>
                </a:solidFill>
              </a:rPr>
              <a:t> </a:t>
            </a:r>
            <a:r>
              <a:rPr lang="sl-SI" sz="2800" b="1" dirty="0" err="1" smtClean="0">
                <a:solidFill>
                  <a:srgbClr val="FF0000"/>
                </a:solidFill>
              </a:rPr>
              <a:t>project</a:t>
            </a:r>
            <a:endParaRPr lang="sl-SI" sz="2800" dirty="0">
              <a:solidFill>
                <a:srgbClr val="FF0000"/>
              </a:solidFill>
            </a:endParaRPr>
          </a:p>
        </p:txBody>
      </p:sp>
      <p:sp>
        <p:nvSpPr>
          <p:cNvPr id="13" name="Title 1"/>
          <p:cNvSpPr txBox="1">
            <a:spLocks/>
          </p:cNvSpPr>
          <p:nvPr/>
        </p:nvSpPr>
        <p:spPr>
          <a:xfrm>
            <a:off x="1078455" y="556868"/>
            <a:ext cx="10068287" cy="635341"/>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sl-SI" sz="2500" b="1" dirty="0" smtClean="0"/>
              <a:t>Major NUCLEAR </a:t>
            </a:r>
            <a:r>
              <a:rPr lang="sl-SI" sz="2500" b="1" dirty="0" err="1" smtClean="0"/>
              <a:t>disaster</a:t>
            </a:r>
            <a:r>
              <a:rPr lang="sl-SI" sz="2500" b="1" dirty="0" smtClean="0"/>
              <a:t> - CHERNOBYL</a:t>
            </a:r>
            <a:endParaRPr lang="sl-SI" sz="2500" b="1" dirty="0"/>
          </a:p>
        </p:txBody>
      </p:sp>
      <p:sp>
        <p:nvSpPr>
          <p:cNvPr id="14" name="Subtitle 2"/>
          <p:cNvSpPr txBox="1">
            <a:spLocks/>
          </p:cNvSpPr>
          <p:nvPr/>
        </p:nvSpPr>
        <p:spPr>
          <a:xfrm>
            <a:off x="-1" y="3860800"/>
            <a:ext cx="12192000" cy="262203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600"/>
              </a:spcBef>
            </a:pPr>
            <a:r>
              <a:rPr lang="sl-SI" b="1" dirty="0" smtClean="0">
                <a:solidFill>
                  <a:srgbClr val="FF0000"/>
                </a:solidFill>
              </a:rPr>
              <a:t>WHAT WAS THE PROBLEM?</a:t>
            </a:r>
            <a:endParaRPr lang="sl-SI" b="1" dirty="0" smtClean="0">
              <a:solidFill>
                <a:srgbClr val="FF0000"/>
              </a:solidFill>
            </a:endParaRPr>
          </a:p>
          <a:p>
            <a:pPr marL="457200" indent="-457200" algn="l">
              <a:lnSpc>
                <a:spcPct val="100000"/>
              </a:lnSpc>
              <a:spcBef>
                <a:spcPts val="600"/>
              </a:spcBef>
              <a:buFont typeface="Wingdings" panose="05000000000000000000" pitchFamily="2" charset="2"/>
              <a:buChar char="Ø"/>
            </a:pPr>
            <a:r>
              <a:rPr lang="sl-SI" b="1" dirty="0" smtClean="0"/>
              <a:t>No </a:t>
            </a:r>
            <a:r>
              <a:rPr lang="sl-SI" b="1" dirty="0" smtClean="0"/>
              <a:t>one </a:t>
            </a:r>
            <a:r>
              <a:rPr lang="sl-SI" b="1" dirty="0" err="1" smtClean="0"/>
              <a:t>has</a:t>
            </a:r>
            <a:r>
              <a:rPr lang="sl-SI" b="1" dirty="0" smtClean="0"/>
              <a:t> </a:t>
            </a:r>
            <a:r>
              <a:rPr lang="sl-SI" b="1" dirty="0" err="1" smtClean="0"/>
              <a:t>ever</a:t>
            </a:r>
            <a:r>
              <a:rPr lang="sl-SI" b="1" dirty="0" smtClean="0"/>
              <a:t> </a:t>
            </a:r>
            <a:r>
              <a:rPr lang="sl-SI" b="1" dirty="0" err="1" smtClean="0"/>
              <a:t>explained</a:t>
            </a:r>
            <a:r>
              <a:rPr lang="sl-SI" b="1" dirty="0" smtClean="0"/>
              <a:t> to </a:t>
            </a:r>
            <a:r>
              <a:rPr lang="sl-SI" b="1" dirty="0" err="1" smtClean="0"/>
              <a:t>them</a:t>
            </a:r>
            <a:r>
              <a:rPr lang="sl-SI" b="1" dirty="0" smtClean="0"/>
              <a:t> how to </a:t>
            </a:r>
            <a:r>
              <a:rPr lang="sl-SI" b="1" dirty="0" err="1" smtClean="0"/>
              <a:t>deal</a:t>
            </a:r>
            <a:r>
              <a:rPr lang="sl-SI" b="1" dirty="0" smtClean="0"/>
              <a:t> </a:t>
            </a:r>
            <a:r>
              <a:rPr lang="sl-SI" b="1" dirty="0" err="1" smtClean="0"/>
              <a:t>with</a:t>
            </a:r>
            <a:r>
              <a:rPr lang="sl-SI" b="1" dirty="0" smtClean="0"/>
              <a:t> </a:t>
            </a:r>
            <a:r>
              <a:rPr lang="sl-SI" b="1" dirty="0" err="1" smtClean="0"/>
              <a:t>radiation</a:t>
            </a:r>
            <a:r>
              <a:rPr lang="sl-SI" b="1" dirty="0" smtClean="0"/>
              <a:t> </a:t>
            </a:r>
            <a:r>
              <a:rPr lang="sl-SI" b="1" dirty="0" err="1" smtClean="0"/>
              <a:t>Regarding</a:t>
            </a:r>
            <a:r>
              <a:rPr lang="sl-SI" b="1" dirty="0" smtClean="0"/>
              <a:t> </a:t>
            </a:r>
            <a:r>
              <a:rPr lang="sl-SI" b="1" dirty="0" err="1" smtClean="0"/>
              <a:t>firefigters</a:t>
            </a:r>
            <a:endParaRPr lang="sl-SI" b="1" dirty="0" smtClean="0"/>
          </a:p>
          <a:p>
            <a:pPr marL="457200" indent="-457200" algn="l">
              <a:lnSpc>
                <a:spcPct val="100000"/>
              </a:lnSpc>
              <a:spcBef>
                <a:spcPts val="600"/>
              </a:spcBef>
              <a:buFont typeface="Wingdings" panose="05000000000000000000" pitchFamily="2" charset="2"/>
              <a:buChar char="Ø"/>
            </a:pPr>
            <a:r>
              <a:rPr lang="sl-SI" b="1" dirty="0" err="1" smtClean="0"/>
              <a:t>They</a:t>
            </a:r>
            <a:r>
              <a:rPr lang="sl-SI" b="1" dirty="0" smtClean="0"/>
              <a:t> </a:t>
            </a:r>
            <a:r>
              <a:rPr lang="sl-SI" b="1" dirty="0" err="1" smtClean="0"/>
              <a:t>had</a:t>
            </a:r>
            <a:r>
              <a:rPr lang="sl-SI" b="1" dirty="0" smtClean="0"/>
              <a:t> </a:t>
            </a:r>
            <a:r>
              <a:rPr lang="sl-SI" b="1" dirty="0" err="1" smtClean="0"/>
              <a:t>little</a:t>
            </a:r>
            <a:r>
              <a:rPr lang="sl-SI" b="1" dirty="0" smtClean="0"/>
              <a:t> </a:t>
            </a:r>
            <a:r>
              <a:rPr lang="sl-SI" b="1" dirty="0" err="1" smtClean="0"/>
              <a:t>or</a:t>
            </a:r>
            <a:r>
              <a:rPr lang="sl-SI" b="1" dirty="0" smtClean="0"/>
              <a:t> no </a:t>
            </a:r>
            <a:r>
              <a:rPr lang="sl-SI" b="1" dirty="0" err="1" smtClean="0"/>
              <a:t>understanding</a:t>
            </a:r>
            <a:r>
              <a:rPr lang="sl-SI" b="1" dirty="0" smtClean="0"/>
              <a:t> how </a:t>
            </a:r>
            <a:r>
              <a:rPr lang="sl-SI" b="1" dirty="0" err="1" smtClean="0"/>
              <a:t>the</a:t>
            </a:r>
            <a:r>
              <a:rPr lang="sl-SI" b="1" dirty="0" smtClean="0"/>
              <a:t> </a:t>
            </a:r>
            <a:r>
              <a:rPr lang="sl-SI" b="1" dirty="0" err="1" smtClean="0"/>
              <a:t>fire</a:t>
            </a:r>
            <a:r>
              <a:rPr lang="sl-SI" b="1" dirty="0" smtClean="0"/>
              <a:t> </a:t>
            </a:r>
            <a:r>
              <a:rPr lang="sl-SI" b="1" dirty="0" err="1" smtClean="0"/>
              <a:t>they</a:t>
            </a:r>
            <a:r>
              <a:rPr lang="sl-SI" b="1" dirty="0" smtClean="0"/>
              <a:t> </a:t>
            </a:r>
            <a:r>
              <a:rPr lang="sl-SI" b="1" dirty="0" err="1" smtClean="0"/>
              <a:t>were</a:t>
            </a:r>
            <a:r>
              <a:rPr lang="sl-SI" b="1" dirty="0" smtClean="0"/>
              <a:t> </a:t>
            </a:r>
            <a:r>
              <a:rPr lang="sl-SI" b="1" dirty="0" err="1" smtClean="0"/>
              <a:t>fightingwas</a:t>
            </a:r>
            <a:r>
              <a:rPr lang="sl-SI" b="1" dirty="0" smtClean="0"/>
              <a:t> </a:t>
            </a:r>
            <a:r>
              <a:rPr lang="sl-SI" b="1" dirty="0" err="1" smtClean="0"/>
              <a:t>different</a:t>
            </a:r>
            <a:r>
              <a:rPr lang="sl-SI" b="1" dirty="0" smtClean="0"/>
              <a:t> </a:t>
            </a:r>
            <a:r>
              <a:rPr lang="sl-SI" b="1" dirty="0" err="1" smtClean="0"/>
              <a:t>from</a:t>
            </a:r>
            <a:r>
              <a:rPr lang="sl-SI" b="1" dirty="0" smtClean="0"/>
              <a:t> </a:t>
            </a:r>
            <a:r>
              <a:rPr lang="sl-SI" b="1" dirty="0" err="1" smtClean="0"/>
              <a:t>regular</a:t>
            </a:r>
            <a:r>
              <a:rPr lang="sl-SI" b="1" dirty="0" smtClean="0"/>
              <a:t> </a:t>
            </a:r>
            <a:r>
              <a:rPr lang="sl-SI" b="1" dirty="0" err="1" smtClean="0"/>
              <a:t>fires</a:t>
            </a:r>
            <a:endParaRPr lang="sl-SI" b="1" dirty="0" smtClean="0"/>
          </a:p>
        </p:txBody>
      </p:sp>
      <p:sp>
        <p:nvSpPr>
          <p:cNvPr id="15" name="Rectangle 14"/>
          <p:cNvSpPr/>
          <p:nvPr/>
        </p:nvSpPr>
        <p:spPr>
          <a:xfrm>
            <a:off x="1974849" y="5562420"/>
            <a:ext cx="8242300" cy="671851"/>
          </a:xfrm>
          <a:prstGeom prst="rect">
            <a:avLst/>
          </a:prstGeom>
        </p:spPr>
        <p:txBody>
          <a:bodyPr wrap="square">
            <a:spAutoFit/>
          </a:bodyPr>
          <a:lstStyle/>
          <a:p>
            <a:pPr>
              <a:lnSpc>
                <a:spcPct val="150000"/>
              </a:lnSpc>
            </a:pPr>
            <a:r>
              <a:rPr lang="sl-SI" sz="2800" b="1" dirty="0" err="1" smtClean="0">
                <a:solidFill>
                  <a:srgbClr val="FF0000"/>
                </a:solidFill>
              </a:rPr>
              <a:t>Firefighters</a:t>
            </a:r>
            <a:r>
              <a:rPr lang="sl-SI" sz="2800" b="1" dirty="0" smtClean="0">
                <a:solidFill>
                  <a:srgbClr val="FF0000"/>
                </a:solidFill>
              </a:rPr>
              <a:t> </a:t>
            </a:r>
            <a:r>
              <a:rPr lang="sl-SI" sz="2800" b="1" dirty="0" smtClean="0"/>
              <a:t>= = &gt; </a:t>
            </a:r>
            <a:r>
              <a:rPr lang="sl-SI" sz="2800" b="1" dirty="0">
                <a:solidFill>
                  <a:srgbClr val="0070C0"/>
                </a:solidFill>
              </a:rPr>
              <a:t>FIRST RESPONDERS </a:t>
            </a:r>
            <a:r>
              <a:rPr lang="sl-SI" sz="2800" b="1" dirty="0"/>
              <a:t>&amp; </a:t>
            </a:r>
            <a:r>
              <a:rPr lang="sl-SI" sz="2800" b="1" dirty="0">
                <a:solidFill>
                  <a:srgbClr val="0070C0"/>
                </a:solidFill>
              </a:rPr>
              <a:t>FIRST VICTIMS </a:t>
            </a:r>
          </a:p>
        </p:txBody>
      </p:sp>
      <p:sp>
        <p:nvSpPr>
          <p:cNvPr id="17" name="Title 1"/>
          <p:cNvSpPr txBox="1">
            <a:spLocks/>
          </p:cNvSpPr>
          <p:nvPr/>
        </p:nvSpPr>
        <p:spPr>
          <a:xfrm>
            <a:off x="33199" y="6468034"/>
            <a:ext cx="12158801" cy="38996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sl-SI" sz="2000" b="1" dirty="0" smtClean="0"/>
              <a:t>NERIS </a:t>
            </a:r>
            <a:r>
              <a:rPr lang="sl-SI" sz="2000" b="1" dirty="0" err="1" smtClean="0"/>
              <a:t>Workshop</a:t>
            </a:r>
            <a:r>
              <a:rPr lang="sl-SI" sz="2000" b="1" dirty="0" smtClean="0"/>
              <a:t> 2019</a:t>
            </a:r>
            <a:endParaRPr lang="sl-SI" sz="2000" dirty="0"/>
          </a:p>
        </p:txBody>
      </p:sp>
    </p:spTree>
    <p:extLst>
      <p:ext uri="{BB962C8B-B14F-4D97-AF65-F5344CB8AC3E}">
        <p14:creationId xmlns:p14="http://schemas.microsoft.com/office/powerpoint/2010/main" val="42417679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679275" y="157414"/>
            <a:ext cx="9144000" cy="556603"/>
          </a:xfrm>
        </p:spPr>
        <p:txBody>
          <a:bodyPr>
            <a:normAutofit fontScale="85000" lnSpcReduction="10000"/>
          </a:bodyPr>
          <a:lstStyle/>
          <a:p>
            <a:r>
              <a:rPr lang="sl-SI" sz="3600" dirty="0" smtClean="0"/>
              <a:t>MONUMENT TO THE </a:t>
            </a:r>
            <a:r>
              <a:rPr lang="sl-SI" sz="3600" b="1" dirty="0" smtClean="0">
                <a:solidFill>
                  <a:srgbClr val="00B0F0"/>
                </a:solidFill>
              </a:rPr>
              <a:t>LIQUIDATORS</a:t>
            </a:r>
            <a:r>
              <a:rPr lang="sl-SI" sz="3600" dirty="0" smtClean="0"/>
              <a:t> AND </a:t>
            </a:r>
            <a:r>
              <a:rPr lang="sl-SI" sz="3600" b="1" dirty="0" smtClean="0">
                <a:solidFill>
                  <a:srgbClr val="FF0000"/>
                </a:solidFill>
              </a:rPr>
              <a:t>FIREFIGHTERS</a:t>
            </a:r>
            <a:endParaRPr lang="sl-SI" sz="3600" b="1" dirty="0">
              <a:solidFill>
                <a:srgbClr val="FF0000"/>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3930" y="821593"/>
            <a:ext cx="7854690" cy="5891018"/>
          </a:xfrm>
          <a:prstGeom prst="rect">
            <a:avLst/>
          </a:prstGeom>
        </p:spPr>
      </p:pic>
    </p:spTree>
    <p:extLst>
      <p:ext uri="{BB962C8B-B14F-4D97-AF65-F5344CB8AC3E}">
        <p14:creationId xmlns:p14="http://schemas.microsoft.com/office/powerpoint/2010/main" val="37141312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0" y="117073"/>
            <a:ext cx="12192000" cy="937712"/>
          </a:xfrm>
        </p:spPr>
        <p:txBody>
          <a:bodyPr>
            <a:normAutofit fontScale="85000" lnSpcReduction="20000"/>
          </a:bodyPr>
          <a:lstStyle/>
          <a:p>
            <a:r>
              <a:rPr lang="sl-SI" sz="3600" dirty="0" smtClean="0"/>
              <a:t>INTERREG V-A </a:t>
            </a:r>
            <a:r>
              <a:rPr lang="sl-SI" sz="3600" dirty="0" err="1" smtClean="0"/>
              <a:t>Slovenia-Croatia</a:t>
            </a:r>
            <a:r>
              <a:rPr lang="sl-SI" sz="3600" dirty="0" smtClean="0"/>
              <a:t> </a:t>
            </a:r>
          </a:p>
          <a:p>
            <a:r>
              <a:rPr lang="sl-SI" sz="3600" dirty="0" smtClean="0"/>
              <a:t>CROSS-BORDER REGION</a:t>
            </a:r>
            <a:endParaRPr lang="sl-SI" sz="3600" dirty="0"/>
          </a:p>
        </p:txBody>
      </p:sp>
      <p:pic>
        <p:nvPicPr>
          <p:cNvPr id="4" name="Picture 3"/>
          <p:cNvPicPr>
            <a:picLocks noChangeAspect="1"/>
          </p:cNvPicPr>
          <p:nvPr/>
        </p:nvPicPr>
        <p:blipFill>
          <a:blip r:embed="rId2"/>
          <a:stretch>
            <a:fillRect/>
          </a:stretch>
        </p:blipFill>
        <p:spPr>
          <a:xfrm>
            <a:off x="2062330" y="1168041"/>
            <a:ext cx="8053953" cy="5689959"/>
          </a:xfrm>
          <a:prstGeom prst="rect">
            <a:avLst/>
          </a:prstGeom>
        </p:spPr>
      </p:pic>
      <p:pic>
        <p:nvPicPr>
          <p:cNvPr id="6" name="Picture 5"/>
          <p:cNvPicPr>
            <a:picLocks noChangeAspect="1"/>
          </p:cNvPicPr>
          <p:nvPr/>
        </p:nvPicPr>
        <p:blipFill>
          <a:blip r:embed="rId3"/>
          <a:stretch>
            <a:fillRect/>
          </a:stretch>
        </p:blipFill>
        <p:spPr>
          <a:xfrm>
            <a:off x="2062330" y="1168041"/>
            <a:ext cx="2939976" cy="794589"/>
          </a:xfrm>
          <a:prstGeom prst="rect">
            <a:avLst/>
          </a:prstGeom>
        </p:spPr>
      </p:pic>
      <p:sp>
        <p:nvSpPr>
          <p:cNvPr id="7" name="Title 1"/>
          <p:cNvSpPr txBox="1">
            <a:spLocks/>
          </p:cNvSpPr>
          <p:nvPr/>
        </p:nvSpPr>
        <p:spPr>
          <a:xfrm>
            <a:off x="33199" y="6468034"/>
            <a:ext cx="12158801" cy="38996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sl-SI" sz="2000" b="1" dirty="0" smtClean="0"/>
              <a:t>NERIS </a:t>
            </a:r>
            <a:r>
              <a:rPr lang="sl-SI" sz="2000" b="1" dirty="0" err="1" smtClean="0"/>
              <a:t>Workshop</a:t>
            </a:r>
            <a:r>
              <a:rPr lang="sl-SI" sz="2000" b="1" dirty="0" smtClean="0"/>
              <a:t> 2019</a:t>
            </a:r>
            <a:endParaRPr lang="sl-SI" sz="2000" dirty="0"/>
          </a:p>
        </p:txBody>
      </p:sp>
    </p:spTree>
    <p:extLst>
      <p:ext uri="{BB962C8B-B14F-4D97-AF65-F5344CB8AC3E}">
        <p14:creationId xmlns:p14="http://schemas.microsoft.com/office/powerpoint/2010/main" val="19982332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57377</TotalTime>
  <Words>1628</Words>
  <Application>Microsoft Office PowerPoint</Application>
  <PresentationFormat>Widescreen</PresentationFormat>
  <Paragraphs>221</Paragraphs>
  <Slides>20</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 Unicode MS</vt:lpstr>
      <vt:lpstr>Arial</vt:lpstr>
      <vt:lpstr>Calibri</vt:lpstr>
      <vt:lpstr>Calibri Light</vt:lpstr>
      <vt:lpstr>Courier New</vt:lpstr>
      <vt:lpstr>Times New Roman</vt:lpstr>
      <vt:lpstr>Wingdings</vt:lpstr>
      <vt:lpstr>Office Theme</vt:lpstr>
      <vt:lpstr>PowerPoint Presentation</vt:lpstr>
      <vt:lpstr>PowerPoint Presentation</vt:lpstr>
      <vt:lpstr>  Justifying the need for the project Formal framework Goals Objectives Methods Impact After the project</vt:lpstr>
      <vt:lpstr>PowerPoint Presentation</vt:lpstr>
      <vt:lpstr>Major RADIOLOGICAL disaster - GOIANIA</vt:lpstr>
      <vt:lpstr>Major RADIOLOGICAL disaster - GOIANIA</vt:lpstr>
      <vt:lpstr>PowerPoint Presentation</vt:lpstr>
      <vt:lpstr>PowerPoint Presentation</vt:lpstr>
      <vt:lpstr>PowerPoint Presentation</vt:lpstr>
      <vt:lpstr>ENRAS - GOALS</vt:lpstr>
      <vt:lpstr>ENRAS - OBJECTIVES</vt:lpstr>
      <vt:lpstr>INDIVIDUAL UNITS` EDUCATION</vt:lpstr>
      <vt:lpstr>PDS 100 GN/ID</vt:lpstr>
      <vt:lpstr>PowerPoint Presentation</vt:lpstr>
      <vt:lpstr>PowerPoint Presentation</vt:lpstr>
      <vt:lpstr>YOU ARE INVITED !</vt:lpstr>
      <vt:lpstr>IMPACT</vt:lpstr>
      <vt:lpstr>LONG-TERM IMPACT</vt:lpstr>
      <vt:lpstr>BONUS IMPACT OF ENRAS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BVodenik</dc:creator>
  <cp:lastModifiedBy>BVodenik</cp:lastModifiedBy>
  <cp:revision>140</cp:revision>
  <cp:lastPrinted>2019-03-26T14:39:46Z</cp:lastPrinted>
  <dcterms:created xsi:type="dcterms:W3CDTF">2018-12-09T16:41:20Z</dcterms:created>
  <dcterms:modified xsi:type="dcterms:W3CDTF">2019-03-28T15:06:17Z</dcterms:modified>
</cp:coreProperties>
</file>