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25"/>
  </p:notesMasterIdLst>
  <p:handoutMasterIdLst>
    <p:handoutMasterId r:id="rId26"/>
  </p:handoutMasterIdLst>
  <p:sldIdLst>
    <p:sldId id="257" r:id="rId6"/>
    <p:sldId id="374" r:id="rId7"/>
    <p:sldId id="325" r:id="rId8"/>
    <p:sldId id="342" r:id="rId9"/>
    <p:sldId id="348" r:id="rId10"/>
    <p:sldId id="344" r:id="rId11"/>
    <p:sldId id="340" r:id="rId12"/>
    <p:sldId id="347" r:id="rId13"/>
    <p:sldId id="373" r:id="rId14"/>
    <p:sldId id="356" r:id="rId15"/>
    <p:sldId id="353" r:id="rId16"/>
    <p:sldId id="352" r:id="rId17"/>
    <p:sldId id="357" r:id="rId18"/>
    <p:sldId id="363" r:id="rId19"/>
    <p:sldId id="366" r:id="rId20"/>
    <p:sldId id="365" r:id="rId21"/>
    <p:sldId id="367" r:id="rId22"/>
    <p:sldId id="368" r:id="rId23"/>
    <p:sldId id="371" r:id="rId24"/>
  </p:sldIdLst>
  <p:sldSz cx="9144000" cy="6858000" type="screen4x3"/>
  <p:notesSz cx="6797675" cy="9926638"/>
  <p:defaultTextStyle>
    <a:defPPr>
      <a:defRPr lang="en-IE"/>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CCFF"/>
    <a:srgbClr val="FFFF00"/>
    <a:srgbClr val="FF6600"/>
    <a:srgbClr val="99FFCC"/>
    <a:srgbClr val="9966FF"/>
    <a:srgbClr val="008080"/>
    <a:srgbClr val="FFFF99"/>
    <a:srgbClr val="00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1181" autoAdjust="0"/>
  </p:normalViewPr>
  <p:slideViewPr>
    <p:cSldViewPr>
      <p:cViewPr>
        <p:scale>
          <a:sx n="66" d="100"/>
          <a:sy n="66" d="100"/>
        </p:scale>
        <p:origin x="2214" y="6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EB404-1AA2-40B7-96CA-BC9570ECC174}" type="doc">
      <dgm:prSet loTypeId="urn:microsoft.com/office/officeart/2005/8/layout/venn1" loCatId="relationship" qsTypeId="urn:microsoft.com/office/officeart/2005/8/quickstyle/simple1" qsCatId="simple" csTypeId="urn:microsoft.com/office/officeart/2005/8/colors/accent1_2" csCatId="accent1" phldr="1"/>
      <dgm:spPr/>
    </dgm:pt>
    <dgm:pt modelId="{F63FB012-F575-4648-8911-8221090109C6}">
      <dgm:prSet phldrT="[Text]" custT="1"/>
      <dgm:spPr/>
      <dgm:t>
        <a:bodyPr/>
        <a:lstStyle/>
        <a:p>
          <a:pPr algn="ctr"/>
          <a:r>
            <a:rPr lang="en-US" sz="2600" dirty="0">
              <a:latin typeface="Tw Cen MT" panose="020B0602020104020603" pitchFamily="34" charset="0"/>
            </a:rPr>
            <a:t>Raising Awareness</a:t>
          </a:r>
        </a:p>
      </dgm:t>
    </dgm:pt>
    <dgm:pt modelId="{3EED48A3-0323-4CBB-B139-ACF3739F36F9}" type="parTrans" cxnId="{24E293D0-3E27-433C-8005-E29F52826AC6}">
      <dgm:prSet/>
      <dgm:spPr/>
      <dgm:t>
        <a:bodyPr/>
        <a:lstStyle/>
        <a:p>
          <a:pPr algn="ctr"/>
          <a:endParaRPr lang="en-US" sz="2600">
            <a:latin typeface="Tw Cen MT" panose="020B0602020104020603" pitchFamily="34" charset="0"/>
          </a:endParaRPr>
        </a:p>
      </dgm:t>
    </dgm:pt>
    <dgm:pt modelId="{8BD19B6E-937A-4264-885E-D387BA6E70D7}" type="sibTrans" cxnId="{24E293D0-3E27-433C-8005-E29F52826AC6}">
      <dgm:prSet/>
      <dgm:spPr/>
      <dgm:t>
        <a:bodyPr/>
        <a:lstStyle/>
        <a:p>
          <a:pPr algn="ctr"/>
          <a:endParaRPr lang="en-US" sz="2600">
            <a:latin typeface="Tw Cen MT" panose="020B0602020104020603" pitchFamily="34" charset="0"/>
          </a:endParaRPr>
        </a:p>
      </dgm:t>
    </dgm:pt>
    <dgm:pt modelId="{677662B6-DEF1-4A86-BC60-43D68F32F013}">
      <dgm:prSet phldrT="[Text]" custT="1"/>
      <dgm:spPr/>
      <dgm:t>
        <a:bodyPr/>
        <a:lstStyle/>
        <a:p>
          <a:pPr algn="ctr"/>
          <a:r>
            <a:rPr lang="en-US" sz="2600" dirty="0">
              <a:latin typeface="Tw Cen MT" panose="020B0602020104020603" pitchFamily="34" charset="0"/>
            </a:rPr>
            <a:t>Provision of Training and Equipment</a:t>
          </a:r>
        </a:p>
      </dgm:t>
    </dgm:pt>
    <dgm:pt modelId="{15F1A02E-5006-498D-8691-3A670C8E58F7}" type="parTrans" cxnId="{8B3AE1FE-7EAC-4B2A-A385-540CA4AC74E8}">
      <dgm:prSet/>
      <dgm:spPr/>
      <dgm:t>
        <a:bodyPr/>
        <a:lstStyle/>
        <a:p>
          <a:pPr algn="ctr"/>
          <a:endParaRPr lang="en-US" sz="2600">
            <a:latin typeface="Tw Cen MT" panose="020B0602020104020603" pitchFamily="34" charset="0"/>
          </a:endParaRPr>
        </a:p>
      </dgm:t>
    </dgm:pt>
    <dgm:pt modelId="{FACD4362-70D5-4090-9B0F-734EF9B5D200}" type="sibTrans" cxnId="{8B3AE1FE-7EAC-4B2A-A385-540CA4AC74E8}">
      <dgm:prSet/>
      <dgm:spPr/>
      <dgm:t>
        <a:bodyPr/>
        <a:lstStyle/>
        <a:p>
          <a:pPr algn="ctr"/>
          <a:endParaRPr lang="en-US" sz="2600">
            <a:latin typeface="Tw Cen MT" panose="020B0602020104020603" pitchFamily="34" charset="0"/>
          </a:endParaRPr>
        </a:p>
      </dgm:t>
    </dgm:pt>
    <dgm:pt modelId="{D8DB9D4D-FD09-49E4-8F94-8C23DD3189D8}">
      <dgm:prSet phldrT="[Text]" custT="1"/>
      <dgm:spPr/>
      <dgm:t>
        <a:bodyPr/>
        <a:lstStyle/>
        <a:p>
          <a:pPr algn="ctr"/>
          <a:r>
            <a:rPr lang="en-US" sz="2600" dirty="0">
              <a:latin typeface="Tw Cen MT" panose="020B0602020104020603" pitchFamily="34" charset="0"/>
            </a:rPr>
            <a:t>Using EPA’s Regional Presence</a:t>
          </a:r>
        </a:p>
      </dgm:t>
    </dgm:pt>
    <dgm:pt modelId="{BD721458-2195-48FE-9B27-BDF5EE1DB411}" type="parTrans" cxnId="{EE7CAFAB-E2B2-450E-B3C9-8628CA5108C9}">
      <dgm:prSet/>
      <dgm:spPr/>
      <dgm:t>
        <a:bodyPr/>
        <a:lstStyle/>
        <a:p>
          <a:pPr algn="ctr"/>
          <a:endParaRPr lang="en-US" sz="2600">
            <a:latin typeface="Tw Cen MT" panose="020B0602020104020603" pitchFamily="34" charset="0"/>
          </a:endParaRPr>
        </a:p>
      </dgm:t>
    </dgm:pt>
    <dgm:pt modelId="{0C4548E2-3799-4606-8900-D3E376EC660A}" type="sibTrans" cxnId="{EE7CAFAB-E2B2-450E-B3C9-8628CA5108C9}">
      <dgm:prSet/>
      <dgm:spPr/>
      <dgm:t>
        <a:bodyPr/>
        <a:lstStyle/>
        <a:p>
          <a:pPr algn="ctr"/>
          <a:endParaRPr lang="en-US" sz="2600">
            <a:latin typeface="Tw Cen MT" panose="020B0602020104020603" pitchFamily="34" charset="0"/>
          </a:endParaRPr>
        </a:p>
      </dgm:t>
    </dgm:pt>
    <dgm:pt modelId="{DF6344F2-F7C0-4C84-827D-3DFC7FE8D4FB}" type="pres">
      <dgm:prSet presAssocID="{6EEEB404-1AA2-40B7-96CA-BC9570ECC174}" presName="compositeShape" presStyleCnt="0">
        <dgm:presLayoutVars>
          <dgm:chMax val="7"/>
          <dgm:dir/>
          <dgm:resizeHandles val="exact"/>
        </dgm:presLayoutVars>
      </dgm:prSet>
      <dgm:spPr/>
    </dgm:pt>
    <dgm:pt modelId="{E8E12AE1-B7FC-4668-8C1C-1243B214307D}" type="pres">
      <dgm:prSet presAssocID="{F63FB012-F575-4648-8911-8221090109C6}" presName="circ1" presStyleLbl="vennNode1" presStyleIdx="0" presStyleCnt="3"/>
      <dgm:spPr/>
    </dgm:pt>
    <dgm:pt modelId="{DCA43E8E-90CE-4D06-8C11-F528DB0B5BB1}" type="pres">
      <dgm:prSet presAssocID="{F63FB012-F575-4648-8911-8221090109C6}" presName="circ1Tx" presStyleLbl="revTx" presStyleIdx="0" presStyleCnt="0">
        <dgm:presLayoutVars>
          <dgm:chMax val="0"/>
          <dgm:chPref val="0"/>
          <dgm:bulletEnabled val="1"/>
        </dgm:presLayoutVars>
      </dgm:prSet>
      <dgm:spPr/>
    </dgm:pt>
    <dgm:pt modelId="{D345AB69-3A7F-4DA8-ABEE-04E5C3B4F5A4}" type="pres">
      <dgm:prSet presAssocID="{677662B6-DEF1-4A86-BC60-43D68F32F013}" presName="circ2" presStyleLbl="vennNode1" presStyleIdx="1" presStyleCnt="3"/>
      <dgm:spPr/>
    </dgm:pt>
    <dgm:pt modelId="{C07C7D68-6958-4386-BEC9-FA109FCDDE11}" type="pres">
      <dgm:prSet presAssocID="{677662B6-DEF1-4A86-BC60-43D68F32F013}" presName="circ2Tx" presStyleLbl="revTx" presStyleIdx="0" presStyleCnt="0">
        <dgm:presLayoutVars>
          <dgm:chMax val="0"/>
          <dgm:chPref val="0"/>
          <dgm:bulletEnabled val="1"/>
        </dgm:presLayoutVars>
      </dgm:prSet>
      <dgm:spPr/>
    </dgm:pt>
    <dgm:pt modelId="{754FC6A8-06E3-4DA6-951E-630E9F4540D3}" type="pres">
      <dgm:prSet presAssocID="{D8DB9D4D-FD09-49E4-8F94-8C23DD3189D8}" presName="circ3" presStyleLbl="vennNode1" presStyleIdx="2" presStyleCnt="3"/>
      <dgm:spPr/>
    </dgm:pt>
    <dgm:pt modelId="{053C1FB7-C6CD-408A-A8BC-F189616CEDA8}" type="pres">
      <dgm:prSet presAssocID="{D8DB9D4D-FD09-49E4-8F94-8C23DD3189D8}" presName="circ3Tx" presStyleLbl="revTx" presStyleIdx="0" presStyleCnt="0">
        <dgm:presLayoutVars>
          <dgm:chMax val="0"/>
          <dgm:chPref val="0"/>
          <dgm:bulletEnabled val="1"/>
        </dgm:presLayoutVars>
      </dgm:prSet>
      <dgm:spPr/>
    </dgm:pt>
  </dgm:ptLst>
  <dgm:cxnLst>
    <dgm:cxn modelId="{A2BAC48A-2891-4238-8AD0-354C5F723FDC}" type="presOf" srcId="{D8DB9D4D-FD09-49E4-8F94-8C23DD3189D8}" destId="{053C1FB7-C6CD-408A-A8BC-F189616CEDA8}" srcOrd="1" destOrd="0" presId="urn:microsoft.com/office/officeart/2005/8/layout/venn1"/>
    <dgm:cxn modelId="{C8504AE7-685B-4A42-827F-67B486FA7151}" type="presOf" srcId="{F63FB012-F575-4648-8911-8221090109C6}" destId="{DCA43E8E-90CE-4D06-8C11-F528DB0B5BB1}" srcOrd="1" destOrd="0" presId="urn:microsoft.com/office/officeart/2005/8/layout/venn1"/>
    <dgm:cxn modelId="{3B13B680-5986-4D7A-8633-191B93A9705D}" type="presOf" srcId="{6EEEB404-1AA2-40B7-96CA-BC9570ECC174}" destId="{DF6344F2-F7C0-4C84-827D-3DFC7FE8D4FB}" srcOrd="0" destOrd="0" presId="urn:microsoft.com/office/officeart/2005/8/layout/venn1"/>
    <dgm:cxn modelId="{24E293D0-3E27-433C-8005-E29F52826AC6}" srcId="{6EEEB404-1AA2-40B7-96CA-BC9570ECC174}" destId="{F63FB012-F575-4648-8911-8221090109C6}" srcOrd="0" destOrd="0" parTransId="{3EED48A3-0323-4CBB-B139-ACF3739F36F9}" sibTransId="{8BD19B6E-937A-4264-885E-D387BA6E70D7}"/>
    <dgm:cxn modelId="{59DACF8F-52EF-49FD-950B-1D3C1DAC81C6}" type="presOf" srcId="{677662B6-DEF1-4A86-BC60-43D68F32F013}" destId="{D345AB69-3A7F-4DA8-ABEE-04E5C3B4F5A4}" srcOrd="0" destOrd="0" presId="urn:microsoft.com/office/officeart/2005/8/layout/venn1"/>
    <dgm:cxn modelId="{8AE4BFE3-791E-4808-BED5-08B6C8AA5E39}" type="presOf" srcId="{677662B6-DEF1-4A86-BC60-43D68F32F013}" destId="{C07C7D68-6958-4386-BEC9-FA109FCDDE11}" srcOrd="1" destOrd="0" presId="urn:microsoft.com/office/officeart/2005/8/layout/venn1"/>
    <dgm:cxn modelId="{EE7CAFAB-E2B2-450E-B3C9-8628CA5108C9}" srcId="{6EEEB404-1AA2-40B7-96CA-BC9570ECC174}" destId="{D8DB9D4D-FD09-49E4-8F94-8C23DD3189D8}" srcOrd="2" destOrd="0" parTransId="{BD721458-2195-48FE-9B27-BDF5EE1DB411}" sibTransId="{0C4548E2-3799-4606-8900-D3E376EC660A}"/>
    <dgm:cxn modelId="{8B3AE1FE-7EAC-4B2A-A385-540CA4AC74E8}" srcId="{6EEEB404-1AA2-40B7-96CA-BC9570ECC174}" destId="{677662B6-DEF1-4A86-BC60-43D68F32F013}" srcOrd="1" destOrd="0" parTransId="{15F1A02E-5006-498D-8691-3A670C8E58F7}" sibTransId="{FACD4362-70D5-4090-9B0F-734EF9B5D200}"/>
    <dgm:cxn modelId="{53A81115-AA84-40B3-843E-F191E6E1E79F}" type="presOf" srcId="{F63FB012-F575-4648-8911-8221090109C6}" destId="{E8E12AE1-B7FC-4668-8C1C-1243B214307D}" srcOrd="0" destOrd="0" presId="urn:microsoft.com/office/officeart/2005/8/layout/venn1"/>
    <dgm:cxn modelId="{51E471AD-AACE-47B2-9C52-10DE1383845C}" type="presOf" srcId="{D8DB9D4D-FD09-49E4-8F94-8C23DD3189D8}" destId="{754FC6A8-06E3-4DA6-951E-630E9F4540D3}" srcOrd="0" destOrd="0" presId="urn:microsoft.com/office/officeart/2005/8/layout/venn1"/>
    <dgm:cxn modelId="{AE571F78-F335-4893-BD34-01FCA940523C}" type="presParOf" srcId="{DF6344F2-F7C0-4C84-827D-3DFC7FE8D4FB}" destId="{E8E12AE1-B7FC-4668-8C1C-1243B214307D}" srcOrd="0" destOrd="0" presId="urn:microsoft.com/office/officeart/2005/8/layout/venn1"/>
    <dgm:cxn modelId="{52C5245F-E582-45B0-B1A9-3013E63A8363}" type="presParOf" srcId="{DF6344F2-F7C0-4C84-827D-3DFC7FE8D4FB}" destId="{DCA43E8E-90CE-4D06-8C11-F528DB0B5BB1}" srcOrd="1" destOrd="0" presId="urn:microsoft.com/office/officeart/2005/8/layout/venn1"/>
    <dgm:cxn modelId="{4BE06CF4-E0D5-483A-B5B1-4C743AC88E8C}" type="presParOf" srcId="{DF6344F2-F7C0-4C84-827D-3DFC7FE8D4FB}" destId="{D345AB69-3A7F-4DA8-ABEE-04E5C3B4F5A4}" srcOrd="2" destOrd="0" presId="urn:microsoft.com/office/officeart/2005/8/layout/venn1"/>
    <dgm:cxn modelId="{CD6FF571-1BBC-401F-ACF1-54F7BE982787}" type="presParOf" srcId="{DF6344F2-F7C0-4C84-827D-3DFC7FE8D4FB}" destId="{C07C7D68-6958-4386-BEC9-FA109FCDDE11}" srcOrd="3" destOrd="0" presId="urn:microsoft.com/office/officeart/2005/8/layout/venn1"/>
    <dgm:cxn modelId="{C056C6C3-A966-4595-B5AC-638B6D8EC546}" type="presParOf" srcId="{DF6344F2-F7C0-4C84-827D-3DFC7FE8D4FB}" destId="{754FC6A8-06E3-4DA6-951E-630E9F4540D3}" srcOrd="4" destOrd="0" presId="urn:microsoft.com/office/officeart/2005/8/layout/venn1"/>
    <dgm:cxn modelId="{4ECF0FAB-ECEA-4B1F-A101-95CBED445432}" type="presParOf" srcId="{DF6344F2-F7C0-4C84-827D-3DFC7FE8D4FB}" destId="{053C1FB7-C6CD-408A-A8BC-F189616CEDA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12AE1-B7FC-4668-8C1C-1243B214307D}">
      <dsp:nvSpPr>
        <dsp:cNvPr id="0" name=""/>
        <dsp:cNvSpPr/>
      </dsp:nvSpPr>
      <dsp:spPr>
        <a:xfrm>
          <a:off x="3362265" y="50405"/>
          <a:ext cx="2419468" cy="24194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w Cen MT" panose="020B0602020104020603" pitchFamily="34" charset="0"/>
            </a:rPr>
            <a:t>Raising Awareness</a:t>
          </a:r>
        </a:p>
      </dsp:txBody>
      <dsp:txXfrm>
        <a:off x="3684861" y="473812"/>
        <a:ext cx="1774276" cy="1088760"/>
      </dsp:txXfrm>
    </dsp:sp>
    <dsp:sp modelId="{D345AB69-3A7F-4DA8-ABEE-04E5C3B4F5A4}">
      <dsp:nvSpPr>
        <dsp:cNvPr id="0" name=""/>
        <dsp:cNvSpPr/>
      </dsp:nvSpPr>
      <dsp:spPr>
        <a:xfrm>
          <a:off x="4235290" y="1562573"/>
          <a:ext cx="2419468" cy="24194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w Cen MT" panose="020B0602020104020603" pitchFamily="34" charset="0"/>
            </a:rPr>
            <a:t>Provision of Training and Equipment</a:t>
          </a:r>
        </a:p>
      </dsp:txBody>
      <dsp:txXfrm>
        <a:off x="4975244" y="2187602"/>
        <a:ext cx="1451680" cy="1330707"/>
      </dsp:txXfrm>
    </dsp:sp>
    <dsp:sp modelId="{754FC6A8-06E3-4DA6-951E-630E9F4540D3}">
      <dsp:nvSpPr>
        <dsp:cNvPr id="0" name=""/>
        <dsp:cNvSpPr/>
      </dsp:nvSpPr>
      <dsp:spPr>
        <a:xfrm>
          <a:off x="2489241" y="1562573"/>
          <a:ext cx="2419468" cy="24194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Tw Cen MT" panose="020B0602020104020603" pitchFamily="34" charset="0"/>
            </a:rPr>
            <a:t>Using EPA’s Regional Presence</a:t>
          </a:r>
        </a:p>
      </dsp:txBody>
      <dsp:txXfrm>
        <a:off x="2717074" y="2187602"/>
        <a:ext cx="1451680" cy="13307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4DEC0B1-20D8-4B06-B377-CBC2F4A3811A}" type="datetimeFigureOut">
              <a:rPr lang="en-IE" smtClean="0"/>
              <a:t>25/03/2019</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8E17713-3E32-4AF6-964B-7F5F0B00225E}" type="slidenum">
              <a:rPr lang="en-IE" smtClean="0"/>
              <a:t>‹#›</a:t>
            </a:fld>
            <a:endParaRPr lang="en-IE"/>
          </a:p>
        </p:txBody>
      </p:sp>
    </p:spTree>
    <p:extLst>
      <p:ext uri="{BB962C8B-B14F-4D97-AF65-F5344CB8AC3E}">
        <p14:creationId xmlns:p14="http://schemas.microsoft.com/office/powerpoint/2010/main" val="133603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48B2024-2D58-4835-A655-CB2432EA47C2}" type="datetimeFigureOut">
              <a:rPr lang="en-IE" smtClean="0"/>
              <a:t>25/03/2019</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1DD1932-1D43-4C70-9EE7-7C4FE5042E47}" type="slidenum">
              <a:rPr lang="en-IE" smtClean="0"/>
              <a:t>‹#›</a:t>
            </a:fld>
            <a:endParaRPr lang="en-IE"/>
          </a:p>
        </p:txBody>
      </p:sp>
    </p:spTree>
    <p:extLst>
      <p:ext uri="{BB962C8B-B14F-4D97-AF65-F5344CB8AC3E}">
        <p14:creationId xmlns:p14="http://schemas.microsoft.com/office/powerpoint/2010/main" val="396422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1DD1932-1D43-4C70-9EE7-7C4FE5042E47}" type="slidenum">
              <a:rPr lang="en-IE" smtClean="0"/>
              <a:t>1</a:t>
            </a:fld>
            <a:endParaRPr lang="en-IE"/>
          </a:p>
        </p:txBody>
      </p:sp>
    </p:spTree>
    <p:extLst>
      <p:ext uri="{BB962C8B-B14F-4D97-AF65-F5344CB8AC3E}">
        <p14:creationId xmlns:p14="http://schemas.microsoft.com/office/powerpoint/2010/main" val="325819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ISO/IEC 17025 General requirements for the competence of testing and calibration laboratories is the main ISO standard used by testing and calibration laboratories. In most countries, ISO/IEC 17025 is the standard for which most labs must hold accreditation in order to be deemed technically competent.</a:t>
            </a:r>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14</a:t>
            </a:fld>
            <a:endParaRPr lang="en-IE"/>
          </a:p>
        </p:txBody>
      </p:sp>
    </p:spTree>
    <p:extLst>
      <p:ext uri="{BB962C8B-B14F-4D97-AF65-F5344CB8AC3E}">
        <p14:creationId xmlns:p14="http://schemas.microsoft.com/office/powerpoint/2010/main" val="18700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Since January 2018, the Emergency Preparedness section has undertaken significant work to raise the awareness of how the EPA can respond as a national organisation to nuclear or radiological emergencies.</a:t>
            </a:r>
          </a:p>
          <a:p>
            <a:endParaRPr lang="en-IE" dirty="0"/>
          </a:p>
          <a:p>
            <a:r>
              <a:rPr lang="en-IE" dirty="0"/>
              <a:t>To ensure regional</a:t>
            </a:r>
            <a:r>
              <a:rPr lang="en-IE" baseline="0" dirty="0"/>
              <a:t> laboratories</a:t>
            </a:r>
            <a:r>
              <a:rPr lang="en-IE" dirty="0"/>
              <a:t> are better prepared to respond in an emergency</a:t>
            </a:r>
          </a:p>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18</a:t>
            </a:fld>
            <a:endParaRPr lang="en-IE"/>
          </a:p>
        </p:txBody>
      </p:sp>
    </p:spTree>
    <p:extLst>
      <p:ext uri="{BB962C8B-B14F-4D97-AF65-F5344CB8AC3E}">
        <p14:creationId xmlns:p14="http://schemas.microsoft.com/office/powerpoint/2010/main" val="177112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19</a:t>
            </a:fld>
            <a:endParaRPr lang="en-IE"/>
          </a:p>
        </p:txBody>
      </p:sp>
    </p:spTree>
    <p:extLst>
      <p:ext uri="{BB962C8B-B14F-4D97-AF65-F5344CB8AC3E}">
        <p14:creationId xmlns:p14="http://schemas.microsoft.com/office/powerpoint/2010/main" val="96500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2</a:t>
            </a:fld>
            <a:endParaRPr lang="en-IE"/>
          </a:p>
        </p:txBody>
      </p:sp>
    </p:spTree>
    <p:extLst>
      <p:ext uri="{BB962C8B-B14F-4D97-AF65-F5344CB8AC3E}">
        <p14:creationId xmlns:p14="http://schemas.microsoft.com/office/powerpoint/2010/main" val="173484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RPII Established:</a:t>
            </a:r>
            <a:r>
              <a:rPr lang="en-IE" baseline="0" dirty="0"/>
              <a:t> </a:t>
            </a:r>
            <a:r>
              <a:rPr lang="en-IE" dirty="0"/>
              <a:t>1992</a:t>
            </a:r>
          </a:p>
          <a:p>
            <a:r>
              <a:rPr lang="en-IE" dirty="0"/>
              <a:t>RPII Mission: To protect people in Ireland from the harmful effects of radiation (whether the origin of the radiation is the nuclear industry, radon gas in buildings or its multiple uses in medicine and industry)</a:t>
            </a:r>
          </a:p>
          <a:p>
            <a:endParaRPr lang="en-IE" dirty="0"/>
          </a:p>
          <a:p>
            <a:r>
              <a:rPr lang="en-IE" dirty="0"/>
              <a:t>EPA Established:</a:t>
            </a:r>
            <a:r>
              <a:rPr lang="en-IE" baseline="0" dirty="0"/>
              <a:t> </a:t>
            </a:r>
            <a:r>
              <a:rPr lang="en-IE" dirty="0"/>
              <a:t>1993</a:t>
            </a:r>
          </a:p>
          <a:p>
            <a:r>
              <a:rPr lang="en-IE" dirty="0"/>
              <a:t>EPA Mission: To protect and improve the environment as a valuable asset for the people of Ireland</a:t>
            </a:r>
          </a:p>
          <a:p>
            <a:endParaRPr lang="en-IE" dirty="0"/>
          </a:p>
          <a:p>
            <a:r>
              <a:rPr lang="en-IE" dirty="0"/>
              <a:t>As part of the Government's Public Sector Reform Plan, the Government decided in 2012 to merge the Environmental Protection Agency (EPA) and the Radiological Protection Institute of Ireland (RPII).</a:t>
            </a:r>
          </a:p>
          <a:p>
            <a:endParaRPr lang="en-IE" dirty="0"/>
          </a:p>
          <a:p>
            <a:r>
              <a:rPr lang="en-IE" dirty="0"/>
              <a:t>EPA Responsibilities:</a:t>
            </a:r>
            <a:endParaRPr lang="en-IE" baseline="0" dirty="0"/>
          </a:p>
          <a:p>
            <a:endParaRPr lang="en-IE" baseline="0" dirty="0"/>
          </a:p>
          <a:p>
            <a:r>
              <a:rPr lang="en-IE" dirty="0"/>
              <a:t>Environmental licensing</a:t>
            </a:r>
          </a:p>
          <a:p>
            <a:r>
              <a:rPr lang="en-IE" dirty="0"/>
              <a:t>Enforcement of environmental law</a:t>
            </a:r>
          </a:p>
          <a:p>
            <a:r>
              <a:rPr lang="en-IE" dirty="0"/>
              <a:t>Environmental planning, education and guidance</a:t>
            </a:r>
          </a:p>
          <a:p>
            <a:r>
              <a:rPr lang="en-IE" dirty="0"/>
              <a:t>Monitoring, analysing and reporting on the environment</a:t>
            </a:r>
          </a:p>
          <a:p>
            <a:r>
              <a:rPr lang="en-IE" dirty="0"/>
              <a:t>Regulating Ireland's greenhouse gas emissions</a:t>
            </a:r>
          </a:p>
          <a:p>
            <a:r>
              <a:rPr lang="en-IE" dirty="0"/>
              <a:t>Environmental research development</a:t>
            </a:r>
          </a:p>
          <a:p>
            <a:r>
              <a:rPr lang="en-IE" dirty="0"/>
              <a:t>Waste management</a:t>
            </a:r>
          </a:p>
          <a:p>
            <a:r>
              <a:rPr lang="en-IE" dirty="0"/>
              <a:t>Radiological protection</a:t>
            </a:r>
          </a:p>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3</a:t>
            </a:fld>
            <a:endParaRPr lang="en-IE"/>
          </a:p>
        </p:txBody>
      </p:sp>
    </p:spTree>
    <p:extLst>
      <p:ext uri="{BB962C8B-B14F-4D97-AF65-F5344CB8AC3E}">
        <p14:creationId xmlns:p14="http://schemas.microsoft.com/office/powerpoint/2010/main" val="356342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merger resulted in a much larger organisation with additional human and laboratory (non-radiological chemistry/water) resources that had the potential to increase capacity to respond to nuclear or radiological emergencies</a:t>
            </a:r>
            <a:r>
              <a:rPr lang="en-IE" baseline="0" dirty="0"/>
              <a:t> on a national level</a:t>
            </a:r>
            <a:endParaRPr lang="en-IE" dirty="0"/>
          </a:p>
          <a:p>
            <a:endParaRPr lang="en-IE" dirty="0"/>
          </a:p>
          <a:p>
            <a:r>
              <a:rPr lang="en-IE" dirty="0"/>
              <a:t>Starting in 2018, the Emergency Preparedness section undertook work to ensure the EPA could make full use of regional resources and skills available in the organisation.</a:t>
            </a:r>
          </a:p>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4</a:t>
            </a:fld>
            <a:endParaRPr lang="en-IE"/>
          </a:p>
        </p:txBody>
      </p:sp>
    </p:spTree>
    <p:extLst>
      <p:ext uri="{BB962C8B-B14F-4D97-AF65-F5344CB8AC3E}">
        <p14:creationId xmlns:p14="http://schemas.microsoft.com/office/powerpoint/2010/main" val="184324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NEPNA Put in place following Chernobyl Accident</a:t>
            </a:r>
          </a:p>
          <a:p>
            <a:r>
              <a:rPr lang="en-IE" dirty="0"/>
              <a:t>Caters for a major emergency at a nuclear facility abroad resulting in radioactive contamination reaching Ireland</a:t>
            </a:r>
            <a:r>
              <a:rPr lang="en-IE" baseline="0" dirty="0"/>
              <a:t> and o</a:t>
            </a:r>
            <a:r>
              <a:rPr lang="en-IE" dirty="0"/>
              <a:t>ther nuclear and radiological incidents</a:t>
            </a:r>
          </a:p>
          <a:p>
            <a:endParaRPr lang="en-IE" dirty="0"/>
          </a:p>
          <a:p>
            <a:r>
              <a:rPr lang="en-IE" dirty="0"/>
              <a:t>Updated</a:t>
            </a:r>
            <a:r>
              <a:rPr lang="en-IE" baseline="0" dirty="0"/>
              <a:t> NEPNA f</a:t>
            </a:r>
            <a:r>
              <a:rPr lang="en-IE" dirty="0"/>
              <a:t>ollows guidelines of COUNCIL DIRECTIVE 2013/59/EURATOM (Basic Safety Standards), IRRS findings,</a:t>
            </a:r>
            <a:r>
              <a:rPr lang="en-IE" baseline="0" dirty="0"/>
              <a:t> IAEA General Safety Requirements Part 7, Risk Assessment, Response and Stakeholder panel</a:t>
            </a:r>
            <a:endParaRPr lang="en-IE" dirty="0"/>
          </a:p>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5</a:t>
            </a:fld>
            <a:endParaRPr lang="en-IE"/>
          </a:p>
        </p:txBody>
      </p:sp>
    </p:spTree>
    <p:extLst>
      <p:ext uri="{BB962C8B-B14F-4D97-AF65-F5344CB8AC3E}">
        <p14:creationId xmlns:p14="http://schemas.microsoft.com/office/powerpoint/2010/main" val="14256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6</a:t>
            </a:fld>
            <a:endParaRPr lang="en-IE"/>
          </a:p>
        </p:txBody>
      </p:sp>
    </p:spTree>
    <p:extLst>
      <p:ext uri="{BB962C8B-B14F-4D97-AF65-F5344CB8AC3E}">
        <p14:creationId xmlns:p14="http://schemas.microsoft.com/office/powerpoint/2010/main" val="320964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Includes air monitoring</a:t>
            </a:r>
          </a:p>
        </p:txBody>
      </p:sp>
      <p:sp>
        <p:nvSpPr>
          <p:cNvPr id="4" name="Slide Number Placeholder 3"/>
          <p:cNvSpPr>
            <a:spLocks noGrp="1"/>
          </p:cNvSpPr>
          <p:nvPr>
            <p:ph type="sldNum" sz="quarter" idx="10"/>
          </p:nvPr>
        </p:nvSpPr>
        <p:spPr/>
        <p:txBody>
          <a:bodyPr/>
          <a:lstStyle/>
          <a:p>
            <a:fld id="{01DD1932-1D43-4C70-9EE7-7C4FE5042E47}" type="slidenum">
              <a:rPr lang="en-IE" smtClean="0"/>
              <a:t>8</a:t>
            </a:fld>
            <a:endParaRPr lang="en-IE"/>
          </a:p>
        </p:txBody>
      </p:sp>
    </p:spTree>
    <p:extLst>
      <p:ext uri="{BB962C8B-B14F-4D97-AF65-F5344CB8AC3E}">
        <p14:creationId xmlns:p14="http://schemas.microsoft.com/office/powerpoint/2010/main" val="418566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IE" dirty="0"/>
              <a:t>Raising Awareness of the EPA’s role in nuclear and radiological emergencies and incidents.</a:t>
            </a:r>
          </a:p>
          <a:p>
            <a:pPr marL="228600" indent="-228600">
              <a:buFont typeface="+mj-lt"/>
              <a:buAutoNum type="arabicPeriod"/>
            </a:pPr>
            <a:r>
              <a:rPr lang="en-IE" dirty="0"/>
              <a:t>Utilising the Regional Presence of the organisation to respond to radiological incidents.</a:t>
            </a:r>
          </a:p>
          <a:p>
            <a:pPr marL="228600" indent="-228600">
              <a:buFont typeface="+mj-lt"/>
              <a:buAutoNum type="arabicPeriod"/>
            </a:pPr>
            <a:r>
              <a:rPr lang="en-IE" dirty="0"/>
              <a:t>Provision of Training and equipment to the EPA’s chemistry laboratories to expand radiation measurement capabilities within the organisation.</a:t>
            </a:r>
          </a:p>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9</a:t>
            </a:fld>
            <a:endParaRPr lang="en-IE"/>
          </a:p>
        </p:txBody>
      </p:sp>
    </p:spTree>
    <p:extLst>
      <p:ext uri="{BB962C8B-B14F-4D97-AF65-F5344CB8AC3E}">
        <p14:creationId xmlns:p14="http://schemas.microsoft.com/office/powerpoint/2010/main" val="216963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Exercise scenario:</a:t>
            </a:r>
            <a:r>
              <a:rPr lang="en-IE" baseline="0" dirty="0"/>
              <a:t> </a:t>
            </a:r>
            <a:r>
              <a:rPr lang="en-IE" dirty="0"/>
              <a:t>Severe nuclear accident at a proposed nuclear power plant in the UK impacted on Ireland. </a:t>
            </a:r>
          </a:p>
          <a:p>
            <a:endParaRPr lang="en-IE" dirty="0"/>
          </a:p>
        </p:txBody>
      </p:sp>
      <p:sp>
        <p:nvSpPr>
          <p:cNvPr id="4" name="Slide Number Placeholder 3"/>
          <p:cNvSpPr>
            <a:spLocks noGrp="1"/>
          </p:cNvSpPr>
          <p:nvPr>
            <p:ph type="sldNum" sz="quarter" idx="10"/>
          </p:nvPr>
        </p:nvSpPr>
        <p:spPr/>
        <p:txBody>
          <a:bodyPr/>
          <a:lstStyle/>
          <a:p>
            <a:fld id="{01DD1932-1D43-4C70-9EE7-7C4FE5042E47}" type="slidenum">
              <a:rPr lang="en-IE" smtClean="0"/>
              <a:t>13</a:t>
            </a:fld>
            <a:endParaRPr lang="en-IE"/>
          </a:p>
        </p:txBody>
      </p:sp>
    </p:spTree>
    <p:extLst>
      <p:ext uri="{BB962C8B-B14F-4D97-AF65-F5344CB8AC3E}">
        <p14:creationId xmlns:p14="http://schemas.microsoft.com/office/powerpoint/2010/main" val="3161566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8" name="Rectangle 4"/>
          <p:cNvSpPr>
            <a:spLocks noGrp="1" noChangeArrowheads="1"/>
          </p:cNvSpPr>
          <p:nvPr>
            <p:ph type="ctrTitle" sz="quarter"/>
          </p:nvPr>
        </p:nvSpPr>
        <p:spPr>
          <a:xfrm>
            <a:off x="685800" y="2286000"/>
            <a:ext cx="7772400" cy="1143000"/>
          </a:xfrm>
        </p:spPr>
        <p:txBody>
          <a:bodyPr/>
          <a:lstStyle>
            <a:lvl1pPr algn="ctr">
              <a:defRPr/>
            </a:lvl1pPr>
          </a:lstStyle>
          <a:p>
            <a:r>
              <a:rPr lang="en-US" altLang="en-US"/>
              <a:t>Click to edit Master title style</a:t>
            </a:r>
          </a:p>
        </p:txBody>
      </p:sp>
      <p:sp>
        <p:nvSpPr>
          <p:cNvPr id="11269" name="Rectangle 5"/>
          <p:cNvSpPr>
            <a:spLocks noGrp="1" noChangeArrowheads="1"/>
          </p:cNvSpPr>
          <p:nvPr>
            <p:ph type="subTitle" sz="quarter" idx="1"/>
          </p:nvPr>
        </p:nvSpPr>
        <p:spPr>
          <a:xfrm>
            <a:off x="2209800" y="4648200"/>
            <a:ext cx="4876800" cy="838200"/>
          </a:xfrm>
        </p:spPr>
        <p:txBody>
          <a:bodyPr/>
          <a:lstStyle>
            <a:lvl1pPr marL="0" indent="0">
              <a:buFont typeface="Zapf Dingbats" charset="2"/>
              <a:buNone/>
              <a:defRPr sz="1200">
                <a:solidFill>
                  <a:schemeClr val="bg1"/>
                </a:solidFill>
              </a:defRPr>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609600"/>
            <a:ext cx="1962150" cy="548640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304800" y="6096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381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34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34" name="Rectangle 10"/>
          <p:cNvSpPr>
            <a:spLocks noGrp="1" noChangeArrowheads="1"/>
          </p:cNvSpPr>
          <p:nvPr>
            <p:ph type="title"/>
          </p:nvPr>
        </p:nvSpPr>
        <p:spPr bwMode="auto">
          <a:xfrm>
            <a:off x="304800" y="6096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Rectangle 11"/>
          <p:cNvSpPr>
            <a:spLocks noGrp="1" noChangeArrowheads="1"/>
          </p:cNvSpPr>
          <p:nvPr>
            <p:ph type="body" idx="1"/>
          </p:nvPr>
        </p:nvSpPr>
        <p:spPr bwMode="auto">
          <a:xfrm>
            <a:off x="3810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lr>
          <a:srgbClr val="008080"/>
        </a:buClr>
        <a:buFont typeface="Zapf Dingbats" charset="2"/>
        <a:buChar char="n"/>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3366CC"/>
        </a:buClr>
        <a:buFont typeface="Zapf Dingbats" charset="2"/>
        <a:buChar char="n"/>
        <a:defRPr>
          <a:solidFill>
            <a:schemeClr val="tx1"/>
          </a:solidFill>
          <a:latin typeface="+mn-lt"/>
        </a:defRPr>
      </a:lvl2pPr>
      <a:lvl3pPr marL="1143000" indent="-228600" algn="l" rtl="0" eaLnBrk="1" fontAlgn="base" hangingPunct="1">
        <a:spcBef>
          <a:spcPct val="20000"/>
        </a:spcBef>
        <a:spcAft>
          <a:spcPct val="0"/>
        </a:spcAft>
        <a:buClr>
          <a:srgbClr val="008080"/>
        </a:buClr>
        <a:buFont typeface="Zapf Dingbats" charset="2"/>
        <a:buChar char="n"/>
        <a:defRPr sz="1400">
          <a:solidFill>
            <a:schemeClr val="tx1"/>
          </a:solidFill>
          <a:latin typeface="+mn-lt"/>
        </a:defRPr>
      </a:lvl3pPr>
      <a:lvl4pPr marL="1600200" indent="-228600" algn="l" rtl="0" eaLnBrk="1" fontAlgn="base" hangingPunct="1">
        <a:spcBef>
          <a:spcPct val="20000"/>
        </a:spcBef>
        <a:spcAft>
          <a:spcPct val="0"/>
        </a:spcAft>
        <a:buClr>
          <a:srgbClr val="3366CC"/>
        </a:buClr>
        <a:buFont typeface="Zapf Dingbats" charset="2"/>
        <a:buChar char="n"/>
        <a:defRPr sz="1200">
          <a:solidFill>
            <a:schemeClr val="tx1"/>
          </a:solidFill>
          <a:latin typeface="+mn-lt"/>
        </a:defRPr>
      </a:lvl4pPr>
      <a:lvl5pPr marL="2057400" indent="-228600" algn="l" rtl="0" eaLnBrk="1" fontAlgn="base" hangingPunct="1">
        <a:spcBef>
          <a:spcPct val="20000"/>
        </a:spcBef>
        <a:spcAft>
          <a:spcPct val="0"/>
        </a:spcAft>
        <a:buClr>
          <a:srgbClr val="008080"/>
        </a:buClr>
        <a:buFont typeface="Zapf Dingbats" charset="2"/>
        <a:buChar char="n"/>
        <a:defRPr sz="1000">
          <a:solidFill>
            <a:schemeClr val="tx1"/>
          </a:solidFill>
          <a:latin typeface="+mn-lt"/>
        </a:defRPr>
      </a:lvl5pPr>
      <a:lvl6pPr marL="2514600" indent="-228600" algn="l" rtl="0" eaLnBrk="1" fontAlgn="base" hangingPunct="1">
        <a:spcBef>
          <a:spcPct val="20000"/>
        </a:spcBef>
        <a:spcAft>
          <a:spcPct val="0"/>
        </a:spcAft>
        <a:buClr>
          <a:srgbClr val="008080"/>
        </a:buClr>
        <a:buFont typeface="Zapf Dingbats" charset="2"/>
        <a:buChar char="n"/>
        <a:defRPr sz="1000">
          <a:solidFill>
            <a:schemeClr val="tx1"/>
          </a:solidFill>
          <a:latin typeface="+mn-lt"/>
        </a:defRPr>
      </a:lvl6pPr>
      <a:lvl7pPr marL="2971800" indent="-228600" algn="l" rtl="0" eaLnBrk="1" fontAlgn="base" hangingPunct="1">
        <a:spcBef>
          <a:spcPct val="20000"/>
        </a:spcBef>
        <a:spcAft>
          <a:spcPct val="0"/>
        </a:spcAft>
        <a:buClr>
          <a:srgbClr val="008080"/>
        </a:buClr>
        <a:buFont typeface="Zapf Dingbats" charset="2"/>
        <a:buChar char="n"/>
        <a:defRPr sz="1000">
          <a:solidFill>
            <a:schemeClr val="tx1"/>
          </a:solidFill>
          <a:latin typeface="+mn-lt"/>
        </a:defRPr>
      </a:lvl7pPr>
      <a:lvl8pPr marL="3429000" indent="-228600" algn="l" rtl="0" eaLnBrk="1" fontAlgn="base" hangingPunct="1">
        <a:spcBef>
          <a:spcPct val="20000"/>
        </a:spcBef>
        <a:spcAft>
          <a:spcPct val="0"/>
        </a:spcAft>
        <a:buClr>
          <a:srgbClr val="008080"/>
        </a:buClr>
        <a:buFont typeface="Zapf Dingbats" charset="2"/>
        <a:buChar char="n"/>
        <a:defRPr sz="1000">
          <a:solidFill>
            <a:schemeClr val="tx1"/>
          </a:solidFill>
          <a:latin typeface="+mn-lt"/>
        </a:defRPr>
      </a:lvl8pPr>
      <a:lvl9pPr marL="3886200" indent="-228600" algn="l" rtl="0" eaLnBrk="1" fontAlgn="base" hangingPunct="1">
        <a:spcBef>
          <a:spcPct val="20000"/>
        </a:spcBef>
        <a:spcAft>
          <a:spcPct val="0"/>
        </a:spcAft>
        <a:buClr>
          <a:srgbClr val="008080"/>
        </a:buClr>
        <a:buFont typeface="Zapf Dingbats" charset="2"/>
        <a:buChar char="n"/>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2879905"/>
            <a:ext cx="9144000" cy="1863725"/>
          </a:xfrm>
        </p:spPr>
        <p:txBody>
          <a:bodyPr/>
          <a:lstStyle/>
          <a:p>
            <a:r>
              <a:rPr lang="en-IE" sz="3200" b="1" dirty="0">
                <a:solidFill>
                  <a:srgbClr val="FFFFFF"/>
                </a:solidFill>
                <a:latin typeface="Tw Cen MT" panose="020B0602020104020603" pitchFamily="34" charset="0"/>
                <a:ea typeface="ＭＳ Ｐゴシック"/>
              </a:rPr>
              <a:t>The use of non-radiological resources </a:t>
            </a:r>
            <a:br>
              <a:rPr lang="en-IE" sz="3200" b="1" dirty="0">
                <a:solidFill>
                  <a:srgbClr val="FFFFFF"/>
                </a:solidFill>
                <a:latin typeface="Tw Cen MT" panose="020B0602020104020603" pitchFamily="34" charset="0"/>
                <a:ea typeface="ＭＳ Ｐゴシック"/>
              </a:rPr>
            </a:br>
            <a:r>
              <a:rPr lang="en-IE" sz="3200" b="1" dirty="0">
                <a:solidFill>
                  <a:srgbClr val="FFFFFF"/>
                </a:solidFill>
                <a:latin typeface="Tw Cen MT" panose="020B0602020104020603" pitchFamily="34" charset="0"/>
                <a:ea typeface="ＭＳ Ｐゴシック"/>
              </a:rPr>
              <a:t>to support nuclear and radiological </a:t>
            </a:r>
            <a:br>
              <a:rPr lang="en-IE" sz="3200" b="1" dirty="0">
                <a:solidFill>
                  <a:srgbClr val="FFFFFF"/>
                </a:solidFill>
                <a:latin typeface="Tw Cen MT" panose="020B0602020104020603" pitchFamily="34" charset="0"/>
                <a:ea typeface="ＭＳ Ｐゴシック"/>
              </a:rPr>
            </a:br>
            <a:r>
              <a:rPr lang="en-IE" sz="3200" b="1" dirty="0">
                <a:solidFill>
                  <a:srgbClr val="FFFFFF"/>
                </a:solidFill>
                <a:latin typeface="Tw Cen MT" panose="020B0602020104020603" pitchFamily="34" charset="0"/>
                <a:ea typeface="ＭＳ Ｐゴシック"/>
              </a:rPr>
              <a:t>emergency response</a:t>
            </a:r>
          </a:p>
        </p:txBody>
      </p:sp>
      <p:sp>
        <p:nvSpPr>
          <p:cNvPr id="2" name="Rectangle 1"/>
          <p:cNvSpPr/>
          <p:nvPr/>
        </p:nvSpPr>
        <p:spPr>
          <a:xfrm>
            <a:off x="24199" y="5589240"/>
            <a:ext cx="9006120" cy="707886"/>
          </a:xfrm>
          <a:prstGeom prst="rect">
            <a:avLst/>
          </a:prstGeom>
        </p:spPr>
        <p:txBody>
          <a:bodyPr wrap="square">
            <a:spAutoFit/>
          </a:bodyPr>
          <a:lstStyle/>
          <a:p>
            <a:pPr algn="r"/>
            <a:r>
              <a:rPr lang="en-GB" sz="2000" b="1" dirty="0">
                <a:solidFill>
                  <a:schemeClr val="bg1"/>
                </a:solidFill>
                <a:latin typeface="Tw Cen MT" panose="020B0602020104020603" pitchFamily="34" charset="0"/>
                <a:ea typeface="+mj-ea"/>
                <a:cs typeface="+mj-cs"/>
              </a:rPr>
              <a:t>Environmental Protection Agency</a:t>
            </a:r>
          </a:p>
          <a:p>
            <a:pPr algn="r"/>
            <a:r>
              <a:rPr lang="en-GB" sz="2000" b="1" u="sng" dirty="0">
                <a:solidFill>
                  <a:schemeClr val="bg1"/>
                </a:solidFill>
                <a:latin typeface="Tw Cen MT" panose="020B0602020104020603" pitchFamily="34" charset="0"/>
                <a:ea typeface="+mj-ea"/>
                <a:cs typeface="+mj-cs"/>
              </a:rPr>
              <a:t>Robert Ryan</a:t>
            </a:r>
            <a:r>
              <a:rPr lang="en-GB" sz="2000" b="1" dirty="0">
                <a:solidFill>
                  <a:schemeClr val="bg1"/>
                </a:solidFill>
                <a:latin typeface="Tw Cen MT" panose="020B0602020104020603" pitchFamily="34" charset="0"/>
                <a:ea typeface="+mj-ea"/>
                <a:cs typeface="+mj-cs"/>
              </a:rPr>
              <a:t>, Ciara Hilliard, Kevin Kelleher, Ciara McMahon, Veronica Smith</a:t>
            </a:r>
          </a:p>
        </p:txBody>
      </p:sp>
      <p:sp>
        <p:nvSpPr>
          <p:cNvPr id="3" name="Rectangle 2"/>
          <p:cNvSpPr/>
          <p:nvPr/>
        </p:nvSpPr>
        <p:spPr>
          <a:xfrm>
            <a:off x="0" y="1628800"/>
            <a:ext cx="9144000" cy="584775"/>
          </a:xfrm>
          <a:prstGeom prst="rect">
            <a:avLst/>
          </a:prstGeom>
        </p:spPr>
        <p:txBody>
          <a:bodyPr wrap="square">
            <a:spAutoFit/>
          </a:bodyPr>
          <a:lstStyle/>
          <a:p>
            <a:pPr algn="ctr"/>
            <a:r>
              <a:rPr lang="en-US" sz="3200" b="1" dirty="0">
                <a:solidFill>
                  <a:schemeClr val="bg1"/>
                </a:solidFill>
                <a:latin typeface="Tw Cen MT" panose="020B0602020104020603" pitchFamily="34" charset="0"/>
                <a:ea typeface="MS Mincho"/>
                <a:cs typeface="Times New Roman" panose="02020603050405020304" pitchFamily="18" charset="0"/>
              </a:rPr>
              <a:t>NERIS Workshop, Roskilde, April 2019</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latin typeface="Tw Cen MT" panose="020B0602020104020603" pitchFamily="34" charset="0"/>
              </a:rPr>
              <a:t>EPA Coordination Meetings</a:t>
            </a:r>
          </a:p>
        </p:txBody>
      </p:sp>
      <p:sp>
        <p:nvSpPr>
          <p:cNvPr id="3" name="Content Placeholder 2"/>
          <p:cNvSpPr>
            <a:spLocks noGrp="1"/>
          </p:cNvSpPr>
          <p:nvPr>
            <p:ph idx="1"/>
          </p:nvPr>
        </p:nvSpPr>
        <p:spPr>
          <a:xfrm>
            <a:off x="381000" y="1772816"/>
            <a:ext cx="6063208" cy="4536504"/>
          </a:xfrm>
        </p:spPr>
        <p:txBody>
          <a:bodyPr anchor="ctr"/>
          <a:lstStyle/>
          <a:p>
            <a:pPr algn="just"/>
            <a:r>
              <a:rPr lang="en-IE" sz="2400" dirty="0">
                <a:latin typeface="Tw Cen MT" panose="020B0602020104020603" pitchFamily="34" charset="0"/>
              </a:rPr>
              <a:t>Meetings between Emergency Preparedness and Environmental Monitoring sections.</a:t>
            </a:r>
          </a:p>
          <a:p>
            <a:pPr algn="just"/>
            <a:r>
              <a:rPr lang="en-IE" sz="2400" b="1" dirty="0">
                <a:latin typeface="Tw Cen MT" panose="020B0602020104020603" pitchFamily="34" charset="0"/>
              </a:rPr>
              <a:t>Purpose</a:t>
            </a:r>
            <a:r>
              <a:rPr lang="en-IE" sz="2400" dirty="0">
                <a:latin typeface="Tw Cen MT" panose="020B0602020104020603" pitchFamily="34" charset="0"/>
              </a:rPr>
              <a:t>: To ensure effective co-operation in the event of a nuclear or radiological emergency.</a:t>
            </a:r>
          </a:p>
          <a:p>
            <a:pPr algn="just"/>
            <a:r>
              <a:rPr lang="en-IE" sz="2400" b="1" dirty="0">
                <a:solidFill>
                  <a:srgbClr val="7030A0"/>
                </a:solidFill>
                <a:latin typeface="Tw Cen MT" panose="020B0602020104020603" pitchFamily="34" charset="0"/>
              </a:rPr>
              <a:t>January 2018 to Date.</a:t>
            </a:r>
          </a:p>
          <a:p>
            <a:pPr lvl="1" algn="just"/>
            <a:r>
              <a:rPr lang="en-IE" sz="2100" dirty="0">
                <a:latin typeface="Tw Cen MT" panose="020B0602020104020603" pitchFamily="34" charset="0"/>
              </a:rPr>
              <a:t>Sample collection, management and measurement capacity in the event of a nuclear emergency.</a:t>
            </a:r>
          </a:p>
          <a:p>
            <a:pPr lvl="1" algn="just"/>
            <a:r>
              <a:rPr lang="en-IE" sz="2100" dirty="0">
                <a:latin typeface="Tw Cen MT" panose="020B0602020104020603" pitchFamily="34" charset="0"/>
              </a:rPr>
              <a:t>Foster links with a nearby university to gain access to their Gamma radiation detector to increase the EPA’s measurement capabilities.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3250"/>
          <a:stretch/>
        </p:blipFill>
        <p:spPr>
          <a:xfrm rot="5400000">
            <a:off x="5968367" y="2895403"/>
            <a:ext cx="3526107" cy="2286393"/>
          </a:xfrm>
          <a:prstGeom prst="rect">
            <a:avLst/>
          </a:prstGeom>
          <a:ln w="12700">
            <a:solidFill>
              <a:schemeClr val="tx1"/>
            </a:solidFill>
          </a:ln>
        </p:spPr>
      </p:pic>
    </p:spTree>
    <p:extLst>
      <p:ext uri="{BB962C8B-B14F-4D97-AF65-F5344CB8AC3E}">
        <p14:creationId xmlns:p14="http://schemas.microsoft.com/office/powerpoint/2010/main" val="327492838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latin typeface="Tw Cen MT" panose="020B0602020104020603" pitchFamily="34" charset="0"/>
              </a:rPr>
              <a:t>Training EPA Staff</a:t>
            </a:r>
          </a:p>
        </p:txBody>
      </p:sp>
      <p:sp>
        <p:nvSpPr>
          <p:cNvPr id="3" name="Content Placeholder 2"/>
          <p:cNvSpPr>
            <a:spLocks noGrp="1"/>
          </p:cNvSpPr>
          <p:nvPr>
            <p:ph idx="1"/>
          </p:nvPr>
        </p:nvSpPr>
        <p:spPr>
          <a:xfrm>
            <a:off x="381000" y="1700808"/>
            <a:ext cx="5775176" cy="4608512"/>
          </a:xfrm>
        </p:spPr>
        <p:txBody>
          <a:bodyPr anchor="ctr"/>
          <a:lstStyle/>
          <a:p>
            <a:pPr algn="just"/>
            <a:r>
              <a:rPr lang="en-IE" sz="2400" dirty="0">
                <a:latin typeface="Tw Cen MT" panose="020B0602020104020603" pitchFamily="34" charset="0"/>
              </a:rPr>
              <a:t>This work has been also been conducted through specific training sessions to laboratory staff involving:</a:t>
            </a:r>
          </a:p>
          <a:p>
            <a:pPr lvl="1" algn="just"/>
            <a:r>
              <a:rPr lang="en-IE" sz="2400" dirty="0">
                <a:latin typeface="Tw Cen MT" panose="020B0602020104020603" pitchFamily="34" charset="0"/>
              </a:rPr>
              <a:t>A presentation on the basic concepts of radioactivity and radiation protection.</a:t>
            </a:r>
          </a:p>
          <a:p>
            <a:pPr lvl="1" algn="just"/>
            <a:r>
              <a:rPr lang="en-IE" sz="2400" dirty="0">
                <a:latin typeface="Tw Cen MT" panose="020B0602020104020603" pitchFamily="34" charset="0"/>
              </a:rPr>
              <a:t>Practical sessions on radiation detection and measurement.</a:t>
            </a:r>
          </a:p>
          <a:p>
            <a:pPr algn="just"/>
            <a:r>
              <a:rPr lang="en-IE" sz="2400" b="1" dirty="0">
                <a:solidFill>
                  <a:srgbClr val="7030A0"/>
                </a:solidFill>
                <a:latin typeface="Tw Cen MT" panose="020B0602020104020603" pitchFamily="34" charset="0"/>
              </a:rPr>
              <a:t>February 2018 to Date</a:t>
            </a:r>
          </a:p>
          <a:p>
            <a:pPr algn="just"/>
            <a:r>
              <a:rPr lang="en-IE" sz="2400" dirty="0">
                <a:latin typeface="Tw Cen MT" panose="020B0602020104020603" pitchFamily="34" charset="0"/>
              </a:rPr>
              <a:t>Emergency Preparedness section purchased radiation survey meters and electronic personal dosimeters for all EPA Regional Offices.</a:t>
            </a:r>
          </a:p>
        </p:txBody>
      </p:sp>
      <p:pic>
        <p:nvPicPr>
          <p:cNvPr id="4" name="Picture 3">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05" r="13323"/>
          <a:stretch/>
        </p:blipFill>
        <p:spPr>
          <a:xfrm rot="5400000">
            <a:off x="6032613" y="2780928"/>
            <a:ext cx="3415478" cy="2448272"/>
          </a:xfrm>
          <a:prstGeom prst="rect">
            <a:avLst/>
          </a:prstGeom>
          <a:ln w="12700">
            <a:solidFill>
              <a:schemeClr val="tx1"/>
            </a:solidFill>
          </a:ln>
        </p:spPr>
      </p:pic>
    </p:spTree>
    <p:extLst>
      <p:ext uri="{BB962C8B-B14F-4D97-AF65-F5344CB8AC3E}">
        <p14:creationId xmlns:p14="http://schemas.microsoft.com/office/powerpoint/2010/main" val="33979248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latin typeface="Tw Cen MT" panose="020B0602020104020603" pitchFamily="34" charset="0"/>
              </a:rPr>
              <a:t>Raising Awareness of EPR</a:t>
            </a:r>
          </a:p>
        </p:txBody>
      </p:sp>
      <p:sp>
        <p:nvSpPr>
          <p:cNvPr id="3" name="Content Placeholder 2"/>
          <p:cNvSpPr>
            <a:spLocks noGrp="1"/>
          </p:cNvSpPr>
          <p:nvPr>
            <p:ph idx="1"/>
          </p:nvPr>
        </p:nvSpPr>
        <p:spPr>
          <a:xfrm>
            <a:off x="381000" y="1981200"/>
            <a:ext cx="5271120" cy="3968080"/>
          </a:xfrm>
        </p:spPr>
        <p:txBody>
          <a:bodyPr anchor="ctr"/>
          <a:lstStyle/>
          <a:p>
            <a:pPr algn="just"/>
            <a:r>
              <a:rPr lang="en-IE" sz="2800" dirty="0">
                <a:latin typeface="Tw Cen MT" panose="020B0602020104020603" pitchFamily="34" charset="0"/>
              </a:rPr>
              <a:t>This work has been conducted through general communications to staff such as:</a:t>
            </a:r>
          </a:p>
          <a:p>
            <a:pPr algn="just"/>
            <a:endParaRPr lang="en-IE" sz="1800" dirty="0">
              <a:latin typeface="Tw Cen MT" panose="020B0602020104020603" pitchFamily="34" charset="0"/>
            </a:endParaRPr>
          </a:p>
          <a:p>
            <a:pPr lvl="1" algn="just"/>
            <a:r>
              <a:rPr lang="en-IE" sz="2800" dirty="0">
                <a:latin typeface="Tw Cen MT" panose="020B0602020104020603" pitchFamily="34" charset="0"/>
              </a:rPr>
              <a:t>Regular internal meetings and </a:t>
            </a:r>
            <a:r>
              <a:rPr lang="en-IE" sz="2800" b="1" dirty="0">
                <a:latin typeface="Tw Cen MT" panose="020B0602020104020603" pitchFamily="34" charset="0"/>
              </a:rPr>
              <a:t>newsletter</a:t>
            </a:r>
            <a:r>
              <a:rPr lang="en-IE" sz="2800" dirty="0">
                <a:latin typeface="Tw Cen MT" panose="020B0602020104020603" pitchFamily="34" charset="0"/>
              </a:rPr>
              <a:t> articles.</a:t>
            </a:r>
          </a:p>
          <a:p>
            <a:pPr lvl="1" algn="just"/>
            <a:r>
              <a:rPr lang="en-IE" sz="2800" dirty="0">
                <a:latin typeface="Tw Cen MT" panose="020B0602020104020603" pitchFamily="34" charset="0"/>
              </a:rPr>
              <a:t>Information Stand at EPA Agency Day, April 2018.</a:t>
            </a:r>
          </a:p>
        </p:txBody>
      </p:sp>
      <p:pic>
        <p:nvPicPr>
          <p:cNvPr id="4" name="Picture 3" descr="An Sceal - Issue 22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l="32409" t="11406" r="33196" b="1651"/>
          <a:stretch/>
        </p:blipFill>
        <p:spPr>
          <a:xfrm>
            <a:off x="6156176" y="2089212"/>
            <a:ext cx="2721271" cy="3752056"/>
          </a:xfrm>
          <a:prstGeom prst="rect">
            <a:avLst/>
          </a:prstGeom>
          <a:ln w="12700">
            <a:solidFill>
              <a:schemeClr val="tx1"/>
            </a:solidFill>
          </a:ln>
        </p:spPr>
      </p:pic>
    </p:spTree>
    <p:extLst>
      <p:ext uri="{BB962C8B-B14F-4D97-AF65-F5344CB8AC3E}">
        <p14:creationId xmlns:p14="http://schemas.microsoft.com/office/powerpoint/2010/main" val="184909773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latin typeface="Tw Cen MT" panose="020B0602020104020603" pitchFamily="34" charset="0"/>
              </a:rPr>
              <a:t>Office Day Table-Top Exercise</a:t>
            </a:r>
          </a:p>
        </p:txBody>
      </p:sp>
      <p:sp>
        <p:nvSpPr>
          <p:cNvPr id="3" name="Content Placeholder 2"/>
          <p:cNvSpPr>
            <a:spLocks noGrp="1"/>
          </p:cNvSpPr>
          <p:nvPr>
            <p:ph idx="1"/>
          </p:nvPr>
        </p:nvSpPr>
        <p:spPr>
          <a:xfrm>
            <a:off x="381000" y="1700808"/>
            <a:ext cx="4695056" cy="4608512"/>
          </a:xfrm>
        </p:spPr>
        <p:txBody>
          <a:bodyPr anchor="ctr"/>
          <a:lstStyle/>
          <a:p>
            <a:pPr algn="just"/>
            <a:r>
              <a:rPr lang="en-IE" sz="2400" b="1" dirty="0">
                <a:latin typeface="Tw Cen MT" panose="020B0602020104020603" pitchFamily="34" charset="0"/>
              </a:rPr>
              <a:t>Purpose</a:t>
            </a:r>
            <a:r>
              <a:rPr lang="en-IE" sz="2400" dirty="0">
                <a:latin typeface="Tw Cen MT" panose="020B0602020104020603" pitchFamily="34" charset="0"/>
              </a:rPr>
              <a:t>:</a:t>
            </a:r>
          </a:p>
          <a:p>
            <a:pPr lvl="1" algn="just"/>
            <a:r>
              <a:rPr lang="en-IE" sz="2200" dirty="0">
                <a:latin typeface="Tw Cen MT" panose="020B0602020104020603" pitchFamily="34" charset="0"/>
              </a:rPr>
              <a:t>To </a:t>
            </a:r>
            <a:r>
              <a:rPr lang="en-IE" sz="2200" b="1" dirty="0">
                <a:latin typeface="Tw Cen MT" panose="020B0602020104020603" pitchFamily="34" charset="0"/>
              </a:rPr>
              <a:t>raise awareness </a:t>
            </a:r>
            <a:r>
              <a:rPr lang="en-IE" sz="2200" dirty="0">
                <a:latin typeface="Tw Cen MT" panose="020B0602020104020603" pitchFamily="34" charset="0"/>
              </a:rPr>
              <a:t>of the role of the EPA in nuclear and environmental emergencies.</a:t>
            </a:r>
          </a:p>
          <a:p>
            <a:pPr lvl="1" algn="just"/>
            <a:r>
              <a:rPr lang="en-IE" sz="2200" dirty="0">
                <a:latin typeface="Tw Cen MT" panose="020B0602020104020603" pitchFamily="34" charset="0"/>
              </a:rPr>
              <a:t>To </a:t>
            </a:r>
            <a:r>
              <a:rPr lang="en-IE" sz="2200" b="1" dirty="0">
                <a:latin typeface="Tw Cen MT" panose="020B0602020104020603" pitchFamily="34" charset="0"/>
              </a:rPr>
              <a:t>identify areas of expertise </a:t>
            </a:r>
            <a:r>
              <a:rPr lang="en-IE" sz="2200" dirty="0">
                <a:latin typeface="Tw Cen MT" panose="020B0602020104020603" pitchFamily="34" charset="0"/>
              </a:rPr>
              <a:t>and skills that could be utilised by the EPA in an emergency. </a:t>
            </a:r>
          </a:p>
          <a:p>
            <a:pPr lvl="1" algn="just"/>
            <a:r>
              <a:rPr lang="en-IE" sz="2200" dirty="0">
                <a:latin typeface="Tw Cen MT" panose="020B0602020104020603" pitchFamily="34" charset="0"/>
              </a:rPr>
              <a:t>To </a:t>
            </a:r>
            <a:r>
              <a:rPr lang="en-IE" sz="2200" b="1" dirty="0">
                <a:latin typeface="Tw Cen MT" panose="020B0602020104020603" pitchFamily="34" charset="0"/>
              </a:rPr>
              <a:t>identify knowledge gaps </a:t>
            </a:r>
            <a:r>
              <a:rPr lang="en-IE" sz="2200" dirty="0">
                <a:latin typeface="Tw Cen MT" panose="020B0602020104020603" pitchFamily="34" charset="0"/>
              </a:rPr>
              <a:t>and areas for improvement that need to be addressed in order for the EPA to prepare and respond effectively in an emergency.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915"/>
          <a:stretch/>
        </p:blipFill>
        <p:spPr>
          <a:xfrm>
            <a:off x="5292080" y="2840702"/>
            <a:ext cx="3563888" cy="2328723"/>
          </a:xfrm>
          <a:prstGeom prst="rect">
            <a:avLst/>
          </a:prstGeom>
          <a:ln w="12700">
            <a:solidFill>
              <a:schemeClr val="tx1"/>
            </a:solidFill>
          </a:ln>
        </p:spPr>
      </p:pic>
      <p:sp>
        <p:nvSpPr>
          <p:cNvPr id="5" name="TextBox 4"/>
          <p:cNvSpPr txBox="1"/>
          <p:nvPr/>
        </p:nvSpPr>
        <p:spPr>
          <a:xfrm>
            <a:off x="6220264" y="2060848"/>
            <a:ext cx="1707519" cy="523220"/>
          </a:xfrm>
          <a:prstGeom prst="rect">
            <a:avLst/>
          </a:prstGeom>
          <a:noFill/>
        </p:spPr>
        <p:txBody>
          <a:bodyPr wrap="none" rtlCol="0">
            <a:spAutoFit/>
          </a:bodyPr>
          <a:lstStyle/>
          <a:p>
            <a:r>
              <a:rPr lang="en-IE" b="1" dirty="0">
                <a:solidFill>
                  <a:srgbClr val="7030A0"/>
                </a:solidFill>
                <a:latin typeface="Tw Cen MT" panose="020B0602020104020603" pitchFamily="34" charset="0"/>
              </a:rPr>
              <a:t>May 2018</a:t>
            </a:r>
          </a:p>
        </p:txBody>
      </p:sp>
    </p:spTree>
    <p:extLst>
      <p:ext uri="{BB962C8B-B14F-4D97-AF65-F5344CB8AC3E}">
        <p14:creationId xmlns:p14="http://schemas.microsoft.com/office/powerpoint/2010/main" val="399895825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a:latin typeface="Tw Cen MT" panose="020B0602020104020603" pitchFamily="34" charset="0"/>
              </a:rPr>
              <a:t>Office Day Exercise Outcomes (Strengths)</a:t>
            </a:r>
          </a:p>
        </p:txBody>
      </p:sp>
      <p:sp>
        <p:nvSpPr>
          <p:cNvPr id="3" name="Content Placeholder 2"/>
          <p:cNvSpPr>
            <a:spLocks noGrp="1"/>
          </p:cNvSpPr>
          <p:nvPr>
            <p:ph idx="1"/>
          </p:nvPr>
        </p:nvSpPr>
        <p:spPr>
          <a:xfrm>
            <a:off x="381000" y="1844824"/>
            <a:ext cx="5487144" cy="4392488"/>
          </a:xfrm>
        </p:spPr>
        <p:txBody>
          <a:bodyPr anchor="ctr"/>
          <a:lstStyle/>
          <a:p>
            <a:pPr algn="just"/>
            <a:r>
              <a:rPr lang="en-IE" sz="2400" dirty="0">
                <a:latin typeface="Tw Cen MT" panose="020B0602020104020603" pitchFamily="34" charset="0"/>
              </a:rPr>
              <a:t>Can use EPA’s regional presence in an emergency to:</a:t>
            </a:r>
          </a:p>
          <a:p>
            <a:pPr lvl="1" algn="just"/>
            <a:r>
              <a:rPr lang="en-IE" sz="2300" dirty="0">
                <a:latin typeface="Tw Cen MT" panose="020B0602020104020603" pitchFamily="34" charset="0"/>
              </a:rPr>
              <a:t>Log samples into the EPA’s </a:t>
            </a:r>
            <a:r>
              <a:rPr lang="en-IE" sz="2300" b="1" dirty="0">
                <a:latin typeface="Tw Cen MT" panose="020B0602020104020603" pitchFamily="34" charset="0"/>
              </a:rPr>
              <a:t>Laboratory Information Management System </a:t>
            </a:r>
            <a:r>
              <a:rPr lang="en-IE" sz="2300" dirty="0">
                <a:latin typeface="Tw Cen MT" panose="020B0602020104020603" pitchFamily="34" charset="0"/>
              </a:rPr>
              <a:t>and screen them for radioactivity content.</a:t>
            </a:r>
          </a:p>
          <a:p>
            <a:pPr lvl="1" algn="just"/>
            <a:r>
              <a:rPr lang="en-IE" sz="2300" dirty="0">
                <a:latin typeface="Tw Cen MT" panose="020B0602020104020603" pitchFamily="34" charset="0"/>
              </a:rPr>
              <a:t>Send samples that require a higher accuracy measurement to the Dublin laboratory - the only laboratory in Ireland with </a:t>
            </a:r>
            <a:r>
              <a:rPr lang="en-IE" sz="2300" b="1" dirty="0">
                <a:latin typeface="Tw Cen MT" panose="020B0602020104020603" pitchFamily="34" charset="0"/>
              </a:rPr>
              <a:t>ISO 17025 accreditation</a:t>
            </a:r>
            <a:r>
              <a:rPr lang="en-IE" sz="2300" dirty="0">
                <a:latin typeface="Tw Cen MT" panose="020B0602020104020603" pitchFamily="34" charset="0"/>
              </a:rPr>
              <a:t> for the measurement of radioactivity in food and environmental samples.</a:t>
            </a:r>
            <a:endParaRPr lang="en-IE" sz="2300" dirty="0">
              <a:latin typeface="Tw Cen MT" panose="020B06020201040206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5147" y="2657981"/>
            <a:ext cx="3688231" cy="2766173"/>
          </a:xfrm>
          <a:prstGeom prst="rect">
            <a:avLst/>
          </a:prstGeom>
          <a:ln w="12700">
            <a:solidFill>
              <a:schemeClr val="tx1"/>
            </a:solidFill>
          </a:ln>
        </p:spPr>
      </p:pic>
    </p:spTree>
    <p:extLst>
      <p:ext uri="{BB962C8B-B14F-4D97-AF65-F5344CB8AC3E}">
        <p14:creationId xmlns:p14="http://schemas.microsoft.com/office/powerpoint/2010/main" val="70683270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a:latin typeface="Tw Cen MT" panose="020B0602020104020603" pitchFamily="34" charset="0"/>
              </a:rPr>
              <a:t>Office Day Exercise Outcomes (Strengths)</a:t>
            </a:r>
          </a:p>
        </p:txBody>
      </p:sp>
      <p:sp>
        <p:nvSpPr>
          <p:cNvPr id="3" name="Content Placeholder 2"/>
          <p:cNvSpPr>
            <a:spLocks noGrp="1"/>
          </p:cNvSpPr>
          <p:nvPr>
            <p:ph idx="1"/>
          </p:nvPr>
        </p:nvSpPr>
        <p:spPr>
          <a:xfrm>
            <a:off x="381000" y="1981200"/>
            <a:ext cx="4263008" cy="4114800"/>
          </a:xfrm>
        </p:spPr>
        <p:txBody>
          <a:bodyPr anchor="ctr"/>
          <a:lstStyle/>
          <a:p>
            <a:pPr algn="just"/>
            <a:r>
              <a:rPr lang="en-IE" sz="2400" dirty="0">
                <a:latin typeface="Tw Cen MT" panose="020B0602020104020603" pitchFamily="34" charset="0"/>
              </a:rPr>
              <a:t>All ORM staff are </a:t>
            </a:r>
            <a:r>
              <a:rPr lang="en-IE" sz="2400" b="1" dirty="0">
                <a:latin typeface="Tw Cen MT" panose="020B0602020104020603" pitchFamily="34" charset="0"/>
              </a:rPr>
              <a:t>willing to help </a:t>
            </a:r>
            <a:r>
              <a:rPr lang="en-IE" sz="2400" dirty="0">
                <a:latin typeface="Tw Cen MT" panose="020B0602020104020603" pitchFamily="34" charset="0"/>
              </a:rPr>
              <a:t>in the event of an emergency.</a:t>
            </a:r>
          </a:p>
          <a:p>
            <a:pPr algn="just"/>
            <a:r>
              <a:rPr lang="en-IE" sz="2400" dirty="0">
                <a:latin typeface="Tw Cen MT" panose="020B0602020104020603" pitchFamily="34" charset="0"/>
              </a:rPr>
              <a:t>Can </a:t>
            </a:r>
            <a:r>
              <a:rPr lang="en-IE" sz="2400" b="1" dirty="0">
                <a:latin typeface="Tw Cen MT" panose="020B0602020104020603" pitchFamily="34" charset="0"/>
              </a:rPr>
              <a:t>use existing EPA contacts </a:t>
            </a:r>
            <a:r>
              <a:rPr lang="en-IE" sz="2400" dirty="0">
                <a:latin typeface="Tw Cen MT" panose="020B0602020104020603" pitchFamily="34" charset="0"/>
              </a:rPr>
              <a:t>with other State and non-governmental bodies (local authorities, third level bodies) to carry out sampling. </a:t>
            </a:r>
          </a:p>
          <a:p>
            <a:pPr algn="just"/>
            <a:r>
              <a:rPr lang="en-IE" sz="2400" dirty="0">
                <a:latin typeface="Tw Cen MT" panose="020B0602020104020603" pitchFamily="34" charset="0"/>
              </a:rPr>
              <a:t>Can </a:t>
            </a:r>
            <a:r>
              <a:rPr lang="en-IE" sz="2400" b="1" dirty="0">
                <a:latin typeface="Tw Cen MT" panose="020B0602020104020603" pitchFamily="34" charset="0"/>
              </a:rPr>
              <a:t>use EPA vehicles </a:t>
            </a:r>
            <a:r>
              <a:rPr lang="en-IE" sz="2400" dirty="0">
                <a:latin typeface="Tw Cen MT" panose="020B0602020104020603" pitchFamily="34" charset="0"/>
              </a:rPr>
              <a:t>to transport samples.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592" y="2911259"/>
            <a:ext cx="3864757" cy="2173926"/>
          </a:xfrm>
          <a:prstGeom prst="rect">
            <a:avLst/>
          </a:prstGeom>
          <a:ln w="12700">
            <a:solidFill>
              <a:schemeClr val="tx1"/>
            </a:solidFill>
          </a:ln>
        </p:spPr>
      </p:pic>
    </p:spTree>
    <p:extLst>
      <p:ext uri="{BB962C8B-B14F-4D97-AF65-F5344CB8AC3E}">
        <p14:creationId xmlns:p14="http://schemas.microsoft.com/office/powerpoint/2010/main" val="291909550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700" dirty="0">
                <a:latin typeface="Tw Cen MT" panose="020B0602020104020603" pitchFamily="34" charset="0"/>
              </a:rPr>
              <a:t>Office Day Exercise Outcomes (Challenges)</a:t>
            </a:r>
          </a:p>
        </p:txBody>
      </p:sp>
      <p:sp>
        <p:nvSpPr>
          <p:cNvPr id="3" name="Content Placeholder 2"/>
          <p:cNvSpPr>
            <a:spLocks noGrp="1"/>
          </p:cNvSpPr>
          <p:nvPr>
            <p:ph idx="1"/>
          </p:nvPr>
        </p:nvSpPr>
        <p:spPr>
          <a:xfrm>
            <a:off x="382772" y="1772816"/>
            <a:ext cx="5989428" cy="4464496"/>
          </a:xfrm>
        </p:spPr>
        <p:txBody>
          <a:bodyPr anchor="ctr"/>
          <a:lstStyle/>
          <a:p>
            <a:pPr algn="just"/>
            <a:r>
              <a:rPr lang="en-IE" sz="2400" dirty="0">
                <a:latin typeface="Tw Cen MT" panose="020B0602020104020603" pitchFamily="34" charset="0"/>
              </a:rPr>
              <a:t>To improve in the areas of EPR, the EPA needs to carry out further work to:</a:t>
            </a:r>
          </a:p>
          <a:p>
            <a:pPr algn="just"/>
            <a:endParaRPr lang="en-IE" sz="1800" dirty="0">
              <a:latin typeface="Tw Cen MT" panose="020B0602020104020603" pitchFamily="34" charset="0"/>
            </a:endParaRPr>
          </a:p>
          <a:p>
            <a:pPr lvl="1" algn="just"/>
            <a:r>
              <a:rPr lang="en-IE" sz="2200" b="1" dirty="0">
                <a:latin typeface="Tw Cen MT" panose="020B0602020104020603" pitchFamily="34" charset="0"/>
              </a:rPr>
              <a:t>Educate staff </a:t>
            </a:r>
            <a:r>
              <a:rPr lang="en-IE" sz="2200" dirty="0">
                <a:latin typeface="Tw Cen MT" panose="020B0602020104020603" pitchFamily="34" charset="0"/>
              </a:rPr>
              <a:t>in the basics of radioactivity.</a:t>
            </a:r>
          </a:p>
          <a:p>
            <a:pPr lvl="1" algn="just"/>
            <a:r>
              <a:rPr lang="en-IE" sz="2200" b="1" dirty="0">
                <a:latin typeface="Tw Cen MT" panose="020B0602020104020603" pitchFamily="34" charset="0"/>
              </a:rPr>
              <a:t>Overcome resistance </a:t>
            </a:r>
            <a:r>
              <a:rPr lang="en-IE" sz="2200" dirty="0">
                <a:latin typeface="Tw Cen MT" panose="020B0602020104020603" pitchFamily="34" charset="0"/>
              </a:rPr>
              <a:t>to becoming involved as staff may think EPR is not relevant to them.</a:t>
            </a:r>
          </a:p>
          <a:p>
            <a:pPr lvl="1" algn="just"/>
            <a:r>
              <a:rPr lang="en-IE" sz="2200" b="1" dirty="0">
                <a:latin typeface="Tw Cen MT" panose="020B0602020104020603" pitchFamily="34" charset="0"/>
              </a:rPr>
              <a:t>Improve staff awareness </a:t>
            </a:r>
            <a:r>
              <a:rPr lang="en-IE" sz="2200" dirty="0">
                <a:latin typeface="Tw Cen MT" panose="020B0602020104020603" pitchFamily="34" charset="0"/>
              </a:rPr>
              <a:t>of the emergency plans currently in place and inform them of their role in these plans.</a:t>
            </a:r>
          </a:p>
          <a:p>
            <a:pPr lvl="1" algn="just"/>
            <a:r>
              <a:rPr lang="en-IE" sz="2200" b="1" dirty="0">
                <a:latin typeface="Tw Cen MT" panose="020B0602020104020603" pitchFamily="34" charset="0"/>
              </a:rPr>
              <a:t>Equip</a:t>
            </a:r>
            <a:r>
              <a:rPr lang="en-IE" sz="2200" dirty="0">
                <a:latin typeface="Tw Cen MT" panose="020B0602020104020603" pitchFamily="34" charset="0"/>
              </a:rPr>
              <a:t> all laboratories appropriately and adequately train staff in the use of monitoring and measurement equipment.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560" r="46640"/>
          <a:stretch/>
        </p:blipFill>
        <p:spPr>
          <a:xfrm>
            <a:off x="6625984" y="2254621"/>
            <a:ext cx="2317837" cy="3406628"/>
          </a:xfrm>
          <a:prstGeom prst="rect">
            <a:avLst/>
          </a:prstGeom>
          <a:ln w="12700">
            <a:solidFill>
              <a:schemeClr val="tx1"/>
            </a:solidFill>
          </a:ln>
        </p:spPr>
      </p:pic>
    </p:spTree>
    <p:extLst>
      <p:ext uri="{BB962C8B-B14F-4D97-AF65-F5344CB8AC3E}">
        <p14:creationId xmlns:p14="http://schemas.microsoft.com/office/powerpoint/2010/main" val="292539008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700" dirty="0">
                <a:latin typeface="Tw Cen MT" panose="020B0602020104020603" pitchFamily="34" charset="0"/>
              </a:rPr>
              <a:t>Office Day Exercise Outcomes (Challenges)</a:t>
            </a:r>
          </a:p>
        </p:txBody>
      </p:sp>
      <p:sp>
        <p:nvSpPr>
          <p:cNvPr id="3" name="Content Placeholder 2"/>
          <p:cNvSpPr>
            <a:spLocks noGrp="1"/>
          </p:cNvSpPr>
          <p:nvPr>
            <p:ph idx="1"/>
          </p:nvPr>
        </p:nvSpPr>
        <p:spPr>
          <a:xfrm>
            <a:off x="381000" y="1844824"/>
            <a:ext cx="5415136" cy="4464496"/>
          </a:xfrm>
        </p:spPr>
        <p:txBody>
          <a:bodyPr anchor="ctr"/>
          <a:lstStyle/>
          <a:p>
            <a:pPr algn="just"/>
            <a:r>
              <a:rPr lang="en-IE" sz="2400" dirty="0">
                <a:latin typeface="Tw Cen MT" panose="020B0602020104020603" pitchFamily="34" charset="0"/>
              </a:rPr>
              <a:t>Conduct </a:t>
            </a:r>
            <a:r>
              <a:rPr lang="en-IE" sz="2400" b="1" dirty="0">
                <a:latin typeface="Tw Cen MT" panose="020B0602020104020603" pitchFamily="34" charset="0"/>
              </a:rPr>
              <a:t>emergency exercises </a:t>
            </a:r>
            <a:r>
              <a:rPr lang="en-IE" sz="2400" dirty="0">
                <a:latin typeface="Tw Cen MT" panose="020B0602020104020603" pitchFamily="34" charset="0"/>
              </a:rPr>
              <a:t>on a regular basis to ensure plans remain up to date and staff will know what to do in the event of an emergency.</a:t>
            </a:r>
          </a:p>
          <a:p>
            <a:pPr algn="just"/>
            <a:r>
              <a:rPr lang="en-IE" sz="2400" dirty="0">
                <a:latin typeface="Tw Cen MT" panose="020B0602020104020603" pitchFamily="34" charset="0"/>
              </a:rPr>
              <a:t>Inform EPA staff about the </a:t>
            </a:r>
            <a:r>
              <a:rPr lang="en-IE" sz="2400" b="1" dirty="0">
                <a:latin typeface="Tw Cen MT" panose="020B0602020104020603" pitchFamily="34" charset="0"/>
              </a:rPr>
              <a:t>Emergency Response Management Information System </a:t>
            </a:r>
            <a:r>
              <a:rPr lang="en-IE" sz="2400" dirty="0">
                <a:latin typeface="Tw Cen MT" panose="020B0602020104020603" pitchFamily="34" charset="0"/>
              </a:rPr>
              <a:t>(ERMIS) on the EPA’s intranet.</a:t>
            </a:r>
          </a:p>
          <a:p>
            <a:pPr algn="just"/>
            <a:r>
              <a:rPr lang="en-IE" sz="2400" dirty="0">
                <a:latin typeface="Tw Cen MT" panose="020B0602020104020603" pitchFamily="34" charset="0"/>
              </a:rPr>
              <a:t>Identify a designated </a:t>
            </a:r>
            <a:r>
              <a:rPr lang="en-IE" sz="2400" b="1" dirty="0">
                <a:latin typeface="Tw Cen MT" panose="020B0602020104020603" pitchFamily="34" charset="0"/>
              </a:rPr>
              <a:t>contact person for emergencies </a:t>
            </a:r>
            <a:r>
              <a:rPr lang="en-IE" sz="2400" dirty="0">
                <a:latin typeface="Tw Cen MT" panose="020B0602020104020603" pitchFamily="34" charset="0"/>
              </a:rPr>
              <a:t>in each EPA Region so staff know who to contact in the event of an emergency.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357" r="7513"/>
          <a:stretch/>
        </p:blipFill>
        <p:spPr>
          <a:xfrm>
            <a:off x="6084168" y="2924944"/>
            <a:ext cx="2813777" cy="2353627"/>
          </a:xfrm>
          <a:prstGeom prst="rect">
            <a:avLst/>
          </a:prstGeom>
          <a:ln w="12700">
            <a:solidFill>
              <a:schemeClr val="tx1"/>
            </a:solidFill>
          </a:ln>
        </p:spPr>
      </p:pic>
    </p:spTree>
    <p:extLst>
      <p:ext uri="{BB962C8B-B14F-4D97-AF65-F5344CB8AC3E}">
        <p14:creationId xmlns:p14="http://schemas.microsoft.com/office/powerpoint/2010/main" val="384397535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latin typeface="Tw Cen MT" panose="020B0602020104020603" pitchFamily="34" charset="0"/>
              </a:rPr>
              <a:t>Future Work</a:t>
            </a:r>
          </a:p>
        </p:txBody>
      </p:sp>
      <p:sp>
        <p:nvSpPr>
          <p:cNvPr id="3" name="Content Placeholder 2"/>
          <p:cNvSpPr>
            <a:spLocks noGrp="1"/>
          </p:cNvSpPr>
          <p:nvPr>
            <p:ph idx="1"/>
          </p:nvPr>
        </p:nvSpPr>
        <p:spPr>
          <a:xfrm>
            <a:off x="381000" y="1700808"/>
            <a:ext cx="5559152" cy="4608512"/>
          </a:xfrm>
        </p:spPr>
        <p:txBody>
          <a:bodyPr anchor="ctr"/>
          <a:lstStyle/>
          <a:p>
            <a:pPr algn="just"/>
            <a:r>
              <a:rPr lang="en-IE" sz="2900" dirty="0">
                <a:latin typeface="Tw Cen MT" panose="020B0602020104020603" pitchFamily="34" charset="0"/>
              </a:rPr>
              <a:t>Improve internal practical arrangements.</a:t>
            </a:r>
          </a:p>
          <a:p>
            <a:pPr algn="just"/>
            <a:r>
              <a:rPr lang="en-IE" sz="2900" dirty="0">
                <a:latin typeface="Tw Cen MT" panose="020B0602020104020603" pitchFamily="34" charset="0"/>
              </a:rPr>
              <a:t>Build on improved collaboration between EPA staff.</a:t>
            </a:r>
          </a:p>
          <a:p>
            <a:pPr algn="just"/>
            <a:r>
              <a:rPr lang="en-IE" sz="2900" dirty="0">
                <a:latin typeface="Tw Cen MT" panose="020B0602020104020603" pitchFamily="34" charset="0"/>
              </a:rPr>
              <a:t>Continue training, information sessions and emergency exercises. </a:t>
            </a:r>
          </a:p>
          <a:p>
            <a:pPr algn="just"/>
            <a:r>
              <a:rPr lang="en-IE" sz="2900" dirty="0">
                <a:latin typeface="Tw Cen MT" panose="020B0602020104020603" pitchFamily="34" charset="0"/>
              </a:rPr>
              <a:t>Engage with regional laboratories to purchase equipment, train staff and develop their IT systems.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43" r="20228" b="7659"/>
          <a:stretch/>
        </p:blipFill>
        <p:spPr>
          <a:xfrm>
            <a:off x="6300192" y="2399959"/>
            <a:ext cx="2641173" cy="3210210"/>
          </a:xfrm>
          <a:prstGeom prst="rect">
            <a:avLst/>
          </a:prstGeom>
          <a:ln w="12700">
            <a:solidFill>
              <a:schemeClr val="tx1"/>
            </a:solidFill>
          </a:ln>
        </p:spPr>
      </p:pic>
    </p:spTree>
    <p:extLst>
      <p:ext uri="{BB962C8B-B14F-4D97-AF65-F5344CB8AC3E}">
        <p14:creationId xmlns:p14="http://schemas.microsoft.com/office/powerpoint/2010/main" val="26848985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772400" cy="875184"/>
          </a:xfrm>
        </p:spPr>
        <p:txBody>
          <a:bodyPr/>
          <a:lstStyle/>
          <a:p>
            <a:r>
              <a:rPr lang="en-GB" sz="4000" dirty="0">
                <a:latin typeface="Tw Cen MT" panose="020B0602020104020603" pitchFamily="34" charset="0"/>
              </a:rPr>
              <a:t>Conclusion</a:t>
            </a:r>
            <a:endParaRPr lang="en-IE" sz="4000" dirty="0">
              <a:latin typeface="Tw Cen MT" panose="020B0602020104020603" pitchFamily="34" charset="0"/>
            </a:endParaRPr>
          </a:p>
        </p:txBody>
      </p:sp>
      <p:sp>
        <p:nvSpPr>
          <p:cNvPr id="3" name="Content Placeholder 2"/>
          <p:cNvSpPr>
            <a:spLocks noGrp="1"/>
          </p:cNvSpPr>
          <p:nvPr>
            <p:ph idx="1"/>
          </p:nvPr>
        </p:nvSpPr>
        <p:spPr>
          <a:xfrm>
            <a:off x="381000" y="1981200"/>
            <a:ext cx="8367464" cy="4114800"/>
          </a:xfrm>
        </p:spPr>
        <p:txBody>
          <a:bodyPr anchor="ctr"/>
          <a:lstStyle/>
          <a:p>
            <a:pPr marL="514350" indent="-514350" algn="just">
              <a:spcBef>
                <a:spcPts val="0"/>
              </a:spcBef>
              <a:buFont typeface="+mj-lt"/>
              <a:buAutoNum type="arabicPeriod"/>
            </a:pPr>
            <a:r>
              <a:rPr lang="en-GB" sz="3600" dirty="0">
                <a:latin typeface="Tw Cen MT" panose="020B0602020104020603" pitchFamily="34" charset="0"/>
              </a:rPr>
              <a:t>Merger of RPII and EPA</a:t>
            </a:r>
          </a:p>
          <a:p>
            <a:pPr marL="514350" indent="-514350" algn="just">
              <a:spcBef>
                <a:spcPts val="0"/>
              </a:spcBef>
              <a:buFont typeface="+mj-lt"/>
              <a:buAutoNum type="arabicPeriod"/>
            </a:pPr>
            <a:r>
              <a:rPr lang="en-IE" sz="3600" dirty="0">
                <a:latin typeface="Tw Cen MT" panose="020B0602020104020603" pitchFamily="34" charset="0"/>
              </a:rPr>
              <a:t>National Emergency Plan for Nuclear Accidents </a:t>
            </a:r>
          </a:p>
          <a:p>
            <a:pPr marL="514350" indent="-514350" algn="just">
              <a:spcBef>
                <a:spcPts val="0"/>
              </a:spcBef>
              <a:buFont typeface="+mj-lt"/>
              <a:buAutoNum type="arabicPeriod"/>
            </a:pPr>
            <a:r>
              <a:rPr lang="en-IE" sz="3600" dirty="0">
                <a:latin typeface="Tw Cen MT" panose="020B0602020104020603" pitchFamily="34" charset="0"/>
              </a:rPr>
              <a:t>Extending EPA Capabilities</a:t>
            </a:r>
          </a:p>
          <a:p>
            <a:pPr marL="514350" indent="-514350" algn="just">
              <a:spcBef>
                <a:spcPts val="0"/>
              </a:spcBef>
              <a:buFont typeface="+mj-lt"/>
              <a:buAutoNum type="arabicPeriod"/>
            </a:pPr>
            <a:r>
              <a:rPr lang="en-IE" sz="3600" dirty="0">
                <a:latin typeface="Tw Cen MT" panose="020B0602020104020603" pitchFamily="34" charset="0"/>
              </a:rPr>
              <a:t>Training EPA staff</a:t>
            </a:r>
          </a:p>
          <a:p>
            <a:pPr marL="514350" indent="-514350" algn="just">
              <a:spcBef>
                <a:spcPts val="0"/>
              </a:spcBef>
              <a:buFont typeface="+mj-lt"/>
              <a:buAutoNum type="arabicPeriod"/>
            </a:pPr>
            <a:r>
              <a:rPr lang="en-IE" sz="3600" dirty="0">
                <a:latin typeface="Tw Cen MT" panose="020B0602020104020603" pitchFamily="34" charset="0"/>
              </a:rPr>
              <a:t>Raising Awareness of EPR </a:t>
            </a:r>
          </a:p>
          <a:p>
            <a:pPr marL="514350" indent="-514350" algn="just">
              <a:spcBef>
                <a:spcPts val="0"/>
              </a:spcBef>
              <a:buFont typeface="+mj-lt"/>
              <a:buAutoNum type="arabicPeriod"/>
            </a:pPr>
            <a:r>
              <a:rPr lang="en-IE" sz="3600" dirty="0">
                <a:latin typeface="Tw Cen MT" panose="020B0602020104020603" pitchFamily="34" charset="0"/>
              </a:rPr>
              <a:t>Strengths and Challenges</a:t>
            </a:r>
            <a:endParaRPr lang="en-GB" sz="3600" dirty="0">
              <a:latin typeface="Tw Cen MT" panose="020B0602020104020603" pitchFamily="34" charset="0"/>
            </a:endParaRPr>
          </a:p>
        </p:txBody>
      </p:sp>
    </p:spTree>
    <p:extLst>
      <p:ext uri="{BB962C8B-B14F-4D97-AF65-F5344CB8AC3E}">
        <p14:creationId xmlns:p14="http://schemas.microsoft.com/office/powerpoint/2010/main" val="26811766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772400" cy="875184"/>
          </a:xfrm>
        </p:spPr>
        <p:txBody>
          <a:bodyPr/>
          <a:lstStyle/>
          <a:p>
            <a:r>
              <a:rPr lang="en-GB" sz="4000" dirty="0">
                <a:latin typeface="Tw Cen MT" panose="020B0602020104020603" pitchFamily="34" charset="0"/>
              </a:rPr>
              <a:t>Contents</a:t>
            </a:r>
            <a:endParaRPr lang="en-IE" sz="4000" dirty="0">
              <a:latin typeface="Tw Cen MT" panose="020B0602020104020603" pitchFamily="34" charset="0"/>
            </a:endParaRPr>
          </a:p>
        </p:txBody>
      </p:sp>
      <p:sp>
        <p:nvSpPr>
          <p:cNvPr id="3" name="Content Placeholder 2"/>
          <p:cNvSpPr>
            <a:spLocks noGrp="1"/>
          </p:cNvSpPr>
          <p:nvPr>
            <p:ph idx="1"/>
          </p:nvPr>
        </p:nvSpPr>
        <p:spPr>
          <a:xfrm>
            <a:off x="381000" y="1981200"/>
            <a:ext cx="8367464" cy="4114800"/>
          </a:xfrm>
        </p:spPr>
        <p:txBody>
          <a:bodyPr anchor="ctr"/>
          <a:lstStyle/>
          <a:p>
            <a:pPr marL="514350" indent="-514350" algn="just">
              <a:spcBef>
                <a:spcPts val="0"/>
              </a:spcBef>
              <a:buFont typeface="+mj-lt"/>
              <a:buAutoNum type="arabicPeriod"/>
            </a:pPr>
            <a:r>
              <a:rPr lang="en-GB" sz="3600" dirty="0">
                <a:latin typeface="Tw Cen MT" panose="020B0602020104020603" pitchFamily="34" charset="0"/>
              </a:rPr>
              <a:t>Merger of RPII and EPA</a:t>
            </a:r>
          </a:p>
          <a:p>
            <a:pPr marL="514350" indent="-514350" algn="just">
              <a:spcBef>
                <a:spcPts val="0"/>
              </a:spcBef>
              <a:buFont typeface="+mj-lt"/>
              <a:buAutoNum type="arabicPeriod"/>
            </a:pPr>
            <a:r>
              <a:rPr lang="en-IE" sz="3600" dirty="0">
                <a:latin typeface="Tw Cen MT" panose="020B0602020104020603" pitchFamily="34" charset="0"/>
              </a:rPr>
              <a:t>National Emergency Plan for Nuclear Accidents </a:t>
            </a:r>
          </a:p>
          <a:p>
            <a:pPr marL="514350" indent="-514350" algn="just">
              <a:spcBef>
                <a:spcPts val="0"/>
              </a:spcBef>
              <a:buFont typeface="+mj-lt"/>
              <a:buAutoNum type="arabicPeriod"/>
            </a:pPr>
            <a:r>
              <a:rPr lang="en-IE" sz="3600" dirty="0">
                <a:latin typeface="Tw Cen MT" panose="020B0602020104020603" pitchFamily="34" charset="0"/>
              </a:rPr>
              <a:t>Extending EPA Capabilities</a:t>
            </a:r>
          </a:p>
          <a:p>
            <a:pPr marL="514350" indent="-514350" algn="just">
              <a:spcBef>
                <a:spcPts val="0"/>
              </a:spcBef>
              <a:buFont typeface="+mj-lt"/>
              <a:buAutoNum type="arabicPeriod"/>
            </a:pPr>
            <a:r>
              <a:rPr lang="en-IE" sz="3600" dirty="0">
                <a:latin typeface="Tw Cen MT" panose="020B0602020104020603" pitchFamily="34" charset="0"/>
              </a:rPr>
              <a:t>Training EPA staff</a:t>
            </a:r>
          </a:p>
          <a:p>
            <a:pPr marL="514350" indent="-514350" algn="just">
              <a:spcBef>
                <a:spcPts val="0"/>
              </a:spcBef>
              <a:buFont typeface="+mj-lt"/>
              <a:buAutoNum type="arabicPeriod"/>
            </a:pPr>
            <a:r>
              <a:rPr lang="en-IE" sz="3600" dirty="0">
                <a:latin typeface="Tw Cen MT" panose="020B0602020104020603" pitchFamily="34" charset="0"/>
              </a:rPr>
              <a:t>Raising Awareness of EPR </a:t>
            </a:r>
          </a:p>
          <a:p>
            <a:pPr marL="514350" indent="-514350" algn="just">
              <a:spcBef>
                <a:spcPts val="0"/>
              </a:spcBef>
              <a:buFont typeface="+mj-lt"/>
              <a:buAutoNum type="arabicPeriod"/>
            </a:pPr>
            <a:r>
              <a:rPr lang="en-IE" sz="3600" dirty="0">
                <a:latin typeface="Tw Cen MT" panose="020B0602020104020603" pitchFamily="34" charset="0"/>
              </a:rPr>
              <a:t>Strengths and Challenges</a:t>
            </a:r>
            <a:endParaRPr lang="en-GB" sz="3600" dirty="0">
              <a:latin typeface="Tw Cen MT" panose="020B0602020104020603" pitchFamily="34" charset="0"/>
            </a:endParaRPr>
          </a:p>
        </p:txBody>
      </p:sp>
    </p:spTree>
    <p:extLst>
      <p:ext uri="{BB962C8B-B14F-4D97-AF65-F5344CB8AC3E}">
        <p14:creationId xmlns:p14="http://schemas.microsoft.com/office/powerpoint/2010/main" val="344254323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latin typeface="Tw Cen MT" panose="020B0602020104020603" pitchFamily="34" charset="0"/>
              </a:rPr>
              <a:t>Merger of RPII and EPA (2014)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708920"/>
            <a:ext cx="3559946" cy="7920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919" y="2708920"/>
            <a:ext cx="1872210" cy="974818"/>
          </a:xfrm>
          <a:prstGeom prst="rect">
            <a:avLst/>
          </a:prstGeom>
          <a:ln w="28575">
            <a:solidFill>
              <a:srgbClr val="00B0F0"/>
            </a:solidFill>
          </a:ln>
        </p:spPr>
      </p:pic>
      <p:sp>
        <p:nvSpPr>
          <p:cNvPr id="7" name="Plus Sign 6"/>
          <p:cNvSpPr/>
          <p:nvPr/>
        </p:nvSpPr>
        <p:spPr bwMode="auto">
          <a:xfrm>
            <a:off x="4771347" y="2656269"/>
            <a:ext cx="1182469" cy="1080120"/>
          </a:xfrm>
          <a:prstGeom prst="mathPlus">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13" name="TextBox 12"/>
          <p:cNvSpPr txBox="1"/>
          <p:nvPr/>
        </p:nvSpPr>
        <p:spPr>
          <a:xfrm>
            <a:off x="207653" y="4254870"/>
            <a:ext cx="1594027" cy="1907024"/>
          </a:xfrm>
          <a:prstGeom prst="round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IE" sz="1800" dirty="0">
                <a:latin typeface="Tw Cen MT" panose="020B0602020104020603" pitchFamily="34" charset="0"/>
              </a:rPr>
              <a:t>Office of Radiation Protection and Environmental Monitoring</a:t>
            </a:r>
          </a:p>
        </p:txBody>
      </p:sp>
      <p:sp>
        <p:nvSpPr>
          <p:cNvPr id="14" name="TextBox 13"/>
          <p:cNvSpPr txBox="1"/>
          <p:nvPr/>
        </p:nvSpPr>
        <p:spPr>
          <a:xfrm>
            <a:off x="1985442" y="4681686"/>
            <a:ext cx="1594027" cy="1021556"/>
          </a:xfrm>
          <a:prstGeom prst="round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IE" sz="1800" dirty="0">
                <a:latin typeface="Tw Cen MT" panose="020B0602020104020603" pitchFamily="34" charset="0"/>
              </a:rPr>
              <a:t>Office of Environmental Enforcement</a:t>
            </a:r>
          </a:p>
        </p:txBody>
      </p:sp>
      <p:sp>
        <p:nvSpPr>
          <p:cNvPr id="15" name="TextBox 14"/>
          <p:cNvSpPr txBox="1"/>
          <p:nvPr/>
        </p:nvSpPr>
        <p:spPr>
          <a:xfrm>
            <a:off x="3769307" y="4689645"/>
            <a:ext cx="1602904" cy="1021556"/>
          </a:xfrm>
          <a:prstGeom prst="round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IE" sz="1800" dirty="0">
                <a:latin typeface="Tw Cen MT" panose="020B0602020104020603" pitchFamily="34" charset="0"/>
              </a:rPr>
              <a:t>Office of Environmental Sustainability</a:t>
            </a:r>
          </a:p>
        </p:txBody>
      </p:sp>
      <p:sp>
        <p:nvSpPr>
          <p:cNvPr id="16" name="TextBox 15"/>
          <p:cNvSpPr txBox="1"/>
          <p:nvPr/>
        </p:nvSpPr>
        <p:spPr>
          <a:xfrm>
            <a:off x="7339838" y="4254870"/>
            <a:ext cx="1594027" cy="1620203"/>
          </a:xfrm>
          <a:prstGeom prst="round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IE" sz="1800" dirty="0">
                <a:latin typeface="Tw Cen MT" panose="020B0602020104020603" pitchFamily="34" charset="0"/>
              </a:rPr>
              <a:t>Office of Communications and Corporate Services</a:t>
            </a:r>
          </a:p>
        </p:txBody>
      </p:sp>
      <p:cxnSp>
        <p:nvCxnSpPr>
          <p:cNvPr id="18" name="Connector: Elbow 17"/>
          <p:cNvCxnSpPr>
            <a:stCxn id="13" idx="0"/>
            <a:endCxn id="3" idx="2"/>
          </p:cNvCxnSpPr>
          <p:nvPr/>
        </p:nvCxnSpPr>
        <p:spPr bwMode="auto">
          <a:xfrm rot="5400000" flipH="1" flipV="1">
            <a:off x="4129779" y="558626"/>
            <a:ext cx="571132" cy="6821357"/>
          </a:xfrm>
          <a:prstGeom prst="bentConnector3">
            <a:avLst>
              <a:gd name="adj1" fmla="val 50000"/>
            </a:avLst>
          </a:prstGeom>
          <a:solidFill>
            <a:schemeClr val="accent1"/>
          </a:solidFill>
          <a:ln w="28575" cap="flat" cmpd="sng" algn="ctr">
            <a:solidFill>
              <a:srgbClr val="00B0F0"/>
            </a:solidFill>
            <a:prstDash val="solid"/>
            <a:round/>
            <a:headEnd type="none" w="med" len="med"/>
            <a:tailEnd type="none" w="med" len="med"/>
          </a:ln>
          <a:effectLst/>
        </p:spPr>
      </p:cxnSp>
      <p:cxnSp>
        <p:nvCxnSpPr>
          <p:cNvPr id="20" name="Connector: Elbow 19"/>
          <p:cNvCxnSpPr>
            <a:stCxn id="14" idx="0"/>
            <a:endCxn id="3" idx="2"/>
          </p:cNvCxnSpPr>
          <p:nvPr/>
        </p:nvCxnSpPr>
        <p:spPr bwMode="auto">
          <a:xfrm rot="5400000" flipH="1" flipV="1">
            <a:off x="4805266" y="1660928"/>
            <a:ext cx="997948" cy="5043568"/>
          </a:xfrm>
          <a:prstGeom prst="bentConnector3">
            <a:avLst>
              <a:gd name="adj1" fmla="val 71309"/>
            </a:avLst>
          </a:prstGeom>
          <a:solidFill>
            <a:schemeClr val="accent1"/>
          </a:solidFill>
          <a:ln w="28575" cap="flat" cmpd="sng" algn="ctr">
            <a:solidFill>
              <a:srgbClr val="00B0F0"/>
            </a:solidFill>
            <a:prstDash val="solid"/>
            <a:round/>
            <a:headEnd type="none" w="med" len="med"/>
            <a:tailEnd type="none" w="med" len="med"/>
          </a:ln>
          <a:effectLst/>
        </p:spPr>
      </p:cxnSp>
      <p:cxnSp>
        <p:nvCxnSpPr>
          <p:cNvPr id="22" name="Connector: Elbow 21"/>
          <p:cNvCxnSpPr>
            <a:stCxn id="15" idx="0"/>
            <a:endCxn id="3" idx="2"/>
          </p:cNvCxnSpPr>
          <p:nvPr/>
        </p:nvCxnSpPr>
        <p:spPr bwMode="auto">
          <a:xfrm rot="5400000" flipH="1" flipV="1">
            <a:off x="5695438" y="2559060"/>
            <a:ext cx="1005907" cy="3255265"/>
          </a:xfrm>
          <a:prstGeom prst="bentConnector3">
            <a:avLst>
              <a:gd name="adj1" fmla="val 71140"/>
            </a:avLst>
          </a:prstGeom>
          <a:solidFill>
            <a:schemeClr val="accent1"/>
          </a:solidFill>
          <a:ln w="28575" cap="flat" cmpd="sng" algn="ctr">
            <a:solidFill>
              <a:srgbClr val="00B0F0"/>
            </a:solidFill>
            <a:prstDash val="solid"/>
            <a:round/>
            <a:headEnd type="none" w="med" len="med"/>
            <a:tailEnd type="none" w="med" len="med"/>
          </a:ln>
          <a:effectLst/>
        </p:spPr>
      </p:cxnSp>
      <p:cxnSp>
        <p:nvCxnSpPr>
          <p:cNvPr id="24" name="Connector: Elbow 23"/>
          <p:cNvCxnSpPr>
            <a:stCxn id="16" idx="0"/>
            <a:endCxn id="3" idx="2"/>
          </p:cNvCxnSpPr>
          <p:nvPr/>
        </p:nvCxnSpPr>
        <p:spPr bwMode="auto">
          <a:xfrm rot="16200000" flipV="1">
            <a:off x="7695872" y="3813890"/>
            <a:ext cx="571132" cy="310828"/>
          </a:xfrm>
          <a:prstGeom prst="bentConnector3">
            <a:avLst>
              <a:gd name="adj1" fmla="val 50000"/>
            </a:avLst>
          </a:prstGeom>
          <a:solidFill>
            <a:schemeClr val="accent1"/>
          </a:solidFill>
          <a:ln w="28575" cap="flat" cmpd="sng" algn="ctr">
            <a:solidFill>
              <a:srgbClr val="00B0F0"/>
            </a:solidFill>
            <a:prstDash val="solid"/>
            <a:round/>
            <a:headEnd type="none" w="med" len="med"/>
            <a:tailEnd type="none" w="med" len="med"/>
          </a:ln>
          <a:effectLst/>
        </p:spPr>
      </p:cxnSp>
      <p:sp>
        <p:nvSpPr>
          <p:cNvPr id="29" name="TextBox 28"/>
          <p:cNvSpPr txBox="1"/>
          <p:nvPr/>
        </p:nvSpPr>
        <p:spPr>
          <a:xfrm>
            <a:off x="1269214" y="1963532"/>
            <a:ext cx="1948589" cy="510778"/>
          </a:xfrm>
          <a:prstGeom prst="roundRect">
            <a:avLst/>
          </a:prstGeom>
          <a:solidFill>
            <a:srgbClr val="FFFF00"/>
          </a:solidFill>
          <a:ln w="28575">
            <a:solidFill>
              <a:srgbClr val="FF6600"/>
            </a:solidFill>
          </a:ln>
        </p:spPr>
        <p:txBody>
          <a:bodyPr wrap="none" rtlCol="0">
            <a:spAutoFit/>
          </a:bodyPr>
          <a:lstStyle/>
          <a:p>
            <a:r>
              <a:rPr lang="en-IE" sz="2400" dirty="0">
                <a:latin typeface="Tw Cen MT" panose="020B0602020104020603" pitchFamily="34" charset="0"/>
              </a:rPr>
              <a:t>44 employees</a:t>
            </a:r>
          </a:p>
        </p:txBody>
      </p:sp>
      <p:sp>
        <p:nvSpPr>
          <p:cNvPr id="30" name="TextBox 29"/>
          <p:cNvSpPr txBox="1"/>
          <p:nvPr/>
        </p:nvSpPr>
        <p:spPr>
          <a:xfrm>
            <a:off x="6765127" y="1963532"/>
            <a:ext cx="2121794" cy="510778"/>
          </a:xfrm>
          <a:prstGeom prst="roundRect">
            <a:avLst/>
          </a:prstGeom>
          <a:solidFill>
            <a:srgbClr val="FFFF00"/>
          </a:solidFill>
          <a:ln w="28575">
            <a:solidFill>
              <a:srgbClr val="FF6600"/>
            </a:solidFill>
          </a:ln>
        </p:spPr>
        <p:txBody>
          <a:bodyPr wrap="none" rtlCol="0">
            <a:spAutoFit/>
          </a:bodyPr>
          <a:lstStyle/>
          <a:p>
            <a:r>
              <a:rPr lang="en-IE" sz="2400" dirty="0">
                <a:latin typeface="Tw Cen MT" panose="020B0602020104020603" pitchFamily="34" charset="0"/>
              </a:rPr>
              <a:t>332 employees</a:t>
            </a:r>
          </a:p>
        </p:txBody>
      </p:sp>
      <p:sp>
        <p:nvSpPr>
          <p:cNvPr id="31" name="TextBox 30"/>
          <p:cNvSpPr txBox="1"/>
          <p:nvPr/>
        </p:nvSpPr>
        <p:spPr>
          <a:xfrm>
            <a:off x="3509862" y="5813357"/>
            <a:ext cx="2121794" cy="510778"/>
          </a:xfrm>
          <a:prstGeom prst="roundRect">
            <a:avLst/>
          </a:prstGeom>
          <a:solidFill>
            <a:srgbClr val="FFFF00"/>
          </a:solidFill>
          <a:ln w="28575">
            <a:solidFill>
              <a:srgbClr val="FF6600"/>
            </a:solidFill>
          </a:ln>
        </p:spPr>
        <p:txBody>
          <a:bodyPr wrap="none" rtlCol="0">
            <a:spAutoFit/>
          </a:bodyPr>
          <a:lstStyle/>
          <a:p>
            <a:r>
              <a:rPr lang="en-IE" sz="2400" dirty="0">
                <a:latin typeface="Tw Cen MT" panose="020B0602020104020603" pitchFamily="34" charset="0"/>
              </a:rPr>
              <a:t>376 employees</a:t>
            </a:r>
          </a:p>
        </p:txBody>
      </p:sp>
      <p:sp>
        <p:nvSpPr>
          <p:cNvPr id="19" name="TextBox 18"/>
          <p:cNvSpPr txBox="1"/>
          <p:nvPr/>
        </p:nvSpPr>
        <p:spPr>
          <a:xfrm>
            <a:off x="5550332" y="4681686"/>
            <a:ext cx="1599669" cy="1021556"/>
          </a:xfrm>
          <a:prstGeom prst="round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IE" sz="1800" dirty="0">
                <a:latin typeface="Tw Cen MT" panose="020B0602020104020603" pitchFamily="34" charset="0"/>
              </a:rPr>
              <a:t>Office of Evidence and Assessment</a:t>
            </a:r>
          </a:p>
        </p:txBody>
      </p:sp>
      <p:cxnSp>
        <p:nvCxnSpPr>
          <p:cNvPr id="39" name="Connector: Elbow 38"/>
          <p:cNvCxnSpPr>
            <a:stCxn id="19" idx="0"/>
            <a:endCxn id="3" idx="2"/>
          </p:cNvCxnSpPr>
          <p:nvPr/>
        </p:nvCxnSpPr>
        <p:spPr bwMode="auto">
          <a:xfrm rot="5400000" flipH="1" flipV="1">
            <a:off x="6589121" y="3444784"/>
            <a:ext cx="997948" cy="1475857"/>
          </a:xfrm>
          <a:prstGeom prst="bentConnector3">
            <a:avLst>
              <a:gd name="adj1" fmla="val 71309"/>
            </a:avLst>
          </a:prstGeom>
          <a:solidFill>
            <a:schemeClr val="accent1"/>
          </a:solidFill>
          <a:ln w="28575"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2927412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par>
                                <p:cTn id="38" presetID="10" presetClass="exit" presetSubtype="0" fill="hold" nodeType="withEffect">
                                  <p:stCondLst>
                                    <p:cond delay="0"/>
                                  </p:stCondLst>
                                  <p:childTnLst>
                                    <p:animEffect transition="out" filter="fade">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29"/>
                                        </p:tgtEl>
                                      </p:cBhvr>
                                    </p:animEffect>
                                    <p:set>
                                      <p:cBhvr>
                                        <p:cTn id="46"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29" grpId="0" animBg="1"/>
      <p:bldP spid="31"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609600"/>
            <a:ext cx="7772400" cy="875184"/>
          </a:xfrm>
          <a:prstGeom prst="rect">
            <a:avLst/>
          </a:prstGeom>
        </p:spPr>
        <p:txBody>
          <a:bodyPr anchor="ct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a:lstStyle>
          <a:p>
            <a:r>
              <a:rPr lang="en-GB" sz="4000" kern="0" dirty="0">
                <a:latin typeface="Tw Cen MT" panose="020B0602020104020603" pitchFamily="34" charset="0"/>
              </a:rPr>
              <a:t>Impact of RPII-EPA Merger</a:t>
            </a:r>
            <a:endParaRPr lang="en-IE" sz="4000" kern="0" dirty="0">
              <a:latin typeface="Tw Cen MT" panose="020B0602020104020603"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5452" b="56385"/>
          <a:stretch/>
        </p:blipFill>
        <p:spPr>
          <a:xfrm>
            <a:off x="2424676" y="2318439"/>
            <a:ext cx="2088232" cy="91520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287" y="2318439"/>
            <a:ext cx="915203" cy="915203"/>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t="5452" b="56385"/>
          <a:stretch/>
        </p:blipFill>
        <p:spPr>
          <a:xfrm>
            <a:off x="2424676" y="5229267"/>
            <a:ext cx="2142937" cy="939178"/>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5452" b="56385"/>
          <a:stretch/>
        </p:blipFill>
        <p:spPr>
          <a:xfrm>
            <a:off x="2424676" y="4245325"/>
            <a:ext cx="2088232" cy="91520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287" y="5241254"/>
            <a:ext cx="915203" cy="91520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287" y="4245324"/>
            <a:ext cx="915203" cy="915203"/>
          </a:xfrm>
          <a:prstGeom prst="rect">
            <a:avLst/>
          </a:prstGeom>
        </p:spPr>
      </p:pic>
      <p:grpSp>
        <p:nvGrpSpPr>
          <p:cNvPr id="23" name="Group 22"/>
          <p:cNvGrpSpPr/>
          <p:nvPr/>
        </p:nvGrpSpPr>
        <p:grpSpPr>
          <a:xfrm>
            <a:off x="7029701" y="1921493"/>
            <a:ext cx="1296144" cy="1709225"/>
            <a:chOff x="6012160" y="2781841"/>
            <a:chExt cx="2400300" cy="3162300"/>
          </a:xfrm>
        </p:grpSpPr>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2781841"/>
              <a:ext cx="2400300" cy="3162300"/>
            </a:xfrm>
            <a:prstGeom prst="rect">
              <a:avLst/>
            </a:prstGeom>
          </p:spPr>
        </p:pic>
        <p:sp>
          <p:nvSpPr>
            <p:cNvPr id="29" name="Oval 28"/>
            <p:cNvSpPr/>
            <p:nvPr/>
          </p:nvSpPr>
          <p:spPr bwMode="auto">
            <a:xfrm>
              <a:off x="8005192" y="4365104"/>
              <a:ext cx="144016" cy="144016"/>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grpSp>
      <p:sp>
        <p:nvSpPr>
          <p:cNvPr id="3" name="TextBox 2"/>
          <p:cNvSpPr txBox="1"/>
          <p:nvPr/>
        </p:nvSpPr>
        <p:spPr>
          <a:xfrm>
            <a:off x="680306" y="2424571"/>
            <a:ext cx="993386" cy="783193"/>
          </a:xfrm>
          <a:prstGeom prst="roundRect">
            <a:avLst/>
          </a:prstGeom>
          <a:noFill/>
          <a:ln w="28575">
            <a:solidFill>
              <a:srgbClr val="00B0F0"/>
            </a:solidFill>
          </a:ln>
        </p:spPr>
        <p:txBody>
          <a:bodyPr wrap="none" rtlCol="0">
            <a:spAutoFit/>
          </a:bodyPr>
          <a:lstStyle/>
          <a:p>
            <a:r>
              <a:rPr lang="en-IE" sz="4000" dirty="0">
                <a:latin typeface="Tw Cen MT" panose="020B0602020104020603" pitchFamily="34" charset="0"/>
              </a:rPr>
              <a:t>RPII</a:t>
            </a:r>
          </a:p>
        </p:txBody>
      </p:sp>
      <p:grpSp>
        <p:nvGrpSpPr>
          <p:cNvPr id="4" name="Group 3"/>
          <p:cNvGrpSpPr/>
          <p:nvPr/>
        </p:nvGrpSpPr>
        <p:grpSpPr>
          <a:xfrm>
            <a:off x="7029701" y="4325669"/>
            <a:ext cx="1296144" cy="1807195"/>
            <a:chOff x="7029701" y="4325669"/>
            <a:chExt cx="1296144" cy="1807195"/>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9701" y="4325669"/>
              <a:ext cx="1296144" cy="1807195"/>
            </a:xfrm>
            <a:prstGeom prst="rect">
              <a:avLst/>
            </a:prstGeom>
          </p:spPr>
        </p:pic>
        <p:sp>
          <p:nvSpPr>
            <p:cNvPr id="32" name="Oval 31"/>
            <p:cNvSpPr/>
            <p:nvPr/>
          </p:nvSpPr>
          <p:spPr bwMode="auto">
            <a:xfrm>
              <a:off x="8105923" y="5230474"/>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33" name="Oval 32"/>
            <p:cNvSpPr/>
            <p:nvPr/>
          </p:nvSpPr>
          <p:spPr bwMode="auto">
            <a:xfrm>
              <a:off x="8067040" y="5665943"/>
              <a:ext cx="77768" cy="82302"/>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34" name="Oval 33"/>
            <p:cNvSpPr/>
            <p:nvPr/>
          </p:nvSpPr>
          <p:spPr bwMode="auto">
            <a:xfrm>
              <a:off x="7496306" y="5888894"/>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35" name="Oval 34"/>
            <p:cNvSpPr/>
            <p:nvPr/>
          </p:nvSpPr>
          <p:spPr bwMode="auto">
            <a:xfrm>
              <a:off x="7301887" y="4942416"/>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36" name="Oval 35"/>
            <p:cNvSpPr/>
            <p:nvPr/>
          </p:nvSpPr>
          <p:spPr bwMode="auto">
            <a:xfrm>
              <a:off x="7885144" y="4777811"/>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37" name="Oval 36"/>
            <p:cNvSpPr/>
            <p:nvPr/>
          </p:nvSpPr>
          <p:spPr bwMode="auto">
            <a:xfrm>
              <a:off x="7820773" y="5519054"/>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39" name="Oval 38"/>
            <p:cNvSpPr/>
            <p:nvPr/>
          </p:nvSpPr>
          <p:spPr bwMode="auto">
            <a:xfrm>
              <a:off x="7678911" y="5189323"/>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sp>
          <p:nvSpPr>
            <p:cNvPr id="24" name="Oval 23"/>
            <p:cNvSpPr/>
            <p:nvPr/>
          </p:nvSpPr>
          <p:spPr bwMode="auto">
            <a:xfrm>
              <a:off x="7457422" y="5477903"/>
              <a:ext cx="77768" cy="82302"/>
            </a:xfrm>
            <a:prstGeom prst="ellipse">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a:ln>
                  <a:noFill/>
                </a:ln>
                <a:solidFill>
                  <a:schemeClr val="tx1"/>
                </a:solidFill>
                <a:effectLst/>
                <a:latin typeface="Arial" charset="0"/>
              </a:endParaRPr>
            </a:p>
          </p:txBody>
        </p:sp>
      </p:grpSp>
      <p:sp>
        <p:nvSpPr>
          <p:cNvPr id="27" name="TextBox 26"/>
          <p:cNvSpPr txBox="1"/>
          <p:nvPr/>
        </p:nvSpPr>
        <p:spPr>
          <a:xfrm>
            <a:off x="673951" y="4777811"/>
            <a:ext cx="1006096" cy="783193"/>
          </a:xfrm>
          <a:prstGeom prst="roundRect">
            <a:avLst/>
          </a:prstGeom>
          <a:noFill/>
          <a:ln w="28575">
            <a:solidFill>
              <a:srgbClr val="00B0F0"/>
            </a:solidFill>
          </a:ln>
        </p:spPr>
        <p:txBody>
          <a:bodyPr wrap="none" rtlCol="0">
            <a:spAutoFit/>
          </a:bodyPr>
          <a:lstStyle/>
          <a:p>
            <a:r>
              <a:rPr lang="en-IE" sz="4000" dirty="0">
                <a:latin typeface="Tw Cen MT" panose="020B0602020104020603" pitchFamily="34" charset="0"/>
              </a:rPr>
              <a:t>EPA</a:t>
            </a:r>
          </a:p>
        </p:txBody>
      </p:sp>
    </p:spTree>
    <p:extLst>
      <p:ext uri="{BB962C8B-B14F-4D97-AF65-F5344CB8AC3E}">
        <p14:creationId xmlns:p14="http://schemas.microsoft.com/office/powerpoint/2010/main" val="264530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5559152" cy="4114800"/>
          </a:xfrm>
        </p:spPr>
        <p:txBody>
          <a:bodyPr/>
          <a:lstStyle/>
          <a:p>
            <a:r>
              <a:rPr lang="en-IE" dirty="0">
                <a:latin typeface="Tw Cen MT" panose="020B0602020104020603" pitchFamily="34" charset="0"/>
              </a:rPr>
              <a:t>Sets out a </a:t>
            </a:r>
            <a:r>
              <a:rPr lang="en-IE" b="1" dirty="0">
                <a:latin typeface="Tw Cen MT" panose="020B0602020104020603" pitchFamily="34" charset="0"/>
              </a:rPr>
              <a:t>framework for a coordinated response </a:t>
            </a:r>
            <a:r>
              <a:rPr lang="en-IE" dirty="0">
                <a:latin typeface="Tw Cen MT" panose="020B0602020104020603" pitchFamily="34" charset="0"/>
              </a:rPr>
              <a:t>at a national level to radiological incidents abroad with widespread consequences for Ireland.</a:t>
            </a:r>
          </a:p>
          <a:p>
            <a:r>
              <a:rPr lang="en-IE" dirty="0">
                <a:latin typeface="Tw Cen MT" panose="020B0602020104020603" pitchFamily="34" charset="0"/>
              </a:rPr>
              <a:t>Legal basis for plan in SI 125 (2000).</a:t>
            </a:r>
          </a:p>
          <a:p>
            <a:r>
              <a:rPr lang="en-IE" dirty="0">
                <a:latin typeface="Tw Cen MT" panose="020B0602020104020603" pitchFamily="34" charset="0"/>
              </a:rPr>
              <a:t>EPA would play a key role in its implementation.</a:t>
            </a:r>
          </a:p>
          <a:p>
            <a:r>
              <a:rPr lang="en-IE" dirty="0">
                <a:latin typeface="Tw Cen MT" panose="020B0602020104020603" pitchFamily="34" charset="0"/>
              </a:rPr>
              <a:t>Update to NEPNA to be published in 2019.</a:t>
            </a:r>
          </a:p>
          <a:p>
            <a:r>
              <a:rPr lang="en-IE" dirty="0">
                <a:latin typeface="Tw Cen MT" panose="020B0602020104020603" pitchFamily="34" charset="0"/>
              </a:rPr>
              <a:t>Legal basis for plan in SI 30 (2019).</a:t>
            </a:r>
          </a:p>
          <a:p>
            <a:r>
              <a:rPr lang="en-IE" b="1" dirty="0">
                <a:latin typeface="Tw Cen MT" panose="020B0602020104020603" pitchFamily="34" charset="0"/>
              </a:rPr>
              <a:t>National Plan for Nuclear and Radiological Emergency Exposures.</a:t>
            </a:r>
          </a:p>
          <a:p>
            <a:endParaRPr lang="en-I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6" r="1" b="1414"/>
          <a:stretch/>
        </p:blipFill>
        <p:spPr bwMode="auto">
          <a:xfrm>
            <a:off x="6228184" y="2125432"/>
            <a:ext cx="2708204" cy="3826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04800" y="609600"/>
            <a:ext cx="7772400" cy="875184"/>
          </a:xfrm>
          <a:prstGeom prst="rect">
            <a:avLst/>
          </a:prstGeom>
        </p:spPr>
        <p:txBody>
          <a:bodyPr anchor="ct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a:lstStyle>
          <a:p>
            <a:pPr>
              <a:defRPr/>
            </a:pPr>
            <a:r>
              <a:rPr lang="en-IE" sz="3200" kern="0" dirty="0">
                <a:latin typeface="Tw Cen MT" panose="020B0602020104020603" pitchFamily="34" charset="0"/>
              </a:rPr>
              <a:t>National Emergency Plan for </a:t>
            </a:r>
          </a:p>
          <a:p>
            <a:pPr>
              <a:defRPr/>
            </a:pPr>
            <a:r>
              <a:rPr lang="en-IE" sz="3200" kern="0" dirty="0">
                <a:latin typeface="Tw Cen MT" panose="020B0602020104020603" pitchFamily="34" charset="0"/>
              </a:rPr>
              <a:t>Nuclear Accidents (NEPNA)</a:t>
            </a:r>
            <a:endParaRPr lang="en-GB" sz="3200" kern="0" dirty="0">
              <a:latin typeface="Tw Cen MT" panose="020B0602020104020603" pitchFamily="34" charset="0"/>
            </a:endParaRPr>
          </a:p>
        </p:txBody>
      </p:sp>
    </p:spTree>
    <p:extLst>
      <p:ext uri="{BB962C8B-B14F-4D97-AF65-F5344CB8AC3E}">
        <p14:creationId xmlns:p14="http://schemas.microsoft.com/office/powerpoint/2010/main" val="2316797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latin typeface="Tw Cen MT" panose="020B0602020104020603" pitchFamily="34" charset="0"/>
              </a:rPr>
              <a:t>Role of EPA in NEPNA</a:t>
            </a:r>
          </a:p>
        </p:txBody>
      </p:sp>
      <p:sp>
        <p:nvSpPr>
          <p:cNvPr id="3" name="Content Placeholder 2"/>
          <p:cNvSpPr>
            <a:spLocks noGrp="1"/>
          </p:cNvSpPr>
          <p:nvPr>
            <p:ph idx="1"/>
          </p:nvPr>
        </p:nvSpPr>
        <p:spPr>
          <a:xfrm>
            <a:off x="381000" y="1772816"/>
            <a:ext cx="5631160" cy="4464496"/>
          </a:xfrm>
        </p:spPr>
        <p:txBody>
          <a:bodyPr anchor="ctr"/>
          <a:lstStyle/>
          <a:p>
            <a:pPr algn="just"/>
            <a:r>
              <a:rPr lang="en-IE" sz="2700" dirty="0">
                <a:latin typeface="Tw Cen MT" panose="020B0602020104020603" pitchFamily="34" charset="0"/>
              </a:rPr>
              <a:t>16 roles for the EPA such as:</a:t>
            </a:r>
          </a:p>
          <a:p>
            <a:pPr lvl="1" algn="just"/>
            <a:r>
              <a:rPr lang="en-IE" sz="2400" dirty="0">
                <a:latin typeface="Tw Cen MT" panose="020B0602020104020603" pitchFamily="34" charset="0"/>
              </a:rPr>
              <a:t>Early warning and activation of the emergency response.</a:t>
            </a:r>
          </a:p>
          <a:p>
            <a:pPr lvl="1" algn="just"/>
            <a:r>
              <a:rPr lang="en-IE" sz="2400" dirty="0">
                <a:latin typeface="Tw Cen MT" panose="020B0602020104020603" pitchFamily="34" charset="0"/>
              </a:rPr>
              <a:t>Maintenance of the radiation monitoring network.</a:t>
            </a:r>
          </a:p>
          <a:p>
            <a:pPr lvl="1" algn="just"/>
            <a:r>
              <a:rPr lang="en-IE" sz="2400" dirty="0">
                <a:latin typeface="Tw Cen MT" panose="020B0602020104020603" pitchFamily="34" charset="0"/>
              </a:rPr>
              <a:t>Carrying out a technical assessment.</a:t>
            </a:r>
          </a:p>
          <a:p>
            <a:pPr lvl="1" algn="just"/>
            <a:r>
              <a:rPr lang="en-IE" sz="2400" dirty="0">
                <a:latin typeface="Tw Cen MT" panose="020B0602020104020603" pitchFamily="34" charset="0"/>
              </a:rPr>
              <a:t>Providing advice on protective actions.</a:t>
            </a:r>
          </a:p>
          <a:p>
            <a:pPr lvl="1" algn="just"/>
            <a:r>
              <a:rPr lang="en-IE" sz="2400" dirty="0">
                <a:latin typeface="Tw Cen MT" panose="020B0602020104020603" pitchFamily="34" charset="0"/>
              </a:rPr>
              <a:t>Analysing environmental and food samples.</a:t>
            </a:r>
          </a:p>
          <a:p>
            <a:pPr lvl="1" algn="just"/>
            <a:r>
              <a:rPr lang="en-IE" sz="2400" dirty="0">
                <a:latin typeface="Tw Cen MT" panose="020B0602020104020603" pitchFamily="34" charset="0"/>
              </a:rPr>
              <a:t>Providing advice to field monitoring teams (Defence Forces, Civil Defence).</a:t>
            </a:r>
          </a:p>
        </p:txBody>
      </p:sp>
      <p:pic>
        <p:nvPicPr>
          <p:cNvPr id="4" name="Picture 3"/>
          <p:cNvPicPr>
            <a:picLocks noChangeAspect="1"/>
          </p:cNvPicPr>
          <p:nvPr/>
        </p:nvPicPr>
        <p:blipFill rotWithShape="1">
          <a:blip r:embed="rId3"/>
          <a:srcRect l="32851" t="8949" r="28211"/>
          <a:stretch/>
        </p:blipFill>
        <p:spPr>
          <a:xfrm>
            <a:off x="6300192" y="2342428"/>
            <a:ext cx="2668260" cy="3325272"/>
          </a:xfrm>
          <a:prstGeom prst="rect">
            <a:avLst/>
          </a:prstGeom>
          <a:ln w="12700">
            <a:solidFill>
              <a:schemeClr val="tx1"/>
            </a:solidFill>
          </a:ln>
        </p:spPr>
      </p:pic>
    </p:spTree>
    <p:extLst>
      <p:ext uri="{BB962C8B-B14F-4D97-AF65-F5344CB8AC3E}">
        <p14:creationId xmlns:p14="http://schemas.microsoft.com/office/powerpoint/2010/main" val="16587946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609600"/>
            <a:ext cx="7772400" cy="838200"/>
          </a:xfrm>
          <a:prstGeom prst="rect">
            <a:avLst/>
          </a:prstGeom>
        </p:spPr>
        <p:txBody>
          <a:bodyPr anchor="ct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a:lstStyle>
          <a:p>
            <a:r>
              <a:rPr lang="en-IE" sz="4000" kern="0" dirty="0">
                <a:latin typeface="Tw Cen MT" panose="020B0602020104020603" pitchFamily="34" charset="0"/>
              </a:rPr>
              <a:t>EPA NEPNA Sub-Plan</a:t>
            </a:r>
          </a:p>
        </p:txBody>
      </p:sp>
      <p:sp>
        <p:nvSpPr>
          <p:cNvPr id="4" name="Content Placeholder 3"/>
          <p:cNvSpPr>
            <a:spLocks noGrp="1"/>
          </p:cNvSpPr>
          <p:nvPr>
            <p:ph idx="1"/>
          </p:nvPr>
        </p:nvSpPr>
        <p:spPr>
          <a:xfrm>
            <a:off x="381000" y="1860649"/>
            <a:ext cx="5919192" cy="4355901"/>
          </a:xfrm>
        </p:spPr>
        <p:txBody>
          <a:bodyPr anchor="ctr"/>
          <a:lstStyle/>
          <a:p>
            <a:pPr algn="just"/>
            <a:r>
              <a:rPr lang="en-IE" sz="2400" dirty="0">
                <a:latin typeface="Tw Cen MT" panose="020B0602020104020603" pitchFamily="34" charset="0"/>
              </a:rPr>
              <a:t>All organisations with roles in NEPNA have to prepare a sub-plan describing their contribution</a:t>
            </a:r>
          </a:p>
          <a:p>
            <a:pPr marL="0" indent="0" algn="just">
              <a:buNone/>
            </a:pPr>
            <a:endParaRPr lang="en-IE" sz="1800" dirty="0">
              <a:latin typeface="Tw Cen MT" panose="020B0602020104020603" pitchFamily="34" charset="0"/>
            </a:endParaRPr>
          </a:p>
          <a:p>
            <a:pPr algn="just"/>
            <a:r>
              <a:rPr lang="en-IE" sz="2400" b="1" dirty="0">
                <a:latin typeface="Tw Cen MT" panose="020B0602020104020603" pitchFamily="34" charset="0"/>
              </a:rPr>
              <a:t>EPA NEPNA sub-plan</a:t>
            </a:r>
          </a:p>
          <a:p>
            <a:pPr lvl="1" algn="just"/>
            <a:r>
              <a:rPr lang="en-IE" sz="2200" dirty="0">
                <a:latin typeface="Tw Cen MT" panose="020B0602020104020603" pitchFamily="34" charset="0"/>
              </a:rPr>
              <a:t>EPA’s preparedness arrangements.</a:t>
            </a:r>
          </a:p>
          <a:p>
            <a:pPr lvl="1" algn="just"/>
            <a:r>
              <a:rPr lang="en-IE" sz="2200" dirty="0">
                <a:latin typeface="Tw Cen MT" panose="020B0602020104020603" pitchFamily="34" charset="0"/>
              </a:rPr>
              <a:t>EPA radiation emergency response structure.</a:t>
            </a:r>
          </a:p>
          <a:p>
            <a:pPr lvl="1" algn="just"/>
            <a:r>
              <a:rPr lang="en-IE" sz="2200" dirty="0">
                <a:latin typeface="Tw Cen MT" panose="020B0602020104020603" pitchFamily="34" charset="0"/>
              </a:rPr>
              <a:t>Roles of teams and individual staff members in responding to a radiation emergency.</a:t>
            </a:r>
          </a:p>
          <a:p>
            <a:pPr lvl="1" algn="just"/>
            <a:r>
              <a:rPr lang="en-IE" sz="2200" dirty="0">
                <a:latin typeface="Tw Cen MT" panose="020B0602020104020603" pitchFamily="34" charset="0"/>
              </a:rPr>
              <a:t>Living document maintained by Emergency Preparedness section.</a:t>
            </a:r>
          </a:p>
        </p:txBody>
      </p:sp>
      <p:sp>
        <p:nvSpPr>
          <p:cNvPr id="3" name="TextBox 2"/>
          <p:cNvSpPr txBox="1"/>
          <p:nvPr/>
        </p:nvSpPr>
        <p:spPr>
          <a:xfrm>
            <a:off x="6516216" y="1860649"/>
            <a:ext cx="2448272" cy="4355902"/>
          </a:xfrm>
          <a:prstGeom prst="roundRect">
            <a:avLst/>
          </a:prstGeom>
          <a:solidFill>
            <a:schemeClr val="accent2">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IE" sz="2400" b="1" dirty="0">
                <a:latin typeface="Tw Cen MT" panose="020B0602020104020603" pitchFamily="34" charset="0"/>
              </a:rPr>
              <a:t>National Emergency Plan for Nuclear Accidents</a:t>
            </a:r>
          </a:p>
          <a:p>
            <a:pPr algn="ctr"/>
            <a:endParaRPr lang="en-IE" sz="2400" dirty="0">
              <a:latin typeface="Tw Cen MT" panose="020B0602020104020603" pitchFamily="34" charset="0"/>
            </a:endParaRPr>
          </a:p>
          <a:p>
            <a:pPr algn="ctr"/>
            <a:r>
              <a:rPr lang="en-IE" sz="2400" b="1" dirty="0">
                <a:latin typeface="Tw Cen MT" panose="020B0602020104020603" pitchFamily="34" charset="0"/>
              </a:rPr>
              <a:t>EPA Sub-Plan</a:t>
            </a:r>
          </a:p>
          <a:p>
            <a:pPr algn="ctr"/>
            <a:r>
              <a:rPr lang="en-IE" sz="2400" dirty="0">
                <a:latin typeface="Tw Cen MT" panose="020B0602020104020603" pitchFamily="34" charset="0"/>
              </a:rPr>
              <a:t>Framework Document</a:t>
            </a:r>
          </a:p>
          <a:p>
            <a:pPr algn="ctr"/>
            <a:endParaRPr lang="en-IE" sz="2400" dirty="0">
              <a:latin typeface="Tw Cen MT" panose="020B0602020104020603" pitchFamily="34" charset="0"/>
            </a:endParaRPr>
          </a:p>
          <a:p>
            <a:pPr algn="ctr"/>
            <a:r>
              <a:rPr lang="en-IE" sz="2400" dirty="0">
                <a:latin typeface="Tw Cen MT" panose="020B0602020104020603" pitchFamily="34" charset="0"/>
              </a:rPr>
              <a:t>1 June 2017</a:t>
            </a:r>
          </a:p>
        </p:txBody>
      </p:sp>
    </p:spTree>
    <p:extLst>
      <p:ext uri="{BB962C8B-B14F-4D97-AF65-F5344CB8AC3E}">
        <p14:creationId xmlns:p14="http://schemas.microsoft.com/office/powerpoint/2010/main" val="281125766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latin typeface="Tw Cen MT" panose="020B0602020104020603" pitchFamily="34" charset="0"/>
              </a:rPr>
              <a:t>EPA Strategic Plan 2016-2020</a:t>
            </a:r>
          </a:p>
        </p:txBody>
      </p:sp>
      <p:sp>
        <p:nvSpPr>
          <p:cNvPr id="3" name="Content Placeholder 2"/>
          <p:cNvSpPr>
            <a:spLocks noGrp="1"/>
          </p:cNvSpPr>
          <p:nvPr>
            <p:ph idx="1"/>
          </p:nvPr>
        </p:nvSpPr>
        <p:spPr>
          <a:xfrm>
            <a:off x="381000" y="1772816"/>
            <a:ext cx="5775176" cy="4464496"/>
          </a:xfrm>
        </p:spPr>
        <p:txBody>
          <a:bodyPr anchor="ctr"/>
          <a:lstStyle/>
          <a:p>
            <a:r>
              <a:rPr lang="en-IE" sz="2800" dirty="0">
                <a:latin typeface="Tw Cen MT" panose="020B0602020104020603" pitchFamily="34" charset="0"/>
              </a:rPr>
              <a:t>One of the Strategic Actions in the EPA’s </a:t>
            </a:r>
            <a:r>
              <a:rPr lang="en-IE" sz="2800" b="1" dirty="0">
                <a:latin typeface="Tw Cen MT" panose="020B0602020104020603" pitchFamily="34" charset="0"/>
              </a:rPr>
              <a:t>Strategic Plan 2016-2020 </a:t>
            </a:r>
            <a:r>
              <a:rPr lang="en-IE" sz="2800" dirty="0">
                <a:latin typeface="Tw Cen MT" panose="020B0602020104020603" pitchFamily="34" charset="0"/>
              </a:rPr>
              <a:t>is to extend</a:t>
            </a:r>
          </a:p>
          <a:p>
            <a:pPr lvl="1"/>
            <a:r>
              <a:rPr lang="en-IE" sz="2600" dirty="0">
                <a:latin typeface="Tw Cen MT" panose="020B0602020104020603" pitchFamily="34" charset="0"/>
              </a:rPr>
              <a:t>The EPA’s capabilities to respond to environmental and radiation emergencies.</a:t>
            </a:r>
          </a:p>
          <a:p>
            <a:pPr lvl="1"/>
            <a:r>
              <a:rPr lang="en-IE" sz="2600" dirty="0">
                <a:latin typeface="Tw Cen MT" panose="020B0602020104020603" pitchFamily="34" charset="0"/>
              </a:rPr>
              <a:t>The NEPNA (National Emergency Plan for Nuclear Accidents) sub-plan to include all relevant EPA capabilities.</a:t>
            </a:r>
          </a:p>
        </p:txBody>
      </p:sp>
      <p:pic>
        <p:nvPicPr>
          <p:cNvPr id="4" name="Picture 3"/>
          <p:cNvPicPr>
            <a:picLocks noChangeAspect="1"/>
          </p:cNvPicPr>
          <p:nvPr/>
        </p:nvPicPr>
        <p:blipFill>
          <a:blip r:embed="rId3"/>
          <a:stretch>
            <a:fillRect/>
          </a:stretch>
        </p:blipFill>
        <p:spPr>
          <a:xfrm>
            <a:off x="6516216" y="2310408"/>
            <a:ext cx="2437015" cy="3456384"/>
          </a:xfrm>
          <a:prstGeom prst="rect">
            <a:avLst/>
          </a:prstGeom>
          <a:ln w="19050">
            <a:solidFill>
              <a:schemeClr val="tx1"/>
            </a:solidFill>
          </a:ln>
        </p:spPr>
      </p:pic>
    </p:spTree>
    <p:extLst>
      <p:ext uri="{BB962C8B-B14F-4D97-AF65-F5344CB8AC3E}">
        <p14:creationId xmlns:p14="http://schemas.microsoft.com/office/powerpoint/2010/main" val="30953818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3598402"/>
              </p:ext>
            </p:extLst>
          </p:nvPr>
        </p:nvGraphicFramePr>
        <p:xfrm>
          <a:off x="0" y="2348880"/>
          <a:ext cx="9144000" cy="403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304800" y="609600"/>
            <a:ext cx="7772400" cy="838200"/>
          </a:xfrm>
          <a:prstGeom prst="rect">
            <a:avLst/>
          </a:prstGeom>
        </p:spPr>
        <p:txBody>
          <a:bodyPr anchor="ct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a:lstStyle>
          <a:p>
            <a:r>
              <a:rPr lang="en-IE" sz="4000" kern="0" dirty="0">
                <a:latin typeface="Tw Cen MT" panose="020B0602020104020603" pitchFamily="34" charset="0"/>
              </a:rPr>
              <a:t>Extending EPA Capabilities</a:t>
            </a:r>
          </a:p>
        </p:txBody>
      </p:sp>
      <p:sp>
        <p:nvSpPr>
          <p:cNvPr id="4" name="Rectangle 3"/>
          <p:cNvSpPr/>
          <p:nvPr/>
        </p:nvSpPr>
        <p:spPr>
          <a:xfrm>
            <a:off x="0" y="1700808"/>
            <a:ext cx="9144000" cy="523220"/>
          </a:xfrm>
          <a:prstGeom prst="rect">
            <a:avLst/>
          </a:prstGeom>
        </p:spPr>
        <p:txBody>
          <a:bodyPr wrap="square">
            <a:spAutoFit/>
          </a:bodyPr>
          <a:lstStyle/>
          <a:p>
            <a:pPr algn="ctr"/>
            <a:r>
              <a:rPr lang="en-IE" dirty="0">
                <a:latin typeface="Tw Cen MT" panose="020B0602020104020603" pitchFamily="34" charset="0"/>
              </a:rPr>
              <a:t>Work to date has primarily focussed on 3 areas: </a:t>
            </a:r>
          </a:p>
        </p:txBody>
      </p:sp>
    </p:spTree>
    <p:extLst>
      <p:ext uri="{BB962C8B-B14F-4D97-AF65-F5344CB8AC3E}">
        <p14:creationId xmlns:p14="http://schemas.microsoft.com/office/powerpoint/2010/main" val="3744140407"/>
      </p:ext>
    </p:extLst>
  </p:cSld>
  <p:clrMapOvr>
    <a:masterClrMapping/>
  </p:clrMapOvr>
  <p:transition spd="slow">
    <p:fade/>
  </p:transition>
</p:sld>
</file>

<file path=ppt/theme/theme1.xml><?xml version="1.0" encoding="utf-8"?>
<a:theme xmlns:a="http://schemas.openxmlformats.org/drawingml/2006/main" name="2015-05-08_PRS_Radiation and Responding to a Nuclear Emergency_V1_VS">
  <a:themeElements>
    <a:clrScheme name="EPA_Master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A_Maste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E"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IE" sz="2800" b="0" i="0" u="none" strike="noStrike" cap="none" normalizeH="0" baseline="0" smtClean="0">
            <a:ln>
              <a:noFill/>
            </a:ln>
            <a:solidFill>
              <a:schemeClr val="tx1"/>
            </a:solidFill>
            <a:effectLst/>
            <a:latin typeface="Arial" charset="0"/>
          </a:defRPr>
        </a:defPPr>
      </a:lstStyle>
    </a:lnDef>
  </a:objectDefaults>
  <a:extraClrSchemeLst>
    <a:extraClrScheme>
      <a:clrScheme name="EPA_Master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A_MasterTemplate(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A_MasterTemplate(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A_MasterTemplate(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A_MasterTemplate(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A_MasterTemplate(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A_MasterTemplate(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0F30FD862718409628FC3EB8B59091" ma:contentTypeVersion="0" ma:contentTypeDescription="Create a new document." ma:contentTypeScope="" ma:versionID="b1ffae19f16f023485ee090706884b62">
  <xsd:schema xmlns:xsd="http://www.w3.org/2001/XMLSchema" xmlns:xs="http://www.w3.org/2001/XMLSchema" xmlns:p="http://schemas.microsoft.com/office/2006/metadata/properties" xmlns:ns2="49eb9741-563f-48d7-8aa1-86e97b49237f" targetNamespace="http://schemas.microsoft.com/office/2006/metadata/properties" ma:root="true" ma:fieldsID="17f4092486e131761dc3fd242307cdc9" ns2:_="">
    <xsd:import namespace="49eb9741-563f-48d7-8aa1-86e97b49237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eb9741-563f-48d7-8aa1-86e97b49237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9eb9741-563f-48d7-8aa1-86e97b49237f">J6ZNDRNRD7PY-24-17</_dlc_DocId>
    <_dlc_DocIdUrl xmlns="49eb9741-563f-48d7-8aa1-86e97b49237f">
      <Url>http://epanet2/_layouts/DocIdRedir.aspx?ID=J6ZNDRNRD7PY-24-17</Url>
      <Description>J6ZNDRNRD7PY-24-17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10009</Type>
    <SequenceNumber>1004</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531D5CD-E814-4BBE-AEAD-63A46EF2D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eb9741-563f-48d7-8aa1-86e97b492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185BA7-7670-4359-AAFC-AC27C7106DD1}">
  <ds:schemaRefs>
    <ds:schemaRef ds:uri="http://schemas.microsoft.com/sharepoint/v3/contenttype/forms"/>
  </ds:schemaRefs>
</ds:datastoreItem>
</file>

<file path=customXml/itemProps3.xml><?xml version="1.0" encoding="utf-8"?>
<ds:datastoreItem xmlns:ds="http://schemas.openxmlformats.org/officeDocument/2006/customXml" ds:itemID="{C0139205-C956-4198-8D17-B2D7FA9D471C}">
  <ds:schemaRefs>
    <ds:schemaRef ds:uri="http://schemas.microsoft.com/office/infopath/2007/PartnerControls"/>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 ds:uri="49eb9741-563f-48d7-8aa1-86e97b49237f"/>
  </ds:schemaRefs>
</ds:datastoreItem>
</file>

<file path=customXml/itemProps4.xml><?xml version="1.0" encoding="utf-8"?>
<ds:datastoreItem xmlns:ds="http://schemas.openxmlformats.org/officeDocument/2006/customXml" ds:itemID="{9245E04B-D405-4CD6-88BE-66771B52551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2015-05-08_PRS_Radiation and Responding to a Nuclear Emergency_V1_VS</Template>
  <TotalTime>4002</TotalTime>
  <Words>1382</Words>
  <Application>Microsoft Office PowerPoint</Application>
  <PresentationFormat>On-screen Show (4:3)</PresentationFormat>
  <Paragraphs>162</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Mincho</vt:lpstr>
      <vt:lpstr>ＭＳ Ｐゴシック</vt:lpstr>
      <vt:lpstr>Arial</vt:lpstr>
      <vt:lpstr>Calibri</vt:lpstr>
      <vt:lpstr>Times New Roman</vt:lpstr>
      <vt:lpstr>Tw Cen MT</vt:lpstr>
      <vt:lpstr>Zapf Dingbats</vt:lpstr>
      <vt:lpstr>2015-05-08_PRS_Radiation and Responding to a Nuclear Emergency_V1_VS</vt:lpstr>
      <vt:lpstr>The use of non-radiological resources  to support nuclear and radiological  emergency response</vt:lpstr>
      <vt:lpstr>Contents</vt:lpstr>
      <vt:lpstr>Merger of RPII and EPA (2014)</vt:lpstr>
      <vt:lpstr>PowerPoint Presentation</vt:lpstr>
      <vt:lpstr>PowerPoint Presentation</vt:lpstr>
      <vt:lpstr>Role of EPA in NEPNA</vt:lpstr>
      <vt:lpstr>PowerPoint Presentation</vt:lpstr>
      <vt:lpstr>EPA Strategic Plan 2016-2020</vt:lpstr>
      <vt:lpstr>PowerPoint Presentation</vt:lpstr>
      <vt:lpstr>EPA Coordination Meetings</vt:lpstr>
      <vt:lpstr>Training EPA Staff</vt:lpstr>
      <vt:lpstr>Raising Awareness of EPR</vt:lpstr>
      <vt:lpstr>Office Day Table-Top Exercise</vt:lpstr>
      <vt:lpstr>Office Day Exercise Outcomes (Strengths)</vt:lpstr>
      <vt:lpstr>Office Day Exercise Outcomes (Strengths)</vt:lpstr>
      <vt:lpstr>Office Day Exercise Outcomes (Challenges)</vt:lpstr>
      <vt:lpstr>Office Day Exercise Outcomes (Challenges)</vt:lpstr>
      <vt:lpstr>Future Work</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RPII’s Role in relation to Radiation Emergencies</dc:title>
  <dc:creator>Veronica Smith</dc:creator>
  <cp:lastModifiedBy>Robert Ryan</cp:lastModifiedBy>
  <cp:revision>320</cp:revision>
  <cp:lastPrinted>2018-09-26T11:14:09Z</cp:lastPrinted>
  <dcterms:created xsi:type="dcterms:W3CDTF">2015-07-09T13:41:21Z</dcterms:created>
  <dcterms:modified xsi:type="dcterms:W3CDTF">2019-03-25T17:03:57Z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0x0101008A0F30FD862718409628FC3EB8B59091</vt:lpwstr>
  </property>
  <property fmtid="{D5CDD505-2E9C-101B-9397-08002B2CF9AE}" pid="3" name="_dlc_DocIdItemGuid">
    <vt:lpwstr>7c2848c8-ccbd-4e63-b8e5-956967ae0fb7</vt:lpwstr>
  </property>
</Properties>
</file>