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74" r:id="rId3"/>
    <p:sldMasterId id="2147483686" r:id="rId4"/>
    <p:sldMasterId id="2147483698" r:id="rId5"/>
    <p:sldMasterId id="2147483710" r:id="rId6"/>
  </p:sldMasterIdLst>
  <p:notesMasterIdLst>
    <p:notesMasterId r:id="rId16"/>
  </p:notesMasterIdLst>
  <p:sldIdLst>
    <p:sldId id="326" r:id="rId7"/>
    <p:sldId id="525" r:id="rId8"/>
    <p:sldId id="518" r:id="rId9"/>
    <p:sldId id="519" r:id="rId10"/>
    <p:sldId id="522" r:id="rId11"/>
    <p:sldId id="520" r:id="rId12"/>
    <p:sldId id="523" r:id="rId13"/>
    <p:sldId id="524" r:id="rId14"/>
    <p:sldId id="526" r:id="rId15"/>
  </p:sldIdLst>
  <p:sldSz cx="9906000" cy="6858000" type="A4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89">
          <p15:clr>
            <a:srgbClr val="A4A3A4"/>
          </p15:clr>
        </p15:guide>
        <p15:guide id="3" pos="12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sson, Jan" initials="JJ" lastIdx="1" clrIdx="0">
    <p:extLst>
      <p:ext uri="{19B8F6BF-5375-455C-9EA6-DF929625EA0E}">
        <p15:presenceInfo xmlns:p15="http://schemas.microsoft.com/office/powerpoint/2012/main" userId="S-1-5-21-712506356-857472417-2889543072-24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1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2" autoAdjust="0"/>
    <p:restoredTop sz="69891" autoAdjust="0"/>
  </p:normalViewPr>
  <p:slideViewPr>
    <p:cSldViewPr snapToGrid="0">
      <p:cViewPr varScale="1">
        <p:scale>
          <a:sx n="47" d="100"/>
          <a:sy n="47" d="100"/>
        </p:scale>
        <p:origin x="1566" y="54"/>
      </p:cViewPr>
      <p:guideLst>
        <p:guide orient="horz" pos="2160"/>
        <p:guide pos="1489"/>
        <p:guide pos="12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44F6E3-60A7-46FF-A679-D9B1DEB0E08B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0240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B0BD45-CCE4-4FDD-9E30-BA0E2407BCAF}" type="slidenum">
              <a:rPr lang="sv-SE" smtClean="0"/>
              <a:pPr eaLnBrk="1" hangingPunct="1"/>
              <a:t>1</a:t>
            </a:fld>
            <a:endParaRPr lang="sv-SE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kern="1200" baseline="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5C5CF7-E1E4-4405-96B7-EC8AA7B50712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71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kern="1200" baseline="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3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5145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kern="120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4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65894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kern="120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5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169524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kern="1200" baseline="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6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94779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100" kern="1200" noProof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7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660574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100" dirty="0" smtClean="0"/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8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596503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100" dirty="0" smtClean="0"/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C5CF7-E1E4-4405-96B7-EC8AA7B50712}" type="slidenum">
              <a:rPr lang="sv-SE" altLang="sv-SE" smtClean="0"/>
              <a:pPr eaLnBrk="1" hangingPunct="1">
                <a:spcBef>
                  <a:spcPct val="0"/>
                </a:spcBef>
              </a:pPr>
              <a:t>9</a:t>
            </a:fld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67517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2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51188"/>
            <a:ext cx="7108825" cy="1663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5132" name="Picture 12" descr="Logo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1814512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B39094-7862-4651-A3D4-2154D58119B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1C973276-3758-4874-9BF2-3630DDF00356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86789-6119-483D-803E-F9FE67B58C54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A86EC72C-1521-4B27-A54E-105859AD2B8F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EF9C-59E1-4A4E-8E38-C9BEE50D1560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5B57E263-BF21-4C24-9CC4-455FE32367BD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237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10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49600"/>
            <a:ext cx="7108825" cy="16652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1274" name="Picture 10" descr="Logo_v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284162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71D34C-9BE4-4267-82EC-DC9D4E5F7EFC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Sida </a:t>
            </a:r>
            <a:fld id="{4A74908D-973D-4000-AF01-AEB9A467C45C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ADB2D-234E-466B-A64C-111DF84DB2A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1CF63E0E-B273-4992-B49C-3FF286F0E9CE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0106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30B19-32CC-4398-AA2F-8140FAFEE4ED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3C6270E7-8489-4DFF-A050-B9E7746FB0E1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7306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CB27F-3883-44C6-980E-780703119299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0C8F2FF3-5249-4BBD-B3FB-DF49FDAB986D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935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58CFB-21B7-4456-BB14-148F4F9F415C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7E99032B-0F78-4E0A-B03B-23A8298ED4CE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6767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F455A-E8E8-46DF-BA4B-BE11A43D72BE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FF88CAC5-C3F3-405A-AC3F-ACADC98F5AD2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567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E57D2-F283-443B-86EA-DE8D9916556A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08AAB807-9CB4-4498-A9D6-78D0CEF71C1E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337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C50846-1D35-4EBA-B6A0-6E42A3E02512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C5EFD8D8-EE3A-4803-9BFF-3EDCE2987BC7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60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D1706-17D1-4975-8A13-75201E0EE94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F3BA6035-2FBF-4C67-97BD-86F944DCA163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5742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74E42-62A9-4038-AB86-24A5AF44E710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31B8DF3B-569A-4FF5-98CB-1B0BCFB8A67A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4068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11D41-AE29-4C4A-AB2C-638C8923573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A93637E2-3214-4EFD-9333-29FF90FA9B1F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183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B1AD-5E97-44EE-AEED-3F81A6CDC24F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C2AF8CD5-F2B1-489F-BFEA-E6F0C24889FB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766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2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51188"/>
            <a:ext cx="7108825" cy="1663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5132" name="Picture 12" descr="Logo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1814512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B39094-7862-4651-A3D4-2154D58119B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C973276-3758-4874-9BF2-3630DDF00356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80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D1706-17D1-4975-8A13-75201E0EE94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F3BA6035-2FBF-4C67-97BD-86F944DCA16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252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01924-490B-4937-A141-3A5789D5113B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D1F7957-AF46-4868-B258-8FEAFDB9438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6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70FAE-8795-49F8-8FD7-160971F421BA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4E8F131-0688-4B59-B328-35E91FA96E9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87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B9BA4-0BE8-436A-8ECC-2A9F6B95A48F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3734B64-F2BB-4609-9478-4B43B09D2F91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10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78DAB-E374-4207-BB70-B8A5A5462C2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F3E5100-F7DC-4419-9512-C4438DB18089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823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4A056-4715-4F7B-976C-F46F6B261ED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4A152D79-A28C-49E9-A591-AAB8774FB9B5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1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01924-490B-4937-A141-3A5789D5113B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BD1F7957-AF46-4868-B258-8FEAFDB94383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0857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F6324-773F-4960-8258-89C6338893C9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EDF8413F-E22B-485D-9414-6C22922A6E94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024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37633-F68A-4D6C-91C6-70ADC4849F2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A16DCD3-49CD-4182-9BF8-8348F93C6975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85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86789-6119-483D-803E-F9FE67B58C54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A86EC72C-1521-4B27-A54E-105859AD2B8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498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EF9C-59E1-4A4E-8E38-C9BEE50D156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5B57E263-BF21-4C24-9CC4-455FE32367BD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049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2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51188"/>
            <a:ext cx="7108825" cy="1663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5132" name="Picture 12" descr="Logo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1814512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B39094-7862-4651-A3D4-2154D58119B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C973276-3758-4874-9BF2-3630DDF00356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80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D1706-17D1-4975-8A13-75201E0EE94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F3BA6035-2FBF-4C67-97BD-86F944DCA16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252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01924-490B-4937-A141-3A5789D5113B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D1F7957-AF46-4868-B258-8FEAFDB9438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63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70FAE-8795-49F8-8FD7-160971F421BA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4E8F131-0688-4B59-B328-35E91FA96E9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87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B9BA4-0BE8-436A-8ECC-2A9F6B95A48F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3734B64-F2BB-4609-9478-4B43B09D2F91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107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78DAB-E374-4207-BB70-B8A5A5462C2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F3E5100-F7DC-4419-9512-C4438DB18089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8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70FAE-8795-49F8-8FD7-160971F421BA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34E8F131-0688-4B59-B328-35E91FA96E9B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27370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4A056-4715-4F7B-976C-F46F6B261ED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4A152D79-A28C-49E9-A591-AAB8774FB9B5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124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F6324-773F-4960-8258-89C6338893C9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EDF8413F-E22B-485D-9414-6C22922A6E94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024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37633-F68A-4D6C-91C6-70ADC4849F2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A16DCD3-49CD-4182-9BF8-8348F93C6975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859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86789-6119-483D-803E-F9FE67B58C54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A86EC72C-1521-4B27-A54E-105859AD2B8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498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EF9C-59E1-4A4E-8E38-C9BEE50D156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5B57E263-BF21-4C24-9CC4-455FE32367BD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049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10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49600"/>
            <a:ext cx="7108825" cy="16652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1274" name="Picture 10" descr="Logo_v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284162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71D34C-9BE4-4267-82EC-DC9D4E5F7EFC}" type="datetime1">
              <a:rPr lang="sv-SE" smtClean="0">
                <a:solidFill>
                  <a:srgbClr val="FFFFFF"/>
                </a:solidFill>
              </a:rPr>
              <a:pPr/>
              <a:t>2019-03-18</a:t>
            </a:fld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>
                <a:solidFill>
                  <a:srgbClr val="FFFFFF"/>
                </a:solidFill>
              </a:rPr>
              <a:t>Anneli Hällgren</a:t>
            </a: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rgbClr val="FFFFFF"/>
                </a:solidFill>
              </a:rPr>
              <a:t>Sida </a:t>
            </a:r>
            <a:fld id="{4A74908D-973D-4000-AF01-AEB9A467C45C}" type="slidenum">
              <a:rPr lang="sv-SE">
                <a:solidFill>
                  <a:srgbClr val="FFFFFF"/>
                </a:solidFill>
              </a:rPr>
              <a:pPr/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587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ADB2D-234E-466B-A64C-111DF84DB2A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CF63E0E-B273-4992-B49C-3FF286F0E9C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41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30B19-32CC-4398-AA2F-8140FAFEE4ED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C6270E7-8489-4DFF-A050-B9E7746FB0E1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964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CB27F-3883-44C6-980E-780703119299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C8F2FF3-5249-4BBD-B3FB-DF49FDAB986D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025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58CFB-21B7-4456-BB14-148F4F9F415C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7E99032B-0F78-4E0A-B03B-23A8298ED4C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5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B9BA4-0BE8-436A-8ECC-2A9F6B95A48F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03734B64-F2BB-4609-9478-4B43B09D2F91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0026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F455A-E8E8-46DF-BA4B-BE11A43D72BE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FF88CAC5-C3F3-405A-AC3F-ACADC98F5AD2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40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E57D2-F283-443B-86EA-DE8D9916556A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8AAB807-9CB4-4498-A9D6-78D0CEF71C1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480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C50846-1D35-4EBA-B6A0-6E42A3E02512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C5EFD8D8-EE3A-4803-9BFF-3EDCE2987BC7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891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74E42-62A9-4038-AB86-24A5AF44E71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1B8DF3B-569A-4FF5-98CB-1B0BCFB8A67A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600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11D41-AE29-4C4A-AB2C-638C8923573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A93637E2-3214-4EFD-9333-29FF90FA9B1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695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B1AD-5E97-44EE-AEED-3F81A6CDC24F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C2AF8CD5-F2B1-489F-BFEA-E6F0C24889F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766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130425"/>
            <a:ext cx="7108825" cy="8810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3149600"/>
            <a:ext cx="7108825" cy="16652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1274" name="Picture 10" descr="Logo_v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47650"/>
            <a:ext cx="284162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71D34C-9BE4-4267-82EC-DC9D4E5F7EFC}" type="datetime1">
              <a:rPr lang="sv-SE" smtClean="0">
                <a:solidFill>
                  <a:srgbClr val="FFFFFF"/>
                </a:solidFill>
              </a:rPr>
              <a:pPr/>
              <a:t>2019-03-18</a:t>
            </a:fld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>
                <a:solidFill>
                  <a:srgbClr val="FFFFFF"/>
                </a:solidFill>
              </a:rPr>
              <a:t>Anneli Hällgren</a:t>
            </a: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rgbClr val="FFFFFF"/>
                </a:solidFill>
              </a:rPr>
              <a:t>Sida </a:t>
            </a:r>
            <a:fld id="{4A74908D-973D-4000-AF01-AEB9A467C45C}" type="slidenum">
              <a:rPr lang="sv-SE">
                <a:solidFill>
                  <a:srgbClr val="FFFFFF"/>
                </a:solidFill>
              </a:rPr>
              <a:pPr/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022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ADB2D-234E-466B-A64C-111DF84DB2A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1CF63E0E-B273-4992-B49C-3FF286F0E9C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903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30B19-32CC-4398-AA2F-8140FAFEE4ED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C6270E7-8489-4DFF-A050-B9E7746FB0E1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054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0250" y="2317750"/>
            <a:ext cx="347821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0863" y="2317750"/>
            <a:ext cx="347821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CB27F-3883-44C6-980E-780703119299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C8F2FF3-5249-4BBD-B3FB-DF49FDAB986D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6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78DAB-E374-4207-BB70-B8A5A5462C2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BF3E5100-F7DC-4419-9512-C4438DB18089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1603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58CFB-21B7-4456-BB14-148F4F9F415C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7E99032B-0F78-4E0A-B03B-23A8298ED4C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34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F455A-E8E8-46DF-BA4B-BE11A43D72BE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FF88CAC5-C3F3-405A-AC3F-ACADC98F5AD2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267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E57D2-F283-443B-86EA-DE8D9916556A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08AAB807-9CB4-4498-A9D6-78D0CEF71C1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355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C50846-1D35-4EBA-B6A0-6E42A3E02512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C5EFD8D8-EE3A-4803-9BFF-3EDCE2987BC7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637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74E42-62A9-4038-AB86-24A5AF44E71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31B8DF3B-569A-4FF5-98CB-1B0BCFB8A67A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5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11D41-AE29-4C4A-AB2C-638C89235738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A93637E2-3214-4EFD-9333-29FF90FA9B1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158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32663" y="1309688"/>
            <a:ext cx="1776412" cy="4422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0250" y="1309688"/>
            <a:ext cx="5180013" cy="4422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B1AD-5E97-44EE-AEED-3F81A6CDC24F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C2AF8CD5-F2B1-489F-BFEA-E6F0C24889F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3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4A056-4715-4F7B-976C-F46F6B261ED0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4A152D79-A28C-49E9-A591-AAB8774FB9B5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5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F6324-773F-4960-8258-89C6338893C9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EDF8413F-E22B-485D-9414-6C22922A6E94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992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37633-F68A-4D6C-91C6-70ADC4849F28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Sida </a:t>
            </a:r>
            <a:fld id="{1A16DCD3-49CD-4182-9BF8-8348F93C6975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04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B3942FEA-5817-42CB-8C27-512D5ACD7320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/>
              <a:t>Sida </a:t>
            </a:r>
            <a:fld id="{B7E19140-CE23-4161-B9E6-F10F5F33631E}" type="slidenum">
              <a:rPr lang="sv-SE"/>
              <a:pPr/>
              <a:t>‹#›</a:t>
            </a:fld>
            <a:endParaRPr lang="sv-SE" dirty="0"/>
          </a:p>
        </p:txBody>
      </p:sp>
      <p:pic>
        <p:nvPicPr>
          <p:cNvPr id="1040" name="Picture 16" descr="Logo_PM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mšnster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891947FE-F6A1-42F6-9E76-A50AB8F96B71}" type="datetime1">
              <a:rPr lang="sv-SE" smtClean="0"/>
              <a:t>2019-03-18</a:t>
            </a:fld>
            <a:endParaRPr lang="sv-SE" dirty="0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/>
              <a:t>Anneli Hällgren</a:t>
            </a:r>
            <a:endParaRPr lang="sv-SE" dirty="0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/>
              <a:t>Sida </a:t>
            </a:r>
            <a:fld id="{713B3769-E865-4F6A-B2B0-1FF5060F567B}" type="slidenum">
              <a:rPr lang="sv-SE"/>
              <a:pPr/>
              <a:t>‹#›</a:t>
            </a:fld>
            <a:endParaRPr lang="sv-SE" dirty="0"/>
          </a:p>
        </p:txBody>
      </p:sp>
      <p:pic>
        <p:nvPicPr>
          <p:cNvPr id="10263" name="Picture 23" descr="Logo_PMS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B3942FEA-5817-42CB-8C27-512D5ACD732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7E19140-CE23-4161-B9E6-F10F5F33631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1040" name="Picture 16" descr="Logo_PM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1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B3942FEA-5817-42CB-8C27-512D5ACD7320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B7E19140-CE23-4161-B9E6-F10F5F33631E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1040" name="Picture 16" descr="Logo_PM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1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mšnster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891947FE-F6A1-42F6-9E76-A50AB8F96B71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713B3769-E865-4F6A-B2B0-1FF5060F567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10263" name="Picture 23" descr="Logo_PMS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35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mšnster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1309688"/>
            <a:ext cx="7108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2317750"/>
            <a:ext cx="7108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76488" y="6218238"/>
            <a:ext cx="28797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891947FE-F6A1-42F6-9E76-A50AB8F96B71}" type="datetime1">
              <a:rPr lang="sv-SE" smtClean="0">
                <a:solidFill>
                  <a:srgbClr val="000000"/>
                </a:solidFill>
              </a:rPr>
              <a:pPr/>
              <a:t>2019-03-18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067425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 smtClean="0">
                <a:solidFill>
                  <a:srgbClr val="000000"/>
                </a:solidFill>
              </a:rPr>
              <a:t>Anneli Hällgren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76488" y="6369050"/>
            <a:ext cx="28797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sv-SE" dirty="0">
                <a:solidFill>
                  <a:srgbClr val="000000"/>
                </a:solidFill>
              </a:rPr>
              <a:t>Sida </a:t>
            </a:r>
            <a:fld id="{713B3769-E865-4F6A-B2B0-1FF5060F567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10263" name="Picture 23" descr="Logo_PMS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39" b="79298"/>
          <a:stretch>
            <a:fillRect/>
          </a:stretch>
        </p:blipFill>
        <p:spPr bwMode="auto">
          <a:xfrm>
            <a:off x="2252663" y="247650"/>
            <a:ext cx="271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1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41385" y="3222246"/>
            <a:ext cx="9023230" cy="882650"/>
          </a:xfrm>
        </p:spPr>
        <p:txBody>
          <a:bodyPr/>
          <a:lstStyle/>
          <a:p>
            <a:pPr algn="ctr"/>
            <a:r>
              <a:rPr lang="en-US" dirty="0"/>
              <a:t>Decision support diagrams for public protective actions during nuclear emergencies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NERIS Workshop, 3-5 April 2019</a:t>
            </a:r>
          </a:p>
        </p:txBody>
      </p:sp>
      <p:sp>
        <p:nvSpPr>
          <p:cNvPr id="921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55176" y="4657725"/>
            <a:ext cx="6995649" cy="769938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altLang="sv-SE" sz="1800" dirty="0"/>
              <a:t>Jan </a:t>
            </a:r>
            <a:r>
              <a:rPr lang="en-GB" altLang="sv-SE" sz="1800" dirty="0" smtClean="0"/>
              <a:t>Johansson, </a:t>
            </a:r>
            <a:r>
              <a:rPr lang="en-GB" altLang="sv-SE" sz="1800" dirty="0"/>
              <a:t>Peder </a:t>
            </a:r>
            <a:r>
              <a:rPr lang="en-GB" altLang="sv-SE" sz="1800" dirty="0" smtClean="0"/>
              <a:t>Kock, </a:t>
            </a:r>
            <a:r>
              <a:rPr lang="en-GB" altLang="sv-SE" sz="1800" dirty="0"/>
              <a:t>Anna Maria Blixt </a:t>
            </a:r>
            <a:r>
              <a:rPr lang="en-GB" altLang="sv-SE" sz="1800" dirty="0" smtClean="0"/>
              <a:t>Buhr, </a:t>
            </a:r>
            <a:r>
              <a:rPr lang="en-GB" altLang="sv-SE" sz="1800" dirty="0"/>
              <a:t>Jonas </a:t>
            </a:r>
            <a:r>
              <a:rPr lang="en-GB" altLang="sv-SE" sz="1800" dirty="0" smtClean="0"/>
              <a:t>Lindgren, </a:t>
            </a:r>
            <a:r>
              <a:rPr lang="en-GB" altLang="sv-SE" sz="1800" dirty="0"/>
              <a:t>Jonas </a:t>
            </a:r>
            <a:r>
              <a:rPr lang="en-GB" altLang="sv-SE" sz="1800" dirty="0" smtClean="0"/>
              <a:t>Boson, </a:t>
            </a:r>
            <a:r>
              <a:rPr lang="en-GB" altLang="sv-SE" sz="1800" dirty="0"/>
              <a:t>Simon </a:t>
            </a:r>
            <a:r>
              <a:rPr lang="en-GB" altLang="sv-SE" sz="1800" dirty="0" smtClean="0"/>
              <a:t>Karlsson</a:t>
            </a:r>
            <a:endParaRPr lang="en-GB" altLang="sv-SE" sz="1800" dirty="0"/>
          </a:p>
        </p:txBody>
      </p:sp>
    </p:spTree>
    <p:extLst>
      <p:ext uri="{BB962C8B-B14F-4D97-AF65-F5344CB8AC3E}">
        <p14:creationId xmlns:p14="http://schemas.microsoft.com/office/powerpoint/2010/main" val="34116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1309688"/>
            <a:ext cx="5941251" cy="860425"/>
          </a:xfrm>
        </p:spPr>
        <p:txBody>
          <a:bodyPr/>
          <a:lstStyle/>
          <a:p>
            <a:pPr eaLnBrk="1" hangingPunct="1"/>
            <a:r>
              <a:rPr lang="en-GB" altLang="sv-SE" dirty="0" smtClean="0"/>
              <a:t>Responsibilities during nuclear emergencies</a:t>
            </a:r>
            <a:endParaRPr lang="en-GB" altLang="sv-S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2317750"/>
            <a:ext cx="7582161" cy="3414713"/>
          </a:xfrm>
        </p:spPr>
        <p:txBody>
          <a:bodyPr/>
          <a:lstStyle/>
          <a:p>
            <a:r>
              <a:rPr lang="en-GB" sz="2400" dirty="0" smtClean="0"/>
              <a:t>Decision making</a:t>
            </a:r>
            <a:endParaRPr lang="en-GB" sz="1900" dirty="0" smtClean="0"/>
          </a:p>
          <a:p>
            <a:pPr lvl="1"/>
            <a:r>
              <a:rPr lang="en-GB" sz="1900" dirty="0" smtClean="0"/>
              <a:t>Decision making rests with the organisations normally responsible for the sector or the administrative region </a:t>
            </a:r>
          </a:p>
          <a:p>
            <a:pPr lvl="1"/>
            <a:r>
              <a:rPr lang="en-GB" sz="1900" dirty="0"/>
              <a:t>The County Administrative Boards are responsible for decisions on civil protection (e.g. evacuation and sheltering</a:t>
            </a:r>
            <a:r>
              <a:rPr lang="en-GB" sz="1900" dirty="0" smtClean="0"/>
              <a:t>)</a:t>
            </a:r>
          </a:p>
          <a:p>
            <a:r>
              <a:rPr lang="en-GB" sz="2400" dirty="0" smtClean="0"/>
              <a:t>Advice</a:t>
            </a:r>
          </a:p>
          <a:p>
            <a:pPr lvl="1"/>
            <a:r>
              <a:rPr lang="en-GB" sz="1900" dirty="0" smtClean="0"/>
              <a:t>SSM is responsible for providing recommendations and expert advice on </a:t>
            </a:r>
            <a:r>
              <a:rPr lang="en-GB" sz="1900" dirty="0" err="1" smtClean="0"/>
              <a:t>i.a</a:t>
            </a:r>
            <a:r>
              <a:rPr lang="en-GB" sz="1900" dirty="0" smtClean="0"/>
              <a:t>. protective actions, dispersion prognosis, radiation monitoring  and conditions at the NPP</a:t>
            </a:r>
          </a:p>
          <a:p>
            <a:r>
              <a:rPr lang="en-GB" sz="2400" dirty="0" smtClean="0"/>
              <a:t>Licensee</a:t>
            </a:r>
          </a:p>
          <a:p>
            <a:pPr lvl="1"/>
            <a:r>
              <a:rPr lang="en-GB" sz="1900" dirty="0" smtClean="0"/>
              <a:t>A licensee is required to take prompt actions in order to classify the event, alert authorities, assess possible releases and restore the facility to a safe and stable state</a:t>
            </a:r>
          </a:p>
          <a:p>
            <a:endParaRPr lang="en-US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625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/>
              <a:t>Prerequisites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2317750"/>
            <a:ext cx="7713093" cy="3414713"/>
          </a:xfrm>
        </p:spPr>
        <p:txBody>
          <a:bodyPr/>
          <a:lstStyle/>
          <a:p>
            <a:r>
              <a:rPr lang="en-GB" sz="2400" dirty="0"/>
              <a:t>Based on emergency class and estimated release </a:t>
            </a:r>
            <a:r>
              <a:rPr lang="en-GB" sz="2400" dirty="0" smtClean="0"/>
              <a:t>magnitude</a:t>
            </a:r>
          </a:p>
          <a:p>
            <a:r>
              <a:rPr lang="en-GB" sz="2400" dirty="0" smtClean="0"/>
              <a:t>Adapted to the possibilities for protective actions offered by the present emergency response planning</a:t>
            </a:r>
          </a:p>
          <a:p>
            <a:r>
              <a:rPr lang="en-GB" sz="2400" dirty="0" smtClean="0"/>
              <a:t>Covers an event from facility emergency to termination of the emergency</a:t>
            </a:r>
          </a:p>
          <a:p>
            <a:r>
              <a:rPr lang="en-GB" sz="2400" dirty="0" smtClean="0"/>
              <a:t>Decisions on protective actions primarily at predetermined distances </a:t>
            </a:r>
          </a:p>
          <a:p>
            <a:r>
              <a:rPr lang="en-GB" sz="2400" dirty="0" smtClean="0"/>
              <a:t>Some protective actions to be implemented all around the NPP whereas others within the area at risk</a:t>
            </a:r>
          </a:p>
          <a:p>
            <a:r>
              <a:rPr lang="en-GB" sz="2400" dirty="0" smtClean="0"/>
              <a:t>High threshold to terminate decided protective actions</a:t>
            </a:r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874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 smtClean="0"/>
              <a:t>Protective 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Precautionary evacuation</a:t>
            </a:r>
          </a:p>
          <a:p>
            <a:r>
              <a:rPr lang="en-GB" sz="2400" dirty="0" smtClean="0"/>
              <a:t>Evacuation</a:t>
            </a:r>
          </a:p>
          <a:p>
            <a:r>
              <a:rPr lang="en-GB" sz="2400" dirty="0" smtClean="0"/>
              <a:t>Sheltering</a:t>
            </a:r>
          </a:p>
          <a:p>
            <a:r>
              <a:rPr lang="en-GB" sz="2400" dirty="0" smtClean="0"/>
              <a:t>ITB</a:t>
            </a:r>
          </a:p>
          <a:p>
            <a:r>
              <a:rPr lang="en-GB" sz="2400" dirty="0" smtClean="0"/>
              <a:t>Relocation</a:t>
            </a:r>
          </a:p>
          <a:p>
            <a:r>
              <a:rPr lang="en-GB" sz="2400" dirty="0" smtClean="0"/>
              <a:t>Actions to reduce inadvertent ingestion of radioactive substances on the skin</a:t>
            </a:r>
          </a:p>
          <a:p>
            <a:r>
              <a:rPr lang="en-GB" sz="2400" dirty="0" smtClean="0"/>
              <a:t>Decontamination of people</a:t>
            </a:r>
          </a:p>
          <a:p>
            <a:r>
              <a:rPr lang="en-GB" sz="2400" dirty="0" smtClean="0"/>
              <a:t>Medical care</a:t>
            </a:r>
          </a:p>
          <a:p>
            <a:r>
              <a:rPr lang="en-GB" sz="2400" dirty="0" smtClean="0"/>
              <a:t>Food restrictions</a:t>
            </a:r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val="4190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 smtClean="0"/>
              <a:t>Release magnitude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72462"/>
              </p:ext>
            </p:extLst>
          </p:nvPr>
        </p:nvGraphicFramePr>
        <p:xfrm>
          <a:off x="2001600" y="3134160"/>
          <a:ext cx="727921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666">
                  <a:extLst>
                    <a:ext uri="{9D8B030D-6E8A-4147-A177-3AD203B41FA5}">
                      <a16:colId xmlns:a16="http://schemas.microsoft.com/office/drawing/2014/main" val="796975503"/>
                    </a:ext>
                  </a:extLst>
                </a:gridCol>
                <a:gridCol w="1724850">
                  <a:extLst>
                    <a:ext uri="{9D8B030D-6E8A-4147-A177-3AD203B41FA5}">
                      <a16:colId xmlns:a16="http://schemas.microsoft.com/office/drawing/2014/main" val="2202010285"/>
                    </a:ext>
                  </a:extLst>
                </a:gridCol>
                <a:gridCol w="1724850">
                  <a:extLst>
                    <a:ext uri="{9D8B030D-6E8A-4147-A177-3AD203B41FA5}">
                      <a16:colId xmlns:a16="http://schemas.microsoft.com/office/drawing/2014/main" val="610543600"/>
                    </a:ext>
                  </a:extLst>
                </a:gridCol>
                <a:gridCol w="1724850">
                  <a:extLst>
                    <a:ext uri="{9D8B030D-6E8A-4147-A177-3AD203B41FA5}">
                      <a16:colId xmlns:a16="http://schemas.microsoft.com/office/drawing/2014/main" val="53945393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Release magnitude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Xe-133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I-131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Cs-137</a:t>
                      </a:r>
                      <a:endParaRPr lang="en-GB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157308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FMS</a:t>
                      </a:r>
                      <a:r>
                        <a:rPr lang="en-GB" sz="1800" baseline="30000" noProof="0" dirty="0" smtClean="0"/>
                        <a:t>1</a:t>
                      </a:r>
                      <a:endParaRPr lang="en-GB" sz="1800" baseline="30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~5E+18 Bq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~1E+15 Bq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~1E+14 Bq</a:t>
                      </a:r>
                      <a:endParaRPr lang="en-GB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29573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10xFMS</a:t>
                      </a:r>
                      <a:r>
                        <a:rPr lang="en-GB" sz="1800" baseline="30000" noProof="0" dirty="0" smtClean="0"/>
                        <a:t>1</a:t>
                      </a:r>
                      <a:endParaRPr lang="en-GB" sz="1800" baseline="30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~5E+18 Bq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~1E+16 Bq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~1E+15 Bq</a:t>
                      </a:r>
                      <a:endParaRPr lang="en-GB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3689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100xFMS</a:t>
                      </a:r>
                      <a:r>
                        <a:rPr lang="en-GB" sz="1800" baseline="30000" noProof="0" dirty="0" smtClean="0"/>
                        <a:t>1</a:t>
                      </a:r>
                      <a:endParaRPr lang="en-GB" sz="1800" baseline="30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~5E+18 Bq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~1E+17 Bq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~1E+16 Bq</a:t>
                      </a:r>
                      <a:endParaRPr lang="en-GB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6553529"/>
                  </a:ext>
                </a:extLst>
              </a:tr>
            </a:tbl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1921228" y="5691488"/>
            <a:ext cx="757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FMS </a:t>
            </a:r>
            <a:r>
              <a:rPr lang="en-US" sz="1600" dirty="0"/>
              <a:t>stands for ”Functioning Mitigation Systems” where the release corresponds to the requirements on mitigation systems in a governmental decision from 1986 </a:t>
            </a:r>
          </a:p>
          <a:p>
            <a:endParaRPr lang="en-US" sz="16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2317750"/>
            <a:ext cx="7108825" cy="3414713"/>
          </a:xfrm>
        </p:spPr>
        <p:txBody>
          <a:bodyPr/>
          <a:lstStyle/>
          <a:p>
            <a:r>
              <a:rPr lang="en-GB" sz="2400" dirty="0" smtClean="0"/>
              <a:t>Influences distances where protective actions are implemented</a:t>
            </a:r>
          </a:p>
        </p:txBody>
      </p:sp>
    </p:spTree>
    <p:extLst>
      <p:ext uri="{BB962C8B-B14F-4D97-AF65-F5344CB8AC3E}">
        <p14:creationId xmlns:p14="http://schemas.microsoft.com/office/powerpoint/2010/main" val="3905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 smtClean="0"/>
              <a:t>Objective for protective actions</a:t>
            </a:r>
            <a:endParaRPr lang="en-GB" alt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60582"/>
              </p:ext>
            </p:extLst>
          </p:nvPr>
        </p:nvGraphicFramePr>
        <p:xfrm>
          <a:off x="2000250" y="2309341"/>
          <a:ext cx="748773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036">
                  <a:extLst>
                    <a:ext uri="{9D8B030D-6E8A-4147-A177-3AD203B41FA5}">
                      <a16:colId xmlns:a16="http://schemas.microsoft.com/office/drawing/2014/main" val="2202010285"/>
                    </a:ext>
                  </a:extLst>
                </a:gridCol>
                <a:gridCol w="1839685">
                  <a:extLst>
                    <a:ext uri="{9D8B030D-6E8A-4147-A177-3AD203B41FA5}">
                      <a16:colId xmlns:a16="http://schemas.microsoft.com/office/drawing/2014/main" val="610543600"/>
                    </a:ext>
                  </a:extLst>
                </a:gridCol>
                <a:gridCol w="1839686">
                  <a:extLst>
                    <a:ext uri="{9D8B030D-6E8A-4147-A177-3AD203B41FA5}">
                      <a16:colId xmlns:a16="http://schemas.microsoft.com/office/drawing/2014/main" val="539453935"/>
                    </a:ext>
                  </a:extLst>
                </a:gridCol>
                <a:gridCol w="2216325">
                  <a:extLst>
                    <a:ext uri="{9D8B030D-6E8A-4147-A177-3AD203B41FA5}">
                      <a16:colId xmlns:a16="http://schemas.microsoft.com/office/drawing/2014/main" val="422652768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Protective action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noProof="0" dirty="0" smtClean="0"/>
                        <a:t>Less than FMS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Between</a:t>
                      </a:r>
                      <a:r>
                        <a:rPr lang="en-GB" sz="1800" baseline="0" noProof="0" dirty="0" smtClean="0"/>
                        <a:t> </a:t>
                      </a:r>
                      <a:r>
                        <a:rPr lang="en-GB" sz="1800" noProof="0" dirty="0" smtClean="0"/>
                        <a:t>FMS </a:t>
                      </a:r>
                      <a:r>
                        <a:rPr lang="en-GB" sz="1800" baseline="0" noProof="0" dirty="0" smtClean="0"/>
                        <a:t> and 10xFMS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Between 10xFMS</a:t>
                      </a:r>
                      <a:r>
                        <a:rPr lang="en-GB" sz="1800" baseline="0" noProof="0" dirty="0" smtClean="0"/>
                        <a:t> and 100xFMS</a:t>
                      </a:r>
                      <a:r>
                        <a:rPr lang="en-GB" sz="1800" noProof="0" dirty="0" smtClean="0"/>
                        <a:t> 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7308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Evacuation</a:t>
                      </a:r>
                      <a:r>
                        <a:rPr lang="en-GB" sz="1800" baseline="30000" noProof="0" dirty="0" smtClean="0"/>
                        <a:t>1</a:t>
                      </a:r>
                      <a:endParaRPr lang="en-GB" sz="1800" baseline="30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0-5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0-15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0-15</a:t>
                      </a:r>
                      <a:r>
                        <a:rPr lang="en-GB" sz="1800" baseline="30000" noProof="0" dirty="0" smtClean="0"/>
                        <a:t>2</a:t>
                      </a:r>
                      <a:r>
                        <a:rPr lang="en-GB" sz="1800" noProof="0" dirty="0" smtClean="0"/>
                        <a:t> km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29573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Sheltering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5-15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15-25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15-50 km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3689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ITB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5-15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15-25</a:t>
                      </a:r>
                      <a:r>
                        <a:rPr lang="en-GB" sz="1800" baseline="30000" noProof="0" dirty="0" smtClean="0"/>
                        <a:t>3</a:t>
                      </a:r>
                      <a:r>
                        <a:rPr lang="en-GB" sz="1800" noProof="0" dirty="0" smtClean="0"/>
                        <a:t> km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15-50</a:t>
                      </a:r>
                      <a:r>
                        <a:rPr lang="en-GB" sz="1800" baseline="30000" noProof="0" dirty="0" smtClean="0"/>
                        <a:t>3</a:t>
                      </a:r>
                      <a:r>
                        <a:rPr lang="en-GB" sz="1800" noProof="0" dirty="0" smtClean="0"/>
                        <a:t> km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53529"/>
                  </a:ext>
                </a:extLst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928925" y="4845951"/>
            <a:ext cx="7720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Both precautionary evacuation and evacuation</a:t>
            </a:r>
          </a:p>
          <a:p>
            <a:r>
              <a:rPr lang="en-US" sz="1600" baseline="30000" dirty="0"/>
              <a:t>2</a:t>
            </a:r>
            <a:r>
              <a:rPr lang="en-US" sz="1600" dirty="0" smtClean="0"/>
              <a:t>Evacuation </a:t>
            </a:r>
            <a:r>
              <a:rPr lang="en-US" sz="1600" dirty="0"/>
              <a:t>out to 25 km can be considered in sectors without larges communities</a:t>
            </a:r>
          </a:p>
          <a:p>
            <a:r>
              <a:rPr lang="en-US" sz="1600" baseline="30000" dirty="0" smtClean="0"/>
              <a:t>3</a:t>
            </a:r>
            <a:r>
              <a:rPr lang="en-US" sz="1600" dirty="0" smtClean="0"/>
              <a:t>Additional </a:t>
            </a:r>
            <a:r>
              <a:rPr lang="en-US" sz="1600" dirty="0"/>
              <a:t>distribution of ITB is required</a:t>
            </a:r>
          </a:p>
        </p:txBody>
      </p:sp>
    </p:spTree>
    <p:extLst>
      <p:ext uri="{BB962C8B-B14F-4D97-AF65-F5344CB8AC3E}">
        <p14:creationId xmlns:p14="http://schemas.microsoft.com/office/powerpoint/2010/main" val="1663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 smtClean="0"/>
              <a:t>Time to and duration of release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Time to release</a:t>
            </a:r>
          </a:p>
          <a:p>
            <a:pPr lvl="1"/>
            <a:r>
              <a:rPr lang="en-GB" sz="1900" dirty="0" smtClean="0"/>
              <a:t>Influences the area affected by the release</a:t>
            </a:r>
          </a:p>
          <a:p>
            <a:pPr lvl="1"/>
            <a:r>
              <a:rPr lang="en-GB" sz="1900" dirty="0" smtClean="0"/>
              <a:t>Influences if complementary and additional ITB can be distributed</a:t>
            </a:r>
          </a:p>
          <a:p>
            <a:pPr lvl="1"/>
            <a:r>
              <a:rPr lang="en-GB" sz="1900" dirty="0" smtClean="0"/>
              <a:t>Influences when to recommend sheltering</a:t>
            </a:r>
          </a:p>
          <a:p>
            <a:pPr lvl="1"/>
            <a:r>
              <a:rPr lang="en-GB" sz="1900" dirty="0" smtClean="0"/>
              <a:t>Influences when to recommend intake of ITB</a:t>
            </a:r>
          </a:p>
          <a:p>
            <a:pPr lvl="1"/>
            <a:r>
              <a:rPr lang="en-GB" sz="1900" dirty="0" smtClean="0"/>
              <a:t>Influences when to recommend food restrictions</a:t>
            </a:r>
          </a:p>
          <a:p>
            <a:r>
              <a:rPr lang="en-GB" sz="2400" dirty="0" smtClean="0"/>
              <a:t>Duration of release</a:t>
            </a:r>
          </a:p>
          <a:p>
            <a:pPr lvl="1"/>
            <a:r>
              <a:rPr lang="en-GB" sz="1900" dirty="0" smtClean="0"/>
              <a:t>Influences </a:t>
            </a:r>
            <a:r>
              <a:rPr lang="en-GB" sz="1900" dirty="0"/>
              <a:t>the area affected by the </a:t>
            </a:r>
            <a:r>
              <a:rPr lang="en-GB" sz="1900" dirty="0" smtClean="0"/>
              <a:t>release</a:t>
            </a:r>
          </a:p>
          <a:p>
            <a:pPr lvl="1"/>
            <a:r>
              <a:rPr lang="en-GB" sz="1900" dirty="0" smtClean="0"/>
              <a:t>Influences when sheltering can/must be discontinued</a:t>
            </a:r>
          </a:p>
          <a:p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val="10905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1309688"/>
            <a:ext cx="7454646" cy="860425"/>
          </a:xfrm>
        </p:spPr>
        <p:txBody>
          <a:bodyPr/>
          <a:lstStyle/>
          <a:p>
            <a:pPr eaLnBrk="1" hangingPunct="1"/>
            <a:r>
              <a:rPr lang="en-GB" altLang="sv-SE" dirty="0" smtClean="0"/>
              <a:t>Area at risk and adjustment of distances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Area at risk</a:t>
            </a:r>
          </a:p>
          <a:p>
            <a:pPr lvl="1"/>
            <a:r>
              <a:rPr lang="en-US" sz="1900" dirty="0"/>
              <a:t>A</a:t>
            </a:r>
            <a:r>
              <a:rPr lang="en-US" sz="1900" dirty="0" smtClean="0"/>
              <a:t>rea </a:t>
            </a:r>
            <a:r>
              <a:rPr lang="en-US" sz="1900" dirty="0"/>
              <a:t>that may be affected by a release to such an extent that protective actions are necessary</a:t>
            </a:r>
          </a:p>
          <a:p>
            <a:pPr lvl="1"/>
            <a:r>
              <a:rPr lang="en-US" sz="1900" dirty="0"/>
              <a:t>Area at risk can cover certain sectors or the full circle around the NPP</a:t>
            </a:r>
          </a:p>
          <a:p>
            <a:r>
              <a:rPr lang="en-GB" sz="2400" dirty="0" smtClean="0"/>
              <a:t>Adjustment of distances</a:t>
            </a:r>
          </a:p>
          <a:p>
            <a:pPr lvl="1"/>
            <a:r>
              <a:rPr lang="en-US" sz="1900" dirty="0" smtClean="0"/>
              <a:t>Distances for evacuation, sheltering and ITB may be adjusted based on the actual weather situation</a:t>
            </a:r>
          </a:p>
          <a:p>
            <a:pPr lvl="1"/>
            <a:r>
              <a:rPr lang="en-US" sz="1900" dirty="0" smtClean="0"/>
              <a:t>Adjusted distances based on dispersion </a:t>
            </a:r>
            <a:r>
              <a:rPr lang="en-US" sz="1900" dirty="0"/>
              <a:t>prognosis </a:t>
            </a:r>
            <a:r>
              <a:rPr lang="en-US" sz="1900" dirty="0" smtClean="0"/>
              <a:t>and present release </a:t>
            </a:r>
            <a:r>
              <a:rPr lang="en-US" sz="1900" dirty="0"/>
              <a:t>magnitude FMS, 10xFMS or 100xFMS</a:t>
            </a:r>
          </a:p>
          <a:p>
            <a:pPr lvl="1"/>
            <a:endParaRPr lang="en-GB" sz="1900" dirty="0" smtClean="0"/>
          </a:p>
          <a:p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val="30638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9" y="2790590"/>
            <a:ext cx="3240000" cy="21621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758" y="2790590"/>
            <a:ext cx="3240000" cy="21621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6268" y="2790590"/>
            <a:ext cx="3240000" cy="21621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9" y="4996078"/>
            <a:ext cx="3240000" cy="1822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4758" y="4996078"/>
            <a:ext cx="3240000" cy="1822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6267" y="4996078"/>
            <a:ext cx="3240000" cy="1822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28422" y="921393"/>
            <a:ext cx="3240000" cy="1822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textruta 9"/>
          <p:cNvSpPr txBox="1"/>
          <p:nvPr/>
        </p:nvSpPr>
        <p:spPr>
          <a:xfrm>
            <a:off x="914398" y="1240076"/>
            <a:ext cx="4822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Questions?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Contact: jan.johansson@ssm.se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8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ålsäkerhetsmyndigheten">
  <a:themeElements>
    <a:clrScheme name="Anpassat 3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00B0F0"/>
      </a:hlink>
      <a:folHlink>
        <a:srgbClr val="00B0F0"/>
      </a:folHlink>
    </a:clrScheme>
    <a:fontScheme name="Vit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llustrerad/färgad bakgrund">
  <a:themeElements>
    <a:clrScheme name="Illustrerad/färgad bakgrund 1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DC281E"/>
      </a:hlink>
      <a:folHlink>
        <a:srgbClr val="AF8800"/>
      </a:folHlink>
    </a:clrScheme>
    <a:fontScheme name="Illustrerad/färgad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llustrerad/färgad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ålsäkerhetsmyndigheten">
  <a:themeElements>
    <a:clrScheme name="Vit bakgrund 1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DC281E"/>
      </a:hlink>
      <a:folHlink>
        <a:srgbClr val="AF8800"/>
      </a:folHlink>
    </a:clrScheme>
    <a:fontScheme name="Vit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ålsäkerhetsmyndigheten">
  <a:themeElements>
    <a:clrScheme name="Vit bakgrund 1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DC281E"/>
      </a:hlink>
      <a:folHlink>
        <a:srgbClr val="AF8800"/>
      </a:folHlink>
    </a:clrScheme>
    <a:fontScheme name="Vit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Illustrerad/färgad bakgrund">
  <a:themeElements>
    <a:clrScheme name="Illustrerad/färgad bakgrund 1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DC281E"/>
      </a:hlink>
      <a:folHlink>
        <a:srgbClr val="AF8800"/>
      </a:folHlink>
    </a:clrScheme>
    <a:fontScheme name="Illustrerad/färgad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llustrerad/färgad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Illustrerad/färgad bakgrund">
  <a:themeElements>
    <a:clrScheme name="Illustrerad/färgad bakgrund 1">
      <a:dk1>
        <a:srgbClr val="000000"/>
      </a:dk1>
      <a:lt1>
        <a:srgbClr val="FFFFFF"/>
      </a:lt1>
      <a:dk2>
        <a:srgbClr val="000000"/>
      </a:dk2>
      <a:lt2>
        <a:srgbClr val="8C8D8F"/>
      </a:lt2>
      <a:accent1>
        <a:srgbClr val="9A2D98"/>
      </a:accent1>
      <a:accent2>
        <a:srgbClr val="5A8E23"/>
      </a:accent2>
      <a:accent3>
        <a:srgbClr val="FFFFFF"/>
      </a:accent3>
      <a:accent4>
        <a:srgbClr val="000000"/>
      </a:accent4>
      <a:accent5>
        <a:srgbClr val="CAADCA"/>
      </a:accent5>
      <a:accent6>
        <a:srgbClr val="51801F"/>
      </a:accent6>
      <a:hlink>
        <a:srgbClr val="DC281E"/>
      </a:hlink>
      <a:folHlink>
        <a:srgbClr val="AF8800"/>
      </a:folHlink>
    </a:clrScheme>
    <a:fontScheme name="Illustrerad/färgad bak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llustrerad/färgad bakgrund 1">
        <a:dk1>
          <a:srgbClr val="000000"/>
        </a:dk1>
        <a:lt1>
          <a:srgbClr val="FFFFFF"/>
        </a:lt1>
        <a:dk2>
          <a:srgbClr val="000000"/>
        </a:dk2>
        <a:lt2>
          <a:srgbClr val="8C8D8F"/>
        </a:lt2>
        <a:accent1>
          <a:srgbClr val="9A2D98"/>
        </a:accent1>
        <a:accent2>
          <a:srgbClr val="5A8E23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51801F"/>
        </a:accent6>
        <a:hlink>
          <a:srgbClr val="DC281E"/>
        </a:hlink>
        <a:folHlink>
          <a:srgbClr val="AF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Strålsäkerhetsmyndigheten</Template>
  <TotalTime>14448</TotalTime>
  <Words>496</Words>
  <Application>Microsoft Office PowerPoint</Application>
  <PresentationFormat>A4 (210 x 297 mm)</PresentationFormat>
  <Paragraphs>96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Strålsäkerhetsmyndigheten</vt:lpstr>
      <vt:lpstr>Illustrerad/färgad bakgrund</vt:lpstr>
      <vt:lpstr>1_Strålsäkerhetsmyndigheten</vt:lpstr>
      <vt:lpstr>2_Strålsäkerhetsmyndigheten</vt:lpstr>
      <vt:lpstr>1_Illustrerad/färgad bakgrund</vt:lpstr>
      <vt:lpstr>2_Illustrerad/färgad bakgrund</vt:lpstr>
      <vt:lpstr>Decision support diagrams for public protective actions during nuclear emergencies  5th NERIS Workshop, 3-5 April 2019</vt:lpstr>
      <vt:lpstr>Responsibilities during nuclear emergencies</vt:lpstr>
      <vt:lpstr>Prerequisites</vt:lpstr>
      <vt:lpstr>Protective actions</vt:lpstr>
      <vt:lpstr>Release magnitude</vt:lpstr>
      <vt:lpstr>Objective for protective actions</vt:lpstr>
      <vt:lpstr>Time to and duration of release</vt:lpstr>
      <vt:lpstr>Area at risk and adjustment of distances</vt:lpstr>
      <vt:lpstr>PowerPoint-presentation</vt:lpstr>
    </vt:vector>
  </TitlesOfParts>
  <Company>Strålsäkerhetsmyndigheten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Kommunikationen under Fukushima</dc:title>
  <dc:creator>annhal</dc:creator>
  <cp:lastModifiedBy>Johansson, Jan</cp:lastModifiedBy>
  <cp:revision>1217</cp:revision>
  <cp:lastPrinted>2017-04-24T11:53:24Z</cp:lastPrinted>
  <dcterms:created xsi:type="dcterms:W3CDTF">2011-08-25T11:37:27Z</dcterms:created>
  <dcterms:modified xsi:type="dcterms:W3CDTF">2019-03-18T09:19:36Z</dcterms:modified>
</cp:coreProperties>
</file>