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6" d="100"/>
          <a:sy n="86" d="100"/>
        </p:scale>
        <p:origin x="90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1D769-1021-40DA-A8CB-D0F4100FD8EC}" type="datetimeFigureOut">
              <a:rPr lang="en-CA" smtClean="0"/>
              <a:t>2019-03-26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C34B99-75D4-4CA2-A566-30C79E17F2F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0050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Replace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FST</a:t>
            </a:r>
            <a:r>
              <a:rPr lang="en-CA" baseline="0" smtClean="0"/>
              <a:t># and </a:t>
            </a:r>
            <a:r>
              <a:rPr lang="en-CA" smtClean="0"/>
              <a:t>Project </a:t>
            </a:r>
            <a:r>
              <a:rPr lang="en-CA" dirty="0" smtClean="0"/>
              <a:t>title with your</a:t>
            </a:r>
            <a:r>
              <a:rPr lang="en-CA" baseline="0" dirty="0" smtClean="0"/>
              <a:t> own</a:t>
            </a:r>
            <a:endParaRPr lang="en-CA" dirty="0" smtClean="0"/>
          </a:p>
          <a:p>
            <a:r>
              <a:rPr lang="en-CA" dirty="0" smtClean="0"/>
              <a:t>Presented by:  Add</a:t>
            </a:r>
            <a:r>
              <a:rPr lang="en-CA" baseline="0" dirty="0" smtClean="0"/>
              <a:t> name, Project Lead or Technical Lead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OFFICIAL USE ONLY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9B2972-47EF-544F-9906-3872D36B8B6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74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Please note:  </a:t>
            </a:r>
            <a:r>
              <a:rPr lang="en-CA" dirty="0" smtClean="0">
                <a:solidFill>
                  <a:srgbClr val="FF0000"/>
                </a:solidFill>
              </a:rPr>
              <a:t>Limited to </a:t>
            </a:r>
            <a:r>
              <a:rPr lang="en-CA" b="1" u="sng" dirty="0" smtClean="0">
                <a:solidFill>
                  <a:srgbClr val="FF0000"/>
                </a:solidFill>
              </a:rPr>
              <a:t>1  slides</a:t>
            </a:r>
            <a:r>
              <a:rPr lang="en-CA" b="1" u="sng" baseline="0" dirty="0" smtClean="0">
                <a:solidFill>
                  <a:srgbClr val="FF0000"/>
                </a:solidFill>
              </a:rPr>
              <a:t> max</a:t>
            </a:r>
          </a:p>
          <a:p>
            <a:r>
              <a:rPr lang="en-CA" baseline="0" dirty="0" smtClean="0"/>
              <a:t>Project introduction must include:</a:t>
            </a:r>
          </a:p>
          <a:p>
            <a:r>
              <a:rPr lang="en-CA" baseline="0" dirty="0" smtClean="0"/>
              <a:t>	- Objective/purpose</a:t>
            </a:r>
            <a:endParaRPr lang="en-CA" b="0" baseline="0" dirty="0" smtClean="0"/>
          </a:p>
          <a:p>
            <a:r>
              <a:rPr lang="en-CA" b="0" baseline="0" dirty="0" smtClean="0"/>
              <a:t>	- Linkages to government priorities </a:t>
            </a:r>
            <a:r>
              <a:rPr lang="en-CA" b="0" baseline="0" dirty="0" smtClean="0">
                <a:solidFill>
                  <a:srgbClr val="FF0000"/>
                </a:solidFill>
              </a:rPr>
              <a:t>and/or CNL Strategic Initiatives</a:t>
            </a:r>
          </a:p>
          <a:p>
            <a:r>
              <a:rPr lang="en-CA" b="0" baseline="0" dirty="0" smtClean="0"/>
              <a:t>	- Federal stakeholders including the primary stakeholder</a:t>
            </a:r>
          </a:p>
          <a:p>
            <a:r>
              <a:rPr lang="en-CA" baseline="0" dirty="0" smtClean="0"/>
              <a:t>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OFFICIAL USE ONLY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9B2972-47EF-544F-9906-3872D36B8B67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53481" y="463639"/>
            <a:ext cx="11468099" cy="1906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b="1" i="0" baseline="0">
                <a:latin typeface="Trebuchet MS"/>
                <a:cs typeface="Trebuchet MS"/>
              </a:defRPr>
            </a:lvl1pPr>
          </a:lstStyle>
          <a:p>
            <a:r>
              <a:rPr lang="en-CA" dirty="0" smtClean="0"/>
              <a:t>Mid-Year Project Review for the Federal Nuclear Science and Technology (</a:t>
            </a:r>
            <a:r>
              <a:rPr lang="en-CA" dirty="0" err="1" smtClean="0"/>
              <a:t>FNST</a:t>
            </a:r>
            <a:r>
              <a:rPr lang="en-CA" dirty="0" smtClean="0"/>
              <a:t>) Work Plan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53488" y="2894116"/>
            <a:ext cx="11468097" cy="918031"/>
          </a:xfrm>
          <a:prstGeom prst="rect">
            <a:avLst/>
          </a:prstGeom>
        </p:spPr>
        <p:txBody>
          <a:bodyPr vert="horz"/>
          <a:lstStyle>
            <a:lvl1pPr algn="ctr">
              <a:defRPr lang="en-CA" sz="3200" smtClean="0"/>
            </a:lvl1pPr>
          </a:lstStyle>
          <a:p>
            <a:pPr lvl="0"/>
            <a:r>
              <a:rPr lang="en-CA" dirty="0" smtClean="0"/>
              <a:t>Research Theme Area #4 : Energy Program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353485" y="4475163"/>
            <a:ext cx="11468100" cy="1036995"/>
          </a:xfrm>
          <a:prstGeom prst="rect">
            <a:avLst/>
          </a:prstGeom>
        </p:spPr>
        <p:txBody>
          <a:bodyPr vert="horz"/>
          <a:lstStyle>
            <a:lvl1pPr algn="r">
              <a:defRPr sz="2400" b="1"/>
            </a:lvl1pPr>
          </a:lstStyle>
          <a:p>
            <a:r>
              <a:rPr lang="en-US" sz="1800" b="0" i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Date:  2016 September 23</a:t>
            </a:r>
          </a:p>
          <a:p>
            <a:r>
              <a:rPr lang="en-US" sz="1800" b="0" i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Mouna Saoudi/Noel Harrison </a:t>
            </a:r>
            <a:endParaRPr lang="en-US" sz="1800" b="0" i="0" dirty="0">
              <a:solidFill>
                <a:schemeClr val="tx1">
                  <a:lumMod val="85000"/>
                  <a:lumOff val="15000"/>
                </a:schemeClr>
              </a:solidFill>
              <a:latin typeface="Verdana"/>
              <a:cs typeface="Verdana"/>
            </a:endParaRPr>
          </a:p>
        </p:txBody>
      </p:sp>
      <p:pic>
        <p:nvPicPr>
          <p:cNvPr id="2" name="Picture 1" descr="150dpi-bar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" y="2369714"/>
            <a:ext cx="12191188" cy="708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940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hree Colum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53484" y="476668"/>
            <a:ext cx="11468099" cy="642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 i="0" baseline="0">
                <a:latin typeface="Trebuchet MS"/>
                <a:cs typeface="Trebuchet MS"/>
              </a:defRPr>
            </a:lvl1pPr>
          </a:lstStyle>
          <a:p>
            <a:r>
              <a:rPr lang="en-CA" dirty="0" smtClean="0"/>
              <a:t>Title / Titre</a:t>
            </a:r>
            <a:endParaRPr lang="en-US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53485" y="1075199"/>
            <a:ext cx="11468097" cy="751922"/>
          </a:xfrm>
          <a:prstGeom prst="rect">
            <a:avLst/>
          </a:prstGeom>
        </p:spPr>
        <p:txBody>
          <a:bodyPr vert="horz"/>
          <a:lstStyle>
            <a:lvl1pPr>
              <a:defRPr sz="2000" b="0" i="0" baseline="0">
                <a:solidFill>
                  <a:srgbClr val="40B79C"/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en-CA" dirty="0" smtClean="0"/>
              <a:t>Sub-Title  / </a:t>
            </a:r>
            <a:r>
              <a:rPr lang="en-CA" dirty="0" err="1" smtClean="0"/>
              <a:t>Sous</a:t>
            </a:r>
            <a:r>
              <a:rPr lang="en-CA" dirty="0" smtClean="0"/>
              <a:t>-titre</a:t>
            </a:r>
          </a:p>
        </p:txBody>
      </p:sp>
      <p:sp>
        <p:nvSpPr>
          <p:cNvPr id="27" name="Rectangle 26"/>
          <p:cNvSpPr/>
          <p:nvPr userDrawn="1"/>
        </p:nvSpPr>
        <p:spPr>
          <a:xfrm>
            <a:off x="359833" y="1739901"/>
            <a:ext cx="3534835" cy="192087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8" name="Rectangle 27"/>
          <p:cNvSpPr/>
          <p:nvPr userDrawn="1"/>
        </p:nvSpPr>
        <p:spPr>
          <a:xfrm>
            <a:off x="4332111" y="1739901"/>
            <a:ext cx="3534835" cy="192087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 userDrawn="1"/>
        </p:nvSpPr>
        <p:spPr>
          <a:xfrm>
            <a:off x="8286747" y="1739901"/>
            <a:ext cx="3534835" cy="192087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0" name="Picture Placeholder 41"/>
          <p:cNvSpPr>
            <a:spLocks noGrp="1"/>
          </p:cNvSpPr>
          <p:nvPr>
            <p:ph type="pic" sz="quarter" idx="13"/>
          </p:nvPr>
        </p:nvSpPr>
        <p:spPr>
          <a:xfrm>
            <a:off x="460587" y="1794652"/>
            <a:ext cx="3333325" cy="18113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600" b="0" i="0">
                <a:solidFill>
                  <a:schemeClr val="bg1">
                    <a:lumMod val="50000"/>
                  </a:schemeClr>
                </a:solidFill>
                <a:latin typeface="Verdana"/>
                <a:cs typeface="Verdana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1" name="Text Placeholder 45"/>
          <p:cNvSpPr>
            <a:spLocks noGrp="1"/>
          </p:cNvSpPr>
          <p:nvPr>
            <p:ph type="body" sz="quarter" idx="14" hasCustomPrompt="1"/>
          </p:nvPr>
        </p:nvSpPr>
        <p:spPr>
          <a:xfrm>
            <a:off x="359834" y="3660776"/>
            <a:ext cx="3534833" cy="3714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1" i="0">
                <a:solidFill>
                  <a:srgbClr val="0E67B8"/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en-CA" dirty="0" smtClean="0"/>
              <a:t>Title / Titre</a:t>
            </a:r>
            <a:endParaRPr lang="en-US" dirty="0"/>
          </a:p>
        </p:txBody>
      </p:sp>
      <p:sp>
        <p:nvSpPr>
          <p:cNvPr id="32" name="Text Placeholder 45"/>
          <p:cNvSpPr>
            <a:spLocks noGrp="1"/>
          </p:cNvSpPr>
          <p:nvPr>
            <p:ph type="body" sz="quarter" idx="15" hasCustomPrompt="1"/>
          </p:nvPr>
        </p:nvSpPr>
        <p:spPr>
          <a:xfrm>
            <a:off x="4332114" y="3660776"/>
            <a:ext cx="3534833" cy="3714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1" i="0">
                <a:solidFill>
                  <a:srgbClr val="0E67B8"/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en-CA" dirty="0" smtClean="0"/>
              <a:t>Title / Titre</a:t>
            </a:r>
            <a:endParaRPr lang="en-US" dirty="0"/>
          </a:p>
        </p:txBody>
      </p:sp>
      <p:sp>
        <p:nvSpPr>
          <p:cNvPr id="33" name="Text Placeholder 45"/>
          <p:cNvSpPr>
            <a:spLocks noGrp="1"/>
          </p:cNvSpPr>
          <p:nvPr>
            <p:ph type="body" sz="quarter" idx="16" hasCustomPrompt="1"/>
          </p:nvPr>
        </p:nvSpPr>
        <p:spPr>
          <a:xfrm>
            <a:off x="8286748" y="3660776"/>
            <a:ext cx="3534833" cy="3714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1" i="0">
                <a:solidFill>
                  <a:srgbClr val="0E67B8"/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en-CA" dirty="0" smtClean="0"/>
              <a:t>Title / Titre</a:t>
            </a:r>
            <a:endParaRPr lang="en-US" dirty="0"/>
          </a:p>
        </p:txBody>
      </p:sp>
      <p:sp>
        <p:nvSpPr>
          <p:cNvPr id="34" name="Picture Placeholder 41"/>
          <p:cNvSpPr>
            <a:spLocks noGrp="1"/>
          </p:cNvSpPr>
          <p:nvPr>
            <p:ph type="pic" sz="quarter" idx="18"/>
          </p:nvPr>
        </p:nvSpPr>
        <p:spPr>
          <a:xfrm>
            <a:off x="4426940" y="1794652"/>
            <a:ext cx="3333325" cy="18113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600" b="0" i="0">
                <a:solidFill>
                  <a:schemeClr val="bg1">
                    <a:lumMod val="50000"/>
                  </a:schemeClr>
                </a:solidFill>
                <a:latin typeface="Verdana"/>
                <a:cs typeface="Verdana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5" name="Picture Placeholder 41"/>
          <p:cNvSpPr>
            <a:spLocks noGrp="1"/>
          </p:cNvSpPr>
          <p:nvPr>
            <p:ph type="pic" sz="quarter" idx="19"/>
          </p:nvPr>
        </p:nvSpPr>
        <p:spPr>
          <a:xfrm>
            <a:off x="8381574" y="1794652"/>
            <a:ext cx="3333325" cy="18113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600" b="0" i="0" strike="noStrike">
                <a:solidFill>
                  <a:schemeClr val="bg1">
                    <a:lumMod val="50000"/>
                  </a:schemeClr>
                </a:solidFill>
                <a:latin typeface="Verdana"/>
                <a:cs typeface="Verdana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6" name="Text Placeholder 45"/>
          <p:cNvSpPr>
            <a:spLocks noGrp="1"/>
          </p:cNvSpPr>
          <p:nvPr>
            <p:ph type="body" sz="quarter" idx="20" hasCustomPrompt="1"/>
          </p:nvPr>
        </p:nvSpPr>
        <p:spPr>
          <a:xfrm>
            <a:off x="359834" y="4032250"/>
            <a:ext cx="3534833" cy="163703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0" i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CA" dirty="0" smtClean="0"/>
              <a:t>Text Area / Zone de </a:t>
            </a:r>
            <a:r>
              <a:rPr lang="en-CA" dirty="0" err="1" smtClean="0"/>
              <a:t>texte</a:t>
            </a:r>
            <a:endParaRPr lang="en-US" dirty="0"/>
          </a:p>
        </p:txBody>
      </p:sp>
      <p:sp>
        <p:nvSpPr>
          <p:cNvPr id="37" name="Text Placeholder 45"/>
          <p:cNvSpPr>
            <a:spLocks noGrp="1"/>
          </p:cNvSpPr>
          <p:nvPr>
            <p:ph type="body" sz="quarter" idx="21" hasCustomPrompt="1"/>
          </p:nvPr>
        </p:nvSpPr>
        <p:spPr>
          <a:xfrm>
            <a:off x="4332114" y="4032250"/>
            <a:ext cx="3534833" cy="163703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0" i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CA" dirty="0" smtClean="0"/>
              <a:t>Text Area / Zone de </a:t>
            </a:r>
            <a:r>
              <a:rPr lang="en-CA" dirty="0" err="1" smtClean="0"/>
              <a:t>texte</a:t>
            </a:r>
            <a:endParaRPr lang="en-US" dirty="0"/>
          </a:p>
        </p:txBody>
      </p:sp>
      <p:sp>
        <p:nvSpPr>
          <p:cNvPr id="38" name="Text Placeholder 45"/>
          <p:cNvSpPr>
            <a:spLocks noGrp="1"/>
          </p:cNvSpPr>
          <p:nvPr>
            <p:ph type="body" sz="quarter" idx="22" hasCustomPrompt="1"/>
          </p:nvPr>
        </p:nvSpPr>
        <p:spPr>
          <a:xfrm>
            <a:off x="8286748" y="4032250"/>
            <a:ext cx="3534833" cy="163703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0" i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CA" dirty="0" smtClean="0"/>
              <a:t>Text Area / Zone de </a:t>
            </a:r>
            <a:r>
              <a:rPr lang="en-CA" dirty="0" err="1" smtClean="0"/>
              <a:t>texte</a:t>
            </a:r>
            <a:endParaRPr lang="en-US" dirty="0"/>
          </a:p>
        </p:txBody>
      </p:sp>
      <p:pic>
        <p:nvPicPr>
          <p:cNvPr id="17" name="Picture 16" descr="150dpi-bar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"/>
            <a:ext cx="12191188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33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53484" y="334852"/>
            <a:ext cx="11468099" cy="10760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000" b="1" i="0" baseline="0"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Project:  </a:t>
            </a:r>
            <a:r>
              <a:rPr lang="en-US" dirty="0" err="1" smtClean="0"/>
              <a:t>FST</a:t>
            </a:r>
            <a:r>
              <a:rPr lang="en-US" dirty="0" smtClean="0"/>
              <a:t>- 51100.01.01 - Fabrication, Testing and Testing Methodologies for Advanced Fuel and Fuel Materials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53486" y="1584101"/>
            <a:ext cx="11468097" cy="3928057"/>
          </a:xfrm>
          <a:prstGeom prst="rect">
            <a:avLst/>
          </a:prstGeom>
        </p:spPr>
        <p:txBody>
          <a:bodyPr vert="horz"/>
          <a:lstStyle>
            <a:lvl1pPr marL="720725" marR="0" indent="-720725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lang="en-CA" sz="2400" baseline="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en-CA" sz="2400" dirty="0" smtClean="0">
                <a:latin typeface="Calibri"/>
                <a:ea typeface="Calibri"/>
                <a:cs typeface="Times New Roman"/>
              </a:rPr>
              <a:t>1.	Background: (1 slide max)</a:t>
            </a:r>
          </a:p>
          <a:p>
            <a:pPr lvl="0"/>
            <a:r>
              <a:rPr lang="en-CA" sz="2400" dirty="0" smtClean="0">
                <a:latin typeface="Calibri"/>
                <a:ea typeface="Calibri"/>
                <a:cs typeface="Times New Roman"/>
              </a:rPr>
              <a:t>			Objective/purpose</a:t>
            </a:r>
          </a:p>
          <a:p>
            <a:pPr lvl="0"/>
            <a:r>
              <a:rPr lang="en-CA" sz="2400" dirty="0" smtClean="0">
                <a:latin typeface="Calibri"/>
                <a:ea typeface="Calibri"/>
                <a:cs typeface="Times New Roman"/>
              </a:rPr>
              <a:t>			Linkages to government priorities</a:t>
            </a:r>
          </a:p>
          <a:p>
            <a:pPr lvl="0"/>
            <a:r>
              <a:rPr lang="en-CA" sz="2400" dirty="0" smtClean="0">
                <a:latin typeface="Calibri"/>
                <a:ea typeface="Calibri"/>
                <a:cs typeface="Times New Roman"/>
              </a:rPr>
              <a:t>			Federal stakeholders</a:t>
            </a:r>
            <a:endParaRPr lang="en-CA" sz="1000" dirty="0" smtClean="0"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353484" y="1119303"/>
            <a:ext cx="11468099" cy="464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 baseline="0">
                <a:solidFill>
                  <a:srgbClr val="0C5A9C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>
              <a:defRPr/>
            </a:pPr>
            <a:endParaRPr lang="en-US" sz="2000" dirty="0">
              <a:solidFill>
                <a:srgbClr val="40B79C"/>
              </a:solidFill>
            </a:endParaRPr>
          </a:p>
        </p:txBody>
      </p:sp>
      <p:pic>
        <p:nvPicPr>
          <p:cNvPr id="10" name="Picture 9" descr="150dpi-bar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"/>
            <a:ext cx="12191188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138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53486" y="334852"/>
            <a:ext cx="11468097" cy="577791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CA" sz="2400" baseline="0" smtClean="0"/>
            </a:lvl1pPr>
          </a:lstStyle>
          <a:p>
            <a:pPr lvl="0"/>
            <a:r>
              <a:rPr lang="en-CA" sz="2400" dirty="0" smtClean="0">
                <a:latin typeface="Calibri"/>
                <a:ea typeface="Calibri"/>
                <a:cs typeface="Times New Roman"/>
              </a:rPr>
              <a:t>2.	Project status:  (1 slide max)</a:t>
            </a:r>
          </a:p>
          <a:p>
            <a:pPr lvl="0"/>
            <a:r>
              <a:rPr lang="en-CA" sz="2400" dirty="0" smtClean="0">
                <a:latin typeface="Calibri"/>
                <a:ea typeface="Calibri"/>
                <a:cs typeface="Times New Roman"/>
              </a:rPr>
              <a:t>		Tasks Performed in the first six months</a:t>
            </a:r>
          </a:p>
          <a:p>
            <a:pPr lvl="0"/>
            <a:r>
              <a:rPr lang="en-CA" sz="2400" dirty="0" smtClean="0">
                <a:latin typeface="Calibri"/>
                <a:ea typeface="Calibri"/>
                <a:cs typeface="Times New Roman"/>
              </a:rPr>
              <a:t>		Milestone and Budget</a:t>
            </a:r>
          </a:p>
          <a:p>
            <a:pPr lvl="0"/>
            <a:r>
              <a:rPr lang="en-CA" sz="2400" dirty="0" smtClean="0">
                <a:latin typeface="Calibri"/>
                <a:ea typeface="Calibri"/>
                <a:cs typeface="Times New Roman"/>
              </a:rPr>
              <a:t>	</a:t>
            </a:r>
            <a:endParaRPr lang="en-CA" sz="1000" dirty="0" smtClean="0"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353484" y="1119302"/>
            <a:ext cx="11468099" cy="7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 baseline="0">
                <a:solidFill>
                  <a:srgbClr val="0C5A9C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>
              <a:defRPr/>
            </a:pPr>
            <a:endParaRPr lang="en-US" sz="2000" dirty="0">
              <a:solidFill>
                <a:srgbClr val="40B79C"/>
              </a:solidFill>
            </a:endParaRPr>
          </a:p>
        </p:txBody>
      </p:sp>
      <p:pic>
        <p:nvPicPr>
          <p:cNvPr id="10" name="Picture 9" descr="150dpi-bar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"/>
            <a:ext cx="12191188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185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53486" y="508002"/>
            <a:ext cx="11468097" cy="5604767"/>
          </a:xfrm>
          <a:prstGeom prst="rect">
            <a:avLst/>
          </a:prstGeom>
        </p:spPr>
        <p:txBody>
          <a:bodyPr vert="horz"/>
          <a:lstStyle>
            <a:lvl1pPr marL="457200" marR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 startAt="3"/>
              <a:tabLst/>
              <a:defRPr lang="en-CA" sz="1400" baseline="0" smtClean="0">
                <a:solidFill>
                  <a:schemeClr val="tx1"/>
                </a:solidFill>
              </a:defRPr>
            </a:lvl1pPr>
            <a:lvl2pPr>
              <a:defRPr/>
            </a:lvl2pPr>
          </a:lstStyle>
          <a:p>
            <a:pPr lvl="0"/>
            <a:r>
              <a:rPr lang="en-CA" sz="2400" dirty="0" smtClean="0">
                <a:latin typeface="Calibri"/>
                <a:ea typeface="Calibri"/>
                <a:cs typeface="Times New Roman"/>
              </a:rPr>
              <a:t>Results:  (2 slides max)	</a:t>
            </a:r>
          </a:p>
          <a:p>
            <a:pPr lvl="1"/>
            <a:r>
              <a:rPr lang="en-CA" sz="2400" dirty="0" smtClean="0">
                <a:latin typeface="Calibri"/>
                <a:ea typeface="Calibri"/>
                <a:cs typeface="Times New Roman"/>
              </a:rPr>
              <a:t>	Highlight achievement and success</a:t>
            </a:r>
          </a:p>
          <a:p>
            <a:pPr lvl="1"/>
            <a:r>
              <a:rPr lang="en-CA" sz="2400" dirty="0" smtClean="0">
                <a:latin typeface="Calibri"/>
                <a:ea typeface="Calibri"/>
                <a:cs typeface="Times New Roman"/>
              </a:rPr>
              <a:t>	Issues and Risks		</a:t>
            </a:r>
            <a:endParaRPr lang="en-CA" sz="1000" dirty="0" smtClean="0"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353484" y="1119302"/>
            <a:ext cx="11468099" cy="7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 baseline="0">
                <a:solidFill>
                  <a:srgbClr val="0C5A9C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>
              <a:defRPr/>
            </a:pPr>
            <a:endParaRPr lang="en-US" sz="2000" dirty="0">
              <a:solidFill>
                <a:srgbClr val="40B79C"/>
              </a:solidFill>
            </a:endParaRPr>
          </a:p>
        </p:txBody>
      </p:sp>
      <p:pic>
        <p:nvPicPr>
          <p:cNvPr id="10" name="Picture 9" descr="150dpi-bar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"/>
            <a:ext cx="12191188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068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53486" y="508002"/>
            <a:ext cx="11468097" cy="5094309"/>
          </a:xfrm>
          <a:prstGeom prst="rect">
            <a:avLst/>
          </a:prstGeom>
        </p:spPr>
        <p:txBody>
          <a:bodyPr vert="horz"/>
          <a:lstStyle>
            <a:lvl1pPr marL="457200" marR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CA" sz="1400" baseline="0" smtClean="0">
                <a:solidFill>
                  <a:schemeClr val="tx1"/>
                </a:solidFill>
              </a:defRPr>
            </a:lvl1pPr>
            <a:lvl2pPr>
              <a:defRPr/>
            </a:lvl2pPr>
          </a:lstStyle>
          <a:p>
            <a:pPr lvl="0"/>
            <a:r>
              <a:rPr lang="en-CA" sz="2400" dirty="0" smtClean="0">
                <a:latin typeface="Calibri"/>
                <a:ea typeface="Calibri"/>
                <a:cs typeface="Times New Roman"/>
              </a:rPr>
              <a:t>4.	Next steps (1 slide max)</a:t>
            </a:r>
          </a:p>
          <a:p>
            <a:pPr lvl="0"/>
            <a:r>
              <a:rPr lang="en-CA" sz="2400" dirty="0" smtClean="0">
                <a:latin typeface="Calibri"/>
                <a:ea typeface="Calibri"/>
                <a:cs typeface="Times New Roman"/>
              </a:rPr>
              <a:t>	</a:t>
            </a:r>
            <a:endParaRPr lang="en-CA" sz="1000" dirty="0" smtClean="0"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353484" y="1119302"/>
            <a:ext cx="11468099" cy="7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 baseline="0">
                <a:solidFill>
                  <a:srgbClr val="0C5A9C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>
              <a:defRPr/>
            </a:pPr>
            <a:endParaRPr lang="en-US" sz="2000" dirty="0">
              <a:solidFill>
                <a:srgbClr val="40B79C"/>
              </a:solidFill>
            </a:endParaRPr>
          </a:p>
        </p:txBody>
      </p:sp>
      <p:pic>
        <p:nvPicPr>
          <p:cNvPr id="10" name="Picture 9" descr="150dpi-bar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"/>
            <a:ext cx="12191188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363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353485" y="2498501"/>
            <a:ext cx="11468099" cy="7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 baseline="0">
                <a:solidFill>
                  <a:srgbClr val="0C5A9C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>
              <a:defRPr/>
            </a:pPr>
            <a:endParaRPr lang="en-US" sz="2000" dirty="0">
              <a:solidFill>
                <a:srgbClr val="40B79C"/>
              </a:solidFill>
            </a:endParaRPr>
          </a:p>
        </p:txBody>
      </p:sp>
      <p:pic>
        <p:nvPicPr>
          <p:cNvPr id="10" name="Picture 9" descr="150dpi-bar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"/>
            <a:ext cx="12191188" cy="508000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4164541" y="2044005"/>
            <a:ext cx="38629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defTabSz="457200"/>
            <a:r>
              <a:rPr lang="en-CA" sz="5400" b="1" dirty="0">
                <a:ln/>
                <a:solidFill>
                  <a:srgbClr val="9BBB59"/>
                </a:solidFill>
                <a:ea typeface="Calibri"/>
                <a:cs typeface="Times New Roman"/>
              </a:rPr>
              <a:t>QUESTIONS?</a:t>
            </a:r>
            <a:endParaRPr lang="en-CA" sz="5400" b="1" dirty="0">
              <a:ln/>
              <a:solidFill>
                <a:srgbClr val="9BBB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353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353484" y="1884478"/>
            <a:ext cx="11468099" cy="3678916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/>
              <a:buChar char="•"/>
              <a:defRPr sz="2000" b="0" i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defRPr>
            </a:lvl1pPr>
            <a:lvl2pPr marL="800100" indent="-342900">
              <a:buFont typeface="Arial"/>
              <a:buChar char="•"/>
              <a:defRPr sz="2000" b="0" i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defRPr>
            </a:lvl2pPr>
            <a:lvl3pPr marL="1257300" indent="-342900">
              <a:buFont typeface="Arial"/>
              <a:buChar char="•"/>
              <a:defRPr sz="2000" b="0" i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defRPr>
            </a:lvl3pPr>
            <a:lvl4pPr marL="1714500" indent="-342900">
              <a:buFont typeface="Arial"/>
              <a:buChar char="•"/>
              <a:defRPr sz="2000" b="0" i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defRPr>
            </a:lvl4pPr>
            <a:lvl5pPr marL="2171700" indent="-342900">
              <a:buFont typeface="Arial"/>
              <a:buChar char="•"/>
              <a:defRPr sz="2000" b="0" i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CA" dirty="0" smtClean="0"/>
              <a:t>Click to edit body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53484" y="476668"/>
            <a:ext cx="11468099" cy="642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 i="0" baseline="0"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Title / </a:t>
            </a:r>
            <a:r>
              <a:rPr lang="en-US" dirty="0" err="1" smtClean="0"/>
              <a:t>Titre</a:t>
            </a:r>
            <a:endParaRPr lang="en-US" dirty="0"/>
          </a:p>
        </p:txBody>
      </p:sp>
      <p:sp>
        <p:nvSpPr>
          <p:cNvPr id="13" name="Title Placeholder 1"/>
          <p:cNvSpPr txBox="1">
            <a:spLocks/>
          </p:cNvSpPr>
          <p:nvPr userDrawn="1"/>
        </p:nvSpPr>
        <p:spPr>
          <a:xfrm>
            <a:off x="353484" y="1119302"/>
            <a:ext cx="11468099" cy="7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 baseline="0">
                <a:solidFill>
                  <a:srgbClr val="0C5A9C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>
              <a:defRPr/>
            </a:pPr>
            <a:endParaRPr lang="en-US" sz="2000" dirty="0">
              <a:solidFill>
                <a:srgbClr val="40B79C"/>
              </a:solidFill>
            </a:endParaRP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53485" y="1075199"/>
            <a:ext cx="11468097" cy="751922"/>
          </a:xfrm>
          <a:prstGeom prst="rect">
            <a:avLst/>
          </a:prstGeom>
        </p:spPr>
        <p:txBody>
          <a:bodyPr vert="horz"/>
          <a:lstStyle>
            <a:lvl1pPr>
              <a:defRPr sz="2000" b="0" i="0" baseline="0">
                <a:solidFill>
                  <a:srgbClr val="40B79C"/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en-CA" dirty="0" smtClean="0"/>
              <a:t>Sub-Title / </a:t>
            </a:r>
            <a:r>
              <a:rPr lang="en-CA" dirty="0" err="1" smtClean="0"/>
              <a:t>Sous</a:t>
            </a:r>
            <a:r>
              <a:rPr lang="en-CA" dirty="0" smtClean="0"/>
              <a:t>-titre</a:t>
            </a:r>
          </a:p>
        </p:txBody>
      </p:sp>
      <p:pic>
        <p:nvPicPr>
          <p:cNvPr id="7" name="Picture 6" descr="150dpi-bar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"/>
            <a:ext cx="12191188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751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ab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sz="quarter" idx="10" hasCustomPrompt="1"/>
          </p:nvPr>
        </p:nvSpPr>
        <p:spPr>
          <a:xfrm>
            <a:off x="353485" y="1884478"/>
            <a:ext cx="11468100" cy="3297123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lnSpc>
                <a:spcPct val="100000"/>
              </a:lnSpc>
              <a:buFont typeface="+mj-lt"/>
              <a:buNone/>
              <a:defRPr sz="1600" b="0" i="0" baseline="0">
                <a:solidFill>
                  <a:schemeClr val="bg1">
                    <a:lumMod val="50000"/>
                  </a:schemeClr>
                </a:solidFill>
                <a:latin typeface="Verdana"/>
                <a:cs typeface="Verdana"/>
              </a:defRPr>
            </a:lvl1pPr>
          </a:lstStyle>
          <a:p>
            <a:r>
              <a:rPr lang="en-CA" dirty="0" smtClean="0"/>
              <a:t>Click icon to open table option. Enter amount of columns and rows. Click the black table layout in the table style options.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53484" y="476668"/>
            <a:ext cx="11468099" cy="642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 i="0" baseline="0">
                <a:latin typeface="Trebuchet MS"/>
                <a:cs typeface="Trebuchet MS"/>
              </a:defRPr>
            </a:lvl1pPr>
          </a:lstStyle>
          <a:p>
            <a:r>
              <a:rPr lang="en-CA" dirty="0" smtClean="0"/>
              <a:t>Title: Table</a:t>
            </a:r>
            <a:endParaRPr lang="en-US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53485" y="1075199"/>
            <a:ext cx="11468097" cy="751922"/>
          </a:xfrm>
          <a:prstGeom prst="rect">
            <a:avLst/>
          </a:prstGeom>
        </p:spPr>
        <p:txBody>
          <a:bodyPr vert="horz"/>
          <a:lstStyle>
            <a:lvl1pPr>
              <a:defRPr sz="2000" b="0" i="0" baseline="0">
                <a:solidFill>
                  <a:srgbClr val="40B79C"/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en-CA" dirty="0" smtClean="0"/>
              <a:t>Sub-Title / </a:t>
            </a:r>
            <a:r>
              <a:rPr lang="en-CA" dirty="0" err="1" smtClean="0"/>
              <a:t>Sous</a:t>
            </a:r>
            <a:r>
              <a:rPr lang="en-CA" dirty="0" smtClean="0"/>
              <a:t>-titre: Table</a:t>
            </a:r>
          </a:p>
        </p:txBody>
      </p:sp>
      <p:pic>
        <p:nvPicPr>
          <p:cNvPr id="8" name="Picture 7" descr="150dpi-bar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"/>
            <a:ext cx="12191188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89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Imag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39147" y="1884477"/>
            <a:ext cx="5629628" cy="284109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75332" y="1953206"/>
            <a:ext cx="5357261" cy="2703638"/>
          </a:xfrm>
          <a:prstGeom prst="rect">
            <a:avLst/>
          </a:prstGeom>
        </p:spPr>
        <p:txBody>
          <a:bodyPr vert="horz" anchor="ctr"/>
          <a:lstStyle>
            <a:lvl1pPr algn="ctr">
              <a:defRPr sz="1600" b="0" i="0">
                <a:solidFill>
                  <a:schemeClr val="bg1">
                    <a:lumMod val="50000"/>
                  </a:schemeClr>
                </a:solidFill>
                <a:latin typeface="Verdana"/>
                <a:cs typeface="Verdana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6173385" y="1884478"/>
            <a:ext cx="5746751" cy="284162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0" i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CA" dirty="0" smtClean="0"/>
              <a:t>Text Area / Zone de </a:t>
            </a:r>
            <a:r>
              <a:rPr lang="en-CA" dirty="0" err="1" smtClean="0"/>
              <a:t>texte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53484" y="476668"/>
            <a:ext cx="11468099" cy="642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 i="0" baseline="0">
                <a:latin typeface="Trebuchet MS"/>
                <a:cs typeface="Trebuchet MS"/>
              </a:defRPr>
            </a:lvl1pPr>
          </a:lstStyle>
          <a:p>
            <a:r>
              <a:rPr lang="en-CA" dirty="0" smtClean="0"/>
              <a:t>Title / Titre — Two Column Layout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353485" y="1075199"/>
            <a:ext cx="11468097" cy="751922"/>
          </a:xfrm>
          <a:prstGeom prst="rect">
            <a:avLst/>
          </a:prstGeom>
        </p:spPr>
        <p:txBody>
          <a:bodyPr vert="horz"/>
          <a:lstStyle>
            <a:lvl1pPr>
              <a:defRPr sz="2000" b="0" i="0" baseline="0">
                <a:solidFill>
                  <a:srgbClr val="40B79C"/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en-CA" dirty="0" smtClean="0"/>
              <a:t>Sub-Title / </a:t>
            </a:r>
            <a:r>
              <a:rPr lang="en-CA" dirty="0" err="1" smtClean="0"/>
              <a:t>Sous</a:t>
            </a:r>
            <a:r>
              <a:rPr lang="en-CA" dirty="0" smtClean="0"/>
              <a:t>-Titre</a:t>
            </a:r>
          </a:p>
        </p:txBody>
      </p:sp>
      <p:pic>
        <p:nvPicPr>
          <p:cNvPr id="11" name="Picture 10" descr="150dpi-bar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"/>
            <a:ext cx="12191188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83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0dpi-swoosh-thin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"/>
            <a:ext cx="12191188" cy="6857543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1106787" y="6305878"/>
            <a:ext cx="8314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/>
            <a:r>
              <a:rPr lang="en-US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Trebuchet MS"/>
                <a:cs typeface="Trebuchet MS"/>
              </a:rPr>
              <a:t>-</a:t>
            </a:r>
            <a:fld id="{FBF43F0D-FCAF-CC46-B0C4-FA03E8BF2391}" type="slidenum">
              <a:rPr lang="en-US" sz="1000">
                <a:solidFill>
                  <a:prstClr val="black">
                    <a:lumMod val="65000"/>
                    <a:lumOff val="35000"/>
                  </a:prstClr>
                </a:solidFill>
                <a:latin typeface="Trebuchet MS"/>
                <a:cs typeface="Trebuchet MS"/>
              </a:rPr>
              <a:pPr algn="r" defTabSz="457200"/>
              <a:t>‹#›</a:t>
            </a:fld>
            <a:r>
              <a:rPr lang="en-US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Trebuchet MS"/>
                <a:cs typeface="Trebuchet MS"/>
              </a:rPr>
              <a:t>-</a:t>
            </a:r>
            <a:endParaRPr lang="en-US" sz="1000" dirty="0">
              <a:solidFill>
                <a:prstClr val="black">
                  <a:lumMod val="65000"/>
                  <a:lumOff val="35000"/>
                </a:prstClr>
              </a:solidFill>
              <a:latin typeface="Trebuchet MS"/>
              <a:cs typeface="Trebuchet MS"/>
            </a:endParaRPr>
          </a:p>
        </p:txBody>
      </p:sp>
      <p:sp>
        <p:nvSpPr>
          <p:cNvPr id="4" name="Footer Placeholder 4"/>
          <p:cNvSpPr txBox="1">
            <a:spLocks/>
          </p:cNvSpPr>
          <p:nvPr/>
        </p:nvSpPr>
        <p:spPr>
          <a:xfrm>
            <a:off x="5284775" y="6305878"/>
            <a:ext cx="6041656" cy="26083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+mn-ea"/>
                <a:cs typeface="Verdan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OFFICIAL USE ONLY / À USAGE </a:t>
            </a:r>
            <a:r>
              <a:rPr lang="en-CA" sz="1000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EXCLUSIF</a:t>
            </a:r>
            <a:endParaRPr lang="en-CA" sz="10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638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 baseline="0">
          <a:solidFill>
            <a:srgbClr val="0C5A9C"/>
          </a:solidFill>
          <a:latin typeface="Trebuchet MS"/>
          <a:ea typeface="+mj-ea"/>
          <a:cs typeface="Trebuchet M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2146" b="11892"/>
          <a:stretch/>
        </p:blipFill>
        <p:spPr>
          <a:xfrm>
            <a:off x="0" y="0"/>
            <a:ext cx="12191999" cy="2397512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65112" y="2734743"/>
            <a:ext cx="11926887" cy="1093780"/>
          </a:xfrm>
        </p:spPr>
        <p:txBody>
          <a:bodyPr>
            <a:noAutofit/>
          </a:bodyPr>
          <a:lstStyle/>
          <a:p>
            <a:pPr algn="l"/>
            <a:r>
              <a:rPr lang="en-CA" sz="3200" dirty="0"/>
              <a:t>Linking Advanced Monitoring and Modeling in Nuclear Emergency Response Decision Support </a:t>
            </a:r>
            <a:r>
              <a:rPr lang="en-CA" sz="3200" dirty="0" smtClean="0"/>
              <a:t>Systems</a:t>
            </a:r>
            <a:endParaRPr lang="en-CA" sz="3200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65113" y="4387006"/>
            <a:ext cx="8601073" cy="367874"/>
          </a:xfrm>
        </p:spPr>
        <p:txBody>
          <a:bodyPr/>
          <a:lstStyle/>
          <a:p>
            <a:pPr algn="l"/>
            <a:r>
              <a:rPr lang="en-US" sz="2000" dirty="0">
                <a:solidFill>
                  <a:srgbClr val="40B79C"/>
                </a:solidFill>
                <a:latin typeface="Trebuchet MS"/>
                <a:cs typeface="Trebuchet MS"/>
              </a:rPr>
              <a:t>Luke Lebel, Vlad Korolevych, Lucian Ivan</a:t>
            </a:r>
            <a:endParaRPr lang="en-CA" sz="2000" dirty="0">
              <a:solidFill>
                <a:srgbClr val="40B79C"/>
              </a:solidFill>
              <a:latin typeface="Trebuchet MS"/>
              <a:cs typeface="Trebuchet MS"/>
            </a:endParaRP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265113" y="4754563"/>
            <a:ext cx="8601075" cy="558800"/>
          </a:xfrm>
        </p:spPr>
        <p:txBody>
          <a:bodyPr/>
          <a:lstStyle/>
          <a:p>
            <a:pPr algn="l"/>
            <a:r>
              <a:rPr lang="en-US" dirty="0" smtClean="0"/>
              <a:t>NERIS Workshop, Roskilde Denmark, 2019 April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8427797" y="6291438"/>
            <a:ext cx="2897427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UNRESTRICTED / ILLIMITÉ</a:t>
            </a:r>
          </a:p>
        </p:txBody>
      </p:sp>
    </p:spTree>
    <p:extLst>
      <p:ext uri="{BB962C8B-B14F-4D97-AF65-F5344CB8AC3E}">
        <p14:creationId xmlns:p14="http://schemas.microsoft.com/office/powerpoint/2010/main" val="42737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5046856" y="1815565"/>
            <a:ext cx="4980746" cy="3349499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CA">
              <a:solidFill>
                <a:prstClr val="white"/>
              </a:solidFill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252804"/>
            <a:ext cx="12191999" cy="72883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ADVANCING </a:t>
            </a:r>
            <a:r>
              <a:rPr lang="en-US" dirty="0" err="1"/>
              <a:t>EOC</a:t>
            </a:r>
            <a:r>
              <a:rPr lang="en-US" dirty="0"/>
              <a:t> DECISION </a:t>
            </a:r>
            <a:r>
              <a:rPr lang="en-US" dirty="0" smtClean="0"/>
              <a:t>SUPPORT SYSTEMS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6501335" y="2963221"/>
            <a:ext cx="20717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CA" sz="3200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EOC</a:t>
            </a:r>
            <a:r>
              <a:rPr lang="en-CA" sz="3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CA" sz="3200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DSS</a:t>
            </a:r>
            <a:endParaRPr lang="en-CA" sz="3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58103" y="3764602"/>
            <a:ext cx="1638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CA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dispersion &amp;</a:t>
            </a:r>
          </a:p>
          <a:p>
            <a:pPr algn="ctr" defTabSz="457200"/>
            <a:r>
              <a:rPr lang="en-CA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dose models</a:t>
            </a:r>
            <a:endParaRPr lang="en-CA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45926" y="2145036"/>
            <a:ext cx="16818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CA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visualization</a:t>
            </a:r>
            <a:endParaRPr lang="en-CA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defTabSz="457200"/>
            <a:r>
              <a:rPr lang="en-CA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&amp; mapping</a:t>
            </a:r>
            <a:endParaRPr lang="en-CA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29575" y="3766720"/>
            <a:ext cx="18614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CA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assimilation of</a:t>
            </a:r>
          </a:p>
          <a:p>
            <a:pPr algn="ctr" defTabSz="457200"/>
            <a:r>
              <a:rPr lang="en-CA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field data</a:t>
            </a:r>
            <a:endParaRPr lang="en-CA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8336482" y="4782328"/>
            <a:ext cx="1975037" cy="870580"/>
            <a:chOff x="7065806" y="4008098"/>
            <a:chExt cx="1975037" cy="870580"/>
          </a:xfrm>
        </p:grpSpPr>
        <p:sp>
          <p:nvSpPr>
            <p:cNvPr id="26" name="Oval 25"/>
            <p:cNvSpPr/>
            <p:nvPr/>
          </p:nvSpPr>
          <p:spPr>
            <a:xfrm>
              <a:off x="7065806" y="4008098"/>
              <a:ext cx="1975037" cy="87058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CA">
                <a:solidFill>
                  <a:prstClr val="white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108879" y="4249445"/>
              <a:ext cx="18870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457200"/>
              <a:r>
                <a:rPr lang="en-CA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meteorological</a:t>
              </a:r>
              <a:endParaRPr lang="en-CA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9254367" y="2102972"/>
            <a:ext cx="1975037" cy="870580"/>
            <a:chOff x="7058213" y="2344822"/>
            <a:chExt cx="1975037" cy="870580"/>
          </a:xfrm>
        </p:grpSpPr>
        <p:sp>
          <p:nvSpPr>
            <p:cNvPr id="25" name="Oval 24"/>
            <p:cNvSpPr/>
            <p:nvPr/>
          </p:nvSpPr>
          <p:spPr>
            <a:xfrm>
              <a:off x="7058213" y="2344822"/>
              <a:ext cx="1975037" cy="87058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CA">
                <a:solidFill>
                  <a:prstClr val="white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296583" y="2606807"/>
              <a:ext cx="14982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457200"/>
              <a:r>
                <a:rPr lang="en-CA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radiological</a:t>
              </a:r>
              <a:endParaRPr lang="en-CA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22" name="Arc 21"/>
          <p:cNvSpPr/>
          <p:nvPr/>
        </p:nvSpPr>
        <p:spPr>
          <a:xfrm>
            <a:off x="7049548" y="2453761"/>
            <a:ext cx="2264375" cy="1839434"/>
          </a:xfrm>
          <a:prstGeom prst="arc">
            <a:avLst>
              <a:gd name="adj1" fmla="val 16764350"/>
              <a:gd name="adj2" fmla="val 688450"/>
            </a:avLst>
          </a:prstGeom>
          <a:ln w="57150">
            <a:headEnd type="arrow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/>
            <a:endParaRPr lang="en-CA">
              <a:solidFill>
                <a:prstClr val="black"/>
              </a:solidFill>
            </a:endParaRPr>
          </a:p>
        </p:txBody>
      </p:sp>
      <p:sp>
        <p:nvSpPr>
          <p:cNvPr id="23" name="Arc 22"/>
          <p:cNvSpPr/>
          <p:nvPr/>
        </p:nvSpPr>
        <p:spPr>
          <a:xfrm flipH="1">
            <a:off x="5810021" y="2472215"/>
            <a:ext cx="2264375" cy="1839434"/>
          </a:xfrm>
          <a:prstGeom prst="arc">
            <a:avLst>
              <a:gd name="adj1" fmla="val 16743922"/>
              <a:gd name="adj2" fmla="val 688450"/>
            </a:avLst>
          </a:prstGeom>
          <a:ln w="57150">
            <a:headEnd type="arrow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/>
            <a:endParaRPr lang="en-CA">
              <a:solidFill>
                <a:prstClr val="black"/>
              </a:solidFill>
            </a:endParaRPr>
          </a:p>
        </p:txBody>
      </p:sp>
      <p:sp>
        <p:nvSpPr>
          <p:cNvPr id="24" name="Arc 23"/>
          <p:cNvSpPr/>
          <p:nvPr/>
        </p:nvSpPr>
        <p:spPr>
          <a:xfrm>
            <a:off x="6405041" y="3201054"/>
            <a:ext cx="2264375" cy="1839434"/>
          </a:xfrm>
          <a:prstGeom prst="arc">
            <a:avLst>
              <a:gd name="adj1" fmla="val 1230132"/>
              <a:gd name="adj2" fmla="val 9469518"/>
            </a:avLst>
          </a:prstGeom>
          <a:ln w="57150">
            <a:headEnd type="arrow" w="med" len="med"/>
            <a:tailEnd type="arrow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/>
            <a:endParaRPr lang="en-CA">
              <a:solidFill>
                <a:prstClr val="black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8360338" y="998003"/>
            <a:ext cx="1975037" cy="870580"/>
            <a:chOff x="7058213" y="2344822"/>
            <a:chExt cx="1975037" cy="870580"/>
          </a:xfrm>
        </p:grpSpPr>
        <p:sp>
          <p:nvSpPr>
            <p:cNvPr id="31" name="Oval 30"/>
            <p:cNvSpPr/>
            <p:nvPr/>
          </p:nvSpPr>
          <p:spPr>
            <a:xfrm>
              <a:off x="7058213" y="2344822"/>
              <a:ext cx="1975037" cy="87058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CA">
                <a:solidFill>
                  <a:prstClr val="white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362691" y="2460303"/>
              <a:ext cx="136608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457200"/>
              <a:r>
                <a:rPr lang="en-CA" b="1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informed</a:t>
              </a:r>
            </a:p>
            <a:p>
              <a:pPr algn="ctr" defTabSz="457200"/>
              <a:r>
                <a:rPr lang="en-CA" b="1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response</a:t>
              </a:r>
              <a:endParaRPr lang="en-CA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671245" y="4698688"/>
            <a:ext cx="1975037" cy="870580"/>
            <a:chOff x="7058213" y="2344822"/>
            <a:chExt cx="1975037" cy="870580"/>
          </a:xfrm>
        </p:grpSpPr>
        <p:sp>
          <p:nvSpPr>
            <p:cNvPr id="34" name="Oval 33"/>
            <p:cNvSpPr/>
            <p:nvPr/>
          </p:nvSpPr>
          <p:spPr>
            <a:xfrm>
              <a:off x="7058213" y="2344822"/>
              <a:ext cx="1975037" cy="87058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CA">
                <a:solidFill>
                  <a:prstClr val="white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291776" y="2452622"/>
              <a:ext cx="150791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457200"/>
              <a:r>
                <a:rPr lang="en-CA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dispersion</a:t>
              </a:r>
            </a:p>
            <a:p>
              <a:pPr algn="ctr" defTabSz="457200"/>
              <a:r>
                <a:rPr lang="en-CA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parameters</a:t>
              </a:r>
              <a:endParaRPr lang="en-CA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017855" y="2076757"/>
            <a:ext cx="1975037" cy="870580"/>
            <a:chOff x="7058213" y="2344822"/>
            <a:chExt cx="1975037" cy="870580"/>
          </a:xfrm>
        </p:grpSpPr>
        <p:sp>
          <p:nvSpPr>
            <p:cNvPr id="37" name="Oval 36"/>
            <p:cNvSpPr/>
            <p:nvPr/>
          </p:nvSpPr>
          <p:spPr>
            <a:xfrm>
              <a:off x="7058213" y="2344822"/>
              <a:ext cx="1975037" cy="87058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CA">
                <a:solidFill>
                  <a:prstClr val="white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195981" y="2606807"/>
              <a:ext cx="16995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457200"/>
              <a:r>
                <a:rPr lang="en-CA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source terms</a:t>
              </a:r>
              <a:endParaRPr lang="en-CA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42" name="Arc 41"/>
          <p:cNvSpPr/>
          <p:nvPr/>
        </p:nvSpPr>
        <p:spPr>
          <a:xfrm rot="10800000" flipV="1">
            <a:off x="8161212" y="1220948"/>
            <a:ext cx="2049503" cy="2572319"/>
          </a:xfrm>
          <a:prstGeom prst="arc">
            <a:avLst>
              <a:gd name="adj1" fmla="val 6814806"/>
              <a:gd name="adj2" fmla="val 9549565"/>
            </a:avLst>
          </a:prstGeom>
          <a:ln w="57150">
            <a:headEnd type="arrow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/>
            <a:endParaRPr lang="en-CA">
              <a:solidFill>
                <a:prstClr val="black"/>
              </a:solidFill>
            </a:endParaRPr>
          </a:p>
        </p:txBody>
      </p:sp>
      <p:sp>
        <p:nvSpPr>
          <p:cNvPr id="43" name="Arc 42"/>
          <p:cNvSpPr/>
          <p:nvPr/>
        </p:nvSpPr>
        <p:spPr>
          <a:xfrm rot="5400000" flipV="1">
            <a:off x="8729948" y="3388115"/>
            <a:ext cx="2264375" cy="1839434"/>
          </a:xfrm>
          <a:prstGeom prst="arc">
            <a:avLst>
              <a:gd name="adj1" fmla="val 16552600"/>
              <a:gd name="adj2" fmla="val 19013762"/>
            </a:avLst>
          </a:prstGeom>
          <a:ln w="57150">
            <a:headEnd type="arrow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/>
            <a:endParaRPr lang="en-CA">
              <a:solidFill>
                <a:prstClr val="black"/>
              </a:solidFill>
            </a:endParaRPr>
          </a:p>
        </p:txBody>
      </p:sp>
      <p:sp>
        <p:nvSpPr>
          <p:cNvPr id="45" name="Arc 44"/>
          <p:cNvSpPr/>
          <p:nvPr/>
        </p:nvSpPr>
        <p:spPr>
          <a:xfrm rot="16200000" flipH="1" flipV="1">
            <a:off x="4067207" y="3383210"/>
            <a:ext cx="2264375" cy="1839434"/>
          </a:xfrm>
          <a:prstGeom prst="arc">
            <a:avLst>
              <a:gd name="adj1" fmla="val 16552600"/>
              <a:gd name="adj2" fmla="val 18265809"/>
            </a:avLst>
          </a:prstGeom>
          <a:ln w="57150">
            <a:headEnd type="arrow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/>
            <a:endParaRPr lang="en-CA">
              <a:solidFill>
                <a:prstClr val="black"/>
              </a:solidFill>
            </a:endParaRPr>
          </a:p>
        </p:txBody>
      </p:sp>
      <p:sp>
        <p:nvSpPr>
          <p:cNvPr id="47" name="Arc 46"/>
          <p:cNvSpPr/>
          <p:nvPr/>
        </p:nvSpPr>
        <p:spPr>
          <a:xfrm flipH="1">
            <a:off x="7606278" y="1453592"/>
            <a:ext cx="2264375" cy="1839434"/>
          </a:xfrm>
          <a:prstGeom prst="arc">
            <a:avLst>
              <a:gd name="adj1" fmla="val 16200000"/>
              <a:gd name="adj2" fmla="val 20691728"/>
            </a:avLst>
          </a:prstGeom>
          <a:ln w="57150">
            <a:headEnd type="arrow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/>
            <a:endParaRPr lang="en-CA">
              <a:solidFill>
                <a:prstClr val="black"/>
              </a:solidFill>
            </a:endParaRPr>
          </a:p>
        </p:txBody>
      </p:sp>
      <p:sp>
        <p:nvSpPr>
          <p:cNvPr id="40" name="Content Placeholder 1"/>
          <p:cNvSpPr>
            <a:spLocks noGrp="1"/>
          </p:cNvSpPr>
          <p:nvPr>
            <p:ph idx="10"/>
          </p:nvPr>
        </p:nvSpPr>
        <p:spPr>
          <a:xfrm>
            <a:off x="134557" y="950133"/>
            <a:ext cx="3911559" cy="4405803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Program Outcomes</a:t>
            </a:r>
            <a:endParaRPr lang="en-CA" b="1" u="sng" dirty="0" smtClean="0"/>
          </a:p>
          <a:p>
            <a:pPr>
              <a:buNone/>
            </a:pPr>
            <a:r>
              <a:rPr lang="en-CA" sz="1600" b="1" i="1" dirty="0" smtClean="0"/>
              <a:t>Assimilation </a:t>
            </a:r>
            <a:r>
              <a:rPr lang="en-CA" sz="1600" b="1" i="1" dirty="0"/>
              <a:t>Algorithms:</a:t>
            </a:r>
          </a:p>
          <a:p>
            <a:pPr lvl="1"/>
            <a:r>
              <a:rPr lang="en-CA" sz="1600" dirty="0"/>
              <a:t>Plume correction with radiological data</a:t>
            </a:r>
          </a:p>
          <a:p>
            <a:pPr lvl="1"/>
            <a:r>
              <a:rPr lang="en-CA" sz="1600" dirty="0" smtClean="0"/>
              <a:t>Plume </a:t>
            </a:r>
            <a:r>
              <a:rPr lang="en-CA" sz="1600" dirty="0"/>
              <a:t>reconstruction from dose </a:t>
            </a:r>
            <a:r>
              <a:rPr lang="en-CA" sz="1600" dirty="0" smtClean="0"/>
              <a:t>measurements</a:t>
            </a:r>
          </a:p>
          <a:p>
            <a:pPr lvl="1"/>
            <a:r>
              <a:rPr lang="en-US" sz="1600" dirty="0" smtClean="0"/>
              <a:t>Advanced meteorology</a:t>
            </a:r>
            <a:endParaRPr lang="en-CA" sz="1600" dirty="0" smtClean="0"/>
          </a:p>
          <a:p>
            <a:pPr>
              <a:buNone/>
            </a:pPr>
            <a:r>
              <a:rPr lang="en-CA" sz="1600" b="1" i="1" dirty="0"/>
              <a:t>Monitoring Techniques:</a:t>
            </a:r>
            <a:endParaRPr lang="en-CA" b="1" i="1" dirty="0"/>
          </a:p>
          <a:p>
            <a:pPr lvl="1"/>
            <a:r>
              <a:rPr lang="en-CA" sz="1600" dirty="0"/>
              <a:t>Real-time radionuclide monitor</a:t>
            </a:r>
          </a:p>
          <a:p>
            <a:pPr lvl="1"/>
            <a:r>
              <a:rPr lang="en-CA" sz="1600" dirty="0"/>
              <a:t>MCCI signatures </a:t>
            </a:r>
            <a:r>
              <a:rPr lang="en-CA" sz="1600" dirty="0" smtClean="0"/>
              <a:t>analysis</a:t>
            </a:r>
          </a:p>
          <a:p>
            <a:pPr lvl="1"/>
            <a:r>
              <a:rPr lang="en-US" sz="1600" dirty="0" smtClean="0"/>
              <a:t>UAV flight path optimization</a:t>
            </a:r>
            <a:endParaRPr lang="en-CA" sz="1600" dirty="0"/>
          </a:p>
          <a:p>
            <a:pPr>
              <a:buNone/>
            </a:pPr>
            <a:r>
              <a:rPr lang="en-CA" sz="1600" b="1" i="1" dirty="0"/>
              <a:t>Decision Support Modules:</a:t>
            </a:r>
          </a:p>
          <a:p>
            <a:pPr marL="799200"/>
            <a:r>
              <a:rPr lang="en-CA" sz="1600" dirty="0"/>
              <a:t>Visualization systems</a:t>
            </a:r>
          </a:p>
          <a:p>
            <a:pPr marL="799200"/>
            <a:r>
              <a:rPr lang="en-CA" sz="1600" dirty="0"/>
              <a:t>Risk and consequence evaluation</a:t>
            </a:r>
          </a:p>
          <a:p>
            <a:pPr lvl="1"/>
            <a:endParaRPr lang="en-CA" sz="1800" dirty="0"/>
          </a:p>
        </p:txBody>
      </p:sp>
      <p:sp>
        <p:nvSpPr>
          <p:cNvPr id="44" name="Arc 43"/>
          <p:cNvSpPr/>
          <p:nvPr/>
        </p:nvSpPr>
        <p:spPr>
          <a:xfrm rot="10800000" flipH="1" flipV="1">
            <a:off x="4983116" y="1219476"/>
            <a:ext cx="2049503" cy="2572319"/>
          </a:xfrm>
          <a:prstGeom prst="arc">
            <a:avLst>
              <a:gd name="adj1" fmla="val 6814806"/>
              <a:gd name="adj2" fmla="val 9549565"/>
            </a:avLst>
          </a:prstGeom>
          <a:ln w="57150">
            <a:headEnd type="arrow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/>
            <a:endParaRPr lang="en-CA">
              <a:solidFill>
                <a:prstClr val="black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427797" y="6291438"/>
            <a:ext cx="2897427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UNRESTRICTED / ILLIMITÉ</a:t>
            </a:r>
          </a:p>
        </p:txBody>
      </p:sp>
    </p:spTree>
    <p:extLst>
      <p:ext uri="{BB962C8B-B14F-4D97-AF65-F5344CB8AC3E}">
        <p14:creationId xmlns:p14="http://schemas.microsoft.com/office/powerpoint/2010/main" val="241910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IAL USE ONL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IAL USE ONLY.potx" id="{0BA114B1-92E1-4328-A7F3-00BD0C07FD97}" vid="{DC259F84-49CB-4F6B-AC66-1CDE7CB06C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141</Words>
  <Application>Microsoft Office PowerPoint</Application>
  <PresentationFormat>Widescreen</PresentationFormat>
  <Paragraphs>44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Times New Roman</vt:lpstr>
      <vt:lpstr>Trebuchet MS</vt:lpstr>
      <vt:lpstr>Verdana</vt:lpstr>
      <vt:lpstr>Wingdings</vt:lpstr>
      <vt:lpstr>OFFICIAL USE ONLY</vt:lpstr>
      <vt:lpstr>Linking Advanced Monitoring and Modeling in Nuclear Emergency Response Decision Support Systems</vt:lpstr>
      <vt:lpstr>ADVANCING EOC DECISION SUPPORT SYSTEMS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Lebel, Luke</dc:creator>
  <cp:lastModifiedBy>Lebel, Luke</cp:lastModifiedBy>
  <cp:revision>5</cp:revision>
  <dcterms:created xsi:type="dcterms:W3CDTF">2019-03-26T12:23:58Z</dcterms:created>
  <dcterms:modified xsi:type="dcterms:W3CDTF">2019-03-26T12:46:34Z</dcterms:modified>
</cp:coreProperties>
</file>