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  <p:sldMasterId id="2147483754" r:id="rId2"/>
  </p:sldMasterIdLst>
  <p:notesMasterIdLst>
    <p:notesMasterId r:id="rId8"/>
  </p:notesMasterIdLst>
  <p:handoutMasterIdLst>
    <p:handoutMasterId r:id="rId9"/>
  </p:handoutMasterIdLst>
  <p:sldIdLst>
    <p:sldId id="326" r:id="rId3"/>
    <p:sldId id="327" r:id="rId4"/>
    <p:sldId id="330" r:id="rId5"/>
    <p:sldId id="331" r:id="rId6"/>
    <p:sldId id="329" r:id="rId7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DC3"/>
    <a:srgbClr val="5C81CE"/>
    <a:srgbClr val="FFFFFF"/>
    <a:srgbClr val="9578F2"/>
    <a:srgbClr val="00FFCC"/>
    <a:srgbClr val="F9FDDB"/>
    <a:srgbClr val="CCFF99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165" autoAdjust="0"/>
  </p:normalViewPr>
  <p:slideViewPr>
    <p:cSldViewPr snapToGrid="0">
      <p:cViewPr varScale="1">
        <p:scale>
          <a:sx n="82" d="100"/>
          <a:sy n="82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046" y="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2019 - SCK•CEN - </a:t>
            </a:r>
            <a:r>
              <a:rPr lang="en-US" sz="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preliminary data for dedicated use ONLY and may not be cited without the explicit permission of the author.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477000"/>
            <a:ext cx="9926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2019 - SCK•CEN - 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preliminary data for dedicated use ONLY and may not be cited without the explicit permission of the author.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42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23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1" y="2130425"/>
            <a:ext cx="8562643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886200"/>
            <a:ext cx="8584792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22-03-2019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3803648" y="6456308"/>
            <a:ext cx="1543792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467833"/>
            <a:ext cx="8579821" cy="500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5" y="1148317"/>
            <a:ext cx="8573386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22-03-2019</a:t>
            </a:fld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391886" y="1054833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22-03-2019</a:t>
            </a:fld>
            <a:endParaRPr lang="nl-B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08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06" y="541338"/>
            <a:ext cx="858095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446" y="1443841"/>
            <a:ext cx="8562753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22-03-2019</a:t>
            </a:fld>
            <a:endParaRPr lang="nl-BE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72000" y="6453206"/>
            <a:ext cx="420777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F362BDEC-6E0C-4592-BD83-F94B866EFC3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 title="AlexandriaReference"/>
          <p:cNvSpPr txBox="1"/>
          <p:nvPr userDrawn="1"/>
        </p:nvSpPr>
        <p:spPr>
          <a:xfrm>
            <a:off x="0" y="6508058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SCK•CEN/33341373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 title="AlexandriaSecurltyClearance"/>
          <p:cNvSpPr txBox="1"/>
          <p:nvPr userDrawn="1"/>
        </p:nvSpPr>
        <p:spPr>
          <a:xfrm>
            <a:off x="1331640" y="6453336"/>
            <a:ext cx="165618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 title="AlexandriaDistributionLimitations"/>
          <p:cNvSpPr txBox="1"/>
          <p:nvPr userDrawn="1"/>
        </p:nvSpPr>
        <p:spPr>
          <a:xfrm>
            <a:off x="2850291" y="6508058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3" descr="O:\DOKUMENT\Diensten\COM\MPR\mpr\Corporate_design\SCKCEN\60jaar SCK•CEN\huisstijl\elements\balk60yonder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7067550" y="6437189"/>
            <a:ext cx="1703672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7861300" y="6461892"/>
            <a:ext cx="1104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Copyright © 2019 SCK•CEN</a:t>
            </a:r>
            <a:endParaRPr lang="en-GB" sz="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" name="TextBox 12" title="AlexandriaAlternativeReference"/>
          <p:cNvSpPr txBox="1"/>
          <p:nvPr userDrawn="1"/>
        </p:nvSpPr>
        <p:spPr>
          <a:xfrm>
            <a:off x="1425145" y="6508058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 title="AlexandriaEventAttributes"/>
          <p:cNvSpPr txBox="1"/>
          <p:nvPr userDrawn="1"/>
        </p:nvSpPr>
        <p:spPr>
          <a:xfrm>
            <a:off x="5001596" y="6508058"/>
            <a:ext cx="305881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ALEXANDRIA INTEGRATION</a:t>
            </a:r>
            <a:br>
              <a:rPr lang="en-US" dirty="0" smtClean="0"/>
            </a:br>
            <a:r>
              <a:rPr lang="en-US" dirty="0" smtClean="0"/>
              <a:t>Do not delete this master!</a:t>
            </a:r>
            <a:endParaRPr lang="nl-BE" dirty="0"/>
          </a:p>
        </p:txBody>
      </p:sp>
      <p:sp>
        <p:nvSpPr>
          <p:cNvPr id="8" name="TextBox 7" title="AlexandriaReference"/>
          <p:cNvSpPr txBox="1"/>
          <p:nvPr userDrawn="1"/>
        </p:nvSpPr>
        <p:spPr>
          <a:xfrm>
            <a:off x="574158" y="1658677"/>
            <a:ext cx="14652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Attributes_Short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sp>
        <p:nvSpPr>
          <p:cNvPr id="4" name="TextBox 3" title="AlexandriaSecurltyClearance"/>
          <p:cNvSpPr txBox="1"/>
          <p:nvPr userDrawn="1"/>
        </p:nvSpPr>
        <p:spPr>
          <a:xfrm>
            <a:off x="2039358" y="2575110"/>
            <a:ext cx="14652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[Security Clearance]</a:t>
            </a:r>
          </a:p>
        </p:txBody>
      </p:sp>
      <p:sp>
        <p:nvSpPr>
          <p:cNvPr id="5" name="TextBox 4" title="AlexandriaDistributionLimitations"/>
          <p:cNvSpPr txBox="1"/>
          <p:nvPr userDrawn="1"/>
        </p:nvSpPr>
        <p:spPr>
          <a:xfrm>
            <a:off x="3504558" y="1658677"/>
            <a:ext cx="14652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Attributes_Information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Security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Classification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6" name="TextBox 5" title="AlexandriaEventAttributes"/>
          <p:cNvSpPr txBox="1"/>
          <p:nvPr userDrawn="1"/>
        </p:nvSpPr>
        <p:spPr>
          <a:xfrm>
            <a:off x="1848149" y="3013157"/>
            <a:ext cx="464266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[Event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Attributes_Event_Event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Name]</a:t>
            </a: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1848149" y="1661548"/>
            <a:ext cx="14652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Attributes_Alternative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</p:spTree>
    <p:extLst>
      <p:ext uri="{BB962C8B-B14F-4D97-AF65-F5344CB8AC3E}">
        <p14:creationId xmlns:p14="http://schemas.microsoft.com/office/powerpoint/2010/main" val="4913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30" y="1104694"/>
            <a:ext cx="7873340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AU" sz="2800" b="1" dirty="0">
                <a:solidFill>
                  <a:srgbClr val="007DC3"/>
                </a:solidFill>
                <a:latin typeface="Segoe UI" pitchFamily="34" charset="0"/>
                <a:cs typeface="Segoe UI" pitchFamily="34" charset="0"/>
              </a:rPr>
              <a:t>How the EU strengthens CBRN response capacities outside the European Union</a:t>
            </a:r>
          </a:p>
          <a:p>
            <a:pPr algn="ctr" eaLnBrk="1" hangingPunct="1">
              <a:lnSpc>
                <a:spcPct val="90000"/>
              </a:lnSpc>
            </a:pPr>
            <a:r>
              <a:rPr lang="en-AU" sz="2400" b="1" i="1" dirty="0">
                <a:solidFill>
                  <a:srgbClr val="007DC3"/>
                </a:solidFill>
                <a:latin typeface="Segoe UI" pitchFamily="34" charset="0"/>
                <a:cs typeface="Segoe UI" pitchFamily="34" charset="0"/>
              </a:rPr>
              <a:t>2 examples from the Westerns Balkans and the Black Sea Region</a:t>
            </a:r>
            <a:endParaRPr lang="en-AU" sz="4400" b="1" i="1" dirty="0">
              <a:latin typeface="Segoe UI" pitchFamily="34" charset="0"/>
              <a:cs typeface="Segoe UI" pitchFamily="34" charset="0"/>
            </a:endParaRPr>
          </a:p>
          <a:p>
            <a:pPr algn="ctr" eaLnBrk="1" fontAlgn="ctr" hangingPunct="1"/>
            <a:r>
              <a:rPr lang="nl-BE" sz="3600" b="1" dirty="0">
                <a:solidFill>
                  <a:srgbClr val="007DC3"/>
                </a:solidFill>
                <a:latin typeface="Segoe UI Light" pitchFamily="34" charset="0"/>
              </a:rPr>
              <a:t> </a:t>
            </a:r>
            <a:endParaRPr lang="nl-BE" sz="3600" dirty="0">
              <a:solidFill>
                <a:srgbClr val="007DC3"/>
              </a:solidFill>
              <a:latin typeface="Segoe UI Light" pitchFamily="34" charset="0"/>
            </a:endParaRPr>
          </a:p>
          <a:p>
            <a:pPr algn="ctr" eaLnBrk="1" fontAlgn="ctr" hangingPunct="1"/>
            <a:r>
              <a:rPr lang="en-AU" sz="2400" b="1" i="1" dirty="0">
                <a:solidFill>
                  <a:srgbClr val="007DC3"/>
                </a:solidFill>
                <a:latin typeface="Segoe UI" pitchFamily="34" charset="0"/>
                <a:cs typeface="Segoe UI" pitchFamily="34" charset="0"/>
              </a:rPr>
              <a:t>Katrijn Vandersteen &amp; Klaas van der Meer </a:t>
            </a:r>
            <a:endParaRPr lang="en-AU" sz="2400" b="1" i="1" dirty="0" smtClean="0">
              <a:solidFill>
                <a:srgbClr val="007DC3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AU" sz="2000" i="1" dirty="0">
                <a:solidFill>
                  <a:srgbClr val="007DC3"/>
                </a:solidFill>
                <a:latin typeface="Segoe UI" pitchFamily="34" charset="0"/>
                <a:cs typeface="Segoe UI" pitchFamily="34" charset="0"/>
              </a:rPr>
              <a:t>Belgian Nuclear Research Centre, SCK•CEN, </a:t>
            </a:r>
            <a:r>
              <a:rPr lang="en-AU" sz="2000" i="1" dirty="0" err="1">
                <a:solidFill>
                  <a:srgbClr val="007DC3"/>
                </a:solidFill>
                <a:latin typeface="Segoe UI" pitchFamily="34" charset="0"/>
                <a:cs typeface="Segoe UI" pitchFamily="34" charset="0"/>
              </a:rPr>
              <a:t>Mol</a:t>
            </a:r>
            <a:r>
              <a:rPr lang="en-AU" sz="2000" i="1" dirty="0">
                <a:solidFill>
                  <a:srgbClr val="007DC3"/>
                </a:solidFill>
                <a:latin typeface="Segoe UI" pitchFamily="34" charset="0"/>
                <a:cs typeface="Segoe UI" pitchFamily="34" charset="0"/>
              </a:rPr>
              <a:t>, Belgium</a:t>
            </a:r>
          </a:p>
          <a:p>
            <a:pPr algn="ctr" eaLnBrk="1" hangingPunct="1">
              <a:lnSpc>
                <a:spcPct val="90000"/>
              </a:lnSpc>
            </a:pPr>
            <a:r>
              <a:rPr lang="en-AU" sz="2000" b="1" i="1" dirty="0">
                <a:solidFill>
                  <a:srgbClr val="007DC3"/>
                </a:solidFill>
                <a:latin typeface="Segoe UI" pitchFamily="34" charset="0"/>
                <a:cs typeface="Segoe UI" pitchFamily="34" charset="0"/>
              </a:rPr>
              <a:t>E-mail: katrijn.vandersteen@sckcen.be</a:t>
            </a:r>
            <a:endParaRPr lang="en-US" sz="40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01" y="4417620"/>
            <a:ext cx="2064398" cy="128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35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2400" dirty="0" smtClean="0"/>
              <a:t>The European </a:t>
            </a:r>
            <a:r>
              <a:rPr lang="en-GB" sz="2400" dirty="0"/>
              <a:t>Union Chemical Biological Radiological and Nuclear Risk Mitigation Centres of Excellence Initiative</a:t>
            </a:r>
            <a:endParaRPr lang="en-US" sz="2400" dirty="0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2400" dirty="0" smtClean="0"/>
              <a:t>Aim: </a:t>
            </a:r>
          </a:p>
          <a:p>
            <a:pPr lvl="1"/>
            <a:r>
              <a:rPr lang="en-GB" sz="2200" dirty="0" smtClean="0"/>
              <a:t>Strengthen </a:t>
            </a:r>
            <a:r>
              <a:rPr lang="en-GB" sz="2200" dirty="0"/>
              <a:t>the capacity of countries outside the European </a:t>
            </a:r>
            <a:r>
              <a:rPr lang="en-GB" sz="2200" dirty="0" smtClean="0"/>
              <a:t>Union with respect to mitigating </a:t>
            </a:r>
            <a:r>
              <a:rPr lang="en-GB" sz="2200" dirty="0"/>
              <a:t>CBRN </a:t>
            </a:r>
            <a:r>
              <a:rPr lang="en-GB" sz="2200" dirty="0" smtClean="0"/>
              <a:t>risks</a:t>
            </a:r>
          </a:p>
          <a:p>
            <a:r>
              <a:rPr lang="en-GB" sz="2400" dirty="0" smtClean="0"/>
              <a:t>Eight </a:t>
            </a:r>
            <a:r>
              <a:rPr lang="en-GB" sz="2400" dirty="0"/>
              <a:t>regions, headed up by a secretariat at regional </a:t>
            </a:r>
            <a:r>
              <a:rPr lang="en-GB" sz="2400" dirty="0" smtClean="0"/>
              <a:t>level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4" y="2854626"/>
            <a:ext cx="4813875" cy="33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65815" y="2854626"/>
            <a:ext cx="3565956" cy="305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kern="0" dirty="0" err="1" smtClean="0"/>
              <a:t>P44</a:t>
            </a:r>
            <a:r>
              <a:rPr lang="en-GB" sz="2400" kern="0" dirty="0" smtClean="0"/>
              <a:t> (2015 – 2018) and </a:t>
            </a:r>
            <a:r>
              <a:rPr lang="en-GB" sz="2400" kern="0" dirty="0" err="1" smtClean="0"/>
              <a:t>P57</a:t>
            </a:r>
            <a:r>
              <a:rPr lang="en-GB" sz="2400" kern="0" dirty="0" smtClean="0"/>
              <a:t> (2017 – 2019): two projects in Western Balkans and Black Sea region</a:t>
            </a:r>
          </a:p>
          <a:p>
            <a:r>
              <a:rPr lang="en-GB" sz="2400" kern="0" dirty="0" smtClean="0"/>
              <a:t>Implemented by consortium lead by SCK•CEN</a:t>
            </a:r>
          </a:p>
          <a:p>
            <a:pPr marL="0" indent="0">
              <a:buNone/>
            </a:pPr>
            <a:endParaRPr lang="en-GB" sz="2400" kern="0" dirty="0" smtClean="0"/>
          </a:p>
          <a:p>
            <a:endParaRPr lang="en-GB" sz="2400" kern="0" dirty="0" smtClean="0"/>
          </a:p>
          <a:p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77525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Objectives</a:t>
            </a:r>
            <a:r>
              <a:rPr lang="nl-BE" dirty="0" smtClean="0"/>
              <a:t> of </a:t>
            </a:r>
            <a:r>
              <a:rPr lang="nl-BE" dirty="0" err="1" smtClean="0"/>
              <a:t>P44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P57</a:t>
            </a:r>
            <a:endParaRPr lang="nl-B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Training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exercises</a:t>
            </a:r>
            <a:endParaRPr lang="nl-BE" sz="2000" dirty="0" smtClean="0"/>
          </a:p>
          <a:p>
            <a:pPr lvl="1"/>
            <a:r>
              <a:rPr lang="nl-BE" sz="1800" dirty="0" smtClean="0"/>
              <a:t>first </a:t>
            </a:r>
            <a:r>
              <a:rPr lang="nl-BE" sz="1800" dirty="0" err="1" smtClean="0"/>
              <a:t>responders</a:t>
            </a:r>
            <a:r>
              <a:rPr lang="nl-BE" sz="1800" dirty="0" smtClean="0"/>
              <a:t> (</a:t>
            </a:r>
            <a:r>
              <a:rPr lang="nl-BE" sz="1800" dirty="0" err="1" smtClean="0"/>
              <a:t>P44</a:t>
            </a:r>
            <a:r>
              <a:rPr lang="nl-BE" sz="1800" dirty="0" smtClean="0"/>
              <a:t>)</a:t>
            </a:r>
          </a:p>
          <a:p>
            <a:pPr lvl="2"/>
            <a:r>
              <a:rPr lang="nl-BE" sz="1600" dirty="0" err="1" smtClean="0"/>
              <a:t>Improve</a:t>
            </a:r>
            <a:r>
              <a:rPr lang="nl-BE" sz="1600" dirty="0" smtClean="0"/>
              <a:t> </a:t>
            </a:r>
            <a:r>
              <a:rPr lang="nl-BE" sz="1600" dirty="0" err="1" smtClean="0"/>
              <a:t>ability</a:t>
            </a:r>
            <a:r>
              <a:rPr lang="nl-BE" sz="1600" dirty="0" smtClean="0"/>
              <a:t> of first </a:t>
            </a:r>
            <a:r>
              <a:rPr lang="nl-BE" sz="1600" dirty="0" err="1" smtClean="0"/>
              <a:t>responders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respond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a CBRN incident</a:t>
            </a:r>
          </a:p>
          <a:p>
            <a:pPr lvl="1"/>
            <a:r>
              <a:rPr lang="nl-BE" sz="1800" dirty="0" err="1" smtClean="0"/>
              <a:t>Forensic</a:t>
            </a:r>
            <a:r>
              <a:rPr lang="nl-BE" sz="1800" dirty="0" smtClean="0"/>
              <a:t> </a:t>
            </a:r>
            <a:r>
              <a:rPr lang="nl-BE" sz="1800" dirty="0" err="1" smtClean="0"/>
              <a:t>science</a:t>
            </a:r>
            <a:r>
              <a:rPr lang="nl-BE" sz="1800" dirty="0" smtClean="0"/>
              <a:t> </a:t>
            </a:r>
            <a:r>
              <a:rPr lang="nl-BE" sz="1800" dirty="0" err="1" smtClean="0"/>
              <a:t>institute</a:t>
            </a:r>
            <a:r>
              <a:rPr lang="nl-BE" sz="1800" dirty="0" err="1" smtClean="0"/>
              <a:t>s</a:t>
            </a:r>
            <a:r>
              <a:rPr lang="nl-BE" sz="1800" dirty="0" smtClean="0"/>
              <a:t>’ </a:t>
            </a:r>
            <a:r>
              <a:rPr lang="nl-BE" sz="1800" dirty="0" err="1" smtClean="0"/>
              <a:t>staff</a:t>
            </a:r>
            <a:r>
              <a:rPr lang="nl-BE" sz="1800" dirty="0" smtClean="0"/>
              <a:t> (</a:t>
            </a:r>
            <a:r>
              <a:rPr lang="nl-BE" sz="1800" dirty="0" err="1" smtClean="0"/>
              <a:t>P57</a:t>
            </a:r>
            <a:r>
              <a:rPr lang="nl-BE" sz="1800" dirty="0" smtClean="0"/>
              <a:t>)</a:t>
            </a:r>
          </a:p>
          <a:p>
            <a:pPr lvl="2"/>
            <a:r>
              <a:rPr lang="nl-BE" sz="1600" dirty="0" err="1" smtClean="0"/>
              <a:t>Strengthen</a:t>
            </a:r>
            <a:r>
              <a:rPr lang="nl-BE" sz="1600" dirty="0" smtClean="0"/>
              <a:t> </a:t>
            </a:r>
            <a:r>
              <a:rPr lang="nl-BE" sz="1600" dirty="0" err="1" smtClean="0"/>
              <a:t>forensic</a:t>
            </a:r>
            <a:r>
              <a:rPr lang="nl-BE" sz="1600" dirty="0" smtClean="0"/>
              <a:t> expertise </a:t>
            </a:r>
            <a:r>
              <a:rPr lang="nl-BE" sz="1600" dirty="0" err="1" smtClean="0"/>
              <a:t>for</a:t>
            </a:r>
            <a:r>
              <a:rPr lang="nl-BE" sz="1600" dirty="0" smtClean="0"/>
              <a:t> crime scene </a:t>
            </a:r>
            <a:r>
              <a:rPr lang="nl-BE" sz="1600" dirty="0" err="1" smtClean="0"/>
              <a:t>investigation</a:t>
            </a:r>
            <a:r>
              <a:rPr lang="nl-BE" sz="1600" dirty="0" smtClean="0"/>
              <a:t> in the environment of a CBRN incident</a:t>
            </a:r>
          </a:p>
          <a:p>
            <a:r>
              <a:rPr lang="nl-BE" sz="2000" dirty="0" err="1" smtClean="0"/>
              <a:t>Enhancing</a:t>
            </a:r>
            <a:r>
              <a:rPr lang="nl-BE" sz="2000" dirty="0" smtClean="0"/>
              <a:t> cooperation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networking</a:t>
            </a:r>
            <a:r>
              <a:rPr lang="nl-BE" sz="2000" dirty="0" smtClean="0"/>
              <a:t> </a:t>
            </a:r>
            <a:r>
              <a:rPr lang="nl-BE" sz="2000" dirty="0" err="1" smtClean="0"/>
              <a:t>between</a:t>
            </a:r>
            <a:r>
              <a:rPr lang="nl-BE" sz="2000" dirty="0" smtClean="0"/>
              <a:t> </a:t>
            </a:r>
            <a:r>
              <a:rPr lang="nl-BE" sz="2000" dirty="0" err="1" smtClean="0"/>
              <a:t>countries</a:t>
            </a:r>
            <a:r>
              <a:rPr lang="nl-BE" sz="2000" dirty="0" smtClean="0"/>
              <a:t> in the </a:t>
            </a:r>
            <a:r>
              <a:rPr lang="nl-BE" sz="2000" dirty="0" err="1" smtClean="0"/>
              <a:t>region</a:t>
            </a:r>
            <a:endParaRPr lang="nl-BE" sz="2000" dirty="0" smtClean="0"/>
          </a:p>
          <a:p>
            <a:r>
              <a:rPr lang="nl-BE" sz="2000" dirty="0" smtClean="0"/>
              <a:t>Focus on project </a:t>
            </a:r>
            <a:r>
              <a:rPr lang="nl-BE" sz="2000" dirty="0" err="1" smtClean="0"/>
              <a:t>sustainability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</a:t>
            </a:r>
            <a:r>
              <a:rPr lang="en-US" sz="1800" dirty="0"/>
              <a:t>increasing local ownership &amp; involving local expertise</a:t>
            </a:r>
            <a:endParaRPr lang="en-US" sz="2000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Obrázok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2" y="4093856"/>
            <a:ext cx="3050514" cy="21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19" y="4093856"/>
            <a:ext cx="3741575" cy="214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73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on some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P44</a:t>
            </a:r>
            <a:r>
              <a:rPr lang="en-US" dirty="0" smtClean="0"/>
              <a:t> national and sub-regional field exercises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P57</a:t>
            </a:r>
            <a:r>
              <a:rPr lang="en-US" dirty="0" smtClean="0"/>
              <a:t> Train-the-Trainer course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0" y="1629324"/>
            <a:ext cx="3063108" cy="19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702" y="1569709"/>
            <a:ext cx="3454707" cy="1999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00" y="3960199"/>
            <a:ext cx="1822636" cy="2429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076" y="3970807"/>
            <a:ext cx="1814013" cy="241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429" y="3929573"/>
            <a:ext cx="1842240" cy="24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59" y="5018568"/>
            <a:ext cx="1802697" cy="1124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696827" y="901221"/>
            <a:ext cx="7743825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b="1" kern="0" dirty="0" smtClean="0"/>
              <a:t>Copyright </a:t>
            </a:r>
            <a:r>
              <a:rPr lang="en-GB" sz="1100" b="1" kern="0" smtClean="0"/>
              <a:t>© 2019 </a:t>
            </a:r>
            <a:r>
              <a:rPr lang="en-GB" sz="1100" b="1" kern="0" dirty="0" smtClean="0"/>
              <a:t>- </a:t>
            </a:r>
            <a:r>
              <a:rPr lang="en-GB" sz="1100" b="1" kern="0" dirty="0" err="1" smtClean="0"/>
              <a:t>SCK</a:t>
            </a:r>
            <a:r>
              <a:rPr lang="en-GB" sz="1100" b="1" kern="0" dirty="0" err="1" smtClean="0">
                <a:sym typeface="Wingdings" pitchFamily="2" charset="2"/>
              </a:rPr>
              <a:t></a:t>
            </a:r>
            <a:r>
              <a:rPr lang="en-GB" sz="1100" b="1" kern="0" dirty="0" err="1" smtClean="0"/>
              <a:t>CEN</a:t>
            </a:r>
            <a:endParaRPr lang="en-GB" sz="1100" b="1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en-GB" sz="1100" b="1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smtClean="0"/>
              <a:t>PLEASE NOTE!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1100" kern="0" dirty="0" smtClean="0"/>
              <a:t>This presentation contains data, information and formats for dedicated use only and may not be communicated, copied, reproduced, distributed or cited without the explicit written permission of SCK•CEN.</a:t>
            </a:r>
            <a:br>
              <a:rPr lang="en-US" sz="1100" kern="0" dirty="0" smtClean="0"/>
            </a:br>
            <a:r>
              <a:rPr lang="en-US" sz="1100" kern="0" dirty="0" smtClean="0"/>
              <a:t>If this explicit written permission has been obtained, please reference the author, followed by ‘by courtesy of SCK•CEN’.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en-US" sz="1100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1100" kern="0" dirty="0" smtClean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en-GB" sz="1100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en-GB" sz="1100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b="1" kern="0" dirty="0" smtClean="0"/>
              <a:t>SCK•CEN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err="1" smtClean="0"/>
              <a:t>Studiecentrum</a:t>
            </a:r>
            <a:r>
              <a:rPr lang="en-GB" sz="1100" kern="0" dirty="0" smtClean="0"/>
              <a:t> </a:t>
            </a:r>
            <a:r>
              <a:rPr lang="en-GB" sz="1100" kern="0" dirty="0" err="1" smtClean="0"/>
              <a:t>voor</a:t>
            </a:r>
            <a:r>
              <a:rPr lang="en-GB" sz="1100" kern="0" dirty="0" smtClean="0"/>
              <a:t> </a:t>
            </a:r>
            <a:r>
              <a:rPr lang="en-GB" sz="1100" kern="0" dirty="0" err="1" smtClean="0"/>
              <a:t>Kernenergie</a:t>
            </a:r>
            <a:endParaRPr lang="en-GB" sz="1100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smtClean="0"/>
              <a:t>Centre </a:t>
            </a:r>
            <a:r>
              <a:rPr lang="en-GB" sz="1100" kern="0" dirty="0" err="1" smtClean="0"/>
              <a:t>d'Etude</a:t>
            </a:r>
            <a:r>
              <a:rPr lang="en-GB" sz="1100" kern="0" dirty="0" smtClean="0"/>
              <a:t> de </a:t>
            </a:r>
            <a:r>
              <a:rPr lang="en-GB" sz="1100" kern="0" dirty="0" err="1" smtClean="0"/>
              <a:t>l'Energie</a:t>
            </a:r>
            <a:r>
              <a:rPr lang="en-GB" sz="1100" kern="0" dirty="0" smtClean="0"/>
              <a:t> </a:t>
            </a:r>
            <a:r>
              <a:rPr lang="en-GB" sz="1100" kern="0" dirty="0" err="1" smtClean="0"/>
              <a:t>Nucléaire</a:t>
            </a:r>
            <a:endParaRPr lang="en-GB" sz="1100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smtClean="0"/>
              <a:t>Belgian Nuclear </a:t>
            </a:r>
            <a:r>
              <a:rPr lang="en-US" sz="1100" kern="0" dirty="0" smtClean="0"/>
              <a:t>Research</a:t>
            </a:r>
            <a:r>
              <a:rPr lang="en-GB" sz="1100" kern="0" dirty="0" smtClean="0"/>
              <a:t> Centre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en-GB" sz="1100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err="1" smtClean="0"/>
              <a:t>Stichting</a:t>
            </a:r>
            <a:r>
              <a:rPr lang="en-GB" sz="1100" kern="0" dirty="0" smtClean="0"/>
              <a:t> van </a:t>
            </a:r>
            <a:r>
              <a:rPr lang="en-GB" sz="1100" kern="0" dirty="0" err="1" smtClean="0"/>
              <a:t>Openbaar</a:t>
            </a:r>
            <a:r>
              <a:rPr lang="en-GB" sz="1100" kern="0" dirty="0" smtClean="0"/>
              <a:t> Nut 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err="1" smtClean="0"/>
              <a:t>Fondation</a:t>
            </a:r>
            <a:r>
              <a:rPr lang="en-GB" sz="1100" kern="0" dirty="0" smtClean="0"/>
              <a:t> </a:t>
            </a:r>
            <a:r>
              <a:rPr lang="en-GB" sz="1100" kern="0" dirty="0" err="1" smtClean="0"/>
              <a:t>d'Utilité</a:t>
            </a:r>
            <a:r>
              <a:rPr lang="en-GB" sz="1100" kern="0" dirty="0" smtClean="0"/>
              <a:t> </a:t>
            </a:r>
            <a:r>
              <a:rPr lang="en-GB" sz="1100" kern="0" dirty="0" err="1" smtClean="0"/>
              <a:t>Publique</a:t>
            </a:r>
            <a:r>
              <a:rPr lang="en-GB" sz="1100" kern="0" dirty="0" smtClean="0"/>
              <a:t> 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smtClean="0"/>
              <a:t>Foundation of Public Utility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en-GB" sz="1100" kern="0" dirty="0" smtClean="0"/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smtClean="0"/>
              <a:t>Registered Office: Avenue Herrmann-</a:t>
            </a:r>
            <a:r>
              <a:rPr lang="en-GB" sz="1100" kern="0" dirty="0" err="1" smtClean="0"/>
              <a:t>Debrouxlaan</a:t>
            </a:r>
            <a:r>
              <a:rPr lang="en-GB" sz="1100" kern="0" dirty="0" smtClean="0"/>
              <a:t> 40 – BE-1160 BRUSSELS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GB" sz="1100" kern="0" dirty="0" smtClean="0"/>
              <a:t>Operational Office: Boeretang 200 – BE-2400 MOL </a:t>
            </a:r>
          </a:p>
        </p:txBody>
      </p:sp>
    </p:spTree>
    <p:extLst>
      <p:ext uri="{BB962C8B-B14F-4D97-AF65-F5344CB8AC3E}">
        <p14:creationId xmlns:p14="http://schemas.microsoft.com/office/powerpoint/2010/main" val="308034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exandria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Pages>22</Pages>
  <Words>215</Words>
  <Application>Microsoft Office PowerPoint</Application>
  <PresentationFormat>On-screen Show (4:3)</PresentationFormat>
  <Paragraphs>49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Times New Roman</vt:lpstr>
      <vt:lpstr>Wingdings</vt:lpstr>
      <vt:lpstr>3__SCK</vt:lpstr>
      <vt:lpstr>Alexandria Master</vt:lpstr>
      <vt:lpstr>PowerPoint Presentation</vt:lpstr>
      <vt:lpstr>The European Union Chemical Biological Radiological and Nuclear Risk Mitigation Centres of Excellence Initiative</vt:lpstr>
      <vt:lpstr>Objectives of P44 and P57</vt:lpstr>
      <vt:lpstr>Highlights on some activities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Vandersteen Katrijn</dc:creator>
  <cp:lastModifiedBy>Vandersteen Katrijn</cp:lastModifiedBy>
  <cp:revision>67</cp:revision>
  <cp:lastPrinted>2011-12-22T07:31:06Z</cp:lastPrinted>
  <dcterms:created xsi:type="dcterms:W3CDTF">2012-04-05T08:06:00Z</dcterms:created>
  <dcterms:modified xsi:type="dcterms:W3CDTF">2019-03-22T13:07:28Z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">
    <vt:lpwstr>33341373</vt:lpwstr>
  </property>
  <property fmtid="{D5CDD505-2E9C-101B-9397-08002B2CF9AE}" pid="3" name="Name">
    <vt:lpwstr>PowerPoint Presentation.pptx</vt:lpwstr>
  </property>
  <property fmtid="{D5CDD505-2E9C-101B-9397-08002B2CF9AE}" pid="4" name="Common Attributes_Reference Number">
    <vt:lpwstr>SCK•CEN/33341373/1</vt:lpwstr>
  </property>
  <property fmtid="{D5CDD505-2E9C-101B-9397-08002B2CF9AE}" pid="5" name="Common Attributes_Alternative Reference">
    <vt:lpwstr> </vt:lpwstr>
  </property>
  <property fmtid="{D5CDD505-2E9C-101B-9397-08002B2CF9AE}" pid="6" name="Common Attributes_Document Type">
    <vt:lpwstr>Presentation</vt:lpwstr>
  </property>
  <property fmtid="{D5CDD505-2E9C-101B-9397-08002B2CF9AE}" pid="7" name="Common Attributes_Author_Author Name">
    <vt:lpwstr>Katrijn Vandersteen</vt:lpwstr>
  </property>
  <property fmtid="{D5CDD505-2E9C-101B-9397-08002B2CF9AE}" pid="8" name="Common Attributes_Author_Author Affiliation">
    <vt:lpwstr>SCK•CEN</vt:lpwstr>
  </property>
  <property fmtid="{D5CDD505-2E9C-101B-9397-08002B2CF9AE}" pid="9" name="Event Attributes_Event_Event Type">
    <vt:lpwstr> </vt:lpwstr>
  </property>
  <property fmtid="{D5CDD505-2E9C-101B-9397-08002B2CF9AE}" pid="10" name="Event Attributes_Event_Event Name">
    <vt:lpwstr> </vt:lpwstr>
  </property>
  <property fmtid="{D5CDD505-2E9C-101B-9397-08002B2CF9AE}" pid="11" name="Event Attributes_Event_Event Start Date">
    <vt:filetime>1899-12-29T23:00:00Z</vt:filetime>
  </property>
  <property fmtid="{D5CDD505-2E9C-101B-9397-08002B2CF9AE}" pid="12" name="Event Attributes_Event_Event End Date">
    <vt:filetime>1899-12-29T23:00:00Z</vt:filetime>
  </property>
  <property fmtid="{D5CDD505-2E9C-101B-9397-08002B2CF9AE}" pid="13" name="Event Attributes_Event_Event Location">
    <vt:lpwstr> </vt:lpwstr>
  </property>
  <property fmtid="{D5CDD505-2E9C-101B-9397-08002B2CF9AE}" pid="14" name="SuppMarkings">
    <vt:lpwstr> </vt:lpwstr>
  </property>
  <property fmtid="{D5CDD505-2E9C-101B-9397-08002B2CF9AE}" pid="15" name="Security Clearance">
    <vt:lpwstr> </vt:lpwstr>
  </property>
  <property fmtid="{D5CDD505-2E9C-101B-9397-08002B2CF9AE}" pid="16" name="HyperLink">
    <vt:lpwstr>https://ecm.sckcen.be/OTCS/llisapi.dll/open/33341373</vt:lpwstr>
  </property>
  <property fmtid="{D5CDD505-2E9C-101B-9397-08002B2CF9AE}" pid="17" name="Common Attributes_Short Reference">
    <vt:lpwstr>SCK•CEN/33341373</vt:lpwstr>
  </property>
  <property fmtid="{D5CDD505-2E9C-101B-9397-08002B2CF9AE}" pid="18" name="Common Attributes_Information Security Classification">
    <vt:lpwstr>Restricted</vt:lpwstr>
  </property>
  <property fmtid="{D5CDD505-2E9C-101B-9397-08002B2CF9AE}" pid="19" name="Common Attributes_ISC Motivation">
    <vt:lpwstr>ISC was automatically assigned.</vt:lpwstr>
  </property>
  <property fmtid="{D5CDD505-2E9C-101B-9397-08002B2CF9AE}" pid="20" name="AlexandriaPath">
    <vt:lpwstr>Livelink Document Templates:Document Templates</vt:lpwstr>
  </property>
</Properties>
</file>