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6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7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7170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4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955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5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618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50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0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00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47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1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9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64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1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9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49202-EB5F-49AE-A32D-5BF3BB7D9389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AF9435-FD6B-40BE-8D94-6F2E7D74C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6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microsoft.com/office/2007/relationships/hdphoto" Target="../media/hdphoto2.wdp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microsoft.com/office/2007/relationships/hdphoto" Target="../media/hdphoto1.wdp"/><Relationship Id="rId5" Type="http://schemas.microsoft.com/office/2007/relationships/hdphoto" Target="../media/hdphoto3.wdp"/><Relationship Id="rId10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92866" y="1447839"/>
            <a:ext cx="8959134" cy="1530455"/>
          </a:xfrm>
          <a:prstGeom prst="roundRect">
            <a:avLst/>
          </a:prstGeom>
          <a:solidFill>
            <a:srgbClr val="227CB5"/>
          </a:solidFill>
          <a:ln w="38100"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6305" tIns="44879" rIns="86305" bIns="44879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OPTIMIZATION OF THE FOOD CHAIN AND DOSE MODULE FOR TERRESTRIAL PATHWAYS (FDMT) APPLIED TO PORTUGAL</a:t>
            </a:r>
            <a:endParaRPr lang="pt-P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65"/>
          <p:cNvPicPr>
            <a:picLocks noChangeAspect="1"/>
          </p:cNvPicPr>
          <p:nvPr/>
        </p:nvPicPr>
        <p:blipFill rotWithShape="1">
          <a:blip r:embed="rId2"/>
          <a:srcRect l="9365" t="9385" r="72182" b="81488"/>
          <a:stretch/>
        </p:blipFill>
        <p:spPr>
          <a:xfrm>
            <a:off x="1341289" y="286834"/>
            <a:ext cx="2495788" cy="925857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63601" y="3587298"/>
            <a:ext cx="9502899" cy="1264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87686" tIns="43843" rIns="87686" bIns="43843">
            <a:spAutoFit/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t-PT" sz="2000" u="sng" dirty="0">
                <a:solidFill>
                  <a:srgbClr val="7AC142"/>
                </a:solidFill>
                <a:latin typeface="Arial" charset="0"/>
              </a:rPr>
              <a:t>Catarina Inácio</a:t>
            </a:r>
            <a:r>
              <a:rPr lang="pt-PT" sz="2000" baseline="30000" dirty="0">
                <a:solidFill>
                  <a:srgbClr val="7AC142"/>
                </a:solidFill>
                <a:latin typeface="Arial" charset="0"/>
              </a:rPr>
              <a:t>(1)</a:t>
            </a:r>
            <a:r>
              <a:rPr lang="pt-PT" sz="2000" dirty="0">
                <a:solidFill>
                  <a:srgbClr val="7AC142"/>
                </a:solidFill>
                <a:latin typeface="Arial" charset="0"/>
              </a:rPr>
              <a:t>, Paulo Marques Nunes</a:t>
            </a:r>
            <a:r>
              <a:rPr lang="pt-PT" sz="2000" baseline="30000" dirty="0">
                <a:solidFill>
                  <a:srgbClr val="7AC142"/>
                </a:solidFill>
                <a:latin typeface="Arial" charset="0"/>
              </a:rPr>
              <a:t>(2)</a:t>
            </a:r>
            <a:r>
              <a:rPr lang="pt-PT" sz="2000" dirty="0">
                <a:solidFill>
                  <a:srgbClr val="7AC142"/>
                </a:solidFill>
                <a:latin typeface="Arial" charset="0"/>
              </a:rPr>
              <a:t>, David Ferreira</a:t>
            </a:r>
            <a:r>
              <a:rPr lang="pt-PT" sz="2000" baseline="30000" dirty="0">
                <a:solidFill>
                  <a:srgbClr val="7AC142"/>
                </a:solidFill>
                <a:latin typeface="Arial" charset="0"/>
              </a:rPr>
              <a:t>(1)</a:t>
            </a:r>
            <a:r>
              <a:rPr lang="pt-PT" sz="2000" dirty="0">
                <a:solidFill>
                  <a:srgbClr val="7AC142"/>
                </a:solidFill>
                <a:latin typeface="Arial" charset="0"/>
              </a:rPr>
              <a:t>,  Filipa Jerónimo</a:t>
            </a:r>
            <a:r>
              <a:rPr lang="pt-PT" sz="2000" baseline="30000" dirty="0">
                <a:solidFill>
                  <a:srgbClr val="7AC142"/>
                </a:solidFill>
                <a:latin typeface="Arial" charset="0"/>
              </a:rPr>
              <a:t>(1)</a:t>
            </a:r>
            <a:r>
              <a:rPr lang="pt-PT" sz="2000" dirty="0">
                <a:solidFill>
                  <a:srgbClr val="7AC142"/>
                </a:solidFill>
                <a:latin typeface="Arial" charset="0"/>
              </a:rPr>
              <a:t>, Márcia Farto</a:t>
            </a:r>
            <a:r>
              <a:rPr lang="pt-PT" sz="2000" baseline="30000" dirty="0">
                <a:solidFill>
                  <a:srgbClr val="7AC142"/>
                </a:solidFill>
                <a:latin typeface="Arial" charset="0"/>
              </a:rPr>
              <a:t>(2)</a:t>
            </a:r>
            <a:r>
              <a:rPr lang="pt-PT" sz="2000" dirty="0">
                <a:solidFill>
                  <a:srgbClr val="7AC142"/>
                </a:solidFill>
                <a:latin typeface="Arial" charset="0"/>
              </a:rPr>
              <a:t>, Luís Portugal</a:t>
            </a:r>
            <a:r>
              <a:rPr lang="pt-PT" sz="2000" baseline="30000" dirty="0">
                <a:solidFill>
                  <a:srgbClr val="7AC142"/>
                </a:solidFill>
                <a:latin typeface="Arial" charset="0"/>
              </a:rPr>
              <a:t>(2)</a:t>
            </a:r>
            <a:r>
              <a:rPr lang="pt-PT" sz="2000" dirty="0">
                <a:solidFill>
                  <a:srgbClr val="7AC142"/>
                </a:solidFill>
                <a:latin typeface="Arial" charset="0"/>
              </a:rPr>
              <a:t>, Mário Reis</a:t>
            </a:r>
            <a:r>
              <a:rPr lang="pt-PT" sz="2000" baseline="30000" dirty="0">
                <a:solidFill>
                  <a:srgbClr val="7AC142"/>
                </a:solidFill>
                <a:latin typeface="Arial" charset="0"/>
              </a:rPr>
              <a:t>(1)</a:t>
            </a:r>
            <a:r>
              <a:rPr lang="pt-PT" sz="2000" dirty="0">
                <a:solidFill>
                  <a:srgbClr val="7AC142"/>
                </a:solidFill>
                <a:latin typeface="Arial" charset="0"/>
              </a:rPr>
              <a:t>, João Oliveira Martins</a:t>
            </a:r>
            <a:r>
              <a:rPr lang="pt-PT" sz="2000" baseline="30000" dirty="0">
                <a:solidFill>
                  <a:srgbClr val="7AC142"/>
                </a:solidFill>
                <a:latin typeface="Arial" charset="0"/>
              </a:rPr>
              <a:t>(2)</a:t>
            </a:r>
            <a:r>
              <a:rPr lang="pt-PT" sz="2000" dirty="0">
                <a:solidFill>
                  <a:srgbClr val="7AC142"/>
                </a:solidFill>
                <a:latin typeface="Arial" charset="0"/>
              </a:rPr>
              <a:t>, </a:t>
            </a:r>
          </a:p>
          <a:p>
            <a:pPr eaLnBrk="1" hangingPunct="1">
              <a:defRPr/>
            </a:pPr>
            <a:r>
              <a:rPr lang="pt-PT" sz="1400" baseline="30000" dirty="0">
                <a:solidFill>
                  <a:srgbClr val="227CB5"/>
                </a:solidFill>
                <a:latin typeface="Arial" charset="0"/>
              </a:rPr>
              <a:t>(1) </a:t>
            </a:r>
            <a:r>
              <a:rPr lang="pt-PT" sz="1400" dirty="0">
                <a:solidFill>
                  <a:srgbClr val="227CB5"/>
                </a:solidFill>
                <a:latin typeface="Arial" charset="0"/>
              </a:rPr>
              <a:t>Instituto Superior Técnico, Lisboa, </a:t>
            </a:r>
            <a:r>
              <a:rPr lang="pt-PT" sz="1400" u="sng" dirty="0">
                <a:solidFill>
                  <a:srgbClr val="227CB5"/>
                </a:solidFill>
                <a:latin typeface="Arial" charset="0"/>
              </a:rPr>
              <a:t>catarinainacio95@gmail.com</a:t>
            </a:r>
          </a:p>
          <a:p>
            <a:pPr eaLnBrk="1" hangingPunct="1">
              <a:defRPr/>
            </a:pPr>
            <a:r>
              <a:rPr lang="pt-PT" sz="1400" baseline="30000" dirty="0">
                <a:solidFill>
                  <a:srgbClr val="227CB5"/>
                </a:solidFill>
                <a:latin typeface="Arial" charset="0"/>
              </a:rPr>
              <a:t>(2) </a:t>
            </a:r>
            <a:r>
              <a:rPr lang="pt-PT" sz="1400" dirty="0">
                <a:solidFill>
                  <a:srgbClr val="227CB5"/>
                </a:solidFill>
                <a:latin typeface="Arial" charset="0"/>
              </a:rPr>
              <a:t>Agência Portuguesa do Ambiente (Portuguese </a:t>
            </a:r>
            <a:r>
              <a:rPr lang="en-GB" sz="1400" dirty="0">
                <a:solidFill>
                  <a:srgbClr val="227CB5"/>
                </a:solidFill>
                <a:latin typeface="Arial" charset="0"/>
              </a:rPr>
              <a:t>Environment Agency)</a:t>
            </a:r>
            <a:r>
              <a:rPr lang="pt-PT" sz="1400" dirty="0">
                <a:solidFill>
                  <a:srgbClr val="227CB5"/>
                </a:solidFill>
                <a:latin typeface="Arial" charset="0"/>
              </a:rPr>
              <a:t>, Amadora</a:t>
            </a:r>
          </a:p>
        </p:txBody>
      </p:sp>
      <p:pic>
        <p:nvPicPr>
          <p:cNvPr id="7" name="Imagem 2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500" y="5460404"/>
            <a:ext cx="2660693" cy="914006"/>
          </a:xfrm>
          <a:prstGeom prst="rect">
            <a:avLst/>
          </a:prstGeom>
        </p:spPr>
      </p:pic>
      <p:pic>
        <p:nvPicPr>
          <p:cNvPr id="8" name="Picture 2" descr="Resultado de imagem para instituto superior tecni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59" y="5387593"/>
            <a:ext cx="2267062" cy="105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37077" y="608002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rgbClr val="7AC142"/>
                </a:solidFill>
                <a:latin typeface="Arial" charset="0"/>
                <a:cs typeface="Arial" charset="0"/>
              </a:rPr>
              <a:t>5th NERIS Workshop</a:t>
            </a:r>
            <a:endParaRPr lang="en-GB" sz="2400" dirty="0">
              <a:solidFill>
                <a:srgbClr val="7AC14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1321639" y="4972627"/>
            <a:ext cx="7541631" cy="738664"/>
          </a:xfrm>
          <a:prstGeom prst="rect">
            <a:avLst/>
          </a:prstGeom>
          <a:noFill/>
          <a:ln w="57150">
            <a:solidFill>
              <a:srgbClr val="7AC142"/>
            </a:solidFill>
            <a:prstDash val="dashDot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  <a:tabLst>
                <a:tab pos="14531975" algn="l"/>
              </a:tabLst>
              <a:defRPr/>
            </a:pPr>
            <a:r>
              <a:rPr lang="en-US" sz="1400" b="1" dirty="0">
                <a:latin typeface="Arial" panose="020B0604020202020204" pitchFamily="34" charset="0"/>
              </a:rPr>
              <a:t>Adaptation of JRODOS FDMT model to the Portuguese case considering a Mediterranean diet and the most consumed and exported foodstuffs.</a:t>
            </a:r>
            <a:endParaRPr lang="pt-PT" sz="2000" dirty="0">
              <a:latin typeface="Arial" panose="020B0604020202020204" pitchFamily="34" charset="0"/>
            </a:endParaRPr>
          </a:p>
        </p:txBody>
      </p:sp>
      <p:sp>
        <p:nvSpPr>
          <p:cNvPr id="15" name="CaixaDeTexto 247"/>
          <p:cNvSpPr txBox="1"/>
          <p:nvPr/>
        </p:nvSpPr>
        <p:spPr bwMode="auto">
          <a:xfrm>
            <a:off x="3769304" y="4573774"/>
            <a:ext cx="217715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rgbClr val="227CB5"/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itchFamily="34" charset="0"/>
                <a:ea typeface="Times New Roman" pitchFamily="18" charset="0"/>
              </a:rPr>
              <a:t>OBJECTIVE</a:t>
            </a:r>
            <a:endParaRPr lang="pt-PT" sz="2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rgbClr val="227CB5"/>
                </a:fgClr>
                <a:bgClr>
                  <a:schemeClr val="bg1"/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16" name="Picture 2" descr="Resultado de imagem para portugal clipart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66CC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61" b="9743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775" y="4524001"/>
            <a:ext cx="2036560" cy="225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51487" y="267626"/>
            <a:ext cx="9099720" cy="781314"/>
          </a:xfrm>
          <a:prstGeom prst="roundRect">
            <a:avLst/>
          </a:prstGeom>
          <a:solidFill>
            <a:srgbClr val="227CB5"/>
          </a:solidFill>
          <a:ln w="38100"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6305" tIns="44879" rIns="86305" bIns="44879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OPTIMIZATION OF THE FOOD CHAIN AND DOSE MODULE FOR TERRESTRIAL PATHWAYS (FDMT) APPLIED TO PORTUGAL</a:t>
            </a:r>
            <a:endParaRPr lang="pt-P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999462" y="2457922"/>
            <a:ext cx="8170993" cy="1477328"/>
          </a:xfrm>
          <a:prstGeom prst="rect">
            <a:avLst/>
          </a:prstGeom>
          <a:noFill/>
          <a:ln w="57150">
            <a:solidFill>
              <a:srgbClr val="7AC142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>
              <a:buSzPct val="60000"/>
              <a:buFont typeface="Wingdings" panose="05000000000000000000" pitchFamily="2" charset="2"/>
              <a:buNone/>
            </a:pPr>
            <a:r>
              <a:rPr lang="en-US" altLang="pt-PT" sz="1400" dirty="0">
                <a:latin typeface="Arial" panose="020B0604020202020204" pitchFamily="34" charset="0"/>
              </a:rPr>
              <a:t>The </a:t>
            </a:r>
            <a:r>
              <a:rPr lang="en-US" altLang="pt-PT" sz="1400" b="1" dirty="0">
                <a:latin typeface="Arial" panose="020B0604020202020204" pitchFamily="34" charset="0"/>
              </a:rPr>
              <a:t>Chernobyl accident</a:t>
            </a:r>
            <a:r>
              <a:rPr lang="en-US" altLang="pt-PT" sz="1400" dirty="0">
                <a:latin typeface="Arial" panose="020B0604020202020204" pitchFamily="34" charset="0"/>
              </a:rPr>
              <a:t> demonstrated deficiencies regarding the </a:t>
            </a:r>
            <a:r>
              <a:rPr lang="en-US" altLang="pt-PT" sz="1400" b="1" dirty="0">
                <a:latin typeface="Arial" panose="020B0604020202020204" pitchFamily="34" charset="0"/>
              </a:rPr>
              <a:t>radiation protection requisites</a:t>
            </a:r>
            <a:r>
              <a:rPr lang="en-US" altLang="pt-PT" sz="1400" dirty="0">
                <a:latin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pt-PT" sz="1400" dirty="0">
                <a:latin typeface="Arial" panose="020B0604020202020204" pitchFamily="34" charset="0"/>
              </a:rPr>
              <a:t>Due to that, it was created the Real-time Online </a:t>
            </a:r>
            <a:r>
              <a:rPr lang="en-US" altLang="pt-PT" sz="1400" dirty="0" err="1">
                <a:latin typeface="Arial" panose="020B0604020202020204" pitchFamily="34" charset="0"/>
              </a:rPr>
              <a:t>DecisiOn</a:t>
            </a:r>
            <a:r>
              <a:rPr lang="en-US" altLang="pt-PT" sz="1400" dirty="0">
                <a:latin typeface="Arial" panose="020B0604020202020204" pitchFamily="34" charset="0"/>
              </a:rPr>
              <a:t> Support system, </a:t>
            </a:r>
            <a:r>
              <a:rPr lang="en-US" altLang="pt-PT" sz="1400" b="1" dirty="0">
                <a:latin typeface="Arial" panose="020B0604020202020204" pitchFamily="34" charset="0"/>
              </a:rPr>
              <a:t>JRODOS</a:t>
            </a:r>
            <a:r>
              <a:rPr lang="en-US" altLang="pt-PT" sz="1400" dirty="0">
                <a:latin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</p:txBody>
      </p:sp>
      <p:sp>
        <p:nvSpPr>
          <p:cNvPr id="23" name="CaixaDeTexto 153"/>
          <p:cNvSpPr txBox="1"/>
          <p:nvPr/>
        </p:nvSpPr>
        <p:spPr bwMode="auto">
          <a:xfrm>
            <a:off x="3431769" y="2027663"/>
            <a:ext cx="287054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rgbClr val="227CB5"/>
                  </a:fgClr>
                  <a:bgClr>
                    <a:schemeClr val="bg1"/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itchFamily="34" charset="0"/>
                <a:ea typeface="Times New Roman" pitchFamily="18" charset="0"/>
              </a:rPr>
              <a:t>INTRODUCTION</a:t>
            </a:r>
            <a:endParaRPr lang="en-GB" sz="5399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pct50">
                <a:fgClr>
                  <a:srgbClr val="227CB5"/>
                </a:fgClr>
                <a:bgClr>
                  <a:schemeClr val="bg1"/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59070" y="3218298"/>
            <a:ext cx="191258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Default</a:t>
            </a:r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  <a:p>
            <a:pPr algn="ctr"/>
            <a:r>
              <a:rPr lang="pt-PT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Central </a:t>
            </a:r>
            <a:r>
              <a:rPr lang="pt-PT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endParaRPr lang="en-GB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67043" y="3110576"/>
            <a:ext cx="1912583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optimize</a:t>
            </a:r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 FDMT </a:t>
            </a:r>
            <a:r>
              <a:rPr lang="pt-P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pt-PT" sz="1400" b="1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PT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South</a:t>
            </a:r>
            <a:r>
              <a:rPr lang="pt-PT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pt-PT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  <a:endParaRPr lang="pt-P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4122456" y="3328740"/>
            <a:ext cx="601565" cy="26161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25169" y="1245914"/>
            <a:ext cx="8367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represents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Master’s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Catarina Inácio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Radiological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25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51487" y="267626"/>
            <a:ext cx="9099720" cy="781314"/>
          </a:xfrm>
          <a:prstGeom prst="roundRect">
            <a:avLst/>
          </a:prstGeom>
          <a:solidFill>
            <a:srgbClr val="227CB5"/>
          </a:solidFill>
          <a:ln w="38100"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6305" tIns="44879" rIns="86305" bIns="44879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OPTIMIZATION OF THE FOOD CHAIN AND DOSE MODULE FOR TERRESTRIAL PATHWAYS (FDMT) APPLIED TO PORTUGAL</a:t>
            </a:r>
            <a:endParaRPr lang="pt-P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339"/>
          <p:cNvSpPr txBox="1"/>
          <p:nvPr/>
        </p:nvSpPr>
        <p:spPr bwMode="auto">
          <a:xfrm>
            <a:off x="149772" y="1167592"/>
            <a:ext cx="319491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PT" sz="2400" b="1" dirty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227CB5"/>
                  </a:fgClr>
                  <a:bgClr>
                    <a:prstClr val="white"/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  <a:latin typeface="Arial" pitchFamily="34" charset="0"/>
                <a:ea typeface="Times New Roman" pitchFamily="18" charset="0"/>
              </a:rPr>
              <a:t>METHODOLOGY</a:t>
            </a:r>
            <a:endParaRPr lang="en-GB" sz="2400" b="1" dirty="0">
              <a:ln w="12700">
                <a:solidFill>
                  <a:srgbClr val="5B9BD5"/>
                </a:solidFill>
                <a:prstDash val="solid"/>
              </a:ln>
              <a:pattFill prst="pct50">
                <a:fgClr>
                  <a:srgbClr val="227CB5"/>
                </a:fgClr>
                <a:bgClr>
                  <a:prstClr val="white"/>
                </a:bgClr>
              </a:pattFill>
              <a:effectLst>
                <a:outerShdw dist="38100" dir="2640000" algn="bl" rotWithShape="0">
                  <a:srgbClr val="5B9BD5"/>
                </a:outerShdw>
              </a:effectLst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587603" y="4646819"/>
            <a:ext cx="8763604" cy="1831271"/>
          </a:xfrm>
          <a:prstGeom prst="rect">
            <a:avLst/>
          </a:prstGeom>
          <a:noFill/>
          <a:ln w="57150">
            <a:solidFill>
              <a:srgbClr val="7AC142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  <a:p>
            <a:pPr algn="just"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  <a:p>
            <a:pPr algn="just"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  <a:p>
            <a:pPr algn="just"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SzPct val="60000"/>
              <a:buFont typeface="Wingdings" panose="05000000000000000000" pitchFamily="2" charset="2"/>
              <a:buNone/>
            </a:pPr>
            <a:endParaRPr lang="en-US" altLang="pt-PT" sz="1400" dirty="0">
              <a:latin typeface="Arial" panose="020B0604020202020204" pitchFamily="34" charset="0"/>
            </a:endParaRPr>
          </a:p>
        </p:txBody>
      </p:sp>
      <p:sp>
        <p:nvSpPr>
          <p:cNvPr id="27" name="CaixaDeTexto 339"/>
          <p:cNvSpPr txBox="1"/>
          <p:nvPr/>
        </p:nvSpPr>
        <p:spPr bwMode="auto">
          <a:xfrm>
            <a:off x="1738437" y="4338381"/>
            <a:ext cx="380199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PT" sz="2400" b="1" dirty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227CB5"/>
                  </a:fgClr>
                  <a:bgClr>
                    <a:prstClr val="white"/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  <a:latin typeface="Arial" pitchFamily="34" charset="0"/>
                <a:ea typeface="Times New Roman" pitchFamily="18" charset="0"/>
              </a:rPr>
              <a:t>EXPECTED RESULTS</a:t>
            </a:r>
            <a:endParaRPr lang="en-GB" sz="2400" b="1" dirty="0">
              <a:ln w="12700">
                <a:solidFill>
                  <a:srgbClr val="5B9BD5"/>
                </a:solidFill>
                <a:prstDash val="solid"/>
              </a:ln>
              <a:pattFill prst="pct50">
                <a:fgClr>
                  <a:srgbClr val="227CB5"/>
                </a:fgClr>
                <a:bgClr>
                  <a:prstClr val="white"/>
                </a:bgClr>
              </a:pattFill>
              <a:effectLst>
                <a:outerShdw dist="38100" dir="2640000" algn="bl" rotWithShape="0">
                  <a:srgbClr val="5B9BD5"/>
                </a:outerShdw>
              </a:effectLst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30" name="Picture 4" descr="Resultado de imagem para grape clipart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63789" y1="25506" x2="63789" y2="25506"/>
                        <a14:foregroundMark x1="74742" y1="45209" x2="74742" y2="45209"/>
                        <a14:foregroundMark x1="77577" y1="53306" x2="77577" y2="53306"/>
                        <a14:foregroundMark x1="73840" y1="66802" x2="73840" y2="66802"/>
                        <a14:foregroundMark x1="63273" y1="63833" x2="63273" y2="63833"/>
                        <a14:foregroundMark x1="62887" y1="77733" x2="62887" y2="77733"/>
                        <a14:foregroundMark x1="53479" y1="84345" x2="53479" y2="84345"/>
                        <a14:foregroundMark x1="68686" y1="88259" x2="68686" y2="88259"/>
                        <a14:foregroundMark x1="80799" y1="79487" x2="80799" y2="79487"/>
                        <a14:foregroundMark x1="80155" y1="93657" x2="80155" y2="93657"/>
                        <a14:foregroundMark x1="95747" y1="93387" x2="95747" y2="93387"/>
                        <a14:foregroundMark x1="92912" y1="80432" x2="92912" y2="80432"/>
                        <a14:foregroundMark x1="87371" y1="65587" x2="87371" y2="655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87" y="6002282"/>
            <a:ext cx="611353" cy="58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Resultado de imagem para olive clipart black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31405" l="0" r="31536">
                        <a14:foregroundMark x1="15359" y1="4463" x2="15359" y2="4463"/>
                        <a14:foregroundMark x1="25000" y1="9752" x2="25000" y2="9752"/>
                        <a14:foregroundMark x1="25000" y1="21322" x2="25000" y2="21322"/>
                        <a14:foregroundMark x1="8987" y1="20992" x2="8987" y2="209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577" r="68159" b="69850"/>
          <a:stretch/>
        </p:blipFill>
        <p:spPr bwMode="auto">
          <a:xfrm>
            <a:off x="8970032" y="6002282"/>
            <a:ext cx="762349" cy="7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941113" y="4977678"/>
            <a:ext cx="2174228" cy="1169551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SzPct val="60000"/>
              <a:buFont typeface="Wingdings" panose="05000000000000000000" pitchFamily="2" charset="2"/>
              <a:buNone/>
            </a:pPr>
            <a:r>
              <a:rPr lang="en-US" altLang="pt-PT" sz="1400" b="1" u="sng" dirty="0">
                <a:latin typeface="Arial" panose="020B0604020202020204" pitchFamily="34" charset="0"/>
              </a:rPr>
              <a:t>Olives</a:t>
            </a:r>
            <a:r>
              <a:rPr lang="en-US" altLang="pt-PT" sz="1400" dirty="0">
                <a:latin typeface="Arial" panose="020B0604020202020204" pitchFamily="34" charset="0"/>
              </a:rPr>
              <a:t> (olive oil) and </a:t>
            </a:r>
            <a:r>
              <a:rPr lang="en-US" altLang="pt-PT" sz="1400" b="1" u="sng" dirty="0">
                <a:latin typeface="Arial" panose="020B0604020202020204" pitchFamily="34" charset="0"/>
              </a:rPr>
              <a:t>grapes</a:t>
            </a:r>
            <a:r>
              <a:rPr lang="en-US" altLang="pt-PT" sz="1400" dirty="0">
                <a:latin typeface="Arial" panose="020B0604020202020204" pitchFamily="34" charset="0"/>
              </a:rPr>
              <a:t> (wine) have a high consume rate and they are not considered in the model.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29789" y="5085399"/>
            <a:ext cx="2468327" cy="954107"/>
          </a:xfrm>
          <a:prstGeom prst="rect">
            <a:avLst/>
          </a:prstGeom>
          <a:solidFill>
            <a:srgbClr val="227CB5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SzPct val="60000"/>
              <a:buFont typeface="Wingdings" panose="05000000000000000000" pitchFamily="2" charset="2"/>
              <a:buNone/>
            </a:pPr>
            <a:r>
              <a:rPr lang="en-US" altLang="pt-PT" sz="1400" dirty="0">
                <a:latin typeface="Arial" panose="020B0604020202020204" pitchFamily="34" charset="0"/>
              </a:rPr>
              <a:t>Optimization of the model will contribute to the radiological protection and nuclear safety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12564" y="4883897"/>
            <a:ext cx="1623728" cy="7386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SzPct val="60000"/>
              <a:buFont typeface="Wingdings" panose="05000000000000000000" pitchFamily="2" charset="2"/>
              <a:buNone/>
            </a:pPr>
            <a:r>
              <a:rPr lang="en-US" altLang="pt-PT" sz="1400" dirty="0">
                <a:latin typeface="Arial" panose="020B0604020202020204" pitchFamily="34" charset="0"/>
              </a:rPr>
              <a:t>Reducing human exposure due to food consumption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12564" y="5740672"/>
            <a:ext cx="1623728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SzPct val="60000"/>
              <a:buFont typeface="Wingdings" panose="05000000000000000000" pitchFamily="2" charset="2"/>
              <a:buNone/>
            </a:pPr>
            <a:r>
              <a:rPr lang="en-US" altLang="pt-PT" sz="1400" dirty="0">
                <a:latin typeface="Arial" panose="020B0604020202020204" pitchFamily="34" charset="0"/>
              </a:rPr>
              <a:t>Help to mitigate the consequences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3344682" y="5414937"/>
            <a:ext cx="294753" cy="373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38"/>
          <p:cNvSpPr/>
          <p:nvPr/>
        </p:nvSpPr>
        <p:spPr>
          <a:xfrm>
            <a:off x="6531447" y="5414937"/>
            <a:ext cx="294753" cy="373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2" descr="Resultado de imagem para jrodo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4" y="1685035"/>
            <a:ext cx="2063386" cy="154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tângulo 144"/>
          <p:cNvSpPr/>
          <p:nvPr/>
        </p:nvSpPr>
        <p:spPr>
          <a:xfrm>
            <a:off x="3936807" y="1972833"/>
            <a:ext cx="1493880" cy="20938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Simulates the transfer of radionuclides and exposure in food chains and evaluates the dose by the relevant pathways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64805" y="1430224"/>
            <a:ext cx="160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FDMT </a:t>
            </a:r>
            <a:r>
              <a:rPr lang="pt-PT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en-GB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2" descr="Resultado de imagem para balance clipart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372" y1="45455" x2="5372" y2="45455"/>
                        <a14:foregroundMark x1="70661" y1="68421" x2="70661" y2="684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221" y="2017278"/>
            <a:ext cx="2178888" cy="188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6176458" y="2454193"/>
            <a:ext cx="1277787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Harm caused by  banning the consumption of food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863920" y="2972889"/>
            <a:ext cx="1291535" cy="830997"/>
          </a:xfrm>
          <a:prstGeom prst="rect">
            <a:avLst/>
          </a:prstGeom>
          <a:solidFill>
            <a:srgbClr val="227CB5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Benefit caused by allowing the consumption of food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20239" y="1423597"/>
            <a:ext cx="261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pt-P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1463" y="3373394"/>
            <a:ext cx="2468327" cy="738664"/>
          </a:xfrm>
          <a:prstGeom prst="rect">
            <a:avLst/>
          </a:prstGeom>
          <a:solidFill>
            <a:srgbClr val="227CB5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Provides information during all phases and prepare for a future event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9"/>
          <a:srcRect l="26817" t="8320"/>
          <a:stretch/>
        </p:blipFill>
        <p:spPr>
          <a:xfrm rot="16200000">
            <a:off x="4468691" y="2664316"/>
            <a:ext cx="2669763" cy="32310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9"/>
          <a:srcRect l="26817" t="8320"/>
          <a:stretch/>
        </p:blipFill>
        <p:spPr>
          <a:xfrm rot="16200000">
            <a:off x="2281801" y="2659589"/>
            <a:ext cx="2669763" cy="323102"/>
          </a:xfrm>
          <a:prstGeom prst="rect">
            <a:avLst/>
          </a:prstGeom>
        </p:spPr>
      </p:pic>
      <p:pic>
        <p:nvPicPr>
          <p:cNvPr id="53" name="Picture 2" descr="Resultado de imagem para portugal clipart"/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rgbClr val="66CC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361" b="9743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775" y="4524001"/>
            <a:ext cx="2036560" cy="225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83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94687" y="2798175"/>
            <a:ext cx="5128587" cy="917522"/>
          </a:xfrm>
          <a:prstGeom prst="roundRect">
            <a:avLst/>
          </a:prstGeom>
          <a:solidFill>
            <a:srgbClr val="227CB5"/>
          </a:solidFill>
          <a:ln w="38100">
            <a:solidFill>
              <a:schemeClr val="accent1">
                <a:lumMod val="40000"/>
                <a:lumOff val="60000"/>
              </a:schemeClr>
            </a:solidFill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6305" tIns="44879" rIns="86305" bIns="44879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endParaRPr lang="pt-PT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65"/>
          <p:cNvPicPr>
            <a:picLocks noChangeAspect="1"/>
          </p:cNvPicPr>
          <p:nvPr/>
        </p:nvPicPr>
        <p:blipFill rotWithShape="1">
          <a:blip r:embed="rId2"/>
          <a:srcRect l="9365" t="9385" r="72182" b="81488"/>
          <a:stretch/>
        </p:blipFill>
        <p:spPr>
          <a:xfrm>
            <a:off x="1341289" y="286834"/>
            <a:ext cx="2495788" cy="925857"/>
          </a:xfrm>
          <a:prstGeom prst="rect">
            <a:avLst/>
          </a:prstGeom>
        </p:spPr>
      </p:pic>
      <p:pic>
        <p:nvPicPr>
          <p:cNvPr id="6" name="Imagem 2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81" y="5204736"/>
            <a:ext cx="2660693" cy="914006"/>
          </a:xfrm>
          <a:prstGeom prst="rect">
            <a:avLst/>
          </a:prstGeom>
        </p:spPr>
      </p:pic>
      <p:pic>
        <p:nvPicPr>
          <p:cNvPr id="7" name="Picture 2" descr="Resultado de imagem para instituto superior tecni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183" y="5027552"/>
            <a:ext cx="2267062" cy="105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37077" y="608002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rgbClr val="7AC142"/>
                </a:solidFill>
                <a:latin typeface="Arial" charset="0"/>
                <a:cs typeface="Arial" charset="0"/>
              </a:rPr>
              <a:t>5th NERIS Workshop</a:t>
            </a:r>
            <a:endParaRPr lang="en-GB" sz="2400" dirty="0">
              <a:solidFill>
                <a:srgbClr val="7AC14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9540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290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Catarina A. Inácio</dc:creator>
  <cp:lastModifiedBy>Catarina A. Inácio</cp:lastModifiedBy>
  <cp:revision>12</cp:revision>
  <dcterms:created xsi:type="dcterms:W3CDTF">2019-03-29T14:07:19Z</dcterms:created>
  <dcterms:modified xsi:type="dcterms:W3CDTF">2019-03-29T15:27:07Z</dcterms:modified>
</cp:coreProperties>
</file>