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media1.gif" ContentType="video/unknown"/>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64" r:id="rId2"/>
    <p:sldId id="279" r:id="rId3"/>
    <p:sldId id="278" r:id="rId4"/>
    <p:sldId id="277" r:id="rId5"/>
    <p:sldId id="276" r:id="rId6"/>
    <p:sldId id="275" r:id="rId7"/>
    <p:sldId id="274" r:id="rId8"/>
    <p:sldId id="273" r:id="rId9"/>
    <p:sldId id="272" r:id="rId10"/>
    <p:sldId id="266" r:id="rId11"/>
    <p:sldId id="280" r:id="rId12"/>
    <p:sldId id="270" r:id="rId13"/>
    <p:sldId id="271" r:id="rId14"/>
    <p:sldId id="269" r:id="rId15"/>
    <p:sldId id="268" r:id="rId16"/>
    <p:sldId id="281" r:id="rId17"/>
    <p:sldId id="267" r:id="rId18"/>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6EB4"/>
    <a:srgbClr val="50AAE6"/>
    <a:srgbClr val="A00078"/>
    <a:srgbClr val="A01E28"/>
    <a:srgbClr val="A08232"/>
    <a:srgbClr val="DCA01E"/>
    <a:srgbClr val="FA8214"/>
    <a:srgbClr val="82BE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2" autoAdjust="0"/>
    <p:restoredTop sz="91212" autoAdjust="0"/>
  </p:normalViewPr>
  <p:slideViewPr>
    <p:cSldViewPr>
      <p:cViewPr varScale="1">
        <p:scale>
          <a:sx n="113" d="100"/>
          <a:sy n="113" d="100"/>
        </p:scale>
        <p:origin x="978" y="114"/>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8" name="Rectangle 4"/>
          <p:cNvSpPr>
            <a:spLocks noGrp="1" noChangeArrowheads="1"/>
          </p:cNvSpPr>
          <p:nvPr>
            <p:ph type="ftr" sz="quarter" idx="2"/>
          </p:nvPr>
        </p:nvSpPr>
        <p:spPr bwMode="auto">
          <a:xfrm>
            <a:off x="3660775" y="468313"/>
            <a:ext cx="2759075" cy="279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800">
                <a:latin typeface="Arial" charset="0"/>
              </a:defRPr>
            </a:lvl1pPr>
          </a:lstStyle>
          <a:p>
            <a:pPr>
              <a:defRPr/>
            </a:pPr>
            <a:r>
              <a:rPr lang="de-DE"/>
              <a:t>Prof. Dr. Max Mustermann | Musterfakultät</a:t>
            </a:r>
          </a:p>
        </p:txBody>
      </p:sp>
      <p:sp>
        <p:nvSpPr>
          <p:cNvPr id="47111" name="Text Box 7"/>
          <p:cNvSpPr txBox="1">
            <a:spLocks noChangeArrowheads="1"/>
          </p:cNvSpPr>
          <p:nvPr/>
        </p:nvSpPr>
        <p:spPr bwMode="auto">
          <a:xfrm>
            <a:off x="541338" y="8532813"/>
            <a:ext cx="3103562" cy="123825"/>
          </a:xfrm>
          <a:prstGeom prst="rect">
            <a:avLst/>
          </a:prstGeom>
          <a:noFill/>
          <a:ln w="9525">
            <a:noFill/>
            <a:miter lim="800000"/>
            <a:headEnd/>
            <a:tailEnd/>
          </a:ln>
          <a:effec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altLang="de-DE" sz="800" dirty="0" smtClean="0"/>
              <a:t>KIT – The Research University in the Helmholtz Association</a:t>
            </a:r>
          </a:p>
        </p:txBody>
      </p:sp>
      <p:pic>
        <p:nvPicPr>
          <p:cNvPr id="6148" name="Picture 11" descr="KIT-Logo-rgb_d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275" y="188913"/>
            <a:ext cx="100806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9869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de-DE"/>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de-DE"/>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r>
              <a:rPr lang="de-DE" altLang="de-DE"/>
              <a:t>Prof. Dr. Max Mustermann | </a:t>
            </a:r>
            <a:br>
              <a:rPr lang="de-DE" altLang="de-DE"/>
            </a:br>
            <a:r>
              <a:rPr lang="de-DE" altLang="de-DE"/>
              <a:t>Name of Faculty</a:t>
            </a:r>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25DE03B1-5FE7-4C70-9B16-DF4E7BA88A0C}" type="slidenum">
              <a:rPr lang="de-DE"/>
              <a:pPr>
                <a:defRPr/>
              </a:pPr>
              <a:t>‹#›</a:t>
            </a:fld>
            <a:endParaRPr lang="de-DE"/>
          </a:p>
        </p:txBody>
      </p:sp>
    </p:spTree>
    <p:extLst>
      <p:ext uri="{BB962C8B-B14F-4D97-AF65-F5344CB8AC3E}">
        <p14:creationId xmlns:p14="http://schemas.microsoft.com/office/powerpoint/2010/main" val="2569674007"/>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358775"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358775"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358775"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358775"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438933D7-5596-402F-BA94-CF98BEDE05CD}" type="slidenum">
              <a:rPr lang="en-US" altLang="de-DE" sz="1400" smtClean="0"/>
              <a:pPr>
                <a:spcBef>
                  <a:spcPct val="0"/>
                </a:spcBef>
              </a:pPr>
              <a:t>2</a:t>
            </a:fld>
            <a:endParaRPr lang="en-US" altLang="de-DE" sz="1400" smtClean="0"/>
          </a:p>
        </p:txBody>
      </p:sp>
      <p:sp>
        <p:nvSpPr>
          <p:cNvPr id="4099" name="Rectangle 1"/>
          <p:cNvSpPr>
            <a:spLocks noGrp="1" noRot="1" noChangeAspect="1" noChangeArrowheads="1" noTextEdit="1"/>
          </p:cNvSpPr>
          <p:nvPr>
            <p:ph type="sldImg"/>
          </p:nvPr>
        </p:nvSpPr>
        <p:spPr>
          <a:xfrm>
            <a:off x="990600" y="776288"/>
            <a:ext cx="5118100" cy="3838575"/>
          </a:xfrm>
          <a:solidFill>
            <a:srgbClr val="FFFFFF"/>
          </a:solidFill>
          <a:ln>
            <a:solidFill>
              <a:srgbClr val="000000"/>
            </a:solidFill>
            <a:miter lim="800000"/>
            <a:headEnd/>
            <a:tailEnd/>
          </a:ln>
        </p:spPr>
      </p:sp>
      <p:sp>
        <p:nvSpPr>
          <p:cNvPr id="4100" name="Rectangle 2"/>
          <p:cNvSpPr>
            <a:spLocks noGrp="1" noChangeArrowheads="1"/>
          </p:cNvSpPr>
          <p:nvPr>
            <p:ph type="body" idx="1"/>
          </p:nvPr>
        </p:nvSpPr>
        <p:spPr>
          <a:xfrm>
            <a:off x="710510" y="4860473"/>
            <a:ext cx="5679730" cy="46052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ltLang="de-DE" smtClean="0"/>
          </a:p>
        </p:txBody>
      </p:sp>
    </p:spTree>
    <p:extLst>
      <p:ext uri="{BB962C8B-B14F-4D97-AF65-F5344CB8AC3E}">
        <p14:creationId xmlns:p14="http://schemas.microsoft.com/office/powerpoint/2010/main" val="723905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358775"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358775"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358775"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358775"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438933D7-5596-402F-BA94-CF98BEDE05CD}" type="slidenum">
              <a:rPr lang="en-US" altLang="de-DE" sz="1400" smtClean="0"/>
              <a:pPr>
                <a:spcBef>
                  <a:spcPct val="0"/>
                </a:spcBef>
              </a:pPr>
              <a:t>4</a:t>
            </a:fld>
            <a:endParaRPr lang="en-US" altLang="de-DE" sz="1400" smtClean="0"/>
          </a:p>
        </p:txBody>
      </p:sp>
      <p:sp>
        <p:nvSpPr>
          <p:cNvPr id="4099" name="Rectangle 1"/>
          <p:cNvSpPr>
            <a:spLocks noGrp="1" noRot="1" noChangeAspect="1" noChangeArrowheads="1" noTextEdit="1"/>
          </p:cNvSpPr>
          <p:nvPr>
            <p:ph type="sldImg"/>
          </p:nvPr>
        </p:nvSpPr>
        <p:spPr>
          <a:xfrm>
            <a:off x="990600" y="776288"/>
            <a:ext cx="5118100" cy="3838575"/>
          </a:xfrm>
          <a:solidFill>
            <a:srgbClr val="FFFFFF"/>
          </a:solidFill>
          <a:ln>
            <a:solidFill>
              <a:srgbClr val="000000"/>
            </a:solidFill>
            <a:miter lim="800000"/>
            <a:headEnd/>
            <a:tailEnd/>
          </a:ln>
        </p:spPr>
      </p:sp>
      <p:sp>
        <p:nvSpPr>
          <p:cNvPr id="4100" name="Rectangle 2"/>
          <p:cNvSpPr>
            <a:spLocks noGrp="1" noChangeArrowheads="1"/>
          </p:cNvSpPr>
          <p:nvPr>
            <p:ph type="body" idx="1"/>
          </p:nvPr>
        </p:nvSpPr>
        <p:spPr>
          <a:xfrm>
            <a:off x="710510" y="4860473"/>
            <a:ext cx="5679730" cy="46052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ltLang="de-DE" smtClean="0"/>
          </a:p>
        </p:txBody>
      </p:sp>
    </p:spTree>
    <p:extLst>
      <p:ext uri="{BB962C8B-B14F-4D97-AF65-F5344CB8AC3E}">
        <p14:creationId xmlns:p14="http://schemas.microsoft.com/office/powerpoint/2010/main" val="4169160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358775"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358775"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358775"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358775"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438933D7-5596-402F-BA94-CF98BEDE05CD}" type="slidenum">
              <a:rPr lang="en-US" altLang="de-DE" sz="1400" smtClean="0"/>
              <a:pPr>
                <a:spcBef>
                  <a:spcPct val="0"/>
                </a:spcBef>
              </a:pPr>
              <a:t>5</a:t>
            </a:fld>
            <a:endParaRPr lang="en-US" altLang="de-DE" sz="1400" smtClean="0"/>
          </a:p>
        </p:txBody>
      </p:sp>
      <p:sp>
        <p:nvSpPr>
          <p:cNvPr id="4099" name="Rectangle 1"/>
          <p:cNvSpPr>
            <a:spLocks noGrp="1" noRot="1" noChangeAspect="1" noChangeArrowheads="1" noTextEdit="1"/>
          </p:cNvSpPr>
          <p:nvPr>
            <p:ph type="sldImg"/>
          </p:nvPr>
        </p:nvSpPr>
        <p:spPr>
          <a:xfrm>
            <a:off x="990600" y="776288"/>
            <a:ext cx="5118100" cy="3838575"/>
          </a:xfrm>
          <a:solidFill>
            <a:srgbClr val="FFFFFF"/>
          </a:solidFill>
          <a:ln>
            <a:solidFill>
              <a:srgbClr val="000000"/>
            </a:solidFill>
            <a:miter lim="800000"/>
            <a:headEnd/>
            <a:tailEnd/>
          </a:ln>
        </p:spPr>
      </p:sp>
      <p:sp>
        <p:nvSpPr>
          <p:cNvPr id="4100" name="Rectangle 2"/>
          <p:cNvSpPr>
            <a:spLocks noGrp="1" noChangeArrowheads="1"/>
          </p:cNvSpPr>
          <p:nvPr>
            <p:ph type="body" idx="1"/>
          </p:nvPr>
        </p:nvSpPr>
        <p:spPr>
          <a:xfrm>
            <a:off x="710510" y="4860473"/>
            <a:ext cx="5679730" cy="46052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ltLang="de-DE" smtClean="0"/>
          </a:p>
        </p:txBody>
      </p:sp>
    </p:spTree>
    <p:extLst>
      <p:ext uri="{BB962C8B-B14F-4D97-AF65-F5344CB8AC3E}">
        <p14:creationId xmlns:p14="http://schemas.microsoft.com/office/powerpoint/2010/main" val="264523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358775"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358775"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358775"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358775"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438933D7-5596-402F-BA94-CF98BEDE05CD}" type="slidenum">
              <a:rPr lang="en-US" altLang="de-DE" sz="1400" smtClean="0"/>
              <a:pPr>
                <a:spcBef>
                  <a:spcPct val="0"/>
                </a:spcBef>
              </a:pPr>
              <a:t>6</a:t>
            </a:fld>
            <a:endParaRPr lang="en-US" altLang="de-DE" sz="1400" smtClean="0"/>
          </a:p>
        </p:txBody>
      </p:sp>
      <p:sp>
        <p:nvSpPr>
          <p:cNvPr id="4099" name="Rectangle 1"/>
          <p:cNvSpPr>
            <a:spLocks noGrp="1" noRot="1" noChangeAspect="1" noChangeArrowheads="1" noTextEdit="1"/>
          </p:cNvSpPr>
          <p:nvPr>
            <p:ph type="sldImg"/>
          </p:nvPr>
        </p:nvSpPr>
        <p:spPr>
          <a:xfrm>
            <a:off x="990600" y="776288"/>
            <a:ext cx="5118100" cy="3838575"/>
          </a:xfrm>
          <a:solidFill>
            <a:srgbClr val="FFFFFF"/>
          </a:solidFill>
          <a:ln>
            <a:solidFill>
              <a:srgbClr val="000000"/>
            </a:solidFill>
            <a:miter lim="800000"/>
            <a:headEnd/>
            <a:tailEnd/>
          </a:ln>
        </p:spPr>
      </p:sp>
      <p:sp>
        <p:nvSpPr>
          <p:cNvPr id="4100" name="Rectangle 2"/>
          <p:cNvSpPr>
            <a:spLocks noGrp="1" noChangeArrowheads="1"/>
          </p:cNvSpPr>
          <p:nvPr>
            <p:ph type="body" idx="1"/>
          </p:nvPr>
        </p:nvSpPr>
        <p:spPr>
          <a:xfrm>
            <a:off x="710510" y="4860473"/>
            <a:ext cx="5679730" cy="46052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ltLang="de-DE" smtClean="0"/>
          </a:p>
        </p:txBody>
      </p:sp>
    </p:spTree>
    <p:extLst>
      <p:ext uri="{BB962C8B-B14F-4D97-AF65-F5344CB8AC3E}">
        <p14:creationId xmlns:p14="http://schemas.microsoft.com/office/powerpoint/2010/main" val="3542022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358775"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358775"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358775"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358775"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438933D7-5596-402F-BA94-CF98BEDE05CD}" type="slidenum">
              <a:rPr lang="en-US" altLang="de-DE" sz="1400" smtClean="0"/>
              <a:pPr>
                <a:spcBef>
                  <a:spcPct val="0"/>
                </a:spcBef>
              </a:pPr>
              <a:t>7</a:t>
            </a:fld>
            <a:endParaRPr lang="en-US" altLang="de-DE" sz="1400" smtClean="0"/>
          </a:p>
        </p:txBody>
      </p:sp>
      <p:sp>
        <p:nvSpPr>
          <p:cNvPr id="4099" name="Rectangle 1"/>
          <p:cNvSpPr>
            <a:spLocks noGrp="1" noRot="1" noChangeAspect="1" noChangeArrowheads="1" noTextEdit="1"/>
          </p:cNvSpPr>
          <p:nvPr>
            <p:ph type="sldImg"/>
          </p:nvPr>
        </p:nvSpPr>
        <p:spPr>
          <a:xfrm>
            <a:off x="990600" y="776288"/>
            <a:ext cx="5118100" cy="3838575"/>
          </a:xfrm>
          <a:solidFill>
            <a:srgbClr val="FFFFFF"/>
          </a:solidFill>
          <a:ln>
            <a:solidFill>
              <a:srgbClr val="000000"/>
            </a:solidFill>
            <a:miter lim="800000"/>
            <a:headEnd/>
            <a:tailEnd/>
          </a:ln>
        </p:spPr>
      </p:sp>
      <p:sp>
        <p:nvSpPr>
          <p:cNvPr id="4100" name="Rectangle 2"/>
          <p:cNvSpPr>
            <a:spLocks noGrp="1" noChangeArrowheads="1"/>
          </p:cNvSpPr>
          <p:nvPr>
            <p:ph type="body" idx="1"/>
          </p:nvPr>
        </p:nvSpPr>
        <p:spPr>
          <a:xfrm>
            <a:off x="710510" y="4860473"/>
            <a:ext cx="5679730" cy="46052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ltLang="de-DE" smtClean="0"/>
          </a:p>
        </p:txBody>
      </p:sp>
    </p:spTree>
    <p:extLst>
      <p:ext uri="{BB962C8B-B14F-4D97-AF65-F5344CB8AC3E}">
        <p14:creationId xmlns:p14="http://schemas.microsoft.com/office/powerpoint/2010/main" val="1101064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358775"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358775"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358775"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358775"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438933D7-5596-402F-BA94-CF98BEDE05CD}" type="slidenum">
              <a:rPr lang="en-US" altLang="de-DE" sz="1400" smtClean="0"/>
              <a:pPr>
                <a:spcBef>
                  <a:spcPct val="0"/>
                </a:spcBef>
              </a:pPr>
              <a:t>8</a:t>
            </a:fld>
            <a:endParaRPr lang="en-US" altLang="de-DE" sz="1400" smtClean="0"/>
          </a:p>
        </p:txBody>
      </p:sp>
      <p:sp>
        <p:nvSpPr>
          <p:cNvPr id="4099" name="Rectangle 1"/>
          <p:cNvSpPr>
            <a:spLocks noGrp="1" noRot="1" noChangeAspect="1" noChangeArrowheads="1" noTextEdit="1"/>
          </p:cNvSpPr>
          <p:nvPr>
            <p:ph type="sldImg"/>
          </p:nvPr>
        </p:nvSpPr>
        <p:spPr>
          <a:xfrm>
            <a:off x="990600" y="776288"/>
            <a:ext cx="5118100" cy="3838575"/>
          </a:xfrm>
          <a:solidFill>
            <a:srgbClr val="FFFFFF"/>
          </a:solidFill>
          <a:ln>
            <a:solidFill>
              <a:srgbClr val="000000"/>
            </a:solidFill>
            <a:miter lim="800000"/>
            <a:headEnd/>
            <a:tailEnd/>
          </a:ln>
        </p:spPr>
      </p:sp>
      <p:sp>
        <p:nvSpPr>
          <p:cNvPr id="4100" name="Rectangle 2"/>
          <p:cNvSpPr>
            <a:spLocks noGrp="1" noChangeArrowheads="1"/>
          </p:cNvSpPr>
          <p:nvPr>
            <p:ph type="body" idx="1"/>
          </p:nvPr>
        </p:nvSpPr>
        <p:spPr>
          <a:xfrm>
            <a:off x="710510" y="4860473"/>
            <a:ext cx="5679730" cy="46052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ltLang="de-DE" smtClean="0"/>
          </a:p>
        </p:txBody>
      </p:sp>
    </p:spTree>
    <p:extLst>
      <p:ext uri="{BB962C8B-B14F-4D97-AF65-F5344CB8AC3E}">
        <p14:creationId xmlns:p14="http://schemas.microsoft.com/office/powerpoint/2010/main" val="3726912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358775"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358775"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358775"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358775"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438933D7-5596-402F-BA94-CF98BEDE05CD}" type="slidenum">
              <a:rPr lang="en-US" altLang="de-DE" sz="1400" smtClean="0"/>
              <a:pPr>
                <a:spcBef>
                  <a:spcPct val="0"/>
                </a:spcBef>
              </a:pPr>
              <a:t>14</a:t>
            </a:fld>
            <a:endParaRPr lang="en-US" altLang="de-DE" sz="1400" smtClean="0"/>
          </a:p>
        </p:txBody>
      </p:sp>
      <p:sp>
        <p:nvSpPr>
          <p:cNvPr id="4099" name="Rectangle 1"/>
          <p:cNvSpPr>
            <a:spLocks noGrp="1" noRot="1" noChangeAspect="1" noChangeArrowheads="1" noTextEdit="1"/>
          </p:cNvSpPr>
          <p:nvPr>
            <p:ph type="sldImg"/>
          </p:nvPr>
        </p:nvSpPr>
        <p:spPr>
          <a:xfrm>
            <a:off x="990600" y="776288"/>
            <a:ext cx="5118100" cy="3838575"/>
          </a:xfrm>
          <a:solidFill>
            <a:srgbClr val="FFFFFF"/>
          </a:solidFill>
          <a:ln>
            <a:solidFill>
              <a:srgbClr val="000000"/>
            </a:solidFill>
            <a:miter lim="800000"/>
            <a:headEnd/>
            <a:tailEnd/>
          </a:ln>
        </p:spPr>
      </p:sp>
      <p:sp>
        <p:nvSpPr>
          <p:cNvPr id="4100" name="Rectangle 2"/>
          <p:cNvSpPr>
            <a:spLocks noGrp="1" noChangeArrowheads="1"/>
          </p:cNvSpPr>
          <p:nvPr>
            <p:ph type="body" idx="1"/>
          </p:nvPr>
        </p:nvSpPr>
        <p:spPr>
          <a:xfrm>
            <a:off x="710510" y="4860473"/>
            <a:ext cx="5679730" cy="46052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ltLang="de-DE" smtClean="0"/>
          </a:p>
        </p:txBody>
      </p:sp>
    </p:spTree>
    <p:extLst>
      <p:ext uri="{BB962C8B-B14F-4D97-AF65-F5344CB8AC3E}">
        <p14:creationId xmlns:p14="http://schemas.microsoft.com/office/powerpoint/2010/main" val="3365506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358775"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358775"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358775"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358775"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438933D7-5596-402F-BA94-CF98BEDE05CD}" type="slidenum">
              <a:rPr lang="en-US" altLang="de-DE" sz="1400" smtClean="0"/>
              <a:pPr>
                <a:spcBef>
                  <a:spcPct val="0"/>
                </a:spcBef>
              </a:pPr>
              <a:t>15</a:t>
            </a:fld>
            <a:endParaRPr lang="en-US" altLang="de-DE" sz="1400" smtClean="0"/>
          </a:p>
        </p:txBody>
      </p:sp>
      <p:sp>
        <p:nvSpPr>
          <p:cNvPr id="4099" name="Rectangle 1"/>
          <p:cNvSpPr>
            <a:spLocks noGrp="1" noRot="1" noChangeAspect="1" noChangeArrowheads="1" noTextEdit="1"/>
          </p:cNvSpPr>
          <p:nvPr>
            <p:ph type="sldImg"/>
          </p:nvPr>
        </p:nvSpPr>
        <p:spPr>
          <a:xfrm>
            <a:off x="990600" y="776288"/>
            <a:ext cx="5118100" cy="3838575"/>
          </a:xfrm>
          <a:solidFill>
            <a:srgbClr val="FFFFFF"/>
          </a:solidFill>
          <a:ln>
            <a:solidFill>
              <a:srgbClr val="000000"/>
            </a:solidFill>
            <a:miter lim="800000"/>
            <a:headEnd/>
            <a:tailEnd/>
          </a:ln>
        </p:spPr>
      </p:sp>
      <p:sp>
        <p:nvSpPr>
          <p:cNvPr id="4100" name="Rectangle 2"/>
          <p:cNvSpPr>
            <a:spLocks noGrp="1" noChangeArrowheads="1"/>
          </p:cNvSpPr>
          <p:nvPr>
            <p:ph type="body" idx="1"/>
          </p:nvPr>
        </p:nvSpPr>
        <p:spPr>
          <a:xfrm>
            <a:off x="710510" y="4860473"/>
            <a:ext cx="5679730" cy="46052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ltLang="de-DE" smtClean="0"/>
          </a:p>
        </p:txBody>
      </p:sp>
    </p:spTree>
    <p:extLst>
      <p:ext uri="{BB962C8B-B14F-4D97-AF65-F5344CB8AC3E}">
        <p14:creationId xmlns:p14="http://schemas.microsoft.com/office/powerpoint/2010/main" val="3484718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358775"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358775"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358775"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358775"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438933D7-5596-402F-BA94-CF98BEDE05CD}" type="slidenum">
              <a:rPr lang="en-US" altLang="de-DE" sz="1400" smtClean="0"/>
              <a:pPr>
                <a:spcBef>
                  <a:spcPct val="0"/>
                </a:spcBef>
              </a:pPr>
              <a:t>17</a:t>
            </a:fld>
            <a:endParaRPr lang="en-US" altLang="de-DE" sz="1400" smtClean="0"/>
          </a:p>
        </p:txBody>
      </p:sp>
      <p:sp>
        <p:nvSpPr>
          <p:cNvPr id="4099" name="Rectangle 1"/>
          <p:cNvSpPr>
            <a:spLocks noGrp="1" noRot="1" noChangeAspect="1" noChangeArrowheads="1" noTextEdit="1"/>
          </p:cNvSpPr>
          <p:nvPr>
            <p:ph type="sldImg"/>
          </p:nvPr>
        </p:nvSpPr>
        <p:spPr>
          <a:xfrm>
            <a:off x="990600" y="776288"/>
            <a:ext cx="5118100" cy="3838575"/>
          </a:xfrm>
          <a:solidFill>
            <a:srgbClr val="FFFFFF"/>
          </a:solidFill>
          <a:ln>
            <a:solidFill>
              <a:srgbClr val="000000"/>
            </a:solidFill>
            <a:miter lim="800000"/>
            <a:headEnd/>
            <a:tailEnd/>
          </a:ln>
        </p:spPr>
      </p:sp>
      <p:sp>
        <p:nvSpPr>
          <p:cNvPr id="4100" name="Rectangle 2"/>
          <p:cNvSpPr>
            <a:spLocks noGrp="1" noChangeArrowheads="1"/>
          </p:cNvSpPr>
          <p:nvPr>
            <p:ph type="body" idx="1"/>
          </p:nvPr>
        </p:nvSpPr>
        <p:spPr>
          <a:xfrm>
            <a:off x="710510" y="4860473"/>
            <a:ext cx="5679730" cy="46052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ltLang="de-DE" smtClean="0"/>
          </a:p>
        </p:txBody>
      </p:sp>
    </p:spTree>
    <p:extLst>
      <p:ext uri="{BB962C8B-B14F-4D97-AF65-F5344CB8AC3E}">
        <p14:creationId xmlns:p14="http://schemas.microsoft.com/office/powerpoint/2010/main" val="303116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3" name="Picture 9" descr="II_rahmen_neu_tite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fik 5"/>
          <p:cNvPicPr>
            <a:picLocks noChangeAspect="1"/>
          </p:cNvPicPr>
          <p:nvPr userDrawn="1"/>
        </p:nvPicPr>
        <p:blipFill>
          <a:blip r:embed="rId3"/>
          <a:stretch>
            <a:fillRect/>
          </a:stretch>
        </p:blipFill>
        <p:spPr>
          <a:xfrm>
            <a:off x="116871" y="6507038"/>
            <a:ext cx="422681" cy="274122"/>
          </a:xfrm>
          <a:prstGeom prst="rect">
            <a:avLst/>
          </a:prstGeom>
        </p:spPr>
      </p:pic>
      <p:sp>
        <p:nvSpPr>
          <p:cNvPr id="7" name="Textfeld 6"/>
          <p:cNvSpPr txBox="1"/>
          <p:nvPr userDrawn="1"/>
        </p:nvSpPr>
        <p:spPr>
          <a:xfrm>
            <a:off x="524210" y="6536377"/>
            <a:ext cx="624255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smtClean="0">
                <a:ln>
                  <a:noFill/>
                </a:ln>
                <a:solidFill>
                  <a:prstClr val="black"/>
                </a:solidFill>
                <a:effectLst/>
                <a:uLnTx/>
                <a:uFillTx/>
                <a:latin typeface="Interstate-Regular" panose="02000603020000020004" pitchFamily="2" charset="0"/>
                <a:ea typeface="+mn-ea"/>
                <a:cs typeface="+mn-cs"/>
              </a:rPr>
              <a:t>This project has received funding from the </a:t>
            </a:r>
            <a:r>
              <a:rPr kumimoji="0" lang="en-GB" sz="800" b="0" i="0" u="none" strike="noStrike" kern="1200" cap="none" spc="0" normalizeH="0" baseline="0" noProof="0" dirty="0" err="1" smtClean="0">
                <a:ln>
                  <a:noFill/>
                </a:ln>
                <a:solidFill>
                  <a:prstClr val="black"/>
                </a:solidFill>
                <a:effectLst/>
                <a:uLnTx/>
                <a:uFillTx/>
                <a:latin typeface="Interstate-Regular" panose="02000603020000020004" pitchFamily="2" charset="0"/>
                <a:ea typeface="+mn-ea"/>
                <a:cs typeface="+mn-cs"/>
              </a:rPr>
              <a:t>Euratom</a:t>
            </a:r>
            <a:r>
              <a:rPr kumimoji="0" lang="en-GB" sz="800" b="0" i="0" u="none" strike="noStrike" kern="1200" cap="none" spc="0" normalizeH="0" baseline="0" noProof="0" dirty="0" smtClean="0">
                <a:ln>
                  <a:noFill/>
                </a:ln>
                <a:solidFill>
                  <a:prstClr val="black"/>
                </a:solidFill>
                <a:effectLst/>
                <a:uLnTx/>
                <a:uFillTx/>
                <a:latin typeface="Interstate-Regular" panose="02000603020000020004" pitchFamily="2" charset="0"/>
                <a:ea typeface="+mn-ea"/>
                <a:cs typeface="+mn-cs"/>
              </a:rPr>
              <a:t> research and training programme 2014-2018 under grant agreement No 662287</a:t>
            </a:r>
            <a:endParaRPr kumimoji="0" lang="en-GB" sz="800" b="0" i="0" u="none" strike="noStrike" kern="1200" cap="none" spc="0" normalizeH="0" baseline="0" noProof="0" dirty="0">
              <a:ln>
                <a:noFill/>
              </a:ln>
              <a:solidFill>
                <a:prstClr val="black">
                  <a:tint val="75000"/>
                </a:prstClr>
              </a:solidFill>
              <a:effectLst/>
              <a:uLnTx/>
              <a:uFillTx/>
              <a:latin typeface="+mn-lt"/>
              <a:ea typeface="+mn-ea"/>
              <a:cs typeface="+mn-cs"/>
            </a:endParaRPr>
          </a:p>
        </p:txBody>
      </p:sp>
      <p:pic>
        <p:nvPicPr>
          <p:cNvPr id="2050" name="Grafik 6"/>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236296" y="332656"/>
            <a:ext cx="1693862"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descr="image00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51520" y="230113"/>
            <a:ext cx="1590024"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2793556"/>
      </p:ext>
    </p:extLst>
  </p:cSld>
  <p:clrMapOvr>
    <a:masterClrMapping/>
  </p:clrMapOvr>
  <p:timing>
    <p:tnLst>
      <p:par>
        <p:cTn id="1" dur="indefinite" restart="never" nodeType="tmRoot"/>
      </p:par>
    </p:tnLst>
  </p:timing>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2"/>
          <p:cNvSpPr>
            <a:spLocks noGrp="1" noChangeArrowheads="1"/>
          </p:cNvSpPr>
          <p:nvPr>
            <p:ph type="ftr" sz="quarter" idx="10"/>
          </p:nvPr>
        </p:nvSpPr>
        <p:spPr>
          <a:xfrm>
            <a:off x="1907704" y="6445249"/>
            <a:ext cx="4248150" cy="360363"/>
          </a:xfrm>
          <a:prstGeom prst="rect">
            <a:avLst/>
          </a:prstGeom>
          <a:ln/>
        </p:spPr>
        <p:txBody>
          <a:bodyPr/>
          <a:lstStyle>
            <a:lvl1pPr>
              <a:defRPr/>
            </a:lvl1pPr>
          </a:lstStyle>
          <a:p>
            <a:pPr>
              <a:defRPr/>
            </a:pPr>
            <a:r>
              <a:rPr lang="en-US" altLang="de-DE"/>
              <a:t>Prof. Max Mustermann - Title</a:t>
            </a:r>
          </a:p>
        </p:txBody>
      </p:sp>
    </p:spTree>
    <p:extLst>
      <p:ext uri="{BB962C8B-B14F-4D97-AF65-F5344CB8AC3E}">
        <p14:creationId xmlns:p14="http://schemas.microsoft.com/office/powerpoint/2010/main" val="3285605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59563" y="333375"/>
            <a:ext cx="2089150" cy="57594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90525" y="333375"/>
            <a:ext cx="6116638" cy="575945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2"/>
          <p:cNvSpPr>
            <a:spLocks noGrp="1" noChangeArrowheads="1"/>
          </p:cNvSpPr>
          <p:nvPr>
            <p:ph type="ftr" sz="quarter" idx="10"/>
          </p:nvPr>
        </p:nvSpPr>
        <p:spPr>
          <a:xfrm>
            <a:off x="1907704" y="6445249"/>
            <a:ext cx="4248150" cy="360363"/>
          </a:xfrm>
          <a:prstGeom prst="rect">
            <a:avLst/>
          </a:prstGeom>
          <a:ln/>
        </p:spPr>
        <p:txBody>
          <a:bodyPr/>
          <a:lstStyle>
            <a:lvl1pPr>
              <a:defRPr/>
            </a:lvl1pPr>
          </a:lstStyle>
          <a:p>
            <a:pPr>
              <a:defRPr/>
            </a:pPr>
            <a:r>
              <a:rPr lang="en-US" altLang="de-DE"/>
              <a:t>Prof. Max Mustermann - Title</a:t>
            </a:r>
          </a:p>
        </p:txBody>
      </p:sp>
    </p:spTree>
    <p:extLst>
      <p:ext uri="{BB962C8B-B14F-4D97-AF65-F5344CB8AC3E}">
        <p14:creationId xmlns:p14="http://schemas.microsoft.com/office/powerpoint/2010/main" val="2597162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0650635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1247746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92113" y="1198563"/>
            <a:ext cx="4102100" cy="4894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6613" y="1198563"/>
            <a:ext cx="4102100" cy="4894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46921761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62290471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12"/>
          <p:cNvSpPr>
            <a:spLocks noGrp="1" noChangeArrowheads="1"/>
          </p:cNvSpPr>
          <p:nvPr>
            <p:ph type="ftr" sz="quarter" idx="10"/>
          </p:nvPr>
        </p:nvSpPr>
        <p:spPr>
          <a:xfrm>
            <a:off x="1907704" y="6445249"/>
            <a:ext cx="4248150" cy="360363"/>
          </a:xfrm>
          <a:prstGeom prst="rect">
            <a:avLst/>
          </a:prstGeom>
          <a:ln/>
        </p:spPr>
        <p:txBody>
          <a:bodyPr/>
          <a:lstStyle>
            <a:lvl1pPr>
              <a:defRPr/>
            </a:lvl1pPr>
          </a:lstStyle>
          <a:p>
            <a:pPr>
              <a:defRPr/>
            </a:pPr>
            <a:r>
              <a:rPr lang="en-US" altLang="de-DE"/>
              <a:t>Prof. Max Mustermann - Title</a:t>
            </a:r>
          </a:p>
        </p:txBody>
      </p:sp>
    </p:spTree>
    <p:extLst>
      <p:ext uri="{BB962C8B-B14F-4D97-AF65-F5344CB8AC3E}">
        <p14:creationId xmlns:p14="http://schemas.microsoft.com/office/powerpoint/2010/main" val="2030795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xfrm>
            <a:off x="1907704" y="6445249"/>
            <a:ext cx="4248150" cy="360363"/>
          </a:xfrm>
          <a:prstGeom prst="rect">
            <a:avLst/>
          </a:prstGeom>
          <a:ln/>
        </p:spPr>
        <p:txBody>
          <a:bodyPr/>
          <a:lstStyle>
            <a:lvl1pPr>
              <a:defRPr/>
            </a:lvl1pPr>
          </a:lstStyle>
          <a:p>
            <a:pPr>
              <a:defRPr/>
            </a:pPr>
            <a:r>
              <a:rPr lang="en-US" altLang="de-DE"/>
              <a:t>Prof. Max Mustermann - Title</a:t>
            </a:r>
          </a:p>
        </p:txBody>
      </p:sp>
    </p:spTree>
    <p:extLst>
      <p:ext uri="{BB962C8B-B14F-4D97-AF65-F5344CB8AC3E}">
        <p14:creationId xmlns:p14="http://schemas.microsoft.com/office/powerpoint/2010/main" val="1090132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2"/>
          <p:cNvSpPr>
            <a:spLocks noGrp="1" noChangeArrowheads="1"/>
          </p:cNvSpPr>
          <p:nvPr>
            <p:ph type="ftr" sz="quarter" idx="10"/>
          </p:nvPr>
        </p:nvSpPr>
        <p:spPr>
          <a:xfrm>
            <a:off x="1907704" y="6445249"/>
            <a:ext cx="4248150" cy="360363"/>
          </a:xfrm>
          <a:prstGeom prst="rect">
            <a:avLst/>
          </a:prstGeom>
          <a:ln/>
        </p:spPr>
        <p:txBody>
          <a:bodyPr/>
          <a:lstStyle>
            <a:lvl1pPr>
              <a:defRPr/>
            </a:lvl1pPr>
          </a:lstStyle>
          <a:p>
            <a:pPr>
              <a:defRPr/>
            </a:pPr>
            <a:r>
              <a:rPr lang="en-US" altLang="de-DE"/>
              <a:t>Prof. Max Mustermann - Title</a:t>
            </a:r>
          </a:p>
        </p:txBody>
      </p:sp>
    </p:spTree>
    <p:extLst>
      <p:ext uri="{BB962C8B-B14F-4D97-AF65-F5344CB8AC3E}">
        <p14:creationId xmlns:p14="http://schemas.microsoft.com/office/powerpoint/2010/main" val="2578077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2"/>
          <p:cNvSpPr>
            <a:spLocks noGrp="1" noChangeArrowheads="1"/>
          </p:cNvSpPr>
          <p:nvPr>
            <p:ph type="ftr" sz="quarter" idx="10"/>
          </p:nvPr>
        </p:nvSpPr>
        <p:spPr>
          <a:xfrm>
            <a:off x="1907704" y="6445249"/>
            <a:ext cx="4248150" cy="360363"/>
          </a:xfrm>
          <a:prstGeom prst="rect">
            <a:avLst/>
          </a:prstGeom>
          <a:ln/>
        </p:spPr>
        <p:txBody>
          <a:bodyPr/>
          <a:lstStyle>
            <a:lvl1pPr>
              <a:defRPr/>
            </a:lvl1pPr>
          </a:lstStyle>
          <a:p>
            <a:pPr>
              <a:defRPr/>
            </a:pPr>
            <a:r>
              <a:rPr lang="en-US" altLang="de-DE"/>
              <a:t>Prof. Max Mustermann - Title</a:t>
            </a:r>
          </a:p>
        </p:txBody>
      </p:sp>
    </p:spTree>
    <p:extLst>
      <p:ext uri="{BB962C8B-B14F-4D97-AF65-F5344CB8AC3E}">
        <p14:creationId xmlns:p14="http://schemas.microsoft.com/office/powerpoint/2010/main" val="1424891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gi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390525" y="333375"/>
            <a:ext cx="69119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de-DE" smtClean="0"/>
              <a:t>Click to add title</a:t>
            </a:r>
          </a:p>
        </p:txBody>
      </p:sp>
      <p:pic>
        <p:nvPicPr>
          <p:cNvPr id="1026" name="Picture 9" descr="II_rahmen_neu_folg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
          <p:cNvSpPr>
            <a:spLocks noGrp="1" noChangeArrowheads="1"/>
          </p:cNvSpPr>
          <p:nvPr>
            <p:ph type="body" idx="1"/>
          </p:nvPr>
        </p:nvSpPr>
        <p:spPr bwMode="auto">
          <a:xfrm>
            <a:off x="392113" y="1198563"/>
            <a:ext cx="8356600"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de-DE" dirty="0" smtClean="0"/>
              <a:t>Click to add text</a:t>
            </a:r>
          </a:p>
          <a:p>
            <a:pPr lvl="1"/>
            <a:r>
              <a:rPr lang="en-US" altLang="de-DE" dirty="0" smtClean="0"/>
              <a:t>Second level</a:t>
            </a:r>
          </a:p>
          <a:p>
            <a:pPr lvl="2"/>
            <a:r>
              <a:rPr lang="en-US" altLang="de-DE" dirty="0" smtClean="0"/>
              <a:t>Third level</a:t>
            </a:r>
          </a:p>
          <a:p>
            <a:pPr lvl="3"/>
            <a:r>
              <a:rPr lang="en-US" altLang="de-DE" dirty="0" smtClean="0"/>
              <a:t>Fourth level</a:t>
            </a:r>
          </a:p>
          <a:p>
            <a:pPr lvl="4"/>
            <a:r>
              <a:rPr lang="en-US" altLang="de-DE" dirty="0" smtClean="0"/>
              <a:t>Fifth level</a:t>
            </a:r>
          </a:p>
        </p:txBody>
      </p:sp>
      <p:sp>
        <p:nvSpPr>
          <p:cNvPr id="1034" name="Text Box 10"/>
          <p:cNvSpPr txBox="1">
            <a:spLocks noChangeArrowheads="1"/>
          </p:cNvSpPr>
          <p:nvPr/>
        </p:nvSpPr>
        <p:spPr bwMode="auto">
          <a:xfrm>
            <a:off x="6011863" y="6453188"/>
            <a:ext cx="2736850" cy="360362"/>
          </a:xfrm>
          <a:prstGeom prst="rect">
            <a:avLst/>
          </a:prstGeom>
          <a:noFill/>
          <a:ln w="9525">
            <a:noFill/>
            <a:miter lim="800000"/>
            <a:headEnd/>
            <a:tailEnd/>
          </a:ln>
          <a:effec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defRPr/>
            </a:pPr>
            <a:endParaRPr lang="en-US" altLang="de-DE" sz="900" dirty="0" smtClean="0"/>
          </a:p>
        </p:txBody>
      </p:sp>
      <p:sp>
        <p:nvSpPr>
          <p:cNvPr id="1030" name="Text Box 11"/>
          <p:cNvSpPr txBox="1">
            <a:spLocks noChangeArrowheads="1"/>
          </p:cNvSpPr>
          <p:nvPr/>
        </p:nvSpPr>
        <p:spPr bwMode="auto">
          <a:xfrm>
            <a:off x="8593542" y="6539254"/>
            <a:ext cx="3254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fld id="{65860247-ED2C-4023-A47F-CF656A1DA4A7}" type="slidenum">
              <a:rPr lang="de-DE" altLang="de-DE" sz="900" b="1" smtClean="0"/>
              <a:pPr eaLnBrk="1" hangingPunct="1">
                <a:spcBef>
                  <a:spcPct val="50000"/>
                </a:spcBef>
                <a:defRPr/>
              </a:pPr>
              <a:t>‹#›</a:t>
            </a:fld>
            <a:endParaRPr lang="de-DE" altLang="de-DE" sz="900" b="1" dirty="0" smtClean="0"/>
          </a:p>
        </p:txBody>
      </p:sp>
      <p:sp>
        <p:nvSpPr>
          <p:cNvPr id="1031" name="Rectangle 11"/>
          <p:cNvSpPr>
            <a:spLocks noChangeArrowheads="1"/>
          </p:cNvSpPr>
          <p:nvPr/>
        </p:nvSpPr>
        <p:spPr bwMode="auto">
          <a:xfrm>
            <a:off x="7596336" y="6549757"/>
            <a:ext cx="863600" cy="191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C3537D76-9062-4DA0-8EE2-55FF8FCB1371}" type="datetime1">
              <a:rPr lang="de-DE" altLang="de-DE" sz="900" smtClean="0"/>
              <a:pPr eaLnBrk="1" hangingPunct="1">
                <a:defRPr/>
              </a:pPr>
              <a:t>19.03.2019</a:t>
            </a:fld>
            <a:endParaRPr lang="de-DE" altLang="de-DE" sz="900" dirty="0" smtClean="0"/>
          </a:p>
        </p:txBody>
      </p:sp>
      <p:sp>
        <p:nvSpPr>
          <p:cNvPr id="10" name="Text Box 10"/>
          <p:cNvSpPr txBox="1">
            <a:spLocks noChangeArrowheads="1"/>
          </p:cNvSpPr>
          <p:nvPr userDrawn="1"/>
        </p:nvSpPr>
        <p:spPr bwMode="auto">
          <a:xfrm>
            <a:off x="2478087" y="6442379"/>
            <a:ext cx="2736850" cy="360362"/>
          </a:xfrm>
          <a:prstGeom prst="rect">
            <a:avLst/>
          </a:prstGeom>
          <a:noFill/>
          <a:ln w="9525">
            <a:noFill/>
            <a:miter lim="800000"/>
            <a:headEnd/>
            <a:tailEnd/>
          </a:ln>
          <a:effec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endParaRPr lang="en-US" altLang="de-DE" sz="900" dirty="0" smtClean="0"/>
          </a:p>
        </p:txBody>
      </p:sp>
      <p:pic>
        <p:nvPicPr>
          <p:cNvPr id="11" name="Picture 1" descr="image00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800986" y="116632"/>
            <a:ext cx="1194633" cy="54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uppieren 11"/>
          <p:cNvGrpSpPr/>
          <p:nvPr userDrawn="1"/>
        </p:nvGrpSpPr>
        <p:grpSpPr>
          <a:xfrm>
            <a:off x="116871" y="6539254"/>
            <a:ext cx="5564261" cy="194170"/>
            <a:chOff x="116871" y="6641091"/>
            <a:chExt cx="5091961" cy="194170"/>
          </a:xfrm>
        </p:grpSpPr>
        <p:pic>
          <p:nvPicPr>
            <p:cNvPr id="13" name="Grafik 12"/>
            <p:cNvPicPr>
              <a:picLocks noChangeAspect="1"/>
            </p:cNvPicPr>
            <p:nvPr userDrawn="1"/>
          </p:nvPicPr>
          <p:blipFill>
            <a:blip r:embed="rId15"/>
            <a:stretch>
              <a:fillRect/>
            </a:stretch>
          </p:blipFill>
          <p:spPr>
            <a:xfrm>
              <a:off x="116871" y="6641091"/>
              <a:ext cx="286959" cy="194170"/>
            </a:xfrm>
            <a:prstGeom prst="rect">
              <a:avLst/>
            </a:prstGeom>
          </p:spPr>
        </p:pic>
        <p:sp>
          <p:nvSpPr>
            <p:cNvPr id="14" name="Textfeld 13"/>
            <p:cNvSpPr txBox="1"/>
            <p:nvPr userDrawn="1"/>
          </p:nvSpPr>
          <p:spPr>
            <a:xfrm>
              <a:off x="403830" y="6641091"/>
              <a:ext cx="4805002"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smtClean="0">
                  <a:ln>
                    <a:noFill/>
                  </a:ln>
                  <a:solidFill>
                    <a:prstClr val="black"/>
                  </a:solidFill>
                  <a:effectLst/>
                  <a:uLnTx/>
                  <a:uFillTx/>
                  <a:latin typeface="Interstate-Regular" panose="02000603020000020004" pitchFamily="2" charset="0"/>
                  <a:ea typeface="+mn-ea"/>
                  <a:cs typeface="+mn-cs"/>
                </a:rPr>
                <a:t>This project has received funding from the </a:t>
              </a:r>
              <a:r>
                <a:rPr kumimoji="0" lang="en-GB" sz="600" b="0" i="0" u="none" strike="noStrike" kern="1200" cap="none" spc="0" normalizeH="0" baseline="0" noProof="0" dirty="0" err="1" smtClean="0">
                  <a:ln>
                    <a:noFill/>
                  </a:ln>
                  <a:solidFill>
                    <a:prstClr val="black"/>
                  </a:solidFill>
                  <a:effectLst/>
                  <a:uLnTx/>
                  <a:uFillTx/>
                  <a:latin typeface="Interstate-Regular" panose="02000603020000020004" pitchFamily="2" charset="0"/>
                  <a:ea typeface="+mn-ea"/>
                  <a:cs typeface="+mn-cs"/>
                </a:rPr>
                <a:t>Euratom</a:t>
              </a:r>
              <a:r>
                <a:rPr kumimoji="0" lang="en-GB" sz="600" b="0" i="0" u="none" strike="noStrike" kern="1200" cap="none" spc="0" normalizeH="0" baseline="0" noProof="0" dirty="0" smtClean="0">
                  <a:ln>
                    <a:noFill/>
                  </a:ln>
                  <a:solidFill>
                    <a:prstClr val="black"/>
                  </a:solidFill>
                  <a:effectLst/>
                  <a:uLnTx/>
                  <a:uFillTx/>
                  <a:latin typeface="Interstate-Regular" panose="02000603020000020004" pitchFamily="2" charset="0"/>
                  <a:ea typeface="+mn-ea"/>
                  <a:cs typeface="+mn-cs"/>
                </a:rPr>
                <a:t> research and training programme 2014-2018 under grant agreement No 662287.</a:t>
              </a:r>
              <a:endParaRPr kumimoji="0" lang="en-GB" sz="100" b="0" i="0" u="none" strike="noStrike" kern="1200" cap="none" spc="0" normalizeH="0" baseline="0" noProof="0" dirty="0">
                <a:ln>
                  <a:noFill/>
                </a:ln>
                <a:solidFill>
                  <a:prstClr val="black">
                    <a:tint val="75000"/>
                  </a:prstClr>
                </a:solidFill>
                <a:effectLst/>
                <a:uLnTx/>
                <a:uFillTx/>
                <a:latin typeface="+mn-lt"/>
                <a:ea typeface="+mn-ea"/>
                <a:cs typeface="+mn-cs"/>
              </a:endParaRPr>
            </a:p>
          </p:txBody>
        </p:sp>
      </p:grpSp>
      <p:pic>
        <p:nvPicPr>
          <p:cNvPr id="15" name="Grafik 6"/>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7800986" y="657649"/>
            <a:ext cx="1101613" cy="40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iming>
    <p:tnLst>
      <p:par>
        <p:cTn id="1" dur="indefinite" restart="never" nodeType="tmRoot"/>
      </p:par>
    </p:tnLst>
  </p:timing>
  <p:hf hdr="0"/>
  <p:txStyles>
    <p:title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p:titleStyle>
    <p:bodyStyle>
      <a:lvl1pPr marL="314325" indent="-314325" algn="l" rtl="0" eaLnBrk="1" fontAlgn="base" hangingPunct="1">
        <a:spcBef>
          <a:spcPct val="20000"/>
        </a:spcBef>
        <a:spcAft>
          <a:spcPct val="0"/>
        </a:spcAft>
        <a:buFontTx/>
        <a:buBlip>
          <a:blip r:embed="rId17"/>
        </a:buBlip>
        <a:defRPr sz="2000">
          <a:solidFill>
            <a:schemeClr val="tx1"/>
          </a:solidFill>
          <a:latin typeface="+mn-lt"/>
          <a:ea typeface="+mn-ea"/>
          <a:cs typeface="+mn-cs"/>
        </a:defRPr>
      </a:lvl1pPr>
      <a:lvl2pPr marL="790575" indent="-314325" algn="l" rtl="0" eaLnBrk="1" fontAlgn="base" hangingPunct="1">
        <a:spcBef>
          <a:spcPct val="20000"/>
        </a:spcBef>
        <a:spcAft>
          <a:spcPct val="0"/>
        </a:spcAft>
        <a:buFontTx/>
        <a:buBlip>
          <a:blip r:embed="rId17"/>
        </a:buBlip>
        <a:defRPr>
          <a:solidFill>
            <a:schemeClr val="tx1"/>
          </a:solidFill>
          <a:latin typeface="+mn-lt"/>
        </a:defRPr>
      </a:lvl2pPr>
      <a:lvl3pPr marL="1209675" indent="-276225" algn="l" rtl="0" eaLnBrk="1" fontAlgn="base" hangingPunct="1">
        <a:spcBef>
          <a:spcPct val="20000"/>
        </a:spcBef>
        <a:spcAft>
          <a:spcPct val="0"/>
        </a:spcAft>
        <a:buFontTx/>
        <a:buBlip>
          <a:blip r:embed="rId17"/>
        </a:buBlip>
        <a:defRPr sz="1600">
          <a:solidFill>
            <a:schemeClr val="tx1"/>
          </a:solidFill>
          <a:latin typeface="+mn-lt"/>
        </a:defRPr>
      </a:lvl3pPr>
      <a:lvl4pPr marL="1657350" indent="-276225" algn="l" rtl="0" eaLnBrk="1" fontAlgn="base" hangingPunct="1">
        <a:spcBef>
          <a:spcPct val="20000"/>
        </a:spcBef>
        <a:spcAft>
          <a:spcPct val="0"/>
        </a:spcAft>
        <a:buFontTx/>
        <a:buBlip>
          <a:blip r:embed="rId17"/>
        </a:buBlip>
        <a:defRPr sz="1600">
          <a:solidFill>
            <a:schemeClr val="tx1"/>
          </a:solidFill>
          <a:latin typeface="+mn-lt"/>
        </a:defRPr>
      </a:lvl4pPr>
      <a:lvl5pPr marL="2095500" indent="-276225" algn="l" rtl="0" eaLnBrk="1" fontAlgn="base" hangingPunct="1">
        <a:spcBef>
          <a:spcPct val="20000"/>
        </a:spcBef>
        <a:spcAft>
          <a:spcPct val="0"/>
        </a:spcAft>
        <a:buFontTx/>
        <a:buBlip>
          <a:blip r:embed="rId17"/>
        </a:buBlip>
        <a:defRPr sz="1600">
          <a:solidFill>
            <a:schemeClr val="tx1"/>
          </a:solidFill>
          <a:latin typeface="+mn-lt"/>
        </a:defRPr>
      </a:lvl5pPr>
      <a:lvl6pPr marL="2514600" indent="-228600" algn="l" rtl="0" eaLnBrk="1" fontAlgn="base" hangingPunct="1">
        <a:spcBef>
          <a:spcPct val="20000"/>
        </a:spcBef>
        <a:spcAft>
          <a:spcPct val="0"/>
        </a:spcAft>
        <a:buSzPct val="60000"/>
        <a:buBlip>
          <a:blip r:embed="rId18"/>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18"/>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18"/>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18"/>
        </a:buBlip>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gif"/><Relationship Id="rId1" Type="http://schemas.microsoft.com/office/2007/relationships/media" Target="../media/media1.gif"/><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gif"/></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28.png"/><Relationship Id="rId5" Type="http://schemas.openxmlformats.org/officeDocument/2006/relationships/image" Target="../media/image15.png"/><Relationship Id="rId4"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image" Target="../media/image16.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95288" y="1412875"/>
            <a:ext cx="8389937" cy="50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a:r>
              <a:rPr lang="en-US" altLang="de-DE" sz="2800" dirty="0"/>
              <a:t>Agent-based Negotiation Simulation</a:t>
            </a:r>
          </a:p>
        </p:txBody>
      </p:sp>
      <p:sp>
        <p:nvSpPr>
          <p:cNvPr id="3075" name="Rectangle 3"/>
          <p:cNvSpPr>
            <a:spLocks noChangeArrowheads="1"/>
          </p:cNvSpPr>
          <p:nvPr/>
        </p:nvSpPr>
        <p:spPr bwMode="auto">
          <a:xfrm>
            <a:off x="396875" y="2349500"/>
            <a:ext cx="8370888"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Blip>
                <a:blip r:embed="rId2"/>
              </a:buBlip>
              <a:defRPr sz="2000">
                <a:solidFill>
                  <a:schemeClr val="tx1"/>
                </a:solidFill>
                <a:latin typeface="Arial" charset="0"/>
              </a:defRPr>
            </a:lvl1pPr>
            <a:lvl2pPr marL="742950" indent="-285750">
              <a:spcBef>
                <a:spcPct val="20000"/>
              </a:spcBef>
              <a:buBlip>
                <a:blip r:embed="rId3"/>
              </a:buBlip>
              <a:defRPr>
                <a:solidFill>
                  <a:schemeClr val="tx1"/>
                </a:solidFill>
                <a:latin typeface="Arial" charset="0"/>
              </a:defRPr>
            </a:lvl2pPr>
            <a:lvl3pPr marL="1143000" indent="-228600">
              <a:spcBef>
                <a:spcPct val="20000"/>
              </a:spcBef>
              <a:buBlip>
                <a:blip r:embed="rId4"/>
              </a:buBlip>
              <a:defRPr sz="1600">
                <a:solidFill>
                  <a:schemeClr val="tx1"/>
                </a:solidFill>
                <a:latin typeface="Arial" charset="0"/>
              </a:defRPr>
            </a:lvl3pPr>
            <a:lvl4pPr marL="1600200" indent="-228600">
              <a:spcBef>
                <a:spcPct val="20000"/>
              </a:spcBef>
              <a:buBlip>
                <a:blip r:embed="rId4"/>
              </a:buBlip>
              <a:defRPr sz="1600">
                <a:solidFill>
                  <a:schemeClr val="tx1"/>
                </a:solidFill>
                <a:latin typeface="Arial" charset="0"/>
              </a:defRPr>
            </a:lvl4pPr>
            <a:lvl5pPr marL="2057400" indent="-228600">
              <a:spcBef>
                <a:spcPct val="20000"/>
              </a:spcBef>
              <a:buBlip>
                <a:blip r:embed="rId4"/>
              </a:buBlip>
              <a:defRPr sz="1600">
                <a:solidFill>
                  <a:schemeClr val="tx1"/>
                </a:solidFill>
                <a:latin typeface="Arial" charset="0"/>
              </a:defRPr>
            </a:lvl5pPr>
            <a:lvl6pPr marL="2514600" indent="-228600" fontAlgn="base">
              <a:spcBef>
                <a:spcPct val="20000"/>
              </a:spcBef>
              <a:spcAft>
                <a:spcPct val="0"/>
              </a:spcAft>
              <a:buBlip>
                <a:blip r:embed="rId4"/>
              </a:buBlip>
              <a:defRPr sz="1600">
                <a:solidFill>
                  <a:schemeClr val="tx1"/>
                </a:solidFill>
                <a:latin typeface="Arial" charset="0"/>
              </a:defRPr>
            </a:lvl6pPr>
            <a:lvl7pPr marL="2971800" indent="-228600" fontAlgn="base">
              <a:spcBef>
                <a:spcPct val="20000"/>
              </a:spcBef>
              <a:spcAft>
                <a:spcPct val="0"/>
              </a:spcAft>
              <a:buBlip>
                <a:blip r:embed="rId4"/>
              </a:buBlip>
              <a:defRPr sz="1600">
                <a:solidFill>
                  <a:schemeClr val="tx1"/>
                </a:solidFill>
                <a:latin typeface="Arial" charset="0"/>
              </a:defRPr>
            </a:lvl7pPr>
            <a:lvl8pPr marL="3429000" indent="-228600" fontAlgn="base">
              <a:spcBef>
                <a:spcPct val="20000"/>
              </a:spcBef>
              <a:spcAft>
                <a:spcPct val="0"/>
              </a:spcAft>
              <a:buBlip>
                <a:blip r:embed="rId4"/>
              </a:buBlip>
              <a:defRPr sz="1600">
                <a:solidFill>
                  <a:schemeClr val="tx1"/>
                </a:solidFill>
                <a:latin typeface="Arial" charset="0"/>
              </a:defRPr>
            </a:lvl8pPr>
            <a:lvl9pPr marL="3886200" indent="-228600" fontAlgn="base">
              <a:spcBef>
                <a:spcPct val="20000"/>
              </a:spcBef>
              <a:spcAft>
                <a:spcPct val="0"/>
              </a:spcAft>
              <a:buBlip>
                <a:blip r:embed="rId4"/>
              </a:buBlip>
              <a:defRPr sz="1600">
                <a:solidFill>
                  <a:schemeClr val="tx1"/>
                </a:solidFill>
                <a:latin typeface="Arial" charset="0"/>
              </a:defRPr>
            </a:lvl9pPr>
          </a:lstStyle>
          <a:p>
            <a:pPr algn="ctr" eaLnBrk="1" hangingPunct="1">
              <a:spcBef>
                <a:spcPct val="50000"/>
              </a:spcBef>
              <a:buNone/>
            </a:pPr>
            <a:r>
              <a:rPr lang="de-DE" altLang="de-DE" sz="1600" noProof="1"/>
              <a:t>Shan Bai, Wolfgang Raskob</a:t>
            </a:r>
          </a:p>
          <a:p>
            <a:pPr algn="ctr" eaLnBrk="1" hangingPunct="1">
              <a:spcBef>
                <a:spcPct val="50000"/>
              </a:spcBef>
              <a:buNone/>
            </a:pPr>
            <a:r>
              <a:rPr lang="en-US" sz="1600" dirty="0"/>
              <a:t>Karlsruhe Institute of Technology </a:t>
            </a:r>
            <a:r>
              <a:rPr lang="en-GB" altLang="de-DE" sz="1600" dirty="0"/>
              <a:t>(KIT</a:t>
            </a:r>
            <a:r>
              <a:rPr lang="en-GB" altLang="de-DE" sz="1600" dirty="0" smtClean="0"/>
              <a:t>)</a:t>
            </a:r>
            <a:endParaRPr lang="en-US" altLang="de-DE" sz="1600" dirty="0" smtClean="0"/>
          </a:p>
        </p:txBody>
      </p:sp>
      <p:pic>
        <p:nvPicPr>
          <p:cNvPr id="3" name="Grafik 2"/>
          <p:cNvPicPr>
            <a:picLocks noChangeAspect="1"/>
          </p:cNvPicPr>
          <p:nvPr/>
        </p:nvPicPr>
        <p:blipFill>
          <a:blip r:embed="rId5"/>
          <a:stretch>
            <a:fillRect/>
          </a:stretch>
        </p:blipFill>
        <p:spPr>
          <a:xfrm>
            <a:off x="251520" y="234008"/>
            <a:ext cx="2068066" cy="675705"/>
          </a:xfrm>
          <a:prstGeom prst="rect">
            <a:avLst/>
          </a:prstGeom>
        </p:spPr>
      </p:pic>
      <p:sp>
        <p:nvSpPr>
          <p:cNvPr id="5" name="Textfeld 1"/>
          <p:cNvSpPr txBox="1"/>
          <p:nvPr/>
        </p:nvSpPr>
        <p:spPr>
          <a:xfrm>
            <a:off x="694722" y="4653136"/>
            <a:ext cx="7488832" cy="646331"/>
          </a:xfrm>
          <a:prstGeom prst="rect">
            <a:avLst/>
          </a:prstGeom>
          <a:noFill/>
        </p:spPr>
        <p:txBody>
          <a:bodyPr wrap="square" rtlCol="0">
            <a:spAutoFit/>
          </a:bodyPr>
          <a:lstStyle/>
          <a:p>
            <a:pPr algn="ctr"/>
            <a:r>
              <a:rPr lang="en-US" altLang="de-DE" dirty="0" smtClean="0">
                <a:solidFill>
                  <a:schemeClr val="tx2"/>
                </a:solidFill>
              </a:rPr>
              <a:t>NERIS </a:t>
            </a:r>
            <a:r>
              <a:rPr lang="en-US" altLang="de-DE" dirty="0">
                <a:solidFill>
                  <a:schemeClr val="tx2"/>
                </a:solidFill>
              </a:rPr>
              <a:t>Workshop </a:t>
            </a:r>
            <a:r>
              <a:rPr lang="en-US" altLang="de-DE" dirty="0" smtClean="0">
                <a:solidFill>
                  <a:schemeClr val="tx2"/>
                </a:solidFill>
              </a:rPr>
              <a:t>2019, 3-5 April, Roskilde</a:t>
            </a:r>
            <a:r>
              <a:rPr lang="en-US" altLang="de-DE" dirty="0">
                <a:solidFill>
                  <a:schemeClr val="tx2"/>
                </a:solidFill>
              </a:rPr>
              <a:t>, Denmark</a:t>
            </a:r>
          </a:p>
          <a:p>
            <a:pPr algn="ct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Negotiation Process - Example</a:t>
            </a:r>
            <a:endParaRPr lang="en-GB" dirty="0"/>
          </a:p>
        </p:txBody>
      </p:sp>
      <p:sp>
        <p:nvSpPr>
          <p:cNvPr id="3" name="Inhaltsplatzhalter 2"/>
          <p:cNvSpPr>
            <a:spLocks noGrp="1"/>
          </p:cNvSpPr>
          <p:nvPr>
            <p:ph idx="1"/>
          </p:nvPr>
        </p:nvSpPr>
        <p:spPr>
          <a:xfrm>
            <a:off x="683568" y="1412776"/>
            <a:ext cx="7272808" cy="3888432"/>
          </a:xfrm>
        </p:spPr>
        <p:txBody>
          <a:bodyPr/>
          <a:lstStyle/>
          <a:p>
            <a:pPr>
              <a:lnSpc>
                <a:spcPct val="200000"/>
              </a:lnSpc>
            </a:pPr>
            <a:r>
              <a:rPr lang="en-US" dirty="0" smtClean="0"/>
              <a:t>Phenomenon:</a:t>
            </a:r>
          </a:p>
          <a:p>
            <a:pPr lvl="1">
              <a:lnSpc>
                <a:spcPct val="200000"/>
              </a:lnSpc>
            </a:pPr>
            <a:r>
              <a:rPr lang="en-US" dirty="0" smtClean="0"/>
              <a:t>3 Strategies</a:t>
            </a:r>
          </a:p>
          <a:p>
            <a:pPr lvl="1">
              <a:lnSpc>
                <a:spcPct val="200000"/>
              </a:lnSpc>
            </a:pPr>
            <a:r>
              <a:rPr lang="en-US" dirty="0" smtClean="0"/>
              <a:t>2 </a:t>
            </a:r>
            <a:r>
              <a:rPr lang="en-US" dirty="0"/>
              <a:t>Agents randomly selected from 2 fixed groups in negotiation.</a:t>
            </a:r>
          </a:p>
          <a:p>
            <a:pPr>
              <a:lnSpc>
                <a:spcPct val="200000"/>
              </a:lnSpc>
            </a:pPr>
            <a:r>
              <a:rPr lang="en-US" dirty="0"/>
              <a:t>Input: Scores of strategies on each </a:t>
            </a:r>
            <a:r>
              <a:rPr lang="en-US" dirty="0" smtClean="0"/>
              <a:t>agent (Gaussian process).</a:t>
            </a:r>
            <a:endParaRPr lang="en-US" dirty="0"/>
          </a:p>
          <a:p>
            <a:pPr marL="0" indent="0">
              <a:buNone/>
            </a:pPr>
            <a:endParaRPr lang="en-GB" dirty="0"/>
          </a:p>
        </p:txBody>
      </p:sp>
    </p:spTree>
    <p:extLst>
      <p:ext uri="{BB962C8B-B14F-4D97-AF65-F5344CB8AC3E}">
        <p14:creationId xmlns:p14="http://schemas.microsoft.com/office/powerpoint/2010/main" val="21579549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Negotiation Process - Example</a:t>
            </a:r>
            <a:endParaRPr lang="en-GB" dirty="0"/>
          </a:p>
        </p:txBody>
      </p:sp>
      <p:sp>
        <p:nvSpPr>
          <p:cNvPr id="3" name="Inhaltsplatzhalter 2"/>
          <p:cNvSpPr>
            <a:spLocks noGrp="1"/>
          </p:cNvSpPr>
          <p:nvPr>
            <p:ph idx="1"/>
          </p:nvPr>
        </p:nvSpPr>
        <p:spPr>
          <a:xfrm>
            <a:off x="611560" y="1052736"/>
            <a:ext cx="7272808" cy="4032448"/>
          </a:xfrm>
        </p:spPr>
        <p:txBody>
          <a:bodyPr/>
          <a:lstStyle/>
          <a:p>
            <a:pPr>
              <a:lnSpc>
                <a:spcPct val="200000"/>
              </a:lnSpc>
            </a:pPr>
            <a:r>
              <a:rPr lang="en-US" dirty="0" smtClean="0"/>
              <a:t>Protocol</a:t>
            </a:r>
          </a:p>
          <a:p>
            <a:pPr lvl="1">
              <a:lnSpc>
                <a:spcPct val="200000"/>
              </a:lnSpc>
            </a:pPr>
            <a:r>
              <a:rPr lang="en-US" dirty="0" smtClean="0"/>
              <a:t>All </a:t>
            </a:r>
            <a:r>
              <a:rPr lang="en-US" dirty="0"/>
              <a:t>agents in the social network can exchange information </a:t>
            </a:r>
            <a:r>
              <a:rPr lang="en-US" dirty="0" smtClean="0"/>
              <a:t>about the strategies </a:t>
            </a:r>
            <a:r>
              <a:rPr lang="en-US" dirty="0"/>
              <a:t>with each other without any restriction. In one iteration of negotiation, one agent talks with the others one time and adjusts its own opinion afterwards according to the aggregation of the opinions from the </a:t>
            </a:r>
            <a:r>
              <a:rPr lang="en-US" dirty="0" smtClean="0"/>
              <a:t>others. </a:t>
            </a:r>
          </a:p>
          <a:p>
            <a:pPr>
              <a:lnSpc>
                <a:spcPct val="200000"/>
              </a:lnSpc>
            </a:pPr>
            <a:r>
              <a:rPr lang="en-US" dirty="0" smtClean="0"/>
              <a:t>Random Tit-for-Tat negotiation strategy (</a:t>
            </a:r>
            <a:r>
              <a:rPr lang="en-US" dirty="0" err="1" smtClean="0"/>
              <a:t>Faratin</a:t>
            </a:r>
            <a:r>
              <a:rPr lang="en-US" dirty="0"/>
              <a:t> </a:t>
            </a:r>
            <a:r>
              <a:rPr lang="en-US" dirty="0" smtClean="0"/>
              <a:t>et. al.). </a:t>
            </a:r>
            <a:endParaRPr lang="en-GB" dirty="0"/>
          </a:p>
        </p:txBody>
      </p:sp>
    </p:spTree>
    <p:extLst>
      <p:ext uri="{BB962C8B-B14F-4D97-AF65-F5344CB8AC3E}">
        <p14:creationId xmlns:p14="http://schemas.microsoft.com/office/powerpoint/2010/main" val="16979903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nimation">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26363" y="1273523"/>
            <a:ext cx="8640000" cy="4320000"/>
          </a:xfrm>
          <a:prstGeom prst="rect">
            <a:avLst/>
          </a:prstGeom>
        </p:spPr>
      </p:pic>
      <p:sp>
        <p:nvSpPr>
          <p:cNvPr id="5" name="Titel 1"/>
          <p:cNvSpPr>
            <a:spLocks noGrp="1"/>
          </p:cNvSpPr>
          <p:nvPr>
            <p:ph type="title"/>
          </p:nvPr>
        </p:nvSpPr>
        <p:spPr>
          <a:xfrm>
            <a:off x="390525" y="333375"/>
            <a:ext cx="6911975" cy="561975"/>
          </a:xfrm>
        </p:spPr>
        <p:txBody>
          <a:bodyPr/>
          <a:lstStyle/>
          <a:p>
            <a:r>
              <a:rPr lang="en-GB" dirty="0" smtClean="0"/>
              <a:t>Negotiation Process - Example</a:t>
            </a:r>
            <a:endParaRPr lang="en-GB" dirty="0"/>
          </a:p>
        </p:txBody>
      </p:sp>
    </p:spTree>
    <p:extLst>
      <p:ext uri="{BB962C8B-B14F-4D97-AF65-F5344CB8AC3E}">
        <p14:creationId xmlns:p14="http://schemas.microsoft.com/office/powerpoint/2010/main" val="332937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Negotiation Process - Example</a:t>
            </a:r>
            <a:endParaRPr lang="en-GB" dirty="0"/>
          </a:p>
        </p:txBody>
      </p:sp>
      <p:sp>
        <p:nvSpPr>
          <p:cNvPr id="3" name="Inhaltsplatzhalter 2"/>
          <p:cNvSpPr>
            <a:spLocks noGrp="1"/>
          </p:cNvSpPr>
          <p:nvPr>
            <p:ph idx="1"/>
          </p:nvPr>
        </p:nvSpPr>
        <p:spPr>
          <a:xfrm>
            <a:off x="683568" y="1412776"/>
            <a:ext cx="7272808" cy="3888432"/>
          </a:xfrm>
        </p:spPr>
        <p:txBody>
          <a:bodyPr/>
          <a:lstStyle/>
          <a:p>
            <a:pPr>
              <a:lnSpc>
                <a:spcPct val="200000"/>
              </a:lnSpc>
            </a:pPr>
            <a:r>
              <a:rPr lang="en-US" dirty="0"/>
              <a:t>Runs </a:t>
            </a:r>
            <a:r>
              <a:rPr lang="en-US" dirty="0" smtClean="0"/>
              <a:t>the </a:t>
            </a:r>
            <a:r>
              <a:rPr lang="en-US" dirty="0"/>
              <a:t>program: </a:t>
            </a:r>
            <a:r>
              <a:rPr lang="en-US" dirty="0" smtClean="0"/>
              <a:t>50 times. </a:t>
            </a:r>
            <a:r>
              <a:rPr lang="en-US" dirty="0"/>
              <a:t>In each run, two agents are selected randomly but in the given boundaries.</a:t>
            </a:r>
          </a:p>
          <a:p>
            <a:pPr>
              <a:lnSpc>
                <a:spcPct val="200000"/>
              </a:lnSpc>
            </a:pPr>
            <a:r>
              <a:rPr lang="en-US" dirty="0"/>
              <a:t>Negotiation: usually 20 times (depending on the threshold for agreement).</a:t>
            </a:r>
          </a:p>
          <a:p>
            <a:pPr>
              <a:lnSpc>
                <a:spcPct val="200000"/>
              </a:lnSpc>
            </a:pPr>
            <a:r>
              <a:rPr lang="en-US" dirty="0"/>
              <a:t>In each run, the input is slightly different (indicates the random choices).</a:t>
            </a:r>
          </a:p>
          <a:p>
            <a:pPr marL="0" indent="0">
              <a:buNone/>
            </a:pPr>
            <a:endParaRPr lang="en-GB" dirty="0"/>
          </a:p>
        </p:txBody>
      </p:sp>
    </p:spTree>
    <p:extLst>
      <p:ext uri="{BB962C8B-B14F-4D97-AF65-F5344CB8AC3E}">
        <p14:creationId xmlns:p14="http://schemas.microsoft.com/office/powerpoint/2010/main" val="14266976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93516" y="2780928"/>
            <a:ext cx="5472608" cy="3320569"/>
          </a:xfrm>
          <a:prstGeom prst="rect">
            <a:avLst/>
          </a:prstGeom>
          <a:effectLst>
            <a:glow rad="101600">
              <a:schemeClr val="accent4">
                <a:satMod val="175000"/>
                <a:alpha val="40000"/>
              </a:schemeClr>
            </a:glow>
          </a:effectLst>
        </p:spPr>
      </p:pic>
      <p:sp>
        <p:nvSpPr>
          <p:cNvPr id="5" name="Inhaltsplatzhalter 2"/>
          <p:cNvSpPr txBox="1">
            <a:spLocks/>
          </p:cNvSpPr>
          <p:nvPr/>
        </p:nvSpPr>
        <p:spPr>
          <a:xfrm>
            <a:off x="251520" y="116632"/>
            <a:ext cx="8356600" cy="2520280"/>
          </a:xfrm>
          <a:prstGeom prst="rect">
            <a:avLst/>
          </a:prstGeom>
        </p:spPr>
        <p:txBody>
          <a:bodyPr/>
          <a:lstStyle>
            <a:lvl1pPr marL="314325" indent="-314325" algn="l" rtl="0" eaLnBrk="1" fontAlgn="base" hangingPunct="1">
              <a:spcBef>
                <a:spcPct val="20000"/>
              </a:spcBef>
              <a:spcAft>
                <a:spcPct val="0"/>
              </a:spcAft>
              <a:buFontTx/>
              <a:buBlip>
                <a:blip r:embed="rId4"/>
              </a:buBlip>
              <a:defRPr sz="2000">
                <a:solidFill>
                  <a:schemeClr val="tx1"/>
                </a:solidFill>
                <a:latin typeface="+mn-lt"/>
                <a:ea typeface="+mn-ea"/>
                <a:cs typeface="+mn-cs"/>
              </a:defRPr>
            </a:lvl1pPr>
            <a:lvl2pPr marL="790575" indent="-314325" algn="l" rtl="0" eaLnBrk="1" fontAlgn="base" hangingPunct="1">
              <a:spcBef>
                <a:spcPct val="20000"/>
              </a:spcBef>
              <a:spcAft>
                <a:spcPct val="0"/>
              </a:spcAft>
              <a:buFontTx/>
              <a:buBlip>
                <a:blip r:embed="rId4"/>
              </a:buBlip>
              <a:defRPr>
                <a:solidFill>
                  <a:schemeClr val="tx1"/>
                </a:solidFill>
                <a:latin typeface="+mn-lt"/>
              </a:defRPr>
            </a:lvl2pPr>
            <a:lvl3pPr marL="1209675" indent="-276225" algn="l" rtl="0" eaLnBrk="1" fontAlgn="base" hangingPunct="1">
              <a:spcBef>
                <a:spcPct val="20000"/>
              </a:spcBef>
              <a:spcAft>
                <a:spcPct val="0"/>
              </a:spcAft>
              <a:buFontTx/>
              <a:buBlip>
                <a:blip r:embed="rId4"/>
              </a:buBlip>
              <a:defRPr sz="1600">
                <a:solidFill>
                  <a:schemeClr val="tx1"/>
                </a:solidFill>
                <a:latin typeface="+mn-lt"/>
              </a:defRPr>
            </a:lvl3pPr>
            <a:lvl4pPr marL="1657350" indent="-276225" algn="l" rtl="0" eaLnBrk="1" fontAlgn="base" hangingPunct="1">
              <a:spcBef>
                <a:spcPct val="20000"/>
              </a:spcBef>
              <a:spcAft>
                <a:spcPct val="0"/>
              </a:spcAft>
              <a:buFontTx/>
              <a:buBlip>
                <a:blip r:embed="rId4"/>
              </a:buBlip>
              <a:defRPr sz="1600">
                <a:solidFill>
                  <a:schemeClr val="tx1"/>
                </a:solidFill>
                <a:latin typeface="+mn-lt"/>
              </a:defRPr>
            </a:lvl4pPr>
            <a:lvl5pPr marL="2095500" indent="-276225" algn="l" rtl="0" eaLnBrk="1" fontAlgn="base" hangingPunct="1">
              <a:spcBef>
                <a:spcPct val="20000"/>
              </a:spcBef>
              <a:spcAft>
                <a:spcPct val="0"/>
              </a:spcAft>
              <a:buFontTx/>
              <a:buBlip>
                <a:blip r:embed="rId4"/>
              </a:buBlip>
              <a:defRPr sz="1600">
                <a:solidFill>
                  <a:schemeClr val="tx1"/>
                </a:solidFill>
                <a:latin typeface="+mn-lt"/>
              </a:defRPr>
            </a:lvl5pPr>
            <a:lvl6pPr marL="2514600" indent="-228600" algn="l" rtl="0" eaLnBrk="1" fontAlgn="base" hangingPunct="1">
              <a:spcBef>
                <a:spcPct val="20000"/>
              </a:spcBef>
              <a:spcAft>
                <a:spcPct val="0"/>
              </a:spcAft>
              <a:buSzPct val="60000"/>
              <a:buBlip>
                <a:blip r:embed="rId5"/>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5"/>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5"/>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5"/>
              </a:buBlip>
              <a:defRPr sz="1400">
                <a:solidFill>
                  <a:schemeClr val="tx1"/>
                </a:solidFill>
                <a:latin typeface="+mn-lt"/>
              </a:defRPr>
            </a:lvl9pPr>
          </a:lstStyle>
          <a:p>
            <a:pPr>
              <a:lnSpc>
                <a:spcPct val="200000"/>
              </a:lnSpc>
            </a:pPr>
            <a:r>
              <a:rPr lang="en-US" dirty="0" smtClean="0"/>
              <a:t>Conclusion  </a:t>
            </a:r>
            <a:endParaRPr lang="en-US" dirty="0"/>
          </a:p>
          <a:p>
            <a:pPr lvl="1">
              <a:lnSpc>
                <a:spcPct val="200000"/>
              </a:lnSpc>
            </a:pPr>
            <a:r>
              <a:rPr lang="en-US" dirty="0"/>
              <a:t>Strategy 3 is the best solution in 45 runs. </a:t>
            </a:r>
          </a:p>
          <a:p>
            <a:pPr lvl="1">
              <a:lnSpc>
                <a:spcPct val="200000"/>
              </a:lnSpc>
            </a:pPr>
            <a:r>
              <a:rPr lang="en-US" dirty="0"/>
              <a:t>Strategy 1</a:t>
            </a:r>
            <a:r>
              <a:rPr lang="en-US" dirty="0" smtClean="0"/>
              <a:t> </a:t>
            </a:r>
            <a:r>
              <a:rPr lang="en-US" dirty="0"/>
              <a:t>is ranked as the second good solution in </a:t>
            </a:r>
            <a:r>
              <a:rPr lang="en-US" dirty="0" smtClean="0"/>
              <a:t>41 </a:t>
            </a:r>
            <a:r>
              <a:rPr lang="en-US" dirty="0"/>
              <a:t>runs. </a:t>
            </a:r>
          </a:p>
          <a:p>
            <a:pPr lvl="1">
              <a:lnSpc>
                <a:spcPct val="200000"/>
              </a:lnSpc>
            </a:pPr>
            <a:r>
              <a:rPr lang="en-US" dirty="0"/>
              <a:t>Strategy 2 is the worst solution in </a:t>
            </a:r>
            <a:r>
              <a:rPr lang="en-US" dirty="0" smtClean="0"/>
              <a:t>45 </a:t>
            </a:r>
            <a:r>
              <a:rPr lang="en-US" dirty="0"/>
              <a:t>runs.</a:t>
            </a:r>
          </a:p>
          <a:p>
            <a:pPr marL="0" indent="0">
              <a:buNone/>
            </a:pPr>
            <a:endParaRPr lang="en-GB" kern="0" dirty="0"/>
          </a:p>
        </p:txBody>
      </p:sp>
    </p:spTree>
    <p:extLst>
      <p:ext uri="{BB962C8B-B14F-4D97-AF65-F5344CB8AC3E}">
        <p14:creationId xmlns:p14="http://schemas.microsoft.com/office/powerpoint/2010/main" val="26800328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827584" y="404664"/>
            <a:ext cx="6497280" cy="49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1638" tIns="53620" rIns="81638" bIns="40819"/>
          <a:lstStyle>
            <a:lvl1pPr>
              <a:lnSpc>
                <a:spcPct val="93000"/>
              </a:lnSpc>
              <a:spcAft>
                <a:spcPts val="1425"/>
              </a:spcAft>
              <a:buClr>
                <a:srgbClr val="000000"/>
              </a:buClr>
              <a:buSzPct val="100000"/>
              <a:buBlip>
                <a:blip r:embed="rId5"/>
              </a:buBlip>
              <a:tabLst>
                <a:tab pos="723900" algn="l"/>
                <a:tab pos="1447800" algn="l"/>
                <a:tab pos="2171700" algn="l"/>
                <a:tab pos="2895600" algn="l"/>
                <a:tab pos="3619500" algn="l"/>
                <a:tab pos="4343400" algn="l"/>
                <a:tab pos="5067300" algn="l"/>
                <a:tab pos="5791200" algn="l"/>
              </a:tabLst>
              <a:defRPr sz="2400">
                <a:solidFill>
                  <a:srgbClr val="000000"/>
                </a:solidFill>
                <a:latin typeface="Arial" panose="020B0604020202020204" pitchFamily="34" charset="0"/>
              </a:defRPr>
            </a:lvl1pPr>
            <a:lvl2pPr>
              <a:lnSpc>
                <a:spcPct val="93000"/>
              </a:lnSpc>
              <a:spcAft>
                <a:spcPts val="1138"/>
              </a:spcAft>
              <a:buClr>
                <a:srgbClr val="000000"/>
              </a:buClr>
              <a:buSzPct val="70000"/>
              <a:buBlip>
                <a:blip r:embed="rId5"/>
              </a:buBlip>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defRPr>
            </a:lvl2pPr>
            <a:lvl3pPr>
              <a:lnSpc>
                <a:spcPct val="93000"/>
              </a:lnSpc>
              <a:spcAft>
                <a:spcPts val="850"/>
              </a:spcAft>
              <a:buClr>
                <a:srgbClr val="000000"/>
              </a:buClr>
              <a:buSzPct val="100000"/>
              <a:buFont typeface="Symbol" panose="05050102010706020507" pitchFamily="18" charset="2"/>
              <a:buChar cha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defRPr>
            </a:lvl3pPr>
            <a:lvl4pPr>
              <a:lnSpc>
                <a:spcPct val="93000"/>
              </a:lnSpc>
              <a:spcAft>
                <a:spcPts val="57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Lst>
              <a:defRPr sz="1600">
                <a:solidFill>
                  <a:srgbClr val="000000"/>
                </a:solidFill>
                <a:latin typeface="Arial" panose="020B0604020202020204" pitchFamily="34" charset="0"/>
              </a:defRPr>
            </a:lvl4pPr>
            <a:lvl5pPr>
              <a:lnSpc>
                <a:spcPct val="93000"/>
              </a:lnSpc>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Lst>
              <a:defRPr sz="1600">
                <a:solidFill>
                  <a:srgbClr val="000000"/>
                </a:solidFill>
                <a:latin typeface="Arial" panose="020B0604020202020204" pitchFamily="34" charset="0"/>
              </a:defRPr>
            </a:lvl5pPr>
            <a:lvl6pPr marL="2514600" indent="-228600" defTabSz="358775"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Lst>
              <a:defRPr sz="1600">
                <a:solidFill>
                  <a:srgbClr val="000000"/>
                </a:solidFill>
                <a:latin typeface="Arial" panose="020B0604020202020204" pitchFamily="34" charset="0"/>
              </a:defRPr>
            </a:lvl6pPr>
            <a:lvl7pPr marL="2971800" indent="-228600" defTabSz="358775"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Lst>
              <a:defRPr sz="1600">
                <a:solidFill>
                  <a:srgbClr val="000000"/>
                </a:solidFill>
                <a:latin typeface="Arial" panose="020B0604020202020204" pitchFamily="34" charset="0"/>
              </a:defRPr>
            </a:lvl7pPr>
            <a:lvl8pPr marL="3429000" indent="-228600" defTabSz="358775"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Lst>
              <a:defRPr sz="1600">
                <a:solidFill>
                  <a:srgbClr val="000000"/>
                </a:solidFill>
                <a:latin typeface="Arial" panose="020B0604020202020204" pitchFamily="34" charset="0"/>
              </a:defRPr>
            </a:lvl8pPr>
            <a:lvl9pPr marL="3886200" indent="-228600" defTabSz="358775"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Lst>
              <a:defRPr sz="1600">
                <a:solidFill>
                  <a:srgbClr val="000000"/>
                </a:solidFill>
                <a:latin typeface="Arial" panose="020B0604020202020204" pitchFamily="34" charset="0"/>
              </a:defRPr>
            </a:lvl9pPr>
          </a:lstStyle>
          <a:p>
            <a:pPr eaLnBrk="1">
              <a:spcAft>
                <a:spcPct val="0"/>
              </a:spcAft>
              <a:buFont typeface="Times New Roman" panose="02020603050405020304" pitchFamily="18" charset="0"/>
              <a:buNone/>
            </a:pPr>
            <a:r>
              <a:rPr lang="en-US" altLang="de-DE" sz="2177" b="1" dirty="0">
                <a:solidFill>
                  <a:schemeClr val="tx1"/>
                </a:solidFill>
              </a:rPr>
              <a:t>Use Case – Confidence Project</a:t>
            </a:r>
          </a:p>
        </p:txBody>
      </p:sp>
      <p:pic>
        <p:nvPicPr>
          <p:cNvPr id="2" name="PPT">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395536" y="1124744"/>
            <a:ext cx="7596336" cy="4953444"/>
          </a:xfrm>
          <a:prstGeom prst="rect">
            <a:avLst/>
          </a:prstGeom>
        </p:spPr>
      </p:pic>
    </p:spTree>
    <p:extLst>
      <p:ext uri="{BB962C8B-B14F-4D97-AF65-F5344CB8AC3E}">
        <p14:creationId xmlns:p14="http://schemas.microsoft.com/office/powerpoint/2010/main" val="38796158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66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83568" y="1412776"/>
            <a:ext cx="7272808" cy="3888432"/>
          </a:xfrm>
        </p:spPr>
        <p:txBody>
          <a:bodyPr/>
          <a:lstStyle/>
          <a:p>
            <a:pPr>
              <a:lnSpc>
                <a:spcPct val="200000"/>
              </a:lnSpc>
            </a:pPr>
            <a:r>
              <a:rPr lang="en-US" dirty="0" smtClean="0"/>
              <a:t>Questionnaire-based modeling for agents.</a:t>
            </a:r>
          </a:p>
          <a:p>
            <a:pPr>
              <a:lnSpc>
                <a:spcPct val="200000"/>
              </a:lnSpc>
            </a:pPr>
            <a:r>
              <a:rPr lang="en-US" dirty="0" smtClean="0"/>
              <a:t>Possible developments for negotiation simulation:</a:t>
            </a:r>
            <a:endParaRPr lang="en-US" dirty="0"/>
          </a:p>
          <a:p>
            <a:pPr lvl="1">
              <a:lnSpc>
                <a:spcPct val="200000"/>
              </a:lnSpc>
            </a:pPr>
            <a:r>
              <a:rPr lang="de-DE" dirty="0" smtClean="0"/>
              <a:t>Multi-layer, network, multi-threading...</a:t>
            </a:r>
          </a:p>
          <a:p>
            <a:pPr lvl="1">
              <a:lnSpc>
                <a:spcPct val="200000"/>
              </a:lnSpc>
            </a:pPr>
            <a:r>
              <a:rPr lang="de-DE" dirty="0" smtClean="0"/>
              <a:t>Fuzzy, </a:t>
            </a:r>
            <a:r>
              <a:rPr lang="de-DE" dirty="0"/>
              <a:t>b</a:t>
            </a:r>
            <a:r>
              <a:rPr lang="de-DE" dirty="0" smtClean="0"/>
              <a:t>ayesian, nonlinear...</a:t>
            </a:r>
            <a:endParaRPr lang="en-US" dirty="0" smtClean="0"/>
          </a:p>
          <a:p>
            <a:pPr>
              <a:lnSpc>
                <a:spcPct val="200000"/>
              </a:lnSpc>
            </a:pPr>
            <a:r>
              <a:rPr lang="en-US" dirty="0" smtClean="0"/>
              <a:t>Update knowledge database.</a:t>
            </a:r>
          </a:p>
          <a:p>
            <a:pPr marL="0" indent="0">
              <a:lnSpc>
                <a:spcPct val="200000"/>
              </a:lnSpc>
              <a:buNone/>
            </a:pPr>
            <a:endParaRPr lang="en-GB" dirty="0"/>
          </a:p>
        </p:txBody>
      </p:sp>
      <p:sp>
        <p:nvSpPr>
          <p:cNvPr id="4" name="Titel 1"/>
          <p:cNvSpPr txBox="1">
            <a:spLocks/>
          </p:cNvSpPr>
          <p:nvPr/>
        </p:nvSpPr>
        <p:spPr bwMode="auto">
          <a:xfrm>
            <a:off x="542925" y="485775"/>
            <a:ext cx="69119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r>
              <a:rPr lang="en-GB" dirty="0"/>
              <a:t>Future Work</a:t>
            </a:r>
            <a:endParaRPr lang="en-GB" kern="0" dirty="0"/>
          </a:p>
        </p:txBody>
      </p:sp>
    </p:spTree>
    <p:extLst>
      <p:ext uri="{BB962C8B-B14F-4D97-AF65-F5344CB8AC3E}">
        <p14:creationId xmlns:p14="http://schemas.microsoft.com/office/powerpoint/2010/main" val="14871724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539552" y="620688"/>
            <a:ext cx="8225280" cy="4524480"/>
          </a:xfrm>
          <a:prstGeom prst="rect">
            <a:avLst/>
          </a:prstGeom>
        </p:spPr>
        <p:txBody>
          <a:bodyPr/>
          <a:lstStyle>
            <a:lvl1pPr marL="342900" indent="-342900" algn="l" defTabSz="358775" rtl="0" eaLnBrk="0" fontAlgn="base" hangingPunct="0">
              <a:lnSpc>
                <a:spcPct val="93000"/>
              </a:lnSpc>
              <a:spcBef>
                <a:spcPct val="0"/>
              </a:spcBef>
              <a:spcAft>
                <a:spcPts val="1425"/>
              </a:spcAft>
              <a:buClr>
                <a:srgbClr val="000000"/>
              </a:buClr>
              <a:buSzPct val="100000"/>
              <a:buBlip>
                <a:blip r:embed="rId3"/>
              </a:buBlip>
              <a:defRPr sz="2400">
                <a:solidFill>
                  <a:srgbClr val="000000"/>
                </a:solidFill>
                <a:latin typeface="+mn-lt"/>
                <a:ea typeface="+mn-ea"/>
                <a:cs typeface="+mn-cs"/>
              </a:defRPr>
            </a:lvl1pPr>
            <a:lvl2pPr marL="742950" indent="-285750" algn="l" defTabSz="358775" rtl="0" eaLnBrk="0" fontAlgn="base" hangingPunct="0">
              <a:lnSpc>
                <a:spcPct val="93000"/>
              </a:lnSpc>
              <a:spcBef>
                <a:spcPct val="0"/>
              </a:spcBef>
              <a:spcAft>
                <a:spcPts val="1138"/>
              </a:spcAft>
              <a:buClr>
                <a:srgbClr val="000000"/>
              </a:buClr>
              <a:buSzPct val="70000"/>
              <a:buBlip>
                <a:blip r:embed="rId3"/>
              </a:buBlip>
              <a:defRPr sz="2000">
                <a:solidFill>
                  <a:srgbClr val="000000"/>
                </a:solidFill>
                <a:latin typeface="+mn-lt"/>
              </a:defRPr>
            </a:lvl2pPr>
            <a:lvl3pPr marL="1143000" indent="-228600" algn="l" defTabSz="358775" rtl="0" eaLnBrk="0" fontAlgn="base" hangingPunct="0">
              <a:lnSpc>
                <a:spcPct val="93000"/>
              </a:lnSpc>
              <a:spcBef>
                <a:spcPct val="0"/>
              </a:spcBef>
              <a:spcAft>
                <a:spcPts val="850"/>
              </a:spcAft>
              <a:buClr>
                <a:srgbClr val="000000"/>
              </a:buClr>
              <a:buSzPct val="100000"/>
              <a:buFont typeface="Symbol" pitchFamily="18" charset="2"/>
              <a:buChar char="-"/>
              <a:defRPr>
                <a:solidFill>
                  <a:srgbClr val="000000"/>
                </a:solidFill>
                <a:latin typeface="+mn-lt"/>
              </a:defRPr>
            </a:lvl3pPr>
            <a:lvl4pPr marL="1600200" indent="-228600" algn="l" defTabSz="358775" rtl="0" eaLnBrk="0" fontAlgn="base" hangingPunct="0">
              <a:lnSpc>
                <a:spcPct val="93000"/>
              </a:lnSpc>
              <a:spcBef>
                <a:spcPct val="0"/>
              </a:spcBef>
              <a:spcAft>
                <a:spcPts val="575"/>
              </a:spcAft>
              <a:buClr>
                <a:srgbClr val="000000"/>
              </a:buClr>
              <a:buSzPct val="100000"/>
              <a:buFont typeface="Times New Roman" pitchFamily="18" charset="0"/>
              <a:buChar char="–"/>
              <a:defRPr sz="1600">
                <a:solidFill>
                  <a:srgbClr val="000000"/>
                </a:solidFill>
                <a:latin typeface="+mn-lt"/>
              </a:defRPr>
            </a:lvl4pPr>
            <a:lvl5pPr marL="2057400" indent="-228600" algn="l" defTabSz="358775" rtl="0" eaLnBrk="0" fontAlgn="base" hangingPunct="0">
              <a:lnSpc>
                <a:spcPct val="93000"/>
              </a:lnSpc>
              <a:spcBef>
                <a:spcPct val="0"/>
              </a:spcBef>
              <a:spcAft>
                <a:spcPts val="288"/>
              </a:spcAft>
              <a:buClr>
                <a:srgbClr val="000000"/>
              </a:buClr>
              <a:buSzPct val="100000"/>
              <a:buFont typeface="Times New Roman" pitchFamily="18" charset="0"/>
              <a:buChar char="»"/>
              <a:defRPr sz="1600">
                <a:solidFill>
                  <a:srgbClr val="000000"/>
                </a:solidFill>
                <a:latin typeface="+mn-lt"/>
              </a:defRPr>
            </a:lvl5pPr>
            <a:lvl6pPr marL="2514600" indent="-228600" algn="l" defTabSz="358775" rtl="0" fontAlgn="base" hangingPunct="0">
              <a:lnSpc>
                <a:spcPct val="93000"/>
              </a:lnSpc>
              <a:spcBef>
                <a:spcPct val="0"/>
              </a:spcBef>
              <a:spcAft>
                <a:spcPts val="288"/>
              </a:spcAft>
              <a:buClr>
                <a:srgbClr val="000000"/>
              </a:buClr>
              <a:buSzPct val="100000"/>
              <a:buFont typeface="Times New Roman" pitchFamily="18" charset="0"/>
              <a:buChar char="»"/>
              <a:defRPr sz="1600">
                <a:solidFill>
                  <a:srgbClr val="000000"/>
                </a:solidFill>
                <a:latin typeface="+mn-lt"/>
              </a:defRPr>
            </a:lvl6pPr>
            <a:lvl7pPr marL="2971800" indent="-228600" algn="l" defTabSz="358775" rtl="0" fontAlgn="base" hangingPunct="0">
              <a:lnSpc>
                <a:spcPct val="93000"/>
              </a:lnSpc>
              <a:spcBef>
                <a:spcPct val="0"/>
              </a:spcBef>
              <a:spcAft>
                <a:spcPts val="288"/>
              </a:spcAft>
              <a:buClr>
                <a:srgbClr val="000000"/>
              </a:buClr>
              <a:buSzPct val="100000"/>
              <a:buFont typeface="Times New Roman" pitchFamily="18" charset="0"/>
              <a:buChar char="»"/>
              <a:defRPr sz="1600">
                <a:solidFill>
                  <a:srgbClr val="000000"/>
                </a:solidFill>
                <a:latin typeface="+mn-lt"/>
              </a:defRPr>
            </a:lvl7pPr>
            <a:lvl8pPr marL="3429000" indent="-228600" algn="l" defTabSz="358775" rtl="0" fontAlgn="base" hangingPunct="0">
              <a:lnSpc>
                <a:spcPct val="93000"/>
              </a:lnSpc>
              <a:spcBef>
                <a:spcPct val="0"/>
              </a:spcBef>
              <a:spcAft>
                <a:spcPts val="288"/>
              </a:spcAft>
              <a:buClr>
                <a:srgbClr val="000000"/>
              </a:buClr>
              <a:buSzPct val="100000"/>
              <a:buFont typeface="Times New Roman" pitchFamily="18" charset="0"/>
              <a:buChar char="»"/>
              <a:defRPr sz="1600">
                <a:solidFill>
                  <a:srgbClr val="000000"/>
                </a:solidFill>
                <a:latin typeface="+mn-lt"/>
              </a:defRPr>
            </a:lvl8pPr>
            <a:lvl9pPr marL="3886200" indent="-228600" algn="l" defTabSz="358775" rtl="0" fontAlgn="base" hangingPunct="0">
              <a:lnSpc>
                <a:spcPct val="93000"/>
              </a:lnSpc>
              <a:spcBef>
                <a:spcPct val="0"/>
              </a:spcBef>
              <a:spcAft>
                <a:spcPts val="288"/>
              </a:spcAft>
              <a:buClr>
                <a:srgbClr val="000000"/>
              </a:buClr>
              <a:buSzPct val="100000"/>
              <a:buFont typeface="Times New Roman" pitchFamily="18" charset="0"/>
              <a:buChar char="»"/>
              <a:defRPr sz="1600">
                <a:solidFill>
                  <a:srgbClr val="000000"/>
                </a:solidFill>
                <a:latin typeface="+mn-lt"/>
              </a:defRPr>
            </a:lvl9pPr>
          </a:lstStyle>
          <a:p>
            <a:pPr marL="0" indent="0" algn="ctr">
              <a:buNone/>
              <a:defRPr/>
            </a:pPr>
            <a:endParaRPr lang="en-GB" sz="5443" b="1" kern="0" dirty="0"/>
          </a:p>
          <a:p>
            <a:pPr marL="0" indent="0" algn="ctr">
              <a:buNone/>
              <a:defRPr/>
            </a:pPr>
            <a:r>
              <a:rPr lang="en-GB" sz="5443" kern="0" dirty="0"/>
              <a:t>Thank you very much for your attention!</a:t>
            </a:r>
          </a:p>
          <a:p>
            <a:pPr algn="ctr">
              <a:defRPr/>
            </a:pPr>
            <a:endParaRPr lang="en-GB" sz="5443" kern="0" dirty="0"/>
          </a:p>
          <a:p>
            <a:pPr marL="0" indent="0" algn="ctr">
              <a:buNone/>
              <a:defRPr/>
            </a:pPr>
            <a:r>
              <a:rPr lang="en-GB" sz="5443" kern="0" dirty="0"/>
              <a:t>Questions?</a:t>
            </a:r>
          </a:p>
        </p:txBody>
      </p:sp>
    </p:spTree>
    <p:extLst>
      <p:ext uri="{BB962C8B-B14F-4D97-AF65-F5344CB8AC3E}">
        <p14:creationId xmlns:p14="http://schemas.microsoft.com/office/powerpoint/2010/main" val="42285239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ight Arrow 36"/>
          <p:cNvSpPr/>
          <p:nvPr/>
        </p:nvSpPr>
        <p:spPr bwMode="auto">
          <a:xfrm rot="2192992">
            <a:off x="3276728" y="3326841"/>
            <a:ext cx="690960" cy="281378"/>
          </a:xfrm>
          <a:prstGeom prst="rightArrow">
            <a:avLst/>
          </a:prstGeom>
          <a:solidFill>
            <a:srgbClr val="333300"/>
          </a:solidFill>
          <a:ln w="9525" cap="flat" cmpd="sng" algn="ctr">
            <a:noFill/>
            <a:prstDash val="solid"/>
            <a:round/>
            <a:headEnd type="none" w="med" len="med"/>
            <a:tailEnd type="none" w="med" len="med"/>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p:spPr>
        <p:txBody>
          <a:bodyPr vert="horz" wrap="square" lIns="82944" tIns="41472" rIns="82944" bIns="41472" numCol="1" rtlCol="0" anchor="t" anchorCtr="0" compatLnSpc="1">
            <a:prstTxWarp prst="textNoShape">
              <a:avLst/>
            </a:prstTxWarp>
          </a:bodyPr>
          <a:lstStyle/>
          <a:p>
            <a:pPr defTabSz="325445" hangingPunct="0">
              <a:lnSpc>
                <a:spcPct val="93000"/>
              </a:lnSpc>
              <a:buClr>
                <a:srgbClr val="000000"/>
              </a:buClr>
              <a:buSzPct val="100000"/>
            </a:pPr>
            <a:endParaRPr lang="en-US" sz="1633"/>
          </a:p>
        </p:txBody>
      </p:sp>
      <p:sp>
        <p:nvSpPr>
          <p:cNvPr id="72" name="Right Arrow 71"/>
          <p:cNvSpPr/>
          <p:nvPr/>
        </p:nvSpPr>
        <p:spPr bwMode="auto">
          <a:xfrm rot="17076632">
            <a:off x="6952482" y="4081820"/>
            <a:ext cx="944483" cy="316135"/>
          </a:xfrm>
          <a:prstGeom prst="rightArrow">
            <a:avLst/>
          </a:prstGeom>
          <a:solidFill>
            <a:srgbClr val="333300"/>
          </a:solidFill>
          <a:ln w="9525" cap="flat" cmpd="sng" algn="ctr">
            <a:noFill/>
            <a:prstDash val="solid"/>
            <a:round/>
            <a:headEnd type="none" w="med" len="med"/>
            <a:tailEnd type="none" w="med" len="med"/>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p:spPr>
        <p:txBody>
          <a:bodyPr vert="horz" wrap="square" lIns="82944" tIns="41472" rIns="82944" bIns="41472" numCol="1" rtlCol="0" anchor="t" anchorCtr="0" compatLnSpc="1">
            <a:prstTxWarp prst="textNoShape">
              <a:avLst/>
            </a:prstTxWarp>
          </a:bodyPr>
          <a:lstStyle/>
          <a:p>
            <a:pPr defTabSz="325445" hangingPunct="0">
              <a:lnSpc>
                <a:spcPct val="93000"/>
              </a:lnSpc>
              <a:buClr>
                <a:srgbClr val="000000"/>
              </a:buClr>
              <a:buSzPct val="100000"/>
            </a:pPr>
            <a:endParaRPr lang="en-US" sz="1633"/>
          </a:p>
        </p:txBody>
      </p:sp>
      <p:grpSp>
        <p:nvGrpSpPr>
          <p:cNvPr id="61" name="Group 60"/>
          <p:cNvGrpSpPr/>
          <p:nvPr/>
        </p:nvGrpSpPr>
        <p:grpSpPr>
          <a:xfrm>
            <a:off x="6932162" y="1491425"/>
            <a:ext cx="2033192" cy="2136084"/>
            <a:chOff x="7906278" y="1861717"/>
            <a:chExt cx="2241453" cy="2354884"/>
          </a:xfrm>
          <a:effectLst>
            <a:glow rad="228600">
              <a:schemeClr val="accent6">
                <a:satMod val="175000"/>
                <a:alpha val="40000"/>
              </a:schemeClr>
            </a:glow>
          </a:effectLst>
        </p:grpSpPr>
        <p:sp>
          <p:nvSpPr>
            <p:cNvPr id="58" name="Vertical Scroll 57"/>
            <p:cNvSpPr/>
            <p:nvPr/>
          </p:nvSpPr>
          <p:spPr bwMode="auto">
            <a:xfrm rot="10800000">
              <a:off x="7906278" y="1861717"/>
              <a:ext cx="2241453" cy="2354884"/>
            </a:xfrm>
            <a:prstGeom prst="verticalScroll">
              <a:avLst/>
            </a:prstGeom>
            <a:solidFill>
              <a:schemeClr val="bg2">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82944" tIns="41472" rIns="82944" bIns="41472" numCol="1" rtlCol="0" anchor="t" anchorCtr="0" compatLnSpc="1">
              <a:prstTxWarp prst="textNoShape">
                <a:avLst/>
              </a:prstTxWarp>
            </a:bodyPr>
            <a:lstStyle/>
            <a:p>
              <a:pPr defTabSz="325445" hangingPunct="0">
                <a:lnSpc>
                  <a:spcPct val="93000"/>
                </a:lnSpc>
                <a:buClr>
                  <a:srgbClr val="000000"/>
                </a:buClr>
                <a:buSzPct val="100000"/>
              </a:pPr>
              <a:endParaRPr lang="en-US" sz="1633"/>
            </a:p>
          </p:txBody>
        </p:sp>
        <p:sp>
          <p:nvSpPr>
            <p:cNvPr id="59" name="TextBox 58"/>
            <p:cNvSpPr txBox="1"/>
            <p:nvPr/>
          </p:nvSpPr>
          <p:spPr>
            <a:xfrm>
              <a:off x="8354256" y="2231995"/>
              <a:ext cx="1301891" cy="471136"/>
            </a:xfrm>
            <a:prstGeom prst="rect">
              <a:avLst/>
            </a:prstGeom>
            <a:noFill/>
          </p:spPr>
          <p:txBody>
            <a:bodyPr wrap="square" rtlCol="0">
              <a:spAutoFit/>
            </a:bodyPr>
            <a:lstStyle/>
            <a:p>
              <a:r>
                <a:rPr lang="de-DE" sz="2177" i="1" dirty="0">
                  <a:latin typeface="Blackadder ITC" panose="04020505051007020D02" pitchFamily="82" charset="0"/>
                </a:rPr>
                <a:t>Rankings</a:t>
              </a:r>
              <a:endParaRPr lang="en-US" sz="2177" i="1" dirty="0">
                <a:latin typeface="Blackadder ITC" panose="04020505051007020D02" pitchFamily="82" charset="0"/>
              </a:endParaRPr>
            </a:p>
          </p:txBody>
        </p:sp>
        <p:sp>
          <p:nvSpPr>
            <p:cNvPr id="60" name="TextBox 59"/>
            <p:cNvSpPr txBox="1"/>
            <p:nvPr/>
          </p:nvSpPr>
          <p:spPr>
            <a:xfrm>
              <a:off x="8236232" y="2860896"/>
              <a:ext cx="1575701" cy="1084212"/>
            </a:xfrm>
            <a:prstGeom prst="rect">
              <a:avLst/>
            </a:prstGeom>
            <a:noFill/>
          </p:spPr>
          <p:txBody>
            <a:bodyPr wrap="square" rtlCol="0">
              <a:spAutoFit/>
            </a:bodyPr>
            <a:lstStyle/>
            <a:p>
              <a:pPr marL="311045" indent="-311045">
                <a:buAutoNum type="arabicPeriod"/>
              </a:pPr>
              <a:r>
                <a:rPr lang="de-DE" sz="1451" i="1" dirty="0">
                  <a:latin typeface="Bodoni MT" panose="02070603080606020203" pitchFamily="18" charset="0"/>
                </a:rPr>
                <a:t>Strategy xxx</a:t>
              </a:r>
            </a:p>
            <a:p>
              <a:pPr marL="311045" indent="-311045">
                <a:buAutoNum type="arabicPeriod"/>
              </a:pPr>
              <a:r>
                <a:rPr lang="de-DE" sz="1451" i="1" dirty="0">
                  <a:latin typeface="Bodoni MT" panose="02070603080606020203" pitchFamily="18" charset="0"/>
                </a:rPr>
                <a:t>Strategy xxx</a:t>
              </a:r>
            </a:p>
            <a:p>
              <a:pPr marL="311045" indent="-311045">
                <a:buAutoNum type="arabicPeriod"/>
              </a:pPr>
              <a:r>
                <a:rPr lang="de-DE" sz="1089" i="1" dirty="0">
                  <a:latin typeface="Bodoni MT" panose="02070603080606020203" pitchFamily="18" charset="0"/>
                </a:rPr>
                <a:t>...</a:t>
              </a:r>
            </a:p>
            <a:p>
              <a:endParaRPr lang="en-US" dirty="0"/>
            </a:p>
          </p:txBody>
        </p:sp>
      </p:grpSp>
      <p:grpSp>
        <p:nvGrpSpPr>
          <p:cNvPr id="54" name="Group 53"/>
          <p:cNvGrpSpPr/>
          <p:nvPr/>
        </p:nvGrpSpPr>
        <p:grpSpPr>
          <a:xfrm>
            <a:off x="5134265" y="2707093"/>
            <a:ext cx="1854483" cy="1775026"/>
            <a:chOff x="791839" y="4787949"/>
            <a:chExt cx="1923933" cy="1800200"/>
          </a:xfrm>
          <a:effectLst>
            <a:outerShdw blurRad="76200" dist="12700" dir="2700000" sy="-23000" kx="-800400" algn="bl" rotWithShape="0">
              <a:prstClr val="black">
                <a:alpha val="20000"/>
              </a:prstClr>
            </a:outerShdw>
          </a:effectLst>
        </p:grpSpPr>
        <p:sp>
          <p:nvSpPr>
            <p:cNvPr id="55" name="Flowchart: Manual Operation 54"/>
            <p:cNvSpPr/>
            <p:nvPr/>
          </p:nvSpPr>
          <p:spPr bwMode="auto">
            <a:xfrm rot="10800000">
              <a:off x="791839" y="5508029"/>
              <a:ext cx="1923933" cy="1080120"/>
            </a:xfrm>
            <a:prstGeom prst="flowChartManualOperation">
              <a:avLst/>
            </a:prstGeom>
            <a:solidFill>
              <a:srgbClr val="666699"/>
            </a:solidFill>
            <a:ln w="9525" cap="flat" cmpd="sng" algn="ctr">
              <a:solidFill>
                <a:schemeClr val="tx1"/>
              </a:solidFill>
              <a:prstDash val="solid"/>
              <a:round/>
              <a:headEnd type="none" w="med" len="med"/>
              <a:tailEnd type="none" w="med" len="med"/>
            </a:ln>
            <a:effectLst/>
            <a:extLst/>
          </p:spPr>
          <p:txBody>
            <a:bodyPr vert="horz" wrap="square" lIns="82944" tIns="41472" rIns="82944" bIns="41472" numCol="1" rtlCol="0" anchor="t" anchorCtr="0" compatLnSpc="1">
              <a:prstTxWarp prst="textNoShape">
                <a:avLst/>
              </a:prstTxWarp>
            </a:bodyPr>
            <a:lstStyle/>
            <a:p>
              <a:pPr defTabSz="325445" hangingPunct="0">
                <a:lnSpc>
                  <a:spcPct val="93000"/>
                </a:lnSpc>
                <a:buClr>
                  <a:srgbClr val="000000"/>
                </a:buClr>
                <a:buSzPct val="100000"/>
              </a:pPr>
              <a:endParaRPr lang="en-US" sz="1633"/>
            </a:p>
          </p:txBody>
        </p:sp>
        <p:sp>
          <p:nvSpPr>
            <p:cNvPr id="56" name="Oval 55"/>
            <p:cNvSpPr/>
            <p:nvPr/>
          </p:nvSpPr>
          <p:spPr bwMode="auto">
            <a:xfrm>
              <a:off x="1223888" y="4787949"/>
              <a:ext cx="1008112" cy="792088"/>
            </a:xfrm>
            <a:prstGeom prst="ellipse">
              <a:avLst/>
            </a:prstGeom>
            <a:solidFill>
              <a:srgbClr val="666699"/>
            </a:solidFill>
            <a:ln w="9525" cap="flat" cmpd="sng" algn="ctr">
              <a:solidFill>
                <a:schemeClr val="tx1"/>
              </a:solidFill>
              <a:prstDash val="solid"/>
              <a:round/>
              <a:headEnd type="none" w="med" len="med"/>
              <a:tailEnd type="none" w="med" len="med"/>
            </a:ln>
            <a:effectLst/>
            <a:extLst/>
          </p:spPr>
          <p:txBody>
            <a:bodyPr vert="horz" wrap="square" lIns="82944" tIns="41472" rIns="82944" bIns="41472" numCol="1" rtlCol="0" anchor="t" anchorCtr="0" compatLnSpc="1">
              <a:prstTxWarp prst="textNoShape">
                <a:avLst/>
              </a:prstTxWarp>
            </a:bodyPr>
            <a:lstStyle/>
            <a:p>
              <a:pPr defTabSz="325445" hangingPunct="0">
                <a:lnSpc>
                  <a:spcPct val="93000"/>
                </a:lnSpc>
                <a:buClr>
                  <a:srgbClr val="000000"/>
                </a:buClr>
                <a:buSzPct val="100000"/>
              </a:pPr>
              <a:endParaRPr lang="en-US" sz="1633"/>
            </a:p>
          </p:txBody>
        </p:sp>
        <p:sp>
          <p:nvSpPr>
            <p:cNvPr id="57" name="TextBox 56"/>
            <p:cNvSpPr txBox="1"/>
            <p:nvPr/>
          </p:nvSpPr>
          <p:spPr>
            <a:xfrm>
              <a:off x="1277884" y="5859467"/>
              <a:ext cx="1224136" cy="376781"/>
            </a:xfrm>
            <a:prstGeom prst="rect">
              <a:avLst/>
            </a:prstGeom>
            <a:noFill/>
          </p:spPr>
          <p:txBody>
            <a:bodyPr wrap="square" rtlCol="0">
              <a:spAutoFit/>
            </a:bodyPr>
            <a:lstStyle/>
            <a:p>
              <a:r>
                <a:rPr lang="de-DE" sz="1814" dirty="0">
                  <a:solidFill>
                    <a:schemeClr val="bg1"/>
                  </a:solidFill>
                </a:rPr>
                <a:t>Agent</a:t>
              </a:r>
              <a:r>
                <a:rPr lang="de-DE" dirty="0" smtClean="0">
                  <a:solidFill>
                    <a:schemeClr val="bg1"/>
                  </a:solidFill>
                </a:rPr>
                <a:t> 6</a:t>
              </a:r>
              <a:endParaRPr lang="en-US" dirty="0">
                <a:solidFill>
                  <a:schemeClr val="bg1"/>
                </a:solidFill>
              </a:endParaRPr>
            </a:p>
          </p:txBody>
        </p:sp>
      </p:grpSp>
      <p:grpSp>
        <p:nvGrpSpPr>
          <p:cNvPr id="46" name="Group 45"/>
          <p:cNvGrpSpPr/>
          <p:nvPr/>
        </p:nvGrpSpPr>
        <p:grpSpPr>
          <a:xfrm>
            <a:off x="3741271" y="2775825"/>
            <a:ext cx="1745174" cy="1632937"/>
            <a:chOff x="791839" y="4787949"/>
            <a:chExt cx="1923933" cy="1800200"/>
          </a:xfrm>
          <a:effectLst>
            <a:outerShdw blurRad="76200" dist="12700" dir="8100000" sy="-23000" kx="800400" algn="br" rotWithShape="0">
              <a:prstClr val="black">
                <a:alpha val="20000"/>
              </a:prstClr>
            </a:outerShdw>
          </a:effectLst>
        </p:grpSpPr>
        <p:sp>
          <p:nvSpPr>
            <p:cNvPr id="47" name="Flowchart: Manual Operation 46"/>
            <p:cNvSpPr/>
            <p:nvPr/>
          </p:nvSpPr>
          <p:spPr bwMode="auto">
            <a:xfrm rot="10800000">
              <a:off x="791839" y="5508029"/>
              <a:ext cx="1923933" cy="1080120"/>
            </a:xfrm>
            <a:prstGeom prst="flowChartManualOperation">
              <a:avLst/>
            </a:prstGeom>
            <a:solidFill>
              <a:srgbClr val="666699"/>
            </a:solidFill>
            <a:ln w="9525" cap="flat" cmpd="sng" algn="ctr">
              <a:solidFill>
                <a:schemeClr val="tx1"/>
              </a:solidFill>
              <a:prstDash val="solid"/>
              <a:round/>
              <a:headEnd type="none" w="med" len="med"/>
              <a:tailEnd type="none" w="med" len="med"/>
            </a:ln>
            <a:effectLst/>
            <a:extLst/>
          </p:spPr>
          <p:txBody>
            <a:bodyPr vert="horz" wrap="square" lIns="82944" tIns="41472" rIns="82944" bIns="41472" numCol="1" rtlCol="0" anchor="t" anchorCtr="0" compatLnSpc="1">
              <a:prstTxWarp prst="textNoShape">
                <a:avLst/>
              </a:prstTxWarp>
            </a:bodyPr>
            <a:lstStyle/>
            <a:p>
              <a:pPr defTabSz="325445" hangingPunct="0">
                <a:lnSpc>
                  <a:spcPct val="93000"/>
                </a:lnSpc>
                <a:buClr>
                  <a:srgbClr val="000000"/>
                </a:buClr>
                <a:buSzPct val="100000"/>
              </a:pPr>
              <a:endParaRPr lang="en-US" sz="1633"/>
            </a:p>
          </p:txBody>
        </p:sp>
        <p:sp>
          <p:nvSpPr>
            <p:cNvPr id="48" name="Oval 47"/>
            <p:cNvSpPr/>
            <p:nvPr/>
          </p:nvSpPr>
          <p:spPr bwMode="auto">
            <a:xfrm>
              <a:off x="1223888" y="4787949"/>
              <a:ext cx="1008112" cy="792088"/>
            </a:xfrm>
            <a:prstGeom prst="ellipse">
              <a:avLst/>
            </a:prstGeom>
            <a:solidFill>
              <a:srgbClr val="666699"/>
            </a:solidFill>
            <a:ln w="9525" cap="flat" cmpd="sng" algn="ctr">
              <a:solidFill>
                <a:schemeClr val="tx1"/>
              </a:solidFill>
              <a:prstDash val="solid"/>
              <a:round/>
              <a:headEnd type="none" w="med" len="med"/>
              <a:tailEnd type="none" w="med" len="med"/>
            </a:ln>
            <a:effectLst/>
            <a:extLst/>
          </p:spPr>
          <p:txBody>
            <a:bodyPr vert="horz" wrap="square" lIns="82944" tIns="41472" rIns="82944" bIns="41472" numCol="1" rtlCol="0" anchor="t" anchorCtr="0" compatLnSpc="1">
              <a:prstTxWarp prst="textNoShape">
                <a:avLst/>
              </a:prstTxWarp>
            </a:bodyPr>
            <a:lstStyle/>
            <a:p>
              <a:pPr defTabSz="325445" hangingPunct="0">
                <a:lnSpc>
                  <a:spcPct val="93000"/>
                </a:lnSpc>
                <a:buClr>
                  <a:srgbClr val="000000"/>
                </a:buClr>
                <a:buSzPct val="100000"/>
              </a:pPr>
              <a:endParaRPr lang="en-US" sz="1633"/>
            </a:p>
          </p:txBody>
        </p:sp>
        <p:sp>
          <p:nvSpPr>
            <p:cNvPr id="49" name="TextBox 48"/>
            <p:cNvSpPr txBox="1"/>
            <p:nvPr/>
          </p:nvSpPr>
          <p:spPr>
            <a:xfrm>
              <a:off x="1200398" y="5796061"/>
              <a:ext cx="1224135" cy="409566"/>
            </a:xfrm>
            <a:prstGeom prst="rect">
              <a:avLst/>
            </a:prstGeom>
            <a:noFill/>
          </p:spPr>
          <p:txBody>
            <a:bodyPr wrap="square" rtlCol="0">
              <a:spAutoFit/>
            </a:bodyPr>
            <a:lstStyle/>
            <a:p>
              <a:r>
                <a:rPr lang="de-DE" sz="1814" dirty="0">
                  <a:solidFill>
                    <a:schemeClr val="bg1"/>
                  </a:solidFill>
                </a:rPr>
                <a:t>Agent</a:t>
              </a:r>
              <a:r>
                <a:rPr lang="de-DE" dirty="0" smtClean="0">
                  <a:solidFill>
                    <a:schemeClr val="bg1"/>
                  </a:solidFill>
                </a:rPr>
                <a:t> 4</a:t>
              </a:r>
              <a:endParaRPr lang="en-US" dirty="0">
                <a:solidFill>
                  <a:schemeClr val="bg1"/>
                </a:solidFill>
              </a:endParaRPr>
            </a:p>
          </p:txBody>
        </p:sp>
      </p:grpSp>
      <p:sp>
        <p:nvSpPr>
          <p:cNvPr id="2" name="Flowchart: Magnetic Disk 1"/>
          <p:cNvSpPr/>
          <p:nvPr/>
        </p:nvSpPr>
        <p:spPr bwMode="auto">
          <a:xfrm>
            <a:off x="652951" y="1127494"/>
            <a:ext cx="1632937" cy="1045080"/>
          </a:xfrm>
          <a:prstGeom prst="flowChartMagneticDisk">
            <a:avLst/>
          </a:prstGeom>
          <a:solidFill>
            <a:schemeClr val="bg2">
              <a:lumMod val="40000"/>
              <a:lumOff val="60000"/>
            </a:schemeClr>
          </a:solidFill>
          <a:ln w="9525" cap="flat" cmpd="sng" algn="ctr">
            <a:solidFill>
              <a:schemeClr val="tx1"/>
            </a:solidFill>
            <a:prstDash val="solid"/>
            <a:round/>
            <a:headEnd type="none" w="med" len="med"/>
            <a:tailEnd type="none" w="med" len="med"/>
          </a:ln>
          <a:effectLst>
            <a:outerShdw blurRad="50800" dist="38100" algn="l" rotWithShape="0">
              <a:prstClr val="black">
                <a:alpha val="40000"/>
              </a:prstClr>
            </a:outerShdw>
          </a:effectLst>
          <a:scene3d>
            <a:camera prst="orthographicFront"/>
            <a:lightRig rig="threePt" dir="t"/>
          </a:scene3d>
          <a:sp3d>
            <a:bevelT prst="angle"/>
          </a:sp3d>
          <a:extLst/>
        </p:spPr>
        <p:txBody>
          <a:bodyPr vert="horz" wrap="square" lIns="82944" tIns="41472" rIns="82944" bIns="41472" numCol="1" rtlCol="0" anchor="t" anchorCtr="0" compatLnSpc="1">
            <a:prstTxWarp prst="textNoShape">
              <a:avLst/>
            </a:prstTxWarp>
          </a:bodyPr>
          <a:lstStyle/>
          <a:p>
            <a:pPr defTabSz="325445" hangingPunct="0">
              <a:lnSpc>
                <a:spcPct val="93000"/>
              </a:lnSpc>
              <a:buClr>
                <a:srgbClr val="000000"/>
              </a:buClr>
              <a:buSzPct val="100000"/>
            </a:pPr>
            <a:endParaRPr lang="en-US" sz="1633"/>
          </a:p>
        </p:txBody>
      </p:sp>
      <p:grpSp>
        <p:nvGrpSpPr>
          <p:cNvPr id="6" name="Group 5"/>
          <p:cNvGrpSpPr/>
          <p:nvPr/>
        </p:nvGrpSpPr>
        <p:grpSpPr>
          <a:xfrm>
            <a:off x="3500570" y="932464"/>
            <a:ext cx="1542444" cy="1194517"/>
            <a:chOff x="4824288" y="1259557"/>
            <a:chExt cx="1440162" cy="1224136"/>
          </a:xfrm>
          <a:effectLst>
            <a:outerShdw blurRad="76200" dist="12700" dir="2700000" sy="-23000" kx="-800400" algn="bl" rotWithShape="0">
              <a:prstClr val="black">
                <a:alpha val="20000"/>
              </a:prstClr>
            </a:outerShdw>
          </a:effectLst>
          <a:scene3d>
            <a:camera prst="perspectiveLeft">
              <a:rot lat="461560" lon="19161998" rev="243412"/>
            </a:camera>
            <a:lightRig rig="threePt" dir="t"/>
          </a:scene3d>
        </p:grpSpPr>
        <p:sp>
          <p:nvSpPr>
            <p:cNvPr id="4" name="Snip Single Corner Rectangle 3"/>
            <p:cNvSpPr/>
            <p:nvPr/>
          </p:nvSpPr>
          <p:spPr bwMode="auto">
            <a:xfrm>
              <a:off x="4824288" y="1259557"/>
              <a:ext cx="1440160" cy="1224136"/>
            </a:xfrm>
            <a:prstGeom prst="snip1Rect">
              <a:avLst/>
            </a:prstGeom>
            <a:solidFill>
              <a:srgbClr val="FFFF66"/>
            </a:solidFill>
            <a:ln w="9525" cap="flat" cmpd="sng" algn="ctr">
              <a:solidFill>
                <a:schemeClr val="tx1"/>
              </a:solidFill>
              <a:prstDash val="solid"/>
              <a:round/>
              <a:headEnd type="none" w="med" len="med"/>
              <a:tailEnd type="none" w="med" len="med"/>
            </a:ln>
            <a:effectLst/>
            <a:sp3d prstMaterial="matte">
              <a:bevelT w="139700" h="139700" prst="divot"/>
              <a:bevelB w="139700" h="139700" prst="divot"/>
            </a:sp3d>
            <a:extLst/>
          </p:spPr>
          <p:txBody>
            <a:bodyPr vert="horz" wrap="square" lIns="82944" tIns="41472" rIns="82944" bIns="41472" numCol="1" rtlCol="0" anchor="t" anchorCtr="0" compatLnSpc="1">
              <a:prstTxWarp prst="textNoShape">
                <a:avLst/>
              </a:prstTxWarp>
            </a:bodyPr>
            <a:lstStyle/>
            <a:p>
              <a:pPr defTabSz="325445" hangingPunct="0">
                <a:lnSpc>
                  <a:spcPct val="93000"/>
                </a:lnSpc>
                <a:buClr>
                  <a:srgbClr val="000000"/>
                </a:buClr>
                <a:buSzPct val="100000"/>
              </a:pPr>
              <a:endParaRPr lang="en-US" sz="1633"/>
            </a:p>
          </p:txBody>
        </p:sp>
        <p:sp>
          <p:nvSpPr>
            <p:cNvPr id="5" name="TextBox 4"/>
            <p:cNvSpPr txBox="1"/>
            <p:nvPr/>
          </p:nvSpPr>
          <p:spPr>
            <a:xfrm>
              <a:off x="4896297" y="1686960"/>
              <a:ext cx="1368153" cy="407163"/>
            </a:xfrm>
            <a:prstGeom prst="rect">
              <a:avLst/>
            </a:prstGeom>
            <a:noFill/>
            <a:sp3d prstMaterial="matte">
              <a:bevelT w="139700" h="139700" prst="divot"/>
              <a:bevelB w="139700" h="139700" prst="divot"/>
            </a:sp3d>
          </p:spPr>
          <p:txBody>
            <a:bodyPr wrap="square" rtlCol="0">
              <a:spAutoFit/>
            </a:bodyPr>
            <a:lstStyle/>
            <a:p>
              <a:r>
                <a:rPr lang="de-DE" dirty="0" smtClean="0"/>
                <a:t>Strategy 3</a:t>
              </a:r>
              <a:endParaRPr lang="en-US" dirty="0"/>
            </a:p>
          </p:txBody>
        </p:sp>
      </p:grpSp>
      <p:grpSp>
        <p:nvGrpSpPr>
          <p:cNvPr id="15" name="Group 14"/>
          <p:cNvGrpSpPr/>
          <p:nvPr/>
        </p:nvGrpSpPr>
        <p:grpSpPr>
          <a:xfrm>
            <a:off x="2251852" y="2025219"/>
            <a:ext cx="1405704" cy="1181041"/>
            <a:chOff x="4824288" y="1259557"/>
            <a:chExt cx="1440160" cy="1224136"/>
          </a:xfrm>
          <a:effectLst/>
          <a:scene3d>
            <a:camera prst="perspectiveLeft">
              <a:rot lat="556091" lon="19611870" rev="420238"/>
            </a:camera>
            <a:lightRig rig="threePt" dir="t"/>
          </a:scene3d>
        </p:grpSpPr>
        <p:sp>
          <p:nvSpPr>
            <p:cNvPr id="16" name="Snip Single Corner Rectangle 15"/>
            <p:cNvSpPr/>
            <p:nvPr/>
          </p:nvSpPr>
          <p:spPr bwMode="auto">
            <a:xfrm>
              <a:off x="4824288" y="1259557"/>
              <a:ext cx="1440160" cy="1224136"/>
            </a:xfrm>
            <a:prstGeom prst="snip1Rect">
              <a:avLst/>
            </a:prstGeom>
            <a:solidFill>
              <a:srgbClr val="FFFF66"/>
            </a:solidFill>
            <a:ln w="9525" cap="flat" cmpd="sng" algn="ctr">
              <a:solidFill>
                <a:schemeClr val="tx1"/>
              </a:solidFill>
              <a:prstDash val="solid"/>
              <a:round/>
              <a:headEnd type="none" w="med" len="med"/>
              <a:tailEnd type="none" w="med" len="med"/>
            </a:ln>
            <a:effectLst>
              <a:outerShdw blurRad="76200" dist="12700" dir="2700000" sy="-23000" kx="-800400" algn="bl" rotWithShape="0">
                <a:prstClr val="black">
                  <a:alpha val="20000"/>
                </a:prstClr>
              </a:outerShdw>
            </a:effectLst>
            <a:sp3d prstMaterial="matte">
              <a:bevelT w="139700" h="139700" prst="divot"/>
              <a:bevelB w="139700" h="139700" prst="divot"/>
            </a:sp3d>
            <a:extLst/>
          </p:spPr>
          <p:txBody>
            <a:bodyPr vert="horz" wrap="square" lIns="82944" tIns="41472" rIns="82944" bIns="41472" numCol="1" rtlCol="0" anchor="t" anchorCtr="0" compatLnSpc="1">
              <a:prstTxWarp prst="textNoShape">
                <a:avLst/>
              </a:prstTxWarp>
            </a:bodyPr>
            <a:lstStyle/>
            <a:p>
              <a:pPr defTabSz="325445" hangingPunct="0">
                <a:lnSpc>
                  <a:spcPct val="93000"/>
                </a:lnSpc>
                <a:buClr>
                  <a:srgbClr val="000000"/>
                </a:buClr>
                <a:buSzPct val="100000"/>
              </a:pPr>
              <a:endParaRPr lang="en-US" sz="1633"/>
            </a:p>
          </p:txBody>
        </p:sp>
        <p:sp>
          <p:nvSpPr>
            <p:cNvPr id="17" name="TextBox 16"/>
            <p:cNvSpPr txBox="1"/>
            <p:nvPr/>
          </p:nvSpPr>
          <p:spPr>
            <a:xfrm>
              <a:off x="4896296" y="1686958"/>
              <a:ext cx="1368152" cy="691416"/>
            </a:xfrm>
            <a:prstGeom prst="rect">
              <a:avLst/>
            </a:prstGeom>
            <a:noFill/>
            <a:sp3d prstMaterial="matte">
              <a:bevelT w="139700" h="139700" prst="divot"/>
              <a:bevelB w="139700" h="139700" prst="divot"/>
            </a:sp3d>
          </p:spPr>
          <p:txBody>
            <a:bodyPr wrap="square" rtlCol="0">
              <a:spAutoFit/>
            </a:bodyPr>
            <a:lstStyle/>
            <a:p>
              <a:r>
                <a:rPr lang="de-DE" dirty="0" smtClean="0"/>
                <a:t>Strategy 2</a:t>
              </a:r>
              <a:endParaRPr lang="en-US" dirty="0"/>
            </a:p>
          </p:txBody>
        </p:sp>
      </p:grpSp>
      <p:grpSp>
        <p:nvGrpSpPr>
          <p:cNvPr id="18" name="Group 17"/>
          <p:cNvGrpSpPr/>
          <p:nvPr/>
        </p:nvGrpSpPr>
        <p:grpSpPr>
          <a:xfrm>
            <a:off x="519422" y="2404718"/>
            <a:ext cx="1419751" cy="1186185"/>
            <a:chOff x="4824288" y="1259557"/>
            <a:chExt cx="1440162" cy="1224136"/>
          </a:xfrm>
          <a:effectLst>
            <a:outerShdw blurRad="76200" dist="12700" dir="2700000" sy="-23000" kx="-800400" algn="bl" rotWithShape="0">
              <a:prstClr val="black">
                <a:alpha val="20000"/>
              </a:prstClr>
            </a:outerShdw>
          </a:effectLst>
          <a:scene3d>
            <a:camera prst="perspectiveLeft">
              <a:rot lat="232507" lon="20582542" rev="350831"/>
            </a:camera>
            <a:lightRig rig="threePt" dir="t"/>
          </a:scene3d>
        </p:grpSpPr>
        <p:sp>
          <p:nvSpPr>
            <p:cNvPr id="19" name="Snip Single Corner Rectangle 18"/>
            <p:cNvSpPr/>
            <p:nvPr/>
          </p:nvSpPr>
          <p:spPr bwMode="auto">
            <a:xfrm>
              <a:off x="4824288" y="1259557"/>
              <a:ext cx="1440160" cy="1224136"/>
            </a:xfrm>
            <a:prstGeom prst="snip1Rect">
              <a:avLst/>
            </a:prstGeom>
            <a:solidFill>
              <a:srgbClr val="FFFF66"/>
            </a:solidFill>
            <a:ln w="9525" cap="flat" cmpd="sng" algn="ctr">
              <a:solidFill>
                <a:schemeClr val="tx1"/>
              </a:solidFill>
              <a:prstDash val="solid"/>
              <a:round/>
              <a:headEnd type="none" w="med" len="med"/>
              <a:tailEnd type="none" w="med" len="med"/>
            </a:ln>
            <a:effectLst/>
            <a:sp3d prstMaterial="matte">
              <a:bevelT w="139700" h="139700" prst="divot"/>
              <a:bevelB w="139700" h="139700" prst="divot"/>
            </a:sp3d>
            <a:extLst/>
          </p:spPr>
          <p:txBody>
            <a:bodyPr vert="horz" wrap="square" lIns="82944" tIns="41472" rIns="82944" bIns="41472" numCol="1" rtlCol="0" anchor="t" anchorCtr="0" compatLnSpc="1">
              <a:prstTxWarp prst="textNoShape">
                <a:avLst/>
              </a:prstTxWarp>
            </a:bodyPr>
            <a:lstStyle/>
            <a:p>
              <a:pPr defTabSz="325445" hangingPunct="0">
                <a:lnSpc>
                  <a:spcPct val="93000"/>
                </a:lnSpc>
                <a:buClr>
                  <a:srgbClr val="000000"/>
                </a:buClr>
                <a:buSzPct val="100000"/>
              </a:pPr>
              <a:endParaRPr lang="en-US" sz="1633"/>
            </a:p>
          </p:txBody>
        </p:sp>
        <p:sp>
          <p:nvSpPr>
            <p:cNvPr id="20" name="TextBox 19"/>
            <p:cNvSpPr txBox="1"/>
            <p:nvPr/>
          </p:nvSpPr>
          <p:spPr>
            <a:xfrm>
              <a:off x="4896297" y="1686960"/>
              <a:ext cx="1368153" cy="407163"/>
            </a:xfrm>
            <a:prstGeom prst="rect">
              <a:avLst/>
            </a:prstGeom>
            <a:noFill/>
            <a:sp3d prstMaterial="matte">
              <a:bevelT w="139700" h="139700" prst="divot"/>
              <a:bevelB w="139700" h="139700" prst="divot"/>
            </a:sp3d>
          </p:spPr>
          <p:txBody>
            <a:bodyPr wrap="square" rtlCol="0">
              <a:spAutoFit/>
            </a:bodyPr>
            <a:lstStyle/>
            <a:p>
              <a:r>
                <a:rPr lang="de-DE" dirty="0" smtClean="0"/>
                <a:t>Strategy 1</a:t>
              </a:r>
              <a:endParaRPr lang="en-US" dirty="0"/>
            </a:p>
          </p:txBody>
        </p:sp>
      </p:grpSp>
      <p:grpSp>
        <p:nvGrpSpPr>
          <p:cNvPr id="24" name="Group 23"/>
          <p:cNvGrpSpPr/>
          <p:nvPr/>
        </p:nvGrpSpPr>
        <p:grpSpPr>
          <a:xfrm>
            <a:off x="2826827" y="3840633"/>
            <a:ext cx="1745174" cy="1632937"/>
            <a:chOff x="791839" y="4787949"/>
            <a:chExt cx="1923933" cy="1800200"/>
          </a:xfrm>
          <a:effectLst>
            <a:outerShdw blurRad="76200" dist="12700" dir="8100000" sy="-23000" kx="800400" algn="br" rotWithShape="0">
              <a:prstClr val="black">
                <a:alpha val="20000"/>
              </a:prstClr>
            </a:outerShdw>
          </a:effectLst>
        </p:grpSpPr>
        <p:sp>
          <p:nvSpPr>
            <p:cNvPr id="22" name="Flowchart: Manual Operation 21"/>
            <p:cNvSpPr/>
            <p:nvPr/>
          </p:nvSpPr>
          <p:spPr bwMode="auto">
            <a:xfrm rot="10800000">
              <a:off x="791839" y="5508029"/>
              <a:ext cx="1923933" cy="1080120"/>
            </a:xfrm>
            <a:prstGeom prst="flowChartManualOperation">
              <a:avLst/>
            </a:prstGeom>
            <a:solidFill>
              <a:srgbClr val="666699"/>
            </a:solidFill>
            <a:ln w="9525" cap="flat" cmpd="sng" algn="ctr">
              <a:solidFill>
                <a:schemeClr val="tx1"/>
              </a:solidFill>
              <a:prstDash val="solid"/>
              <a:round/>
              <a:headEnd type="none" w="med" len="med"/>
              <a:tailEnd type="none" w="med" len="med"/>
            </a:ln>
            <a:effectLst/>
            <a:extLst/>
          </p:spPr>
          <p:txBody>
            <a:bodyPr vert="horz" wrap="square" lIns="82944" tIns="41472" rIns="82944" bIns="41472" numCol="1" rtlCol="0" anchor="t" anchorCtr="0" compatLnSpc="1">
              <a:prstTxWarp prst="textNoShape">
                <a:avLst/>
              </a:prstTxWarp>
            </a:bodyPr>
            <a:lstStyle/>
            <a:p>
              <a:pPr defTabSz="325445" hangingPunct="0">
                <a:lnSpc>
                  <a:spcPct val="93000"/>
                </a:lnSpc>
                <a:buClr>
                  <a:srgbClr val="000000"/>
                </a:buClr>
                <a:buSzPct val="100000"/>
              </a:pPr>
              <a:endParaRPr lang="en-US" sz="1633"/>
            </a:p>
          </p:txBody>
        </p:sp>
        <p:sp>
          <p:nvSpPr>
            <p:cNvPr id="14" name="Oval 13"/>
            <p:cNvSpPr/>
            <p:nvPr/>
          </p:nvSpPr>
          <p:spPr bwMode="auto">
            <a:xfrm>
              <a:off x="1223888" y="4787949"/>
              <a:ext cx="1008112" cy="792088"/>
            </a:xfrm>
            <a:prstGeom prst="ellipse">
              <a:avLst/>
            </a:prstGeom>
            <a:solidFill>
              <a:srgbClr val="666699"/>
            </a:solidFill>
            <a:ln w="9525" cap="flat" cmpd="sng" algn="ctr">
              <a:solidFill>
                <a:schemeClr val="tx1"/>
              </a:solidFill>
              <a:prstDash val="solid"/>
              <a:round/>
              <a:headEnd type="none" w="med" len="med"/>
              <a:tailEnd type="none" w="med" len="med"/>
            </a:ln>
            <a:effectLst/>
            <a:extLst/>
          </p:spPr>
          <p:txBody>
            <a:bodyPr vert="horz" wrap="square" lIns="82944" tIns="41472" rIns="82944" bIns="41472" numCol="1" rtlCol="0" anchor="t" anchorCtr="0" compatLnSpc="1">
              <a:prstTxWarp prst="textNoShape">
                <a:avLst/>
              </a:prstTxWarp>
            </a:bodyPr>
            <a:lstStyle/>
            <a:p>
              <a:pPr defTabSz="325445" hangingPunct="0">
                <a:lnSpc>
                  <a:spcPct val="93000"/>
                </a:lnSpc>
                <a:buClr>
                  <a:srgbClr val="000000"/>
                </a:buClr>
                <a:buSzPct val="100000"/>
              </a:pPr>
              <a:endParaRPr lang="en-US" sz="1633"/>
            </a:p>
          </p:txBody>
        </p:sp>
        <p:sp>
          <p:nvSpPr>
            <p:cNvPr id="23" name="TextBox 22"/>
            <p:cNvSpPr txBox="1"/>
            <p:nvPr/>
          </p:nvSpPr>
          <p:spPr>
            <a:xfrm>
              <a:off x="1200398" y="5796061"/>
              <a:ext cx="1224135" cy="409566"/>
            </a:xfrm>
            <a:prstGeom prst="rect">
              <a:avLst/>
            </a:prstGeom>
            <a:noFill/>
          </p:spPr>
          <p:txBody>
            <a:bodyPr wrap="square" rtlCol="0">
              <a:spAutoFit/>
            </a:bodyPr>
            <a:lstStyle/>
            <a:p>
              <a:r>
                <a:rPr lang="de-DE" sz="1814" dirty="0">
                  <a:solidFill>
                    <a:schemeClr val="bg1"/>
                  </a:solidFill>
                </a:rPr>
                <a:t>Agent</a:t>
              </a:r>
              <a:r>
                <a:rPr lang="de-DE" dirty="0" smtClean="0">
                  <a:solidFill>
                    <a:schemeClr val="bg1"/>
                  </a:solidFill>
                </a:rPr>
                <a:t> 2</a:t>
              </a:r>
              <a:endParaRPr lang="en-US" dirty="0">
                <a:solidFill>
                  <a:schemeClr val="bg1"/>
                </a:solidFill>
              </a:endParaRPr>
            </a:p>
          </p:txBody>
        </p:sp>
      </p:grpSp>
      <p:grpSp>
        <p:nvGrpSpPr>
          <p:cNvPr id="26" name="Group 25"/>
          <p:cNvGrpSpPr/>
          <p:nvPr/>
        </p:nvGrpSpPr>
        <p:grpSpPr>
          <a:xfrm>
            <a:off x="1541802" y="4049032"/>
            <a:ext cx="1854483" cy="1775026"/>
            <a:chOff x="791839" y="4787949"/>
            <a:chExt cx="1923933" cy="1800200"/>
          </a:xfrm>
          <a:effectLst>
            <a:outerShdw blurRad="76200" dist="12700" dir="8100000" sy="-23000" kx="800400" algn="br" rotWithShape="0">
              <a:prstClr val="black">
                <a:alpha val="20000"/>
              </a:prstClr>
            </a:outerShdw>
          </a:effectLst>
        </p:grpSpPr>
        <p:sp>
          <p:nvSpPr>
            <p:cNvPr id="27" name="Flowchart: Manual Operation 26"/>
            <p:cNvSpPr/>
            <p:nvPr/>
          </p:nvSpPr>
          <p:spPr bwMode="auto">
            <a:xfrm rot="10800000">
              <a:off x="791839" y="5508029"/>
              <a:ext cx="1923933" cy="1080120"/>
            </a:xfrm>
            <a:prstGeom prst="flowChartManualOperation">
              <a:avLst/>
            </a:prstGeom>
            <a:solidFill>
              <a:srgbClr val="666699"/>
            </a:solidFill>
            <a:ln w="9525" cap="flat" cmpd="sng" algn="ctr">
              <a:solidFill>
                <a:schemeClr val="tx1"/>
              </a:solidFill>
              <a:prstDash val="solid"/>
              <a:round/>
              <a:headEnd type="none" w="med" len="med"/>
              <a:tailEnd type="none" w="med" len="med"/>
            </a:ln>
            <a:effectLst/>
            <a:extLst/>
          </p:spPr>
          <p:txBody>
            <a:bodyPr vert="horz" wrap="square" lIns="82944" tIns="41472" rIns="82944" bIns="41472" numCol="1" rtlCol="0" anchor="t" anchorCtr="0" compatLnSpc="1">
              <a:prstTxWarp prst="textNoShape">
                <a:avLst/>
              </a:prstTxWarp>
            </a:bodyPr>
            <a:lstStyle/>
            <a:p>
              <a:pPr defTabSz="325445" hangingPunct="0">
                <a:lnSpc>
                  <a:spcPct val="93000"/>
                </a:lnSpc>
                <a:buClr>
                  <a:srgbClr val="000000"/>
                </a:buClr>
                <a:buSzPct val="100000"/>
              </a:pPr>
              <a:endParaRPr lang="en-US" sz="1633"/>
            </a:p>
          </p:txBody>
        </p:sp>
        <p:sp>
          <p:nvSpPr>
            <p:cNvPr id="28" name="Oval 27"/>
            <p:cNvSpPr/>
            <p:nvPr/>
          </p:nvSpPr>
          <p:spPr bwMode="auto">
            <a:xfrm>
              <a:off x="1223888" y="4787949"/>
              <a:ext cx="1008112" cy="792088"/>
            </a:xfrm>
            <a:prstGeom prst="ellipse">
              <a:avLst/>
            </a:prstGeom>
            <a:solidFill>
              <a:srgbClr val="666699"/>
            </a:solidFill>
            <a:ln w="9525" cap="flat" cmpd="sng" algn="ctr">
              <a:solidFill>
                <a:schemeClr val="tx1"/>
              </a:solidFill>
              <a:prstDash val="solid"/>
              <a:round/>
              <a:headEnd type="none" w="med" len="med"/>
              <a:tailEnd type="none" w="med" len="med"/>
            </a:ln>
            <a:effectLst/>
            <a:extLst/>
          </p:spPr>
          <p:txBody>
            <a:bodyPr vert="horz" wrap="square" lIns="82944" tIns="41472" rIns="82944" bIns="41472" numCol="1" rtlCol="0" anchor="t" anchorCtr="0" compatLnSpc="1">
              <a:prstTxWarp prst="textNoShape">
                <a:avLst/>
              </a:prstTxWarp>
            </a:bodyPr>
            <a:lstStyle/>
            <a:p>
              <a:pPr defTabSz="325445" hangingPunct="0">
                <a:lnSpc>
                  <a:spcPct val="93000"/>
                </a:lnSpc>
                <a:buClr>
                  <a:srgbClr val="000000"/>
                </a:buClr>
                <a:buSzPct val="100000"/>
              </a:pPr>
              <a:endParaRPr lang="en-US" sz="1633"/>
            </a:p>
          </p:txBody>
        </p:sp>
        <p:sp>
          <p:nvSpPr>
            <p:cNvPr id="29" name="TextBox 28"/>
            <p:cNvSpPr txBox="1"/>
            <p:nvPr/>
          </p:nvSpPr>
          <p:spPr>
            <a:xfrm>
              <a:off x="1277884" y="5859467"/>
              <a:ext cx="1224136" cy="376781"/>
            </a:xfrm>
            <a:prstGeom prst="rect">
              <a:avLst/>
            </a:prstGeom>
            <a:noFill/>
          </p:spPr>
          <p:txBody>
            <a:bodyPr wrap="square" rtlCol="0">
              <a:spAutoFit/>
            </a:bodyPr>
            <a:lstStyle/>
            <a:p>
              <a:r>
                <a:rPr lang="de-DE" sz="1814" dirty="0">
                  <a:solidFill>
                    <a:schemeClr val="bg1"/>
                  </a:solidFill>
                </a:rPr>
                <a:t>Agent</a:t>
              </a:r>
              <a:r>
                <a:rPr lang="de-DE" dirty="0" smtClean="0">
                  <a:solidFill>
                    <a:schemeClr val="bg1"/>
                  </a:solidFill>
                </a:rPr>
                <a:t> 1</a:t>
              </a:r>
              <a:endParaRPr lang="en-US" dirty="0">
                <a:solidFill>
                  <a:schemeClr val="bg1"/>
                </a:solidFill>
              </a:endParaRPr>
            </a:p>
          </p:txBody>
        </p:sp>
      </p:grpSp>
      <p:sp>
        <p:nvSpPr>
          <p:cNvPr id="41" name="Circular Arrow 40"/>
          <p:cNvSpPr/>
          <p:nvPr/>
        </p:nvSpPr>
        <p:spPr bwMode="auto">
          <a:xfrm rot="20925547">
            <a:off x="1452816" y="714886"/>
            <a:ext cx="1433123" cy="1310975"/>
          </a:xfrm>
          <a:prstGeom prst="circularArrow">
            <a:avLst>
              <a:gd name="adj1" fmla="val 12500"/>
              <a:gd name="adj2" fmla="val 1599333"/>
              <a:gd name="adj3" fmla="val 20457681"/>
              <a:gd name="adj4" fmla="val 10800000"/>
              <a:gd name="adj5" fmla="val 10602"/>
            </a:avLst>
          </a:prstGeom>
          <a:solidFill>
            <a:srgbClr val="333300"/>
          </a:solidFill>
          <a:ln w="9525" cap="flat" cmpd="sng" algn="ctr">
            <a:noFill/>
            <a:prstDash val="solid"/>
            <a:round/>
            <a:headEnd type="none" w="med" len="med"/>
            <a:tailEnd type="none" w="med" len="med"/>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p:spPr>
        <p:txBody>
          <a:bodyPr vert="horz" wrap="square" lIns="82944" tIns="41472" rIns="82944" bIns="41472" numCol="1" rtlCol="0" anchor="t" anchorCtr="0" compatLnSpc="1">
            <a:prstTxWarp prst="textNoShape">
              <a:avLst/>
            </a:prstTxWarp>
          </a:bodyPr>
          <a:lstStyle/>
          <a:p>
            <a:pPr defTabSz="325445" hangingPunct="0">
              <a:lnSpc>
                <a:spcPct val="93000"/>
              </a:lnSpc>
              <a:buClr>
                <a:srgbClr val="000000"/>
              </a:buClr>
              <a:buSzPct val="100000"/>
            </a:pPr>
            <a:endParaRPr lang="en-US" sz="1633"/>
          </a:p>
        </p:txBody>
      </p:sp>
      <p:grpSp>
        <p:nvGrpSpPr>
          <p:cNvPr id="50" name="Group 49"/>
          <p:cNvGrpSpPr/>
          <p:nvPr/>
        </p:nvGrpSpPr>
        <p:grpSpPr>
          <a:xfrm>
            <a:off x="5374209" y="4239888"/>
            <a:ext cx="1745174" cy="1632937"/>
            <a:chOff x="791839" y="4787949"/>
            <a:chExt cx="1923933" cy="1800200"/>
          </a:xfrm>
          <a:effectLst>
            <a:outerShdw blurRad="76200" dist="12700" dir="8100000" sy="-23000" kx="800400" algn="br" rotWithShape="0">
              <a:prstClr val="black">
                <a:alpha val="20000"/>
              </a:prstClr>
            </a:outerShdw>
          </a:effectLst>
        </p:grpSpPr>
        <p:sp>
          <p:nvSpPr>
            <p:cNvPr id="51" name="Flowchart: Manual Operation 50"/>
            <p:cNvSpPr/>
            <p:nvPr/>
          </p:nvSpPr>
          <p:spPr bwMode="auto">
            <a:xfrm rot="10800000">
              <a:off x="791839" y="5508029"/>
              <a:ext cx="1923933" cy="1080120"/>
            </a:xfrm>
            <a:prstGeom prst="flowChartManualOperation">
              <a:avLst/>
            </a:prstGeom>
            <a:solidFill>
              <a:srgbClr val="666699"/>
            </a:solidFill>
            <a:ln w="9525" cap="flat" cmpd="sng" algn="ctr">
              <a:solidFill>
                <a:schemeClr val="tx1"/>
              </a:solidFill>
              <a:prstDash val="solid"/>
              <a:round/>
              <a:headEnd type="none" w="med" len="med"/>
              <a:tailEnd type="none" w="med" len="med"/>
            </a:ln>
            <a:effectLst/>
            <a:extLst/>
          </p:spPr>
          <p:txBody>
            <a:bodyPr vert="horz" wrap="square" lIns="82944" tIns="41472" rIns="82944" bIns="41472" numCol="1" rtlCol="0" anchor="t" anchorCtr="0" compatLnSpc="1">
              <a:prstTxWarp prst="textNoShape">
                <a:avLst/>
              </a:prstTxWarp>
            </a:bodyPr>
            <a:lstStyle/>
            <a:p>
              <a:pPr defTabSz="325445" hangingPunct="0">
                <a:lnSpc>
                  <a:spcPct val="93000"/>
                </a:lnSpc>
                <a:buClr>
                  <a:srgbClr val="000000"/>
                </a:buClr>
                <a:buSzPct val="100000"/>
              </a:pPr>
              <a:endParaRPr lang="en-US" sz="1633"/>
            </a:p>
          </p:txBody>
        </p:sp>
        <p:sp>
          <p:nvSpPr>
            <p:cNvPr id="52" name="Oval 51"/>
            <p:cNvSpPr/>
            <p:nvPr/>
          </p:nvSpPr>
          <p:spPr bwMode="auto">
            <a:xfrm>
              <a:off x="1223888" y="4787949"/>
              <a:ext cx="1008112" cy="792088"/>
            </a:xfrm>
            <a:prstGeom prst="ellipse">
              <a:avLst/>
            </a:prstGeom>
            <a:solidFill>
              <a:srgbClr val="666699"/>
            </a:solidFill>
            <a:ln w="9525" cap="flat" cmpd="sng" algn="ctr">
              <a:solidFill>
                <a:schemeClr val="tx1"/>
              </a:solidFill>
              <a:prstDash val="solid"/>
              <a:round/>
              <a:headEnd type="none" w="med" len="med"/>
              <a:tailEnd type="none" w="med" len="med"/>
            </a:ln>
            <a:effectLst/>
            <a:extLst/>
          </p:spPr>
          <p:txBody>
            <a:bodyPr vert="horz" wrap="square" lIns="82944" tIns="41472" rIns="82944" bIns="41472" numCol="1" rtlCol="0" anchor="t" anchorCtr="0" compatLnSpc="1">
              <a:prstTxWarp prst="textNoShape">
                <a:avLst/>
              </a:prstTxWarp>
            </a:bodyPr>
            <a:lstStyle/>
            <a:p>
              <a:pPr defTabSz="325445" hangingPunct="0">
                <a:lnSpc>
                  <a:spcPct val="93000"/>
                </a:lnSpc>
                <a:buClr>
                  <a:srgbClr val="000000"/>
                </a:buClr>
                <a:buSzPct val="100000"/>
              </a:pPr>
              <a:endParaRPr lang="en-US" sz="1633"/>
            </a:p>
          </p:txBody>
        </p:sp>
        <p:sp>
          <p:nvSpPr>
            <p:cNvPr id="53" name="TextBox 52"/>
            <p:cNvSpPr txBox="1"/>
            <p:nvPr/>
          </p:nvSpPr>
          <p:spPr>
            <a:xfrm>
              <a:off x="1200398" y="5796061"/>
              <a:ext cx="1224135" cy="409566"/>
            </a:xfrm>
            <a:prstGeom prst="rect">
              <a:avLst/>
            </a:prstGeom>
            <a:noFill/>
          </p:spPr>
          <p:txBody>
            <a:bodyPr wrap="square" rtlCol="0">
              <a:spAutoFit/>
            </a:bodyPr>
            <a:lstStyle/>
            <a:p>
              <a:r>
                <a:rPr lang="de-DE" sz="1814" dirty="0">
                  <a:solidFill>
                    <a:schemeClr val="bg1"/>
                  </a:solidFill>
                </a:rPr>
                <a:t>Agent</a:t>
              </a:r>
              <a:r>
                <a:rPr lang="de-DE" dirty="0" smtClean="0">
                  <a:solidFill>
                    <a:schemeClr val="bg1"/>
                  </a:solidFill>
                </a:rPr>
                <a:t> 5</a:t>
              </a:r>
              <a:endParaRPr lang="en-US" dirty="0">
                <a:solidFill>
                  <a:schemeClr val="bg1"/>
                </a:solidFill>
              </a:endParaRPr>
            </a:p>
          </p:txBody>
        </p:sp>
      </p:grpSp>
      <p:grpSp>
        <p:nvGrpSpPr>
          <p:cNvPr id="30" name="Group 29"/>
          <p:cNvGrpSpPr/>
          <p:nvPr/>
        </p:nvGrpSpPr>
        <p:grpSpPr>
          <a:xfrm>
            <a:off x="4067859" y="4313064"/>
            <a:ext cx="1745174" cy="1632937"/>
            <a:chOff x="791839" y="4787949"/>
            <a:chExt cx="1923933" cy="1800200"/>
          </a:xfrm>
          <a:effectLst>
            <a:outerShdw blurRad="76200" dist="12700" dir="8100000" sy="-23000" kx="800400" algn="br" rotWithShape="0">
              <a:prstClr val="black">
                <a:alpha val="20000"/>
              </a:prstClr>
            </a:outerShdw>
          </a:effectLst>
        </p:grpSpPr>
        <p:sp>
          <p:nvSpPr>
            <p:cNvPr id="31" name="Flowchart: Manual Operation 30"/>
            <p:cNvSpPr/>
            <p:nvPr/>
          </p:nvSpPr>
          <p:spPr bwMode="auto">
            <a:xfrm rot="10800000">
              <a:off x="791839" y="5508029"/>
              <a:ext cx="1923933" cy="1080120"/>
            </a:xfrm>
            <a:prstGeom prst="flowChartManualOperation">
              <a:avLst/>
            </a:prstGeom>
            <a:solidFill>
              <a:srgbClr val="666699"/>
            </a:solidFill>
            <a:ln w="9525" cap="flat" cmpd="sng" algn="ctr">
              <a:solidFill>
                <a:schemeClr val="tx1"/>
              </a:solidFill>
              <a:prstDash val="solid"/>
              <a:round/>
              <a:headEnd type="none" w="med" len="med"/>
              <a:tailEnd type="none" w="med" len="med"/>
            </a:ln>
            <a:effectLst/>
            <a:extLst/>
          </p:spPr>
          <p:txBody>
            <a:bodyPr vert="horz" wrap="square" lIns="82944" tIns="41472" rIns="82944" bIns="41472" numCol="1" rtlCol="0" anchor="t" anchorCtr="0" compatLnSpc="1">
              <a:prstTxWarp prst="textNoShape">
                <a:avLst/>
              </a:prstTxWarp>
            </a:bodyPr>
            <a:lstStyle/>
            <a:p>
              <a:pPr defTabSz="325445" hangingPunct="0">
                <a:lnSpc>
                  <a:spcPct val="93000"/>
                </a:lnSpc>
                <a:buClr>
                  <a:srgbClr val="000000"/>
                </a:buClr>
                <a:buSzPct val="100000"/>
              </a:pPr>
              <a:endParaRPr lang="en-US" sz="1633"/>
            </a:p>
          </p:txBody>
        </p:sp>
        <p:sp>
          <p:nvSpPr>
            <p:cNvPr id="32" name="Oval 31"/>
            <p:cNvSpPr/>
            <p:nvPr/>
          </p:nvSpPr>
          <p:spPr bwMode="auto">
            <a:xfrm>
              <a:off x="1223888" y="4787949"/>
              <a:ext cx="1008112" cy="792088"/>
            </a:xfrm>
            <a:prstGeom prst="ellipse">
              <a:avLst/>
            </a:prstGeom>
            <a:solidFill>
              <a:srgbClr val="666699"/>
            </a:solidFill>
            <a:ln w="9525" cap="flat" cmpd="sng" algn="ctr">
              <a:solidFill>
                <a:schemeClr val="tx1"/>
              </a:solidFill>
              <a:prstDash val="solid"/>
              <a:round/>
              <a:headEnd type="none" w="med" len="med"/>
              <a:tailEnd type="none" w="med" len="med"/>
            </a:ln>
            <a:effectLst/>
            <a:extLst/>
          </p:spPr>
          <p:txBody>
            <a:bodyPr vert="horz" wrap="square" lIns="82944" tIns="41472" rIns="82944" bIns="41472" numCol="1" rtlCol="0" anchor="t" anchorCtr="0" compatLnSpc="1">
              <a:prstTxWarp prst="textNoShape">
                <a:avLst/>
              </a:prstTxWarp>
            </a:bodyPr>
            <a:lstStyle/>
            <a:p>
              <a:pPr defTabSz="325445" hangingPunct="0">
                <a:lnSpc>
                  <a:spcPct val="93000"/>
                </a:lnSpc>
                <a:buClr>
                  <a:srgbClr val="000000"/>
                </a:buClr>
                <a:buSzPct val="100000"/>
              </a:pPr>
              <a:endParaRPr lang="en-US" sz="1633"/>
            </a:p>
          </p:txBody>
        </p:sp>
        <p:sp>
          <p:nvSpPr>
            <p:cNvPr id="33" name="TextBox 32"/>
            <p:cNvSpPr txBox="1"/>
            <p:nvPr/>
          </p:nvSpPr>
          <p:spPr>
            <a:xfrm>
              <a:off x="1200398" y="5796061"/>
              <a:ext cx="1224135" cy="409566"/>
            </a:xfrm>
            <a:prstGeom prst="rect">
              <a:avLst/>
            </a:prstGeom>
            <a:noFill/>
          </p:spPr>
          <p:txBody>
            <a:bodyPr wrap="square" rtlCol="0">
              <a:spAutoFit/>
            </a:bodyPr>
            <a:lstStyle/>
            <a:p>
              <a:r>
                <a:rPr lang="de-DE" sz="1814" dirty="0">
                  <a:solidFill>
                    <a:schemeClr val="bg1"/>
                  </a:solidFill>
                </a:rPr>
                <a:t>Agent</a:t>
              </a:r>
              <a:r>
                <a:rPr lang="de-DE" dirty="0" smtClean="0">
                  <a:solidFill>
                    <a:schemeClr val="bg1"/>
                  </a:solidFill>
                </a:rPr>
                <a:t> 3</a:t>
              </a:r>
              <a:endParaRPr lang="en-US" dirty="0">
                <a:solidFill>
                  <a:schemeClr val="bg1"/>
                </a:solidFill>
              </a:endParaRPr>
            </a:p>
          </p:txBody>
        </p:sp>
      </p:grpSp>
      <p:sp>
        <p:nvSpPr>
          <p:cNvPr id="3" name="TextBox 2"/>
          <p:cNvSpPr txBox="1"/>
          <p:nvPr/>
        </p:nvSpPr>
        <p:spPr>
          <a:xfrm>
            <a:off x="945501" y="1543484"/>
            <a:ext cx="1109352" cy="483209"/>
          </a:xfrm>
          <a:prstGeom prst="rect">
            <a:avLst/>
          </a:prstGeom>
          <a:noFill/>
        </p:spPr>
        <p:txBody>
          <a:bodyPr wrap="square" rtlCol="0">
            <a:spAutoFit/>
          </a:bodyPr>
          <a:lstStyle/>
          <a:p>
            <a:pPr algn="ctr"/>
            <a:r>
              <a:rPr lang="de-DE" sz="1270" dirty="0"/>
              <a:t>Knowledge Database</a:t>
            </a:r>
            <a:endParaRPr lang="en-US" sz="1270" dirty="0"/>
          </a:p>
        </p:txBody>
      </p:sp>
      <p:sp>
        <p:nvSpPr>
          <p:cNvPr id="45" name="Titel 1"/>
          <p:cNvSpPr txBox="1">
            <a:spLocks/>
          </p:cNvSpPr>
          <p:nvPr/>
        </p:nvSpPr>
        <p:spPr>
          <a:xfrm>
            <a:off x="390525" y="333375"/>
            <a:ext cx="6911975" cy="561975"/>
          </a:xfrm>
          <a:prstGeom prst="rect">
            <a:avLst/>
          </a:prstGeom>
        </p:spPr>
        <p:txBody>
          <a:bodyPr/>
          <a:lst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r>
              <a:rPr lang="en-US" altLang="de-DE" dirty="0" smtClean="0">
                <a:solidFill>
                  <a:schemeClr val="tx1"/>
                </a:solidFill>
              </a:rPr>
              <a:t>Agent-based </a:t>
            </a:r>
            <a:r>
              <a:rPr lang="en-US" altLang="de-DE" dirty="0">
                <a:solidFill>
                  <a:schemeClr val="tx1"/>
                </a:solidFill>
              </a:rPr>
              <a:t>Negotiation Simulation</a:t>
            </a:r>
          </a:p>
          <a:p>
            <a:endParaRPr lang="en-US" dirty="0">
              <a:solidFill>
                <a:schemeClr val="tx1"/>
              </a:solidFill>
              <a:latin typeface="Arial" panose="020B0604020202020204" pitchFamily="34" charset="0"/>
            </a:endParaRPr>
          </a:p>
          <a:p>
            <a:endParaRPr lang="en-US" altLang="de-DE" dirty="0">
              <a:solidFill>
                <a:schemeClr val="tx1"/>
              </a:solidFill>
            </a:endParaRPr>
          </a:p>
          <a:p>
            <a:endParaRPr lang="en-US" altLang="de-DE" dirty="0">
              <a:solidFill>
                <a:schemeClr val="tx1"/>
              </a:solidFill>
            </a:endParaRPr>
          </a:p>
        </p:txBody>
      </p:sp>
    </p:spTree>
    <p:extLst>
      <p:ext uri="{BB962C8B-B14F-4D97-AF65-F5344CB8AC3E}">
        <p14:creationId xmlns:p14="http://schemas.microsoft.com/office/powerpoint/2010/main" val="10412580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el 1"/>
          <p:cNvSpPr txBox="1">
            <a:spLocks/>
          </p:cNvSpPr>
          <p:nvPr/>
        </p:nvSpPr>
        <p:spPr>
          <a:xfrm>
            <a:off x="334993" y="163155"/>
            <a:ext cx="5412722" cy="633600"/>
          </a:xfrm>
          <a:prstGeom prst="rect">
            <a:avLst/>
          </a:prstGeom>
        </p:spPr>
        <p:txBody>
          <a:bodyPr/>
          <a:lstStyle>
            <a:lvl1pPr algn="ctr" defTabSz="358775" rtl="0" eaLnBrk="0" fontAlgn="base" hangingPunct="0">
              <a:lnSpc>
                <a:spcPct val="93000"/>
              </a:lnSpc>
              <a:spcBef>
                <a:spcPct val="0"/>
              </a:spcBef>
              <a:spcAft>
                <a:spcPct val="0"/>
              </a:spcAft>
              <a:buClr>
                <a:srgbClr val="000000"/>
              </a:buClr>
              <a:buSzPct val="100000"/>
              <a:buFont typeface="Times New Roman" pitchFamily="18" charset="0"/>
              <a:defRPr sz="2800">
                <a:solidFill>
                  <a:srgbClr val="000000"/>
                </a:solidFill>
                <a:latin typeface="+mj-lt"/>
                <a:ea typeface="+mj-ea"/>
                <a:cs typeface="+mj-cs"/>
              </a:defRPr>
            </a:lvl1pPr>
            <a:lvl2pPr algn="ctr" defTabSz="358775" rtl="0" eaLnBrk="0" fontAlgn="base" hangingPunct="0">
              <a:lnSpc>
                <a:spcPct val="93000"/>
              </a:lnSpc>
              <a:spcBef>
                <a:spcPct val="0"/>
              </a:spcBef>
              <a:spcAft>
                <a:spcPct val="0"/>
              </a:spcAft>
              <a:buClr>
                <a:srgbClr val="000000"/>
              </a:buClr>
              <a:buSzPct val="100000"/>
              <a:buFont typeface="Times New Roman" pitchFamily="18" charset="0"/>
              <a:defRPr sz="2800">
                <a:solidFill>
                  <a:srgbClr val="000000"/>
                </a:solidFill>
                <a:latin typeface="Arial" charset="0"/>
              </a:defRPr>
            </a:lvl2pPr>
            <a:lvl3pPr algn="ctr" defTabSz="358775" rtl="0" eaLnBrk="0" fontAlgn="base" hangingPunct="0">
              <a:lnSpc>
                <a:spcPct val="93000"/>
              </a:lnSpc>
              <a:spcBef>
                <a:spcPct val="0"/>
              </a:spcBef>
              <a:spcAft>
                <a:spcPct val="0"/>
              </a:spcAft>
              <a:buClr>
                <a:srgbClr val="000000"/>
              </a:buClr>
              <a:buSzPct val="100000"/>
              <a:buFont typeface="Times New Roman" pitchFamily="18" charset="0"/>
              <a:defRPr sz="2800">
                <a:solidFill>
                  <a:srgbClr val="000000"/>
                </a:solidFill>
                <a:latin typeface="Arial" charset="0"/>
              </a:defRPr>
            </a:lvl3pPr>
            <a:lvl4pPr algn="ctr" defTabSz="358775" rtl="0" eaLnBrk="0" fontAlgn="base" hangingPunct="0">
              <a:lnSpc>
                <a:spcPct val="93000"/>
              </a:lnSpc>
              <a:spcBef>
                <a:spcPct val="0"/>
              </a:spcBef>
              <a:spcAft>
                <a:spcPct val="0"/>
              </a:spcAft>
              <a:buClr>
                <a:srgbClr val="000000"/>
              </a:buClr>
              <a:buSzPct val="100000"/>
              <a:buFont typeface="Times New Roman" pitchFamily="18" charset="0"/>
              <a:defRPr sz="2800">
                <a:solidFill>
                  <a:srgbClr val="000000"/>
                </a:solidFill>
                <a:latin typeface="Arial" charset="0"/>
              </a:defRPr>
            </a:lvl4pPr>
            <a:lvl5pPr algn="ctr" defTabSz="358775" rtl="0" eaLnBrk="0" fontAlgn="base" hangingPunct="0">
              <a:lnSpc>
                <a:spcPct val="93000"/>
              </a:lnSpc>
              <a:spcBef>
                <a:spcPct val="0"/>
              </a:spcBef>
              <a:spcAft>
                <a:spcPct val="0"/>
              </a:spcAft>
              <a:buClr>
                <a:srgbClr val="000000"/>
              </a:buClr>
              <a:buSzPct val="100000"/>
              <a:buFont typeface="Times New Roman" pitchFamily="18" charset="0"/>
              <a:defRPr sz="2800">
                <a:solidFill>
                  <a:srgbClr val="000000"/>
                </a:solidFill>
                <a:latin typeface="Arial" charset="0"/>
              </a:defRPr>
            </a:lvl5pPr>
            <a:lvl6pPr marL="2514600" indent="-228600" algn="ctr" defTabSz="358775" rtl="0" fontAlgn="base" hangingPunct="0">
              <a:lnSpc>
                <a:spcPct val="93000"/>
              </a:lnSpc>
              <a:spcBef>
                <a:spcPct val="0"/>
              </a:spcBef>
              <a:spcAft>
                <a:spcPct val="0"/>
              </a:spcAft>
              <a:buClr>
                <a:srgbClr val="000000"/>
              </a:buClr>
              <a:buSzPct val="100000"/>
              <a:buFont typeface="Times New Roman" pitchFamily="18" charset="0"/>
              <a:defRPr sz="3200">
                <a:solidFill>
                  <a:srgbClr val="000000"/>
                </a:solidFill>
                <a:latin typeface="Arial" charset="0"/>
              </a:defRPr>
            </a:lvl6pPr>
            <a:lvl7pPr marL="2971800" indent="-228600" algn="ctr" defTabSz="358775" rtl="0" fontAlgn="base" hangingPunct="0">
              <a:lnSpc>
                <a:spcPct val="93000"/>
              </a:lnSpc>
              <a:spcBef>
                <a:spcPct val="0"/>
              </a:spcBef>
              <a:spcAft>
                <a:spcPct val="0"/>
              </a:spcAft>
              <a:buClr>
                <a:srgbClr val="000000"/>
              </a:buClr>
              <a:buSzPct val="100000"/>
              <a:buFont typeface="Times New Roman" pitchFamily="18" charset="0"/>
              <a:defRPr sz="3200">
                <a:solidFill>
                  <a:srgbClr val="000000"/>
                </a:solidFill>
                <a:latin typeface="Arial" charset="0"/>
              </a:defRPr>
            </a:lvl7pPr>
            <a:lvl8pPr marL="3429000" indent="-228600" algn="ctr" defTabSz="358775" rtl="0" fontAlgn="base" hangingPunct="0">
              <a:lnSpc>
                <a:spcPct val="93000"/>
              </a:lnSpc>
              <a:spcBef>
                <a:spcPct val="0"/>
              </a:spcBef>
              <a:spcAft>
                <a:spcPct val="0"/>
              </a:spcAft>
              <a:buClr>
                <a:srgbClr val="000000"/>
              </a:buClr>
              <a:buSzPct val="100000"/>
              <a:buFont typeface="Times New Roman" pitchFamily="18" charset="0"/>
              <a:defRPr sz="3200">
                <a:solidFill>
                  <a:srgbClr val="000000"/>
                </a:solidFill>
                <a:latin typeface="Arial" charset="0"/>
              </a:defRPr>
            </a:lvl8pPr>
            <a:lvl9pPr marL="3886200" indent="-228600" algn="ctr" defTabSz="358775" rtl="0" fontAlgn="base" hangingPunct="0">
              <a:lnSpc>
                <a:spcPct val="93000"/>
              </a:lnSpc>
              <a:spcBef>
                <a:spcPct val="0"/>
              </a:spcBef>
              <a:spcAft>
                <a:spcPct val="0"/>
              </a:spcAft>
              <a:buClr>
                <a:srgbClr val="000000"/>
              </a:buClr>
              <a:buSzPct val="100000"/>
              <a:buFont typeface="Times New Roman" pitchFamily="18" charset="0"/>
              <a:defRPr sz="3200">
                <a:solidFill>
                  <a:srgbClr val="000000"/>
                </a:solidFill>
                <a:latin typeface="Arial" charset="0"/>
              </a:defRPr>
            </a:lvl9pPr>
          </a:lstStyle>
          <a:p>
            <a:endParaRPr lang="en-US" sz="2177" b="1" dirty="0">
              <a:solidFill>
                <a:schemeClr val="tx1"/>
              </a:solidFill>
              <a:latin typeface="Arial" panose="020B0604020202020204" pitchFamily="34" charset="0"/>
              <a:ea typeface="+mn-ea"/>
              <a:cs typeface="+mn-cs"/>
            </a:endParaRPr>
          </a:p>
        </p:txBody>
      </p:sp>
      <p:pic>
        <p:nvPicPr>
          <p:cNvPr id="61" name="Picture 60"/>
          <p:cNvPicPr>
            <a:picLocks noChangeAspect="1"/>
          </p:cNvPicPr>
          <p:nvPr/>
        </p:nvPicPr>
        <p:blipFill>
          <a:blip r:embed="rId2"/>
          <a:stretch>
            <a:fillRect/>
          </a:stretch>
        </p:blipFill>
        <p:spPr>
          <a:xfrm>
            <a:off x="4435734" y="864766"/>
            <a:ext cx="2980619" cy="1068622"/>
          </a:xfrm>
          <a:prstGeom prst="rect">
            <a:avLst/>
          </a:prstGeom>
        </p:spPr>
      </p:pic>
      <p:sp>
        <p:nvSpPr>
          <p:cNvPr id="12" name="Inhaltsplatzhalter 2"/>
          <p:cNvSpPr txBox="1">
            <a:spLocks/>
          </p:cNvSpPr>
          <p:nvPr/>
        </p:nvSpPr>
        <p:spPr bwMode="auto">
          <a:xfrm>
            <a:off x="456998" y="2020147"/>
            <a:ext cx="8556592" cy="938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19200" rIns="0" bIns="0" numCol="1" anchor="t" anchorCtr="0" compatLnSpc="1">
            <a:prstTxWarp prst="textNoShape">
              <a:avLst/>
            </a:prstTxWarp>
          </a:bodyPr>
          <a:lstStyle>
            <a:lvl1pPr marL="342900" indent="-342900" algn="l" defTabSz="358775" rtl="0" eaLnBrk="0" fontAlgn="base" hangingPunct="0">
              <a:lnSpc>
                <a:spcPct val="93000"/>
              </a:lnSpc>
              <a:spcBef>
                <a:spcPct val="0"/>
              </a:spcBef>
              <a:spcAft>
                <a:spcPts val="1425"/>
              </a:spcAft>
              <a:buClr>
                <a:srgbClr val="000000"/>
              </a:buClr>
              <a:buSzPct val="100000"/>
              <a:buBlip>
                <a:blip r:embed="rId3"/>
              </a:buBlip>
              <a:defRPr sz="2400">
                <a:solidFill>
                  <a:srgbClr val="000000"/>
                </a:solidFill>
                <a:latin typeface="+mn-lt"/>
                <a:ea typeface="+mn-ea"/>
                <a:cs typeface="+mn-cs"/>
              </a:defRPr>
            </a:lvl1pPr>
            <a:lvl2pPr marL="742950" indent="-285750" algn="l" defTabSz="358775" rtl="0" eaLnBrk="0" fontAlgn="base" hangingPunct="0">
              <a:lnSpc>
                <a:spcPct val="93000"/>
              </a:lnSpc>
              <a:spcBef>
                <a:spcPct val="0"/>
              </a:spcBef>
              <a:spcAft>
                <a:spcPts val="1138"/>
              </a:spcAft>
              <a:buClr>
                <a:srgbClr val="000000"/>
              </a:buClr>
              <a:buSzPct val="70000"/>
              <a:buFontTx/>
              <a:buBlip>
                <a:blip r:embed="rId4"/>
              </a:buBlip>
              <a:defRPr sz="2000">
                <a:solidFill>
                  <a:srgbClr val="000000"/>
                </a:solidFill>
                <a:latin typeface="+mn-lt"/>
              </a:defRPr>
            </a:lvl2pPr>
            <a:lvl3pPr marL="1143000" indent="-228600" algn="l" defTabSz="358775" rtl="0" eaLnBrk="0" fontAlgn="base" hangingPunct="0">
              <a:lnSpc>
                <a:spcPct val="93000"/>
              </a:lnSpc>
              <a:spcBef>
                <a:spcPct val="0"/>
              </a:spcBef>
              <a:spcAft>
                <a:spcPts val="850"/>
              </a:spcAft>
              <a:buClr>
                <a:srgbClr val="000000"/>
              </a:buClr>
              <a:buSzPct val="100000"/>
              <a:buFont typeface="Symbol" pitchFamily="18" charset="2"/>
              <a:buChar char="-"/>
              <a:defRPr>
                <a:solidFill>
                  <a:srgbClr val="000000"/>
                </a:solidFill>
                <a:latin typeface="+mn-lt"/>
              </a:defRPr>
            </a:lvl3pPr>
            <a:lvl4pPr marL="1600200" indent="-228600" algn="l" defTabSz="358775" rtl="0" eaLnBrk="0" fontAlgn="base" hangingPunct="0">
              <a:lnSpc>
                <a:spcPct val="93000"/>
              </a:lnSpc>
              <a:spcBef>
                <a:spcPct val="0"/>
              </a:spcBef>
              <a:spcAft>
                <a:spcPts val="575"/>
              </a:spcAft>
              <a:buClr>
                <a:srgbClr val="000000"/>
              </a:buClr>
              <a:buSzPct val="100000"/>
              <a:buFont typeface="Times New Roman" pitchFamily="18" charset="0"/>
              <a:buChar char="–"/>
              <a:defRPr sz="1600">
                <a:solidFill>
                  <a:srgbClr val="000000"/>
                </a:solidFill>
                <a:latin typeface="+mn-lt"/>
              </a:defRPr>
            </a:lvl4pPr>
            <a:lvl5pPr marL="2057400" indent="-228600" algn="l" defTabSz="358775" rtl="0" eaLnBrk="0" fontAlgn="base" hangingPunct="0">
              <a:lnSpc>
                <a:spcPct val="93000"/>
              </a:lnSpc>
              <a:spcBef>
                <a:spcPct val="0"/>
              </a:spcBef>
              <a:spcAft>
                <a:spcPts val="288"/>
              </a:spcAft>
              <a:buClr>
                <a:srgbClr val="000000"/>
              </a:buClr>
              <a:buSzPct val="100000"/>
              <a:buFont typeface="Times New Roman" pitchFamily="18" charset="0"/>
              <a:buChar char="»"/>
              <a:defRPr sz="1600">
                <a:solidFill>
                  <a:srgbClr val="000000"/>
                </a:solidFill>
                <a:latin typeface="+mn-lt"/>
              </a:defRPr>
            </a:lvl5pPr>
            <a:lvl6pPr marL="2514600" indent="-228600" algn="l" defTabSz="358775" rtl="0" fontAlgn="base" hangingPunct="0">
              <a:lnSpc>
                <a:spcPct val="93000"/>
              </a:lnSpc>
              <a:spcBef>
                <a:spcPct val="0"/>
              </a:spcBef>
              <a:spcAft>
                <a:spcPts val="288"/>
              </a:spcAft>
              <a:buClr>
                <a:srgbClr val="000000"/>
              </a:buClr>
              <a:buSzPct val="100000"/>
              <a:buFont typeface="Times New Roman" pitchFamily="18" charset="0"/>
              <a:buChar char="»"/>
              <a:defRPr sz="1600">
                <a:solidFill>
                  <a:srgbClr val="000000"/>
                </a:solidFill>
                <a:latin typeface="+mn-lt"/>
              </a:defRPr>
            </a:lvl6pPr>
            <a:lvl7pPr marL="2971800" indent="-228600" algn="l" defTabSz="358775" rtl="0" fontAlgn="base" hangingPunct="0">
              <a:lnSpc>
                <a:spcPct val="93000"/>
              </a:lnSpc>
              <a:spcBef>
                <a:spcPct val="0"/>
              </a:spcBef>
              <a:spcAft>
                <a:spcPts val="288"/>
              </a:spcAft>
              <a:buClr>
                <a:srgbClr val="000000"/>
              </a:buClr>
              <a:buSzPct val="100000"/>
              <a:buFont typeface="Times New Roman" pitchFamily="18" charset="0"/>
              <a:buChar char="»"/>
              <a:defRPr sz="1600">
                <a:solidFill>
                  <a:srgbClr val="000000"/>
                </a:solidFill>
                <a:latin typeface="+mn-lt"/>
              </a:defRPr>
            </a:lvl7pPr>
            <a:lvl8pPr marL="3429000" indent="-228600" algn="l" defTabSz="358775" rtl="0" fontAlgn="base" hangingPunct="0">
              <a:lnSpc>
                <a:spcPct val="93000"/>
              </a:lnSpc>
              <a:spcBef>
                <a:spcPct val="0"/>
              </a:spcBef>
              <a:spcAft>
                <a:spcPts val="288"/>
              </a:spcAft>
              <a:buClr>
                <a:srgbClr val="000000"/>
              </a:buClr>
              <a:buSzPct val="100000"/>
              <a:buFont typeface="Times New Roman" pitchFamily="18" charset="0"/>
              <a:buChar char="»"/>
              <a:defRPr sz="1600">
                <a:solidFill>
                  <a:srgbClr val="000000"/>
                </a:solidFill>
                <a:latin typeface="+mn-lt"/>
              </a:defRPr>
            </a:lvl8pPr>
            <a:lvl9pPr marL="3886200" indent="-228600" algn="l" defTabSz="358775" rtl="0" fontAlgn="base" hangingPunct="0">
              <a:lnSpc>
                <a:spcPct val="93000"/>
              </a:lnSpc>
              <a:spcBef>
                <a:spcPct val="0"/>
              </a:spcBef>
              <a:spcAft>
                <a:spcPts val="288"/>
              </a:spcAft>
              <a:buClr>
                <a:srgbClr val="000000"/>
              </a:buClr>
              <a:buSzPct val="100000"/>
              <a:buFont typeface="Times New Roman" pitchFamily="18" charset="0"/>
              <a:buChar char="»"/>
              <a:defRPr sz="1600">
                <a:solidFill>
                  <a:srgbClr val="000000"/>
                </a:solidFill>
                <a:latin typeface="+mn-lt"/>
              </a:defRPr>
            </a:lvl9pPr>
          </a:lstStyle>
          <a:p>
            <a:pPr marL="414726" lvl="1" indent="0">
              <a:buNone/>
            </a:pPr>
            <a:endParaRPr lang="en-GB" sz="1633" kern="0" dirty="0"/>
          </a:p>
          <a:p>
            <a:endParaRPr lang="de-DE" sz="1633" kern="0" dirty="0"/>
          </a:p>
        </p:txBody>
      </p:sp>
      <p:sp>
        <p:nvSpPr>
          <p:cNvPr id="7" name="Inhaltsplatzhalter 2"/>
          <p:cNvSpPr txBox="1">
            <a:spLocks/>
          </p:cNvSpPr>
          <p:nvPr/>
        </p:nvSpPr>
        <p:spPr>
          <a:xfrm>
            <a:off x="556994" y="848627"/>
            <a:ext cx="8356600" cy="934293"/>
          </a:xfrm>
          <a:prstGeom prst="rect">
            <a:avLst/>
          </a:prstGeom>
        </p:spPr>
        <p:txBody>
          <a:bodyPr/>
          <a:lstStyle>
            <a:lvl1pPr marL="314325" indent="-314325" algn="l" rtl="0" eaLnBrk="1" fontAlgn="base" hangingPunct="1">
              <a:spcBef>
                <a:spcPct val="20000"/>
              </a:spcBef>
              <a:spcAft>
                <a:spcPct val="0"/>
              </a:spcAft>
              <a:buFontTx/>
              <a:buBlip>
                <a:blip r:embed="rId5"/>
              </a:buBlip>
              <a:defRPr sz="2000">
                <a:solidFill>
                  <a:schemeClr val="tx1"/>
                </a:solidFill>
                <a:latin typeface="+mn-lt"/>
                <a:ea typeface="+mn-ea"/>
                <a:cs typeface="+mn-cs"/>
              </a:defRPr>
            </a:lvl1pPr>
            <a:lvl2pPr marL="790575" indent="-314325" algn="l" rtl="0" eaLnBrk="1" fontAlgn="base" hangingPunct="1">
              <a:spcBef>
                <a:spcPct val="20000"/>
              </a:spcBef>
              <a:spcAft>
                <a:spcPct val="0"/>
              </a:spcAft>
              <a:buFontTx/>
              <a:buBlip>
                <a:blip r:embed="rId5"/>
              </a:buBlip>
              <a:defRPr>
                <a:solidFill>
                  <a:schemeClr val="tx1"/>
                </a:solidFill>
                <a:latin typeface="+mn-lt"/>
              </a:defRPr>
            </a:lvl2pPr>
            <a:lvl3pPr marL="1209675" indent="-276225" algn="l" rtl="0" eaLnBrk="1" fontAlgn="base" hangingPunct="1">
              <a:spcBef>
                <a:spcPct val="20000"/>
              </a:spcBef>
              <a:spcAft>
                <a:spcPct val="0"/>
              </a:spcAft>
              <a:buFontTx/>
              <a:buBlip>
                <a:blip r:embed="rId5"/>
              </a:buBlip>
              <a:defRPr sz="1600">
                <a:solidFill>
                  <a:schemeClr val="tx1"/>
                </a:solidFill>
                <a:latin typeface="+mn-lt"/>
              </a:defRPr>
            </a:lvl3pPr>
            <a:lvl4pPr marL="1657350" indent="-276225" algn="l" rtl="0" eaLnBrk="1" fontAlgn="base" hangingPunct="1">
              <a:spcBef>
                <a:spcPct val="20000"/>
              </a:spcBef>
              <a:spcAft>
                <a:spcPct val="0"/>
              </a:spcAft>
              <a:buFontTx/>
              <a:buBlip>
                <a:blip r:embed="rId5"/>
              </a:buBlip>
              <a:defRPr sz="1600">
                <a:solidFill>
                  <a:schemeClr val="tx1"/>
                </a:solidFill>
                <a:latin typeface="+mn-lt"/>
              </a:defRPr>
            </a:lvl4pPr>
            <a:lvl5pPr marL="2095500" indent="-276225" algn="l" rtl="0" eaLnBrk="1" fontAlgn="base" hangingPunct="1">
              <a:spcBef>
                <a:spcPct val="20000"/>
              </a:spcBef>
              <a:spcAft>
                <a:spcPct val="0"/>
              </a:spcAft>
              <a:buFontTx/>
              <a:buBlip>
                <a:blip r:embed="rId5"/>
              </a:buBlip>
              <a:defRPr sz="1600">
                <a:solidFill>
                  <a:schemeClr val="tx1"/>
                </a:solidFill>
                <a:latin typeface="+mn-lt"/>
              </a:defRPr>
            </a:lvl5pPr>
            <a:lvl6pPr marL="2514600" indent="-228600" algn="l" rtl="0" eaLnBrk="1" fontAlgn="base" hangingPunct="1">
              <a:spcBef>
                <a:spcPct val="20000"/>
              </a:spcBef>
              <a:spcAft>
                <a:spcPct val="0"/>
              </a:spcAft>
              <a:buSzPct val="60000"/>
              <a:buBlip>
                <a:blip r:embed="rId6"/>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6"/>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6"/>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6"/>
              </a:buBlip>
              <a:defRPr sz="1400">
                <a:solidFill>
                  <a:schemeClr val="tx1"/>
                </a:solidFill>
                <a:latin typeface="+mn-lt"/>
              </a:defRPr>
            </a:lvl9pPr>
          </a:lstStyle>
          <a:p>
            <a:pPr>
              <a:lnSpc>
                <a:spcPct val="150000"/>
              </a:lnSpc>
            </a:pPr>
            <a:r>
              <a:rPr lang="fr-FR" sz="1600" dirty="0" smtClean="0"/>
              <a:t>Knowledge </a:t>
            </a:r>
            <a:r>
              <a:rPr lang="fr-FR" sz="1600" dirty="0" err="1"/>
              <a:t>database</a:t>
            </a:r>
            <a:endParaRPr lang="fr-FR" sz="1600" dirty="0"/>
          </a:p>
          <a:p>
            <a:pPr lvl="1">
              <a:lnSpc>
                <a:spcPct val="150000"/>
              </a:lnSpc>
            </a:pPr>
            <a:r>
              <a:rPr lang="fr-FR" sz="1400" dirty="0"/>
              <a:t>Baseline scenarios</a:t>
            </a:r>
          </a:p>
          <a:p>
            <a:pPr lvl="1">
              <a:lnSpc>
                <a:spcPct val="150000"/>
              </a:lnSpc>
            </a:pPr>
            <a:r>
              <a:rPr lang="fr-FR" sz="1400" dirty="0" err="1"/>
              <a:t>Generic</a:t>
            </a:r>
            <a:r>
              <a:rPr lang="fr-FR" sz="1400" dirty="0"/>
              <a:t> </a:t>
            </a:r>
            <a:r>
              <a:rPr lang="fr-FR" sz="1400" dirty="0" err="1"/>
              <a:t>strategies</a:t>
            </a:r>
            <a:r>
              <a:rPr lang="fr-FR" sz="1400" dirty="0"/>
              <a:t> </a:t>
            </a:r>
          </a:p>
          <a:p>
            <a:endParaRPr lang="en-GB" kern="0" dirty="0"/>
          </a:p>
        </p:txBody>
      </p:sp>
      <p:sp>
        <p:nvSpPr>
          <p:cNvPr id="8" name="Inhaltsplatzhalter 2"/>
          <p:cNvSpPr txBox="1">
            <a:spLocks/>
          </p:cNvSpPr>
          <p:nvPr/>
        </p:nvSpPr>
        <p:spPr>
          <a:xfrm>
            <a:off x="556994" y="2099221"/>
            <a:ext cx="8356600" cy="934293"/>
          </a:xfrm>
          <a:prstGeom prst="rect">
            <a:avLst/>
          </a:prstGeom>
        </p:spPr>
        <p:txBody>
          <a:bodyPr/>
          <a:lstStyle>
            <a:lvl1pPr marL="314325" indent="-314325" algn="l" rtl="0" eaLnBrk="1" fontAlgn="base" hangingPunct="1">
              <a:spcBef>
                <a:spcPct val="20000"/>
              </a:spcBef>
              <a:spcAft>
                <a:spcPct val="0"/>
              </a:spcAft>
              <a:buFontTx/>
              <a:buBlip>
                <a:blip r:embed="rId5"/>
              </a:buBlip>
              <a:defRPr sz="2000">
                <a:solidFill>
                  <a:schemeClr val="tx1"/>
                </a:solidFill>
                <a:latin typeface="+mn-lt"/>
                <a:ea typeface="+mn-ea"/>
                <a:cs typeface="+mn-cs"/>
              </a:defRPr>
            </a:lvl1pPr>
            <a:lvl2pPr marL="790575" indent="-314325" algn="l" rtl="0" eaLnBrk="1" fontAlgn="base" hangingPunct="1">
              <a:spcBef>
                <a:spcPct val="20000"/>
              </a:spcBef>
              <a:spcAft>
                <a:spcPct val="0"/>
              </a:spcAft>
              <a:buFontTx/>
              <a:buBlip>
                <a:blip r:embed="rId5"/>
              </a:buBlip>
              <a:defRPr>
                <a:solidFill>
                  <a:schemeClr val="tx1"/>
                </a:solidFill>
                <a:latin typeface="+mn-lt"/>
              </a:defRPr>
            </a:lvl2pPr>
            <a:lvl3pPr marL="1209675" indent="-276225" algn="l" rtl="0" eaLnBrk="1" fontAlgn="base" hangingPunct="1">
              <a:spcBef>
                <a:spcPct val="20000"/>
              </a:spcBef>
              <a:spcAft>
                <a:spcPct val="0"/>
              </a:spcAft>
              <a:buFontTx/>
              <a:buBlip>
                <a:blip r:embed="rId5"/>
              </a:buBlip>
              <a:defRPr sz="1600">
                <a:solidFill>
                  <a:schemeClr val="tx1"/>
                </a:solidFill>
                <a:latin typeface="+mn-lt"/>
              </a:defRPr>
            </a:lvl3pPr>
            <a:lvl4pPr marL="1657350" indent="-276225" algn="l" rtl="0" eaLnBrk="1" fontAlgn="base" hangingPunct="1">
              <a:spcBef>
                <a:spcPct val="20000"/>
              </a:spcBef>
              <a:spcAft>
                <a:spcPct val="0"/>
              </a:spcAft>
              <a:buFontTx/>
              <a:buBlip>
                <a:blip r:embed="rId5"/>
              </a:buBlip>
              <a:defRPr sz="1600">
                <a:solidFill>
                  <a:schemeClr val="tx1"/>
                </a:solidFill>
                <a:latin typeface="+mn-lt"/>
              </a:defRPr>
            </a:lvl4pPr>
            <a:lvl5pPr marL="2095500" indent="-276225" algn="l" rtl="0" eaLnBrk="1" fontAlgn="base" hangingPunct="1">
              <a:spcBef>
                <a:spcPct val="20000"/>
              </a:spcBef>
              <a:spcAft>
                <a:spcPct val="0"/>
              </a:spcAft>
              <a:buFontTx/>
              <a:buBlip>
                <a:blip r:embed="rId5"/>
              </a:buBlip>
              <a:defRPr sz="1600">
                <a:solidFill>
                  <a:schemeClr val="tx1"/>
                </a:solidFill>
                <a:latin typeface="+mn-lt"/>
              </a:defRPr>
            </a:lvl5pPr>
            <a:lvl6pPr marL="2514600" indent="-228600" algn="l" rtl="0" eaLnBrk="1" fontAlgn="base" hangingPunct="1">
              <a:spcBef>
                <a:spcPct val="20000"/>
              </a:spcBef>
              <a:spcAft>
                <a:spcPct val="0"/>
              </a:spcAft>
              <a:buSzPct val="60000"/>
              <a:buBlip>
                <a:blip r:embed="rId6"/>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6"/>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6"/>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6"/>
              </a:buBlip>
              <a:defRPr sz="1400">
                <a:solidFill>
                  <a:schemeClr val="tx1"/>
                </a:solidFill>
                <a:latin typeface="+mn-lt"/>
              </a:defRPr>
            </a:lvl9pPr>
          </a:lstStyle>
          <a:p>
            <a:r>
              <a:rPr lang="en-GB" sz="1600" dirty="0" smtClean="0"/>
              <a:t>Strategies </a:t>
            </a:r>
            <a:r>
              <a:rPr lang="en-GB" sz="1600" dirty="0"/>
              <a:t>are developed for inhabited areas and food production systems.</a:t>
            </a:r>
          </a:p>
          <a:p>
            <a:pPr marL="0" indent="0">
              <a:buNone/>
            </a:pPr>
            <a:endParaRPr lang="en-GB" kern="0" dirty="0"/>
          </a:p>
        </p:txBody>
      </p:sp>
      <p:sp>
        <p:nvSpPr>
          <p:cNvPr id="9" name="Titel 1"/>
          <p:cNvSpPr txBox="1">
            <a:spLocks/>
          </p:cNvSpPr>
          <p:nvPr/>
        </p:nvSpPr>
        <p:spPr>
          <a:xfrm>
            <a:off x="390525" y="333375"/>
            <a:ext cx="6911975" cy="561975"/>
          </a:xfrm>
          <a:prstGeom prst="rect">
            <a:avLst/>
          </a:prstGeom>
        </p:spPr>
        <p:txBody>
          <a:bodyPr/>
          <a:lst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r>
              <a:rPr lang="en-US" dirty="0" smtClean="0">
                <a:solidFill>
                  <a:schemeClr val="tx1"/>
                </a:solidFill>
                <a:latin typeface="Arial" panose="020B0604020202020204" pitchFamily="34" charset="0"/>
              </a:rPr>
              <a:t>Knowledge </a:t>
            </a:r>
            <a:r>
              <a:rPr lang="en-US" dirty="0">
                <a:solidFill>
                  <a:schemeClr val="tx1"/>
                </a:solidFill>
                <a:latin typeface="Arial" panose="020B0604020202020204" pitchFamily="34" charset="0"/>
              </a:rPr>
              <a:t>Database &amp; Strategies</a:t>
            </a:r>
          </a:p>
          <a:p>
            <a:endParaRPr lang="en-US" altLang="de-DE" dirty="0">
              <a:solidFill>
                <a:schemeClr val="tx1"/>
              </a:solidFill>
            </a:endParaRPr>
          </a:p>
          <a:p>
            <a:endParaRPr lang="en-US" altLang="de-DE" dirty="0">
              <a:solidFill>
                <a:schemeClr val="tx1"/>
              </a:solidFill>
            </a:endParaRPr>
          </a:p>
        </p:txBody>
      </p:sp>
      <p:pic>
        <p:nvPicPr>
          <p:cNvPr id="4" name="Picture 3"/>
          <p:cNvPicPr>
            <a:picLocks noChangeAspect="1"/>
          </p:cNvPicPr>
          <p:nvPr/>
        </p:nvPicPr>
        <p:blipFill>
          <a:blip r:embed="rId7"/>
          <a:stretch>
            <a:fillRect/>
          </a:stretch>
        </p:blipFill>
        <p:spPr>
          <a:xfrm>
            <a:off x="683568" y="2468621"/>
            <a:ext cx="7296303" cy="3849852"/>
          </a:xfrm>
          <a:prstGeom prst="rect">
            <a:avLst/>
          </a:prstGeom>
        </p:spPr>
      </p:pic>
    </p:spTree>
    <p:extLst>
      <p:ext uri="{BB962C8B-B14F-4D97-AF65-F5344CB8AC3E}">
        <p14:creationId xmlns:p14="http://schemas.microsoft.com/office/powerpoint/2010/main" val="36370539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459808" y="865134"/>
            <a:ext cx="4049685" cy="5474065"/>
          </a:xfrm>
          <a:prstGeom prst="round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82944" tIns="41472" rIns="82944" bIns="41472" numCol="1" rtlCol="0" anchor="t" anchorCtr="0" compatLnSpc="1">
            <a:prstTxWarp prst="textNoShape">
              <a:avLst/>
            </a:prstTxWarp>
          </a:bodyPr>
          <a:lstStyle/>
          <a:p>
            <a:pPr defTabSz="325445" hangingPunct="0">
              <a:lnSpc>
                <a:spcPct val="93000"/>
              </a:lnSpc>
              <a:buClr>
                <a:srgbClr val="000000"/>
              </a:buClr>
              <a:buSzPct val="100000"/>
            </a:pPr>
            <a:endParaRPr lang="en-US" sz="1633">
              <a:latin typeface="Arial" charset="0"/>
            </a:endParaRPr>
          </a:p>
        </p:txBody>
      </p:sp>
      <p:sp>
        <p:nvSpPr>
          <p:cNvPr id="5" name="TextBox 4"/>
          <p:cNvSpPr txBox="1"/>
          <p:nvPr/>
        </p:nvSpPr>
        <p:spPr>
          <a:xfrm rot="16200000">
            <a:off x="68933" y="3134622"/>
            <a:ext cx="1502302" cy="646331"/>
          </a:xfrm>
          <a:prstGeom prst="rect">
            <a:avLst/>
          </a:prstGeom>
          <a:noFill/>
        </p:spPr>
        <p:txBody>
          <a:bodyPr wrap="square" rtlCol="0">
            <a:spAutoFit/>
          </a:bodyPr>
          <a:lstStyle/>
          <a:p>
            <a:pPr algn="ctr"/>
            <a:r>
              <a:rPr lang="de-DE" dirty="0" smtClean="0">
                <a:latin typeface="+mj-lt"/>
                <a:ea typeface="BatangChe" panose="02030609000101010101" pitchFamily="49" charset="-127"/>
              </a:rPr>
              <a:t>Agent groups</a:t>
            </a:r>
            <a:endParaRPr lang="en-US" dirty="0">
              <a:latin typeface="+mj-lt"/>
              <a:ea typeface="BatangChe" panose="02030609000101010101" pitchFamily="49" charset="-127"/>
            </a:endParaRPr>
          </a:p>
        </p:txBody>
      </p:sp>
      <p:grpSp>
        <p:nvGrpSpPr>
          <p:cNvPr id="2" name="Group 1"/>
          <p:cNvGrpSpPr/>
          <p:nvPr/>
        </p:nvGrpSpPr>
        <p:grpSpPr>
          <a:xfrm>
            <a:off x="948973" y="965694"/>
            <a:ext cx="3001718" cy="5255559"/>
            <a:chOff x="1799952" y="797393"/>
            <a:chExt cx="3309186" cy="5793889"/>
          </a:xfrm>
          <a:effectLst>
            <a:glow rad="101600">
              <a:schemeClr val="accent2">
                <a:satMod val="175000"/>
                <a:alpha val="40000"/>
              </a:schemeClr>
            </a:glow>
          </a:effectLst>
        </p:grpSpPr>
        <p:grpSp>
          <p:nvGrpSpPr>
            <p:cNvPr id="112" name="Group 111"/>
            <p:cNvGrpSpPr/>
            <p:nvPr/>
          </p:nvGrpSpPr>
          <p:grpSpPr>
            <a:xfrm>
              <a:off x="3919765" y="5481885"/>
              <a:ext cx="1189373" cy="1109397"/>
              <a:chOff x="4007272" y="755501"/>
              <a:chExt cx="1189373" cy="1109397"/>
            </a:xfrm>
          </p:grpSpPr>
          <p:cxnSp>
            <p:nvCxnSpPr>
              <p:cNvPr id="113" name="Straight Connector 112"/>
              <p:cNvCxnSpPr/>
              <p:nvPr/>
            </p:nvCxnSpPr>
            <p:spPr bwMode="auto">
              <a:xfrm flipV="1">
                <a:off x="4007272" y="1168914"/>
                <a:ext cx="706802" cy="335078"/>
              </a:xfrm>
              <a:prstGeom prst="line">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cxnSp>
          <p:grpSp>
            <p:nvGrpSpPr>
              <p:cNvPr id="114" name="Group 113"/>
              <p:cNvGrpSpPr/>
              <p:nvPr/>
            </p:nvGrpSpPr>
            <p:grpSpPr>
              <a:xfrm>
                <a:off x="4440561" y="755501"/>
                <a:ext cx="756084" cy="1109397"/>
                <a:chOff x="5950225" y="950733"/>
                <a:chExt cx="756084" cy="1109397"/>
              </a:xfrm>
            </p:grpSpPr>
            <p:sp>
              <p:nvSpPr>
                <p:cNvPr id="119" name="Oval 118"/>
                <p:cNvSpPr/>
                <p:nvPr/>
              </p:nvSpPr>
              <p:spPr bwMode="auto">
                <a:xfrm>
                  <a:off x="5950225" y="950733"/>
                  <a:ext cx="504056" cy="391398"/>
                </a:xfrm>
                <a:prstGeom prst="ellipse">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82944" tIns="41472" rIns="82944" bIns="41472" numCol="1" rtlCol="0" anchor="t" anchorCtr="0" compatLnSpc="1">
                  <a:prstTxWarp prst="textNoShape">
                    <a:avLst/>
                  </a:prstTxWarp>
                </a:bodyPr>
                <a:lstStyle/>
                <a:p>
                  <a:pPr defTabSz="325445" hangingPunct="0">
                    <a:lnSpc>
                      <a:spcPct val="93000"/>
                    </a:lnSpc>
                    <a:buClr>
                      <a:srgbClr val="000000"/>
                    </a:buClr>
                    <a:buSzPct val="100000"/>
                  </a:pPr>
                  <a:endParaRPr lang="en-US" sz="1633">
                    <a:latin typeface="Arial" charset="0"/>
                  </a:endParaRPr>
                </a:p>
              </p:txBody>
            </p:sp>
            <p:sp>
              <p:nvSpPr>
                <p:cNvPr id="120" name="Oval 119"/>
                <p:cNvSpPr/>
                <p:nvPr/>
              </p:nvSpPr>
              <p:spPr bwMode="auto">
                <a:xfrm>
                  <a:off x="6202253" y="1070214"/>
                  <a:ext cx="504056" cy="391398"/>
                </a:xfrm>
                <a:prstGeom prst="ellipse">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82944" tIns="41472" rIns="82944" bIns="41472" numCol="1" rtlCol="0" anchor="t" anchorCtr="0" compatLnSpc="1">
                  <a:prstTxWarp prst="textNoShape">
                    <a:avLst/>
                  </a:prstTxWarp>
                </a:bodyPr>
                <a:lstStyle/>
                <a:p>
                  <a:pPr defTabSz="325445" hangingPunct="0">
                    <a:lnSpc>
                      <a:spcPct val="93000"/>
                    </a:lnSpc>
                    <a:buClr>
                      <a:srgbClr val="000000"/>
                    </a:buClr>
                    <a:buSzPct val="100000"/>
                  </a:pPr>
                  <a:endParaRPr lang="en-US" sz="1633">
                    <a:latin typeface="Arial" charset="0"/>
                  </a:endParaRPr>
                </a:p>
              </p:txBody>
            </p:sp>
            <p:sp>
              <p:nvSpPr>
                <p:cNvPr id="121" name="Oval 120"/>
                <p:cNvSpPr/>
                <p:nvPr/>
              </p:nvSpPr>
              <p:spPr bwMode="auto">
                <a:xfrm>
                  <a:off x="6186753" y="1320532"/>
                  <a:ext cx="504056" cy="391398"/>
                </a:xfrm>
                <a:prstGeom prst="ellipse">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82944" tIns="41472" rIns="82944" bIns="41472" numCol="1" rtlCol="0" anchor="t" anchorCtr="0" compatLnSpc="1">
                  <a:prstTxWarp prst="textNoShape">
                    <a:avLst/>
                  </a:prstTxWarp>
                </a:bodyPr>
                <a:lstStyle/>
                <a:p>
                  <a:pPr defTabSz="325445" hangingPunct="0">
                    <a:lnSpc>
                      <a:spcPct val="93000"/>
                    </a:lnSpc>
                    <a:buClr>
                      <a:srgbClr val="000000"/>
                    </a:buClr>
                    <a:buSzPct val="100000"/>
                  </a:pPr>
                  <a:endParaRPr lang="en-US" sz="1633">
                    <a:latin typeface="Arial" charset="0"/>
                  </a:endParaRPr>
                </a:p>
              </p:txBody>
            </p:sp>
            <p:sp>
              <p:nvSpPr>
                <p:cNvPr id="122" name="Oval 121"/>
                <p:cNvSpPr/>
                <p:nvPr/>
              </p:nvSpPr>
              <p:spPr bwMode="auto">
                <a:xfrm>
                  <a:off x="6171253" y="1494632"/>
                  <a:ext cx="504056" cy="391398"/>
                </a:xfrm>
                <a:prstGeom prst="ellipse">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82944" tIns="41472" rIns="82944" bIns="41472" numCol="1" rtlCol="0" anchor="t" anchorCtr="0" compatLnSpc="1">
                  <a:prstTxWarp prst="textNoShape">
                    <a:avLst/>
                  </a:prstTxWarp>
                </a:bodyPr>
                <a:lstStyle/>
                <a:p>
                  <a:pPr defTabSz="325445" hangingPunct="0">
                    <a:lnSpc>
                      <a:spcPct val="93000"/>
                    </a:lnSpc>
                    <a:buClr>
                      <a:srgbClr val="000000"/>
                    </a:buClr>
                    <a:buSzPct val="100000"/>
                  </a:pPr>
                  <a:endParaRPr lang="en-US" sz="1633">
                    <a:latin typeface="Arial" charset="0"/>
                  </a:endParaRPr>
                </a:p>
              </p:txBody>
            </p:sp>
            <p:sp>
              <p:nvSpPr>
                <p:cNvPr id="123" name="Oval 122"/>
                <p:cNvSpPr/>
                <p:nvPr/>
              </p:nvSpPr>
              <p:spPr bwMode="auto">
                <a:xfrm>
                  <a:off x="5950225" y="1668732"/>
                  <a:ext cx="504056" cy="391398"/>
                </a:xfrm>
                <a:prstGeom prst="ellipse">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82944" tIns="41472" rIns="82944" bIns="41472" numCol="1" rtlCol="0" anchor="t" anchorCtr="0" compatLnSpc="1">
                  <a:prstTxWarp prst="textNoShape">
                    <a:avLst/>
                  </a:prstTxWarp>
                </a:bodyPr>
                <a:lstStyle/>
                <a:p>
                  <a:pPr defTabSz="325445" hangingPunct="0">
                    <a:lnSpc>
                      <a:spcPct val="93000"/>
                    </a:lnSpc>
                    <a:buClr>
                      <a:srgbClr val="000000"/>
                    </a:buClr>
                    <a:buSzPct val="100000"/>
                  </a:pPr>
                  <a:endParaRPr lang="en-US" sz="1633">
                    <a:latin typeface="Arial" charset="0"/>
                  </a:endParaRPr>
                </a:p>
              </p:txBody>
            </p:sp>
          </p:grpSp>
          <p:cxnSp>
            <p:nvCxnSpPr>
              <p:cNvPr id="115" name="Straight Connector 114"/>
              <p:cNvCxnSpPr>
                <a:endCxn id="119" idx="3"/>
              </p:cNvCxnSpPr>
              <p:nvPr/>
            </p:nvCxnSpPr>
            <p:spPr bwMode="auto">
              <a:xfrm flipV="1">
                <a:off x="4181513" y="1089580"/>
                <a:ext cx="332865" cy="330162"/>
              </a:xfrm>
              <a:prstGeom prst="line">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cxnSp>
          <p:cxnSp>
            <p:nvCxnSpPr>
              <p:cNvPr id="116" name="Straight Connector 115"/>
              <p:cNvCxnSpPr/>
              <p:nvPr/>
            </p:nvCxnSpPr>
            <p:spPr bwMode="auto">
              <a:xfrm flipV="1">
                <a:off x="4227842" y="1301952"/>
                <a:ext cx="469333" cy="87298"/>
              </a:xfrm>
              <a:prstGeom prst="line">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cxnSp>
          <p:cxnSp>
            <p:nvCxnSpPr>
              <p:cNvPr id="117" name="Straight Connector 116"/>
              <p:cNvCxnSpPr>
                <a:endCxn id="123" idx="1"/>
              </p:cNvCxnSpPr>
              <p:nvPr/>
            </p:nvCxnSpPr>
            <p:spPr bwMode="auto">
              <a:xfrm>
                <a:off x="4205895" y="1397111"/>
                <a:ext cx="308483" cy="133708"/>
              </a:xfrm>
              <a:prstGeom prst="line">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cxnSp>
          <p:cxnSp>
            <p:nvCxnSpPr>
              <p:cNvPr id="118" name="Straight Connector 117"/>
              <p:cNvCxnSpPr/>
              <p:nvPr/>
            </p:nvCxnSpPr>
            <p:spPr bwMode="auto">
              <a:xfrm>
                <a:off x="4188533" y="1394785"/>
                <a:ext cx="473056" cy="57775"/>
              </a:xfrm>
              <a:prstGeom prst="line">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cxnSp>
        </p:grpSp>
        <p:grpSp>
          <p:nvGrpSpPr>
            <p:cNvPr id="100" name="Group 99"/>
            <p:cNvGrpSpPr/>
            <p:nvPr/>
          </p:nvGrpSpPr>
          <p:grpSpPr>
            <a:xfrm>
              <a:off x="3387079" y="4311609"/>
              <a:ext cx="1189373" cy="1109397"/>
              <a:chOff x="4007272" y="755501"/>
              <a:chExt cx="1189373" cy="1109397"/>
            </a:xfrm>
          </p:grpSpPr>
          <p:cxnSp>
            <p:nvCxnSpPr>
              <p:cNvPr id="101" name="Straight Connector 100"/>
              <p:cNvCxnSpPr/>
              <p:nvPr/>
            </p:nvCxnSpPr>
            <p:spPr bwMode="auto">
              <a:xfrm flipV="1">
                <a:off x="4007272" y="1168914"/>
                <a:ext cx="706802" cy="335078"/>
              </a:xfrm>
              <a:prstGeom prst="line">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cxnSp>
          <p:grpSp>
            <p:nvGrpSpPr>
              <p:cNvPr id="102" name="Group 101"/>
              <p:cNvGrpSpPr/>
              <p:nvPr/>
            </p:nvGrpSpPr>
            <p:grpSpPr>
              <a:xfrm>
                <a:off x="4440561" y="755501"/>
                <a:ext cx="756084" cy="1109397"/>
                <a:chOff x="5950225" y="950733"/>
                <a:chExt cx="756084" cy="1109397"/>
              </a:xfrm>
            </p:grpSpPr>
            <p:sp>
              <p:nvSpPr>
                <p:cNvPr id="107" name="Oval 106"/>
                <p:cNvSpPr/>
                <p:nvPr/>
              </p:nvSpPr>
              <p:spPr bwMode="auto">
                <a:xfrm>
                  <a:off x="5950225" y="950733"/>
                  <a:ext cx="504056" cy="391398"/>
                </a:xfrm>
                <a:prstGeom prst="ellipse">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82944" tIns="41472" rIns="82944" bIns="41472" numCol="1" rtlCol="0" anchor="t" anchorCtr="0" compatLnSpc="1">
                  <a:prstTxWarp prst="textNoShape">
                    <a:avLst/>
                  </a:prstTxWarp>
                </a:bodyPr>
                <a:lstStyle/>
                <a:p>
                  <a:pPr defTabSz="325445" hangingPunct="0">
                    <a:lnSpc>
                      <a:spcPct val="93000"/>
                    </a:lnSpc>
                    <a:buClr>
                      <a:srgbClr val="000000"/>
                    </a:buClr>
                    <a:buSzPct val="100000"/>
                  </a:pPr>
                  <a:endParaRPr lang="en-US" sz="1633">
                    <a:latin typeface="Arial" charset="0"/>
                  </a:endParaRPr>
                </a:p>
              </p:txBody>
            </p:sp>
            <p:sp>
              <p:nvSpPr>
                <p:cNvPr id="108" name="Oval 107"/>
                <p:cNvSpPr/>
                <p:nvPr/>
              </p:nvSpPr>
              <p:spPr bwMode="auto">
                <a:xfrm>
                  <a:off x="6202253" y="1070214"/>
                  <a:ext cx="504056" cy="391398"/>
                </a:xfrm>
                <a:prstGeom prst="ellipse">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82944" tIns="41472" rIns="82944" bIns="41472" numCol="1" rtlCol="0" anchor="t" anchorCtr="0" compatLnSpc="1">
                  <a:prstTxWarp prst="textNoShape">
                    <a:avLst/>
                  </a:prstTxWarp>
                </a:bodyPr>
                <a:lstStyle/>
                <a:p>
                  <a:pPr defTabSz="325445" hangingPunct="0">
                    <a:lnSpc>
                      <a:spcPct val="93000"/>
                    </a:lnSpc>
                    <a:buClr>
                      <a:srgbClr val="000000"/>
                    </a:buClr>
                    <a:buSzPct val="100000"/>
                  </a:pPr>
                  <a:endParaRPr lang="en-US" sz="1633">
                    <a:latin typeface="Arial" charset="0"/>
                  </a:endParaRPr>
                </a:p>
              </p:txBody>
            </p:sp>
            <p:sp>
              <p:nvSpPr>
                <p:cNvPr id="109" name="Oval 108"/>
                <p:cNvSpPr/>
                <p:nvPr/>
              </p:nvSpPr>
              <p:spPr bwMode="auto">
                <a:xfrm>
                  <a:off x="6186753" y="1320532"/>
                  <a:ext cx="504056" cy="391398"/>
                </a:xfrm>
                <a:prstGeom prst="ellipse">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82944" tIns="41472" rIns="82944" bIns="41472" numCol="1" rtlCol="0" anchor="t" anchorCtr="0" compatLnSpc="1">
                  <a:prstTxWarp prst="textNoShape">
                    <a:avLst/>
                  </a:prstTxWarp>
                </a:bodyPr>
                <a:lstStyle/>
                <a:p>
                  <a:pPr defTabSz="325445" hangingPunct="0">
                    <a:lnSpc>
                      <a:spcPct val="93000"/>
                    </a:lnSpc>
                    <a:buClr>
                      <a:srgbClr val="000000"/>
                    </a:buClr>
                    <a:buSzPct val="100000"/>
                  </a:pPr>
                  <a:endParaRPr lang="en-US" sz="1633">
                    <a:latin typeface="Arial" charset="0"/>
                  </a:endParaRPr>
                </a:p>
              </p:txBody>
            </p:sp>
            <p:sp>
              <p:nvSpPr>
                <p:cNvPr id="110" name="Oval 109"/>
                <p:cNvSpPr/>
                <p:nvPr/>
              </p:nvSpPr>
              <p:spPr bwMode="auto">
                <a:xfrm>
                  <a:off x="6171253" y="1494632"/>
                  <a:ext cx="504056" cy="391398"/>
                </a:xfrm>
                <a:prstGeom prst="ellipse">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82944" tIns="41472" rIns="82944" bIns="41472" numCol="1" rtlCol="0" anchor="t" anchorCtr="0" compatLnSpc="1">
                  <a:prstTxWarp prst="textNoShape">
                    <a:avLst/>
                  </a:prstTxWarp>
                </a:bodyPr>
                <a:lstStyle/>
                <a:p>
                  <a:pPr defTabSz="325445" hangingPunct="0">
                    <a:lnSpc>
                      <a:spcPct val="93000"/>
                    </a:lnSpc>
                    <a:buClr>
                      <a:srgbClr val="000000"/>
                    </a:buClr>
                    <a:buSzPct val="100000"/>
                  </a:pPr>
                  <a:endParaRPr lang="en-US" sz="1633">
                    <a:latin typeface="Arial" charset="0"/>
                  </a:endParaRPr>
                </a:p>
              </p:txBody>
            </p:sp>
            <p:sp>
              <p:nvSpPr>
                <p:cNvPr id="111" name="Oval 110"/>
                <p:cNvSpPr/>
                <p:nvPr/>
              </p:nvSpPr>
              <p:spPr bwMode="auto">
                <a:xfrm>
                  <a:off x="5950225" y="1668732"/>
                  <a:ext cx="504056" cy="391398"/>
                </a:xfrm>
                <a:prstGeom prst="ellipse">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82944" tIns="41472" rIns="82944" bIns="41472" numCol="1" rtlCol="0" anchor="t" anchorCtr="0" compatLnSpc="1">
                  <a:prstTxWarp prst="textNoShape">
                    <a:avLst/>
                  </a:prstTxWarp>
                </a:bodyPr>
                <a:lstStyle/>
                <a:p>
                  <a:pPr defTabSz="325445" hangingPunct="0">
                    <a:lnSpc>
                      <a:spcPct val="93000"/>
                    </a:lnSpc>
                    <a:buClr>
                      <a:srgbClr val="000000"/>
                    </a:buClr>
                    <a:buSzPct val="100000"/>
                  </a:pPr>
                  <a:endParaRPr lang="en-US" sz="1633">
                    <a:latin typeface="Arial" charset="0"/>
                  </a:endParaRPr>
                </a:p>
              </p:txBody>
            </p:sp>
          </p:grpSp>
          <p:cxnSp>
            <p:nvCxnSpPr>
              <p:cNvPr id="103" name="Straight Connector 102"/>
              <p:cNvCxnSpPr>
                <a:endCxn id="107" idx="3"/>
              </p:cNvCxnSpPr>
              <p:nvPr/>
            </p:nvCxnSpPr>
            <p:spPr bwMode="auto">
              <a:xfrm flipV="1">
                <a:off x="4181513" y="1089580"/>
                <a:ext cx="332865" cy="330162"/>
              </a:xfrm>
              <a:prstGeom prst="line">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cxnSp>
          <p:cxnSp>
            <p:nvCxnSpPr>
              <p:cNvPr id="104" name="Straight Connector 103"/>
              <p:cNvCxnSpPr/>
              <p:nvPr/>
            </p:nvCxnSpPr>
            <p:spPr bwMode="auto">
              <a:xfrm flipV="1">
                <a:off x="4227842" y="1301952"/>
                <a:ext cx="469333" cy="87298"/>
              </a:xfrm>
              <a:prstGeom prst="line">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cxnSp>
          <p:cxnSp>
            <p:nvCxnSpPr>
              <p:cNvPr id="105" name="Straight Connector 104"/>
              <p:cNvCxnSpPr>
                <a:endCxn id="111" idx="1"/>
              </p:cNvCxnSpPr>
              <p:nvPr/>
            </p:nvCxnSpPr>
            <p:spPr bwMode="auto">
              <a:xfrm>
                <a:off x="4205895" y="1397111"/>
                <a:ext cx="308483" cy="133708"/>
              </a:xfrm>
              <a:prstGeom prst="line">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cxnSp>
          <p:cxnSp>
            <p:nvCxnSpPr>
              <p:cNvPr id="106" name="Straight Connector 105"/>
              <p:cNvCxnSpPr/>
              <p:nvPr/>
            </p:nvCxnSpPr>
            <p:spPr bwMode="auto">
              <a:xfrm>
                <a:off x="4188533" y="1394785"/>
                <a:ext cx="473056" cy="57775"/>
              </a:xfrm>
              <a:prstGeom prst="line">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cxnSp>
        </p:grpSp>
        <p:grpSp>
          <p:nvGrpSpPr>
            <p:cNvPr id="88" name="Group 87"/>
            <p:cNvGrpSpPr/>
            <p:nvPr/>
          </p:nvGrpSpPr>
          <p:grpSpPr>
            <a:xfrm>
              <a:off x="3342735" y="3182957"/>
              <a:ext cx="1189373" cy="1109397"/>
              <a:chOff x="4007272" y="755501"/>
              <a:chExt cx="1189373" cy="1109397"/>
            </a:xfrm>
          </p:grpSpPr>
          <p:cxnSp>
            <p:nvCxnSpPr>
              <p:cNvPr id="89" name="Straight Connector 88"/>
              <p:cNvCxnSpPr/>
              <p:nvPr/>
            </p:nvCxnSpPr>
            <p:spPr bwMode="auto">
              <a:xfrm flipV="1">
                <a:off x="4007272" y="1168914"/>
                <a:ext cx="706802" cy="335078"/>
              </a:xfrm>
              <a:prstGeom prst="line">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cxnSp>
          <p:grpSp>
            <p:nvGrpSpPr>
              <p:cNvPr id="90" name="Group 89"/>
              <p:cNvGrpSpPr/>
              <p:nvPr/>
            </p:nvGrpSpPr>
            <p:grpSpPr>
              <a:xfrm>
                <a:off x="4440561" y="755501"/>
                <a:ext cx="756084" cy="1109397"/>
                <a:chOff x="5950225" y="950733"/>
                <a:chExt cx="756084" cy="1109397"/>
              </a:xfrm>
            </p:grpSpPr>
            <p:sp>
              <p:nvSpPr>
                <p:cNvPr id="95" name="Oval 94"/>
                <p:cNvSpPr/>
                <p:nvPr/>
              </p:nvSpPr>
              <p:spPr bwMode="auto">
                <a:xfrm>
                  <a:off x="5950225" y="950733"/>
                  <a:ext cx="504056" cy="391398"/>
                </a:xfrm>
                <a:prstGeom prst="ellipse">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82944" tIns="41472" rIns="82944" bIns="41472" numCol="1" rtlCol="0" anchor="t" anchorCtr="0" compatLnSpc="1">
                  <a:prstTxWarp prst="textNoShape">
                    <a:avLst/>
                  </a:prstTxWarp>
                </a:bodyPr>
                <a:lstStyle/>
                <a:p>
                  <a:pPr defTabSz="325445" hangingPunct="0">
                    <a:lnSpc>
                      <a:spcPct val="93000"/>
                    </a:lnSpc>
                    <a:buClr>
                      <a:srgbClr val="000000"/>
                    </a:buClr>
                    <a:buSzPct val="100000"/>
                  </a:pPr>
                  <a:endParaRPr lang="en-US" sz="1633">
                    <a:latin typeface="Arial" charset="0"/>
                  </a:endParaRPr>
                </a:p>
              </p:txBody>
            </p:sp>
            <p:sp>
              <p:nvSpPr>
                <p:cNvPr id="96" name="Oval 95"/>
                <p:cNvSpPr/>
                <p:nvPr/>
              </p:nvSpPr>
              <p:spPr bwMode="auto">
                <a:xfrm>
                  <a:off x="6202253" y="1070214"/>
                  <a:ext cx="504056" cy="391398"/>
                </a:xfrm>
                <a:prstGeom prst="ellipse">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82944" tIns="41472" rIns="82944" bIns="41472" numCol="1" rtlCol="0" anchor="t" anchorCtr="0" compatLnSpc="1">
                  <a:prstTxWarp prst="textNoShape">
                    <a:avLst/>
                  </a:prstTxWarp>
                </a:bodyPr>
                <a:lstStyle/>
                <a:p>
                  <a:pPr defTabSz="325445" hangingPunct="0">
                    <a:lnSpc>
                      <a:spcPct val="93000"/>
                    </a:lnSpc>
                    <a:buClr>
                      <a:srgbClr val="000000"/>
                    </a:buClr>
                    <a:buSzPct val="100000"/>
                  </a:pPr>
                  <a:endParaRPr lang="en-US" sz="1633">
                    <a:latin typeface="Arial" charset="0"/>
                  </a:endParaRPr>
                </a:p>
              </p:txBody>
            </p:sp>
            <p:sp>
              <p:nvSpPr>
                <p:cNvPr id="97" name="Oval 96"/>
                <p:cNvSpPr/>
                <p:nvPr/>
              </p:nvSpPr>
              <p:spPr bwMode="auto">
                <a:xfrm>
                  <a:off x="6186753" y="1320532"/>
                  <a:ext cx="504056" cy="391398"/>
                </a:xfrm>
                <a:prstGeom prst="ellipse">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82944" tIns="41472" rIns="82944" bIns="41472" numCol="1" rtlCol="0" anchor="t" anchorCtr="0" compatLnSpc="1">
                  <a:prstTxWarp prst="textNoShape">
                    <a:avLst/>
                  </a:prstTxWarp>
                </a:bodyPr>
                <a:lstStyle/>
                <a:p>
                  <a:pPr defTabSz="325445" hangingPunct="0">
                    <a:lnSpc>
                      <a:spcPct val="93000"/>
                    </a:lnSpc>
                    <a:buClr>
                      <a:srgbClr val="000000"/>
                    </a:buClr>
                    <a:buSzPct val="100000"/>
                  </a:pPr>
                  <a:endParaRPr lang="en-US" sz="1633">
                    <a:latin typeface="Arial" charset="0"/>
                  </a:endParaRPr>
                </a:p>
              </p:txBody>
            </p:sp>
            <p:sp>
              <p:nvSpPr>
                <p:cNvPr id="98" name="Oval 97"/>
                <p:cNvSpPr/>
                <p:nvPr/>
              </p:nvSpPr>
              <p:spPr bwMode="auto">
                <a:xfrm>
                  <a:off x="6171253" y="1494632"/>
                  <a:ext cx="504056" cy="391398"/>
                </a:xfrm>
                <a:prstGeom prst="ellipse">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82944" tIns="41472" rIns="82944" bIns="41472" numCol="1" rtlCol="0" anchor="t" anchorCtr="0" compatLnSpc="1">
                  <a:prstTxWarp prst="textNoShape">
                    <a:avLst/>
                  </a:prstTxWarp>
                </a:bodyPr>
                <a:lstStyle/>
                <a:p>
                  <a:pPr defTabSz="325445" hangingPunct="0">
                    <a:lnSpc>
                      <a:spcPct val="93000"/>
                    </a:lnSpc>
                    <a:buClr>
                      <a:srgbClr val="000000"/>
                    </a:buClr>
                    <a:buSzPct val="100000"/>
                  </a:pPr>
                  <a:endParaRPr lang="en-US" sz="1633">
                    <a:latin typeface="Arial" charset="0"/>
                  </a:endParaRPr>
                </a:p>
              </p:txBody>
            </p:sp>
            <p:sp>
              <p:nvSpPr>
                <p:cNvPr id="99" name="Oval 98"/>
                <p:cNvSpPr/>
                <p:nvPr/>
              </p:nvSpPr>
              <p:spPr bwMode="auto">
                <a:xfrm>
                  <a:off x="5950225" y="1668732"/>
                  <a:ext cx="504056" cy="391398"/>
                </a:xfrm>
                <a:prstGeom prst="ellipse">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82944" tIns="41472" rIns="82944" bIns="41472" numCol="1" rtlCol="0" anchor="t" anchorCtr="0" compatLnSpc="1">
                  <a:prstTxWarp prst="textNoShape">
                    <a:avLst/>
                  </a:prstTxWarp>
                </a:bodyPr>
                <a:lstStyle/>
                <a:p>
                  <a:pPr defTabSz="325445" hangingPunct="0">
                    <a:lnSpc>
                      <a:spcPct val="93000"/>
                    </a:lnSpc>
                    <a:buClr>
                      <a:srgbClr val="000000"/>
                    </a:buClr>
                    <a:buSzPct val="100000"/>
                  </a:pPr>
                  <a:endParaRPr lang="en-US" sz="1633">
                    <a:latin typeface="Arial" charset="0"/>
                  </a:endParaRPr>
                </a:p>
              </p:txBody>
            </p:sp>
          </p:grpSp>
          <p:cxnSp>
            <p:nvCxnSpPr>
              <p:cNvPr id="91" name="Straight Connector 90"/>
              <p:cNvCxnSpPr>
                <a:endCxn id="95" idx="3"/>
              </p:cNvCxnSpPr>
              <p:nvPr/>
            </p:nvCxnSpPr>
            <p:spPr bwMode="auto">
              <a:xfrm flipV="1">
                <a:off x="4181513" y="1089580"/>
                <a:ext cx="332865" cy="330162"/>
              </a:xfrm>
              <a:prstGeom prst="line">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cxnSp>
          <p:cxnSp>
            <p:nvCxnSpPr>
              <p:cNvPr id="92" name="Straight Connector 91"/>
              <p:cNvCxnSpPr/>
              <p:nvPr/>
            </p:nvCxnSpPr>
            <p:spPr bwMode="auto">
              <a:xfrm flipV="1">
                <a:off x="4227842" y="1301952"/>
                <a:ext cx="469333" cy="87298"/>
              </a:xfrm>
              <a:prstGeom prst="line">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cxnSp>
          <p:cxnSp>
            <p:nvCxnSpPr>
              <p:cNvPr id="93" name="Straight Connector 92"/>
              <p:cNvCxnSpPr>
                <a:endCxn id="99" idx="1"/>
              </p:cNvCxnSpPr>
              <p:nvPr/>
            </p:nvCxnSpPr>
            <p:spPr bwMode="auto">
              <a:xfrm>
                <a:off x="4205895" y="1397111"/>
                <a:ext cx="308483" cy="133708"/>
              </a:xfrm>
              <a:prstGeom prst="line">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cxnSp>
          <p:cxnSp>
            <p:nvCxnSpPr>
              <p:cNvPr id="94" name="Straight Connector 93"/>
              <p:cNvCxnSpPr/>
              <p:nvPr/>
            </p:nvCxnSpPr>
            <p:spPr bwMode="auto">
              <a:xfrm>
                <a:off x="4188533" y="1394785"/>
                <a:ext cx="473056" cy="57775"/>
              </a:xfrm>
              <a:prstGeom prst="line">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cxnSp>
        </p:grpSp>
        <p:grpSp>
          <p:nvGrpSpPr>
            <p:cNvPr id="74" name="Group 73"/>
            <p:cNvGrpSpPr/>
            <p:nvPr/>
          </p:nvGrpSpPr>
          <p:grpSpPr>
            <a:xfrm>
              <a:off x="3284993" y="797393"/>
              <a:ext cx="1189373" cy="1109397"/>
              <a:chOff x="4007272" y="755501"/>
              <a:chExt cx="1189373" cy="1109397"/>
            </a:xfrm>
          </p:grpSpPr>
          <p:cxnSp>
            <p:nvCxnSpPr>
              <p:cNvPr id="58" name="Straight Connector 57"/>
              <p:cNvCxnSpPr/>
              <p:nvPr/>
            </p:nvCxnSpPr>
            <p:spPr bwMode="auto">
              <a:xfrm flipV="1">
                <a:off x="4007272" y="1168914"/>
                <a:ext cx="706802" cy="335078"/>
              </a:xfrm>
              <a:prstGeom prst="line">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cxnSp>
          <p:grpSp>
            <p:nvGrpSpPr>
              <p:cNvPr id="18" name="Group 17"/>
              <p:cNvGrpSpPr/>
              <p:nvPr/>
            </p:nvGrpSpPr>
            <p:grpSpPr>
              <a:xfrm>
                <a:off x="4440561" y="755501"/>
                <a:ext cx="756084" cy="1109397"/>
                <a:chOff x="5950225" y="950733"/>
                <a:chExt cx="756084" cy="1109397"/>
              </a:xfrm>
            </p:grpSpPr>
            <p:sp>
              <p:nvSpPr>
                <p:cNvPr id="8" name="Oval 7"/>
                <p:cNvSpPr/>
                <p:nvPr/>
              </p:nvSpPr>
              <p:spPr bwMode="auto">
                <a:xfrm>
                  <a:off x="5950225" y="950733"/>
                  <a:ext cx="504056" cy="391398"/>
                </a:xfrm>
                <a:prstGeom prst="ellipse">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82944" tIns="41472" rIns="82944" bIns="41472" numCol="1" rtlCol="0" anchor="t" anchorCtr="0" compatLnSpc="1">
                  <a:prstTxWarp prst="textNoShape">
                    <a:avLst/>
                  </a:prstTxWarp>
                </a:bodyPr>
                <a:lstStyle/>
                <a:p>
                  <a:pPr defTabSz="325445" hangingPunct="0">
                    <a:lnSpc>
                      <a:spcPct val="93000"/>
                    </a:lnSpc>
                    <a:buClr>
                      <a:srgbClr val="000000"/>
                    </a:buClr>
                    <a:buSzPct val="100000"/>
                  </a:pPr>
                  <a:endParaRPr lang="en-US" sz="1633">
                    <a:latin typeface="Arial" charset="0"/>
                  </a:endParaRPr>
                </a:p>
              </p:txBody>
            </p:sp>
            <p:sp>
              <p:nvSpPr>
                <p:cNvPr id="14" name="Oval 13"/>
                <p:cNvSpPr/>
                <p:nvPr/>
              </p:nvSpPr>
              <p:spPr bwMode="auto">
                <a:xfrm>
                  <a:off x="6202253" y="1070214"/>
                  <a:ext cx="504056" cy="391398"/>
                </a:xfrm>
                <a:prstGeom prst="ellipse">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82944" tIns="41472" rIns="82944" bIns="41472" numCol="1" rtlCol="0" anchor="t" anchorCtr="0" compatLnSpc="1">
                  <a:prstTxWarp prst="textNoShape">
                    <a:avLst/>
                  </a:prstTxWarp>
                </a:bodyPr>
                <a:lstStyle/>
                <a:p>
                  <a:pPr defTabSz="325445" hangingPunct="0">
                    <a:lnSpc>
                      <a:spcPct val="93000"/>
                    </a:lnSpc>
                    <a:buClr>
                      <a:srgbClr val="000000"/>
                    </a:buClr>
                    <a:buSzPct val="100000"/>
                  </a:pPr>
                  <a:endParaRPr lang="en-US" sz="1633">
                    <a:latin typeface="Arial" charset="0"/>
                  </a:endParaRPr>
                </a:p>
              </p:txBody>
            </p:sp>
            <p:sp>
              <p:nvSpPr>
                <p:cNvPr id="15" name="Oval 14"/>
                <p:cNvSpPr/>
                <p:nvPr/>
              </p:nvSpPr>
              <p:spPr bwMode="auto">
                <a:xfrm>
                  <a:off x="6186753" y="1320532"/>
                  <a:ext cx="504056" cy="391398"/>
                </a:xfrm>
                <a:prstGeom prst="ellipse">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82944" tIns="41472" rIns="82944" bIns="41472" numCol="1" rtlCol="0" anchor="t" anchorCtr="0" compatLnSpc="1">
                  <a:prstTxWarp prst="textNoShape">
                    <a:avLst/>
                  </a:prstTxWarp>
                </a:bodyPr>
                <a:lstStyle/>
                <a:p>
                  <a:pPr defTabSz="325445" hangingPunct="0">
                    <a:lnSpc>
                      <a:spcPct val="93000"/>
                    </a:lnSpc>
                    <a:buClr>
                      <a:srgbClr val="000000"/>
                    </a:buClr>
                    <a:buSzPct val="100000"/>
                  </a:pPr>
                  <a:endParaRPr lang="en-US" sz="1633">
                    <a:latin typeface="Arial" charset="0"/>
                  </a:endParaRPr>
                </a:p>
              </p:txBody>
            </p:sp>
            <p:sp>
              <p:nvSpPr>
                <p:cNvPr id="16" name="Oval 15"/>
                <p:cNvSpPr/>
                <p:nvPr/>
              </p:nvSpPr>
              <p:spPr bwMode="auto">
                <a:xfrm>
                  <a:off x="6171253" y="1494632"/>
                  <a:ext cx="504056" cy="391398"/>
                </a:xfrm>
                <a:prstGeom prst="ellipse">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82944" tIns="41472" rIns="82944" bIns="41472" numCol="1" rtlCol="0" anchor="t" anchorCtr="0" compatLnSpc="1">
                  <a:prstTxWarp prst="textNoShape">
                    <a:avLst/>
                  </a:prstTxWarp>
                </a:bodyPr>
                <a:lstStyle/>
                <a:p>
                  <a:pPr defTabSz="325445" hangingPunct="0">
                    <a:lnSpc>
                      <a:spcPct val="93000"/>
                    </a:lnSpc>
                    <a:buClr>
                      <a:srgbClr val="000000"/>
                    </a:buClr>
                    <a:buSzPct val="100000"/>
                  </a:pPr>
                  <a:endParaRPr lang="en-US" sz="1633">
                    <a:latin typeface="Arial" charset="0"/>
                  </a:endParaRPr>
                </a:p>
              </p:txBody>
            </p:sp>
            <p:sp>
              <p:nvSpPr>
                <p:cNvPr id="17" name="Oval 16"/>
                <p:cNvSpPr/>
                <p:nvPr/>
              </p:nvSpPr>
              <p:spPr bwMode="auto">
                <a:xfrm>
                  <a:off x="5950225" y="1668732"/>
                  <a:ext cx="504056" cy="391398"/>
                </a:xfrm>
                <a:prstGeom prst="ellipse">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82944" tIns="41472" rIns="82944" bIns="41472" numCol="1" rtlCol="0" anchor="t" anchorCtr="0" compatLnSpc="1">
                  <a:prstTxWarp prst="textNoShape">
                    <a:avLst/>
                  </a:prstTxWarp>
                </a:bodyPr>
                <a:lstStyle/>
                <a:p>
                  <a:pPr defTabSz="325445" hangingPunct="0">
                    <a:lnSpc>
                      <a:spcPct val="93000"/>
                    </a:lnSpc>
                    <a:buClr>
                      <a:srgbClr val="000000"/>
                    </a:buClr>
                    <a:buSzPct val="100000"/>
                  </a:pPr>
                  <a:endParaRPr lang="en-US" sz="1633">
                    <a:latin typeface="Arial" charset="0"/>
                  </a:endParaRPr>
                </a:p>
              </p:txBody>
            </p:sp>
          </p:grpSp>
          <p:cxnSp>
            <p:nvCxnSpPr>
              <p:cNvPr id="56" name="Straight Connector 55"/>
              <p:cNvCxnSpPr>
                <a:endCxn id="8" idx="3"/>
              </p:cNvCxnSpPr>
              <p:nvPr/>
            </p:nvCxnSpPr>
            <p:spPr bwMode="auto">
              <a:xfrm flipV="1">
                <a:off x="4181513" y="1089580"/>
                <a:ext cx="332865" cy="330162"/>
              </a:xfrm>
              <a:prstGeom prst="line">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cxnSp>
          <p:cxnSp>
            <p:nvCxnSpPr>
              <p:cNvPr id="60" name="Straight Connector 59"/>
              <p:cNvCxnSpPr/>
              <p:nvPr/>
            </p:nvCxnSpPr>
            <p:spPr bwMode="auto">
              <a:xfrm flipV="1">
                <a:off x="4227842" y="1301952"/>
                <a:ext cx="469333" cy="87298"/>
              </a:xfrm>
              <a:prstGeom prst="line">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cxnSp>
          <p:cxnSp>
            <p:nvCxnSpPr>
              <p:cNvPr id="64" name="Straight Connector 63"/>
              <p:cNvCxnSpPr>
                <a:endCxn id="17" idx="1"/>
              </p:cNvCxnSpPr>
              <p:nvPr/>
            </p:nvCxnSpPr>
            <p:spPr bwMode="auto">
              <a:xfrm>
                <a:off x="4205895" y="1397111"/>
                <a:ext cx="308483" cy="133708"/>
              </a:xfrm>
              <a:prstGeom prst="line">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cxnSp>
          <p:cxnSp>
            <p:nvCxnSpPr>
              <p:cNvPr id="67" name="Straight Connector 66"/>
              <p:cNvCxnSpPr/>
              <p:nvPr/>
            </p:nvCxnSpPr>
            <p:spPr bwMode="auto">
              <a:xfrm>
                <a:off x="4188533" y="1394785"/>
                <a:ext cx="473056" cy="57775"/>
              </a:xfrm>
              <a:prstGeom prst="line">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cxnSp>
        </p:grpSp>
        <p:grpSp>
          <p:nvGrpSpPr>
            <p:cNvPr id="76" name="Group 75"/>
            <p:cNvGrpSpPr/>
            <p:nvPr/>
          </p:nvGrpSpPr>
          <p:grpSpPr>
            <a:xfrm>
              <a:off x="3324578" y="2008141"/>
              <a:ext cx="1189373" cy="1109397"/>
              <a:chOff x="4007272" y="755501"/>
              <a:chExt cx="1189373" cy="1109397"/>
            </a:xfrm>
          </p:grpSpPr>
          <p:cxnSp>
            <p:nvCxnSpPr>
              <p:cNvPr id="77" name="Straight Connector 76"/>
              <p:cNvCxnSpPr/>
              <p:nvPr/>
            </p:nvCxnSpPr>
            <p:spPr bwMode="auto">
              <a:xfrm flipV="1">
                <a:off x="4007272" y="1168914"/>
                <a:ext cx="706802" cy="335078"/>
              </a:xfrm>
              <a:prstGeom prst="line">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cxnSp>
          <p:grpSp>
            <p:nvGrpSpPr>
              <p:cNvPr id="78" name="Group 77"/>
              <p:cNvGrpSpPr/>
              <p:nvPr/>
            </p:nvGrpSpPr>
            <p:grpSpPr>
              <a:xfrm>
                <a:off x="4440561" y="755501"/>
                <a:ext cx="756084" cy="1109397"/>
                <a:chOff x="5950225" y="950733"/>
                <a:chExt cx="756084" cy="1109397"/>
              </a:xfrm>
            </p:grpSpPr>
            <p:sp>
              <p:nvSpPr>
                <p:cNvPr id="83" name="Oval 82"/>
                <p:cNvSpPr/>
                <p:nvPr/>
              </p:nvSpPr>
              <p:spPr bwMode="auto">
                <a:xfrm>
                  <a:off x="5950225" y="950733"/>
                  <a:ext cx="504056" cy="391398"/>
                </a:xfrm>
                <a:prstGeom prst="ellipse">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82944" tIns="41472" rIns="82944" bIns="41472" numCol="1" rtlCol="0" anchor="t" anchorCtr="0" compatLnSpc="1">
                  <a:prstTxWarp prst="textNoShape">
                    <a:avLst/>
                  </a:prstTxWarp>
                </a:bodyPr>
                <a:lstStyle/>
                <a:p>
                  <a:pPr defTabSz="325445" hangingPunct="0">
                    <a:lnSpc>
                      <a:spcPct val="93000"/>
                    </a:lnSpc>
                    <a:buClr>
                      <a:srgbClr val="000000"/>
                    </a:buClr>
                    <a:buSzPct val="100000"/>
                  </a:pPr>
                  <a:endParaRPr lang="en-US" sz="1633">
                    <a:latin typeface="Arial" charset="0"/>
                  </a:endParaRPr>
                </a:p>
              </p:txBody>
            </p:sp>
            <p:sp>
              <p:nvSpPr>
                <p:cNvPr id="84" name="Oval 83"/>
                <p:cNvSpPr/>
                <p:nvPr/>
              </p:nvSpPr>
              <p:spPr bwMode="auto">
                <a:xfrm>
                  <a:off x="6202253" y="1070214"/>
                  <a:ext cx="504056" cy="391398"/>
                </a:xfrm>
                <a:prstGeom prst="ellipse">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82944" tIns="41472" rIns="82944" bIns="41472" numCol="1" rtlCol="0" anchor="t" anchorCtr="0" compatLnSpc="1">
                  <a:prstTxWarp prst="textNoShape">
                    <a:avLst/>
                  </a:prstTxWarp>
                </a:bodyPr>
                <a:lstStyle/>
                <a:p>
                  <a:pPr defTabSz="325445" hangingPunct="0">
                    <a:lnSpc>
                      <a:spcPct val="93000"/>
                    </a:lnSpc>
                    <a:buClr>
                      <a:srgbClr val="000000"/>
                    </a:buClr>
                    <a:buSzPct val="100000"/>
                  </a:pPr>
                  <a:endParaRPr lang="en-US" sz="1633">
                    <a:latin typeface="Arial" charset="0"/>
                  </a:endParaRPr>
                </a:p>
              </p:txBody>
            </p:sp>
            <p:sp>
              <p:nvSpPr>
                <p:cNvPr id="85" name="Oval 84"/>
                <p:cNvSpPr/>
                <p:nvPr/>
              </p:nvSpPr>
              <p:spPr bwMode="auto">
                <a:xfrm>
                  <a:off x="6186753" y="1320532"/>
                  <a:ext cx="504056" cy="391398"/>
                </a:xfrm>
                <a:prstGeom prst="ellipse">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82944" tIns="41472" rIns="82944" bIns="41472" numCol="1" rtlCol="0" anchor="t" anchorCtr="0" compatLnSpc="1">
                  <a:prstTxWarp prst="textNoShape">
                    <a:avLst/>
                  </a:prstTxWarp>
                </a:bodyPr>
                <a:lstStyle/>
                <a:p>
                  <a:pPr defTabSz="325445" hangingPunct="0">
                    <a:lnSpc>
                      <a:spcPct val="93000"/>
                    </a:lnSpc>
                    <a:buClr>
                      <a:srgbClr val="000000"/>
                    </a:buClr>
                    <a:buSzPct val="100000"/>
                  </a:pPr>
                  <a:endParaRPr lang="en-US" sz="1633">
                    <a:latin typeface="Arial" charset="0"/>
                  </a:endParaRPr>
                </a:p>
              </p:txBody>
            </p:sp>
            <p:sp>
              <p:nvSpPr>
                <p:cNvPr id="86" name="Oval 85"/>
                <p:cNvSpPr/>
                <p:nvPr/>
              </p:nvSpPr>
              <p:spPr bwMode="auto">
                <a:xfrm>
                  <a:off x="6171253" y="1494632"/>
                  <a:ext cx="504056" cy="391398"/>
                </a:xfrm>
                <a:prstGeom prst="ellipse">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82944" tIns="41472" rIns="82944" bIns="41472" numCol="1" rtlCol="0" anchor="t" anchorCtr="0" compatLnSpc="1">
                  <a:prstTxWarp prst="textNoShape">
                    <a:avLst/>
                  </a:prstTxWarp>
                </a:bodyPr>
                <a:lstStyle/>
                <a:p>
                  <a:pPr defTabSz="325445" hangingPunct="0">
                    <a:lnSpc>
                      <a:spcPct val="93000"/>
                    </a:lnSpc>
                    <a:buClr>
                      <a:srgbClr val="000000"/>
                    </a:buClr>
                    <a:buSzPct val="100000"/>
                  </a:pPr>
                  <a:endParaRPr lang="en-US" sz="1633">
                    <a:latin typeface="Arial" charset="0"/>
                  </a:endParaRPr>
                </a:p>
              </p:txBody>
            </p:sp>
            <p:sp>
              <p:nvSpPr>
                <p:cNvPr id="87" name="Oval 86"/>
                <p:cNvSpPr/>
                <p:nvPr/>
              </p:nvSpPr>
              <p:spPr bwMode="auto">
                <a:xfrm>
                  <a:off x="5950225" y="1668732"/>
                  <a:ext cx="504056" cy="391398"/>
                </a:xfrm>
                <a:prstGeom prst="ellipse">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82944" tIns="41472" rIns="82944" bIns="41472" numCol="1" rtlCol="0" anchor="t" anchorCtr="0" compatLnSpc="1">
                  <a:prstTxWarp prst="textNoShape">
                    <a:avLst/>
                  </a:prstTxWarp>
                </a:bodyPr>
                <a:lstStyle/>
                <a:p>
                  <a:pPr defTabSz="325445" hangingPunct="0">
                    <a:lnSpc>
                      <a:spcPct val="93000"/>
                    </a:lnSpc>
                    <a:buClr>
                      <a:srgbClr val="000000"/>
                    </a:buClr>
                    <a:buSzPct val="100000"/>
                  </a:pPr>
                  <a:endParaRPr lang="en-US" sz="1633">
                    <a:latin typeface="Arial" charset="0"/>
                  </a:endParaRPr>
                </a:p>
              </p:txBody>
            </p:sp>
          </p:grpSp>
          <p:cxnSp>
            <p:nvCxnSpPr>
              <p:cNvPr id="79" name="Straight Connector 78"/>
              <p:cNvCxnSpPr>
                <a:endCxn id="83" idx="3"/>
              </p:cNvCxnSpPr>
              <p:nvPr/>
            </p:nvCxnSpPr>
            <p:spPr bwMode="auto">
              <a:xfrm flipV="1">
                <a:off x="4181513" y="1089580"/>
                <a:ext cx="332865" cy="330162"/>
              </a:xfrm>
              <a:prstGeom prst="line">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cxnSp>
          <p:cxnSp>
            <p:nvCxnSpPr>
              <p:cNvPr id="80" name="Straight Connector 79"/>
              <p:cNvCxnSpPr/>
              <p:nvPr/>
            </p:nvCxnSpPr>
            <p:spPr bwMode="auto">
              <a:xfrm flipV="1">
                <a:off x="4227842" y="1301952"/>
                <a:ext cx="469333" cy="87298"/>
              </a:xfrm>
              <a:prstGeom prst="line">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cxnSp>
          <p:cxnSp>
            <p:nvCxnSpPr>
              <p:cNvPr id="81" name="Straight Connector 80"/>
              <p:cNvCxnSpPr>
                <a:endCxn id="87" idx="1"/>
              </p:cNvCxnSpPr>
              <p:nvPr/>
            </p:nvCxnSpPr>
            <p:spPr bwMode="auto">
              <a:xfrm>
                <a:off x="4205895" y="1397111"/>
                <a:ext cx="308483" cy="133708"/>
              </a:xfrm>
              <a:prstGeom prst="line">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cxnSp>
          <p:cxnSp>
            <p:nvCxnSpPr>
              <p:cNvPr id="82" name="Straight Connector 81"/>
              <p:cNvCxnSpPr/>
              <p:nvPr/>
            </p:nvCxnSpPr>
            <p:spPr bwMode="auto">
              <a:xfrm>
                <a:off x="4188533" y="1394785"/>
                <a:ext cx="473056" cy="57775"/>
              </a:xfrm>
              <a:prstGeom prst="line">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cxnSp>
        </p:grpSp>
        <p:sp>
          <p:nvSpPr>
            <p:cNvPr id="9" name="Rectangle 8"/>
            <p:cNvSpPr/>
            <p:nvPr/>
          </p:nvSpPr>
          <p:spPr bwMode="auto">
            <a:xfrm>
              <a:off x="2085048" y="2418446"/>
              <a:ext cx="1484440" cy="392647"/>
            </a:xfrm>
            <a:prstGeom prst="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82944" tIns="41472" rIns="82944" bIns="41472" numCol="1" rtlCol="0" anchor="t" anchorCtr="0" compatLnSpc="1">
              <a:prstTxWarp prst="textNoShape">
                <a:avLst/>
              </a:prstTxWarp>
            </a:bodyPr>
            <a:lstStyle/>
            <a:p>
              <a:pPr algn="ctr" defTabSz="325445" hangingPunct="0">
                <a:lnSpc>
                  <a:spcPct val="93000"/>
                </a:lnSpc>
                <a:buClr>
                  <a:srgbClr val="000000"/>
                </a:buClr>
                <a:buSzPct val="100000"/>
              </a:pPr>
              <a:r>
                <a:rPr lang="de-DE" sz="1633" dirty="0">
                  <a:latin typeface="Arial" charset="0"/>
                </a:rPr>
                <a:t>Politician</a:t>
              </a:r>
              <a:endParaRPr lang="en-US" sz="1633" dirty="0">
                <a:latin typeface="Arial" charset="0"/>
              </a:endParaRPr>
            </a:p>
          </p:txBody>
        </p:sp>
        <p:sp>
          <p:nvSpPr>
            <p:cNvPr id="19" name="Rectangle 18"/>
            <p:cNvSpPr/>
            <p:nvPr/>
          </p:nvSpPr>
          <p:spPr bwMode="auto">
            <a:xfrm>
              <a:off x="2083900" y="1241000"/>
              <a:ext cx="1484440" cy="392647"/>
            </a:xfrm>
            <a:prstGeom prst="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82944" tIns="41472" rIns="82944" bIns="41472" numCol="1" rtlCol="0" anchor="t" anchorCtr="0" compatLnSpc="1">
              <a:prstTxWarp prst="textNoShape">
                <a:avLst/>
              </a:prstTxWarp>
            </a:bodyPr>
            <a:lstStyle/>
            <a:p>
              <a:pPr algn="ctr" defTabSz="325445" hangingPunct="0">
                <a:lnSpc>
                  <a:spcPct val="93000"/>
                </a:lnSpc>
                <a:buClr>
                  <a:srgbClr val="000000"/>
                </a:buClr>
                <a:buSzPct val="100000"/>
              </a:pPr>
              <a:r>
                <a:rPr lang="de-DE" sz="1633" dirty="0">
                  <a:latin typeface="Arial" charset="0"/>
                </a:rPr>
                <a:t>Expert</a:t>
              </a:r>
              <a:endParaRPr lang="en-US" sz="1633" dirty="0">
                <a:latin typeface="Arial" charset="0"/>
              </a:endParaRPr>
            </a:p>
          </p:txBody>
        </p:sp>
        <p:sp>
          <p:nvSpPr>
            <p:cNvPr id="21" name="Rectangle 20"/>
            <p:cNvSpPr/>
            <p:nvPr/>
          </p:nvSpPr>
          <p:spPr bwMode="auto">
            <a:xfrm>
              <a:off x="1799952" y="5840261"/>
              <a:ext cx="2526767" cy="392647"/>
            </a:xfrm>
            <a:prstGeom prst="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82944" tIns="41472" rIns="82944" bIns="41472" numCol="1" rtlCol="0" anchor="t" anchorCtr="0" compatLnSpc="1">
              <a:prstTxWarp prst="textNoShape">
                <a:avLst/>
              </a:prstTxWarp>
            </a:bodyPr>
            <a:lstStyle/>
            <a:p>
              <a:pPr algn="ctr" eaLnBrk="1">
                <a:lnSpc>
                  <a:spcPct val="93000"/>
                </a:lnSpc>
                <a:buClr>
                  <a:srgbClr val="000000"/>
                </a:buClr>
                <a:buSzPct val="100000"/>
              </a:pPr>
              <a:r>
                <a:rPr lang="de-DE" dirty="0" smtClean="0">
                  <a:latin typeface="Arial" charset="0"/>
                </a:rPr>
                <a:t>Industry/consumers</a:t>
              </a:r>
              <a:endParaRPr lang="en-US" dirty="0">
                <a:latin typeface="Arial" charset="0"/>
              </a:endParaRPr>
            </a:p>
            <a:p>
              <a:pPr algn="ctr" defTabSz="325445" hangingPunct="0">
                <a:lnSpc>
                  <a:spcPct val="93000"/>
                </a:lnSpc>
                <a:buClr>
                  <a:srgbClr val="000000"/>
                </a:buClr>
                <a:buSzPct val="100000"/>
              </a:pPr>
              <a:endParaRPr lang="en-US" sz="1633" dirty="0">
                <a:latin typeface="Arial" charset="0"/>
              </a:endParaRPr>
            </a:p>
          </p:txBody>
        </p:sp>
        <p:sp>
          <p:nvSpPr>
            <p:cNvPr id="22" name="Rectangle 21"/>
            <p:cNvSpPr/>
            <p:nvPr/>
          </p:nvSpPr>
          <p:spPr bwMode="auto">
            <a:xfrm>
              <a:off x="2176881" y="4776554"/>
              <a:ext cx="1484440" cy="392647"/>
            </a:xfrm>
            <a:prstGeom prst="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82944" tIns="41472" rIns="82944" bIns="41472" numCol="1" rtlCol="0" anchor="t" anchorCtr="0" compatLnSpc="1">
              <a:prstTxWarp prst="textNoShape">
                <a:avLst/>
              </a:prstTxWarp>
            </a:bodyPr>
            <a:lstStyle/>
            <a:p>
              <a:pPr algn="ctr" defTabSz="325445" hangingPunct="0">
                <a:lnSpc>
                  <a:spcPct val="93000"/>
                </a:lnSpc>
                <a:buClr>
                  <a:srgbClr val="000000"/>
                </a:buClr>
                <a:buSzPct val="100000"/>
              </a:pPr>
              <a:r>
                <a:rPr lang="de-DE" sz="1633" dirty="0">
                  <a:latin typeface="Arial" charset="0"/>
                </a:rPr>
                <a:t>NGO</a:t>
              </a:r>
              <a:endParaRPr lang="en-US" sz="1633" dirty="0">
                <a:latin typeface="Arial" charset="0"/>
              </a:endParaRPr>
            </a:p>
          </p:txBody>
        </p:sp>
        <p:sp>
          <p:nvSpPr>
            <p:cNvPr id="23" name="Rectangle 22"/>
            <p:cNvSpPr/>
            <p:nvPr/>
          </p:nvSpPr>
          <p:spPr bwMode="auto">
            <a:xfrm>
              <a:off x="2137232" y="3574141"/>
              <a:ext cx="1484440" cy="392647"/>
            </a:xfrm>
            <a:prstGeom prst="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82944" tIns="41472" rIns="82944" bIns="41472" numCol="1" rtlCol="0" anchor="t" anchorCtr="0" compatLnSpc="1">
              <a:prstTxWarp prst="textNoShape">
                <a:avLst/>
              </a:prstTxWarp>
            </a:bodyPr>
            <a:lstStyle/>
            <a:p>
              <a:pPr algn="ctr" eaLnBrk="1">
                <a:lnSpc>
                  <a:spcPct val="93000"/>
                </a:lnSpc>
                <a:buClr>
                  <a:srgbClr val="000000"/>
                </a:buClr>
                <a:buSzPct val="100000"/>
              </a:pPr>
              <a:r>
                <a:rPr lang="de-DE" dirty="0">
                  <a:latin typeface="Arial" charset="0"/>
                </a:rPr>
                <a:t>Lawyer</a:t>
              </a:r>
              <a:endParaRPr lang="en-US" dirty="0">
                <a:latin typeface="Arial" charset="0"/>
              </a:endParaRPr>
            </a:p>
            <a:p>
              <a:pPr algn="ctr" defTabSz="325445" hangingPunct="0">
                <a:lnSpc>
                  <a:spcPct val="93000"/>
                </a:lnSpc>
                <a:buClr>
                  <a:srgbClr val="000000"/>
                </a:buClr>
                <a:buSzPct val="100000"/>
              </a:pPr>
              <a:endParaRPr lang="en-US" sz="1633" dirty="0">
                <a:latin typeface="Arial" charset="0"/>
              </a:endParaRPr>
            </a:p>
          </p:txBody>
        </p:sp>
      </p:grpSp>
      <p:graphicFrame>
        <p:nvGraphicFramePr>
          <p:cNvPr id="50" name="Table 49"/>
          <p:cNvGraphicFramePr>
            <a:graphicFrameLocks noGrp="1"/>
          </p:cNvGraphicFramePr>
          <p:nvPr>
            <p:extLst/>
          </p:nvPr>
        </p:nvGraphicFramePr>
        <p:xfrm>
          <a:off x="4857625" y="1285447"/>
          <a:ext cx="3837151" cy="4633440"/>
        </p:xfrm>
        <a:graphic>
          <a:graphicData uri="http://schemas.openxmlformats.org/drawingml/2006/table">
            <a:tbl>
              <a:tblPr>
                <a:tableStyleId>{5C22544A-7EE6-4342-B048-85BDC9FD1C3A}</a:tableStyleId>
              </a:tblPr>
              <a:tblGrid>
                <a:gridCol w="998962"/>
                <a:gridCol w="919613"/>
                <a:gridCol w="959288"/>
                <a:gridCol w="959288"/>
              </a:tblGrid>
              <a:tr h="312768">
                <a:tc>
                  <a:txBody>
                    <a:bodyPr/>
                    <a:lstStyle/>
                    <a:p>
                      <a:pPr algn="ctr" fontAlgn="b"/>
                      <a:r>
                        <a:rPr lang="en-US" sz="1000" u="none" strike="noStrike" dirty="0">
                          <a:effectLst/>
                        </a:rPr>
                        <a:t>Effective</a:t>
                      </a:r>
                      <a:endParaRPr lang="en-US" sz="1000" b="0" i="0" u="none" strike="noStrike" dirty="0">
                        <a:solidFill>
                          <a:srgbClr val="000000"/>
                        </a:solidFill>
                        <a:effectLst/>
                        <a:latin typeface="Calibri" panose="020F0502020204030204" pitchFamily="34" charset="0"/>
                      </a:endParaRPr>
                    </a:p>
                  </a:txBody>
                  <a:tcPr marL="8640" marR="8640" marT="8640" marB="0" anchor="b"/>
                </a:tc>
                <a:tc>
                  <a:txBody>
                    <a:bodyPr/>
                    <a:lstStyle/>
                    <a:p>
                      <a:pPr algn="ctr" fontAlgn="b"/>
                      <a:r>
                        <a:rPr lang="en-US" sz="1000" u="none" strike="noStrike">
                          <a:effectLst/>
                        </a:rPr>
                        <a:t>Cost</a:t>
                      </a:r>
                      <a:endParaRPr lang="en-US" sz="1000" b="0" i="0" u="none" strike="noStrike">
                        <a:solidFill>
                          <a:srgbClr val="000000"/>
                        </a:solidFill>
                        <a:effectLst/>
                        <a:latin typeface="Calibri" panose="020F0502020204030204" pitchFamily="34" charset="0"/>
                      </a:endParaRPr>
                    </a:p>
                  </a:txBody>
                  <a:tcPr marL="8640" marR="8640" marT="8640" marB="0" anchor="b"/>
                </a:tc>
                <a:tc>
                  <a:txBody>
                    <a:bodyPr/>
                    <a:lstStyle/>
                    <a:p>
                      <a:pPr algn="ctr" fontAlgn="b"/>
                      <a:r>
                        <a:rPr lang="en-US" sz="1000" u="none" strike="noStrike" dirty="0">
                          <a:effectLst/>
                        </a:rPr>
                        <a:t>Acceptance</a:t>
                      </a:r>
                      <a:endParaRPr lang="en-US" sz="1000" b="0" i="0" u="none" strike="noStrike" dirty="0">
                        <a:solidFill>
                          <a:srgbClr val="000000"/>
                        </a:solidFill>
                        <a:effectLst/>
                        <a:latin typeface="Calibri" panose="020F0502020204030204" pitchFamily="34" charset="0"/>
                      </a:endParaRPr>
                    </a:p>
                  </a:txBody>
                  <a:tcPr marL="8640" marR="8640" marT="8640" marB="0" anchor="b"/>
                </a:tc>
                <a:tc>
                  <a:txBody>
                    <a:bodyPr/>
                    <a:lstStyle/>
                    <a:p>
                      <a:pPr algn="ctr" fontAlgn="b"/>
                      <a:r>
                        <a:rPr lang="en-US" sz="1000" u="none" strike="noStrike">
                          <a:effectLst/>
                        </a:rPr>
                        <a:t>Resouces needed</a:t>
                      </a:r>
                      <a:endParaRPr lang="en-US" sz="1000" b="0" i="0" u="none" strike="noStrike">
                        <a:solidFill>
                          <a:srgbClr val="000000"/>
                        </a:solidFill>
                        <a:effectLst/>
                        <a:latin typeface="Calibri" panose="020F0502020204030204" pitchFamily="34" charset="0"/>
                      </a:endParaRPr>
                    </a:p>
                  </a:txBody>
                  <a:tcPr marL="8640" marR="8640" marT="8640" marB="0" anchor="b"/>
                </a:tc>
              </a:tr>
              <a:tr h="172800">
                <a:tc>
                  <a:txBody>
                    <a:bodyPr/>
                    <a:lstStyle/>
                    <a:p>
                      <a:pPr algn="ctr" fontAlgn="b"/>
                      <a:r>
                        <a:rPr lang="en-US" sz="1000" b="0" i="0" u="none" strike="noStrike">
                          <a:solidFill>
                            <a:srgbClr val="000000"/>
                          </a:solidFill>
                          <a:effectLst/>
                          <a:latin typeface="Calibri" panose="020F0502020204030204" pitchFamily="34" charset="0"/>
                        </a:rPr>
                        <a:t>9</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10</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9</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10</a:t>
                      </a:r>
                    </a:p>
                  </a:txBody>
                  <a:tcPr marL="8640" marR="8640" marT="8640" marB="0" anchor="b"/>
                </a:tc>
              </a:tr>
              <a:tr h="172800">
                <a:tc>
                  <a:txBody>
                    <a:bodyPr/>
                    <a:lstStyle/>
                    <a:p>
                      <a:pPr algn="ctr" fontAlgn="b"/>
                      <a:r>
                        <a:rPr lang="en-US" sz="1000" b="0" i="0" u="none" strike="noStrike">
                          <a:solidFill>
                            <a:srgbClr val="000000"/>
                          </a:solidFill>
                          <a:effectLst/>
                          <a:latin typeface="Calibri" panose="020F0502020204030204" pitchFamily="34" charset="0"/>
                        </a:rPr>
                        <a:t>9</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10</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10</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10</a:t>
                      </a:r>
                    </a:p>
                  </a:txBody>
                  <a:tcPr marL="8640" marR="8640" marT="8640" marB="0" anchor="b"/>
                </a:tc>
              </a:tr>
              <a:tr h="172800">
                <a:tc>
                  <a:txBody>
                    <a:bodyPr/>
                    <a:lstStyle/>
                    <a:p>
                      <a:pPr algn="ctr" fontAlgn="b"/>
                      <a:r>
                        <a:rPr lang="en-US" sz="1000" b="0" i="0" u="none" strike="noStrike">
                          <a:solidFill>
                            <a:srgbClr val="000000"/>
                          </a:solidFill>
                          <a:effectLst/>
                          <a:latin typeface="Calibri" panose="020F0502020204030204" pitchFamily="34" charset="0"/>
                        </a:rPr>
                        <a:t>9</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10</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10</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9</a:t>
                      </a:r>
                    </a:p>
                  </a:txBody>
                  <a:tcPr marL="8640" marR="8640" marT="8640" marB="0" anchor="b"/>
                </a:tc>
              </a:tr>
              <a:tr h="172800">
                <a:tc>
                  <a:txBody>
                    <a:bodyPr/>
                    <a:lstStyle/>
                    <a:p>
                      <a:pPr algn="ctr" fontAlgn="b"/>
                      <a:r>
                        <a:rPr lang="en-US" sz="1000" b="0" i="0" u="none" strike="noStrike">
                          <a:solidFill>
                            <a:srgbClr val="000000"/>
                          </a:solidFill>
                          <a:effectLst/>
                          <a:latin typeface="Calibri" panose="020F0502020204030204" pitchFamily="34" charset="0"/>
                        </a:rPr>
                        <a:t>9</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9</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9</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10</a:t>
                      </a:r>
                    </a:p>
                  </a:txBody>
                  <a:tcPr marL="8640" marR="8640" marT="8640" marB="0" anchor="b"/>
                </a:tc>
              </a:tr>
              <a:tr h="172800">
                <a:tc>
                  <a:txBody>
                    <a:bodyPr/>
                    <a:lstStyle/>
                    <a:p>
                      <a:pPr algn="ctr" fontAlgn="b"/>
                      <a:r>
                        <a:rPr lang="en-US" sz="1000" b="0" i="0" u="none" strike="noStrike">
                          <a:solidFill>
                            <a:srgbClr val="000000"/>
                          </a:solidFill>
                          <a:effectLst/>
                          <a:latin typeface="Calibri" panose="020F0502020204030204" pitchFamily="34" charset="0"/>
                        </a:rPr>
                        <a:t>9</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10</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9</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9</a:t>
                      </a:r>
                    </a:p>
                  </a:txBody>
                  <a:tcPr marL="8640" marR="8640" marT="8640" marB="0" anchor="b"/>
                </a:tc>
              </a:tr>
              <a:tr h="172800">
                <a:tc>
                  <a:txBody>
                    <a:bodyPr/>
                    <a:lstStyle/>
                    <a:p>
                      <a:pPr algn="ctr" fontAlgn="b"/>
                      <a:r>
                        <a:rPr lang="en-US" sz="1000" b="0" i="0" u="none" strike="noStrike">
                          <a:solidFill>
                            <a:srgbClr val="000000"/>
                          </a:solidFill>
                          <a:effectLst/>
                          <a:latin typeface="Calibri" panose="020F0502020204030204" pitchFamily="34" charset="0"/>
                        </a:rPr>
                        <a:t>6</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8</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5</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8</a:t>
                      </a:r>
                    </a:p>
                  </a:txBody>
                  <a:tcPr marL="8640" marR="8640" marT="8640" marB="0" anchor="b"/>
                </a:tc>
              </a:tr>
              <a:tr h="172800">
                <a:tc>
                  <a:txBody>
                    <a:bodyPr/>
                    <a:lstStyle/>
                    <a:p>
                      <a:pPr algn="ctr" fontAlgn="b"/>
                      <a:r>
                        <a:rPr lang="en-US" sz="1000" b="0" i="0" u="none" strike="noStrike">
                          <a:solidFill>
                            <a:srgbClr val="000000"/>
                          </a:solidFill>
                          <a:effectLst/>
                          <a:latin typeface="Calibri" panose="020F0502020204030204" pitchFamily="34" charset="0"/>
                        </a:rPr>
                        <a:t>5</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7</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5</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7</a:t>
                      </a:r>
                    </a:p>
                  </a:txBody>
                  <a:tcPr marL="8640" marR="8640" marT="8640" marB="0" anchor="b"/>
                </a:tc>
              </a:tr>
              <a:tr h="172800">
                <a:tc>
                  <a:txBody>
                    <a:bodyPr/>
                    <a:lstStyle/>
                    <a:p>
                      <a:pPr algn="ctr" fontAlgn="b"/>
                      <a:r>
                        <a:rPr lang="en-US" sz="1000" b="0" i="0" u="none" strike="noStrike">
                          <a:solidFill>
                            <a:srgbClr val="000000"/>
                          </a:solidFill>
                          <a:effectLst/>
                          <a:latin typeface="Calibri" panose="020F0502020204030204" pitchFamily="34" charset="0"/>
                        </a:rPr>
                        <a:t>6</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7</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6</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7</a:t>
                      </a:r>
                    </a:p>
                  </a:txBody>
                  <a:tcPr marL="8640" marR="8640" marT="8640" marB="0" anchor="b"/>
                </a:tc>
              </a:tr>
              <a:tr h="172800">
                <a:tc>
                  <a:txBody>
                    <a:bodyPr/>
                    <a:lstStyle/>
                    <a:p>
                      <a:pPr algn="ctr" fontAlgn="b"/>
                      <a:r>
                        <a:rPr lang="en-US" sz="1000" b="0" i="0" u="none" strike="noStrike">
                          <a:solidFill>
                            <a:srgbClr val="000000"/>
                          </a:solidFill>
                          <a:effectLst/>
                          <a:latin typeface="Calibri" panose="020F0502020204030204" pitchFamily="34" charset="0"/>
                        </a:rPr>
                        <a:t>5</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8</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5</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7</a:t>
                      </a:r>
                    </a:p>
                  </a:txBody>
                  <a:tcPr marL="8640" marR="8640" marT="8640" marB="0" anchor="b"/>
                </a:tc>
              </a:tr>
              <a:tr h="172800">
                <a:tc>
                  <a:txBody>
                    <a:bodyPr/>
                    <a:lstStyle/>
                    <a:p>
                      <a:pPr algn="ctr" fontAlgn="b"/>
                      <a:r>
                        <a:rPr lang="en-US" sz="1000" b="0" i="0" u="none" strike="noStrike">
                          <a:solidFill>
                            <a:srgbClr val="000000"/>
                          </a:solidFill>
                          <a:effectLst/>
                          <a:latin typeface="Calibri" panose="020F0502020204030204" pitchFamily="34" charset="0"/>
                        </a:rPr>
                        <a:t>6</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7</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6</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7</a:t>
                      </a:r>
                    </a:p>
                  </a:txBody>
                  <a:tcPr marL="8640" marR="8640" marT="8640" marB="0" anchor="b"/>
                </a:tc>
              </a:tr>
              <a:tr h="172800">
                <a:tc>
                  <a:txBody>
                    <a:bodyPr/>
                    <a:lstStyle/>
                    <a:p>
                      <a:pPr algn="ctr" fontAlgn="b"/>
                      <a:r>
                        <a:rPr lang="en-US" sz="1000" b="0" i="0" u="none" strike="noStrike">
                          <a:solidFill>
                            <a:srgbClr val="000000"/>
                          </a:solidFill>
                          <a:effectLst/>
                          <a:latin typeface="Calibri" panose="020F0502020204030204" pitchFamily="34" charset="0"/>
                        </a:rPr>
                        <a:t>2</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2</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3</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2</a:t>
                      </a:r>
                    </a:p>
                  </a:txBody>
                  <a:tcPr marL="8640" marR="8640" marT="8640" marB="0" anchor="b"/>
                </a:tc>
              </a:tr>
              <a:tr h="172800">
                <a:tc>
                  <a:txBody>
                    <a:bodyPr/>
                    <a:lstStyle/>
                    <a:p>
                      <a:pPr algn="ctr" fontAlgn="b"/>
                      <a:r>
                        <a:rPr lang="en-US" sz="1000" b="0" i="0" u="none" strike="noStrike">
                          <a:solidFill>
                            <a:srgbClr val="000000"/>
                          </a:solidFill>
                          <a:effectLst/>
                          <a:latin typeface="Calibri" panose="020F0502020204030204" pitchFamily="34" charset="0"/>
                        </a:rPr>
                        <a:t>2</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3</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3</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2</a:t>
                      </a:r>
                    </a:p>
                  </a:txBody>
                  <a:tcPr marL="8640" marR="8640" marT="8640" marB="0" anchor="b"/>
                </a:tc>
              </a:tr>
              <a:tr h="172800">
                <a:tc>
                  <a:txBody>
                    <a:bodyPr/>
                    <a:lstStyle/>
                    <a:p>
                      <a:pPr algn="ctr" fontAlgn="b"/>
                      <a:r>
                        <a:rPr lang="en-US" sz="1000" b="0" i="0" u="none" strike="noStrike">
                          <a:solidFill>
                            <a:srgbClr val="000000"/>
                          </a:solidFill>
                          <a:effectLst/>
                          <a:latin typeface="Calibri" panose="020F0502020204030204" pitchFamily="34" charset="0"/>
                        </a:rPr>
                        <a:t>2</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3</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2</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3</a:t>
                      </a:r>
                    </a:p>
                  </a:txBody>
                  <a:tcPr marL="8640" marR="8640" marT="8640" marB="0" anchor="b"/>
                </a:tc>
              </a:tr>
              <a:tr h="172800">
                <a:tc>
                  <a:txBody>
                    <a:bodyPr/>
                    <a:lstStyle/>
                    <a:p>
                      <a:pPr algn="ctr" fontAlgn="b"/>
                      <a:r>
                        <a:rPr lang="en-US" sz="1000" b="0" i="0" u="none" strike="noStrike">
                          <a:solidFill>
                            <a:srgbClr val="000000"/>
                          </a:solidFill>
                          <a:effectLst/>
                          <a:latin typeface="Calibri" panose="020F0502020204030204" pitchFamily="34" charset="0"/>
                        </a:rPr>
                        <a:t>3</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2</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3</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3</a:t>
                      </a:r>
                    </a:p>
                  </a:txBody>
                  <a:tcPr marL="8640" marR="8640" marT="8640" marB="0" anchor="b"/>
                </a:tc>
              </a:tr>
              <a:tr h="172800">
                <a:tc>
                  <a:txBody>
                    <a:bodyPr/>
                    <a:lstStyle/>
                    <a:p>
                      <a:pPr algn="ctr" fontAlgn="b"/>
                      <a:r>
                        <a:rPr lang="en-US" sz="1000" b="0" i="0" u="none" strike="noStrike">
                          <a:solidFill>
                            <a:srgbClr val="000000"/>
                          </a:solidFill>
                          <a:effectLst/>
                          <a:latin typeface="Calibri" panose="020F0502020204030204" pitchFamily="34" charset="0"/>
                        </a:rPr>
                        <a:t>2</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3</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3</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2</a:t>
                      </a:r>
                    </a:p>
                  </a:txBody>
                  <a:tcPr marL="8640" marR="8640" marT="8640" marB="0" anchor="b"/>
                </a:tc>
              </a:tr>
              <a:tr h="172800">
                <a:tc>
                  <a:txBody>
                    <a:bodyPr/>
                    <a:lstStyle/>
                    <a:p>
                      <a:pPr algn="ctr" fontAlgn="b"/>
                      <a:r>
                        <a:rPr lang="en-US" sz="1000" b="0" i="0" u="none" strike="noStrike">
                          <a:solidFill>
                            <a:srgbClr val="000000"/>
                          </a:solidFill>
                          <a:effectLst/>
                          <a:latin typeface="Calibri" panose="020F0502020204030204" pitchFamily="34" charset="0"/>
                        </a:rPr>
                        <a:t>4</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2</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3</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1</a:t>
                      </a:r>
                    </a:p>
                  </a:txBody>
                  <a:tcPr marL="8640" marR="8640" marT="8640" marB="0" anchor="b"/>
                </a:tc>
              </a:tr>
              <a:tr h="172800">
                <a:tc>
                  <a:txBody>
                    <a:bodyPr/>
                    <a:lstStyle/>
                    <a:p>
                      <a:pPr algn="ctr" fontAlgn="b"/>
                      <a:r>
                        <a:rPr lang="en-US" sz="1000" b="0" i="0" u="none" strike="noStrike">
                          <a:solidFill>
                            <a:srgbClr val="000000"/>
                          </a:solidFill>
                          <a:effectLst/>
                          <a:latin typeface="Calibri" panose="020F0502020204030204" pitchFamily="34" charset="0"/>
                        </a:rPr>
                        <a:t>3</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2</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2</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1</a:t>
                      </a:r>
                    </a:p>
                  </a:txBody>
                  <a:tcPr marL="8640" marR="8640" marT="8640" marB="0" anchor="b"/>
                </a:tc>
              </a:tr>
              <a:tr h="172800">
                <a:tc>
                  <a:txBody>
                    <a:bodyPr/>
                    <a:lstStyle/>
                    <a:p>
                      <a:pPr algn="ctr" fontAlgn="b"/>
                      <a:r>
                        <a:rPr lang="en-US" sz="1000" b="0" i="0" u="none" strike="noStrike">
                          <a:solidFill>
                            <a:srgbClr val="000000"/>
                          </a:solidFill>
                          <a:effectLst/>
                          <a:latin typeface="Calibri" panose="020F0502020204030204" pitchFamily="34" charset="0"/>
                        </a:rPr>
                        <a:t>3</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1</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3</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1</a:t>
                      </a:r>
                    </a:p>
                  </a:txBody>
                  <a:tcPr marL="8640" marR="8640" marT="8640" marB="0" anchor="b"/>
                </a:tc>
              </a:tr>
              <a:tr h="172800">
                <a:tc>
                  <a:txBody>
                    <a:bodyPr/>
                    <a:lstStyle/>
                    <a:p>
                      <a:pPr algn="ctr" fontAlgn="b"/>
                      <a:r>
                        <a:rPr lang="en-US" sz="1000" b="0" i="0" u="none" strike="noStrike">
                          <a:solidFill>
                            <a:srgbClr val="000000"/>
                          </a:solidFill>
                          <a:effectLst/>
                          <a:latin typeface="Calibri" panose="020F0502020204030204" pitchFamily="34" charset="0"/>
                        </a:rPr>
                        <a:t>3</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1</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3</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2</a:t>
                      </a:r>
                    </a:p>
                  </a:txBody>
                  <a:tcPr marL="8640" marR="8640" marT="8640" marB="0" anchor="b"/>
                </a:tc>
              </a:tr>
              <a:tr h="172800">
                <a:tc>
                  <a:txBody>
                    <a:bodyPr/>
                    <a:lstStyle/>
                    <a:p>
                      <a:pPr algn="ctr" fontAlgn="b"/>
                      <a:r>
                        <a:rPr lang="en-US" sz="1000" b="0" i="0" u="none" strike="noStrike">
                          <a:solidFill>
                            <a:srgbClr val="000000"/>
                          </a:solidFill>
                          <a:effectLst/>
                          <a:latin typeface="Calibri" panose="020F0502020204030204" pitchFamily="34" charset="0"/>
                        </a:rPr>
                        <a:t>4</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2</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3</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2</a:t>
                      </a:r>
                    </a:p>
                  </a:txBody>
                  <a:tcPr marL="8640" marR="8640" marT="8640" marB="0" anchor="b"/>
                </a:tc>
              </a:tr>
              <a:tr h="172800">
                <a:tc>
                  <a:txBody>
                    <a:bodyPr/>
                    <a:lstStyle/>
                    <a:p>
                      <a:pPr algn="ctr" fontAlgn="b"/>
                      <a:r>
                        <a:rPr lang="en-US" sz="1000" b="0" i="0" u="none" strike="noStrike">
                          <a:solidFill>
                            <a:srgbClr val="000000"/>
                          </a:solidFill>
                          <a:effectLst/>
                          <a:latin typeface="Calibri" panose="020F0502020204030204" pitchFamily="34" charset="0"/>
                        </a:rPr>
                        <a:t>1</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7</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8</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3</a:t>
                      </a:r>
                    </a:p>
                  </a:txBody>
                  <a:tcPr marL="8640" marR="8640" marT="8640" marB="0" anchor="b"/>
                </a:tc>
              </a:tr>
              <a:tr h="172800">
                <a:tc>
                  <a:txBody>
                    <a:bodyPr/>
                    <a:lstStyle/>
                    <a:p>
                      <a:pPr algn="ctr" fontAlgn="b"/>
                      <a:r>
                        <a:rPr lang="en-US" sz="1000" b="0" i="0" u="none" strike="noStrike">
                          <a:solidFill>
                            <a:srgbClr val="000000"/>
                          </a:solidFill>
                          <a:effectLst/>
                          <a:latin typeface="Calibri" panose="020F0502020204030204" pitchFamily="34" charset="0"/>
                        </a:rPr>
                        <a:t>1</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6</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8</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3</a:t>
                      </a:r>
                    </a:p>
                  </a:txBody>
                  <a:tcPr marL="8640" marR="8640" marT="8640" marB="0" anchor="b"/>
                </a:tc>
              </a:tr>
              <a:tr h="172800">
                <a:tc>
                  <a:txBody>
                    <a:bodyPr/>
                    <a:lstStyle/>
                    <a:p>
                      <a:pPr algn="ctr" fontAlgn="b"/>
                      <a:r>
                        <a:rPr lang="en-US" sz="1000" b="0" i="0" u="none" strike="noStrike">
                          <a:solidFill>
                            <a:srgbClr val="000000"/>
                          </a:solidFill>
                          <a:effectLst/>
                          <a:latin typeface="Calibri" panose="020F0502020204030204" pitchFamily="34" charset="0"/>
                        </a:rPr>
                        <a:t>2</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7</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7</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2</a:t>
                      </a:r>
                    </a:p>
                  </a:txBody>
                  <a:tcPr marL="8640" marR="8640" marT="8640" marB="0" anchor="b"/>
                </a:tc>
              </a:tr>
              <a:tr h="172800">
                <a:tc>
                  <a:txBody>
                    <a:bodyPr/>
                    <a:lstStyle/>
                    <a:p>
                      <a:pPr algn="ctr" fontAlgn="b"/>
                      <a:r>
                        <a:rPr lang="en-US" sz="1000" b="0" i="0" u="none" strike="noStrike">
                          <a:solidFill>
                            <a:srgbClr val="000000"/>
                          </a:solidFill>
                          <a:effectLst/>
                          <a:latin typeface="Calibri" panose="020F0502020204030204" pitchFamily="34" charset="0"/>
                        </a:rPr>
                        <a:t>1</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6</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7</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2</a:t>
                      </a:r>
                    </a:p>
                  </a:txBody>
                  <a:tcPr marL="8640" marR="8640" marT="8640" marB="0" anchor="b"/>
                </a:tc>
              </a:tr>
              <a:tr h="172800">
                <a:tc>
                  <a:txBody>
                    <a:bodyPr/>
                    <a:lstStyle/>
                    <a:p>
                      <a:pPr algn="ctr" fontAlgn="b"/>
                      <a:r>
                        <a:rPr lang="en-US" sz="1000" b="0" i="0" u="none" strike="noStrike" dirty="0">
                          <a:solidFill>
                            <a:srgbClr val="000000"/>
                          </a:solidFill>
                          <a:effectLst/>
                          <a:latin typeface="Calibri" panose="020F0502020204030204" pitchFamily="34" charset="0"/>
                        </a:rPr>
                        <a:t>2</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7</a:t>
                      </a:r>
                    </a:p>
                  </a:txBody>
                  <a:tcPr marL="8640" marR="8640" marT="8640" marB="0" anchor="b"/>
                </a:tc>
                <a:tc>
                  <a:txBody>
                    <a:bodyPr/>
                    <a:lstStyle/>
                    <a:p>
                      <a:pPr algn="ctr" fontAlgn="b"/>
                      <a:r>
                        <a:rPr lang="en-US" sz="1000" b="0" i="0" u="none" strike="noStrike">
                          <a:solidFill>
                            <a:srgbClr val="000000"/>
                          </a:solidFill>
                          <a:effectLst/>
                          <a:latin typeface="Calibri" panose="020F0502020204030204" pitchFamily="34" charset="0"/>
                        </a:rPr>
                        <a:t>8</a:t>
                      </a:r>
                    </a:p>
                  </a:txBody>
                  <a:tcPr marL="8640" marR="8640" marT="8640" marB="0" anchor="b"/>
                </a:tc>
                <a:tc>
                  <a:txBody>
                    <a:bodyPr/>
                    <a:lstStyle/>
                    <a:p>
                      <a:pPr algn="ctr" fontAlgn="b"/>
                      <a:r>
                        <a:rPr lang="en-US" sz="1000" b="0" i="0" u="none" strike="noStrike" dirty="0">
                          <a:solidFill>
                            <a:srgbClr val="000000"/>
                          </a:solidFill>
                          <a:effectLst/>
                          <a:latin typeface="Calibri" panose="020F0502020204030204" pitchFamily="34" charset="0"/>
                        </a:rPr>
                        <a:t>2</a:t>
                      </a:r>
                    </a:p>
                  </a:txBody>
                  <a:tcPr marL="8640" marR="8640" marT="8640" marB="0" anchor="b"/>
                </a:tc>
              </a:tr>
            </a:tbl>
          </a:graphicData>
        </a:graphic>
      </p:graphicFrame>
      <p:sp>
        <p:nvSpPr>
          <p:cNvPr id="125" name="TextBox 124"/>
          <p:cNvSpPr txBox="1"/>
          <p:nvPr/>
        </p:nvSpPr>
        <p:spPr>
          <a:xfrm>
            <a:off x="4707816" y="965694"/>
            <a:ext cx="3898154" cy="31559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de-DE" sz="1451" i="1" dirty="0">
                <a:solidFill>
                  <a:schemeClr val="accent1">
                    <a:lumMod val="50000"/>
                  </a:schemeClr>
                </a:solidFill>
              </a:rPr>
              <a:t>Preference values of agents</a:t>
            </a:r>
            <a:endParaRPr lang="en-US" sz="1451" i="1" dirty="0">
              <a:solidFill>
                <a:schemeClr val="accent1">
                  <a:lumMod val="50000"/>
                </a:schemeClr>
              </a:solidFill>
            </a:endParaRPr>
          </a:p>
        </p:txBody>
      </p:sp>
      <p:sp>
        <p:nvSpPr>
          <p:cNvPr id="124" name="TextBox 123"/>
          <p:cNvSpPr txBox="1"/>
          <p:nvPr/>
        </p:nvSpPr>
        <p:spPr>
          <a:xfrm rot="5400000">
            <a:off x="3144149" y="3261660"/>
            <a:ext cx="1525225" cy="369332"/>
          </a:xfrm>
          <a:prstGeom prst="rect">
            <a:avLst/>
          </a:prstGeom>
          <a:noFill/>
        </p:spPr>
        <p:txBody>
          <a:bodyPr wrap="square" rtlCol="0">
            <a:spAutoFit/>
          </a:bodyPr>
          <a:lstStyle/>
          <a:p>
            <a:pPr algn="ctr"/>
            <a:r>
              <a:rPr lang="de-DE" dirty="0" smtClean="0">
                <a:latin typeface="+mj-lt"/>
                <a:ea typeface="BatangChe" panose="02030609000101010101" pitchFamily="49" charset="-127"/>
              </a:rPr>
              <a:t>Agents</a:t>
            </a:r>
            <a:endParaRPr lang="en-US" dirty="0">
              <a:latin typeface="+mj-lt"/>
              <a:ea typeface="BatangChe" panose="02030609000101010101" pitchFamily="49" charset="-127"/>
            </a:endParaRPr>
          </a:p>
        </p:txBody>
      </p:sp>
      <p:sp>
        <p:nvSpPr>
          <p:cNvPr id="75" name="Titel 1"/>
          <p:cNvSpPr txBox="1">
            <a:spLocks/>
          </p:cNvSpPr>
          <p:nvPr/>
        </p:nvSpPr>
        <p:spPr>
          <a:xfrm>
            <a:off x="390525" y="333375"/>
            <a:ext cx="6911975" cy="561975"/>
          </a:xfrm>
          <a:prstGeom prst="rect">
            <a:avLst/>
          </a:prstGeom>
        </p:spPr>
        <p:txBody>
          <a:bodyPr/>
          <a:lst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r>
              <a:rPr lang="en-US" altLang="de-DE" dirty="0" smtClean="0">
                <a:solidFill>
                  <a:schemeClr val="tx1"/>
                </a:solidFill>
              </a:rPr>
              <a:t>Agent</a:t>
            </a:r>
            <a:endParaRPr lang="en-US" altLang="de-DE" dirty="0">
              <a:solidFill>
                <a:schemeClr val="tx1"/>
              </a:solidFill>
            </a:endParaRPr>
          </a:p>
          <a:p>
            <a:endParaRPr lang="en-US" altLang="de-DE" dirty="0">
              <a:solidFill>
                <a:schemeClr val="tx1"/>
              </a:solidFill>
            </a:endParaRPr>
          </a:p>
        </p:txBody>
      </p:sp>
    </p:spTree>
    <p:extLst>
      <p:ext uri="{BB962C8B-B14F-4D97-AF65-F5344CB8AC3E}">
        <p14:creationId xmlns:p14="http://schemas.microsoft.com/office/powerpoint/2010/main" val="19953037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977396" y="855738"/>
                <a:ext cx="6319731" cy="2053447"/>
              </a:xfrm>
              <a:prstGeom prst="rect">
                <a:avLst/>
              </a:prstGeom>
            </p:spPr>
            <p:txBody>
              <a:bodyPr wrap="square">
                <a:spAutoFit/>
              </a:bodyPr>
              <a:lstStyle/>
              <a:p>
                <a:pPr algn="just"/>
                <a:r>
                  <a:rPr lang="en-US" dirty="0" smtClean="0">
                    <a:latin typeface="Times" panose="02020603050405020304" pitchFamily="18" charset="0"/>
                    <a:ea typeface="Times New Roman" panose="02020603050405020304" pitchFamily="18" charset="0"/>
                    <a:cs typeface="Times New Roman" panose="02020603050405020304" pitchFamily="18" charset="0"/>
                  </a:rPr>
                  <a:t>Let </a:t>
                </a:r>
                <a:r>
                  <a:rPr lang="en-US" sz="1450" dirty="0" smtClean="0">
                    <a:latin typeface="Times" panose="02020603050405020304" pitchFamily="18" charset="0"/>
                    <a:ea typeface="Times New Roman" panose="02020603050405020304" pitchFamily="18" charset="0"/>
                    <a:cs typeface="Times New Roman" panose="02020603050405020304" pitchFamily="18" charset="0"/>
                  </a:rPr>
                  <a:t>A</a:t>
                </a:r>
                <a:r>
                  <a:rPr lang="en-US" dirty="0" smtClean="0">
                    <a:latin typeface="Times" panose="02020603050405020304" pitchFamily="18" charset="0"/>
                    <a:ea typeface="Times New Roman" panose="02020603050405020304" pitchFamily="18" charset="0"/>
                    <a:cs typeface="Times New Roman" panose="02020603050405020304" pitchFamily="18" charset="0"/>
                  </a:rPr>
                  <a:t> = {</a:t>
                </a:r>
                <a:r>
                  <a:rPr lang="en-US" sz="1451" dirty="0">
                    <a:latin typeface="Times" panose="02020603050405020304" pitchFamily="18" charset="0"/>
                    <a:ea typeface="Times New Roman" panose="02020603050405020304" pitchFamily="18" charset="0"/>
                    <a:cs typeface="Times New Roman" panose="02020603050405020304" pitchFamily="18" charset="0"/>
                  </a:rPr>
                  <a:t>A</a:t>
                </a:r>
                <a:r>
                  <a:rPr lang="en-US" sz="1451" baseline="-25000" dirty="0">
                    <a:latin typeface="Times" panose="02020603050405020304" pitchFamily="18" charset="0"/>
                    <a:ea typeface="Times New Roman" panose="02020603050405020304" pitchFamily="18" charset="0"/>
                    <a:cs typeface="Times New Roman" panose="02020603050405020304" pitchFamily="18" charset="0"/>
                  </a:rPr>
                  <a:t>1</a:t>
                </a:r>
                <a:r>
                  <a:rPr lang="en-US" sz="1451" dirty="0">
                    <a:latin typeface="Times" panose="02020603050405020304" pitchFamily="18" charset="0"/>
                    <a:ea typeface="Times New Roman" panose="02020603050405020304" pitchFamily="18" charset="0"/>
                    <a:cs typeface="Times New Roman" panose="02020603050405020304" pitchFamily="18" charset="0"/>
                  </a:rPr>
                  <a:t>, A</a:t>
                </a:r>
                <a:r>
                  <a:rPr lang="en-US" sz="1451" baseline="-25000" dirty="0">
                    <a:latin typeface="Times" panose="02020603050405020304" pitchFamily="18" charset="0"/>
                    <a:ea typeface="Times New Roman" panose="02020603050405020304" pitchFamily="18" charset="0"/>
                    <a:cs typeface="Times New Roman" panose="02020603050405020304" pitchFamily="18" charset="0"/>
                  </a:rPr>
                  <a:t>2</a:t>
                </a:r>
                <a:r>
                  <a:rPr lang="en-US" sz="1451" dirty="0">
                    <a:latin typeface="Times" panose="02020603050405020304" pitchFamily="18" charset="0"/>
                    <a:ea typeface="Times New Roman" panose="02020603050405020304" pitchFamily="18" charset="0"/>
                    <a:cs typeface="Times New Roman" panose="02020603050405020304" pitchFamily="18" charset="0"/>
                  </a:rPr>
                  <a:t>, …, A</a:t>
                </a:r>
                <a:r>
                  <a:rPr lang="en-US" sz="1451" baseline="-25000" dirty="0">
                    <a:latin typeface="Times" panose="02020603050405020304" pitchFamily="18" charset="0"/>
                    <a:ea typeface="Times New Roman" panose="02020603050405020304" pitchFamily="18" charset="0"/>
                    <a:cs typeface="Times New Roman" panose="02020603050405020304" pitchFamily="18" charset="0"/>
                  </a:rPr>
                  <a:t>n</a:t>
                </a:r>
                <a:r>
                  <a:rPr lang="en-US" dirty="0">
                    <a:effectLst/>
                    <a:latin typeface="Times" panose="02020603050405020304" pitchFamily="18" charset="0"/>
                    <a:ea typeface="Times New Roman" panose="02020603050405020304" pitchFamily="18" charset="0"/>
                    <a:cs typeface="Times New Roman" panose="02020603050405020304" pitchFamily="18" charset="0"/>
                  </a:rPr>
                  <a:t>} be the set of agents</a:t>
                </a:r>
                <a:r>
                  <a:rPr lang="en-US" dirty="0" smtClean="0">
                    <a:effectLst/>
                    <a:latin typeface="Times" panose="02020603050405020304" pitchFamily="18" charset="0"/>
                    <a:ea typeface="Times New Roman" panose="02020603050405020304" pitchFamily="18" charset="0"/>
                    <a:cs typeface="Times New Roman" panose="02020603050405020304" pitchFamily="18" charset="0"/>
                  </a:rPr>
                  <a:t>,</a:t>
                </a:r>
                <a:r>
                  <a:rPr lang="en-US" dirty="0" smtClean="0">
                    <a:ea typeface="Times New Roman" panose="02020603050405020304" pitchFamily="18" charset="0"/>
                    <a:cs typeface="Times New Roman" panose="02020603050405020304" pitchFamily="18" charset="0"/>
                  </a:rPr>
                  <a:t> </a:t>
                </a:r>
                <a14:m>
                  <m:oMath xmlns:m="http://schemas.openxmlformats.org/officeDocument/2006/math">
                    <m:r>
                      <a:rPr lang="en-US" sz="1400" i="1">
                        <a:latin typeface="Cambria Math" panose="02040503050406030204" pitchFamily="18" charset="0"/>
                        <a:ea typeface="Times New Roman" panose="02020603050405020304" pitchFamily="18" charset="0"/>
                        <a:cs typeface="Times New Roman" panose="02020603050405020304" pitchFamily="18" charset="0"/>
                      </a:rPr>
                      <m:t>𝑆</m:t>
                    </m:r>
                    <m:r>
                      <a:rPr lang="de-DE" sz="1400" i="1">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de-DE" sz="1400" i="1" dirty="0">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sz="1400" i="1">
                                <a:latin typeface="Cambria Math" panose="02040503050406030204" pitchFamily="18" charset="0"/>
                              </a:rPr>
                            </m:ctrlPr>
                          </m:sSupPr>
                          <m:e>
                            <m:r>
                              <a:rPr lang="de-DE" sz="1400" i="1">
                                <a:latin typeface="Cambria Math" panose="02040503050406030204" pitchFamily="18" charset="0"/>
                              </a:rPr>
                              <m:t>𝑆</m:t>
                            </m:r>
                          </m:e>
                          <m:sup>
                            <m:r>
                              <a:rPr lang="de-DE" sz="1400" b="0" i="1" smtClean="0">
                                <a:latin typeface="Cambria Math" panose="02040503050406030204" pitchFamily="18" charset="0"/>
                              </a:rPr>
                              <m:t>1</m:t>
                            </m:r>
                          </m:sup>
                        </m:sSup>
                        <m:r>
                          <a:rPr lang="de-DE" sz="1400" b="0" i="1" smtClean="0">
                            <a:latin typeface="Cambria Math" panose="02040503050406030204" pitchFamily="18" charset="0"/>
                          </a:rPr>
                          <m:t>,</m:t>
                        </m:r>
                        <m:sSup>
                          <m:sSupPr>
                            <m:ctrlPr>
                              <a:rPr lang="en-US" sz="1400" i="1">
                                <a:latin typeface="Cambria Math" panose="02040503050406030204" pitchFamily="18" charset="0"/>
                              </a:rPr>
                            </m:ctrlPr>
                          </m:sSupPr>
                          <m:e>
                            <m:r>
                              <a:rPr lang="de-DE" sz="1400" i="1">
                                <a:latin typeface="Cambria Math" panose="02040503050406030204" pitchFamily="18" charset="0"/>
                              </a:rPr>
                              <m:t>𝑆</m:t>
                            </m:r>
                          </m:e>
                          <m:sup>
                            <m:r>
                              <a:rPr lang="de-DE" sz="1400" b="0" i="1" smtClean="0">
                                <a:latin typeface="Cambria Math" panose="02040503050406030204" pitchFamily="18" charset="0"/>
                              </a:rPr>
                              <m:t>2</m:t>
                            </m:r>
                          </m:sup>
                        </m:sSup>
                        <m:r>
                          <a:rPr lang="de-DE" sz="1400" b="0" i="1" smtClean="0">
                            <a:latin typeface="Cambria Math" panose="02040503050406030204" pitchFamily="18" charset="0"/>
                          </a:rPr>
                          <m:t>,…</m:t>
                        </m:r>
                        <m:sSup>
                          <m:sSupPr>
                            <m:ctrlPr>
                              <a:rPr lang="en-US" sz="1400" i="1">
                                <a:latin typeface="Cambria Math" panose="02040503050406030204" pitchFamily="18" charset="0"/>
                              </a:rPr>
                            </m:ctrlPr>
                          </m:sSupPr>
                          <m:e>
                            <m:r>
                              <a:rPr lang="de-DE" sz="1400" i="1">
                                <a:latin typeface="Cambria Math" panose="02040503050406030204" pitchFamily="18" charset="0"/>
                              </a:rPr>
                              <m:t>𝑆</m:t>
                            </m:r>
                          </m:e>
                          <m:sup>
                            <m:r>
                              <a:rPr lang="de-DE" sz="1400" b="0" i="1" smtClean="0">
                                <a:latin typeface="Cambria Math" panose="02040503050406030204" pitchFamily="18" charset="0"/>
                              </a:rPr>
                              <m:t>𝑙</m:t>
                            </m:r>
                          </m:sup>
                        </m:sSup>
                      </m:e>
                    </m:d>
                    <m:r>
                      <a:rPr lang="de-DE" sz="1400" b="0" i="0" baseline="-25000" dirty="0" smtClean="0">
                        <a:latin typeface="Cambria Math" panose="02040503050406030204" pitchFamily="18" charset="0"/>
                        <a:ea typeface="Times New Roman" panose="02020603050405020304" pitchFamily="18" charset="0"/>
                        <a:cs typeface="Times New Roman" panose="02020603050405020304" pitchFamily="18" charset="0"/>
                      </a:rPr>
                      <m:t> </m:t>
                    </m:r>
                  </m:oMath>
                </a14:m>
                <a:r>
                  <a:rPr lang="en-US" dirty="0" smtClean="0">
                    <a:latin typeface="Times" panose="02020603050405020304" pitchFamily="18" charset="0"/>
                    <a:ea typeface="Times New Roman" panose="02020603050405020304" pitchFamily="18" charset="0"/>
                    <a:cs typeface="Times New Roman" panose="02020603050405020304" pitchFamily="18" charset="0"/>
                  </a:rPr>
                  <a:t> be the set of strategies</a:t>
                </a:r>
                <a:r>
                  <a:rPr lang="en-US" dirty="0" smtClean="0">
                    <a:effectLst/>
                    <a:latin typeface="Times" panose="02020603050405020304" pitchFamily="18" charset="0"/>
                    <a:ea typeface="Times New Roman" panose="02020603050405020304" pitchFamily="18" charset="0"/>
                    <a:cs typeface="Times New Roman" panose="02020603050405020304" pitchFamily="18" charset="0"/>
                  </a:rPr>
                  <a:t>, </a:t>
                </a:r>
                <a:r>
                  <a:rPr lang="en-US" sz="1450" dirty="0">
                    <a:effectLst/>
                    <a:latin typeface="Times" panose="02020603050405020304" pitchFamily="18" charset="0"/>
                    <a:ea typeface="Times New Roman" panose="02020603050405020304" pitchFamily="18" charset="0"/>
                    <a:cs typeface="Times New Roman" panose="02020603050405020304" pitchFamily="18" charset="0"/>
                  </a:rPr>
                  <a:t>C</a:t>
                </a:r>
                <a:r>
                  <a:rPr lang="en-US" dirty="0">
                    <a:effectLst/>
                    <a:latin typeface="Times" panose="02020603050405020304" pitchFamily="18" charset="0"/>
                    <a:ea typeface="Times New Roman" panose="02020603050405020304" pitchFamily="18" charset="0"/>
                    <a:cs typeface="Times New Roman" panose="02020603050405020304" pitchFamily="18" charset="0"/>
                  </a:rPr>
                  <a:t> = {</a:t>
                </a:r>
                <a:r>
                  <a:rPr lang="en-US" sz="1451" dirty="0">
                    <a:latin typeface="Times" panose="02020603050405020304" pitchFamily="18" charset="0"/>
                    <a:ea typeface="Times New Roman" panose="02020603050405020304" pitchFamily="18" charset="0"/>
                    <a:cs typeface="Times New Roman" panose="02020603050405020304" pitchFamily="18" charset="0"/>
                  </a:rPr>
                  <a:t>C</a:t>
                </a:r>
                <a:r>
                  <a:rPr lang="en-US" sz="1451" baseline="-25000" dirty="0">
                    <a:latin typeface="Times" panose="02020603050405020304" pitchFamily="18" charset="0"/>
                    <a:ea typeface="Times New Roman" panose="02020603050405020304" pitchFamily="18" charset="0"/>
                    <a:cs typeface="Times New Roman" panose="02020603050405020304" pitchFamily="18" charset="0"/>
                  </a:rPr>
                  <a:t>1</a:t>
                </a:r>
                <a:r>
                  <a:rPr lang="en-US" sz="1451" dirty="0">
                    <a:latin typeface="Times" panose="02020603050405020304" pitchFamily="18" charset="0"/>
                    <a:ea typeface="Times New Roman" panose="02020603050405020304" pitchFamily="18" charset="0"/>
                    <a:cs typeface="Times New Roman" panose="02020603050405020304" pitchFamily="18" charset="0"/>
                  </a:rPr>
                  <a:t>, C</a:t>
                </a:r>
                <a:r>
                  <a:rPr lang="en-US" sz="1451" baseline="-25000" dirty="0">
                    <a:latin typeface="Times" panose="02020603050405020304" pitchFamily="18" charset="0"/>
                    <a:ea typeface="Times New Roman" panose="02020603050405020304" pitchFamily="18" charset="0"/>
                    <a:cs typeface="Times New Roman" panose="02020603050405020304" pitchFamily="18" charset="0"/>
                  </a:rPr>
                  <a:t>2</a:t>
                </a:r>
                <a:r>
                  <a:rPr lang="en-US" sz="1451" dirty="0">
                    <a:latin typeface="Times" panose="02020603050405020304" pitchFamily="18" charset="0"/>
                    <a:ea typeface="Times New Roman" panose="02020603050405020304" pitchFamily="18" charset="0"/>
                    <a:cs typeface="Times New Roman" panose="02020603050405020304" pitchFamily="18" charset="0"/>
                  </a:rPr>
                  <a:t>, …, C</a:t>
                </a:r>
                <a:r>
                  <a:rPr lang="en-US" sz="1451" baseline="-25000" dirty="0">
                    <a:latin typeface="Times" panose="02020603050405020304" pitchFamily="18" charset="0"/>
                    <a:ea typeface="Times New Roman" panose="02020603050405020304" pitchFamily="18" charset="0"/>
                    <a:cs typeface="Times New Roman" panose="02020603050405020304" pitchFamily="18" charset="0"/>
                  </a:rPr>
                  <a:t>r</a:t>
                </a:r>
                <a:r>
                  <a:rPr lang="en-US" dirty="0">
                    <a:effectLst/>
                    <a:latin typeface="Times" panose="02020603050405020304" pitchFamily="18" charset="0"/>
                    <a:ea typeface="Times New Roman" panose="02020603050405020304" pitchFamily="18" charset="0"/>
                    <a:cs typeface="Times New Roman" panose="02020603050405020304" pitchFamily="18" charset="0"/>
                  </a:rPr>
                  <a:t>} be </a:t>
                </a:r>
                <a:r>
                  <a:rPr lang="en-US" dirty="0" smtClean="0">
                    <a:effectLst/>
                    <a:latin typeface="Times" panose="02020603050405020304" pitchFamily="18" charset="0"/>
                    <a:ea typeface="Times New Roman" panose="02020603050405020304" pitchFamily="18" charset="0"/>
                    <a:cs typeface="Times New Roman" panose="02020603050405020304" pitchFamily="18" charset="0"/>
                  </a:rPr>
                  <a:t>the </a:t>
                </a:r>
                <a:r>
                  <a:rPr lang="en-US" dirty="0">
                    <a:effectLst/>
                    <a:latin typeface="Times" panose="02020603050405020304" pitchFamily="18" charset="0"/>
                    <a:ea typeface="Times New Roman" panose="02020603050405020304" pitchFamily="18" charset="0"/>
                    <a:cs typeface="Times New Roman" panose="02020603050405020304" pitchFamily="18" charset="0"/>
                  </a:rPr>
                  <a:t>set of criteria,</a:t>
                </a:r>
                <a:r>
                  <a:rPr lang="en-US" sz="1450" dirty="0">
                    <a:effectLst/>
                    <a:latin typeface="Times" panose="02020603050405020304" pitchFamily="18" charset="0"/>
                    <a:ea typeface="Times New Roman" panose="02020603050405020304" pitchFamily="18" charset="0"/>
                    <a:cs typeface="Times New Roman" panose="02020603050405020304" pitchFamily="18" charset="0"/>
                  </a:rPr>
                  <a:t> </a:t>
                </a:r>
                <a:r>
                  <a:rPr lang="en-US" sz="1450" dirty="0" smtClean="0">
                    <a:effectLst/>
                    <a:latin typeface="Times" panose="02020603050405020304" pitchFamily="18" charset="0"/>
                    <a:ea typeface="Times New Roman" panose="02020603050405020304" pitchFamily="18" charset="0"/>
                    <a:cs typeface="Times New Roman" panose="02020603050405020304" pitchFamily="18" charset="0"/>
                  </a:rPr>
                  <a:t>P = </a:t>
                </a:r>
                <a14:m>
                  <m:oMath xmlns:m="http://schemas.openxmlformats.org/officeDocument/2006/math">
                    <m:sSub>
                      <m:sSubPr>
                        <m:ctrlPr>
                          <a:rPr lang="en-US" sz="1450" i="1">
                            <a:latin typeface="Cambria Math" panose="02040503050406030204" pitchFamily="18" charset="0"/>
                          </a:rPr>
                        </m:ctrlPr>
                      </m:sSubPr>
                      <m:e>
                        <m:r>
                          <a:rPr lang="de-DE" sz="1450" b="0" i="0" smtClean="0">
                            <a:latin typeface="Cambria Math" panose="02040503050406030204" pitchFamily="18" charset="0"/>
                          </a:rPr>
                          <m:t>(</m:t>
                        </m:r>
                        <m:r>
                          <a:rPr lang="en-US" sz="1450">
                            <a:latin typeface="Cambria Math" panose="02040503050406030204" pitchFamily="18" charset="0"/>
                          </a:rPr>
                          <m:t>𝑃</m:t>
                        </m:r>
                      </m:e>
                      <m:sub>
                        <m:r>
                          <m:rPr>
                            <m:sty m:val="p"/>
                          </m:rPr>
                          <a:rPr lang="de-DE" sz="1450" b="0" i="0" smtClean="0">
                            <a:latin typeface="Cambria Math" panose="02040503050406030204" pitchFamily="18" charset="0"/>
                          </a:rPr>
                          <m:t>i</m:t>
                        </m:r>
                        <m:r>
                          <a:rPr lang="en-US" sz="1450">
                            <a:latin typeface="Cambria Math" panose="02040503050406030204" pitchFamily="18" charset="0"/>
                          </a:rPr>
                          <m:t>𝑘</m:t>
                        </m:r>
                      </m:sub>
                    </m:sSub>
                    <m:r>
                      <a:rPr lang="de-DE" sz="1450" i="1" smtClean="0">
                        <a:latin typeface="Cambria Math" panose="02040503050406030204" pitchFamily="18" charset="0"/>
                      </a:rPr>
                      <m:t>)</m:t>
                    </m:r>
                    <m:r>
                      <a:rPr lang="de-DE" sz="1450" b="0" i="0" smtClean="0">
                        <a:latin typeface="Cambria Math" panose="02040503050406030204" pitchFamily="18" charset="0"/>
                      </a:rPr>
                      <m:t> (</m:t>
                    </m:r>
                    <m:r>
                      <a:rPr lang="de-DE" sz="1450" b="0" i="1" smtClean="0">
                        <a:latin typeface="Cambria Math" panose="02040503050406030204" pitchFamily="18" charset="0"/>
                        <a:ea typeface="Times New Roman" panose="02020603050405020304" pitchFamily="18" charset="0"/>
                        <a:cs typeface="Times New Roman" panose="02020603050405020304" pitchFamily="18" charset="0"/>
                      </a:rPr>
                      <m:t>𝑖</m:t>
                    </m:r>
                    <m:r>
                      <a:rPr lang="en-US" sz="1450" i="1">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US" sz="1450" b="0" i="1">
                            <a:latin typeface="Cambria Math" panose="02040503050406030204" pitchFamily="18" charset="0"/>
                            <a:ea typeface="Times New Roman" panose="02020603050405020304" pitchFamily="18" charset="0"/>
                            <a:cs typeface="Times New Roman" panose="02020603050405020304" pitchFamily="18" charset="0"/>
                          </a:rPr>
                        </m:ctrlPr>
                      </m:dPr>
                      <m:e>
                        <m:r>
                          <a:rPr lang="en-US" sz="1450" i="1">
                            <a:latin typeface="Cambria Math" panose="02040503050406030204" pitchFamily="18" charset="0"/>
                            <a:ea typeface="Times New Roman" panose="02020603050405020304" pitchFamily="18" charset="0"/>
                            <a:cs typeface="Times New Roman" panose="02020603050405020304" pitchFamily="18" charset="0"/>
                          </a:rPr>
                          <m:t>1, 2, …, </m:t>
                        </m:r>
                        <m:r>
                          <a:rPr lang="de-DE" sz="1450" b="0" i="1" smtClean="0">
                            <a:latin typeface="Cambria Math" panose="02040503050406030204" pitchFamily="18" charset="0"/>
                            <a:ea typeface="Times New Roman" panose="02020603050405020304" pitchFamily="18" charset="0"/>
                            <a:cs typeface="Times New Roman" panose="02020603050405020304" pitchFamily="18" charset="0"/>
                          </a:rPr>
                          <m:t>𝑛</m:t>
                        </m:r>
                      </m:e>
                    </m:d>
                    <m:r>
                      <a:rPr lang="de-DE" sz="1450" b="0" i="0" smtClean="0">
                        <a:latin typeface="Cambria Math" panose="02040503050406030204" pitchFamily="18" charset="0"/>
                        <a:ea typeface="Times New Roman" panose="02020603050405020304" pitchFamily="18" charset="0"/>
                        <a:cs typeface="Times New Roman" panose="02020603050405020304" pitchFamily="18" charset="0"/>
                      </a:rPr>
                      <m:t>,</m:t>
                    </m:r>
                    <m:r>
                      <a:rPr lang="en-US" sz="1450" i="1">
                        <a:latin typeface="Cambria Math" panose="02040503050406030204" pitchFamily="18" charset="0"/>
                        <a:ea typeface="Times New Roman" panose="02020603050405020304" pitchFamily="18" charset="0"/>
                        <a:cs typeface="Times New Roman" panose="02020603050405020304" pitchFamily="18" charset="0"/>
                      </a:rPr>
                      <m:t> </m:t>
                    </m:r>
                    <m:r>
                      <a:rPr lang="de-DE" sz="1450" b="0" i="1" smtClean="0">
                        <a:latin typeface="Cambria Math" panose="02040503050406030204" pitchFamily="18" charset="0"/>
                        <a:ea typeface="Times New Roman" panose="02020603050405020304" pitchFamily="18" charset="0"/>
                        <a:cs typeface="Times New Roman" panose="02020603050405020304" pitchFamily="18" charset="0"/>
                      </a:rPr>
                      <m:t>𝑘</m:t>
                    </m:r>
                    <m:r>
                      <a:rPr lang="en-US" sz="1450" i="1">
                        <a:latin typeface="Cambria Math" panose="02040503050406030204" pitchFamily="18" charset="0"/>
                        <a:ea typeface="Times New Roman" panose="02020603050405020304" pitchFamily="18" charset="0"/>
                        <a:cs typeface="Times New Roman" panose="02020603050405020304" pitchFamily="18" charset="0"/>
                      </a:rPr>
                      <m:t>∈{1, 2, …, </m:t>
                    </m:r>
                    <m:r>
                      <a:rPr lang="de-DE" sz="1450" b="0" i="1" smtClean="0">
                        <a:latin typeface="Cambria Math" panose="02040503050406030204" pitchFamily="18" charset="0"/>
                        <a:ea typeface="Times New Roman" panose="02020603050405020304" pitchFamily="18" charset="0"/>
                        <a:cs typeface="Times New Roman" panose="02020603050405020304" pitchFamily="18" charset="0"/>
                      </a:rPr>
                      <m:t>𝑟</m:t>
                    </m:r>
                    <m:r>
                      <a:rPr lang="en-US" sz="1450" i="1">
                        <a:latin typeface="Cambria Math" panose="02040503050406030204" pitchFamily="18" charset="0"/>
                        <a:ea typeface="Times New Roman" panose="02020603050405020304" pitchFamily="18" charset="0"/>
                        <a:cs typeface="Times New Roman" panose="02020603050405020304" pitchFamily="18" charset="0"/>
                      </a:rPr>
                      <m:t>}</m:t>
                    </m:r>
                  </m:oMath>
                </a14:m>
                <a:r>
                  <a:rPr lang="en-US" sz="1450" dirty="0" smtClean="0">
                    <a:latin typeface="Times" panose="02020603050405020304" pitchFamily="18" charset="0"/>
                    <a:ea typeface="Times New Roman" panose="02020603050405020304" pitchFamily="18" charset="0"/>
                    <a:cs typeface="Times" panose="02020603050405020304" pitchFamily="18" charset="0"/>
                  </a:rPr>
                  <a:t>)</a:t>
                </a:r>
                <a:r>
                  <a:rPr lang="en-US" sz="1450" dirty="0">
                    <a:latin typeface="Times" panose="02020603050405020304" pitchFamily="18" charset="0"/>
                    <a:ea typeface="Times New Roman" panose="02020603050405020304" pitchFamily="18" charset="0"/>
                    <a:cs typeface="Times" panose="02020603050405020304" pitchFamily="18" charset="0"/>
                  </a:rPr>
                  <a:t> </a:t>
                </a:r>
                <a:r>
                  <a:rPr lang="en-US" dirty="0" smtClean="0">
                    <a:effectLst/>
                    <a:latin typeface="Times" panose="02020603050405020304" pitchFamily="18" charset="0"/>
                    <a:ea typeface="Times New Roman" panose="02020603050405020304" pitchFamily="18" charset="0"/>
                    <a:cs typeface="Times New Roman" panose="02020603050405020304" pitchFamily="18" charset="0"/>
                  </a:rPr>
                  <a:t>be </a:t>
                </a:r>
                <a:r>
                  <a:rPr lang="en-US" dirty="0">
                    <a:effectLst/>
                    <a:latin typeface="Times" panose="02020603050405020304" pitchFamily="18" charset="0"/>
                    <a:ea typeface="Times New Roman" panose="02020603050405020304" pitchFamily="18" charset="0"/>
                    <a:cs typeface="Times New Roman" panose="02020603050405020304" pitchFamily="18" charset="0"/>
                  </a:rPr>
                  <a:t>the corresponding preference </a:t>
                </a:r>
                <a:r>
                  <a:rPr lang="en-US" dirty="0">
                    <a:latin typeface="Times" panose="02020603050405020304" pitchFamily="18" charset="0"/>
                    <a:ea typeface="Times New Roman" panose="02020603050405020304" pitchFamily="18" charset="0"/>
                    <a:cs typeface="Times New Roman" panose="02020603050405020304" pitchFamily="18" charset="0"/>
                  </a:rPr>
                  <a:t>values of agents, </a:t>
                </a:r>
                <a:r>
                  <a:rPr lang="en-US" sz="1400" dirty="0">
                    <a:latin typeface="Times" panose="02020603050405020304" pitchFamily="18" charset="0"/>
                    <a:ea typeface="Times New Roman" panose="02020603050405020304" pitchFamily="18" charset="0"/>
                    <a:cs typeface="Times New Roman" panose="02020603050405020304" pitchFamily="18" charset="0"/>
                  </a:rPr>
                  <a:t>X = </a:t>
                </a:r>
                <a14:m>
                  <m:oMath xmlns:m="http://schemas.openxmlformats.org/officeDocument/2006/math">
                    <m:r>
                      <a:rPr lang="de-DE" sz="1400" b="0" i="1" smtClean="0">
                        <a:latin typeface="Cambria Math" panose="02040503050406030204" pitchFamily="18" charset="0"/>
                      </a:rPr>
                      <m:t>(</m:t>
                    </m:r>
                    <m:sSubSup>
                      <m:sSubSupPr>
                        <m:ctrlPr>
                          <a:rPr lang="de-DE" sz="1400" i="1">
                            <a:latin typeface="Cambria Math" panose="02040503050406030204" pitchFamily="18" charset="0"/>
                          </a:rPr>
                        </m:ctrlPr>
                      </m:sSubSupPr>
                      <m:e>
                        <m:r>
                          <a:rPr lang="de-DE" sz="1400" i="1">
                            <a:latin typeface="Cambria Math" panose="02040503050406030204" pitchFamily="18" charset="0"/>
                          </a:rPr>
                          <m:t>𝑋</m:t>
                        </m:r>
                      </m:e>
                      <m:sub>
                        <m:r>
                          <a:rPr lang="de-DE" sz="1400" i="1">
                            <a:latin typeface="Cambria Math" panose="02040503050406030204" pitchFamily="18" charset="0"/>
                          </a:rPr>
                          <m:t>𝑗</m:t>
                        </m:r>
                      </m:sub>
                      <m:sup>
                        <m:r>
                          <a:rPr lang="de-DE" sz="1400" i="1">
                            <a:latin typeface="Cambria Math" panose="02040503050406030204" pitchFamily="18" charset="0"/>
                          </a:rPr>
                          <m:t>𝑎</m:t>
                        </m:r>
                      </m:sup>
                    </m:sSubSup>
                    <m:r>
                      <a:rPr lang="de-DE" sz="1400" i="1">
                        <a:latin typeface="Cambria Math" panose="02040503050406030204" pitchFamily="18" charset="0"/>
                      </a:rPr>
                      <m:t>)</m:t>
                    </m:r>
                    <m:r>
                      <a:rPr lang="de-DE" sz="1400">
                        <a:latin typeface="Cambria Math" panose="02040503050406030204" pitchFamily="18" charset="0"/>
                      </a:rPr>
                      <m:t> (</m:t>
                    </m:r>
                    <m:r>
                      <a:rPr lang="de-DE" sz="1400" b="0" i="1" smtClean="0">
                        <a:latin typeface="Cambria Math" panose="02040503050406030204" pitchFamily="18" charset="0"/>
                      </a:rPr>
                      <m:t>𝑗</m:t>
                    </m:r>
                    <m:r>
                      <a:rPr lang="en-US" sz="1400" i="1">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1400" i="1">
                            <a:latin typeface="Cambria Math" panose="02040503050406030204" pitchFamily="18" charset="0"/>
                            <a:ea typeface="Times New Roman" panose="02020603050405020304" pitchFamily="18" charset="0"/>
                            <a:cs typeface="Times New Roman" panose="02020603050405020304" pitchFamily="18" charset="0"/>
                          </a:rPr>
                          <m:t>1, 2, …, </m:t>
                        </m:r>
                        <m:r>
                          <a:rPr lang="de-DE" sz="1400" b="0" i="1" smtClean="0">
                            <a:latin typeface="Cambria Math" panose="02040503050406030204" pitchFamily="18" charset="0"/>
                            <a:ea typeface="Times New Roman" panose="02020603050405020304" pitchFamily="18" charset="0"/>
                            <a:cs typeface="Times New Roman" panose="02020603050405020304" pitchFamily="18" charset="0"/>
                          </a:rPr>
                          <m:t>𝑚</m:t>
                        </m:r>
                      </m:e>
                    </m:d>
                    <m:r>
                      <a:rPr lang="de-DE" sz="1400">
                        <a:latin typeface="Cambria Math" panose="02040503050406030204" pitchFamily="18" charset="0"/>
                        <a:ea typeface="Times New Roman" panose="02020603050405020304" pitchFamily="18" charset="0"/>
                        <a:cs typeface="Times New Roman" panose="02020603050405020304" pitchFamily="18" charset="0"/>
                      </a:rPr>
                      <m:t>,</m:t>
                    </m:r>
                    <m:r>
                      <a:rPr lang="en-US" sz="1400" i="1">
                        <a:latin typeface="Cambria Math" panose="02040503050406030204" pitchFamily="18" charset="0"/>
                        <a:ea typeface="Times New Roman" panose="02020603050405020304" pitchFamily="18" charset="0"/>
                        <a:cs typeface="Times New Roman" panose="02020603050405020304" pitchFamily="18" charset="0"/>
                      </a:rPr>
                      <m:t> </m:t>
                    </m:r>
                    <m:r>
                      <a:rPr lang="de-DE" sz="1400" b="0" i="1" smtClean="0">
                        <a:latin typeface="Cambria Math" panose="02040503050406030204" pitchFamily="18" charset="0"/>
                        <a:ea typeface="Times New Roman" panose="02020603050405020304" pitchFamily="18" charset="0"/>
                        <a:cs typeface="Times New Roman" panose="02020603050405020304" pitchFamily="18" charset="0"/>
                      </a:rPr>
                      <m:t>𝑎</m:t>
                    </m:r>
                    <m:r>
                      <a:rPr lang="en-US" sz="1400" i="1">
                        <a:latin typeface="Cambria Math" panose="02040503050406030204" pitchFamily="18" charset="0"/>
                        <a:ea typeface="Times New Roman" panose="02020603050405020304" pitchFamily="18" charset="0"/>
                        <a:cs typeface="Times New Roman" panose="02020603050405020304" pitchFamily="18" charset="0"/>
                      </a:rPr>
                      <m:t>∈{1, 2, …, </m:t>
                    </m:r>
                    <m:r>
                      <a:rPr lang="de-DE" sz="1400" b="0" i="1" smtClean="0">
                        <a:latin typeface="Cambria Math" panose="02040503050406030204" pitchFamily="18" charset="0"/>
                        <a:ea typeface="Times New Roman" panose="02020603050405020304" pitchFamily="18" charset="0"/>
                        <a:cs typeface="Times New Roman" panose="02020603050405020304" pitchFamily="18" charset="0"/>
                      </a:rPr>
                      <m:t>𝑙</m:t>
                    </m:r>
                    <m:r>
                      <a:rPr lang="en-US" sz="1400" i="1">
                        <a:latin typeface="Cambria Math" panose="02040503050406030204" pitchFamily="18" charset="0"/>
                        <a:ea typeface="Times New Roman" panose="02020603050405020304" pitchFamily="18" charset="0"/>
                        <a:cs typeface="Times New Roman" panose="02020603050405020304" pitchFamily="18" charset="0"/>
                      </a:rPr>
                      <m:t>}</m:t>
                    </m:r>
                  </m:oMath>
                </a14:m>
                <a:r>
                  <a:rPr lang="en-US" sz="1400" dirty="0">
                    <a:latin typeface="Times" panose="02020603050405020304" pitchFamily="18" charset="0"/>
                    <a:ea typeface="Times New Roman" panose="02020603050405020304" pitchFamily="18" charset="0"/>
                    <a:cs typeface="Times" panose="02020603050405020304" pitchFamily="18" charset="0"/>
                  </a:rPr>
                  <a:t>)</a:t>
                </a:r>
                <a:r>
                  <a:rPr lang="en-US" sz="1400" dirty="0" smtClean="0">
                    <a:effectLst/>
                    <a:latin typeface="Times"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panose="02020603050405020304" pitchFamily="18" charset="0"/>
                    <a:ea typeface="Times New Roman" panose="02020603050405020304" pitchFamily="18" charset="0"/>
                    <a:cs typeface="Times New Roman" panose="02020603050405020304" pitchFamily="18" charset="0"/>
                  </a:rPr>
                  <a:t>be </a:t>
                </a:r>
                <a:r>
                  <a:rPr lang="en-US" dirty="0" smtClean="0">
                    <a:latin typeface="Times" panose="02020603050405020304" pitchFamily="18" charset="0"/>
                    <a:ea typeface="Times New Roman" panose="02020603050405020304" pitchFamily="18" charset="0"/>
                    <a:cs typeface="Times New Roman" panose="02020603050405020304" pitchFamily="18" charset="0"/>
                  </a:rPr>
                  <a:t>the</a:t>
                </a:r>
                <a:r>
                  <a:rPr lang="en-US" dirty="0" smtClean="0">
                    <a:effectLst/>
                    <a:latin typeface="Times" panose="02020603050405020304" pitchFamily="18" charset="0"/>
                    <a:ea typeface="Times New Roman" panose="02020603050405020304" pitchFamily="18" charset="0"/>
                    <a:cs typeface="Times New Roman" panose="02020603050405020304" pitchFamily="18" charset="0"/>
                  </a:rPr>
                  <a:t> matrix of attributes of strategies. </a:t>
                </a:r>
              </a:p>
              <a:p>
                <a:pPr algn="just"/>
                <a:r>
                  <a:rPr lang="en-US" dirty="0" smtClean="0">
                    <a:effectLst/>
                    <a:latin typeface="Times" panose="02020603050405020304" pitchFamily="18" charset="0"/>
                    <a:ea typeface="Times New Roman" panose="02020603050405020304" pitchFamily="18" charset="0"/>
                    <a:cs typeface="Times New Roman" panose="02020603050405020304" pitchFamily="18" charset="0"/>
                  </a:rPr>
                  <a:t>Therefore </a:t>
                </a:r>
                <a:r>
                  <a:rPr lang="en-US" dirty="0">
                    <a:effectLst/>
                    <a:latin typeface="Times" panose="02020603050405020304" pitchFamily="18" charset="0"/>
                    <a:ea typeface="Times New Roman" panose="02020603050405020304" pitchFamily="18" charset="0"/>
                    <a:cs typeface="Times New Roman" panose="02020603050405020304" pitchFamily="18" charset="0"/>
                  </a:rPr>
                  <a:t>the utility of the </a:t>
                </a:r>
                <a:r>
                  <a:rPr lang="en-US" dirty="0" smtClean="0">
                    <a:effectLst/>
                    <a:latin typeface="Times" panose="02020603050405020304" pitchFamily="18" charset="0"/>
                    <a:ea typeface="Times New Roman" panose="02020603050405020304" pitchFamily="18" charset="0"/>
                    <a:cs typeface="Times New Roman" panose="02020603050405020304" pitchFamily="18" charset="0"/>
                  </a:rPr>
                  <a:t>agent, </a:t>
                </a:r>
                <a:r>
                  <a:rPr lang="en-US" dirty="0">
                    <a:effectLst/>
                    <a:latin typeface="Times" panose="02020603050405020304" pitchFamily="18" charset="0"/>
                    <a:ea typeface="Times New Roman" panose="02020603050405020304" pitchFamily="18" charset="0"/>
                    <a:cs typeface="Times New Roman" panose="02020603050405020304" pitchFamily="18" charset="0"/>
                  </a:rPr>
                  <a:t>which is the score of the strategy for the agent</a:t>
                </a:r>
                <a14:m>
                  <m:oMath xmlns:m="http://schemas.openxmlformats.org/officeDocument/2006/math">
                    <m:r>
                      <a:rPr lang="en-US" sz="1450" i="1">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sz="1450" i="1">
                            <a:effectLst/>
                            <a:latin typeface="Cambria Math" panose="02040503050406030204" pitchFamily="18" charset="0"/>
                          </a:rPr>
                        </m:ctrlPr>
                      </m:sSubPr>
                      <m:e>
                        <m:r>
                          <a:rPr lang="en-US" sz="1450" i="1">
                            <a:effectLst/>
                            <a:latin typeface="Cambria Math" panose="02040503050406030204" pitchFamily="18" charset="0"/>
                            <a:ea typeface="Times New Roman" panose="02020603050405020304" pitchFamily="18" charset="0"/>
                            <a:cs typeface="Times New Roman" panose="02020603050405020304" pitchFamily="18" charset="0"/>
                          </a:rPr>
                          <m:t>𝐴</m:t>
                        </m:r>
                      </m:e>
                      <m:sub>
                        <m:r>
                          <a:rPr lang="de-DE" sz="1450" b="0" i="1" smtClean="0">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de-DE" sz="145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de-DE" sz="1450" b="0" i="1" smtClean="0">
                        <a:effectLst/>
                        <a:latin typeface="Cambria Math" panose="02040503050406030204" pitchFamily="18" charset="0"/>
                        <a:ea typeface="Times New Roman" panose="02020603050405020304" pitchFamily="18" charset="0"/>
                        <a:cs typeface="Times New Roman" panose="02020603050405020304" pitchFamily="18" charset="0"/>
                      </a:rPr>
                      <m:t>𝑖</m:t>
                    </m:r>
                    <m:r>
                      <a:rPr lang="en-US" sz="1450"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US" sz="1450" b="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450" i="1">
                            <a:effectLst/>
                            <a:latin typeface="Cambria Math" panose="02040503050406030204" pitchFamily="18" charset="0"/>
                            <a:ea typeface="Times New Roman" panose="02020603050405020304" pitchFamily="18" charset="0"/>
                            <a:cs typeface="Times New Roman" panose="02020603050405020304" pitchFamily="18" charset="0"/>
                          </a:rPr>
                          <m:t>1, 2, …, </m:t>
                        </m:r>
                        <m:r>
                          <a:rPr lang="en-US" sz="1450" i="1">
                            <a:effectLst/>
                            <a:latin typeface="Cambria Math" panose="02040503050406030204" pitchFamily="18" charset="0"/>
                            <a:ea typeface="Times New Roman" panose="02020603050405020304" pitchFamily="18" charset="0"/>
                            <a:cs typeface="Times New Roman" panose="02020603050405020304" pitchFamily="18" charset="0"/>
                          </a:rPr>
                          <m:t>𝑛</m:t>
                        </m:r>
                      </m:e>
                    </m:d>
                    <m:r>
                      <a:rPr lang="de-DE" sz="1450" b="0" i="1" smtClean="0">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dirty="0">
                    <a:effectLst/>
                    <a:latin typeface="Times" panose="02020603050405020304" pitchFamily="18" charset="0"/>
                    <a:ea typeface="Times New Roman" panose="02020603050405020304" pitchFamily="18" charset="0"/>
                    <a:cs typeface="Times New Roman" panose="02020603050405020304" pitchFamily="18" charset="0"/>
                  </a:rPr>
                  <a:t>, is defined </a:t>
                </a:r>
                <a:r>
                  <a:rPr lang="en-US" dirty="0" smtClean="0">
                    <a:effectLst/>
                    <a:latin typeface="Times" panose="02020603050405020304" pitchFamily="18" charset="0"/>
                    <a:ea typeface="Times New Roman" panose="02020603050405020304" pitchFamily="18" charset="0"/>
                    <a:cs typeface="Times New Roman" panose="02020603050405020304" pitchFamily="18" charset="0"/>
                  </a:rPr>
                  <a:t>as</a:t>
                </a:r>
              </a:p>
            </p:txBody>
          </p:sp>
        </mc:Choice>
        <mc:Fallback xmlns="">
          <p:sp>
            <p:nvSpPr>
              <p:cNvPr id="4" name="Rectangle 3"/>
              <p:cNvSpPr>
                <a:spLocks noRot="1" noChangeAspect="1" noMove="1" noResize="1" noEditPoints="1" noAdjustHandles="1" noChangeArrowheads="1" noChangeShapeType="1" noTextEdit="1"/>
              </p:cNvSpPr>
              <p:nvPr/>
            </p:nvSpPr>
            <p:spPr>
              <a:xfrm>
                <a:off x="977396" y="855738"/>
                <a:ext cx="6319731" cy="2053447"/>
              </a:xfrm>
              <a:prstGeom prst="rect">
                <a:avLst/>
              </a:prstGeom>
              <a:blipFill rotWithShape="0">
                <a:blip r:embed="rId3"/>
                <a:stretch>
                  <a:fillRect l="-771" t="-1484" r="-868" b="-26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977396" y="3769465"/>
                <a:ext cx="6988972" cy="839012"/>
              </a:xfrm>
              <a:prstGeom prst="rect">
                <a:avLst/>
              </a:prstGeom>
            </p:spPr>
            <p:txBody>
              <a:bodyPr wrap="square">
                <a:spAutoFit/>
              </a:bodyPr>
              <a:lstStyle/>
              <a:p>
                <a:pPr algn="just">
                  <a:spcAft>
                    <a:spcPts val="0"/>
                  </a:spcAft>
                </a:pPr>
                <a:r>
                  <a:rPr lang="en-US" dirty="0" smtClean="0">
                    <a:latin typeface="Times" panose="02020603050405020304" pitchFamily="18" charset="0"/>
                    <a:ea typeface="Times New Roman" panose="02020603050405020304" pitchFamily="18" charset="0"/>
                    <a:cs typeface="Times New Roman" panose="02020603050405020304" pitchFamily="18" charset="0"/>
                  </a:rPr>
                  <a:t>where the weights of criteria are </a:t>
                </a:r>
                <a14:m>
                  <m:oMath xmlns:m="http://schemas.openxmlformats.org/officeDocument/2006/math">
                    <m:sSub>
                      <m:sSubPr>
                        <m:ctrlPr>
                          <a:rPr lang="en-US"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effectLst/>
                            <a:latin typeface="Cambria Math" panose="02040503050406030204" pitchFamily="18" charset="0"/>
                            <a:ea typeface="Cambria Math" panose="02040503050406030204" pitchFamily="18" charset="0"/>
                            <a:cs typeface="Cambria Math" panose="02040503050406030204" pitchFamily="18" charset="0"/>
                          </a:rPr>
                          <m:t>𝑤</m:t>
                        </m:r>
                      </m:e>
                      <m:sub>
                        <m:r>
                          <a:rPr lang="en-US" sz="1400" i="1">
                            <a:effectLst/>
                            <a:latin typeface="Cambria Math" panose="02040503050406030204" pitchFamily="18" charset="0"/>
                            <a:ea typeface="Cambria Math" panose="02040503050406030204" pitchFamily="18" charset="0"/>
                            <a:cs typeface="Cambria Math" panose="02040503050406030204" pitchFamily="18" charset="0"/>
                          </a:rPr>
                          <m:t>𝑘</m:t>
                        </m:r>
                      </m:sub>
                    </m:sSub>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&gt;0 </m:t>
                    </m:r>
                  </m:oMath>
                </a14:m>
                <a:r>
                  <a:rPr lang="en-US" dirty="0">
                    <a:effectLst/>
                    <a:latin typeface="Times" panose="02020603050405020304" pitchFamily="18" charset="0"/>
                    <a:ea typeface="SimSun" panose="02010600030101010101" pitchFamily="2" charset="-122"/>
                    <a:cs typeface="Times New Roman" panose="02020603050405020304" pitchFamily="18" charset="0"/>
                  </a:rPr>
                  <a:t>and satisfy  </a:t>
                </a:r>
                <a14:m>
                  <m:oMath xmlns:m="http://schemas.openxmlformats.org/officeDocument/2006/math">
                    <m:nary>
                      <m:naryPr>
                        <m:chr m:val="∑"/>
                        <m:grow m:val="on"/>
                        <m:ctrlPr>
                          <a:rPr lang="en-US" sz="1400"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𝑘</m:t>
                        </m:r>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 </m:t>
                        </m:r>
                        <m:r>
                          <a:rPr lang="de-DE" sz="1400" b="0" i="1" smtClean="0">
                            <a:effectLst/>
                            <a:latin typeface="Cambria Math" panose="02040503050406030204" pitchFamily="18" charset="0"/>
                            <a:ea typeface="Times New Roman" panose="02020603050405020304" pitchFamily="18" charset="0"/>
                            <a:cs typeface="Times New Roman" panose="02020603050405020304" pitchFamily="18" charset="0"/>
                          </a:rPr>
                          <m:t>𝑟</m:t>
                        </m:r>
                      </m:sup>
                      <m:e>
                        <m:sSub>
                          <m:sSubPr>
                            <m:ctrlPr>
                              <a:rPr lang="en-US"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effectLst/>
                                <a:latin typeface="Cambria Math" panose="02040503050406030204" pitchFamily="18" charset="0"/>
                                <a:ea typeface="Cambria Math" panose="02040503050406030204" pitchFamily="18" charset="0"/>
                                <a:cs typeface="Cambria Math" panose="02040503050406030204" pitchFamily="18" charset="0"/>
                              </a:rPr>
                              <m:t>𝑤</m:t>
                            </m:r>
                          </m:e>
                          <m:sub>
                            <m:r>
                              <a:rPr lang="en-US" sz="1400" i="1">
                                <a:effectLst/>
                                <a:latin typeface="Cambria Math" panose="02040503050406030204" pitchFamily="18" charset="0"/>
                                <a:ea typeface="Cambria Math" panose="02040503050406030204" pitchFamily="18" charset="0"/>
                                <a:cs typeface="Cambria Math" panose="02040503050406030204" pitchFamily="18" charset="0"/>
                              </a:rPr>
                              <m:t>𝑘</m:t>
                            </m:r>
                          </m:sub>
                        </m:sSub>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=1</m:t>
                        </m:r>
                      </m:e>
                    </m:nary>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1400" dirty="0" smtClean="0">
                  <a:effectLst/>
                  <a:latin typeface="Times"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dirty="0" smtClean="0">
                    <a:effectLst/>
                    <a:latin typeface="Times" panose="02020603050405020304" pitchFamily="18" charset="0"/>
                    <a:ea typeface="Times New Roman" panose="02020603050405020304" pitchFamily="18" charset="0"/>
                    <a:cs typeface="Times New Roman" panose="02020603050405020304" pitchFamily="18" charset="0"/>
                  </a:rPr>
                  <a:t>The </a:t>
                </a:r>
                <a:r>
                  <a:rPr lang="en-US" dirty="0">
                    <a:effectLst/>
                    <a:latin typeface="Times" panose="02020603050405020304" pitchFamily="18" charset="0"/>
                    <a:ea typeface="Times New Roman" panose="02020603050405020304" pitchFamily="18" charset="0"/>
                    <a:cs typeface="Times New Roman" panose="02020603050405020304" pitchFamily="18" charset="0"/>
                  </a:rPr>
                  <a:t>weights of attributes </a:t>
                </a:r>
                <a:r>
                  <a:rPr lang="en-US" dirty="0" smtClean="0">
                    <a:effectLst/>
                    <a:latin typeface="Times" panose="02020603050405020304" pitchFamily="18" charset="0"/>
                    <a:ea typeface="Times New Roman" panose="02020603050405020304" pitchFamily="18" charset="0"/>
                    <a:cs typeface="Times New Roman" panose="02020603050405020304" pitchFamily="18" charset="0"/>
                  </a:rPr>
                  <a:t>are </a:t>
                </a:r>
                <a14:m>
                  <m:oMath xmlns:m="http://schemas.openxmlformats.org/officeDocument/2006/math">
                    <m:sSubSup>
                      <m:sSubSupPr>
                        <m:ctrlPr>
                          <a:rPr lang="en-US" sz="1400" i="1">
                            <a:latin typeface="Cambria Math" panose="02040503050406030204" pitchFamily="18" charset="0"/>
                          </a:rPr>
                        </m:ctrlPr>
                      </m:sSubSupPr>
                      <m:e>
                        <m:r>
                          <a:rPr lang="de-DE" sz="1400" i="1">
                            <a:latin typeface="Cambria Math" panose="02040503050406030204" pitchFamily="18" charset="0"/>
                          </a:rPr>
                          <m:t>𝑤</m:t>
                        </m:r>
                        <m:r>
                          <a:rPr lang="de-DE" sz="1400" i="1">
                            <a:latin typeface="Cambria Math" panose="02040503050406030204" pitchFamily="18" charset="0"/>
                          </a:rPr>
                          <m:t>′</m:t>
                        </m:r>
                      </m:e>
                      <m:sub>
                        <m:r>
                          <a:rPr lang="de-DE" sz="1400" i="1">
                            <a:latin typeface="Cambria Math" panose="02040503050406030204" pitchFamily="18" charset="0"/>
                          </a:rPr>
                          <m:t>𝑗</m:t>
                        </m:r>
                      </m:sub>
                      <m:sup>
                        <m:r>
                          <a:rPr lang="de-DE" sz="1400" i="1">
                            <a:latin typeface="Cambria Math" panose="02040503050406030204" pitchFamily="18" charset="0"/>
                          </a:rPr>
                          <m:t>𝑎</m:t>
                        </m:r>
                      </m:sup>
                    </m:sSubSup>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&gt;0 </m:t>
                    </m:r>
                  </m:oMath>
                </a14:m>
                <a:r>
                  <a:rPr lang="en-US" dirty="0">
                    <a:effectLst/>
                    <a:latin typeface="Times" panose="02020603050405020304" pitchFamily="18" charset="0"/>
                    <a:ea typeface="SimSun" panose="02010600030101010101" pitchFamily="2" charset="-122"/>
                    <a:cs typeface="Times New Roman" panose="02020603050405020304" pitchFamily="18" charset="0"/>
                  </a:rPr>
                  <a:t>and </a:t>
                </a:r>
                <a:r>
                  <a:rPr lang="en-US" dirty="0" smtClean="0">
                    <a:effectLst/>
                    <a:latin typeface="Times" panose="02020603050405020304" pitchFamily="18" charset="0"/>
                    <a:ea typeface="SimSun" panose="02010600030101010101" pitchFamily="2" charset="-122"/>
                    <a:cs typeface="Times New Roman" panose="02020603050405020304" pitchFamily="18" charset="0"/>
                  </a:rPr>
                  <a:t>satisfy </a:t>
                </a:r>
                <a14:m>
                  <m:oMath xmlns:m="http://schemas.openxmlformats.org/officeDocument/2006/math">
                    <m:nary>
                      <m:naryPr>
                        <m:chr m:val="∑"/>
                        <m:grow m:val="on"/>
                        <m:ctrlPr>
                          <a:rPr lang="en-US" sz="1400"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𝑗</m:t>
                        </m:r>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 </m:t>
                        </m:r>
                        <m:r>
                          <a:rPr lang="de-DE" sz="1400" b="0" i="1" smtClean="0">
                            <a:effectLst/>
                            <a:latin typeface="Cambria Math" panose="02040503050406030204" pitchFamily="18" charset="0"/>
                            <a:ea typeface="Times New Roman" panose="02020603050405020304" pitchFamily="18" charset="0"/>
                            <a:cs typeface="Times New Roman" panose="02020603050405020304" pitchFamily="18" charset="0"/>
                          </a:rPr>
                          <m:t>𝑚</m:t>
                        </m:r>
                      </m:sup>
                      <m:e>
                        <m:sSubSup>
                          <m:sSubSupPr>
                            <m:ctrlPr>
                              <a:rPr lang="en-US" sz="1400" i="1">
                                <a:latin typeface="Cambria Math" panose="02040503050406030204" pitchFamily="18" charset="0"/>
                              </a:rPr>
                            </m:ctrlPr>
                          </m:sSubSupPr>
                          <m:e>
                            <m:r>
                              <a:rPr lang="de-DE" sz="1400" i="1">
                                <a:latin typeface="Cambria Math" panose="02040503050406030204" pitchFamily="18" charset="0"/>
                              </a:rPr>
                              <m:t>𝑤</m:t>
                            </m:r>
                            <m:r>
                              <a:rPr lang="de-DE" sz="1400" i="1">
                                <a:latin typeface="Cambria Math" panose="02040503050406030204" pitchFamily="18" charset="0"/>
                              </a:rPr>
                              <m:t>′</m:t>
                            </m:r>
                          </m:e>
                          <m:sub>
                            <m:r>
                              <a:rPr lang="de-DE" sz="1400" i="1">
                                <a:latin typeface="Cambria Math" panose="02040503050406030204" pitchFamily="18" charset="0"/>
                              </a:rPr>
                              <m:t>𝑗</m:t>
                            </m:r>
                          </m:sub>
                          <m:sup>
                            <m:r>
                              <a:rPr lang="de-DE" sz="1400" i="1">
                                <a:latin typeface="Cambria Math" panose="02040503050406030204" pitchFamily="18" charset="0"/>
                              </a:rPr>
                              <m:t>𝑎</m:t>
                            </m:r>
                          </m:sup>
                        </m:sSubSup>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=1.  </m:t>
                        </m:r>
                      </m:e>
                    </m:nary>
                  </m:oMath>
                </a14:m>
                <a:endParaRPr lang="de-DE" sz="1400" dirty="0" smtClean="0">
                  <a:effectLst/>
                  <a:latin typeface="Times"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977396" y="3769465"/>
                <a:ext cx="6988972" cy="839012"/>
              </a:xfrm>
              <a:prstGeom prst="rect">
                <a:avLst/>
              </a:prstGeom>
              <a:blipFill rotWithShape="0">
                <a:blip r:embed="rId4"/>
                <a:stretch>
                  <a:fillRect l="-697" t="-54348" b="-125362"/>
                </a:stretch>
              </a:blipFill>
            </p:spPr>
            <p:txBody>
              <a:bodyPr/>
              <a:lstStyle/>
              <a:p>
                <a:r>
                  <a:rPr lang="en-US">
                    <a:noFill/>
                  </a:rPr>
                  <a:t> </a:t>
                </a:r>
              </a:p>
            </p:txBody>
          </p:sp>
        </mc:Fallback>
      </mc:AlternateContent>
      <p:sp>
        <p:nvSpPr>
          <p:cNvPr id="7" name="Titel 1"/>
          <p:cNvSpPr txBox="1">
            <a:spLocks/>
          </p:cNvSpPr>
          <p:nvPr/>
        </p:nvSpPr>
        <p:spPr>
          <a:xfrm>
            <a:off x="390525" y="333375"/>
            <a:ext cx="6911975" cy="561975"/>
          </a:xfrm>
          <a:prstGeom prst="rect">
            <a:avLst/>
          </a:prstGeom>
        </p:spPr>
        <p:txBody>
          <a:bodyPr/>
          <a:lst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r>
              <a:rPr lang="en-US" altLang="de-DE" dirty="0">
                <a:solidFill>
                  <a:schemeClr val="tx1"/>
                </a:solidFill>
              </a:rPr>
              <a:t>Evaluation</a:t>
            </a:r>
          </a:p>
        </p:txBody>
      </p:sp>
      <mc:AlternateContent xmlns:mc="http://schemas.openxmlformats.org/markup-compatibility/2006" xmlns:a14="http://schemas.microsoft.com/office/drawing/2010/main">
        <mc:Choice Requires="a14">
          <p:sp>
            <p:nvSpPr>
              <p:cNvPr id="2" name="Rectangle 1"/>
              <p:cNvSpPr/>
              <p:nvPr/>
            </p:nvSpPr>
            <p:spPr>
              <a:xfrm>
                <a:off x="977396" y="4538559"/>
                <a:ext cx="6319731" cy="1010341"/>
              </a:xfrm>
              <a:prstGeom prst="rect">
                <a:avLst/>
              </a:prstGeom>
            </p:spPr>
            <p:txBody>
              <a:bodyPr wrap="square">
                <a:spAutoFit/>
              </a:bodyPr>
              <a:lstStyle/>
              <a:p>
                <a:pPr algn="just">
                  <a:spcAft>
                    <a:spcPts val="0"/>
                  </a:spcAft>
                </a:pPr>
                <a:r>
                  <a:rPr lang="en-US" dirty="0" smtClean="0">
                    <a:latin typeface="Times" panose="02020603050405020304" pitchFamily="18" charset="0"/>
                    <a:ea typeface="Times New Roman" panose="02020603050405020304" pitchFamily="18" charset="0"/>
                    <a:cs typeface="Times New Roman" panose="02020603050405020304" pitchFamily="18" charset="0"/>
                  </a:rPr>
                  <a:t>The </a:t>
                </a:r>
                <a:r>
                  <a:rPr lang="en-US" dirty="0">
                    <a:latin typeface="Times" panose="02020603050405020304" pitchFamily="18" charset="0"/>
                    <a:ea typeface="Times New Roman" panose="02020603050405020304" pitchFamily="18" charset="0"/>
                    <a:cs typeface="Times New Roman" panose="02020603050405020304" pitchFamily="18" charset="0"/>
                  </a:rPr>
                  <a:t>weights of the agents </a:t>
                </a:r>
                <a14:m>
                  <m:oMath xmlns:m="http://schemas.openxmlformats.org/officeDocument/2006/math">
                    <m:sSub>
                      <m:sSubPr>
                        <m:ctrlPr>
                          <a:rPr lang="en-US" i="1">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latin typeface="Cambria Math" panose="02040503050406030204" pitchFamily="18" charset="0"/>
                            <a:ea typeface="Times New Roman" panose="02020603050405020304" pitchFamily="18" charset="0"/>
                            <a:cs typeface="Times New Roman" panose="02020603050405020304" pitchFamily="18" charset="0"/>
                          </a:rPr>
                          <m:t>𝑤</m:t>
                        </m:r>
                        <m:r>
                          <a:rPr lang="en-US" i="1">
                            <a:latin typeface="Cambria Math" panose="02040503050406030204" pitchFamily="18" charset="0"/>
                            <a:ea typeface="Times New Roman" panose="02020603050405020304" pitchFamily="18" charset="0"/>
                            <a:cs typeface="Times New Roman" panose="02020603050405020304" pitchFamily="18" charset="0"/>
                          </a:rPr>
                          <m:t>”</m:t>
                        </m:r>
                      </m:e>
                      <m:sub>
                        <m:r>
                          <a:rPr lang="en-US" i="1">
                            <a:latin typeface="Cambria Math" panose="02040503050406030204" pitchFamily="18" charset="0"/>
                            <a:ea typeface="Times New Roman" panose="02020603050405020304" pitchFamily="18" charset="0"/>
                            <a:cs typeface="Times New Roman" panose="02020603050405020304" pitchFamily="18" charset="0"/>
                          </a:rPr>
                          <m:t>𝑖</m:t>
                        </m:r>
                      </m:sub>
                    </m:sSub>
                    <m:r>
                      <a:rPr lang="en-US" i="1">
                        <a:latin typeface="Cambria Math" panose="02040503050406030204" pitchFamily="18" charset="0"/>
                        <a:ea typeface="Times New Roman" panose="02020603050405020304" pitchFamily="18" charset="0"/>
                        <a:cs typeface="Times New Roman" panose="02020603050405020304" pitchFamily="18" charset="0"/>
                      </a:rPr>
                      <m:t>&gt;0 </m:t>
                    </m:r>
                  </m:oMath>
                </a14:m>
                <a:r>
                  <a:rPr lang="en-US" dirty="0" smtClean="0">
                    <a:latin typeface="Times" panose="02020603050405020304" pitchFamily="18" charset="0"/>
                    <a:ea typeface="Times New Roman" panose="02020603050405020304" pitchFamily="18" charset="0"/>
                    <a:cs typeface="Times New Roman" panose="02020603050405020304" pitchFamily="18" charset="0"/>
                  </a:rPr>
                  <a:t>are </a:t>
                </a:r>
                <a:r>
                  <a:rPr lang="en-US" dirty="0">
                    <a:latin typeface="Times" panose="02020603050405020304" pitchFamily="18" charset="0"/>
                    <a:ea typeface="Times New Roman" panose="02020603050405020304" pitchFamily="18" charset="0"/>
                    <a:cs typeface="Times New Roman" panose="02020603050405020304" pitchFamily="18" charset="0"/>
                  </a:rPr>
                  <a:t>assigned to the description of various shares of agents and </a:t>
                </a:r>
                <a:r>
                  <a:rPr lang="en-US" dirty="0" smtClean="0">
                    <a:latin typeface="Times" panose="02020603050405020304" pitchFamily="18" charset="0"/>
                    <a:ea typeface="Times New Roman" panose="02020603050405020304" pitchFamily="18" charset="0"/>
                    <a:cs typeface="Times New Roman" panose="02020603050405020304" pitchFamily="18" charset="0"/>
                  </a:rPr>
                  <a:t>satisfy</a:t>
                </a:r>
                <a14:m>
                  <m:oMath xmlns:m="http://schemas.openxmlformats.org/officeDocument/2006/math">
                    <m:r>
                      <a:rPr lang="de-DE" b="0" i="0" smtClean="0">
                        <a:latin typeface="Cambria Math" panose="02040503050406030204" pitchFamily="18" charset="0"/>
                        <a:ea typeface="Times New Roman" panose="02020603050405020304" pitchFamily="18" charset="0"/>
                        <a:cs typeface="Times New Roman" panose="02020603050405020304" pitchFamily="18" charset="0"/>
                      </a:rPr>
                      <m:t> </m:t>
                    </m:r>
                    <m:nary>
                      <m:naryPr>
                        <m:chr m:val="∑"/>
                        <m:grow m:val="on"/>
                        <m:ctrlPr>
                          <a:rPr lang="en-US" i="1">
                            <a:latin typeface="Cambria Math" panose="02040503050406030204" pitchFamily="18" charset="0"/>
                            <a:ea typeface="Times New Roman" panose="02020603050405020304" pitchFamily="18" charset="0"/>
                            <a:cs typeface="Times New Roman" panose="02020603050405020304" pitchFamily="18" charset="0"/>
                          </a:rPr>
                        </m:ctrlPr>
                      </m:naryPr>
                      <m:sub>
                        <m:r>
                          <m:rPr>
                            <m:aln/>
                          </m:rPr>
                          <a:rPr lang="de-DE" i="1">
                            <a:latin typeface="Cambria Math" panose="02040503050406030204" pitchFamily="18" charset="0"/>
                            <a:ea typeface="Times New Roman" panose="02020603050405020304" pitchFamily="18" charset="0"/>
                            <a:cs typeface="Times New Roman" panose="02020603050405020304" pitchFamily="18" charset="0"/>
                          </a:rPr>
                          <m:t>𝑖</m:t>
                        </m:r>
                        <m:r>
                          <a:rPr lang="en-US" i="1">
                            <a:latin typeface="Cambria Math" panose="02040503050406030204" pitchFamily="18" charset="0"/>
                            <a:ea typeface="Times New Roman" panose="02020603050405020304" pitchFamily="18" charset="0"/>
                            <a:cs typeface="Times New Roman" panose="02020603050405020304" pitchFamily="18" charset="0"/>
                          </a:rPr>
                          <m:t>=1</m:t>
                        </m:r>
                      </m:sub>
                      <m:sup>
                        <m:r>
                          <a:rPr lang="en-US" i="1">
                            <a:latin typeface="Cambria Math" panose="02040503050406030204" pitchFamily="18" charset="0"/>
                            <a:ea typeface="Times New Roman" panose="02020603050405020304" pitchFamily="18" charset="0"/>
                            <a:cs typeface="Times New Roman" panose="02020603050405020304" pitchFamily="18" charset="0"/>
                          </a:rPr>
                          <m:t> </m:t>
                        </m:r>
                        <m:r>
                          <a:rPr lang="de-DE" i="1">
                            <a:latin typeface="Cambria Math" panose="02040503050406030204" pitchFamily="18" charset="0"/>
                            <a:ea typeface="Times New Roman" panose="02020603050405020304" pitchFamily="18" charset="0"/>
                            <a:cs typeface="Times New Roman" panose="02020603050405020304" pitchFamily="18" charset="0"/>
                          </a:rPr>
                          <m:t>𝑛</m:t>
                        </m:r>
                      </m:sup>
                      <m:e>
                        <m:sSubSup>
                          <m:sSubSupPr>
                            <m:ctrlPr>
                              <a:rPr lang="en-US" i="1">
                                <a:latin typeface="Cambria Math" panose="02040503050406030204" pitchFamily="18" charset="0"/>
                                <a:ea typeface="Cambria Math" panose="02040503050406030204" pitchFamily="18" charset="0"/>
                                <a:cs typeface="Cambria Math" panose="02040503050406030204" pitchFamily="18" charset="0"/>
                              </a:rPr>
                            </m:ctrlPr>
                          </m:sSubSupPr>
                          <m:e>
                            <m:r>
                              <a:rPr lang="en-US" i="1">
                                <a:latin typeface="Cambria Math" panose="02040503050406030204" pitchFamily="18" charset="0"/>
                                <a:ea typeface="Cambria Math" panose="02040503050406030204" pitchFamily="18" charset="0"/>
                                <a:cs typeface="Cambria Math" panose="02040503050406030204" pitchFamily="18" charset="0"/>
                              </a:rPr>
                              <m:t>𝑤</m:t>
                            </m:r>
                          </m:e>
                          <m:sub>
                            <m:r>
                              <a:rPr lang="de-DE" i="1">
                                <a:latin typeface="Cambria Math" panose="02040503050406030204" pitchFamily="18" charset="0"/>
                                <a:ea typeface="Cambria Math" panose="02040503050406030204" pitchFamily="18" charset="0"/>
                                <a:cs typeface="Cambria Math" panose="02040503050406030204" pitchFamily="18" charset="0"/>
                              </a:rPr>
                              <m:t>𝑖</m:t>
                            </m:r>
                          </m:sub>
                          <m:sup>
                            <m:r>
                              <a:rPr lang="de-DE" i="1">
                                <a:latin typeface="Cambria Math" panose="02040503050406030204" pitchFamily="18" charset="0"/>
                                <a:ea typeface="Cambria Math" panose="02040503050406030204" pitchFamily="18" charset="0"/>
                                <a:cs typeface="Cambria Math" panose="02040503050406030204" pitchFamily="18" charset="0"/>
                              </a:rPr>
                              <m:t>′′</m:t>
                            </m:r>
                          </m:sup>
                        </m:sSubSup>
                      </m:e>
                    </m:nary>
                    <m:r>
                      <a:rPr lang="en-US" i="1">
                        <a:latin typeface="Cambria Math" panose="02040503050406030204" pitchFamily="18" charset="0"/>
                        <a:ea typeface="Times New Roman" panose="02020603050405020304" pitchFamily="18" charset="0"/>
                        <a:cs typeface="Times New Roman" panose="02020603050405020304" pitchFamily="18" charset="0"/>
                      </a:rPr>
                      <m:t>=1</m:t>
                    </m:r>
                    <m:r>
                      <a:rPr lang="de-DE" i="1">
                        <a:latin typeface="Cambria Math" panose="02040503050406030204" pitchFamily="18" charset="0"/>
                        <a:ea typeface="Times New Roman" panose="02020603050405020304" pitchFamily="18" charset="0"/>
                        <a:cs typeface="Times New Roman" panose="02020603050405020304" pitchFamily="18" charset="0"/>
                      </a:rPr>
                      <m:t>.</m:t>
                    </m:r>
                    <m:r>
                      <a:rPr lang="de-DE" b="0" i="0" smtClean="0">
                        <a:latin typeface="Cambria Math" panose="02040503050406030204" pitchFamily="18" charset="0"/>
                        <a:ea typeface="Times New Roman" panose="02020603050405020304" pitchFamily="18" charset="0"/>
                        <a:cs typeface="Times New Roman" panose="02020603050405020304" pitchFamily="18" charset="0"/>
                      </a:rPr>
                      <m:t> </m:t>
                    </m:r>
                  </m:oMath>
                </a14:m>
                <a:r>
                  <a:rPr lang="de-DE" dirty="0" smtClean="0">
                    <a:latin typeface="Times" panose="02020603050405020304" pitchFamily="18" charset="0"/>
                    <a:ea typeface="Times New Roman" panose="02020603050405020304" pitchFamily="18" charset="0"/>
                    <a:cs typeface="Times New Roman" panose="02020603050405020304" pitchFamily="18" charset="0"/>
                  </a:rPr>
                  <a:t>Thus the </a:t>
                </a:r>
                <a:r>
                  <a:rPr lang="de-DE" dirty="0">
                    <a:latin typeface="Times" panose="02020603050405020304" pitchFamily="18" charset="0"/>
                    <a:ea typeface="Times New Roman" panose="02020603050405020304" pitchFamily="18" charset="0"/>
                    <a:cs typeface="Times New Roman" panose="02020603050405020304" pitchFamily="18" charset="0"/>
                  </a:rPr>
                  <a:t>score of </a:t>
                </a:r>
                <a:r>
                  <a:rPr lang="de-DE" dirty="0" smtClean="0">
                    <a:latin typeface="Times" panose="02020603050405020304" pitchFamily="18" charset="0"/>
                    <a:ea typeface="Times New Roman" panose="02020603050405020304" pitchFamily="18" charset="0"/>
                    <a:cs typeface="Times New Roman" panose="02020603050405020304" pitchFamily="18" charset="0"/>
                  </a:rPr>
                  <a:t>the strategy </a:t>
                </a:r>
                <a:r>
                  <a:rPr lang="de-DE" dirty="0">
                    <a:latin typeface="Times" panose="02020603050405020304" pitchFamily="18" charset="0"/>
                    <a:ea typeface="Times New Roman" panose="02020603050405020304" pitchFamily="18" charset="0"/>
                    <a:cs typeface="Times New Roman" panose="02020603050405020304" pitchFamily="18" charset="0"/>
                  </a:rPr>
                  <a:t>is defined as</a:t>
                </a:r>
                <a:r>
                  <a:rPr lang="de-DE" dirty="0" smtClean="0">
                    <a:latin typeface="Times" panose="02020603050405020304" pitchFamily="18" charset="0"/>
                    <a:ea typeface="Times New Roman" panose="02020603050405020304" pitchFamily="18" charset="0"/>
                    <a:cs typeface="Times New Roman" panose="02020603050405020304" pitchFamily="18" charset="0"/>
                  </a:rPr>
                  <a:t>,</a:t>
                </a:r>
                <a:endParaRPr lang="en-US" dirty="0">
                  <a:latin typeface="Times"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977396" y="4538559"/>
                <a:ext cx="6319731" cy="1010341"/>
              </a:xfrm>
              <a:prstGeom prst="rect">
                <a:avLst/>
              </a:prstGeom>
              <a:blipFill rotWithShape="0">
                <a:blip r:embed="rId5"/>
                <a:stretch>
                  <a:fillRect l="-771" t="-26667" r="-868" b="-56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3559052989"/>
                  </p:ext>
                </p:extLst>
              </p:nvPr>
            </p:nvGraphicFramePr>
            <p:xfrm>
              <a:off x="1773202" y="5722297"/>
              <a:ext cx="4970820" cy="364526"/>
            </p:xfrm>
            <a:graphic>
              <a:graphicData uri="http://schemas.openxmlformats.org/drawingml/2006/table">
                <a:tbl>
                  <a:tblPr>
                    <a:effectLst>
                      <a:innerShdw blurRad="114300">
                        <a:prstClr val="black"/>
                      </a:innerShdw>
                    </a:effectLst>
                    <a:tableStyleId>{5C22544A-7EE6-4342-B048-85BDC9FD1C3A}</a:tableStyleId>
                  </a:tblPr>
                  <a:tblGrid>
                    <a:gridCol w="4970820"/>
                  </a:tblGrid>
                  <a:tr h="364526">
                    <a:tc>
                      <a:txBody>
                        <a:bodyPr/>
                        <a:lstStyle/>
                        <a:p>
                          <a:pPr marL="144145" indent="144145" algn="ctr">
                            <a:spcBef>
                              <a:spcPts val="600"/>
                            </a:spcBef>
                            <a:spcAft>
                              <a:spcPts val="600"/>
                            </a:spcAft>
                            <a:tabLst>
                              <a:tab pos="457200" algn="l"/>
                            </a:tabLst>
                          </a:pPr>
                          <a14:m>
                            <m:oMath xmlns:m="http://schemas.openxmlformats.org/officeDocument/2006/math">
                              <m:sSup>
                                <m:sSupPr>
                                  <m:ctrlPr>
                                    <a:rPr lang="de-DE" sz="1600" b="0" i="1" smtClean="0">
                                      <a:effectLst/>
                                      <a:latin typeface="Cambria Math" panose="02040503050406030204" pitchFamily="18" charset="0"/>
                                    </a:rPr>
                                  </m:ctrlPr>
                                </m:sSupPr>
                                <m:e>
                                  <m:r>
                                    <a:rPr lang="de-DE" sz="1600" b="0" i="1" smtClean="0">
                                      <a:effectLst/>
                                      <a:latin typeface="Cambria Math" panose="02040503050406030204" pitchFamily="18" charset="0"/>
                                    </a:rPr>
                                    <m:t>𝑈</m:t>
                                  </m:r>
                                </m:e>
                                <m:sup>
                                  <m:r>
                                    <a:rPr lang="de-DE" sz="1600" b="0" i="1" smtClean="0">
                                      <a:effectLst/>
                                      <a:latin typeface="Cambria Math" panose="02040503050406030204" pitchFamily="18" charset="0"/>
                                    </a:rPr>
                                    <m:t>𝑎</m:t>
                                  </m:r>
                                </m:sup>
                              </m:sSup>
                              <m:r>
                                <a:rPr lang="en-US" sz="1600">
                                  <a:effectLst/>
                                  <a:latin typeface="Cambria Math" panose="02040503050406030204" pitchFamily="18" charset="0"/>
                                </a:rPr>
                                <m:t>=</m:t>
                              </m:r>
                              <m:nary>
                                <m:naryPr>
                                  <m:chr m:val="∑"/>
                                  <m:grow m:val="on"/>
                                  <m:ctrlPr>
                                    <a:rPr lang="en-US" sz="1600" i="1">
                                      <a:effectLst/>
                                      <a:latin typeface="Cambria Math" panose="02040503050406030204" pitchFamily="18" charset="0"/>
                                    </a:rPr>
                                  </m:ctrlPr>
                                </m:naryPr>
                                <m:sub>
                                  <m:r>
                                    <m:rPr>
                                      <m:sty m:val="p"/>
                                      <m:aln/>
                                    </m:rPr>
                                    <a:rPr lang="de-DE" sz="1600" b="0" i="0" smtClean="0">
                                      <a:effectLst/>
                                      <a:latin typeface="Cambria Math" panose="02040503050406030204" pitchFamily="18" charset="0"/>
                                    </a:rPr>
                                    <m:t>i</m:t>
                                  </m:r>
                                  <m:r>
                                    <a:rPr lang="en-US" sz="1600">
                                      <a:effectLst/>
                                      <a:latin typeface="Cambria Math" panose="02040503050406030204" pitchFamily="18" charset="0"/>
                                    </a:rPr>
                                    <m:t>=1</m:t>
                                  </m:r>
                                </m:sub>
                                <m:sup>
                                  <m:r>
                                    <m:rPr>
                                      <m:sty m:val="p"/>
                                    </m:rPr>
                                    <a:rPr lang="de-DE" sz="1600" b="0" i="0" smtClean="0">
                                      <a:effectLst/>
                                      <a:latin typeface="Cambria Math" panose="02040503050406030204" pitchFamily="18" charset="0"/>
                                    </a:rPr>
                                    <m:t>n</m:t>
                                  </m:r>
                                </m:sup>
                                <m:e>
                                  <m:sSub>
                                    <m:sSubPr>
                                      <m:ctrlPr>
                                        <a:rPr lang="en-US" sz="1600" i="1">
                                          <a:effectLst/>
                                          <a:latin typeface="Cambria Math" panose="02040503050406030204" pitchFamily="18" charset="0"/>
                                        </a:rPr>
                                      </m:ctrlPr>
                                    </m:sSubPr>
                                    <m:e>
                                      <m:r>
                                        <a:rPr lang="en-US" sz="1600">
                                          <a:effectLst/>
                                          <a:latin typeface="Cambria Math" panose="02040503050406030204" pitchFamily="18" charset="0"/>
                                        </a:rPr>
                                        <m:t>𝑤</m:t>
                                      </m:r>
                                      <m:r>
                                        <a:rPr lang="en-US" sz="1600">
                                          <a:effectLst/>
                                          <a:latin typeface="Cambria Math" panose="02040503050406030204" pitchFamily="18" charset="0"/>
                                        </a:rPr>
                                        <m:t>′′</m:t>
                                      </m:r>
                                    </m:e>
                                    <m:sub>
                                      <m:r>
                                        <a:rPr lang="de-DE" sz="1600" b="0" i="1" smtClean="0">
                                          <a:effectLst/>
                                          <a:latin typeface="Cambria Math" panose="02040503050406030204" pitchFamily="18" charset="0"/>
                                        </a:rPr>
                                        <m:t>𝑖</m:t>
                                      </m:r>
                                    </m:sub>
                                  </m:sSub>
                                  <m:r>
                                    <a:rPr lang="en-US" sz="1600">
                                      <a:effectLst/>
                                      <a:latin typeface="Cambria Math" panose="02040503050406030204" pitchFamily="18" charset="0"/>
                                    </a:rPr>
                                    <m:t>∙</m:t>
                                  </m:r>
                                  <m:sSubSup>
                                    <m:sSubSupPr>
                                      <m:ctrlPr>
                                        <a:rPr lang="de-DE" sz="1600" b="0" i="1" smtClean="0">
                                          <a:effectLst/>
                                          <a:latin typeface="Cambria Math" panose="02040503050406030204" pitchFamily="18" charset="0"/>
                                        </a:rPr>
                                      </m:ctrlPr>
                                    </m:sSubSupPr>
                                    <m:e>
                                      <m:r>
                                        <a:rPr lang="de-DE" sz="1600" b="0" i="1" smtClean="0">
                                          <a:effectLst/>
                                          <a:latin typeface="Cambria Math" panose="02040503050406030204" pitchFamily="18" charset="0"/>
                                        </a:rPr>
                                        <m:t>𝑈</m:t>
                                      </m:r>
                                    </m:e>
                                    <m:sub>
                                      <m:r>
                                        <a:rPr lang="de-DE" sz="1600" b="0" i="1" smtClean="0">
                                          <a:effectLst/>
                                          <a:latin typeface="Cambria Math" panose="02040503050406030204" pitchFamily="18" charset="0"/>
                                        </a:rPr>
                                        <m:t>𝑖</m:t>
                                      </m:r>
                                    </m:sub>
                                    <m:sup>
                                      <m:r>
                                        <a:rPr lang="de-DE" sz="1600" b="0" i="1" smtClean="0">
                                          <a:effectLst/>
                                          <a:latin typeface="Cambria Math" panose="02040503050406030204" pitchFamily="18" charset="0"/>
                                        </a:rPr>
                                        <m:t>𝑎</m:t>
                                      </m:r>
                                    </m:sup>
                                  </m:sSubSup>
                                </m:e>
                              </m:nary>
                            </m:oMath>
                          </a14:m>
                          <a:r>
                            <a:rPr lang="en-US" sz="1600" dirty="0">
                              <a:effectLst/>
                            </a:rPr>
                            <a:t>                                   </a:t>
                          </a:r>
                          <a:r>
                            <a:rPr lang="en-US" sz="1600" dirty="0" smtClean="0">
                              <a:effectLst/>
                            </a:rPr>
                            <a:t>       </a:t>
                          </a:r>
                          <a:endParaRPr lang="en-US"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0320" marR="40320" marT="0" marB="0"/>
                    </a:tc>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3559052989"/>
                  </p:ext>
                </p:extLst>
              </p:nvPr>
            </p:nvGraphicFramePr>
            <p:xfrm>
              <a:off x="1773202" y="5722297"/>
              <a:ext cx="4970820" cy="364526"/>
            </p:xfrm>
            <a:graphic>
              <a:graphicData uri="http://schemas.openxmlformats.org/drawingml/2006/table">
                <a:tbl>
                  <a:tblPr>
                    <a:effectLst>
                      <a:innerShdw blurRad="114300">
                        <a:prstClr val="black"/>
                      </a:innerShdw>
                    </a:effectLst>
                    <a:tableStyleId>{5C22544A-7EE6-4342-B048-85BDC9FD1C3A}</a:tableStyleId>
                  </a:tblPr>
                  <a:tblGrid>
                    <a:gridCol w="4970820"/>
                  </a:tblGrid>
                  <a:tr h="364526">
                    <a:tc>
                      <a:txBody>
                        <a:bodyPr/>
                        <a:lstStyle/>
                        <a:p>
                          <a:endParaRPr lang="en-US"/>
                        </a:p>
                      </a:txBody>
                      <a:tcPr marL="40320" marR="40320" marT="0" marB="0">
                        <a:blipFill rotWithShape="0">
                          <a:blip r:embed="rId6"/>
                          <a:stretch>
                            <a:fillRect l="-122" t="-132787" r="-245" b="-193443"/>
                          </a:stretch>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9" name="Table 8"/>
              <p:cNvGraphicFramePr>
                <a:graphicFrameLocks noGrp="1"/>
              </p:cNvGraphicFramePr>
              <p:nvPr>
                <p:extLst>
                  <p:ext uri="{D42A27DB-BD31-4B8C-83A1-F6EECF244321}">
                    <p14:modId xmlns:p14="http://schemas.microsoft.com/office/powerpoint/2010/main" val="3587995413"/>
                  </p:ext>
                </p:extLst>
              </p:nvPr>
            </p:nvGraphicFramePr>
            <p:xfrm>
              <a:off x="1845210" y="2996952"/>
              <a:ext cx="4898812" cy="705104"/>
            </p:xfrm>
            <a:graphic>
              <a:graphicData uri="http://schemas.openxmlformats.org/drawingml/2006/table">
                <a:tbl>
                  <a:tblPr>
                    <a:effectLst>
                      <a:innerShdw blurRad="114300">
                        <a:prstClr val="black"/>
                      </a:innerShdw>
                    </a:effectLst>
                    <a:tableStyleId>{5C22544A-7EE6-4342-B048-85BDC9FD1C3A}</a:tableStyleId>
                  </a:tblPr>
                  <a:tblGrid>
                    <a:gridCol w="4898812"/>
                  </a:tblGrid>
                  <a:tr h="542477">
                    <a:tc>
                      <a:txBody>
                        <a:bodyPr/>
                        <a:lstStyle/>
                        <a:p>
                          <a:pPr marL="144145" indent="144145" algn="ctr">
                            <a:spcBef>
                              <a:spcPts val="600"/>
                            </a:spcBef>
                            <a:spcAft>
                              <a:spcPts val="600"/>
                            </a:spcAft>
                            <a:tabLst>
                              <a:tab pos="457200" algn="l"/>
                            </a:tabLst>
                          </a:pPr>
                          <a14:m>
                            <m:oMath xmlns:m="http://schemas.openxmlformats.org/officeDocument/2006/math">
                              <m:sSubSup>
                                <m:sSubSupPr>
                                  <m:ctrlPr>
                                    <a:rPr lang="de-DE" sz="1600" b="0" i="1" smtClean="0">
                                      <a:effectLst/>
                                      <a:latin typeface="Cambria Math" panose="02040503050406030204" pitchFamily="18" charset="0"/>
                                    </a:rPr>
                                  </m:ctrlPr>
                                </m:sSubSupPr>
                                <m:e>
                                  <m:r>
                                    <a:rPr lang="de-DE" sz="1600" b="0" i="1" smtClean="0">
                                      <a:effectLst/>
                                      <a:latin typeface="Cambria Math" panose="02040503050406030204" pitchFamily="18" charset="0"/>
                                    </a:rPr>
                                    <m:t>𝑈</m:t>
                                  </m:r>
                                </m:e>
                                <m:sub>
                                  <m:r>
                                    <a:rPr lang="de-DE" sz="1600" b="0" i="1" smtClean="0">
                                      <a:effectLst/>
                                      <a:latin typeface="Cambria Math" panose="02040503050406030204" pitchFamily="18" charset="0"/>
                                    </a:rPr>
                                    <m:t>𝑖</m:t>
                                  </m:r>
                                </m:sub>
                                <m:sup>
                                  <m:r>
                                    <a:rPr lang="de-DE" sz="1600" b="0" i="1" smtClean="0">
                                      <a:effectLst/>
                                      <a:latin typeface="Cambria Math" panose="02040503050406030204" pitchFamily="18" charset="0"/>
                                    </a:rPr>
                                    <m:t>𝑎</m:t>
                                  </m:r>
                                </m:sup>
                              </m:sSubSup>
                              <m:r>
                                <a:rPr lang="en-US" sz="1600">
                                  <a:effectLst/>
                                  <a:latin typeface="Cambria Math" panose="02040503050406030204" pitchFamily="18" charset="0"/>
                                </a:rPr>
                                <m:t>=</m:t>
                              </m:r>
                              <m:nary>
                                <m:naryPr>
                                  <m:chr m:val="∑"/>
                                  <m:grow m:val="on"/>
                                  <m:ctrlPr>
                                    <a:rPr lang="en-US" sz="1600" i="1">
                                      <a:effectLst/>
                                      <a:latin typeface="Cambria Math" panose="02040503050406030204" pitchFamily="18" charset="0"/>
                                    </a:rPr>
                                  </m:ctrlPr>
                                </m:naryPr>
                                <m:sub>
                                  <m:r>
                                    <a:rPr lang="en-US" sz="1600">
                                      <a:effectLst/>
                                      <a:latin typeface="Cambria Math" panose="02040503050406030204" pitchFamily="18" charset="0"/>
                                    </a:rPr>
                                    <m:t>𝑗</m:t>
                                  </m:r>
                                  <m:r>
                                    <a:rPr lang="en-US" sz="1600">
                                      <a:effectLst/>
                                      <a:latin typeface="Cambria Math" panose="02040503050406030204" pitchFamily="18" charset="0"/>
                                    </a:rPr>
                                    <m:t>=1</m:t>
                                  </m:r>
                                </m:sub>
                                <m:sup>
                                  <m:r>
                                    <m:rPr>
                                      <m:sty m:val="p"/>
                                    </m:rPr>
                                    <a:rPr lang="de-DE" sz="1600" b="0" i="0" smtClean="0">
                                      <a:effectLst/>
                                      <a:latin typeface="Cambria Math" panose="02040503050406030204" pitchFamily="18" charset="0"/>
                                    </a:rPr>
                                    <m:t>m</m:t>
                                  </m:r>
                                </m:sup>
                                <m:e>
                                  <m:sSubSup>
                                    <m:sSubSupPr>
                                      <m:ctrlPr>
                                        <a:rPr lang="en-US" sz="1600" i="1" smtClean="0">
                                          <a:effectLst/>
                                          <a:latin typeface="Cambria Math" panose="02040503050406030204" pitchFamily="18" charset="0"/>
                                        </a:rPr>
                                      </m:ctrlPr>
                                    </m:sSubSupPr>
                                    <m:e>
                                      <m:r>
                                        <a:rPr lang="de-DE" sz="1600" b="0" i="1" smtClean="0">
                                          <a:effectLst/>
                                          <a:latin typeface="Cambria Math" panose="02040503050406030204" pitchFamily="18" charset="0"/>
                                        </a:rPr>
                                        <m:t>𝑤</m:t>
                                      </m:r>
                                      <m:r>
                                        <a:rPr lang="de-DE" sz="1600" b="0" i="1" smtClean="0">
                                          <a:effectLst/>
                                          <a:latin typeface="Cambria Math" panose="02040503050406030204" pitchFamily="18" charset="0"/>
                                        </a:rPr>
                                        <m:t>′</m:t>
                                      </m:r>
                                    </m:e>
                                    <m:sub>
                                      <m:r>
                                        <a:rPr lang="de-DE" sz="1600" b="0" i="1" smtClean="0">
                                          <a:effectLst/>
                                          <a:latin typeface="Cambria Math" panose="02040503050406030204" pitchFamily="18" charset="0"/>
                                        </a:rPr>
                                        <m:t>𝑗</m:t>
                                      </m:r>
                                    </m:sub>
                                    <m:sup>
                                      <m:r>
                                        <a:rPr lang="de-DE" sz="1600" b="0" i="1" smtClean="0">
                                          <a:effectLst/>
                                          <a:latin typeface="Cambria Math" panose="02040503050406030204" pitchFamily="18" charset="0"/>
                                        </a:rPr>
                                        <m:t>𝑎</m:t>
                                      </m:r>
                                    </m:sup>
                                  </m:sSubSup>
                                  <m:r>
                                    <a:rPr lang="en-US" sz="1600">
                                      <a:effectLst/>
                                      <a:latin typeface="Cambria Math" panose="02040503050406030204" pitchFamily="18" charset="0"/>
                                    </a:rPr>
                                    <m:t>∙</m:t>
                                  </m:r>
                                  <m:nary>
                                    <m:naryPr>
                                      <m:chr m:val="∑"/>
                                      <m:grow m:val="on"/>
                                      <m:ctrlPr>
                                        <a:rPr lang="en-US" sz="1600" i="1">
                                          <a:effectLst/>
                                          <a:latin typeface="Cambria Math" panose="02040503050406030204" pitchFamily="18" charset="0"/>
                                        </a:rPr>
                                      </m:ctrlPr>
                                    </m:naryPr>
                                    <m:sub>
                                      <m:r>
                                        <a:rPr lang="en-US" sz="1600">
                                          <a:effectLst/>
                                          <a:latin typeface="Cambria Math" panose="02040503050406030204" pitchFamily="18" charset="0"/>
                                        </a:rPr>
                                        <m:t>𝑘</m:t>
                                      </m:r>
                                      <m:r>
                                        <a:rPr lang="en-US" sz="1600">
                                          <a:effectLst/>
                                          <a:latin typeface="Cambria Math" panose="02040503050406030204" pitchFamily="18" charset="0"/>
                                        </a:rPr>
                                        <m:t>=1</m:t>
                                      </m:r>
                                    </m:sub>
                                    <m:sup>
                                      <m:r>
                                        <m:rPr>
                                          <m:sty m:val="p"/>
                                        </m:rPr>
                                        <a:rPr lang="de-DE" sz="1600" b="0" i="0" smtClean="0">
                                          <a:effectLst/>
                                          <a:latin typeface="Cambria Math" panose="02040503050406030204" pitchFamily="18" charset="0"/>
                                        </a:rPr>
                                        <m:t>r</m:t>
                                      </m:r>
                                    </m:sup>
                                    <m:e>
                                      <m:sSub>
                                        <m:sSubPr>
                                          <m:ctrlPr>
                                            <a:rPr lang="en-US" sz="1600" i="1">
                                              <a:effectLst/>
                                              <a:latin typeface="Cambria Math" panose="02040503050406030204" pitchFamily="18" charset="0"/>
                                            </a:rPr>
                                          </m:ctrlPr>
                                        </m:sSubPr>
                                        <m:e>
                                          <m:r>
                                            <a:rPr lang="en-US" sz="1600">
                                              <a:effectLst/>
                                              <a:latin typeface="Cambria Math" panose="02040503050406030204" pitchFamily="18" charset="0"/>
                                            </a:rPr>
                                            <m:t>𝑤</m:t>
                                          </m:r>
                                        </m:e>
                                        <m:sub>
                                          <m:r>
                                            <a:rPr lang="en-US" sz="1600">
                                              <a:effectLst/>
                                              <a:latin typeface="Cambria Math" panose="02040503050406030204" pitchFamily="18" charset="0"/>
                                            </a:rPr>
                                            <m:t>𝑘</m:t>
                                          </m:r>
                                        </m:sub>
                                      </m:sSub>
                                      <m:r>
                                        <a:rPr lang="en-US" sz="1600">
                                          <a:effectLst/>
                                          <a:latin typeface="Cambria Math" panose="02040503050406030204" pitchFamily="18" charset="0"/>
                                        </a:rPr>
                                        <m:t>∙</m:t>
                                      </m:r>
                                      <m:sSub>
                                        <m:sSubPr>
                                          <m:ctrlPr>
                                            <a:rPr lang="en-US" sz="1600" i="1">
                                              <a:effectLst/>
                                              <a:latin typeface="Cambria Math" panose="02040503050406030204" pitchFamily="18" charset="0"/>
                                            </a:rPr>
                                          </m:ctrlPr>
                                        </m:sSubPr>
                                        <m:e>
                                          <m:r>
                                            <a:rPr lang="de-DE" sz="1600" b="0" i="1" smtClean="0">
                                              <a:effectLst/>
                                              <a:latin typeface="Cambria Math" panose="02040503050406030204" pitchFamily="18" charset="0"/>
                                            </a:rPr>
                                            <m:t>𝐸</m:t>
                                          </m:r>
                                          <m:r>
                                            <a:rPr lang="de-DE" sz="1600" b="0" i="0" smtClean="0">
                                              <a:effectLst/>
                                              <a:latin typeface="Cambria Math" panose="02040503050406030204" pitchFamily="18" charset="0"/>
                                            </a:rPr>
                                            <m:t>(</m:t>
                                          </m:r>
                                          <m:r>
                                            <a:rPr lang="en-US" sz="1600">
                                              <a:effectLst/>
                                              <a:latin typeface="Cambria Math" panose="02040503050406030204" pitchFamily="18" charset="0"/>
                                            </a:rPr>
                                            <m:t>𝑃</m:t>
                                          </m:r>
                                        </m:e>
                                        <m:sub>
                                          <m:r>
                                            <a:rPr lang="de-DE" sz="1600" b="0" i="1" smtClean="0">
                                              <a:effectLst/>
                                              <a:latin typeface="Cambria Math" panose="02040503050406030204" pitchFamily="18" charset="0"/>
                                            </a:rPr>
                                            <m:t>𝑖</m:t>
                                          </m:r>
                                          <m:r>
                                            <a:rPr lang="en-US" sz="1600">
                                              <a:effectLst/>
                                              <a:latin typeface="Cambria Math" panose="02040503050406030204" pitchFamily="18" charset="0"/>
                                            </a:rPr>
                                            <m:t>𝑘</m:t>
                                          </m:r>
                                        </m:sub>
                                      </m:sSub>
                                      <m:r>
                                        <a:rPr lang="de-DE" sz="1600" b="0" i="0" smtClean="0">
                                          <a:effectLst/>
                                          <a:latin typeface="Cambria Math" panose="02040503050406030204" pitchFamily="18" charset="0"/>
                                        </a:rPr>
                                        <m:t>,</m:t>
                                      </m:r>
                                      <m:sSubSup>
                                        <m:sSubSupPr>
                                          <m:ctrlPr>
                                            <a:rPr lang="de-DE" sz="1600" b="0" i="1" smtClean="0">
                                              <a:effectLst/>
                                              <a:latin typeface="Cambria Math" panose="02040503050406030204" pitchFamily="18" charset="0"/>
                                            </a:rPr>
                                          </m:ctrlPr>
                                        </m:sSubSupPr>
                                        <m:e>
                                          <m:r>
                                            <a:rPr lang="de-DE" sz="1600" b="0" i="1" smtClean="0">
                                              <a:effectLst/>
                                              <a:latin typeface="Cambria Math" panose="02040503050406030204" pitchFamily="18" charset="0"/>
                                            </a:rPr>
                                            <m:t>𝑋</m:t>
                                          </m:r>
                                        </m:e>
                                        <m:sub>
                                          <m:r>
                                            <a:rPr lang="de-DE" sz="1600" b="0" i="1" smtClean="0">
                                              <a:effectLst/>
                                              <a:latin typeface="Cambria Math" panose="02040503050406030204" pitchFamily="18" charset="0"/>
                                            </a:rPr>
                                            <m:t>𝑗</m:t>
                                          </m:r>
                                        </m:sub>
                                        <m:sup>
                                          <m:r>
                                            <a:rPr lang="de-DE" sz="1600" b="0" i="1" smtClean="0">
                                              <a:effectLst/>
                                              <a:latin typeface="Cambria Math" panose="02040503050406030204" pitchFamily="18" charset="0"/>
                                            </a:rPr>
                                            <m:t>𝑎</m:t>
                                          </m:r>
                                        </m:sup>
                                      </m:sSubSup>
                                      <m:r>
                                        <a:rPr lang="de-DE" sz="1600" b="0" i="1" smtClean="0">
                                          <a:effectLst/>
                                          <a:latin typeface="Cambria Math" panose="02040503050406030204" pitchFamily="18" charset="0"/>
                                        </a:rPr>
                                        <m:t>)</m:t>
                                      </m:r>
                                    </m:e>
                                  </m:nary>
                                  <m:r>
                                    <a:rPr lang="en-US" sz="1600">
                                      <a:effectLst/>
                                      <a:latin typeface="Cambria Math" panose="02040503050406030204" pitchFamily="18" charset="0"/>
                                    </a:rPr>
                                    <m:t>     </m:t>
                                  </m:r>
                                </m:e>
                              </m:nary>
                            </m:oMath>
                          </a14:m>
                          <a:r>
                            <a:rPr lang="en-US" sz="1600" dirty="0">
                              <a:effectLst/>
                            </a:rPr>
                            <a:t>                                   </a:t>
                          </a:r>
                          <a:r>
                            <a:rPr lang="en-US" sz="1600" dirty="0" smtClean="0">
                              <a:effectLst/>
                            </a:rPr>
                            <a:t>       </a:t>
                          </a:r>
                          <a:endParaRPr lang="en-US"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0320" marR="40320" marT="0" marB="0"/>
                    </a:tc>
                  </a:tr>
                </a:tbl>
              </a:graphicData>
            </a:graphic>
          </p:graphicFrame>
        </mc:Choice>
        <mc:Fallback xmlns="">
          <p:graphicFrame>
            <p:nvGraphicFramePr>
              <p:cNvPr id="9" name="Table 8"/>
              <p:cNvGraphicFramePr>
                <a:graphicFrameLocks noGrp="1"/>
              </p:cNvGraphicFramePr>
              <p:nvPr>
                <p:extLst>
                  <p:ext uri="{D42A27DB-BD31-4B8C-83A1-F6EECF244321}">
                    <p14:modId xmlns:p14="http://schemas.microsoft.com/office/powerpoint/2010/main" val="3587995413"/>
                  </p:ext>
                </p:extLst>
              </p:nvPr>
            </p:nvGraphicFramePr>
            <p:xfrm>
              <a:off x="1845210" y="2996952"/>
              <a:ext cx="4898812" cy="705104"/>
            </p:xfrm>
            <a:graphic>
              <a:graphicData uri="http://schemas.openxmlformats.org/drawingml/2006/table">
                <a:tbl>
                  <a:tblPr>
                    <a:effectLst>
                      <a:innerShdw blurRad="114300">
                        <a:prstClr val="black"/>
                      </a:innerShdw>
                    </a:effectLst>
                    <a:tableStyleId>{5C22544A-7EE6-4342-B048-85BDC9FD1C3A}</a:tableStyleId>
                  </a:tblPr>
                  <a:tblGrid>
                    <a:gridCol w="4898812"/>
                  </a:tblGrid>
                  <a:tr h="705104">
                    <a:tc>
                      <a:txBody>
                        <a:bodyPr/>
                        <a:lstStyle/>
                        <a:p>
                          <a:endParaRPr lang="en-US"/>
                        </a:p>
                      </a:txBody>
                      <a:tcPr marL="40320" marR="40320" marT="0" marB="0">
                        <a:blipFill rotWithShape="0">
                          <a:blip r:embed="rId7"/>
                          <a:stretch>
                            <a:fillRect l="-124" t="-855" r="-248" b="-1709"/>
                          </a:stretch>
                        </a:blipFill>
                      </a:tcPr>
                    </a:tc>
                  </a:tr>
                </a:tbl>
              </a:graphicData>
            </a:graphic>
          </p:graphicFrame>
        </mc:Fallback>
      </mc:AlternateContent>
    </p:spTree>
    <p:extLst>
      <p:ext uri="{BB962C8B-B14F-4D97-AF65-F5344CB8AC3E}">
        <p14:creationId xmlns:p14="http://schemas.microsoft.com/office/powerpoint/2010/main" val="15382726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2"/>
          <p:cNvSpPr txBox="1">
            <a:spLocks/>
          </p:cNvSpPr>
          <p:nvPr/>
        </p:nvSpPr>
        <p:spPr>
          <a:xfrm>
            <a:off x="392113" y="1198563"/>
            <a:ext cx="8356600" cy="4894262"/>
          </a:xfrm>
          <a:prstGeom prst="rect">
            <a:avLst/>
          </a:prstGeom>
        </p:spPr>
        <p:txBody>
          <a:bodyPr/>
          <a:lstStyle>
            <a:lvl1pPr marL="314325" indent="-314325" algn="l" rtl="0" eaLnBrk="1" fontAlgn="base" hangingPunct="1">
              <a:spcBef>
                <a:spcPct val="20000"/>
              </a:spcBef>
              <a:spcAft>
                <a:spcPct val="0"/>
              </a:spcAft>
              <a:buFontTx/>
              <a:buBlip>
                <a:blip r:embed="rId3"/>
              </a:buBlip>
              <a:defRPr sz="2000">
                <a:solidFill>
                  <a:schemeClr val="tx1"/>
                </a:solidFill>
                <a:latin typeface="+mn-lt"/>
                <a:ea typeface="+mn-ea"/>
                <a:cs typeface="+mn-cs"/>
              </a:defRPr>
            </a:lvl1pPr>
            <a:lvl2pPr marL="790575" indent="-314325" algn="l" rtl="0" eaLnBrk="1" fontAlgn="base" hangingPunct="1">
              <a:spcBef>
                <a:spcPct val="20000"/>
              </a:spcBef>
              <a:spcAft>
                <a:spcPct val="0"/>
              </a:spcAft>
              <a:buFontTx/>
              <a:buBlip>
                <a:blip r:embed="rId3"/>
              </a:buBlip>
              <a:defRPr>
                <a:solidFill>
                  <a:schemeClr val="tx1"/>
                </a:solidFill>
                <a:latin typeface="+mn-lt"/>
              </a:defRPr>
            </a:lvl2pPr>
            <a:lvl3pPr marL="1209675" indent="-276225" algn="l" rtl="0" eaLnBrk="1" fontAlgn="base" hangingPunct="1">
              <a:spcBef>
                <a:spcPct val="20000"/>
              </a:spcBef>
              <a:spcAft>
                <a:spcPct val="0"/>
              </a:spcAft>
              <a:buFontTx/>
              <a:buBlip>
                <a:blip r:embed="rId3"/>
              </a:buBlip>
              <a:defRPr sz="1600">
                <a:solidFill>
                  <a:schemeClr val="tx1"/>
                </a:solidFill>
                <a:latin typeface="+mn-lt"/>
              </a:defRPr>
            </a:lvl3pPr>
            <a:lvl4pPr marL="1657350" indent="-276225" algn="l" rtl="0" eaLnBrk="1" fontAlgn="base" hangingPunct="1">
              <a:spcBef>
                <a:spcPct val="20000"/>
              </a:spcBef>
              <a:spcAft>
                <a:spcPct val="0"/>
              </a:spcAft>
              <a:buFontTx/>
              <a:buBlip>
                <a:blip r:embed="rId3"/>
              </a:buBlip>
              <a:defRPr sz="1600">
                <a:solidFill>
                  <a:schemeClr val="tx1"/>
                </a:solidFill>
                <a:latin typeface="+mn-lt"/>
              </a:defRPr>
            </a:lvl4pPr>
            <a:lvl5pPr marL="2095500" indent="-276225" algn="l" rtl="0" eaLnBrk="1" fontAlgn="base" hangingPunct="1">
              <a:spcBef>
                <a:spcPct val="20000"/>
              </a:spcBef>
              <a:spcAft>
                <a:spcPct val="0"/>
              </a:spcAft>
              <a:buFontTx/>
              <a:buBlip>
                <a:blip r:embed="rId3"/>
              </a:buBlip>
              <a:defRPr sz="1600">
                <a:solidFill>
                  <a:schemeClr val="tx1"/>
                </a:solidFill>
                <a:latin typeface="+mn-lt"/>
              </a:defRPr>
            </a:lvl5pPr>
            <a:lvl6pPr marL="2514600" indent="-228600" algn="l" rtl="0" eaLnBrk="1" fontAlgn="base" hangingPunct="1">
              <a:spcBef>
                <a:spcPct val="20000"/>
              </a:spcBef>
              <a:spcAft>
                <a:spcPct val="0"/>
              </a:spcAft>
              <a:buSzPct val="60000"/>
              <a:buBlip>
                <a:blip r:embed="rId4"/>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4"/>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4"/>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4"/>
              </a:buBlip>
              <a:defRPr sz="1400">
                <a:solidFill>
                  <a:schemeClr val="tx1"/>
                </a:solidFill>
                <a:latin typeface="+mn-lt"/>
              </a:defRPr>
            </a:lvl9pPr>
          </a:lstStyle>
          <a:p>
            <a:pPr>
              <a:lnSpc>
                <a:spcPct val="200000"/>
              </a:lnSpc>
            </a:pPr>
            <a:r>
              <a:rPr lang="en-US" sz="1633" kern="0" dirty="0" smtClean="0"/>
              <a:t>Negotiation </a:t>
            </a:r>
            <a:r>
              <a:rPr lang="en-US" sz="1633" kern="0" dirty="0"/>
              <a:t>framework  </a:t>
            </a:r>
          </a:p>
          <a:p>
            <a:pPr lvl="1">
              <a:lnSpc>
                <a:spcPct val="200000"/>
              </a:lnSpc>
            </a:pPr>
            <a:r>
              <a:rPr lang="en-US" sz="1633" kern="0" dirty="0"/>
              <a:t>The agents involved in negotiation</a:t>
            </a:r>
          </a:p>
          <a:p>
            <a:pPr lvl="1">
              <a:lnSpc>
                <a:spcPct val="200000"/>
              </a:lnSpc>
            </a:pPr>
            <a:r>
              <a:rPr lang="de-DE" sz="1633" kern="0" dirty="0"/>
              <a:t>The conflict objects (issues in negotiation) – Protection strategies</a:t>
            </a:r>
          </a:p>
          <a:p>
            <a:pPr lvl="1">
              <a:lnSpc>
                <a:spcPct val="200000"/>
              </a:lnSpc>
            </a:pPr>
            <a:r>
              <a:rPr lang="de-DE" sz="1633" kern="0" dirty="0"/>
              <a:t>The public rules of interaction – Protocol, Negotiation strategies</a:t>
            </a:r>
          </a:p>
          <a:p>
            <a:pPr lvl="1">
              <a:lnSpc>
                <a:spcPct val="200000"/>
              </a:lnSpc>
            </a:pPr>
            <a:r>
              <a:rPr lang="de-DE" sz="1633" kern="0" dirty="0"/>
              <a:t>The strategic resolution decision – Cut-down mechanism</a:t>
            </a:r>
            <a:endParaRPr lang="fr-FR" sz="1270" dirty="0"/>
          </a:p>
          <a:p>
            <a:endParaRPr lang="en-GB" kern="0" dirty="0"/>
          </a:p>
        </p:txBody>
      </p:sp>
      <p:sp>
        <p:nvSpPr>
          <p:cNvPr id="6" name="Titel 1"/>
          <p:cNvSpPr txBox="1">
            <a:spLocks/>
          </p:cNvSpPr>
          <p:nvPr/>
        </p:nvSpPr>
        <p:spPr>
          <a:xfrm>
            <a:off x="390525" y="333375"/>
            <a:ext cx="6911975" cy="561975"/>
          </a:xfrm>
          <a:prstGeom prst="rect">
            <a:avLst/>
          </a:prstGeom>
        </p:spPr>
        <p:txBody>
          <a:bodyPr/>
          <a:lst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r>
              <a:rPr lang="en-US" altLang="de-DE" kern="0" dirty="0" smtClean="0">
                <a:solidFill>
                  <a:schemeClr val="tx1"/>
                </a:solidFill>
              </a:rPr>
              <a:t>Negotiation Process</a:t>
            </a:r>
            <a:endParaRPr lang="en-US" altLang="de-DE" dirty="0">
              <a:solidFill>
                <a:schemeClr val="tx1"/>
              </a:solidFill>
            </a:endParaRPr>
          </a:p>
        </p:txBody>
      </p:sp>
    </p:spTree>
    <p:extLst>
      <p:ext uri="{BB962C8B-B14F-4D97-AF65-F5344CB8AC3E}">
        <p14:creationId xmlns:p14="http://schemas.microsoft.com/office/powerpoint/2010/main" val="8497595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784704" y="2845142"/>
            <a:ext cx="1480945" cy="1284661"/>
            <a:chOff x="791839" y="4787949"/>
            <a:chExt cx="1923933" cy="1800200"/>
          </a:xfrm>
          <a:effectLst>
            <a:glow rad="228600">
              <a:schemeClr val="accent4">
                <a:satMod val="175000"/>
                <a:alpha val="40000"/>
              </a:schemeClr>
            </a:glow>
          </a:effectLst>
        </p:grpSpPr>
        <p:sp>
          <p:nvSpPr>
            <p:cNvPr id="19" name="Flowchart: Manual Operation 18"/>
            <p:cNvSpPr/>
            <p:nvPr/>
          </p:nvSpPr>
          <p:spPr bwMode="auto">
            <a:xfrm rot="10800000">
              <a:off x="791839" y="5508029"/>
              <a:ext cx="1923933" cy="1080120"/>
            </a:xfrm>
            <a:prstGeom prst="flowChartManualOperation">
              <a:avLst/>
            </a:prstGeom>
            <a:solidFill>
              <a:srgbClr val="666699"/>
            </a:solidFill>
            <a:ln w="9525" cap="flat" cmpd="sng" algn="ctr">
              <a:solidFill>
                <a:schemeClr val="tx1"/>
              </a:solidFill>
              <a:prstDash val="solid"/>
              <a:round/>
              <a:headEnd type="none" w="med" len="med"/>
              <a:tailEnd type="none" w="med" len="med"/>
            </a:ln>
            <a:effectLst/>
            <a:extLst/>
          </p:spPr>
          <p:txBody>
            <a:bodyPr vert="horz" wrap="square" lIns="82944" tIns="41472" rIns="82944" bIns="41472" numCol="1" rtlCol="0" anchor="t" anchorCtr="0" compatLnSpc="1">
              <a:prstTxWarp prst="textNoShape">
                <a:avLst/>
              </a:prstTxWarp>
            </a:bodyPr>
            <a:lstStyle/>
            <a:p>
              <a:pPr defTabSz="325445" hangingPunct="0">
                <a:lnSpc>
                  <a:spcPct val="93000"/>
                </a:lnSpc>
                <a:buClr>
                  <a:srgbClr val="000000"/>
                </a:buClr>
                <a:buSzPct val="100000"/>
              </a:pPr>
              <a:endParaRPr lang="en-US" sz="1633"/>
            </a:p>
          </p:txBody>
        </p:sp>
        <p:sp>
          <p:nvSpPr>
            <p:cNvPr id="20" name="Oval 19"/>
            <p:cNvSpPr/>
            <p:nvPr/>
          </p:nvSpPr>
          <p:spPr bwMode="auto">
            <a:xfrm>
              <a:off x="1223888" y="4787949"/>
              <a:ext cx="1008112" cy="792088"/>
            </a:xfrm>
            <a:prstGeom prst="ellipse">
              <a:avLst/>
            </a:prstGeom>
            <a:solidFill>
              <a:srgbClr val="666699"/>
            </a:solidFill>
            <a:ln w="9525" cap="flat" cmpd="sng" algn="ctr">
              <a:solidFill>
                <a:schemeClr val="tx1"/>
              </a:solidFill>
              <a:prstDash val="solid"/>
              <a:round/>
              <a:headEnd type="none" w="med" len="med"/>
              <a:tailEnd type="none" w="med" len="med"/>
            </a:ln>
            <a:effectLst/>
            <a:extLst/>
          </p:spPr>
          <p:txBody>
            <a:bodyPr vert="horz" wrap="square" lIns="82944" tIns="41472" rIns="82944" bIns="41472" numCol="1" rtlCol="0" anchor="t" anchorCtr="0" compatLnSpc="1">
              <a:prstTxWarp prst="textNoShape">
                <a:avLst/>
              </a:prstTxWarp>
            </a:bodyPr>
            <a:lstStyle/>
            <a:p>
              <a:pPr defTabSz="325445" hangingPunct="0">
                <a:lnSpc>
                  <a:spcPct val="93000"/>
                </a:lnSpc>
                <a:buClr>
                  <a:srgbClr val="000000"/>
                </a:buClr>
                <a:buSzPct val="100000"/>
              </a:pPr>
              <a:endParaRPr lang="en-US" sz="1633"/>
            </a:p>
          </p:txBody>
        </p:sp>
        <p:sp>
          <p:nvSpPr>
            <p:cNvPr id="21" name="TextBox 20"/>
            <p:cNvSpPr txBox="1"/>
            <p:nvPr/>
          </p:nvSpPr>
          <p:spPr>
            <a:xfrm>
              <a:off x="1277884" y="5859467"/>
              <a:ext cx="1224136" cy="403255"/>
            </a:xfrm>
            <a:prstGeom prst="rect">
              <a:avLst/>
            </a:prstGeom>
            <a:noFill/>
          </p:spPr>
          <p:txBody>
            <a:bodyPr wrap="square" rtlCol="0">
              <a:spAutoFit/>
            </a:bodyPr>
            <a:lstStyle/>
            <a:p>
              <a:r>
                <a:rPr lang="de-DE" sz="1270" dirty="0">
                  <a:solidFill>
                    <a:schemeClr val="bg1"/>
                  </a:solidFill>
                </a:rPr>
                <a:t>Agent 1</a:t>
              </a:r>
              <a:endParaRPr lang="en-US" sz="1270" dirty="0">
                <a:solidFill>
                  <a:schemeClr val="bg1"/>
                </a:solidFill>
              </a:endParaRPr>
            </a:p>
          </p:txBody>
        </p:sp>
      </p:grpSp>
      <p:grpSp>
        <p:nvGrpSpPr>
          <p:cNvPr id="42" name="Group 41"/>
          <p:cNvGrpSpPr/>
          <p:nvPr/>
        </p:nvGrpSpPr>
        <p:grpSpPr>
          <a:xfrm>
            <a:off x="5778046" y="2830716"/>
            <a:ext cx="1416663" cy="1284661"/>
            <a:chOff x="791839" y="4787949"/>
            <a:chExt cx="1923933" cy="1800200"/>
          </a:xfrm>
          <a:effectLst>
            <a:glow rad="228600">
              <a:schemeClr val="accent4">
                <a:satMod val="175000"/>
                <a:alpha val="40000"/>
              </a:schemeClr>
            </a:glow>
          </a:effectLst>
        </p:grpSpPr>
        <p:sp>
          <p:nvSpPr>
            <p:cNvPr id="43" name="Flowchart: Manual Operation 42"/>
            <p:cNvSpPr/>
            <p:nvPr/>
          </p:nvSpPr>
          <p:spPr bwMode="auto">
            <a:xfrm rot="10800000">
              <a:off x="791839" y="5508029"/>
              <a:ext cx="1923933" cy="1080120"/>
            </a:xfrm>
            <a:prstGeom prst="flowChartManualOperation">
              <a:avLst/>
            </a:prstGeom>
            <a:solidFill>
              <a:srgbClr val="666699"/>
            </a:solidFill>
            <a:ln w="9525" cap="flat" cmpd="sng" algn="ctr">
              <a:solidFill>
                <a:schemeClr val="tx1"/>
              </a:solidFill>
              <a:prstDash val="solid"/>
              <a:round/>
              <a:headEnd type="none" w="med" len="med"/>
              <a:tailEnd type="none" w="med" len="med"/>
            </a:ln>
            <a:effectLst/>
            <a:extLst/>
          </p:spPr>
          <p:txBody>
            <a:bodyPr vert="horz" wrap="square" lIns="82944" tIns="41472" rIns="82944" bIns="41472" numCol="1" rtlCol="0" anchor="t" anchorCtr="0" compatLnSpc="1">
              <a:prstTxWarp prst="textNoShape">
                <a:avLst/>
              </a:prstTxWarp>
            </a:bodyPr>
            <a:lstStyle/>
            <a:p>
              <a:pPr defTabSz="325445" hangingPunct="0">
                <a:lnSpc>
                  <a:spcPct val="93000"/>
                </a:lnSpc>
                <a:buClr>
                  <a:srgbClr val="000000"/>
                </a:buClr>
                <a:buSzPct val="100000"/>
              </a:pPr>
              <a:endParaRPr lang="en-US" sz="1633"/>
            </a:p>
          </p:txBody>
        </p:sp>
        <p:sp>
          <p:nvSpPr>
            <p:cNvPr id="44" name="Oval 43"/>
            <p:cNvSpPr/>
            <p:nvPr/>
          </p:nvSpPr>
          <p:spPr bwMode="auto">
            <a:xfrm>
              <a:off x="1223888" y="4787949"/>
              <a:ext cx="1008112" cy="792088"/>
            </a:xfrm>
            <a:prstGeom prst="ellipse">
              <a:avLst/>
            </a:prstGeom>
            <a:solidFill>
              <a:srgbClr val="666699"/>
            </a:solidFill>
            <a:ln w="9525" cap="flat" cmpd="sng" algn="ctr">
              <a:solidFill>
                <a:schemeClr val="tx1"/>
              </a:solidFill>
              <a:prstDash val="solid"/>
              <a:round/>
              <a:headEnd type="none" w="med" len="med"/>
              <a:tailEnd type="none" w="med" len="med"/>
            </a:ln>
            <a:effectLst/>
            <a:extLst/>
          </p:spPr>
          <p:txBody>
            <a:bodyPr vert="horz" wrap="square" lIns="82944" tIns="41472" rIns="82944" bIns="41472" numCol="1" rtlCol="0" anchor="t" anchorCtr="0" compatLnSpc="1">
              <a:prstTxWarp prst="textNoShape">
                <a:avLst/>
              </a:prstTxWarp>
            </a:bodyPr>
            <a:lstStyle/>
            <a:p>
              <a:pPr defTabSz="325445" hangingPunct="0">
                <a:lnSpc>
                  <a:spcPct val="93000"/>
                </a:lnSpc>
                <a:buClr>
                  <a:srgbClr val="000000"/>
                </a:buClr>
                <a:buSzPct val="100000"/>
              </a:pPr>
              <a:endParaRPr lang="en-US" sz="1633"/>
            </a:p>
          </p:txBody>
        </p:sp>
        <p:sp>
          <p:nvSpPr>
            <p:cNvPr id="45" name="TextBox 44"/>
            <p:cNvSpPr txBox="1"/>
            <p:nvPr/>
          </p:nvSpPr>
          <p:spPr>
            <a:xfrm>
              <a:off x="1277884" y="5859467"/>
              <a:ext cx="1224136" cy="403255"/>
            </a:xfrm>
            <a:prstGeom prst="rect">
              <a:avLst/>
            </a:prstGeom>
            <a:noFill/>
          </p:spPr>
          <p:txBody>
            <a:bodyPr wrap="square" rtlCol="0">
              <a:spAutoFit/>
            </a:bodyPr>
            <a:lstStyle/>
            <a:p>
              <a:r>
                <a:rPr lang="de-DE" sz="1270" dirty="0">
                  <a:solidFill>
                    <a:schemeClr val="bg1"/>
                  </a:solidFill>
                </a:rPr>
                <a:t>Agent 3</a:t>
              </a:r>
              <a:endParaRPr lang="en-US" sz="1270" dirty="0">
                <a:solidFill>
                  <a:schemeClr val="bg1"/>
                </a:solidFill>
              </a:endParaRPr>
            </a:p>
          </p:txBody>
        </p:sp>
      </p:grpSp>
      <p:grpSp>
        <p:nvGrpSpPr>
          <p:cNvPr id="46" name="Group 45"/>
          <p:cNvGrpSpPr/>
          <p:nvPr/>
        </p:nvGrpSpPr>
        <p:grpSpPr>
          <a:xfrm>
            <a:off x="3798530" y="4718706"/>
            <a:ext cx="1521902" cy="1284661"/>
            <a:chOff x="791839" y="4787949"/>
            <a:chExt cx="1923933" cy="1800200"/>
          </a:xfrm>
          <a:effectLst>
            <a:glow rad="228600">
              <a:schemeClr val="accent4">
                <a:satMod val="175000"/>
                <a:alpha val="40000"/>
              </a:schemeClr>
            </a:glow>
          </a:effectLst>
        </p:grpSpPr>
        <p:sp>
          <p:nvSpPr>
            <p:cNvPr id="47" name="Flowchart: Manual Operation 46"/>
            <p:cNvSpPr/>
            <p:nvPr/>
          </p:nvSpPr>
          <p:spPr bwMode="auto">
            <a:xfrm rot="10800000">
              <a:off x="791839" y="5508029"/>
              <a:ext cx="1923933" cy="1080120"/>
            </a:xfrm>
            <a:prstGeom prst="flowChartManualOperation">
              <a:avLst/>
            </a:prstGeom>
            <a:solidFill>
              <a:srgbClr val="666699"/>
            </a:solidFill>
            <a:ln w="9525" cap="flat" cmpd="sng" algn="ctr">
              <a:solidFill>
                <a:schemeClr val="tx1"/>
              </a:solidFill>
              <a:prstDash val="solid"/>
              <a:round/>
              <a:headEnd type="none" w="med" len="med"/>
              <a:tailEnd type="none" w="med" len="med"/>
            </a:ln>
            <a:effectLst/>
            <a:extLst/>
          </p:spPr>
          <p:txBody>
            <a:bodyPr vert="horz" wrap="square" lIns="82944" tIns="41472" rIns="82944" bIns="41472" numCol="1" rtlCol="0" anchor="t" anchorCtr="0" compatLnSpc="1">
              <a:prstTxWarp prst="textNoShape">
                <a:avLst/>
              </a:prstTxWarp>
            </a:bodyPr>
            <a:lstStyle/>
            <a:p>
              <a:pPr defTabSz="325445" hangingPunct="0">
                <a:lnSpc>
                  <a:spcPct val="93000"/>
                </a:lnSpc>
                <a:buClr>
                  <a:srgbClr val="000000"/>
                </a:buClr>
                <a:buSzPct val="100000"/>
              </a:pPr>
              <a:endParaRPr lang="en-US" sz="1633"/>
            </a:p>
          </p:txBody>
        </p:sp>
        <p:sp>
          <p:nvSpPr>
            <p:cNvPr id="48" name="Oval 47"/>
            <p:cNvSpPr/>
            <p:nvPr/>
          </p:nvSpPr>
          <p:spPr bwMode="auto">
            <a:xfrm>
              <a:off x="1223888" y="4787949"/>
              <a:ext cx="1008112" cy="792088"/>
            </a:xfrm>
            <a:prstGeom prst="ellipse">
              <a:avLst/>
            </a:prstGeom>
            <a:solidFill>
              <a:srgbClr val="666699"/>
            </a:solidFill>
            <a:ln w="9525" cap="flat" cmpd="sng" algn="ctr">
              <a:solidFill>
                <a:schemeClr val="tx1"/>
              </a:solidFill>
              <a:prstDash val="solid"/>
              <a:round/>
              <a:headEnd type="none" w="med" len="med"/>
              <a:tailEnd type="none" w="med" len="med"/>
            </a:ln>
            <a:effectLst/>
            <a:extLst/>
          </p:spPr>
          <p:txBody>
            <a:bodyPr vert="horz" wrap="square" lIns="82944" tIns="41472" rIns="82944" bIns="41472" numCol="1" rtlCol="0" anchor="t" anchorCtr="0" compatLnSpc="1">
              <a:prstTxWarp prst="textNoShape">
                <a:avLst/>
              </a:prstTxWarp>
            </a:bodyPr>
            <a:lstStyle/>
            <a:p>
              <a:pPr defTabSz="325445" hangingPunct="0">
                <a:lnSpc>
                  <a:spcPct val="93000"/>
                </a:lnSpc>
                <a:buClr>
                  <a:srgbClr val="000000"/>
                </a:buClr>
                <a:buSzPct val="100000"/>
              </a:pPr>
              <a:endParaRPr lang="en-US" sz="1633"/>
            </a:p>
          </p:txBody>
        </p:sp>
        <p:sp>
          <p:nvSpPr>
            <p:cNvPr id="49" name="TextBox 48"/>
            <p:cNvSpPr txBox="1"/>
            <p:nvPr/>
          </p:nvSpPr>
          <p:spPr>
            <a:xfrm>
              <a:off x="1277884" y="5859467"/>
              <a:ext cx="1224136" cy="403255"/>
            </a:xfrm>
            <a:prstGeom prst="rect">
              <a:avLst/>
            </a:prstGeom>
            <a:noFill/>
          </p:spPr>
          <p:txBody>
            <a:bodyPr wrap="square" rtlCol="0">
              <a:spAutoFit/>
            </a:bodyPr>
            <a:lstStyle/>
            <a:p>
              <a:r>
                <a:rPr lang="de-DE" sz="1270" dirty="0">
                  <a:solidFill>
                    <a:schemeClr val="bg1"/>
                  </a:solidFill>
                </a:rPr>
                <a:t>Agent 2</a:t>
              </a:r>
              <a:endParaRPr lang="en-US" sz="1270" dirty="0">
                <a:solidFill>
                  <a:schemeClr val="bg1"/>
                </a:solidFill>
              </a:endParaRPr>
            </a:p>
          </p:txBody>
        </p:sp>
      </p:grpSp>
      <p:sp>
        <p:nvSpPr>
          <p:cNvPr id="50" name="Circular Arrow 49"/>
          <p:cNvSpPr/>
          <p:nvPr/>
        </p:nvSpPr>
        <p:spPr>
          <a:xfrm rot="5116466">
            <a:off x="3236355" y="3115041"/>
            <a:ext cx="2241296" cy="2380126"/>
          </a:xfrm>
          <a:prstGeom prst="circularArrow">
            <a:avLst>
              <a:gd name="adj1" fmla="val 5984"/>
              <a:gd name="adj2" fmla="val 394124"/>
              <a:gd name="adj3" fmla="val 13313824"/>
              <a:gd name="adj4" fmla="val 9035881"/>
              <a:gd name="adj5" fmla="val 6981"/>
            </a:avLst>
          </a:prstGeom>
          <a:solidFill>
            <a:schemeClr val="accent6">
              <a:lumMod val="60000"/>
              <a:lumOff val="4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51" name="Circular Arrow 50"/>
          <p:cNvSpPr/>
          <p:nvPr/>
        </p:nvSpPr>
        <p:spPr>
          <a:xfrm rot="12507486">
            <a:off x="4436102" y="3359531"/>
            <a:ext cx="2241296" cy="2380126"/>
          </a:xfrm>
          <a:prstGeom prst="circularArrow">
            <a:avLst>
              <a:gd name="adj1" fmla="val 5984"/>
              <a:gd name="adj2" fmla="val 394124"/>
              <a:gd name="adj3" fmla="val 13313824"/>
              <a:gd name="adj4" fmla="val 9035881"/>
              <a:gd name="adj5" fmla="val 6981"/>
            </a:avLst>
          </a:prstGeom>
          <a:solidFill>
            <a:schemeClr val="accent6">
              <a:lumMod val="60000"/>
              <a:lumOff val="4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52" name="Circular Arrow 51"/>
          <p:cNvSpPr/>
          <p:nvPr/>
        </p:nvSpPr>
        <p:spPr>
          <a:xfrm rot="19079217">
            <a:off x="2595322" y="3418848"/>
            <a:ext cx="2241296" cy="2380126"/>
          </a:xfrm>
          <a:prstGeom prst="circularArrow">
            <a:avLst>
              <a:gd name="adj1" fmla="val 5984"/>
              <a:gd name="adj2" fmla="val 394124"/>
              <a:gd name="adj3" fmla="val 13313824"/>
              <a:gd name="adj4" fmla="val 9035881"/>
              <a:gd name="adj5" fmla="val 6981"/>
            </a:avLst>
          </a:prstGeom>
          <a:solidFill>
            <a:schemeClr val="accent6">
              <a:lumMod val="60000"/>
              <a:lumOff val="4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53" name="Circular Arrow 52"/>
          <p:cNvSpPr/>
          <p:nvPr/>
        </p:nvSpPr>
        <p:spPr>
          <a:xfrm rot="1736539">
            <a:off x="5440466" y="4247174"/>
            <a:ext cx="2241296" cy="2380126"/>
          </a:xfrm>
          <a:prstGeom prst="circularArrow">
            <a:avLst>
              <a:gd name="adj1" fmla="val 5984"/>
              <a:gd name="adj2" fmla="val 394124"/>
              <a:gd name="adj3" fmla="val 13313824"/>
              <a:gd name="adj4" fmla="val 9035881"/>
              <a:gd name="adj5" fmla="val 6981"/>
            </a:avLst>
          </a:prstGeom>
          <a:solidFill>
            <a:schemeClr val="accent6">
              <a:lumMod val="60000"/>
              <a:lumOff val="4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54" name="Circular Arrow 53"/>
          <p:cNvSpPr/>
          <p:nvPr/>
        </p:nvSpPr>
        <p:spPr>
          <a:xfrm rot="8425082">
            <a:off x="1459069" y="4120366"/>
            <a:ext cx="2241296" cy="2380126"/>
          </a:xfrm>
          <a:prstGeom prst="circularArrow">
            <a:avLst>
              <a:gd name="adj1" fmla="val 5984"/>
              <a:gd name="adj2" fmla="val 394124"/>
              <a:gd name="adj3" fmla="val 13313824"/>
              <a:gd name="adj4" fmla="val 9035881"/>
              <a:gd name="adj5" fmla="val 6981"/>
            </a:avLst>
          </a:prstGeom>
          <a:solidFill>
            <a:schemeClr val="accent6">
              <a:lumMod val="60000"/>
              <a:lumOff val="4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55" name="Circular Arrow 54"/>
          <p:cNvSpPr/>
          <p:nvPr/>
        </p:nvSpPr>
        <p:spPr>
          <a:xfrm rot="15694950">
            <a:off x="3316109" y="1809997"/>
            <a:ext cx="2241296" cy="2380126"/>
          </a:xfrm>
          <a:prstGeom prst="circularArrow">
            <a:avLst>
              <a:gd name="adj1" fmla="val 5984"/>
              <a:gd name="adj2" fmla="val 394124"/>
              <a:gd name="adj3" fmla="val 13313824"/>
              <a:gd name="adj4" fmla="val 9035881"/>
              <a:gd name="adj5" fmla="val 6981"/>
            </a:avLst>
          </a:prstGeom>
          <a:solidFill>
            <a:schemeClr val="accent6">
              <a:lumMod val="60000"/>
              <a:lumOff val="4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 name="Flowchart: Multidocument 2"/>
          <p:cNvSpPr/>
          <p:nvPr/>
        </p:nvSpPr>
        <p:spPr bwMode="auto">
          <a:xfrm>
            <a:off x="3992972" y="2808470"/>
            <a:ext cx="742612" cy="409182"/>
          </a:xfrm>
          <a:prstGeom prst="flowChartMultidocument">
            <a:avLst/>
          </a:prstGeom>
          <a:solidFill>
            <a:schemeClr val="bg2">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82944" tIns="41472" rIns="82944" bIns="41472" numCol="1" rtlCol="0" anchor="t" anchorCtr="0" compatLnSpc="1">
            <a:prstTxWarp prst="textNoShape">
              <a:avLst/>
            </a:prstTxWarp>
          </a:bodyPr>
          <a:lstStyle/>
          <a:p>
            <a:pPr defTabSz="325445" hangingPunct="0">
              <a:lnSpc>
                <a:spcPct val="93000"/>
              </a:lnSpc>
              <a:buClr>
                <a:srgbClr val="000000"/>
              </a:buClr>
              <a:buSzPct val="100000"/>
            </a:pPr>
            <a:endParaRPr lang="en-US" sz="1633"/>
          </a:p>
        </p:txBody>
      </p:sp>
      <p:sp>
        <p:nvSpPr>
          <p:cNvPr id="58" name="Flowchart: Multidocument 57"/>
          <p:cNvSpPr/>
          <p:nvPr/>
        </p:nvSpPr>
        <p:spPr bwMode="auto">
          <a:xfrm>
            <a:off x="6572358" y="4924632"/>
            <a:ext cx="742612" cy="409182"/>
          </a:xfrm>
          <a:prstGeom prst="flowChartMultidocument">
            <a:avLst/>
          </a:prstGeom>
          <a:solidFill>
            <a:schemeClr val="bg2">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82944" tIns="41472" rIns="82944" bIns="41472" numCol="1" rtlCol="0" anchor="t" anchorCtr="0" compatLnSpc="1">
            <a:prstTxWarp prst="textNoShape">
              <a:avLst/>
            </a:prstTxWarp>
          </a:bodyPr>
          <a:lstStyle/>
          <a:p>
            <a:pPr defTabSz="325445" hangingPunct="0">
              <a:lnSpc>
                <a:spcPct val="93000"/>
              </a:lnSpc>
              <a:buClr>
                <a:srgbClr val="000000"/>
              </a:buClr>
              <a:buSzPct val="100000"/>
            </a:pPr>
            <a:endParaRPr lang="en-US" sz="1633"/>
          </a:p>
        </p:txBody>
      </p:sp>
      <p:sp>
        <p:nvSpPr>
          <p:cNvPr id="59" name="Flowchart: Multidocument 58"/>
          <p:cNvSpPr/>
          <p:nvPr/>
        </p:nvSpPr>
        <p:spPr bwMode="auto">
          <a:xfrm>
            <a:off x="1840133" y="4924633"/>
            <a:ext cx="742612" cy="409182"/>
          </a:xfrm>
          <a:prstGeom prst="flowChartMultidocument">
            <a:avLst/>
          </a:prstGeom>
          <a:solidFill>
            <a:schemeClr val="bg2">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82944" tIns="41472" rIns="82944" bIns="41472" numCol="1" rtlCol="0" anchor="t" anchorCtr="0" compatLnSpc="1">
            <a:prstTxWarp prst="textNoShape">
              <a:avLst/>
            </a:prstTxWarp>
          </a:bodyPr>
          <a:lstStyle/>
          <a:p>
            <a:pPr defTabSz="325445" hangingPunct="0">
              <a:lnSpc>
                <a:spcPct val="93000"/>
              </a:lnSpc>
              <a:buClr>
                <a:srgbClr val="000000"/>
              </a:buClr>
              <a:buSzPct val="100000"/>
            </a:pPr>
            <a:endParaRPr lang="en-US" sz="1633"/>
          </a:p>
        </p:txBody>
      </p:sp>
      <p:sp>
        <p:nvSpPr>
          <p:cNvPr id="25" name="Titel 1"/>
          <p:cNvSpPr txBox="1">
            <a:spLocks/>
          </p:cNvSpPr>
          <p:nvPr/>
        </p:nvSpPr>
        <p:spPr>
          <a:xfrm>
            <a:off x="390525" y="333375"/>
            <a:ext cx="6911975" cy="561975"/>
          </a:xfrm>
          <a:prstGeom prst="rect">
            <a:avLst/>
          </a:prstGeom>
        </p:spPr>
        <p:txBody>
          <a:bodyPr/>
          <a:lst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r>
              <a:rPr lang="en-US" altLang="de-DE" kern="0" dirty="0" smtClean="0">
                <a:solidFill>
                  <a:schemeClr val="tx1"/>
                </a:solidFill>
              </a:rPr>
              <a:t>Negotiation Process – </a:t>
            </a:r>
            <a:r>
              <a:rPr lang="en-US" altLang="de-DE" dirty="0">
                <a:solidFill>
                  <a:schemeClr val="tx1"/>
                </a:solidFill>
              </a:rPr>
              <a:t>Protocol</a:t>
            </a:r>
          </a:p>
        </p:txBody>
      </p:sp>
      <p:sp>
        <p:nvSpPr>
          <p:cNvPr id="26" name="Inhaltsplatzhalter 2"/>
          <p:cNvSpPr txBox="1">
            <a:spLocks/>
          </p:cNvSpPr>
          <p:nvPr/>
        </p:nvSpPr>
        <p:spPr>
          <a:xfrm>
            <a:off x="375965" y="1172001"/>
            <a:ext cx="8356600" cy="4894262"/>
          </a:xfrm>
          <a:prstGeom prst="rect">
            <a:avLst/>
          </a:prstGeom>
        </p:spPr>
        <p:txBody>
          <a:bodyPr/>
          <a:lstStyle>
            <a:lvl1pPr marL="314325" indent="-314325" algn="l" rtl="0" eaLnBrk="1" fontAlgn="base" hangingPunct="1">
              <a:spcBef>
                <a:spcPct val="20000"/>
              </a:spcBef>
              <a:spcAft>
                <a:spcPct val="0"/>
              </a:spcAft>
              <a:buFontTx/>
              <a:buBlip>
                <a:blip r:embed="rId3"/>
              </a:buBlip>
              <a:defRPr sz="2000">
                <a:solidFill>
                  <a:schemeClr val="tx1"/>
                </a:solidFill>
                <a:latin typeface="+mn-lt"/>
                <a:ea typeface="+mn-ea"/>
                <a:cs typeface="+mn-cs"/>
              </a:defRPr>
            </a:lvl1pPr>
            <a:lvl2pPr marL="790575" indent="-314325" algn="l" rtl="0" eaLnBrk="1" fontAlgn="base" hangingPunct="1">
              <a:spcBef>
                <a:spcPct val="20000"/>
              </a:spcBef>
              <a:spcAft>
                <a:spcPct val="0"/>
              </a:spcAft>
              <a:buFontTx/>
              <a:buBlip>
                <a:blip r:embed="rId3"/>
              </a:buBlip>
              <a:defRPr>
                <a:solidFill>
                  <a:schemeClr val="tx1"/>
                </a:solidFill>
                <a:latin typeface="+mn-lt"/>
              </a:defRPr>
            </a:lvl2pPr>
            <a:lvl3pPr marL="1209675" indent="-276225" algn="l" rtl="0" eaLnBrk="1" fontAlgn="base" hangingPunct="1">
              <a:spcBef>
                <a:spcPct val="20000"/>
              </a:spcBef>
              <a:spcAft>
                <a:spcPct val="0"/>
              </a:spcAft>
              <a:buFontTx/>
              <a:buBlip>
                <a:blip r:embed="rId3"/>
              </a:buBlip>
              <a:defRPr sz="1600">
                <a:solidFill>
                  <a:schemeClr val="tx1"/>
                </a:solidFill>
                <a:latin typeface="+mn-lt"/>
              </a:defRPr>
            </a:lvl3pPr>
            <a:lvl4pPr marL="1657350" indent="-276225" algn="l" rtl="0" eaLnBrk="1" fontAlgn="base" hangingPunct="1">
              <a:spcBef>
                <a:spcPct val="20000"/>
              </a:spcBef>
              <a:spcAft>
                <a:spcPct val="0"/>
              </a:spcAft>
              <a:buFontTx/>
              <a:buBlip>
                <a:blip r:embed="rId3"/>
              </a:buBlip>
              <a:defRPr sz="1600">
                <a:solidFill>
                  <a:schemeClr val="tx1"/>
                </a:solidFill>
                <a:latin typeface="+mn-lt"/>
              </a:defRPr>
            </a:lvl4pPr>
            <a:lvl5pPr marL="2095500" indent="-276225" algn="l" rtl="0" eaLnBrk="1" fontAlgn="base" hangingPunct="1">
              <a:spcBef>
                <a:spcPct val="20000"/>
              </a:spcBef>
              <a:spcAft>
                <a:spcPct val="0"/>
              </a:spcAft>
              <a:buFontTx/>
              <a:buBlip>
                <a:blip r:embed="rId3"/>
              </a:buBlip>
              <a:defRPr sz="1600">
                <a:solidFill>
                  <a:schemeClr val="tx1"/>
                </a:solidFill>
                <a:latin typeface="+mn-lt"/>
              </a:defRPr>
            </a:lvl5pPr>
            <a:lvl6pPr marL="2514600" indent="-228600" algn="l" rtl="0" eaLnBrk="1" fontAlgn="base" hangingPunct="1">
              <a:spcBef>
                <a:spcPct val="20000"/>
              </a:spcBef>
              <a:spcAft>
                <a:spcPct val="0"/>
              </a:spcAft>
              <a:buSzPct val="60000"/>
              <a:buBlip>
                <a:blip r:embed="rId4"/>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4"/>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4"/>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4"/>
              </a:buBlip>
              <a:defRPr sz="1400">
                <a:solidFill>
                  <a:schemeClr val="tx1"/>
                </a:solidFill>
                <a:latin typeface="+mn-lt"/>
              </a:defRPr>
            </a:lvl9pPr>
          </a:lstStyle>
          <a:p>
            <a:pPr algn="just"/>
            <a:r>
              <a:rPr lang="de-DE" sz="1633" kern="0" dirty="0" smtClean="0"/>
              <a:t>Protocol </a:t>
            </a:r>
            <a:r>
              <a:rPr lang="de-DE" sz="1633" kern="0" dirty="0"/>
              <a:t>contains</a:t>
            </a:r>
            <a:endParaRPr lang="en-US" sz="1633" kern="0" dirty="0"/>
          </a:p>
          <a:p>
            <a:pPr lvl="1" algn="just"/>
            <a:r>
              <a:rPr lang="en-US" sz="1633" kern="0" dirty="0"/>
              <a:t>the permissible content of interactions which agents exchange with one another.</a:t>
            </a:r>
          </a:p>
          <a:p>
            <a:pPr lvl="1" algn="just"/>
            <a:r>
              <a:rPr lang="en-US" sz="1633" kern="0" dirty="0"/>
              <a:t>the permissible process of interactions; when and how to exchange contents.</a:t>
            </a:r>
            <a:endParaRPr lang="fr-FR" sz="1633" kern="0" dirty="0"/>
          </a:p>
          <a:p>
            <a:pPr marL="0" indent="0">
              <a:buNone/>
            </a:pPr>
            <a:endParaRPr lang="fr-FR" sz="1633" kern="0" dirty="0"/>
          </a:p>
          <a:p>
            <a:endParaRPr lang="en-GB" kern="0" dirty="0"/>
          </a:p>
        </p:txBody>
      </p:sp>
    </p:spTree>
    <p:extLst>
      <p:ext uri="{BB962C8B-B14F-4D97-AF65-F5344CB8AC3E}">
        <p14:creationId xmlns:p14="http://schemas.microsoft.com/office/powerpoint/2010/main" val="13405647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5455599" y="3429000"/>
            <a:ext cx="1632937" cy="818706"/>
            <a:chOff x="3816176" y="3491805"/>
            <a:chExt cx="1800200" cy="902566"/>
          </a:xfrm>
        </p:grpSpPr>
        <p:sp>
          <p:nvSpPr>
            <p:cNvPr id="2" name="Freeform 1"/>
            <p:cNvSpPr/>
            <p:nvPr/>
          </p:nvSpPr>
          <p:spPr bwMode="auto">
            <a:xfrm>
              <a:off x="4359482" y="3893995"/>
              <a:ext cx="353535" cy="202677"/>
            </a:xfrm>
            <a:custGeom>
              <a:avLst/>
              <a:gdLst>
                <a:gd name="connsiteX0" fmla="*/ 0 w 741146"/>
                <a:gd name="connsiteY0" fmla="*/ 211755 h 247766"/>
                <a:gd name="connsiteX1" fmla="*/ 490889 w 741146"/>
                <a:gd name="connsiteY1" fmla="*/ 231006 h 247766"/>
                <a:gd name="connsiteX2" fmla="*/ 741146 w 741146"/>
                <a:gd name="connsiteY2" fmla="*/ 0 h 247766"/>
                <a:gd name="connsiteX3" fmla="*/ 741146 w 741146"/>
                <a:gd name="connsiteY3" fmla="*/ 0 h 247766"/>
              </a:gdLst>
              <a:ahLst/>
              <a:cxnLst>
                <a:cxn ang="0">
                  <a:pos x="connsiteX0" y="connsiteY0"/>
                </a:cxn>
                <a:cxn ang="0">
                  <a:pos x="connsiteX1" y="connsiteY1"/>
                </a:cxn>
                <a:cxn ang="0">
                  <a:pos x="connsiteX2" y="connsiteY2"/>
                </a:cxn>
                <a:cxn ang="0">
                  <a:pos x="connsiteX3" y="connsiteY3"/>
                </a:cxn>
              </a:cxnLst>
              <a:rect l="l" t="t" r="r" b="b"/>
              <a:pathLst>
                <a:path w="741146" h="247766">
                  <a:moveTo>
                    <a:pt x="0" y="211755"/>
                  </a:moveTo>
                  <a:cubicBezTo>
                    <a:pt x="183682" y="239027"/>
                    <a:pt x="367365" y="266299"/>
                    <a:pt x="490889" y="231006"/>
                  </a:cubicBezTo>
                  <a:cubicBezTo>
                    <a:pt x="614413" y="195713"/>
                    <a:pt x="741146" y="0"/>
                    <a:pt x="741146" y="0"/>
                  </a:cubicBezTo>
                  <a:lnTo>
                    <a:pt x="741146" y="0"/>
                  </a:lnTo>
                </a:path>
              </a:pathLst>
            </a:custGeom>
            <a:noFill/>
            <a:ln w="38100" cap="flat" cmpd="sng" algn="ctr">
              <a:solidFill>
                <a:schemeClr val="tx1">
                  <a:lumMod val="85000"/>
                  <a:lumOff val="1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944" tIns="41472" rIns="82944" bIns="41472" numCol="1" rtlCol="0" anchor="t" anchorCtr="0" compatLnSpc="1">
              <a:prstTxWarp prst="textNoShape">
                <a:avLst/>
              </a:prstTxWarp>
            </a:bodyPr>
            <a:lstStyle/>
            <a:p>
              <a:pPr defTabSz="325445" hangingPunct="0">
                <a:lnSpc>
                  <a:spcPct val="93000"/>
                </a:lnSpc>
                <a:buClr>
                  <a:srgbClr val="000000"/>
                </a:buClr>
                <a:buSzPct val="100000"/>
              </a:pPr>
              <a:endParaRPr lang="en-US" sz="1633"/>
            </a:p>
          </p:txBody>
        </p:sp>
        <p:grpSp>
          <p:nvGrpSpPr>
            <p:cNvPr id="9" name="Group 8"/>
            <p:cNvGrpSpPr/>
            <p:nvPr/>
          </p:nvGrpSpPr>
          <p:grpSpPr>
            <a:xfrm>
              <a:off x="3816176" y="3491805"/>
              <a:ext cx="648072" cy="864096"/>
              <a:chOff x="791839" y="4787949"/>
              <a:chExt cx="1923933" cy="1800200"/>
            </a:xfrm>
            <a:effectLst/>
          </p:grpSpPr>
          <p:sp>
            <p:nvSpPr>
              <p:cNvPr id="10" name="Flowchart: Manual Operation 9"/>
              <p:cNvSpPr/>
              <p:nvPr/>
            </p:nvSpPr>
            <p:spPr bwMode="auto">
              <a:xfrm rot="10800000">
                <a:off x="791839" y="5508029"/>
                <a:ext cx="1923933" cy="1080120"/>
              </a:xfrm>
              <a:prstGeom prst="flowChartManualOperation">
                <a:avLst/>
              </a:prstGeom>
              <a:solidFill>
                <a:srgbClr val="666699"/>
              </a:solidFill>
              <a:ln w="9525" cap="flat" cmpd="sng" algn="ctr">
                <a:solidFill>
                  <a:schemeClr val="tx1"/>
                </a:solidFill>
                <a:prstDash val="solid"/>
                <a:round/>
                <a:headEnd type="none" w="med" len="med"/>
                <a:tailEnd type="none" w="med" len="med"/>
              </a:ln>
              <a:effectLst/>
              <a:extLst/>
            </p:spPr>
            <p:txBody>
              <a:bodyPr vert="horz" wrap="square" lIns="82944" tIns="41472" rIns="82944" bIns="41472" numCol="1" rtlCol="0" anchor="t" anchorCtr="0" compatLnSpc="1">
                <a:prstTxWarp prst="textNoShape">
                  <a:avLst/>
                </a:prstTxWarp>
              </a:bodyPr>
              <a:lstStyle/>
              <a:p>
                <a:pPr defTabSz="325445" hangingPunct="0">
                  <a:lnSpc>
                    <a:spcPct val="93000"/>
                  </a:lnSpc>
                  <a:buClr>
                    <a:srgbClr val="000000"/>
                  </a:buClr>
                  <a:buSzPct val="100000"/>
                </a:pPr>
                <a:endParaRPr lang="en-US" sz="1633"/>
              </a:p>
            </p:txBody>
          </p:sp>
          <p:sp>
            <p:nvSpPr>
              <p:cNvPr id="11" name="Oval 10"/>
              <p:cNvSpPr/>
              <p:nvPr/>
            </p:nvSpPr>
            <p:spPr bwMode="auto">
              <a:xfrm>
                <a:off x="1223888" y="4787949"/>
                <a:ext cx="1008112" cy="792088"/>
              </a:xfrm>
              <a:prstGeom prst="ellipse">
                <a:avLst/>
              </a:prstGeom>
              <a:solidFill>
                <a:srgbClr val="666699"/>
              </a:solidFill>
              <a:ln w="9525" cap="flat" cmpd="sng" algn="ctr">
                <a:solidFill>
                  <a:schemeClr val="tx1"/>
                </a:solidFill>
                <a:prstDash val="solid"/>
                <a:round/>
                <a:headEnd type="none" w="med" len="med"/>
                <a:tailEnd type="none" w="med" len="med"/>
              </a:ln>
              <a:effectLst/>
              <a:extLst/>
            </p:spPr>
            <p:txBody>
              <a:bodyPr vert="horz" wrap="square" lIns="82944" tIns="41472" rIns="82944" bIns="41472" numCol="1" rtlCol="0" anchor="t" anchorCtr="0" compatLnSpc="1">
                <a:prstTxWarp prst="textNoShape">
                  <a:avLst/>
                </a:prstTxWarp>
              </a:bodyPr>
              <a:lstStyle/>
              <a:p>
                <a:pPr defTabSz="325445" hangingPunct="0">
                  <a:lnSpc>
                    <a:spcPct val="93000"/>
                  </a:lnSpc>
                  <a:buClr>
                    <a:srgbClr val="000000"/>
                  </a:buClr>
                  <a:buSzPct val="100000"/>
                </a:pPr>
                <a:endParaRPr lang="en-US" sz="1633"/>
              </a:p>
            </p:txBody>
          </p:sp>
          <p:sp>
            <p:nvSpPr>
              <p:cNvPr id="12" name="TextBox 11"/>
              <p:cNvSpPr txBox="1"/>
              <p:nvPr/>
            </p:nvSpPr>
            <p:spPr>
              <a:xfrm>
                <a:off x="1005588" y="5924704"/>
                <a:ext cx="1710184" cy="468602"/>
              </a:xfrm>
              <a:prstGeom prst="rect">
                <a:avLst/>
              </a:prstGeom>
              <a:noFill/>
            </p:spPr>
            <p:txBody>
              <a:bodyPr wrap="square" rtlCol="0">
                <a:spAutoFit/>
              </a:bodyPr>
              <a:lstStyle/>
              <a:p>
                <a:r>
                  <a:rPr lang="de-DE" sz="726" dirty="0">
                    <a:solidFill>
                      <a:schemeClr val="bg1"/>
                    </a:solidFill>
                  </a:rPr>
                  <a:t>Agent 1</a:t>
                </a:r>
                <a:endParaRPr lang="en-US" sz="726" dirty="0">
                  <a:solidFill>
                    <a:schemeClr val="bg1"/>
                  </a:solidFill>
                </a:endParaRPr>
              </a:p>
            </p:txBody>
          </p:sp>
        </p:grpSp>
        <p:grpSp>
          <p:nvGrpSpPr>
            <p:cNvPr id="13" name="Group 12"/>
            <p:cNvGrpSpPr/>
            <p:nvPr/>
          </p:nvGrpSpPr>
          <p:grpSpPr>
            <a:xfrm>
              <a:off x="4968304" y="3530275"/>
              <a:ext cx="648072" cy="864096"/>
              <a:chOff x="791839" y="4787949"/>
              <a:chExt cx="1923933" cy="1800200"/>
            </a:xfrm>
            <a:effectLst/>
          </p:grpSpPr>
          <p:sp>
            <p:nvSpPr>
              <p:cNvPr id="14" name="Flowchart: Manual Operation 13"/>
              <p:cNvSpPr/>
              <p:nvPr/>
            </p:nvSpPr>
            <p:spPr bwMode="auto">
              <a:xfrm rot="10800000">
                <a:off x="791839" y="5508029"/>
                <a:ext cx="1923933" cy="1080120"/>
              </a:xfrm>
              <a:prstGeom prst="flowChartManualOperation">
                <a:avLst/>
              </a:prstGeom>
              <a:solidFill>
                <a:srgbClr val="666699"/>
              </a:solidFill>
              <a:ln w="9525" cap="flat" cmpd="sng" algn="ctr">
                <a:solidFill>
                  <a:schemeClr val="tx1"/>
                </a:solidFill>
                <a:prstDash val="solid"/>
                <a:round/>
                <a:headEnd type="none" w="med" len="med"/>
                <a:tailEnd type="none" w="med" len="med"/>
              </a:ln>
              <a:effectLst/>
              <a:extLst/>
            </p:spPr>
            <p:txBody>
              <a:bodyPr vert="horz" wrap="square" lIns="82944" tIns="41472" rIns="82944" bIns="41472" numCol="1" rtlCol="0" anchor="t" anchorCtr="0" compatLnSpc="1">
                <a:prstTxWarp prst="textNoShape">
                  <a:avLst/>
                </a:prstTxWarp>
              </a:bodyPr>
              <a:lstStyle/>
              <a:p>
                <a:pPr defTabSz="325445" hangingPunct="0">
                  <a:lnSpc>
                    <a:spcPct val="93000"/>
                  </a:lnSpc>
                  <a:buClr>
                    <a:srgbClr val="000000"/>
                  </a:buClr>
                  <a:buSzPct val="100000"/>
                </a:pPr>
                <a:endParaRPr lang="en-US" sz="1633"/>
              </a:p>
            </p:txBody>
          </p:sp>
          <p:sp>
            <p:nvSpPr>
              <p:cNvPr id="15" name="Oval 14"/>
              <p:cNvSpPr/>
              <p:nvPr/>
            </p:nvSpPr>
            <p:spPr bwMode="auto">
              <a:xfrm>
                <a:off x="1223889" y="4787949"/>
                <a:ext cx="1008112" cy="792087"/>
              </a:xfrm>
              <a:prstGeom prst="ellipse">
                <a:avLst/>
              </a:prstGeom>
              <a:solidFill>
                <a:srgbClr val="666699"/>
              </a:solidFill>
              <a:ln w="9525" cap="flat" cmpd="sng" algn="ctr">
                <a:solidFill>
                  <a:schemeClr val="tx1"/>
                </a:solidFill>
                <a:prstDash val="solid"/>
                <a:round/>
                <a:headEnd type="none" w="med" len="med"/>
                <a:tailEnd type="none" w="med" len="med"/>
              </a:ln>
              <a:effectLst/>
              <a:extLst/>
            </p:spPr>
            <p:txBody>
              <a:bodyPr vert="horz" wrap="square" lIns="82944" tIns="41472" rIns="82944" bIns="41472" numCol="1" rtlCol="0" anchor="t" anchorCtr="0" compatLnSpc="1">
                <a:prstTxWarp prst="textNoShape">
                  <a:avLst/>
                </a:prstTxWarp>
              </a:bodyPr>
              <a:lstStyle/>
              <a:p>
                <a:pPr defTabSz="325445" hangingPunct="0">
                  <a:lnSpc>
                    <a:spcPct val="93000"/>
                  </a:lnSpc>
                  <a:buClr>
                    <a:srgbClr val="000000"/>
                  </a:buClr>
                  <a:buSzPct val="100000"/>
                </a:pPr>
                <a:endParaRPr lang="en-US" sz="1633"/>
              </a:p>
            </p:txBody>
          </p:sp>
          <p:sp>
            <p:nvSpPr>
              <p:cNvPr id="16" name="TextBox 15"/>
              <p:cNvSpPr txBox="1"/>
              <p:nvPr/>
            </p:nvSpPr>
            <p:spPr>
              <a:xfrm>
                <a:off x="1005588" y="5924704"/>
                <a:ext cx="1710184" cy="468602"/>
              </a:xfrm>
              <a:prstGeom prst="rect">
                <a:avLst/>
              </a:prstGeom>
              <a:noFill/>
            </p:spPr>
            <p:txBody>
              <a:bodyPr wrap="square" rtlCol="0">
                <a:spAutoFit/>
              </a:bodyPr>
              <a:lstStyle/>
              <a:p>
                <a:r>
                  <a:rPr lang="de-DE" sz="726" dirty="0">
                    <a:solidFill>
                      <a:schemeClr val="bg1"/>
                    </a:solidFill>
                  </a:rPr>
                  <a:t>Agent 2</a:t>
                </a:r>
                <a:endParaRPr lang="en-US" sz="726" dirty="0">
                  <a:solidFill>
                    <a:schemeClr val="bg1"/>
                  </a:solidFill>
                </a:endParaRPr>
              </a:p>
            </p:txBody>
          </p:sp>
        </p:grpSp>
        <p:sp>
          <p:nvSpPr>
            <p:cNvPr id="17" name="Freeform 16"/>
            <p:cNvSpPr/>
            <p:nvPr/>
          </p:nvSpPr>
          <p:spPr bwMode="auto">
            <a:xfrm rot="4087290">
              <a:off x="4709184" y="3897752"/>
              <a:ext cx="322518" cy="236579"/>
            </a:xfrm>
            <a:custGeom>
              <a:avLst/>
              <a:gdLst>
                <a:gd name="connsiteX0" fmla="*/ 0 w 741146"/>
                <a:gd name="connsiteY0" fmla="*/ 211755 h 247766"/>
                <a:gd name="connsiteX1" fmla="*/ 490889 w 741146"/>
                <a:gd name="connsiteY1" fmla="*/ 231006 h 247766"/>
                <a:gd name="connsiteX2" fmla="*/ 741146 w 741146"/>
                <a:gd name="connsiteY2" fmla="*/ 0 h 247766"/>
                <a:gd name="connsiteX3" fmla="*/ 741146 w 741146"/>
                <a:gd name="connsiteY3" fmla="*/ 0 h 247766"/>
              </a:gdLst>
              <a:ahLst/>
              <a:cxnLst>
                <a:cxn ang="0">
                  <a:pos x="connsiteX0" y="connsiteY0"/>
                </a:cxn>
                <a:cxn ang="0">
                  <a:pos x="connsiteX1" y="connsiteY1"/>
                </a:cxn>
                <a:cxn ang="0">
                  <a:pos x="connsiteX2" y="connsiteY2"/>
                </a:cxn>
                <a:cxn ang="0">
                  <a:pos x="connsiteX3" y="connsiteY3"/>
                </a:cxn>
              </a:cxnLst>
              <a:rect l="l" t="t" r="r" b="b"/>
              <a:pathLst>
                <a:path w="741146" h="247766">
                  <a:moveTo>
                    <a:pt x="0" y="211755"/>
                  </a:moveTo>
                  <a:cubicBezTo>
                    <a:pt x="183682" y="239027"/>
                    <a:pt x="367365" y="266299"/>
                    <a:pt x="490889" y="231006"/>
                  </a:cubicBezTo>
                  <a:cubicBezTo>
                    <a:pt x="614413" y="195713"/>
                    <a:pt x="741146" y="0"/>
                    <a:pt x="741146" y="0"/>
                  </a:cubicBezTo>
                  <a:lnTo>
                    <a:pt x="741146" y="0"/>
                  </a:lnTo>
                </a:path>
              </a:pathLst>
            </a:custGeom>
            <a:noFill/>
            <a:ln w="38100" cap="flat" cmpd="sng" algn="ctr">
              <a:solidFill>
                <a:schemeClr val="tx1">
                  <a:lumMod val="85000"/>
                  <a:lumOff val="1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944" tIns="41472" rIns="82944" bIns="41472" numCol="1" rtlCol="0" anchor="t" anchorCtr="0" compatLnSpc="1">
              <a:prstTxWarp prst="textNoShape">
                <a:avLst/>
              </a:prstTxWarp>
            </a:bodyPr>
            <a:lstStyle/>
            <a:p>
              <a:pPr defTabSz="325445" hangingPunct="0">
                <a:lnSpc>
                  <a:spcPct val="93000"/>
                </a:lnSpc>
                <a:buClr>
                  <a:srgbClr val="000000"/>
                </a:buClr>
                <a:buSzPct val="100000"/>
              </a:pPr>
              <a:endParaRPr lang="en-US" sz="1633"/>
            </a:p>
          </p:txBody>
        </p:sp>
      </p:grpSp>
      <p:grpSp>
        <p:nvGrpSpPr>
          <p:cNvPr id="29" name="Group 28"/>
          <p:cNvGrpSpPr/>
          <p:nvPr/>
        </p:nvGrpSpPr>
        <p:grpSpPr>
          <a:xfrm>
            <a:off x="5388432" y="5014612"/>
            <a:ext cx="912748" cy="834700"/>
            <a:chOff x="4716269" y="5523935"/>
            <a:chExt cx="1006241" cy="920199"/>
          </a:xfrm>
        </p:grpSpPr>
        <p:grpSp>
          <p:nvGrpSpPr>
            <p:cNvPr id="18" name="Group 17"/>
            <p:cNvGrpSpPr/>
            <p:nvPr/>
          </p:nvGrpSpPr>
          <p:grpSpPr>
            <a:xfrm>
              <a:off x="4716269" y="5580038"/>
              <a:ext cx="648072" cy="864096"/>
              <a:chOff x="791839" y="4787949"/>
              <a:chExt cx="1923933" cy="1800200"/>
            </a:xfrm>
            <a:effectLst/>
          </p:grpSpPr>
          <p:sp>
            <p:nvSpPr>
              <p:cNvPr id="19" name="Flowchart: Manual Operation 18"/>
              <p:cNvSpPr/>
              <p:nvPr/>
            </p:nvSpPr>
            <p:spPr bwMode="auto">
              <a:xfrm rot="10800000">
                <a:off x="791839" y="5508029"/>
                <a:ext cx="1923933" cy="1080120"/>
              </a:xfrm>
              <a:prstGeom prst="flowChartManualOperation">
                <a:avLst/>
              </a:prstGeom>
              <a:solidFill>
                <a:srgbClr val="666699"/>
              </a:solidFill>
              <a:ln w="9525" cap="flat" cmpd="sng" algn="ctr">
                <a:solidFill>
                  <a:schemeClr val="tx1"/>
                </a:solidFill>
                <a:prstDash val="solid"/>
                <a:round/>
                <a:headEnd type="none" w="med" len="med"/>
                <a:tailEnd type="none" w="med" len="med"/>
              </a:ln>
              <a:effectLst/>
              <a:extLst/>
            </p:spPr>
            <p:txBody>
              <a:bodyPr vert="horz" wrap="square" lIns="82944" tIns="41472" rIns="82944" bIns="41472" numCol="1" rtlCol="0" anchor="t" anchorCtr="0" compatLnSpc="1">
                <a:prstTxWarp prst="textNoShape">
                  <a:avLst/>
                </a:prstTxWarp>
              </a:bodyPr>
              <a:lstStyle/>
              <a:p>
                <a:pPr defTabSz="325445" hangingPunct="0">
                  <a:lnSpc>
                    <a:spcPct val="93000"/>
                  </a:lnSpc>
                  <a:buClr>
                    <a:srgbClr val="000000"/>
                  </a:buClr>
                  <a:buSzPct val="100000"/>
                </a:pPr>
                <a:endParaRPr lang="en-US" sz="1633"/>
              </a:p>
            </p:txBody>
          </p:sp>
          <p:sp>
            <p:nvSpPr>
              <p:cNvPr id="20" name="Oval 19"/>
              <p:cNvSpPr/>
              <p:nvPr/>
            </p:nvSpPr>
            <p:spPr bwMode="auto">
              <a:xfrm>
                <a:off x="1223888" y="4787949"/>
                <a:ext cx="1008112" cy="792088"/>
              </a:xfrm>
              <a:prstGeom prst="ellipse">
                <a:avLst/>
              </a:prstGeom>
              <a:solidFill>
                <a:srgbClr val="666699"/>
              </a:solidFill>
              <a:ln w="9525" cap="flat" cmpd="sng" algn="ctr">
                <a:solidFill>
                  <a:schemeClr val="tx1"/>
                </a:solidFill>
                <a:prstDash val="solid"/>
                <a:round/>
                <a:headEnd type="none" w="med" len="med"/>
                <a:tailEnd type="none" w="med" len="med"/>
              </a:ln>
              <a:effectLst/>
              <a:extLst/>
            </p:spPr>
            <p:txBody>
              <a:bodyPr vert="horz" wrap="square" lIns="82944" tIns="41472" rIns="82944" bIns="41472" numCol="1" rtlCol="0" anchor="t" anchorCtr="0" compatLnSpc="1">
                <a:prstTxWarp prst="textNoShape">
                  <a:avLst/>
                </a:prstTxWarp>
              </a:bodyPr>
              <a:lstStyle/>
              <a:p>
                <a:pPr defTabSz="325445" hangingPunct="0">
                  <a:lnSpc>
                    <a:spcPct val="93000"/>
                  </a:lnSpc>
                  <a:buClr>
                    <a:srgbClr val="000000"/>
                  </a:buClr>
                  <a:buSzPct val="100000"/>
                </a:pPr>
                <a:endParaRPr lang="en-US" sz="1633"/>
              </a:p>
            </p:txBody>
          </p:sp>
          <p:sp>
            <p:nvSpPr>
              <p:cNvPr id="21" name="TextBox 20"/>
              <p:cNvSpPr txBox="1"/>
              <p:nvPr/>
            </p:nvSpPr>
            <p:spPr>
              <a:xfrm>
                <a:off x="1005588" y="5924704"/>
                <a:ext cx="1710184" cy="468602"/>
              </a:xfrm>
              <a:prstGeom prst="rect">
                <a:avLst/>
              </a:prstGeom>
              <a:noFill/>
            </p:spPr>
            <p:txBody>
              <a:bodyPr wrap="square" rtlCol="0">
                <a:spAutoFit/>
              </a:bodyPr>
              <a:lstStyle/>
              <a:p>
                <a:r>
                  <a:rPr lang="de-DE" sz="726" dirty="0">
                    <a:solidFill>
                      <a:schemeClr val="bg1"/>
                    </a:solidFill>
                  </a:rPr>
                  <a:t>Agent 1</a:t>
                </a:r>
                <a:endParaRPr lang="en-US" sz="726" dirty="0">
                  <a:solidFill>
                    <a:schemeClr val="bg1"/>
                  </a:solidFill>
                </a:endParaRPr>
              </a:p>
            </p:txBody>
          </p:sp>
        </p:grpSp>
        <p:sp>
          <p:nvSpPr>
            <p:cNvPr id="3" name="Rectangle 2"/>
            <p:cNvSpPr/>
            <p:nvPr/>
          </p:nvSpPr>
          <p:spPr bwMode="auto">
            <a:xfrm>
              <a:off x="5453419" y="5523935"/>
              <a:ext cx="269091" cy="288033"/>
            </a:xfrm>
            <a:prstGeom prst="rect">
              <a:avLst/>
            </a:prstGeom>
            <a:solidFill>
              <a:schemeClr val="accent3">
                <a:lumMod val="95000"/>
              </a:schemeClr>
            </a:solidFill>
            <a:ln w="9525" cap="flat" cmpd="sng" algn="ctr">
              <a:solidFill>
                <a:schemeClr val="tx1"/>
              </a:solidFill>
              <a:prstDash val="solid"/>
              <a:round/>
              <a:headEnd type="none" w="med" len="med"/>
              <a:tailEnd type="none" w="med" len="med"/>
            </a:ln>
            <a:effectLst/>
            <a:extLst/>
          </p:spPr>
          <p:txBody>
            <a:bodyPr vert="horz" wrap="square" lIns="82944" tIns="41472" rIns="82944" bIns="41472" numCol="1" rtlCol="0" anchor="t" anchorCtr="0" compatLnSpc="1">
              <a:prstTxWarp prst="textNoShape">
                <a:avLst/>
              </a:prstTxWarp>
            </a:bodyPr>
            <a:lstStyle/>
            <a:p>
              <a:pPr defTabSz="325445" hangingPunct="0">
                <a:lnSpc>
                  <a:spcPct val="93000"/>
                </a:lnSpc>
                <a:buClr>
                  <a:srgbClr val="000000"/>
                </a:buClr>
                <a:buSzPct val="100000"/>
              </a:pPr>
              <a:endParaRPr lang="en-US" sz="1633"/>
            </a:p>
          </p:txBody>
        </p:sp>
        <p:cxnSp>
          <p:nvCxnSpPr>
            <p:cNvPr id="27" name="Straight Connector 26"/>
            <p:cNvCxnSpPr/>
            <p:nvPr/>
          </p:nvCxnSpPr>
          <p:spPr bwMode="auto">
            <a:xfrm>
              <a:off x="5597431" y="5830779"/>
              <a:ext cx="0" cy="17129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Freeform 29"/>
            <p:cNvSpPr/>
            <p:nvPr/>
          </p:nvSpPr>
          <p:spPr bwMode="auto">
            <a:xfrm>
              <a:off x="5271514" y="5994779"/>
              <a:ext cx="353535" cy="202677"/>
            </a:xfrm>
            <a:custGeom>
              <a:avLst/>
              <a:gdLst>
                <a:gd name="connsiteX0" fmla="*/ 0 w 741146"/>
                <a:gd name="connsiteY0" fmla="*/ 211755 h 247766"/>
                <a:gd name="connsiteX1" fmla="*/ 490889 w 741146"/>
                <a:gd name="connsiteY1" fmla="*/ 231006 h 247766"/>
                <a:gd name="connsiteX2" fmla="*/ 741146 w 741146"/>
                <a:gd name="connsiteY2" fmla="*/ 0 h 247766"/>
                <a:gd name="connsiteX3" fmla="*/ 741146 w 741146"/>
                <a:gd name="connsiteY3" fmla="*/ 0 h 247766"/>
              </a:gdLst>
              <a:ahLst/>
              <a:cxnLst>
                <a:cxn ang="0">
                  <a:pos x="connsiteX0" y="connsiteY0"/>
                </a:cxn>
                <a:cxn ang="0">
                  <a:pos x="connsiteX1" y="connsiteY1"/>
                </a:cxn>
                <a:cxn ang="0">
                  <a:pos x="connsiteX2" y="connsiteY2"/>
                </a:cxn>
                <a:cxn ang="0">
                  <a:pos x="connsiteX3" y="connsiteY3"/>
                </a:cxn>
              </a:cxnLst>
              <a:rect l="l" t="t" r="r" b="b"/>
              <a:pathLst>
                <a:path w="741146" h="247766">
                  <a:moveTo>
                    <a:pt x="0" y="211755"/>
                  </a:moveTo>
                  <a:cubicBezTo>
                    <a:pt x="183682" y="239027"/>
                    <a:pt x="367365" y="266299"/>
                    <a:pt x="490889" y="231006"/>
                  </a:cubicBezTo>
                  <a:cubicBezTo>
                    <a:pt x="614413" y="195713"/>
                    <a:pt x="741146" y="0"/>
                    <a:pt x="741146" y="0"/>
                  </a:cubicBezTo>
                  <a:lnTo>
                    <a:pt x="741146" y="0"/>
                  </a:lnTo>
                </a:path>
              </a:pathLst>
            </a:custGeom>
            <a:noFill/>
            <a:ln w="38100" cap="flat" cmpd="sng" algn="ctr">
              <a:solidFill>
                <a:schemeClr val="tx1">
                  <a:lumMod val="85000"/>
                  <a:lumOff val="1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944" tIns="41472" rIns="82944" bIns="41472" numCol="1" rtlCol="0" anchor="t" anchorCtr="0" compatLnSpc="1">
              <a:prstTxWarp prst="textNoShape">
                <a:avLst/>
              </a:prstTxWarp>
            </a:bodyPr>
            <a:lstStyle/>
            <a:p>
              <a:pPr defTabSz="325445" hangingPunct="0">
                <a:lnSpc>
                  <a:spcPct val="93000"/>
                </a:lnSpc>
                <a:buClr>
                  <a:srgbClr val="000000"/>
                </a:buClr>
                <a:buSzPct val="100000"/>
              </a:pPr>
              <a:endParaRPr lang="en-US" sz="1633"/>
            </a:p>
          </p:txBody>
        </p:sp>
      </p:grpSp>
      <p:grpSp>
        <p:nvGrpSpPr>
          <p:cNvPr id="34" name="Group 33"/>
          <p:cNvGrpSpPr/>
          <p:nvPr/>
        </p:nvGrpSpPr>
        <p:grpSpPr>
          <a:xfrm>
            <a:off x="6719091" y="5025337"/>
            <a:ext cx="934914" cy="825615"/>
            <a:chOff x="6313890" y="5533951"/>
            <a:chExt cx="1030678" cy="910183"/>
          </a:xfrm>
        </p:grpSpPr>
        <p:sp>
          <p:nvSpPr>
            <p:cNvPr id="33" name="Freeform 32"/>
            <p:cNvSpPr/>
            <p:nvPr/>
          </p:nvSpPr>
          <p:spPr bwMode="auto">
            <a:xfrm>
              <a:off x="6865954" y="5982228"/>
              <a:ext cx="353535" cy="202677"/>
            </a:xfrm>
            <a:custGeom>
              <a:avLst/>
              <a:gdLst>
                <a:gd name="connsiteX0" fmla="*/ 0 w 741146"/>
                <a:gd name="connsiteY0" fmla="*/ 211755 h 247766"/>
                <a:gd name="connsiteX1" fmla="*/ 490889 w 741146"/>
                <a:gd name="connsiteY1" fmla="*/ 231006 h 247766"/>
                <a:gd name="connsiteX2" fmla="*/ 741146 w 741146"/>
                <a:gd name="connsiteY2" fmla="*/ 0 h 247766"/>
                <a:gd name="connsiteX3" fmla="*/ 741146 w 741146"/>
                <a:gd name="connsiteY3" fmla="*/ 0 h 247766"/>
              </a:gdLst>
              <a:ahLst/>
              <a:cxnLst>
                <a:cxn ang="0">
                  <a:pos x="connsiteX0" y="connsiteY0"/>
                </a:cxn>
                <a:cxn ang="0">
                  <a:pos x="connsiteX1" y="connsiteY1"/>
                </a:cxn>
                <a:cxn ang="0">
                  <a:pos x="connsiteX2" y="connsiteY2"/>
                </a:cxn>
                <a:cxn ang="0">
                  <a:pos x="connsiteX3" y="connsiteY3"/>
                </a:cxn>
              </a:cxnLst>
              <a:rect l="l" t="t" r="r" b="b"/>
              <a:pathLst>
                <a:path w="741146" h="247766">
                  <a:moveTo>
                    <a:pt x="0" y="211755"/>
                  </a:moveTo>
                  <a:cubicBezTo>
                    <a:pt x="183682" y="239027"/>
                    <a:pt x="367365" y="266299"/>
                    <a:pt x="490889" y="231006"/>
                  </a:cubicBezTo>
                  <a:cubicBezTo>
                    <a:pt x="614413" y="195713"/>
                    <a:pt x="741146" y="0"/>
                    <a:pt x="741146" y="0"/>
                  </a:cubicBezTo>
                  <a:lnTo>
                    <a:pt x="741146" y="0"/>
                  </a:lnTo>
                </a:path>
              </a:pathLst>
            </a:custGeom>
            <a:noFill/>
            <a:ln w="38100" cap="flat" cmpd="sng" algn="ctr">
              <a:solidFill>
                <a:schemeClr val="tx1">
                  <a:lumMod val="85000"/>
                  <a:lumOff val="1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944" tIns="41472" rIns="82944" bIns="41472" numCol="1" rtlCol="0" anchor="t" anchorCtr="0" compatLnSpc="1">
              <a:prstTxWarp prst="textNoShape">
                <a:avLst/>
              </a:prstTxWarp>
            </a:bodyPr>
            <a:lstStyle/>
            <a:p>
              <a:pPr defTabSz="325445" hangingPunct="0">
                <a:lnSpc>
                  <a:spcPct val="93000"/>
                </a:lnSpc>
                <a:buClr>
                  <a:srgbClr val="000000"/>
                </a:buClr>
                <a:buSzPct val="100000"/>
              </a:pPr>
              <a:endParaRPr lang="en-US" sz="1633"/>
            </a:p>
          </p:txBody>
        </p:sp>
        <p:grpSp>
          <p:nvGrpSpPr>
            <p:cNvPr id="22" name="Group 21"/>
            <p:cNvGrpSpPr/>
            <p:nvPr/>
          </p:nvGrpSpPr>
          <p:grpSpPr>
            <a:xfrm>
              <a:off x="6313890" y="5580038"/>
              <a:ext cx="648072" cy="864096"/>
              <a:chOff x="791839" y="4787949"/>
              <a:chExt cx="1923933" cy="1800200"/>
            </a:xfrm>
            <a:effectLst/>
          </p:grpSpPr>
          <p:sp>
            <p:nvSpPr>
              <p:cNvPr id="23" name="Flowchart: Manual Operation 22"/>
              <p:cNvSpPr/>
              <p:nvPr/>
            </p:nvSpPr>
            <p:spPr bwMode="auto">
              <a:xfrm rot="10800000">
                <a:off x="791839" y="5508029"/>
                <a:ext cx="1923933" cy="1080120"/>
              </a:xfrm>
              <a:prstGeom prst="flowChartManualOperation">
                <a:avLst/>
              </a:prstGeom>
              <a:solidFill>
                <a:srgbClr val="666699"/>
              </a:solidFill>
              <a:ln w="9525" cap="flat" cmpd="sng" algn="ctr">
                <a:solidFill>
                  <a:schemeClr val="tx1"/>
                </a:solidFill>
                <a:prstDash val="solid"/>
                <a:round/>
                <a:headEnd type="none" w="med" len="med"/>
                <a:tailEnd type="none" w="med" len="med"/>
              </a:ln>
              <a:effectLst/>
              <a:extLst/>
            </p:spPr>
            <p:txBody>
              <a:bodyPr vert="horz" wrap="square" lIns="82944" tIns="41472" rIns="82944" bIns="41472" numCol="1" rtlCol="0" anchor="t" anchorCtr="0" compatLnSpc="1">
                <a:prstTxWarp prst="textNoShape">
                  <a:avLst/>
                </a:prstTxWarp>
              </a:bodyPr>
              <a:lstStyle/>
              <a:p>
                <a:pPr defTabSz="325445" hangingPunct="0">
                  <a:lnSpc>
                    <a:spcPct val="93000"/>
                  </a:lnSpc>
                  <a:buClr>
                    <a:srgbClr val="000000"/>
                  </a:buClr>
                  <a:buSzPct val="100000"/>
                </a:pPr>
                <a:endParaRPr lang="en-US" sz="1633"/>
              </a:p>
            </p:txBody>
          </p:sp>
          <p:sp>
            <p:nvSpPr>
              <p:cNvPr id="24" name="Oval 23"/>
              <p:cNvSpPr/>
              <p:nvPr/>
            </p:nvSpPr>
            <p:spPr bwMode="auto">
              <a:xfrm>
                <a:off x="1223888" y="4787949"/>
                <a:ext cx="1008112" cy="792088"/>
              </a:xfrm>
              <a:prstGeom prst="ellipse">
                <a:avLst/>
              </a:prstGeom>
              <a:solidFill>
                <a:srgbClr val="666699"/>
              </a:solidFill>
              <a:ln w="9525" cap="flat" cmpd="sng" algn="ctr">
                <a:solidFill>
                  <a:schemeClr val="tx1"/>
                </a:solidFill>
                <a:prstDash val="solid"/>
                <a:round/>
                <a:headEnd type="none" w="med" len="med"/>
                <a:tailEnd type="none" w="med" len="med"/>
              </a:ln>
              <a:effectLst/>
              <a:extLst/>
            </p:spPr>
            <p:txBody>
              <a:bodyPr vert="horz" wrap="square" lIns="82944" tIns="41472" rIns="82944" bIns="41472" numCol="1" rtlCol="0" anchor="t" anchorCtr="0" compatLnSpc="1">
                <a:prstTxWarp prst="textNoShape">
                  <a:avLst/>
                </a:prstTxWarp>
              </a:bodyPr>
              <a:lstStyle/>
              <a:p>
                <a:pPr defTabSz="325445" hangingPunct="0">
                  <a:lnSpc>
                    <a:spcPct val="93000"/>
                  </a:lnSpc>
                  <a:buClr>
                    <a:srgbClr val="000000"/>
                  </a:buClr>
                  <a:buSzPct val="100000"/>
                </a:pPr>
                <a:endParaRPr lang="en-US" sz="1633"/>
              </a:p>
            </p:txBody>
          </p:sp>
          <p:sp>
            <p:nvSpPr>
              <p:cNvPr id="25" name="TextBox 24"/>
              <p:cNvSpPr txBox="1"/>
              <p:nvPr/>
            </p:nvSpPr>
            <p:spPr>
              <a:xfrm>
                <a:off x="1005588" y="5924704"/>
                <a:ext cx="1710184" cy="468602"/>
              </a:xfrm>
              <a:prstGeom prst="rect">
                <a:avLst/>
              </a:prstGeom>
              <a:noFill/>
            </p:spPr>
            <p:txBody>
              <a:bodyPr wrap="square" rtlCol="0">
                <a:spAutoFit/>
              </a:bodyPr>
              <a:lstStyle/>
              <a:p>
                <a:r>
                  <a:rPr lang="de-DE" sz="726" dirty="0">
                    <a:solidFill>
                      <a:schemeClr val="bg1"/>
                    </a:solidFill>
                  </a:rPr>
                  <a:t>Agent 2</a:t>
                </a:r>
                <a:endParaRPr lang="en-US" sz="726" dirty="0">
                  <a:solidFill>
                    <a:schemeClr val="bg1"/>
                  </a:solidFill>
                </a:endParaRPr>
              </a:p>
            </p:txBody>
          </p:sp>
        </p:grpSp>
        <p:sp>
          <p:nvSpPr>
            <p:cNvPr id="31" name="Rectangle 30"/>
            <p:cNvSpPr/>
            <p:nvPr/>
          </p:nvSpPr>
          <p:spPr bwMode="auto">
            <a:xfrm>
              <a:off x="7075477" y="5533951"/>
              <a:ext cx="269091" cy="288033"/>
            </a:xfrm>
            <a:prstGeom prst="rect">
              <a:avLst/>
            </a:prstGeom>
            <a:solidFill>
              <a:schemeClr val="accent3">
                <a:lumMod val="95000"/>
              </a:schemeClr>
            </a:solidFill>
            <a:ln w="9525" cap="flat" cmpd="sng" algn="ctr">
              <a:solidFill>
                <a:schemeClr val="tx1"/>
              </a:solidFill>
              <a:prstDash val="solid"/>
              <a:round/>
              <a:headEnd type="none" w="med" len="med"/>
              <a:tailEnd type="none" w="med" len="med"/>
            </a:ln>
            <a:effectLst/>
            <a:extLst/>
          </p:spPr>
          <p:txBody>
            <a:bodyPr vert="horz" wrap="square" lIns="82944" tIns="41472" rIns="82944" bIns="41472" numCol="1" rtlCol="0" anchor="t" anchorCtr="0" compatLnSpc="1">
              <a:prstTxWarp prst="textNoShape">
                <a:avLst/>
              </a:prstTxWarp>
            </a:bodyPr>
            <a:lstStyle/>
            <a:p>
              <a:pPr defTabSz="325445" hangingPunct="0">
                <a:lnSpc>
                  <a:spcPct val="93000"/>
                </a:lnSpc>
                <a:buClr>
                  <a:srgbClr val="000000"/>
                </a:buClr>
                <a:buSzPct val="100000"/>
              </a:pPr>
              <a:endParaRPr lang="en-US" sz="1633"/>
            </a:p>
          </p:txBody>
        </p:sp>
        <p:cxnSp>
          <p:nvCxnSpPr>
            <p:cNvPr id="32" name="Straight Connector 31"/>
            <p:cNvCxnSpPr/>
            <p:nvPr/>
          </p:nvCxnSpPr>
          <p:spPr bwMode="auto">
            <a:xfrm>
              <a:off x="7219489" y="5840795"/>
              <a:ext cx="0" cy="17129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6" name="Titel 1"/>
          <p:cNvSpPr txBox="1">
            <a:spLocks/>
          </p:cNvSpPr>
          <p:nvPr/>
        </p:nvSpPr>
        <p:spPr>
          <a:xfrm>
            <a:off x="324321" y="548680"/>
            <a:ext cx="6911975" cy="561975"/>
          </a:xfrm>
          <a:prstGeom prst="rect">
            <a:avLst/>
          </a:prstGeom>
        </p:spPr>
        <p:txBody>
          <a:bodyPr/>
          <a:lst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r>
              <a:rPr lang="en-US" altLang="de-DE" dirty="0" smtClean="0">
                <a:solidFill>
                  <a:schemeClr val="tx1"/>
                </a:solidFill>
              </a:rPr>
              <a:t>Negotiation </a:t>
            </a:r>
            <a:r>
              <a:rPr lang="en-US" altLang="de-DE" dirty="0">
                <a:solidFill>
                  <a:schemeClr val="tx1"/>
                </a:solidFill>
              </a:rPr>
              <a:t>Process - </a:t>
            </a:r>
            <a:r>
              <a:rPr lang="fr-FR" dirty="0" err="1">
                <a:solidFill>
                  <a:schemeClr val="tx1"/>
                </a:solidFill>
              </a:rPr>
              <a:t>Negotiation</a:t>
            </a:r>
            <a:r>
              <a:rPr lang="fr-FR" dirty="0">
                <a:solidFill>
                  <a:schemeClr val="tx1"/>
                </a:solidFill>
              </a:rPr>
              <a:t> </a:t>
            </a:r>
            <a:r>
              <a:rPr lang="fr-FR" dirty="0" err="1">
                <a:solidFill>
                  <a:schemeClr val="tx1"/>
                </a:solidFill>
              </a:rPr>
              <a:t>Strategy</a:t>
            </a:r>
            <a:endParaRPr lang="en-US" altLang="de-DE" dirty="0">
              <a:solidFill>
                <a:schemeClr val="tx1"/>
              </a:solidFill>
            </a:endParaRPr>
          </a:p>
          <a:p>
            <a:endParaRPr lang="en-GB" kern="0" dirty="0"/>
          </a:p>
        </p:txBody>
      </p:sp>
      <mc:AlternateContent xmlns:mc="http://schemas.openxmlformats.org/markup-compatibility/2006" xmlns:a14="http://schemas.microsoft.com/office/drawing/2010/main">
        <mc:Choice Requires="a14">
          <p:sp>
            <p:nvSpPr>
              <p:cNvPr id="37" name="Inhaltsplatzhalter 2"/>
              <p:cNvSpPr txBox="1">
                <a:spLocks/>
              </p:cNvSpPr>
              <p:nvPr/>
            </p:nvSpPr>
            <p:spPr>
              <a:xfrm>
                <a:off x="467544" y="1361641"/>
                <a:ext cx="8064896" cy="4894262"/>
              </a:xfrm>
              <a:prstGeom prst="rect">
                <a:avLst/>
              </a:prstGeom>
            </p:spPr>
            <p:txBody>
              <a:bodyPr/>
              <a:lstStyle>
                <a:lvl1pPr marL="314325" indent="-314325" algn="l" rtl="0" eaLnBrk="1" fontAlgn="base" hangingPunct="1">
                  <a:spcBef>
                    <a:spcPct val="20000"/>
                  </a:spcBef>
                  <a:spcAft>
                    <a:spcPct val="0"/>
                  </a:spcAft>
                  <a:buFontTx/>
                  <a:buBlip>
                    <a:blip r:embed="rId3"/>
                  </a:buBlip>
                  <a:defRPr sz="2000">
                    <a:solidFill>
                      <a:schemeClr val="tx1"/>
                    </a:solidFill>
                    <a:latin typeface="+mn-lt"/>
                    <a:ea typeface="+mn-ea"/>
                    <a:cs typeface="+mn-cs"/>
                  </a:defRPr>
                </a:lvl1pPr>
                <a:lvl2pPr marL="790575" indent="-314325" algn="l" rtl="0" eaLnBrk="1" fontAlgn="base" hangingPunct="1">
                  <a:spcBef>
                    <a:spcPct val="20000"/>
                  </a:spcBef>
                  <a:spcAft>
                    <a:spcPct val="0"/>
                  </a:spcAft>
                  <a:buFontTx/>
                  <a:buBlip>
                    <a:blip r:embed="rId3"/>
                  </a:buBlip>
                  <a:defRPr>
                    <a:solidFill>
                      <a:schemeClr val="tx1"/>
                    </a:solidFill>
                    <a:latin typeface="+mn-lt"/>
                  </a:defRPr>
                </a:lvl2pPr>
                <a:lvl3pPr marL="1209675" indent="-276225" algn="l" rtl="0" eaLnBrk="1" fontAlgn="base" hangingPunct="1">
                  <a:spcBef>
                    <a:spcPct val="20000"/>
                  </a:spcBef>
                  <a:spcAft>
                    <a:spcPct val="0"/>
                  </a:spcAft>
                  <a:buFontTx/>
                  <a:buBlip>
                    <a:blip r:embed="rId3"/>
                  </a:buBlip>
                  <a:defRPr sz="1600">
                    <a:solidFill>
                      <a:schemeClr val="tx1"/>
                    </a:solidFill>
                    <a:latin typeface="+mn-lt"/>
                  </a:defRPr>
                </a:lvl3pPr>
                <a:lvl4pPr marL="1657350" indent="-276225" algn="l" rtl="0" eaLnBrk="1" fontAlgn="base" hangingPunct="1">
                  <a:spcBef>
                    <a:spcPct val="20000"/>
                  </a:spcBef>
                  <a:spcAft>
                    <a:spcPct val="0"/>
                  </a:spcAft>
                  <a:buFontTx/>
                  <a:buBlip>
                    <a:blip r:embed="rId3"/>
                  </a:buBlip>
                  <a:defRPr sz="1600">
                    <a:solidFill>
                      <a:schemeClr val="tx1"/>
                    </a:solidFill>
                    <a:latin typeface="+mn-lt"/>
                  </a:defRPr>
                </a:lvl4pPr>
                <a:lvl5pPr marL="2095500" indent="-276225" algn="l" rtl="0" eaLnBrk="1" fontAlgn="base" hangingPunct="1">
                  <a:spcBef>
                    <a:spcPct val="20000"/>
                  </a:spcBef>
                  <a:spcAft>
                    <a:spcPct val="0"/>
                  </a:spcAft>
                  <a:buFontTx/>
                  <a:buBlip>
                    <a:blip r:embed="rId3"/>
                  </a:buBlip>
                  <a:defRPr sz="1600">
                    <a:solidFill>
                      <a:schemeClr val="tx1"/>
                    </a:solidFill>
                    <a:latin typeface="+mn-lt"/>
                  </a:defRPr>
                </a:lvl5pPr>
                <a:lvl6pPr marL="2514600" indent="-228600" algn="l" rtl="0" eaLnBrk="1" fontAlgn="base" hangingPunct="1">
                  <a:spcBef>
                    <a:spcPct val="20000"/>
                  </a:spcBef>
                  <a:spcAft>
                    <a:spcPct val="0"/>
                  </a:spcAft>
                  <a:buSzPct val="60000"/>
                  <a:buBlip>
                    <a:blip r:embed="rId4"/>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4"/>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4"/>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4"/>
                  </a:buBlip>
                  <a:defRPr sz="1400">
                    <a:solidFill>
                      <a:schemeClr val="tx1"/>
                    </a:solidFill>
                    <a:latin typeface="+mn-lt"/>
                  </a:defRPr>
                </a:lvl9pPr>
              </a:lstStyle>
              <a:p>
                <a:pPr algn="just">
                  <a:lnSpc>
                    <a:spcPct val="200000"/>
                  </a:lnSpc>
                </a:pPr>
                <a:r>
                  <a:rPr lang="fr-FR" sz="1633" dirty="0" smtClean="0"/>
                  <a:t>Negotiation strategy </a:t>
                </a:r>
                <a:r>
                  <a:rPr lang="en-GB" sz="1633" kern="0" dirty="0"/>
                  <a:t>can be considered as a collection of tactics which are </a:t>
                </a:r>
                <a:r>
                  <a:rPr lang="en-US" sz="1633" kern="0" dirty="0"/>
                  <a:t>the actions made at each point during the negotiation </a:t>
                </a:r>
                <a:r>
                  <a:rPr lang="en-US" sz="1633" kern="0" dirty="0" smtClean="0"/>
                  <a:t>and </a:t>
                </a:r>
                <a:r>
                  <a:rPr lang="en-GB" sz="1633" kern="0" dirty="0"/>
                  <a:t>used at any particular moment of the negotiation process.</a:t>
                </a:r>
                <a:endParaRPr lang="en-US" sz="1633" kern="0" dirty="0"/>
              </a:p>
              <a:p>
                <a:pPr lvl="1" algn="just">
                  <a:lnSpc>
                    <a:spcPct val="200000"/>
                  </a:lnSpc>
                </a:pPr>
                <a:r>
                  <a:rPr lang="en-US" sz="1633" kern="0" dirty="0"/>
                  <a:t>Cooperative,  e.g., given Strategy 1, after negotiations, the final score of the strategy is  </a:t>
                </a:r>
                <a14:m>
                  <m:oMath xmlns:m="http://schemas.openxmlformats.org/officeDocument/2006/math">
                    <m:f>
                      <m:fPr>
                        <m:ctrlPr>
                          <a:rPr lang="en-US" sz="1400" i="1">
                            <a:latin typeface="Cambria Math" panose="02040503050406030204" pitchFamily="18" charset="0"/>
                          </a:rPr>
                        </m:ctrlPr>
                      </m:fPr>
                      <m:num>
                        <m:r>
                          <m:rPr>
                            <m:sty m:val="p"/>
                          </m:rPr>
                          <a:rPr lang="en-GB" sz="1400">
                            <a:latin typeface="Cambria Math" panose="02040503050406030204" pitchFamily="18" charset="0"/>
                          </a:rPr>
                          <m:t>Max</m:t>
                        </m:r>
                        <m:r>
                          <a:rPr lang="en-GB" sz="1400">
                            <a:latin typeface="Cambria Math" panose="02040503050406030204" pitchFamily="18" charset="0"/>
                          </a:rPr>
                          <m:t>{</m:t>
                        </m:r>
                        <m:sSubSup>
                          <m:sSubSupPr>
                            <m:ctrlPr>
                              <a:rPr lang="de-DE" sz="1400" i="1">
                                <a:latin typeface="Cambria Math" panose="02040503050406030204" pitchFamily="18" charset="0"/>
                              </a:rPr>
                            </m:ctrlPr>
                          </m:sSubSupPr>
                          <m:e>
                            <m:r>
                              <a:rPr lang="de-DE" sz="1400" i="1">
                                <a:latin typeface="Cambria Math" panose="02040503050406030204" pitchFamily="18" charset="0"/>
                              </a:rPr>
                              <m:t>𝑈</m:t>
                            </m:r>
                          </m:e>
                          <m:sub>
                            <m:r>
                              <a:rPr lang="de-DE" sz="1400" i="1">
                                <a:latin typeface="Cambria Math" panose="02040503050406030204" pitchFamily="18" charset="0"/>
                              </a:rPr>
                              <m:t>𝑖</m:t>
                            </m:r>
                          </m:sub>
                          <m:sup>
                            <m:r>
                              <a:rPr lang="de-DE" sz="1400" b="0" i="1" smtClean="0">
                                <a:latin typeface="Cambria Math" panose="02040503050406030204" pitchFamily="18" charset="0"/>
                              </a:rPr>
                              <m:t>1</m:t>
                            </m:r>
                          </m:sup>
                        </m:sSubSup>
                        <m:r>
                          <a:rPr lang="en-GB" sz="1400">
                            <a:latin typeface="Cambria Math" panose="02040503050406030204" pitchFamily="18" charset="0"/>
                          </a:rPr>
                          <m:t>}+</m:t>
                        </m:r>
                        <m:r>
                          <m:rPr>
                            <m:sty m:val="p"/>
                          </m:rPr>
                          <a:rPr lang="en-GB" sz="1400">
                            <a:latin typeface="Cambria Math" panose="02040503050406030204" pitchFamily="18" charset="0"/>
                          </a:rPr>
                          <m:t>Min</m:t>
                        </m:r>
                        <m:r>
                          <a:rPr lang="en-GB" sz="1400">
                            <a:latin typeface="Cambria Math" panose="02040503050406030204" pitchFamily="18" charset="0"/>
                          </a:rPr>
                          <m:t>{</m:t>
                        </m:r>
                        <m:sSubSup>
                          <m:sSubSupPr>
                            <m:ctrlPr>
                              <a:rPr lang="de-DE" sz="1400" i="1">
                                <a:latin typeface="Cambria Math" panose="02040503050406030204" pitchFamily="18" charset="0"/>
                              </a:rPr>
                            </m:ctrlPr>
                          </m:sSubSupPr>
                          <m:e>
                            <m:r>
                              <a:rPr lang="de-DE" sz="1400" i="1">
                                <a:latin typeface="Cambria Math" panose="02040503050406030204" pitchFamily="18" charset="0"/>
                              </a:rPr>
                              <m:t>𝑈</m:t>
                            </m:r>
                          </m:e>
                          <m:sub>
                            <m:r>
                              <a:rPr lang="de-DE" sz="1400" i="1">
                                <a:latin typeface="Cambria Math" panose="02040503050406030204" pitchFamily="18" charset="0"/>
                              </a:rPr>
                              <m:t>𝑖</m:t>
                            </m:r>
                          </m:sub>
                          <m:sup>
                            <m:r>
                              <a:rPr lang="de-DE" sz="1400" i="1">
                                <a:latin typeface="Cambria Math" panose="02040503050406030204" pitchFamily="18" charset="0"/>
                              </a:rPr>
                              <m:t>1</m:t>
                            </m:r>
                          </m:sup>
                        </m:sSubSup>
                        <m:r>
                          <a:rPr lang="en-GB" sz="1400">
                            <a:latin typeface="Cambria Math" panose="02040503050406030204" pitchFamily="18" charset="0"/>
                          </a:rPr>
                          <m:t>}</m:t>
                        </m:r>
                      </m:num>
                      <m:den>
                        <m:r>
                          <a:rPr lang="en-GB" sz="1400">
                            <a:latin typeface="Cambria Math" panose="02040503050406030204" pitchFamily="18" charset="0"/>
                          </a:rPr>
                          <m:t>2</m:t>
                        </m:r>
                      </m:den>
                    </m:f>
                    <m:r>
                      <a:rPr lang="de-DE" sz="1400" i="1">
                        <a:latin typeface="Cambria Math" panose="02040503050406030204" pitchFamily="18" charset="0"/>
                      </a:rPr>
                      <m:t>. </m:t>
                    </m:r>
                  </m:oMath>
                </a14:m>
                <a:r>
                  <a:rPr lang="en-US" sz="1633" kern="0" dirty="0"/>
                  <a:t>  </a:t>
                </a:r>
              </a:p>
              <a:p>
                <a:pPr lvl="1" algn="just">
                  <a:lnSpc>
                    <a:spcPct val="200000"/>
                  </a:lnSpc>
                </a:pPr>
                <a:r>
                  <a:rPr lang="de-DE" sz="1633" kern="0" dirty="0"/>
                  <a:t>Non-</a:t>
                </a:r>
                <a:r>
                  <a:rPr lang="en-US" sz="1633" kern="0" dirty="0"/>
                  <a:t>cooperative, e.g. given Strategy 1, after negotiations, the final bid is </a:t>
                </a:r>
                <a14:m>
                  <m:oMath xmlns:m="http://schemas.openxmlformats.org/officeDocument/2006/math">
                    <m:r>
                      <m:rPr>
                        <m:sty m:val="p"/>
                      </m:rPr>
                      <a:rPr lang="en-GB" sz="1400">
                        <a:latin typeface="Cambria Math" panose="02040503050406030204" pitchFamily="18" charset="0"/>
                      </a:rPr>
                      <m:t>Max</m:t>
                    </m:r>
                    <m:d>
                      <m:dPr>
                        <m:begChr m:val="{"/>
                        <m:endChr m:val="}"/>
                        <m:ctrlPr>
                          <a:rPr lang="en-US" sz="1400" i="1">
                            <a:latin typeface="Cambria Math" panose="02040503050406030204" pitchFamily="18" charset="0"/>
                          </a:rPr>
                        </m:ctrlPr>
                      </m:dPr>
                      <m:e>
                        <m:sSubSup>
                          <m:sSubSupPr>
                            <m:ctrlPr>
                              <a:rPr lang="de-DE" sz="1400" i="1">
                                <a:latin typeface="Cambria Math" panose="02040503050406030204" pitchFamily="18" charset="0"/>
                              </a:rPr>
                            </m:ctrlPr>
                          </m:sSubSupPr>
                          <m:e>
                            <m:r>
                              <a:rPr lang="de-DE" sz="1400" i="1">
                                <a:latin typeface="Cambria Math" panose="02040503050406030204" pitchFamily="18" charset="0"/>
                              </a:rPr>
                              <m:t>𝑈</m:t>
                            </m:r>
                          </m:e>
                          <m:sub>
                            <m:r>
                              <a:rPr lang="de-DE" sz="1400" i="1">
                                <a:latin typeface="Cambria Math" panose="02040503050406030204" pitchFamily="18" charset="0"/>
                              </a:rPr>
                              <m:t>𝑖</m:t>
                            </m:r>
                          </m:sub>
                          <m:sup>
                            <m:r>
                              <a:rPr lang="de-DE" sz="1400" i="1">
                                <a:latin typeface="Cambria Math" panose="02040503050406030204" pitchFamily="18" charset="0"/>
                              </a:rPr>
                              <m:t>1</m:t>
                            </m:r>
                          </m:sup>
                        </m:sSubSup>
                      </m:e>
                    </m:d>
                    <m:r>
                      <a:rPr lang="en-GB" sz="1400" i="1">
                        <a:latin typeface="Cambria Math" panose="02040503050406030204" pitchFamily="18" charset="0"/>
                      </a:rPr>
                      <m:t> </m:t>
                    </m:r>
                    <m:r>
                      <a:rPr lang="en-GB" sz="1400" i="1">
                        <a:latin typeface="Cambria Math" panose="02040503050406030204" pitchFamily="18" charset="0"/>
                      </a:rPr>
                      <m:t>𝑜𝑟</m:t>
                    </m:r>
                    <m:r>
                      <a:rPr lang="en-GB" sz="1400" i="1">
                        <a:latin typeface="Cambria Math" panose="02040503050406030204" pitchFamily="18" charset="0"/>
                      </a:rPr>
                      <m:t> </m:t>
                    </m:r>
                    <m:r>
                      <m:rPr>
                        <m:sty m:val="p"/>
                      </m:rPr>
                      <a:rPr lang="en-GB" sz="1400">
                        <a:latin typeface="Cambria Math" panose="02040503050406030204" pitchFamily="18" charset="0"/>
                      </a:rPr>
                      <m:t>Min</m:t>
                    </m:r>
                    <m:r>
                      <a:rPr lang="en-GB" sz="1400">
                        <a:latin typeface="Cambria Math" panose="02040503050406030204" pitchFamily="18" charset="0"/>
                      </a:rPr>
                      <m:t>{</m:t>
                    </m:r>
                    <m:sSubSup>
                      <m:sSubSupPr>
                        <m:ctrlPr>
                          <a:rPr lang="de-DE" sz="1400" i="1">
                            <a:latin typeface="Cambria Math" panose="02040503050406030204" pitchFamily="18" charset="0"/>
                          </a:rPr>
                        </m:ctrlPr>
                      </m:sSubSupPr>
                      <m:e>
                        <m:r>
                          <a:rPr lang="de-DE" sz="1400" i="1">
                            <a:latin typeface="Cambria Math" panose="02040503050406030204" pitchFamily="18" charset="0"/>
                          </a:rPr>
                          <m:t>𝑈</m:t>
                        </m:r>
                      </m:e>
                      <m:sub>
                        <m:r>
                          <a:rPr lang="de-DE" sz="1400" i="1">
                            <a:latin typeface="Cambria Math" panose="02040503050406030204" pitchFamily="18" charset="0"/>
                          </a:rPr>
                          <m:t>𝑖</m:t>
                        </m:r>
                      </m:sub>
                      <m:sup>
                        <m:r>
                          <a:rPr lang="de-DE" sz="1400" i="1">
                            <a:latin typeface="Cambria Math" panose="02040503050406030204" pitchFamily="18" charset="0"/>
                          </a:rPr>
                          <m:t>1</m:t>
                        </m:r>
                      </m:sup>
                    </m:sSubSup>
                    <m:r>
                      <a:rPr lang="en-GB" sz="1400">
                        <a:latin typeface="Cambria Math" panose="02040503050406030204" pitchFamily="18" charset="0"/>
                      </a:rPr>
                      <m:t>}</m:t>
                    </m:r>
                  </m:oMath>
                </a14:m>
                <a:r>
                  <a:rPr lang="en-US" sz="1633" kern="0" dirty="0"/>
                  <a:t>.</a:t>
                </a:r>
                <a:endParaRPr lang="fr-FR" sz="1633" kern="0" dirty="0"/>
              </a:p>
              <a:p>
                <a:pPr marL="0" indent="0">
                  <a:buNone/>
                </a:pPr>
                <a:endParaRPr lang="en-GB" kern="0" dirty="0"/>
              </a:p>
            </p:txBody>
          </p:sp>
        </mc:Choice>
        <mc:Fallback xmlns="">
          <p:sp>
            <p:nvSpPr>
              <p:cNvPr id="37" name="Inhaltsplatzhalter 2"/>
              <p:cNvSpPr txBox="1">
                <a:spLocks noRot="1" noChangeAspect="1" noMove="1" noResize="1" noEditPoints="1" noAdjustHandles="1" noChangeArrowheads="1" noChangeShapeType="1" noTextEdit="1"/>
              </p:cNvSpPr>
              <p:nvPr/>
            </p:nvSpPr>
            <p:spPr>
              <a:xfrm>
                <a:off x="467544" y="1361641"/>
                <a:ext cx="8064896" cy="4894262"/>
              </a:xfrm>
              <a:prstGeom prst="rect">
                <a:avLst/>
              </a:prstGeom>
              <a:blipFill rotWithShape="0">
                <a:blip r:embed="rId5"/>
                <a:stretch>
                  <a:fillRect r="-454"/>
                </a:stretch>
              </a:blipFill>
            </p:spPr>
            <p:txBody>
              <a:bodyPr/>
              <a:lstStyle/>
              <a:p>
                <a:r>
                  <a:rPr lang="en-US">
                    <a:noFill/>
                  </a:rPr>
                  <a:t> </a:t>
                </a:r>
              </a:p>
            </p:txBody>
          </p:sp>
        </mc:Fallback>
      </mc:AlternateContent>
    </p:spTree>
    <p:extLst>
      <p:ext uri="{BB962C8B-B14F-4D97-AF65-F5344CB8AC3E}">
        <p14:creationId xmlns:p14="http://schemas.microsoft.com/office/powerpoint/2010/main" val="29644035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xfrm>
            <a:off x="390525" y="333375"/>
            <a:ext cx="6911975" cy="561975"/>
          </a:xfrm>
        </p:spPr>
        <p:txBody>
          <a:bodyPr/>
          <a:lstStyle/>
          <a:p>
            <a:r>
              <a:rPr lang="en-US" altLang="de-DE" dirty="0" smtClean="0">
                <a:solidFill>
                  <a:schemeClr val="tx1"/>
                </a:solidFill>
              </a:rPr>
              <a:t>Negotiation </a:t>
            </a:r>
            <a:r>
              <a:rPr lang="en-US" altLang="de-DE" dirty="0">
                <a:solidFill>
                  <a:schemeClr val="tx1"/>
                </a:solidFill>
              </a:rPr>
              <a:t>Process – Cut-down </a:t>
            </a:r>
            <a:r>
              <a:rPr lang="en-US" altLang="de-DE" dirty="0" smtClean="0">
                <a:solidFill>
                  <a:schemeClr val="tx1"/>
                </a:solidFill>
              </a:rPr>
              <a:t>mechanism</a:t>
            </a:r>
            <a:endParaRPr lang="en-GB" dirty="0"/>
          </a:p>
        </p:txBody>
      </p:sp>
      <p:pic>
        <p:nvPicPr>
          <p:cNvPr id="2" name="Picture 1"/>
          <p:cNvPicPr>
            <a:picLocks noChangeAspect="1"/>
          </p:cNvPicPr>
          <p:nvPr/>
        </p:nvPicPr>
        <p:blipFill>
          <a:blip r:embed="rId2"/>
          <a:stretch>
            <a:fillRect/>
          </a:stretch>
        </p:blipFill>
        <p:spPr>
          <a:xfrm>
            <a:off x="4912568" y="1196752"/>
            <a:ext cx="3816027" cy="2234642"/>
          </a:xfrm>
          <a:prstGeom prst="rect">
            <a:avLst/>
          </a:prstGeom>
          <a:effectLst>
            <a:glow rad="139700">
              <a:schemeClr val="accent4">
                <a:satMod val="175000"/>
                <a:alpha val="40000"/>
              </a:schemeClr>
            </a:glow>
          </a:effectLst>
        </p:spPr>
      </p:pic>
      <p:pic>
        <p:nvPicPr>
          <p:cNvPr id="4" name="Picture 3"/>
          <p:cNvPicPr>
            <a:picLocks noChangeAspect="1"/>
          </p:cNvPicPr>
          <p:nvPr/>
        </p:nvPicPr>
        <p:blipFill>
          <a:blip r:embed="rId3"/>
          <a:stretch>
            <a:fillRect/>
          </a:stretch>
        </p:blipFill>
        <p:spPr>
          <a:xfrm>
            <a:off x="4952363" y="3717032"/>
            <a:ext cx="3790048" cy="2305555"/>
          </a:xfrm>
          <a:prstGeom prst="rect">
            <a:avLst/>
          </a:prstGeom>
          <a:effectLst>
            <a:glow rad="101600">
              <a:schemeClr val="accent4">
                <a:satMod val="175000"/>
                <a:alpha val="40000"/>
              </a:schemeClr>
            </a:glow>
          </a:effectLst>
        </p:spPr>
      </p:pic>
      <p:sp>
        <p:nvSpPr>
          <p:cNvPr id="8" name="Inhaltsplatzhalter 2"/>
          <p:cNvSpPr>
            <a:spLocks noGrp="1"/>
          </p:cNvSpPr>
          <p:nvPr>
            <p:ph idx="1"/>
          </p:nvPr>
        </p:nvSpPr>
        <p:spPr>
          <a:xfrm>
            <a:off x="539552" y="1090530"/>
            <a:ext cx="3960440" cy="5253003"/>
          </a:xfrm>
        </p:spPr>
        <p:txBody>
          <a:bodyPr/>
          <a:lstStyle/>
          <a:p>
            <a:pPr>
              <a:lnSpc>
                <a:spcPct val="150000"/>
              </a:lnSpc>
            </a:pPr>
            <a:r>
              <a:rPr lang="de-DE" sz="1633" dirty="0"/>
              <a:t>Two indices:</a:t>
            </a:r>
          </a:p>
          <a:p>
            <a:pPr lvl="1">
              <a:lnSpc>
                <a:spcPct val="150000"/>
              </a:lnSpc>
            </a:pPr>
            <a:r>
              <a:rPr lang="de-DE" sz="1451" dirty="0"/>
              <a:t>The ranking of strategies</a:t>
            </a:r>
          </a:p>
          <a:p>
            <a:pPr lvl="1">
              <a:lnSpc>
                <a:spcPct val="150000"/>
              </a:lnSpc>
            </a:pPr>
            <a:r>
              <a:rPr lang="de-DE" sz="1451" dirty="0"/>
              <a:t>The </a:t>
            </a:r>
            <a:r>
              <a:rPr lang="de-DE" sz="1451" dirty="0" smtClean="0"/>
              <a:t>rate of the convergence of </a:t>
            </a:r>
            <a:r>
              <a:rPr lang="de-DE" sz="1451" dirty="0"/>
              <a:t>the score of strategy</a:t>
            </a:r>
          </a:p>
          <a:p>
            <a:pPr>
              <a:lnSpc>
                <a:spcPct val="150000"/>
              </a:lnSpc>
            </a:pPr>
            <a:r>
              <a:rPr lang="de-DE" sz="1633" dirty="0"/>
              <a:t>Optimal situation:</a:t>
            </a:r>
          </a:p>
          <a:p>
            <a:pPr lvl="1">
              <a:lnSpc>
                <a:spcPct val="150000"/>
              </a:lnSpc>
            </a:pPr>
            <a:r>
              <a:rPr lang="de-DE" sz="1451" dirty="0"/>
              <a:t>All agents get the same ranking after enough negotiation </a:t>
            </a:r>
            <a:r>
              <a:rPr lang="de-DE" sz="1451" dirty="0" smtClean="0"/>
              <a:t>turns</a:t>
            </a:r>
            <a:endParaRPr lang="de-DE" sz="1451" dirty="0"/>
          </a:p>
          <a:p>
            <a:pPr>
              <a:lnSpc>
                <a:spcPct val="150000"/>
              </a:lnSpc>
            </a:pPr>
            <a:r>
              <a:rPr lang="de-DE" sz="1633" dirty="0"/>
              <a:t>Cutting down the process if</a:t>
            </a:r>
          </a:p>
          <a:p>
            <a:pPr lvl="1">
              <a:lnSpc>
                <a:spcPct val="150000"/>
              </a:lnSpc>
            </a:pPr>
            <a:r>
              <a:rPr lang="de-DE" sz="1451" dirty="0"/>
              <a:t>the score of strategy is already convergent, or</a:t>
            </a:r>
          </a:p>
          <a:p>
            <a:pPr lvl="1">
              <a:lnSpc>
                <a:spcPct val="150000"/>
              </a:lnSpc>
            </a:pPr>
            <a:r>
              <a:rPr lang="de-DE" sz="1451" dirty="0"/>
              <a:t>the time steps are big enough.</a:t>
            </a:r>
          </a:p>
          <a:p>
            <a:pPr>
              <a:lnSpc>
                <a:spcPct val="150000"/>
              </a:lnSpc>
            </a:pPr>
            <a:r>
              <a:rPr lang="en-GB" sz="1633" dirty="0"/>
              <a:t>Compensation method if the negotiation is not successful.</a:t>
            </a:r>
          </a:p>
          <a:p>
            <a:pPr marL="0" indent="0">
              <a:buNone/>
            </a:pPr>
            <a:endParaRPr lang="en-GB" dirty="0"/>
          </a:p>
        </p:txBody>
      </p:sp>
    </p:spTree>
    <p:extLst>
      <p:ext uri="{BB962C8B-B14F-4D97-AF65-F5344CB8AC3E}">
        <p14:creationId xmlns:p14="http://schemas.microsoft.com/office/powerpoint/2010/main" val="1769669712"/>
      </p:ext>
    </p:extLst>
  </p:cSld>
  <p:clrMapOvr>
    <a:masterClrMapping/>
  </p:clrMapOvr>
  <p:timing>
    <p:tnLst>
      <p:par>
        <p:cTn id="1" dur="indefinite" restart="never" nodeType="tmRoot"/>
      </p:par>
    </p:tnLst>
  </p:timing>
</p:sld>
</file>

<file path=ppt/theme/theme1.xml><?xml version="1.0" encoding="utf-8"?>
<a:theme xmlns:a="http://schemas.openxmlformats.org/drawingml/2006/main" name="KIT-PPT_Master_en_2016">
  <a:themeElements>
    <a:clrScheme name="Standarddesign 1">
      <a:dk1>
        <a:srgbClr val="000000"/>
      </a:dk1>
      <a:lt1>
        <a:srgbClr val="FFFFFF"/>
      </a:lt1>
      <a:dk2>
        <a:srgbClr val="000000"/>
      </a:dk2>
      <a:lt2>
        <a:srgbClr val="D9D9D9"/>
      </a:lt2>
      <a:accent1>
        <a:srgbClr val="009682"/>
      </a:accent1>
      <a:accent2>
        <a:srgbClr val="4664AA"/>
      </a:accent2>
      <a:accent3>
        <a:srgbClr val="FFFFFF"/>
      </a:accent3>
      <a:accent4>
        <a:srgbClr val="000000"/>
      </a:accent4>
      <a:accent5>
        <a:srgbClr val="AAC9C1"/>
      </a:accent5>
      <a:accent6>
        <a:srgbClr val="3F5A9A"/>
      </a:accent6>
      <a:hlink>
        <a:srgbClr val="808080"/>
      </a:hlink>
      <a:folHlink>
        <a:srgbClr val="7D92C3"/>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D9D9D9"/>
        </a:lt2>
        <a:accent1>
          <a:srgbClr val="009682"/>
        </a:accent1>
        <a:accent2>
          <a:srgbClr val="4664AA"/>
        </a:accent2>
        <a:accent3>
          <a:srgbClr val="FFFFFF"/>
        </a:accent3>
        <a:accent4>
          <a:srgbClr val="000000"/>
        </a:accent4>
        <a:accent5>
          <a:srgbClr val="AAC9C1"/>
        </a:accent5>
        <a:accent6>
          <a:srgbClr val="3F5A9A"/>
        </a:accent6>
        <a:hlink>
          <a:srgbClr val="808080"/>
        </a:hlink>
        <a:folHlink>
          <a:srgbClr val="7D92C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KIT-PPT_Master_en_2016</Template>
  <TotalTime>4961</TotalTime>
  <Words>668</Words>
  <Application>Microsoft Office PowerPoint</Application>
  <PresentationFormat>On-screen Show (4:3)</PresentationFormat>
  <Paragraphs>215</Paragraphs>
  <Slides>17</Slides>
  <Notes>9</Notes>
  <HiddenSlides>0</HiddenSlides>
  <MMClips>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BatangChe</vt:lpstr>
      <vt:lpstr>Interstate-Regular</vt:lpstr>
      <vt:lpstr>SimSun</vt:lpstr>
      <vt:lpstr>Arial</vt:lpstr>
      <vt:lpstr>Blackadder ITC</vt:lpstr>
      <vt:lpstr>Bodoni MT</vt:lpstr>
      <vt:lpstr>Calibri</vt:lpstr>
      <vt:lpstr>Cambria Math</vt:lpstr>
      <vt:lpstr>Times</vt:lpstr>
      <vt:lpstr>Times New Roman</vt:lpstr>
      <vt:lpstr>KIT-PPT_Master_en_2016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Negotiation Process – Cut-down mechanism</vt:lpstr>
      <vt:lpstr>Negotiation Process - Example</vt:lpstr>
      <vt:lpstr>Negotiation Process - Example</vt:lpstr>
      <vt:lpstr>Negotiation Process - Example</vt:lpstr>
      <vt:lpstr>Negotiation Process - Example</vt:lpstr>
      <vt:lpstr>PowerPoint Presentation</vt:lpstr>
      <vt:lpstr>PowerPoint Presentation</vt:lpstr>
      <vt:lpstr>PowerPoint Presentation</vt:lpstr>
      <vt:lpstr>PowerPoint Presentation</vt:lpstr>
    </vt:vector>
  </TitlesOfParts>
  <Company>Karlsruhe Institute of Technology (KIT)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Raskob, Wolfgang (IKET)</dc:creator>
  <cp:lastModifiedBy>Bai, Shan (IKET)</cp:lastModifiedBy>
  <cp:revision>160</cp:revision>
  <dcterms:created xsi:type="dcterms:W3CDTF">2015-12-14T06:33:20Z</dcterms:created>
  <dcterms:modified xsi:type="dcterms:W3CDTF">2019-03-19T08:04:55Z</dcterms:modified>
</cp:coreProperties>
</file>