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16"/>
  </p:notesMasterIdLst>
  <p:handoutMasterIdLst>
    <p:handoutMasterId r:id="rId17"/>
  </p:handoutMasterIdLst>
  <p:sldIdLst>
    <p:sldId id="351" r:id="rId2"/>
    <p:sldId id="352" r:id="rId3"/>
    <p:sldId id="353" r:id="rId4"/>
    <p:sldId id="354" r:id="rId5"/>
    <p:sldId id="361" r:id="rId6"/>
    <p:sldId id="355" r:id="rId7"/>
    <p:sldId id="356" r:id="rId8"/>
    <p:sldId id="358" r:id="rId9"/>
    <p:sldId id="307" r:id="rId10"/>
    <p:sldId id="357" r:id="rId11"/>
    <p:sldId id="308" r:id="rId12"/>
    <p:sldId id="359" r:id="rId13"/>
    <p:sldId id="362" r:id="rId14"/>
    <p:sldId id="360" r:id="rId1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6">
          <p15:clr>
            <a:srgbClr val="A4A3A4"/>
          </p15:clr>
        </p15:guide>
        <p15:guide id="2" pos="124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674"/>
    <a:srgbClr val="8AC6CD"/>
    <a:srgbClr val="BADDE1"/>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410" autoAdjust="0"/>
  </p:normalViewPr>
  <p:slideViewPr>
    <p:cSldViewPr showGuides="1">
      <p:cViewPr varScale="1">
        <p:scale>
          <a:sx n="103" d="100"/>
          <a:sy n="103" d="100"/>
        </p:scale>
        <p:origin x="933" y="62"/>
      </p:cViewPr>
      <p:guideLst>
        <p:guide orient="horz" pos="4246"/>
        <p:guide pos="1247"/>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F3534-FF4F-4263-90ED-DC1BE40A6C52}" type="datetimeFigureOut">
              <a:rPr lang="de-DE" smtClean="0"/>
              <a:t>25.03.2019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77E589-ECFB-45FD-9DD6-E87AAFCF1171}" type="slidenum">
              <a:rPr lang="de-DE" smtClean="0"/>
              <a:t>‹Nr.›</a:t>
            </a:fld>
            <a:endParaRPr lang="de-DE"/>
          </a:p>
        </p:txBody>
      </p:sp>
    </p:spTree>
    <p:extLst>
      <p:ext uri="{BB962C8B-B14F-4D97-AF65-F5344CB8AC3E}">
        <p14:creationId xmlns:p14="http://schemas.microsoft.com/office/powerpoint/2010/main" val="4196721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47E202-0834-45D2-A8B4-6EB81F66F65B}" type="datetimeFigureOut">
              <a:rPr lang="de-DE" smtClean="0"/>
              <a:pPr/>
              <a:t>25.03.2019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332656" y="4343400"/>
            <a:ext cx="6192688" cy="4114800"/>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605AA0-E181-431F-9080-FE3977D08ABB}" type="slidenum">
              <a:rPr lang="de-DE" smtClean="0"/>
              <a:pPr/>
              <a:t>‹Nr.›</a:t>
            </a:fld>
            <a:endParaRPr lang="de-DE"/>
          </a:p>
        </p:txBody>
      </p:sp>
    </p:spTree>
    <p:extLst>
      <p:ext uri="{BB962C8B-B14F-4D97-AF65-F5344CB8AC3E}">
        <p14:creationId xmlns:p14="http://schemas.microsoft.com/office/powerpoint/2010/main" val="2986252897"/>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400" kern="1200">
        <a:solidFill>
          <a:schemeClr val="tx1"/>
        </a:solidFill>
        <a:latin typeface="Arial" pitchFamily="34" charset="0"/>
        <a:ea typeface="+mn-ea"/>
        <a:cs typeface="Arial" pitchFamily="34" charset="0"/>
      </a:defRPr>
    </a:lvl2pPr>
    <a:lvl3pPr marL="914400" algn="l" defTabSz="914400" rtl="0" eaLnBrk="1" latinLnBrk="0" hangingPunct="1">
      <a:defRPr sz="1400" kern="1200">
        <a:solidFill>
          <a:schemeClr val="tx1"/>
        </a:solidFill>
        <a:latin typeface="Arial" pitchFamily="34" charset="0"/>
        <a:ea typeface="+mn-ea"/>
        <a:cs typeface="Arial" pitchFamily="34" charset="0"/>
      </a:defRPr>
    </a:lvl3pPr>
    <a:lvl4pPr marL="1371600" algn="l" defTabSz="914400" rtl="0" eaLnBrk="1" latinLnBrk="0" hangingPunct="1">
      <a:defRPr sz="1400" kern="1200">
        <a:solidFill>
          <a:schemeClr val="tx1"/>
        </a:solidFill>
        <a:latin typeface="Arial" pitchFamily="34" charset="0"/>
        <a:ea typeface="+mn-ea"/>
        <a:cs typeface="Arial" pitchFamily="34" charset="0"/>
      </a:defRPr>
    </a:lvl4pPr>
    <a:lvl5pPr marL="1828800" algn="l" defTabSz="914400" rtl="0" eaLnBrk="1" latinLnBrk="0" hangingPunct="1">
      <a:defRPr sz="14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GB" sz="1400" kern="1200" dirty="0">
                <a:solidFill>
                  <a:schemeClr val="tx1"/>
                </a:solidFill>
                <a:effectLst/>
                <a:latin typeface="Arial" pitchFamily="34" charset="0"/>
                <a:ea typeface="+mn-ea"/>
                <a:cs typeface="Arial" pitchFamily="34" charset="0"/>
              </a:rPr>
              <a:t>In radiological emergencies, there is a risk of radionuclide incorporation. The radiological doses absorbed can be reduced by </a:t>
            </a:r>
            <a:r>
              <a:rPr lang="en-GB" sz="1400" kern="1200" dirty="0" err="1">
                <a:solidFill>
                  <a:schemeClr val="tx1"/>
                </a:solidFill>
                <a:effectLst/>
                <a:latin typeface="Arial" pitchFamily="34" charset="0"/>
                <a:ea typeface="+mn-ea"/>
                <a:cs typeface="Arial" pitchFamily="34" charset="0"/>
              </a:rPr>
              <a:t>decorporation</a:t>
            </a:r>
            <a:r>
              <a:rPr lang="en-GB" sz="1400" kern="1200" dirty="0">
                <a:solidFill>
                  <a:schemeClr val="tx1"/>
                </a:solidFill>
                <a:effectLst/>
                <a:latin typeface="Arial" pitchFamily="34" charset="0"/>
                <a:ea typeface="+mn-ea"/>
                <a:cs typeface="Arial" pitchFamily="34" charset="0"/>
              </a:rPr>
              <a:t> treatment. Antidote requirements depend on the scenario and treatment strategy (“urgent approach”: immediate treatment of all patients with possible incorporation; “precautionary approach”: treatment after confirmation of incorporation). We calculated the number of daily antidote doses for different scenarios and the differences in outcome for both treatment strategies.    </a:t>
            </a:r>
            <a:endParaRPr lang="en-US" sz="1400" kern="1200" dirty="0">
              <a:solidFill>
                <a:schemeClr val="tx1"/>
              </a:solidFill>
              <a:effectLst/>
              <a:latin typeface="Arial" pitchFamily="34" charset="0"/>
              <a:ea typeface="+mn-ea"/>
              <a:cs typeface="Arial" pitchFamily="34" charset="0"/>
            </a:endParaRPr>
          </a:p>
          <a:p>
            <a:r>
              <a:rPr lang="en-GB" sz="1400" kern="1200" dirty="0">
                <a:solidFill>
                  <a:schemeClr val="tx1"/>
                </a:solidFill>
                <a:effectLst/>
                <a:latin typeface="Arial" pitchFamily="34" charset="0"/>
                <a:ea typeface="+mn-ea"/>
                <a:cs typeface="Arial" pitchFamily="34" charset="0"/>
              </a:rPr>
              <a:t>The number of potentially contaminated victims was varied from 1,000 to 60,000 (a maximum that might seem plausible for “dirty bomb” scenarios), the proportion of patients actually needing </a:t>
            </a:r>
            <a:r>
              <a:rPr lang="en-GB" sz="1400" kern="1200" dirty="0" err="1">
                <a:solidFill>
                  <a:schemeClr val="tx1"/>
                </a:solidFill>
                <a:effectLst/>
                <a:latin typeface="Arial" pitchFamily="34" charset="0"/>
                <a:ea typeface="+mn-ea"/>
                <a:cs typeface="Arial" pitchFamily="34" charset="0"/>
              </a:rPr>
              <a:t>decorporation</a:t>
            </a:r>
            <a:r>
              <a:rPr lang="en-GB" sz="1400" kern="1200" dirty="0">
                <a:solidFill>
                  <a:schemeClr val="tx1"/>
                </a:solidFill>
                <a:effectLst/>
                <a:latin typeface="Arial" pitchFamily="34" charset="0"/>
                <a:ea typeface="+mn-ea"/>
                <a:cs typeface="Arial" pitchFamily="34" charset="0"/>
              </a:rPr>
              <a:t> treatment from 0.1 % to 100 %, the radioactive screening capacities from 250 to 2,500 people/day and treatment duration from 10 to 90 days. The outcomes were assessed as total statistical lifetime saved assuming an inhalation of 1 </a:t>
            </a:r>
            <a:r>
              <a:rPr lang="en-GB" sz="1400" kern="1200" dirty="0" err="1">
                <a:solidFill>
                  <a:schemeClr val="tx1"/>
                </a:solidFill>
                <a:effectLst/>
                <a:latin typeface="Arial" pitchFamily="34" charset="0"/>
                <a:ea typeface="+mn-ea"/>
                <a:cs typeface="Arial" pitchFamily="34" charset="0"/>
              </a:rPr>
              <a:t>mCi</a:t>
            </a:r>
            <a:r>
              <a:rPr lang="en-GB" sz="1400" kern="1200" dirty="0">
                <a:solidFill>
                  <a:schemeClr val="tx1"/>
                </a:solidFill>
                <a:effectLst/>
                <a:latin typeface="Arial" pitchFamily="34" charset="0"/>
                <a:ea typeface="+mn-ea"/>
                <a:cs typeface="Arial" pitchFamily="34" charset="0"/>
              </a:rPr>
              <a:t> cesium-137 and the achievable dose reductions by a Prussian Blue treatment.    </a:t>
            </a:r>
            <a:endParaRPr lang="en-US" sz="1400" kern="1200" dirty="0">
              <a:solidFill>
                <a:schemeClr val="tx1"/>
              </a:solidFill>
              <a:effectLst/>
              <a:latin typeface="Arial" pitchFamily="34" charset="0"/>
              <a:ea typeface="+mn-ea"/>
              <a:cs typeface="Arial" pitchFamily="34" charset="0"/>
            </a:endParaRPr>
          </a:p>
          <a:p>
            <a:r>
              <a:rPr lang="en-GB" sz="1400" kern="1200" dirty="0">
                <a:solidFill>
                  <a:schemeClr val="tx1"/>
                </a:solidFill>
                <a:effectLst/>
                <a:latin typeface="Arial" pitchFamily="34" charset="0"/>
                <a:ea typeface="+mn-ea"/>
                <a:cs typeface="Arial" pitchFamily="34" charset="0"/>
              </a:rPr>
              <a:t>Assuming 1 % of the potentially contaminated people actually needing treatment and applying an “urgent approach” the requirements for 1,000 victims range from 1,100 to 3,400 and for 60,000 victims from 489,000 to 4,400,000 daily doses, depending on treatment duration and screening capacities. The “urgent approach” is associated with larger stockpile requirements than the “precautionary approach”, up to several hundred times in large scale scenarios. The impact of the screening capacities is particularly important in large scale scenarios, a low proportion of people needing treatment and extended treatment duration. The outcome is better for an “urgent approach” particularly in large scale scenarios and low screening capacities [1].</a:t>
            </a:r>
            <a:endParaRPr lang="en-US" sz="1400" kern="1200" dirty="0">
              <a:solidFill>
                <a:schemeClr val="tx1"/>
              </a:solidFill>
              <a:effectLst/>
              <a:latin typeface="Arial" pitchFamily="34" charset="0"/>
              <a:ea typeface="+mn-ea"/>
              <a:cs typeface="Arial" pitchFamily="34" charset="0"/>
            </a:endParaRPr>
          </a:p>
          <a:p>
            <a:r>
              <a:rPr lang="fr-FR" sz="1400" kern="1200" dirty="0">
                <a:solidFill>
                  <a:schemeClr val="tx1"/>
                </a:solidFill>
                <a:effectLst/>
                <a:latin typeface="Arial" pitchFamily="34" charset="0"/>
                <a:ea typeface="+mn-ea"/>
                <a:cs typeface="Arial" pitchFamily="34" charset="0"/>
              </a:rPr>
              <a:t>If </a:t>
            </a:r>
            <a:r>
              <a:rPr lang="fr-FR" sz="1400" kern="1200" dirty="0" err="1">
                <a:solidFill>
                  <a:schemeClr val="tx1"/>
                </a:solidFill>
                <a:effectLst/>
                <a:latin typeface="Arial" pitchFamily="34" charset="0"/>
                <a:ea typeface="+mn-ea"/>
                <a:cs typeface="Arial" pitchFamily="34" charset="0"/>
              </a:rPr>
              <a:t>only</a:t>
            </a:r>
            <a:r>
              <a:rPr lang="fr-FR" sz="1400" kern="1200" dirty="0">
                <a:solidFill>
                  <a:schemeClr val="tx1"/>
                </a:solidFill>
                <a:effectLst/>
                <a:latin typeface="Arial" pitchFamily="34" charset="0"/>
                <a:ea typeface="+mn-ea"/>
                <a:cs typeface="Arial" pitchFamily="34" charset="0"/>
              </a:rPr>
              <a:t> a </a:t>
            </a:r>
            <a:r>
              <a:rPr lang="fr-FR" sz="1400" kern="1200" dirty="0" err="1">
                <a:solidFill>
                  <a:schemeClr val="tx1"/>
                </a:solidFill>
                <a:effectLst/>
                <a:latin typeface="Arial" pitchFamily="34" charset="0"/>
                <a:ea typeface="+mn-ea"/>
                <a:cs typeface="Arial" pitchFamily="34" charset="0"/>
              </a:rPr>
              <a:t>small</a:t>
            </a:r>
            <a:r>
              <a:rPr lang="fr-FR" sz="1400" kern="1200" dirty="0">
                <a:solidFill>
                  <a:schemeClr val="tx1"/>
                </a:solidFill>
                <a:effectLst/>
                <a:latin typeface="Arial" pitchFamily="34" charset="0"/>
                <a:ea typeface="+mn-ea"/>
                <a:cs typeface="Arial" pitchFamily="34" charset="0"/>
              </a:rPr>
              <a:t> fraction of the </a:t>
            </a:r>
            <a:r>
              <a:rPr lang="fr-FR" sz="1400" kern="1200" dirty="0" err="1">
                <a:solidFill>
                  <a:schemeClr val="tx1"/>
                </a:solidFill>
                <a:effectLst/>
                <a:latin typeface="Arial" pitchFamily="34" charset="0"/>
                <a:ea typeface="+mn-ea"/>
                <a:cs typeface="Arial" pitchFamily="34" charset="0"/>
              </a:rPr>
              <a:t>victims</a:t>
            </a:r>
            <a:r>
              <a:rPr lang="fr-FR" sz="1400" kern="1200" dirty="0">
                <a:solidFill>
                  <a:schemeClr val="tx1"/>
                </a:solidFill>
                <a:effectLst/>
                <a:latin typeface="Arial" pitchFamily="34" charset="0"/>
                <a:ea typeface="+mn-ea"/>
                <a:cs typeface="Arial" pitchFamily="34" charset="0"/>
              </a:rPr>
              <a:t> </a:t>
            </a:r>
            <a:r>
              <a:rPr lang="fr-FR" sz="1400" kern="1200" dirty="0" err="1">
                <a:solidFill>
                  <a:schemeClr val="tx1"/>
                </a:solidFill>
                <a:effectLst/>
                <a:latin typeface="Arial" pitchFamily="34" charset="0"/>
                <a:ea typeface="+mn-ea"/>
                <a:cs typeface="Arial" pitchFamily="34" charset="0"/>
              </a:rPr>
              <a:t>actually</a:t>
            </a:r>
            <a:r>
              <a:rPr lang="fr-FR" sz="1400" kern="1200" dirty="0">
                <a:solidFill>
                  <a:schemeClr val="tx1"/>
                </a:solidFill>
                <a:effectLst/>
                <a:latin typeface="Arial" pitchFamily="34" charset="0"/>
                <a:ea typeface="+mn-ea"/>
                <a:cs typeface="Arial" pitchFamily="34" charset="0"/>
              </a:rPr>
              <a:t> </a:t>
            </a:r>
            <a:r>
              <a:rPr lang="fr-FR" sz="1400" kern="1200" dirty="0" err="1">
                <a:solidFill>
                  <a:schemeClr val="tx1"/>
                </a:solidFill>
                <a:effectLst/>
                <a:latin typeface="Arial" pitchFamily="34" charset="0"/>
                <a:ea typeface="+mn-ea"/>
                <a:cs typeface="Arial" pitchFamily="34" charset="0"/>
              </a:rPr>
              <a:t>needs</a:t>
            </a:r>
            <a:r>
              <a:rPr lang="fr-FR" sz="1400" kern="1200" dirty="0">
                <a:solidFill>
                  <a:schemeClr val="tx1"/>
                </a:solidFill>
                <a:effectLst/>
                <a:latin typeface="Arial" pitchFamily="34" charset="0"/>
                <a:ea typeface="+mn-ea"/>
                <a:cs typeface="Arial" pitchFamily="34" charset="0"/>
              </a:rPr>
              <a:t> </a:t>
            </a:r>
            <a:r>
              <a:rPr lang="fr-FR" sz="1400" kern="1200" dirty="0" err="1">
                <a:solidFill>
                  <a:schemeClr val="tx1"/>
                </a:solidFill>
                <a:effectLst/>
                <a:latin typeface="Arial" pitchFamily="34" charset="0"/>
                <a:ea typeface="+mn-ea"/>
                <a:cs typeface="Arial" pitchFamily="34" charset="0"/>
              </a:rPr>
              <a:t>treatment</a:t>
            </a:r>
            <a:r>
              <a:rPr lang="fr-FR" sz="1400" kern="1200" dirty="0">
                <a:solidFill>
                  <a:schemeClr val="tx1"/>
                </a:solidFill>
                <a:effectLst/>
                <a:latin typeface="Arial" pitchFamily="34" charset="0"/>
                <a:ea typeface="+mn-ea"/>
                <a:cs typeface="Arial" pitchFamily="34" charset="0"/>
              </a:rPr>
              <a:t>, </a:t>
            </a:r>
            <a:r>
              <a:rPr lang="fr-FR" sz="1400" kern="1200" dirty="0" err="1">
                <a:solidFill>
                  <a:schemeClr val="tx1"/>
                </a:solidFill>
                <a:effectLst/>
                <a:latin typeface="Arial" pitchFamily="34" charset="0"/>
                <a:ea typeface="+mn-ea"/>
                <a:cs typeface="Arial" pitchFamily="34" charset="0"/>
              </a:rPr>
              <a:t>their</a:t>
            </a:r>
            <a:r>
              <a:rPr lang="fr-FR" sz="1400" kern="1200" dirty="0">
                <a:solidFill>
                  <a:schemeClr val="tx1"/>
                </a:solidFill>
                <a:effectLst/>
                <a:latin typeface="Arial" pitchFamily="34" charset="0"/>
                <a:ea typeface="+mn-ea"/>
                <a:cs typeface="Arial" pitchFamily="34" charset="0"/>
              </a:rPr>
              <a:t> </a:t>
            </a:r>
            <a:r>
              <a:rPr lang="fr-FR" sz="1400" kern="1200" dirty="0" err="1">
                <a:solidFill>
                  <a:schemeClr val="tx1"/>
                </a:solidFill>
                <a:effectLst/>
                <a:latin typeface="Arial" pitchFamily="34" charset="0"/>
                <a:ea typeface="+mn-ea"/>
                <a:cs typeface="Arial" pitchFamily="34" charset="0"/>
              </a:rPr>
              <a:t>timely</a:t>
            </a:r>
            <a:r>
              <a:rPr lang="fr-FR" sz="1400" kern="1200" dirty="0">
                <a:solidFill>
                  <a:schemeClr val="tx1"/>
                </a:solidFill>
                <a:effectLst/>
                <a:latin typeface="Arial" pitchFamily="34" charset="0"/>
                <a:ea typeface="+mn-ea"/>
                <a:cs typeface="Arial" pitchFamily="34" charset="0"/>
              </a:rPr>
              <a:t> identification by </a:t>
            </a:r>
            <a:r>
              <a:rPr lang="fr-FR" sz="1400" kern="1200" dirty="0" err="1">
                <a:solidFill>
                  <a:schemeClr val="tx1"/>
                </a:solidFill>
                <a:effectLst/>
                <a:latin typeface="Arial" pitchFamily="34" charset="0"/>
                <a:ea typeface="+mn-ea"/>
                <a:cs typeface="Arial" pitchFamily="34" charset="0"/>
              </a:rPr>
              <a:t>enhancing</a:t>
            </a:r>
            <a:r>
              <a:rPr lang="fr-FR" sz="1400" kern="1200" dirty="0">
                <a:solidFill>
                  <a:schemeClr val="tx1"/>
                </a:solidFill>
                <a:effectLst/>
                <a:latin typeface="Arial" pitchFamily="34" charset="0"/>
                <a:ea typeface="+mn-ea"/>
                <a:cs typeface="Arial" pitchFamily="34" charset="0"/>
              </a:rPr>
              <a:t> screening </a:t>
            </a:r>
            <a:r>
              <a:rPr lang="fr-FR" sz="1400" kern="1200" dirty="0" err="1">
                <a:solidFill>
                  <a:schemeClr val="tx1"/>
                </a:solidFill>
                <a:effectLst/>
                <a:latin typeface="Arial" pitchFamily="34" charset="0"/>
                <a:ea typeface="+mn-ea"/>
                <a:cs typeface="Arial" pitchFamily="34" charset="0"/>
              </a:rPr>
              <a:t>capacities</a:t>
            </a:r>
            <a:r>
              <a:rPr lang="fr-FR" sz="1400" kern="1200" dirty="0">
                <a:solidFill>
                  <a:schemeClr val="tx1"/>
                </a:solidFill>
                <a:effectLst/>
                <a:latin typeface="Arial" pitchFamily="34" charset="0"/>
                <a:ea typeface="+mn-ea"/>
                <a:cs typeface="Arial" pitchFamily="34" charset="0"/>
              </a:rPr>
              <a:t> </a:t>
            </a:r>
            <a:r>
              <a:rPr lang="fr-FR" sz="1400" kern="1200" dirty="0" err="1">
                <a:solidFill>
                  <a:schemeClr val="tx1"/>
                </a:solidFill>
                <a:effectLst/>
                <a:latin typeface="Arial" pitchFamily="34" charset="0"/>
                <a:ea typeface="+mn-ea"/>
                <a:cs typeface="Arial" pitchFamily="34" charset="0"/>
              </a:rPr>
              <a:t>may</a:t>
            </a:r>
            <a:r>
              <a:rPr lang="fr-FR" sz="1400" kern="1200" dirty="0">
                <a:solidFill>
                  <a:schemeClr val="tx1"/>
                </a:solidFill>
                <a:effectLst/>
                <a:latin typeface="Arial" pitchFamily="34" charset="0"/>
                <a:ea typeface="+mn-ea"/>
                <a:cs typeface="Arial" pitchFamily="34" charset="0"/>
              </a:rPr>
              <a:t> </a:t>
            </a:r>
            <a:r>
              <a:rPr lang="fr-FR" sz="1400" kern="1200" dirty="0" err="1">
                <a:solidFill>
                  <a:schemeClr val="tx1"/>
                </a:solidFill>
                <a:effectLst/>
                <a:latin typeface="Arial" pitchFamily="34" charset="0"/>
                <a:ea typeface="+mn-ea"/>
                <a:cs typeface="Arial" pitchFamily="34" charset="0"/>
              </a:rPr>
              <a:t>be</a:t>
            </a:r>
            <a:r>
              <a:rPr lang="fr-FR" sz="1400" kern="1200" dirty="0">
                <a:solidFill>
                  <a:schemeClr val="tx1"/>
                </a:solidFill>
                <a:effectLst/>
                <a:latin typeface="Arial" pitchFamily="34" charset="0"/>
                <a:ea typeface="+mn-ea"/>
                <a:cs typeface="Arial" pitchFamily="34" charset="0"/>
              </a:rPr>
              <a:t> the </a:t>
            </a:r>
            <a:r>
              <a:rPr lang="fr-FR" sz="1400" kern="1200" dirty="0" err="1">
                <a:solidFill>
                  <a:schemeClr val="tx1"/>
                </a:solidFill>
                <a:effectLst/>
                <a:latin typeface="Arial" pitchFamily="34" charset="0"/>
                <a:ea typeface="+mn-ea"/>
                <a:cs typeface="Arial" pitchFamily="34" charset="0"/>
              </a:rPr>
              <a:t>most</a:t>
            </a:r>
            <a:r>
              <a:rPr lang="fr-FR" sz="1400" kern="1200" dirty="0">
                <a:solidFill>
                  <a:schemeClr val="tx1"/>
                </a:solidFill>
                <a:effectLst/>
                <a:latin typeface="Arial" pitchFamily="34" charset="0"/>
                <a:ea typeface="+mn-ea"/>
                <a:cs typeface="Arial" pitchFamily="34" charset="0"/>
              </a:rPr>
              <a:t> </a:t>
            </a:r>
            <a:r>
              <a:rPr lang="fr-FR" sz="1400" kern="1200" dirty="0" err="1">
                <a:solidFill>
                  <a:schemeClr val="tx1"/>
                </a:solidFill>
                <a:effectLst/>
                <a:latin typeface="Arial" pitchFamily="34" charset="0"/>
                <a:ea typeface="+mn-ea"/>
                <a:cs typeface="Arial" pitchFamily="34" charset="0"/>
              </a:rPr>
              <a:t>efficacious</a:t>
            </a:r>
            <a:r>
              <a:rPr lang="fr-FR" sz="1400" kern="1200" dirty="0">
                <a:solidFill>
                  <a:schemeClr val="tx1"/>
                </a:solidFill>
                <a:effectLst/>
                <a:latin typeface="Arial" pitchFamily="34" charset="0"/>
                <a:ea typeface="+mn-ea"/>
                <a:cs typeface="Arial" pitchFamily="34" charset="0"/>
              </a:rPr>
              <a:t> </a:t>
            </a:r>
            <a:r>
              <a:rPr lang="fr-FR" sz="1400" kern="1200" dirty="0" err="1">
                <a:solidFill>
                  <a:schemeClr val="tx1"/>
                </a:solidFill>
                <a:effectLst/>
                <a:latin typeface="Arial" pitchFamily="34" charset="0"/>
                <a:ea typeface="+mn-ea"/>
                <a:cs typeface="Arial" pitchFamily="34" charset="0"/>
              </a:rPr>
              <a:t>way</a:t>
            </a:r>
            <a:r>
              <a:rPr lang="fr-FR" sz="1400" kern="1200" dirty="0">
                <a:solidFill>
                  <a:schemeClr val="tx1"/>
                </a:solidFill>
                <a:effectLst/>
                <a:latin typeface="Arial" pitchFamily="34" charset="0"/>
                <a:ea typeface="+mn-ea"/>
                <a:cs typeface="Arial" pitchFamily="34" charset="0"/>
              </a:rPr>
              <a:t> to </a:t>
            </a:r>
            <a:r>
              <a:rPr lang="fr-FR" sz="1400" kern="1200" dirty="0" err="1">
                <a:solidFill>
                  <a:schemeClr val="tx1"/>
                </a:solidFill>
                <a:effectLst/>
                <a:latin typeface="Arial" pitchFamily="34" charset="0"/>
                <a:ea typeface="+mn-ea"/>
                <a:cs typeface="Arial" pitchFamily="34" charset="0"/>
              </a:rPr>
              <a:t>reduce</a:t>
            </a:r>
            <a:r>
              <a:rPr lang="fr-FR" sz="1400" kern="1200" dirty="0">
                <a:solidFill>
                  <a:schemeClr val="tx1"/>
                </a:solidFill>
                <a:effectLst/>
                <a:latin typeface="Arial" pitchFamily="34" charset="0"/>
                <a:ea typeface="+mn-ea"/>
                <a:cs typeface="Arial" pitchFamily="34" charset="0"/>
              </a:rPr>
              <a:t> antidote </a:t>
            </a:r>
            <a:r>
              <a:rPr lang="fr-FR" sz="1400" kern="1200" dirty="0" err="1">
                <a:solidFill>
                  <a:schemeClr val="tx1"/>
                </a:solidFill>
                <a:effectLst/>
                <a:latin typeface="Arial" pitchFamily="34" charset="0"/>
                <a:ea typeface="+mn-ea"/>
                <a:cs typeface="Arial" pitchFamily="34" charset="0"/>
              </a:rPr>
              <a:t>requirements</a:t>
            </a:r>
            <a:r>
              <a:rPr lang="fr-FR" sz="1400" kern="1200" dirty="0">
                <a:solidFill>
                  <a:schemeClr val="tx1"/>
                </a:solidFill>
                <a:effectLst/>
                <a:latin typeface="Arial" pitchFamily="34" charset="0"/>
                <a:ea typeface="+mn-ea"/>
                <a:cs typeface="Arial" pitchFamily="34" charset="0"/>
              </a:rPr>
              <a:t>. In large </a:t>
            </a:r>
            <a:r>
              <a:rPr lang="fr-FR" sz="1400" kern="1200" dirty="0" err="1">
                <a:solidFill>
                  <a:schemeClr val="tx1"/>
                </a:solidFill>
                <a:effectLst/>
                <a:latin typeface="Arial" pitchFamily="34" charset="0"/>
                <a:ea typeface="+mn-ea"/>
                <a:cs typeface="Arial" pitchFamily="34" charset="0"/>
              </a:rPr>
              <a:t>scale</a:t>
            </a:r>
            <a:r>
              <a:rPr lang="fr-FR" sz="1400" kern="1200" dirty="0">
                <a:solidFill>
                  <a:schemeClr val="tx1"/>
                </a:solidFill>
                <a:effectLst/>
                <a:latin typeface="Arial" pitchFamily="34" charset="0"/>
                <a:ea typeface="+mn-ea"/>
                <a:cs typeface="Arial" pitchFamily="34" charset="0"/>
              </a:rPr>
              <a:t> scenarios, </a:t>
            </a:r>
            <a:r>
              <a:rPr lang="fr-FR" sz="1400" kern="1200" dirty="0" err="1">
                <a:solidFill>
                  <a:schemeClr val="tx1"/>
                </a:solidFill>
                <a:effectLst/>
                <a:latin typeface="Arial" pitchFamily="34" charset="0"/>
                <a:ea typeface="+mn-ea"/>
                <a:cs typeface="Arial" pitchFamily="34" charset="0"/>
              </a:rPr>
              <a:t>it</a:t>
            </a:r>
            <a:r>
              <a:rPr lang="fr-FR" sz="1400" kern="1200" dirty="0">
                <a:solidFill>
                  <a:schemeClr val="tx1"/>
                </a:solidFill>
                <a:effectLst/>
                <a:latin typeface="Arial" pitchFamily="34" charset="0"/>
                <a:ea typeface="+mn-ea"/>
                <a:cs typeface="Arial" pitchFamily="34" charset="0"/>
              </a:rPr>
              <a:t> </a:t>
            </a:r>
            <a:r>
              <a:rPr lang="fr-FR" sz="1400" kern="1200" dirty="0" err="1">
                <a:solidFill>
                  <a:schemeClr val="tx1"/>
                </a:solidFill>
                <a:effectLst/>
                <a:latin typeface="Arial" pitchFamily="34" charset="0"/>
                <a:ea typeface="+mn-ea"/>
                <a:cs typeface="Arial" pitchFamily="34" charset="0"/>
              </a:rPr>
              <a:t>might</a:t>
            </a:r>
            <a:r>
              <a:rPr lang="fr-FR" sz="1400" kern="1200" dirty="0">
                <a:solidFill>
                  <a:schemeClr val="tx1"/>
                </a:solidFill>
                <a:effectLst/>
                <a:latin typeface="Arial" pitchFamily="34" charset="0"/>
                <a:ea typeface="+mn-ea"/>
                <a:cs typeface="Arial" pitchFamily="34" charset="0"/>
              </a:rPr>
              <a:t> </a:t>
            </a:r>
            <a:r>
              <a:rPr lang="fr-FR" sz="1400" kern="1200" dirty="0" err="1">
                <a:solidFill>
                  <a:schemeClr val="tx1"/>
                </a:solidFill>
                <a:effectLst/>
                <a:latin typeface="Arial" pitchFamily="34" charset="0"/>
                <a:ea typeface="+mn-ea"/>
                <a:cs typeface="Arial" pitchFamily="34" charset="0"/>
              </a:rPr>
              <a:t>be</a:t>
            </a:r>
            <a:r>
              <a:rPr lang="fr-FR" sz="1400" kern="1200" dirty="0">
                <a:solidFill>
                  <a:schemeClr val="tx1"/>
                </a:solidFill>
                <a:effectLst/>
                <a:latin typeface="Arial" pitchFamily="34" charset="0"/>
                <a:ea typeface="+mn-ea"/>
                <a:cs typeface="Arial" pitchFamily="34" charset="0"/>
              </a:rPr>
              <a:t> </a:t>
            </a:r>
            <a:r>
              <a:rPr lang="fr-FR" sz="1400" kern="1200" dirty="0" err="1">
                <a:solidFill>
                  <a:schemeClr val="tx1"/>
                </a:solidFill>
                <a:effectLst/>
                <a:latin typeface="Arial" pitchFamily="34" charset="0"/>
                <a:ea typeface="+mn-ea"/>
                <a:cs typeface="Arial" pitchFamily="34" charset="0"/>
              </a:rPr>
              <a:t>necessary</a:t>
            </a:r>
            <a:r>
              <a:rPr lang="fr-FR" sz="1400" kern="1200" dirty="0">
                <a:solidFill>
                  <a:schemeClr val="tx1"/>
                </a:solidFill>
                <a:effectLst/>
                <a:latin typeface="Arial" pitchFamily="34" charset="0"/>
                <a:ea typeface="+mn-ea"/>
                <a:cs typeface="Arial" pitchFamily="34" charset="0"/>
              </a:rPr>
              <a:t> to abandon the </a:t>
            </a:r>
            <a:r>
              <a:rPr lang="fr-FR" sz="1400" kern="1200" dirty="0" err="1">
                <a:solidFill>
                  <a:schemeClr val="tx1"/>
                </a:solidFill>
                <a:effectLst/>
                <a:latin typeface="Arial" pitchFamily="34" charset="0"/>
                <a:ea typeface="+mn-ea"/>
                <a:cs typeface="Arial" pitchFamily="34" charset="0"/>
              </a:rPr>
              <a:t>medically</a:t>
            </a:r>
            <a:r>
              <a:rPr lang="fr-FR" sz="1400" kern="1200" dirty="0">
                <a:solidFill>
                  <a:schemeClr val="tx1"/>
                </a:solidFill>
                <a:effectLst/>
                <a:latin typeface="Arial" pitchFamily="34" charset="0"/>
                <a:ea typeface="+mn-ea"/>
                <a:cs typeface="Arial" pitchFamily="34" charset="0"/>
              </a:rPr>
              <a:t> </a:t>
            </a:r>
            <a:r>
              <a:rPr lang="fr-FR" sz="1400" kern="1200" dirty="0" err="1">
                <a:solidFill>
                  <a:schemeClr val="tx1"/>
                </a:solidFill>
                <a:effectLst/>
                <a:latin typeface="Arial" pitchFamily="34" charset="0"/>
                <a:ea typeface="+mn-ea"/>
                <a:cs typeface="Arial" pitchFamily="34" charset="0"/>
              </a:rPr>
              <a:t>preferable</a:t>
            </a:r>
            <a:r>
              <a:rPr lang="fr-FR" sz="1400" kern="1200" dirty="0">
                <a:solidFill>
                  <a:schemeClr val="tx1"/>
                </a:solidFill>
                <a:effectLst/>
                <a:latin typeface="Arial" pitchFamily="34" charset="0"/>
                <a:ea typeface="+mn-ea"/>
                <a:cs typeface="Arial" pitchFamily="34" charset="0"/>
              </a:rPr>
              <a:t> “urgent </a:t>
            </a:r>
            <a:r>
              <a:rPr lang="fr-FR" sz="1400" kern="1200" dirty="0" err="1">
                <a:solidFill>
                  <a:schemeClr val="tx1"/>
                </a:solidFill>
                <a:effectLst/>
                <a:latin typeface="Arial" pitchFamily="34" charset="0"/>
                <a:ea typeface="+mn-ea"/>
                <a:cs typeface="Arial" pitchFamily="34" charset="0"/>
              </a:rPr>
              <a:t>approach</a:t>
            </a:r>
            <a:r>
              <a:rPr lang="fr-FR" sz="1400" kern="1200" dirty="0">
                <a:solidFill>
                  <a:schemeClr val="tx1"/>
                </a:solidFill>
                <a:effectLst/>
                <a:latin typeface="Arial" pitchFamily="34" charset="0"/>
                <a:ea typeface="+mn-ea"/>
                <a:cs typeface="Arial" pitchFamily="34" charset="0"/>
              </a:rPr>
              <a:t>” for an antidote-</a:t>
            </a:r>
            <a:r>
              <a:rPr lang="fr-FR" sz="1400" kern="1200" dirty="0" err="1">
                <a:solidFill>
                  <a:schemeClr val="tx1"/>
                </a:solidFill>
                <a:effectLst/>
                <a:latin typeface="Arial" pitchFamily="34" charset="0"/>
                <a:ea typeface="+mn-ea"/>
                <a:cs typeface="Arial" pitchFamily="34" charset="0"/>
              </a:rPr>
              <a:t>sparing</a:t>
            </a:r>
            <a:r>
              <a:rPr lang="fr-FR" sz="1400" kern="1200" dirty="0">
                <a:solidFill>
                  <a:schemeClr val="tx1"/>
                </a:solidFill>
                <a:effectLst/>
                <a:latin typeface="Arial" pitchFamily="34" charset="0"/>
                <a:ea typeface="+mn-ea"/>
                <a:cs typeface="Arial" pitchFamily="34" charset="0"/>
              </a:rPr>
              <a:t> “</a:t>
            </a:r>
            <a:r>
              <a:rPr lang="fr-FR" sz="1400" kern="1200" dirty="0" err="1">
                <a:solidFill>
                  <a:schemeClr val="tx1"/>
                </a:solidFill>
                <a:effectLst/>
                <a:latin typeface="Arial" pitchFamily="34" charset="0"/>
                <a:ea typeface="+mn-ea"/>
                <a:cs typeface="Arial" pitchFamily="34" charset="0"/>
              </a:rPr>
              <a:t>precautionary</a:t>
            </a:r>
            <a:r>
              <a:rPr lang="fr-FR" sz="1400" kern="1200" dirty="0">
                <a:solidFill>
                  <a:schemeClr val="tx1"/>
                </a:solidFill>
                <a:effectLst/>
                <a:latin typeface="Arial" pitchFamily="34" charset="0"/>
                <a:ea typeface="+mn-ea"/>
                <a:cs typeface="Arial" pitchFamily="34" charset="0"/>
              </a:rPr>
              <a:t> </a:t>
            </a:r>
            <a:r>
              <a:rPr lang="fr-FR" sz="1400" kern="1200" dirty="0" err="1">
                <a:solidFill>
                  <a:schemeClr val="tx1"/>
                </a:solidFill>
                <a:effectLst/>
                <a:latin typeface="Arial" pitchFamily="34" charset="0"/>
                <a:ea typeface="+mn-ea"/>
                <a:cs typeface="Arial" pitchFamily="34" charset="0"/>
              </a:rPr>
              <a:t>approach</a:t>
            </a:r>
            <a:r>
              <a:rPr lang="fr-FR" sz="1400" kern="1200" dirty="0">
                <a:solidFill>
                  <a:schemeClr val="tx1"/>
                </a:solidFill>
                <a:effectLst/>
                <a:latin typeface="Arial" pitchFamily="34" charset="0"/>
                <a:ea typeface="+mn-ea"/>
                <a:cs typeface="Arial" pitchFamily="34" charset="0"/>
              </a:rPr>
              <a:t>”. </a:t>
            </a:r>
            <a:endParaRPr lang="de-DE" altLang="de-DE" dirty="0"/>
          </a:p>
        </p:txBody>
      </p:sp>
      <p:sp>
        <p:nvSpPr>
          <p:cNvPr id="153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29BC52C-2253-4EDD-9C72-D2AB1A6E87AA}" type="slidenum">
              <a:rPr lang="de-DE" altLang="de-DE" smtClean="0">
                <a:latin typeface="Arial" charset="0"/>
              </a:rPr>
              <a:pPr eaLnBrk="1" hangingPunct="1">
                <a:spcBef>
                  <a:spcPct val="0"/>
                </a:spcBef>
              </a:pPr>
              <a:t>1</a:t>
            </a:fld>
            <a:endParaRPr lang="de-DE" altLang="de-DE">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215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8B89B3-5F55-4AEB-B5BF-93CDAE9CD240}" type="slidenum">
              <a:rPr lang="de-DE" altLang="de-DE" smtClean="0">
                <a:latin typeface="Arial" charset="0"/>
              </a:rPr>
              <a:pPr eaLnBrk="1" hangingPunct="1">
                <a:spcBef>
                  <a:spcPct val="0"/>
                </a:spcBef>
              </a:pPr>
              <a:t>10</a:t>
            </a:fld>
            <a:endParaRPr lang="de-DE" altLang="de-DE">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a:extLst>
              <a:ext uri="{FF2B5EF4-FFF2-40B4-BE49-F238E27FC236}">
                <a16:creationId xmlns:a16="http://schemas.microsoft.com/office/drawing/2014/main" id="{2E014371-B9BB-4C7E-9B2A-BCECD78042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izenplatzhalter 2">
            <a:extLst>
              <a:ext uri="{FF2B5EF4-FFF2-40B4-BE49-F238E27FC236}">
                <a16:creationId xmlns:a16="http://schemas.microsoft.com/office/drawing/2014/main" id="{12AADB23-62D3-4618-834D-33CABC5CF3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de-DE"/>
          </a:p>
        </p:txBody>
      </p:sp>
      <p:sp>
        <p:nvSpPr>
          <p:cNvPr id="4" name="Foliennummernplatzhalter 3">
            <a:extLst>
              <a:ext uri="{FF2B5EF4-FFF2-40B4-BE49-F238E27FC236}">
                <a16:creationId xmlns:a16="http://schemas.microsoft.com/office/drawing/2014/main" id="{175787FE-D620-4154-8E84-2D5293709652}"/>
              </a:ext>
            </a:extLst>
          </p:cNvPr>
          <p:cNvSpPr>
            <a:spLocks noGrp="1"/>
          </p:cNvSpPr>
          <p:nvPr>
            <p:ph type="sldNum" sz="quarter" idx="5"/>
          </p:nvPr>
        </p:nvSpPr>
        <p:spPr/>
        <p:txBody>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fld id="{1C3C5A29-EE0C-446E-85E4-F7C6B0A6308C}" type="slidenum">
              <a:rPr lang="de-DE" altLang="en-US"/>
              <a:pPr eaLnBrk="1" hangingPunct="1"/>
              <a:t>11</a:t>
            </a:fld>
            <a:endParaRPr lang="de-DE"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2355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3339B52-F8AE-4A22-904C-7510A55D50BD}" type="slidenum">
              <a:rPr lang="de-DE" altLang="de-DE" smtClean="0">
                <a:latin typeface="Arial" charset="0"/>
              </a:rPr>
              <a:pPr eaLnBrk="1" hangingPunct="1">
                <a:spcBef>
                  <a:spcPct val="0"/>
                </a:spcBef>
              </a:pPr>
              <a:t>12</a:t>
            </a:fld>
            <a:endParaRPr lang="de-DE" altLang="de-DE">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2F55B19-AD96-4C7D-9625-BA3B1D3135C5}" type="slidenum">
              <a:rPr lang="de-DE" altLang="de-DE" smtClean="0">
                <a:latin typeface="Arial" charset="0"/>
              </a:rPr>
              <a:pPr eaLnBrk="1" hangingPunct="1">
                <a:spcBef>
                  <a:spcPct val="0"/>
                </a:spcBef>
              </a:pPr>
              <a:t>13</a:t>
            </a:fld>
            <a:endParaRPr lang="de-DE" altLang="de-DE">
              <a:latin typeface="Arial" charset="0"/>
            </a:endParaRPr>
          </a:p>
        </p:txBody>
      </p:sp>
    </p:spTree>
    <p:extLst>
      <p:ext uri="{BB962C8B-B14F-4D97-AF65-F5344CB8AC3E}">
        <p14:creationId xmlns:p14="http://schemas.microsoft.com/office/powerpoint/2010/main" val="914463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2F55B19-AD96-4C7D-9625-BA3B1D3135C5}" type="slidenum">
              <a:rPr lang="de-DE" altLang="de-DE" smtClean="0">
                <a:latin typeface="Arial" charset="0"/>
              </a:rPr>
              <a:pPr eaLnBrk="1" hangingPunct="1">
                <a:spcBef>
                  <a:spcPct val="0"/>
                </a:spcBef>
              </a:pPr>
              <a:t>14</a:t>
            </a:fld>
            <a:endParaRPr lang="de-DE" altLang="de-DE">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163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4635E2-EB36-486C-BE34-9FD05CAD30FB}" type="slidenum">
              <a:rPr lang="de-DE" altLang="de-DE" smtClean="0">
                <a:latin typeface="Arial" charset="0"/>
              </a:rPr>
              <a:pPr eaLnBrk="1" hangingPunct="1">
                <a:spcBef>
                  <a:spcPct val="0"/>
                </a:spcBef>
              </a:pPr>
              <a:t>2</a:t>
            </a:fld>
            <a:endParaRPr lang="de-DE" altLang="de-DE">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174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B05B737-7289-4F24-8011-ABFF5156678D}" type="slidenum">
              <a:rPr lang="de-DE" altLang="de-DE" smtClean="0">
                <a:latin typeface="Arial" charset="0"/>
              </a:rPr>
              <a:pPr eaLnBrk="1" hangingPunct="1">
                <a:spcBef>
                  <a:spcPct val="0"/>
                </a:spcBef>
              </a:pPr>
              <a:t>3</a:t>
            </a:fld>
            <a:endParaRPr lang="de-DE" altLang="de-DE">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184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85A6854-99BA-4F3A-BA89-7815126F117E}" type="slidenum">
              <a:rPr lang="de-DE" altLang="de-DE" smtClean="0">
                <a:latin typeface="Arial" charset="0"/>
              </a:rPr>
              <a:pPr eaLnBrk="1" hangingPunct="1">
                <a:spcBef>
                  <a:spcPct val="0"/>
                </a:spcBef>
              </a:pPr>
              <a:t>4</a:t>
            </a:fld>
            <a:endParaRPr lang="de-DE" altLang="de-DE">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184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85A6854-99BA-4F3A-BA89-7815126F117E}" type="slidenum">
              <a:rPr lang="de-DE" altLang="de-DE" smtClean="0">
                <a:latin typeface="Arial" charset="0"/>
              </a:rPr>
              <a:pPr eaLnBrk="1" hangingPunct="1">
                <a:spcBef>
                  <a:spcPct val="0"/>
                </a:spcBef>
              </a:pPr>
              <a:t>5</a:t>
            </a:fld>
            <a:endParaRPr lang="de-DE" altLang="de-DE">
              <a:latin typeface="Arial" charset="0"/>
            </a:endParaRPr>
          </a:p>
        </p:txBody>
      </p:sp>
    </p:spTree>
    <p:extLst>
      <p:ext uri="{BB962C8B-B14F-4D97-AF65-F5344CB8AC3E}">
        <p14:creationId xmlns:p14="http://schemas.microsoft.com/office/powerpoint/2010/main" val="2118962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de-DE"/>
          </a:p>
        </p:txBody>
      </p:sp>
      <p:sp>
        <p:nvSpPr>
          <p:cNvPr id="1946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62E5042-2CFC-4833-926B-738596AEFACC}" type="slidenum">
              <a:rPr lang="de-DE" altLang="de-DE" smtClean="0">
                <a:latin typeface="Arial" charset="0"/>
              </a:rPr>
              <a:pPr eaLnBrk="1" hangingPunct="1">
                <a:spcBef>
                  <a:spcPct val="0"/>
                </a:spcBef>
              </a:pPr>
              <a:t>6</a:t>
            </a:fld>
            <a:endParaRPr lang="de-DE" altLang="de-DE">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2048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73E268A-09DF-4E88-A2C7-7FE1CA71FF8F}" type="slidenum">
              <a:rPr lang="de-DE" altLang="de-DE" smtClean="0">
                <a:latin typeface="Arial" charset="0"/>
              </a:rPr>
              <a:pPr eaLnBrk="1" hangingPunct="1">
                <a:spcBef>
                  <a:spcPct val="0"/>
                </a:spcBef>
              </a:pPr>
              <a:t>7</a:t>
            </a:fld>
            <a:endParaRPr lang="de-DE" altLang="de-DE">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2253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672812E-4987-42AB-A6F0-15939F31CC43}" type="slidenum">
              <a:rPr lang="de-DE" altLang="de-DE" smtClean="0">
                <a:latin typeface="Arial" charset="0"/>
              </a:rPr>
              <a:pPr eaLnBrk="1" hangingPunct="1">
                <a:spcBef>
                  <a:spcPct val="0"/>
                </a:spcBef>
              </a:pPr>
              <a:t>8</a:t>
            </a:fld>
            <a:endParaRPr lang="de-DE" altLang="de-DE">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a:extLst>
              <a:ext uri="{FF2B5EF4-FFF2-40B4-BE49-F238E27FC236}">
                <a16:creationId xmlns:a16="http://schemas.microsoft.com/office/drawing/2014/main" id="{019B8500-3B87-4B32-B4C3-3C19C3ACD6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izenplatzhalter 2">
            <a:extLst>
              <a:ext uri="{FF2B5EF4-FFF2-40B4-BE49-F238E27FC236}">
                <a16:creationId xmlns:a16="http://schemas.microsoft.com/office/drawing/2014/main" id="{119AFC2C-3353-4D66-8DBF-6A18428940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de-DE"/>
          </a:p>
        </p:txBody>
      </p:sp>
      <p:sp>
        <p:nvSpPr>
          <p:cNvPr id="4" name="Foliennummernplatzhalter 3">
            <a:extLst>
              <a:ext uri="{FF2B5EF4-FFF2-40B4-BE49-F238E27FC236}">
                <a16:creationId xmlns:a16="http://schemas.microsoft.com/office/drawing/2014/main" id="{8FD40B58-2BC6-4EB5-BFEA-1473EF66F6DA}"/>
              </a:ext>
            </a:extLst>
          </p:cNvPr>
          <p:cNvSpPr>
            <a:spLocks noGrp="1"/>
          </p:cNvSpPr>
          <p:nvPr>
            <p:ph type="sldNum" sz="quarter" idx="5"/>
          </p:nvPr>
        </p:nvSpPr>
        <p:spPr/>
        <p:txBody>
          <a:bodyPr/>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fld id="{3321DE8E-BFD4-4351-8543-43072B3DAFDA}" type="slidenum">
              <a:rPr lang="de-DE" altLang="en-US"/>
              <a:pPr eaLnBrk="1" hangingPunct="1"/>
              <a:t>9</a:t>
            </a:fld>
            <a:endParaRPr lang="de-DE"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liederungsfolie KdoSanDst">
    <p:spTree>
      <p:nvGrpSpPr>
        <p:cNvPr id="1" name=""/>
        <p:cNvGrpSpPr/>
        <p:nvPr/>
      </p:nvGrpSpPr>
      <p:grpSpPr>
        <a:xfrm>
          <a:off x="0" y="0"/>
          <a:ext cx="0" cy="0"/>
          <a:chOff x="0" y="0"/>
          <a:chExt cx="0" cy="0"/>
        </a:xfrm>
      </p:grpSpPr>
      <p:sp>
        <p:nvSpPr>
          <p:cNvPr id="11" name="Titelplatzhalter 18"/>
          <p:cNvSpPr>
            <a:spLocks noGrp="1"/>
          </p:cNvSpPr>
          <p:nvPr>
            <p:ph type="title" hasCustomPrompt="1"/>
          </p:nvPr>
        </p:nvSpPr>
        <p:spPr>
          <a:xfrm>
            <a:off x="683568" y="116632"/>
            <a:ext cx="7704856" cy="562074"/>
          </a:xfrm>
          <a:prstGeom prst="rect">
            <a:avLst/>
          </a:prstGeom>
        </p:spPr>
        <p:txBody>
          <a:bodyPr vert="horz" lIns="91440" tIns="45720" rIns="91440" bIns="45720" rtlCol="0" anchor="ctr">
            <a:normAutofit/>
          </a:bodyPr>
          <a:lstStyle>
            <a:lvl1pPr algn="l">
              <a:defRPr/>
            </a:lvl1pPr>
          </a:lstStyle>
          <a:p>
            <a:pPr lvl="0"/>
            <a:r>
              <a:rPr lang="de-DE" dirty="0"/>
              <a:t>Überschrift, Arial, 24 </a:t>
            </a:r>
            <a:r>
              <a:rPr lang="de-DE" dirty="0" err="1"/>
              <a:t>pt</a:t>
            </a:r>
            <a:r>
              <a:rPr lang="de-DE" dirty="0"/>
              <a:t>, blau</a:t>
            </a:r>
          </a:p>
        </p:txBody>
      </p:sp>
      <p:sp>
        <p:nvSpPr>
          <p:cNvPr id="5" name="Textplatzhalter 2"/>
          <p:cNvSpPr>
            <a:spLocks noGrp="1"/>
          </p:cNvSpPr>
          <p:nvPr>
            <p:ph type="body" sz="quarter" idx="15" hasCustomPrompt="1"/>
          </p:nvPr>
        </p:nvSpPr>
        <p:spPr>
          <a:xfrm>
            <a:off x="467544" y="908720"/>
            <a:ext cx="8208912" cy="5256584"/>
          </a:xfrm>
          <a:prstGeom prst="rect">
            <a:avLst/>
          </a:prstGeom>
        </p:spPr>
        <p:txBody>
          <a:bodyPr/>
          <a:lstStyle>
            <a:lvl1pPr marL="0" indent="0">
              <a:buFont typeface="+mj-lt"/>
              <a:buNone/>
              <a:defRPr sz="2000" b="0">
                <a:solidFill>
                  <a:schemeClr val="tx1"/>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de-DE" dirty="0"/>
              <a:t>Text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folie Text KdoSanDst">
    <p:spTree>
      <p:nvGrpSpPr>
        <p:cNvPr id="1" name=""/>
        <p:cNvGrpSpPr/>
        <p:nvPr/>
      </p:nvGrpSpPr>
      <p:grpSpPr>
        <a:xfrm>
          <a:off x="0" y="0"/>
          <a:ext cx="0" cy="0"/>
          <a:chOff x="0" y="0"/>
          <a:chExt cx="0" cy="0"/>
        </a:xfrm>
      </p:grpSpPr>
      <p:sp>
        <p:nvSpPr>
          <p:cNvPr id="16" name="Textplatzhalter 14"/>
          <p:cNvSpPr>
            <a:spLocks noGrp="1"/>
          </p:cNvSpPr>
          <p:nvPr>
            <p:ph type="body" sz="quarter" idx="16"/>
          </p:nvPr>
        </p:nvSpPr>
        <p:spPr>
          <a:xfrm>
            <a:off x="467544" y="908720"/>
            <a:ext cx="8208912" cy="4968552"/>
          </a:xfrm>
          <a:prstGeom prst="rect">
            <a:avLst/>
          </a:prstGeom>
        </p:spPr>
        <p:txBody>
          <a:bodyPr/>
          <a:lstStyle>
            <a:lvl1pPr>
              <a:buNone/>
              <a:defRPr sz="2000">
                <a:solidFill>
                  <a:schemeClr val="tx1"/>
                </a:solidFill>
                <a:latin typeface="Arial" pitchFamily="34" charset="0"/>
                <a:cs typeface="Arial" pitchFamily="34" charset="0"/>
              </a:defRPr>
            </a:lvl1pPr>
            <a:lvl2pPr>
              <a:defRPr sz="1800">
                <a:solidFill>
                  <a:schemeClr val="tx1"/>
                </a:solidFill>
                <a:latin typeface="Arial" pitchFamily="34" charset="0"/>
                <a:cs typeface="Arial" pitchFamily="34" charset="0"/>
              </a:defRPr>
            </a:lvl2pPr>
            <a:lvl3pPr>
              <a:defRPr sz="1600">
                <a:solidFill>
                  <a:schemeClr val="tx1"/>
                </a:solidFill>
                <a:latin typeface="Arial" pitchFamily="34" charset="0"/>
                <a:cs typeface="Arial" pitchFamily="34" charset="0"/>
              </a:defRPr>
            </a:lvl3pPr>
            <a:lvl4pPr>
              <a:defRPr sz="1400">
                <a:solidFill>
                  <a:schemeClr val="tx1"/>
                </a:solidFill>
                <a:latin typeface="Arial" pitchFamily="34" charset="0"/>
                <a:cs typeface="Arial" pitchFamily="34" charset="0"/>
              </a:defRPr>
            </a:lvl4pPr>
            <a:lvl5pPr>
              <a:defRPr sz="1400">
                <a:solidFill>
                  <a:schemeClr val="tx1"/>
                </a:solidFill>
                <a:latin typeface="Arial" pitchFamily="34" charset="0"/>
                <a:cs typeface="Arial"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itelplatzhalter 18"/>
          <p:cNvSpPr>
            <a:spLocks noGrp="1"/>
          </p:cNvSpPr>
          <p:nvPr>
            <p:ph type="title" hasCustomPrompt="1"/>
          </p:nvPr>
        </p:nvSpPr>
        <p:spPr>
          <a:xfrm>
            <a:off x="683568" y="116632"/>
            <a:ext cx="7704856" cy="562074"/>
          </a:xfrm>
          <a:prstGeom prst="rect">
            <a:avLst/>
          </a:prstGeom>
        </p:spPr>
        <p:txBody>
          <a:bodyPr vert="horz" lIns="91440" tIns="45720" rIns="91440" bIns="45720" rtlCol="0" anchor="ctr">
            <a:normAutofit/>
          </a:bodyPr>
          <a:lstStyle>
            <a:lvl1pPr algn="l">
              <a:defRPr/>
            </a:lvl1pPr>
          </a:lstStyle>
          <a:p>
            <a:pPr lvl="0"/>
            <a:r>
              <a:rPr lang="de-DE" dirty="0"/>
              <a:t>Überschrift, Arial, 24 </a:t>
            </a:r>
            <a:r>
              <a:rPr lang="de-DE" dirty="0" err="1"/>
              <a:t>pt</a:t>
            </a:r>
            <a:r>
              <a:rPr lang="de-DE" dirty="0"/>
              <a:t>, blau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587951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ltLang="de-DE"/>
          </a:p>
        </p:txBody>
      </p:sp>
      <p:sp>
        <p:nvSpPr>
          <p:cNvPr id="6" name="Rectangle 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ltLang="de-DE"/>
          </a:p>
        </p:txBody>
      </p:sp>
      <p:sp>
        <p:nvSpPr>
          <p:cNvPr id="7" name="Rectangle 7"/>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4A4EB12-DDF9-492C-BF4A-486C7B00D1A3}" type="slidenum">
              <a:rPr lang="de-DE" altLang="de-DE"/>
              <a:pPr>
                <a:defRPr/>
              </a:pPr>
              <a:t>‹Nr.›</a:t>
            </a:fld>
            <a:endParaRPr lang="de-DE" altLang="de-DE"/>
          </a:p>
        </p:txBody>
      </p:sp>
    </p:spTree>
    <p:extLst>
      <p:ext uri="{BB962C8B-B14F-4D97-AF65-F5344CB8AC3E}">
        <p14:creationId xmlns:p14="http://schemas.microsoft.com/office/powerpoint/2010/main" val="64122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3" name="Rectangle 5"/>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ltLang="de-DE"/>
          </a:p>
        </p:txBody>
      </p:sp>
      <p:sp>
        <p:nvSpPr>
          <p:cNvPr id="4" name="Rectangle 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ltLang="de-DE"/>
          </a:p>
        </p:txBody>
      </p:sp>
      <p:sp>
        <p:nvSpPr>
          <p:cNvPr id="5" name="Rectangle 7"/>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299F71A-44D4-425D-95F8-CEAA91604F73}" type="slidenum">
              <a:rPr lang="de-DE" altLang="de-DE"/>
              <a:pPr>
                <a:defRPr/>
              </a:pPr>
              <a:t>‹Nr.›</a:t>
            </a:fld>
            <a:endParaRPr lang="de-DE" altLang="de-DE"/>
          </a:p>
        </p:txBody>
      </p:sp>
    </p:spTree>
    <p:extLst>
      <p:ext uri="{BB962C8B-B14F-4D97-AF65-F5344CB8AC3E}">
        <p14:creationId xmlns:p14="http://schemas.microsoft.com/office/powerpoint/2010/main" val="3749369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ltLang="de-DE"/>
          </a:p>
        </p:txBody>
      </p:sp>
      <p:sp>
        <p:nvSpPr>
          <p:cNvPr id="8" name="Rectangle 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ltLang="de-DE"/>
          </a:p>
        </p:txBody>
      </p:sp>
      <p:sp>
        <p:nvSpPr>
          <p:cNvPr id="9" name="Rectangle 7"/>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D2D32B3-4CAA-48EF-9C48-914601B56241}" type="slidenum">
              <a:rPr lang="de-DE" altLang="de-DE"/>
              <a:pPr>
                <a:defRPr/>
              </a:pPr>
              <a:t>‹Nr.›</a:t>
            </a:fld>
            <a:endParaRPr lang="de-DE" altLang="de-DE"/>
          </a:p>
        </p:txBody>
      </p:sp>
    </p:spTree>
    <p:extLst>
      <p:ext uri="{BB962C8B-B14F-4D97-AF65-F5344CB8AC3E}">
        <p14:creationId xmlns:p14="http://schemas.microsoft.com/office/powerpoint/2010/main" val="381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Titelplatzhalter 23"/>
          <p:cNvSpPr>
            <a:spLocks noGrp="1"/>
          </p:cNvSpPr>
          <p:nvPr>
            <p:ph type="title"/>
          </p:nvPr>
        </p:nvSpPr>
        <p:spPr>
          <a:xfrm>
            <a:off x="971600" y="116632"/>
            <a:ext cx="6795790" cy="634082"/>
          </a:xfrm>
          <a:prstGeom prst="rect">
            <a:avLst/>
          </a:prstGeom>
        </p:spPr>
        <p:txBody>
          <a:bodyPr vert="horz" lIns="91440" tIns="45720" rIns="91440" bIns="45720" rtlCol="0" anchor="ctr">
            <a:normAutofit/>
          </a:bodyPr>
          <a:lstStyle/>
          <a:p>
            <a:r>
              <a:rPr lang="de-DE" dirty="0"/>
              <a:t>Überschrift, Arial, 24 </a:t>
            </a:r>
            <a:r>
              <a:rPr lang="de-DE" dirty="0" err="1"/>
              <a:t>pt</a:t>
            </a:r>
            <a:r>
              <a:rPr lang="de-DE" dirty="0"/>
              <a:t>, blau</a:t>
            </a:r>
          </a:p>
        </p:txBody>
      </p:sp>
      <p:pic>
        <p:nvPicPr>
          <p:cNvPr id="13" name="Bild 12" descr="SanDst-Wir.Dienen.Deutschland 4c.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23928" y="6206104"/>
            <a:ext cx="1296144" cy="539232"/>
          </a:xfrm>
          <a:prstGeom prst="rect">
            <a:avLst/>
          </a:prstGeom>
        </p:spPr>
      </p:pic>
      <p:grpSp>
        <p:nvGrpSpPr>
          <p:cNvPr id="2" name="Gruppieren 1"/>
          <p:cNvGrpSpPr/>
          <p:nvPr userDrawn="1"/>
        </p:nvGrpSpPr>
        <p:grpSpPr>
          <a:xfrm>
            <a:off x="8172400" y="122949"/>
            <a:ext cx="855488" cy="569747"/>
            <a:chOff x="7931860" y="44624"/>
            <a:chExt cx="1107516" cy="720080"/>
          </a:xfrm>
        </p:grpSpPr>
        <p:pic>
          <p:nvPicPr>
            <p:cNvPr id="12" name="Picture 2" descr="I:\ZSan\243885\S1\S1.3\08_Bilder SanAkBw\Akademie\SanAkBw-Wappen.gi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931860" y="92867"/>
              <a:ext cx="504056" cy="6718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edi-jobs.de/logos/3439.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460432" y="44624"/>
              <a:ext cx="578944" cy="72008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 name="Gerade Verbindung 2"/>
          <p:cNvCxnSpPr/>
          <p:nvPr userDrawn="1"/>
        </p:nvCxnSpPr>
        <p:spPr>
          <a:xfrm>
            <a:off x="359532" y="6597352"/>
            <a:ext cx="3492388"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a:xfrm>
            <a:off x="5256076" y="6597352"/>
            <a:ext cx="3492388"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uppieren 3">
            <a:extLst>
              <a:ext uri="{FF2B5EF4-FFF2-40B4-BE49-F238E27FC236}">
                <a16:creationId xmlns:a16="http://schemas.microsoft.com/office/drawing/2014/main" id="{98AC2675-D05D-4C5F-9CB2-0EE2F7776208}"/>
              </a:ext>
            </a:extLst>
          </p:cNvPr>
          <p:cNvGrpSpPr/>
          <p:nvPr userDrawn="1"/>
        </p:nvGrpSpPr>
        <p:grpSpPr>
          <a:xfrm>
            <a:off x="107504" y="116633"/>
            <a:ext cx="580704" cy="993588"/>
            <a:chOff x="200132" y="116633"/>
            <a:chExt cx="580704" cy="993588"/>
          </a:xfrm>
        </p:grpSpPr>
        <p:grpSp>
          <p:nvGrpSpPr>
            <p:cNvPr id="10" name="Gruppieren 27">
              <a:extLst>
                <a:ext uri="{FF2B5EF4-FFF2-40B4-BE49-F238E27FC236}">
                  <a16:creationId xmlns:a16="http://schemas.microsoft.com/office/drawing/2014/main" id="{CF43B1F7-3D72-472C-A127-D38F5DF0D5C4}"/>
                </a:ext>
              </a:extLst>
            </p:cNvPr>
            <p:cNvGrpSpPr>
              <a:grpSpLocks/>
            </p:cNvGrpSpPr>
            <p:nvPr userDrawn="1"/>
          </p:nvGrpSpPr>
          <p:grpSpPr bwMode="auto">
            <a:xfrm>
              <a:off x="200132" y="131855"/>
              <a:ext cx="455870" cy="972831"/>
              <a:chOff x="157163" y="331350"/>
              <a:chExt cx="511282" cy="1088034"/>
            </a:xfrm>
          </p:grpSpPr>
          <p:pic>
            <p:nvPicPr>
              <p:cNvPr id="15" name="Picture 4" descr="Uni Ulm">
                <a:extLst>
                  <a:ext uri="{FF2B5EF4-FFF2-40B4-BE49-F238E27FC236}">
                    <a16:creationId xmlns:a16="http://schemas.microsoft.com/office/drawing/2014/main" id="{40BA6AFE-F2D3-41F0-91A3-1B176CEBA668}"/>
                  </a:ext>
                </a:extLst>
              </p:cNvPr>
              <p:cNvPicPr>
                <a:picLocks noChangeAspect="1" noChangeArrowheads="1"/>
              </p:cNvPicPr>
              <p:nvPr/>
            </p:nvPicPr>
            <p:blipFill>
              <a:blip r:embed="rId11">
                <a:clrChange>
                  <a:clrFrom>
                    <a:srgbClr val="FDFDFB"/>
                  </a:clrFrom>
                  <a:clrTo>
                    <a:srgbClr val="FDFDFB">
                      <a:alpha val="0"/>
                    </a:srgbClr>
                  </a:clrTo>
                </a:clrChange>
                <a:extLst>
                  <a:ext uri="{28A0092B-C50C-407E-A947-70E740481C1C}">
                    <a14:useLocalDpi xmlns:a14="http://schemas.microsoft.com/office/drawing/2010/main" val="0"/>
                  </a:ext>
                </a:extLst>
              </a:blip>
              <a:srcRect/>
              <a:stretch>
                <a:fillRect/>
              </a:stretch>
            </p:blipFill>
            <p:spPr bwMode="auto">
              <a:xfrm>
                <a:off x="157163" y="914833"/>
                <a:ext cx="511282" cy="50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IRB-Wappen">
                <a:extLst>
                  <a:ext uri="{FF2B5EF4-FFF2-40B4-BE49-F238E27FC236}">
                    <a16:creationId xmlns:a16="http://schemas.microsoft.com/office/drawing/2014/main" id="{588E6B16-11B1-4418-A485-07D16AC707D2}"/>
                  </a:ext>
                </a:extLst>
              </p:cNvPr>
              <p:cNvPicPr>
                <a:picLocks noChangeAspect="1" noChangeArrowheads="1"/>
              </p:cNvPicPr>
              <p:nvPr/>
            </p:nvPicPr>
            <p:blipFill>
              <a:blip r:embed="rId1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86600" y="331350"/>
                <a:ext cx="452407" cy="54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8">
              <a:extLst>
                <a:ext uri="{FF2B5EF4-FFF2-40B4-BE49-F238E27FC236}">
                  <a16:creationId xmlns:a16="http://schemas.microsoft.com/office/drawing/2014/main" id="{74885066-67A2-47D0-B986-ECAF1E2AD1FB}"/>
                </a:ext>
              </a:extLst>
            </p:cNvPr>
            <p:cNvGrpSpPr>
              <a:grpSpLocks/>
            </p:cNvGrpSpPr>
            <p:nvPr/>
          </p:nvGrpSpPr>
          <p:grpSpPr bwMode="auto">
            <a:xfrm>
              <a:off x="732486" y="116633"/>
              <a:ext cx="48350" cy="993588"/>
              <a:chOff x="1474" y="2253"/>
              <a:chExt cx="67" cy="1359"/>
            </a:xfrm>
          </p:grpSpPr>
          <p:sp>
            <p:nvSpPr>
              <p:cNvPr id="25" name="Rectangle 29">
                <a:extLst>
                  <a:ext uri="{FF2B5EF4-FFF2-40B4-BE49-F238E27FC236}">
                    <a16:creationId xmlns:a16="http://schemas.microsoft.com/office/drawing/2014/main" id="{B7B3083A-8A1B-40C2-8983-48A8A91B00BB}"/>
                  </a:ext>
                </a:extLst>
              </p:cNvPr>
              <p:cNvSpPr>
                <a:spLocks noChangeArrowheads="1"/>
              </p:cNvSpPr>
              <p:nvPr/>
            </p:nvSpPr>
            <p:spPr bwMode="auto">
              <a:xfrm>
                <a:off x="1474" y="2703"/>
                <a:ext cx="67" cy="454"/>
              </a:xfrm>
              <a:prstGeom prst="rect">
                <a:avLst/>
              </a:prstGeom>
              <a:solidFill>
                <a:srgbClr val="EC1B2E"/>
              </a:solidFill>
              <a:ln>
                <a:noFill/>
              </a:ln>
              <a:effectLst/>
              <a:extLst>
                <a:ext uri="{91240B29-F687-4F45-9708-019B960494DF}">
                  <a14:hiddenLine xmlns:a14="http://schemas.microsoft.com/office/drawing/2010/main" w="9525">
                    <a:solidFill>
                      <a:srgbClr val="CDE1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e-DE" altLang="de-DE" sz="3200">
                  <a:solidFill>
                    <a:srgbClr val="000070"/>
                  </a:solidFill>
                </a:endParaRPr>
              </a:p>
            </p:txBody>
          </p:sp>
          <p:sp>
            <p:nvSpPr>
              <p:cNvPr id="26" name="Rectangle 30">
                <a:extLst>
                  <a:ext uri="{FF2B5EF4-FFF2-40B4-BE49-F238E27FC236}">
                    <a16:creationId xmlns:a16="http://schemas.microsoft.com/office/drawing/2014/main" id="{C136F12C-8C71-43AF-BB97-AC67354E77AD}"/>
                  </a:ext>
                </a:extLst>
              </p:cNvPr>
              <p:cNvSpPr>
                <a:spLocks noChangeArrowheads="1"/>
              </p:cNvSpPr>
              <p:nvPr/>
            </p:nvSpPr>
            <p:spPr bwMode="auto">
              <a:xfrm>
                <a:off x="1474" y="3158"/>
                <a:ext cx="67" cy="454"/>
              </a:xfrm>
              <a:prstGeom prst="rect">
                <a:avLst/>
              </a:prstGeom>
              <a:solidFill>
                <a:srgbClr val="F2D11A"/>
              </a:solidFill>
              <a:ln>
                <a:noFill/>
              </a:ln>
              <a:effectLst/>
              <a:extLst>
                <a:ext uri="{91240B29-F687-4F45-9708-019B960494DF}">
                  <a14:hiddenLine xmlns:a14="http://schemas.microsoft.com/office/drawing/2010/main" w="9525">
                    <a:solidFill>
                      <a:srgbClr val="CDE1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e-DE" altLang="de-DE" sz="3200">
                  <a:solidFill>
                    <a:srgbClr val="000070"/>
                  </a:solidFill>
                </a:endParaRPr>
              </a:p>
            </p:txBody>
          </p:sp>
          <p:sp>
            <p:nvSpPr>
              <p:cNvPr id="27" name="Rectangle 31">
                <a:extLst>
                  <a:ext uri="{FF2B5EF4-FFF2-40B4-BE49-F238E27FC236}">
                    <a16:creationId xmlns:a16="http://schemas.microsoft.com/office/drawing/2014/main" id="{042C61A7-F8EC-4E21-AC51-4A8A2281A8D5}"/>
                  </a:ext>
                </a:extLst>
              </p:cNvPr>
              <p:cNvSpPr>
                <a:spLocks noChangeArrowheads="1"/>
              </p:cNvSpPr>
              <p:nvPr/>
            </p:nvSpPr>
            <p:spPr bwMode="auto">
              <a:xfrm>
                <a:off x="1474" y="2253"/>
                <a:ext cx="67" cy="45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de-DE" altLang="de-DE" sz="3200">
                  <a:solidFill>
                    <a:srgbClr val="000070"/>
                  </a:solidFill>
                </a:endParaRPr>
              </a:p>
            </p:txBody>
          </p:sp>
        </p:grpSp>
      </p:grpSp>
    </p:spTree>
  </p:cSld>
  <p:clrMap bg1="lt1" tx1="dk1" bg2="lt2" tx2="dk2" accent1="accent1" accent2="accent2" accent3="accent3" accent4="accent4" accent5="accent5" accent6="accent6" hlink="hlink" folHlink="folHlink"/>
  <p:sldLayoutIdLst>
    <p:sldLayoutId id="2147483657" r:id="rId1"/>
    <p:sldLayoutId id="2147483653" r:id="rId2"/>
    <p:sldLayoutId id="2147483662" r:id="rId3"/>
    <p:sldLayoutId id="2147483664" r:id="rId4"/>
    <p:sldLayoutId id="2147483665" r:id="rId5"/>
    <p:sldLayoutId id="2147483666" r:id="rId6"/>
  </p:sldLayoutIdLst>
  <p:hf sldNum="0" hdr="0" ftr="0"/>
  <p:txStyles>
    <p:titleStyle>
      <a:lvl1pPr algn="l" defTabSz="914400" rtl="0" eaLnBrk="1" latinLnBrk="0" hangingPunct="1">
        <a:spcBef>
          <a:spcPct val="0"/>
        </a:spcBef>
        <a:buNone/>
        <a:defRPr sz="2400" b="1" kern="1200" baseline="0">
          <a:solidFill>
            <a:srgbClr val="00367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hteck 3"/>
          <p:cNvSpPr>
            <a:spLocks noChangeArrowheads="1"/>
          </p:cNvSpPr>
          <p:nvPr/>
        </p:nvSpPr>
        <p:spPr bwMode="auto">
          <a:xfrm>
            <a:off x="1258888" y="2133600"/>
            <a:ext cx="67516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br>
              <a:rPr lang="en-US" altLang="de-DE" sz="4000"/>
            </a:br>
            <a:endParaRPr lang="de-DE" altLang="de-DE" sz="4000"/>
          </a:p>
        </p:txBody>
      </p:sp>
      <p:sp>
        <p:nvSpPr>
          <p:cNvPr id="3075" name="Rechteck 1"/>
          <p:cNvSpPr>
            <a:spLocks noChangeArrowheads="1"/>
          </p:cNvSpPr>
          <p:nvPr/>
        </p:nvSpPr>
        <p:spPr bwMode="auto">
          <a:xfrm>
            <a:off x="1187624" y="836712"/>
            <a:ext cx="701161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de-DE" sz="4000" b="1" dirty="0">
                <a:solidFill>
                  <a:srgbClr val="003674"/>
                </a:solidFill>
              </a:rPr>
              <a:t>Preparedness for a “dirty bomb” attack: antidotes and screening capacities as</a:t>
            </a:r>
          </a:p>
          <a:p>
            <a:pPr algn="ctr" eaLnBrk="1" hangingPunct="1">
              <a:spcBef>
                <a:spcPct val="0"/>
              </a:spcBef>
              <a:buFontTx/>
              <a:buNone/>
            </a:pPr>
            <a:r>
              <a:rPr lang="en-US" altLang="de-DE" sz="4000" b="1" dirty="0">
                <a:solidFill>
                  <a:srgbClr val="003674"/>
                </a:solidFill>
              </a:rPr>
              <a:t>complementary medical countermeasure resources</a:t>
            </a:r>
          </a:p>
          <a:p>
            <a:pPr algn="ctr" eaLnBrk="1" hangingPunct="1">
              <a:spcBef>
                <a:spcPct val="0"/>
              </a:spcBef>
              <a:buFontTx/>
              <a:buNone/>
            </a:pPr>
            <a:endParaRPr lang="de-DE" altLang="de-DE" sz="4000" b="1" dirty="0">
              <a:solidFill>
                <a:srgbClr val="003674"/>
              </a:solidFill>
            </a:endParaRPr>
          </a:p>
        </p:txBody>
      </p:sp>
      <p:sp>
        <p:nvSpPr>
          <p:cNvPr id="3076" name="Textfeld 1"/>
          <p:cNvSpPr txBox="1">
            <a:spLocks noChangeArrowheads="1"/>
          </p:cNvSpPr>
          <p:nvPr/>
        </p:nvSpPr>
        <p:spPr bwMode="auto">
          <a:xfrm>
            <a:off x="1162509" y="4580313"/>
            <a:ext cx="6818983" cy="159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fr-FR" sz="2000" u="sng" dirty="0"/>
              <a:t>Matthias Port,</a:t>
            </a:r>
            <a:r>
              <a:rPr lang="fr-FR" sz="2000" baseline="30000" dirty="0"/>
              <a:t>1</a:t>
            </a:r>
            <a:r>
              <a:rPr lang="fr-FR" sz="2000" dirty="0"/>
              <a:t> Daniela Stricklin,</a:t>
            </a:r>
            <a:r>
              <a:rPr lang="fr-FR" sz="2000" baseline="30000" dirty="0"/>
              <a:t>2</a:t>
            </a:r>
            <a:r>
              <a:rPr lang="fr-FR" sz="2000" dirty="0"/>
              <a:t> Andreas Lamkowski,</a:t>
            </a:r>
            <a:r>
              <a:rPr lang="fr-FR" sz="2000" baseline="30000" dirty="0"/>
              <a:t>1</a:t>
            </a:r>
            <a:r>
              <a:rPr lang="fr-FR" sz="2000" dirty="0"/>
              <a:t> </a:t>
            </a:r>
            <a:br>
              <a:rPr lang="fr-FR" sz="2000" dirty="0"/>
            </a:br>
            <a:r>
              <a:rPr lang="fr-FR" sz="2000" dirty="0"/>
              <a:t>Stefan Eder,</a:t>
            </a:r>
            <a:r>
              <a:rPr lang="fr-FR" sz="2000" baseline="30000" dirty="0"/>
              <a:t>1</a:t>
            </a:r>
            <a:r>
              <a:rPr lang="fr-FR" sz="2000" dirty="0"/>
              <a:t> Michael Abend,</a:t>
            </a:r>
            <a:r>
              <a:rPr lang="fr-FR" sz="2000" baseline="30000" dirty="0"/>
              <a:t>1</a:t>
            </a:r>
            <a:r>
              <a:rPr lang="fr-FR" sz="2000" dirty="0"/>
              <a:t>  Alexis Rump</a:t>
            </a:r>
            <a:r>
              <a:rPr lang="fr-FR" sz="2000" baseline="30000" dirty="0"/>
              <a:t>1</a:t>
            </a:r>
          </a:p>
          <a:p>
            <a:endParaRPr lang="en-US" sz="2000" dirty="0"/>
          </a:p>
          <a:p>
            <a:pPr>
              <a:buNone/>
            </a:pPr>
            <a:r>
              <a:rPr lang="fr-FR" sz="1400" i="1" baseline="30000" dirty="0"/>
              <a:t>1</a:t>
            </a:r>
            <a:r>
              <a:rPr lang="fr-FR" sz="1400" i="1" dirty="0"/>
              <a:t>Bundeswehr Institute of </a:t>
            </a:r>
            <a:r>
              <a:rPr lang="fr-FR" sz="1400" i="1" dirty="0" err="1"/>
              <a:t>Radiobiology</a:t>
            </a:r>
            <a:r>
              <a:rPr lang="fr-FR" sz="1400" i="1" dirty="0"/>
              <a:t>, Munich, Germany;</a:t>
            </a:r>
            <a:endParaRPr lang="en-US" sz="1400" dirty="0"/>
          </a:p>
          <a:p>
            <a:pPr>
              <a:buNone/>
            </a:pPr>
            <a:r>
              <a:rPr lang="fr-FR" sz="1400" i="1" baseline="30000" dirty="0"/>
              <a:t>2</a:t>
            </a:r>
            <a:r>
              <a:rPr lang="fr-FR" sz="1400" i="1" dirty="0"/>
              <a:t>Office of </a:t>
            </a:r>
            <a:r>
              <a:rPr lang="fr-FR" sz="1400" i="1" dirty="0" err="1"/>
              <a:t>Domestic</a:t>
            </a:r>
            <a:r>
              <a:rPr lang="fr-FR" sz="1400" i="1" dirty="0"/>
              <a:t> and International </a:t>
            </a:r>
            <a:r>
              <a:rPr lang="fr-FR" sz="1400" i="1" dirty="0" err="1"/>
              <a:t>Health</a:t>
            </a:r>
            <a:r>
              <a:rPr lang="fr-FR" sz="1400" i="1" dirty="0"/>
              <a:t> </a:t>
            </a:r>
            <a:r>
              <a:rPr lang="fr-FR" sz="1400" i="1" dirty="0" err="1"/>
              <a:t>Studies</a:t>
            </a:r>
            <a:r>
              <a:rPr lang="fr-FR" sz="1400" i="1" dirty="0"/>
              <a:t> US </a:t>
            </a:r>
            <a:r>
              <a:rPr lang="fr-FR" sz="1400" i="1" dirty="0" err="1"/>
              <a:t>Deparment</a:t>
            </a:r>
            <a:r>
              <a:rPr lang="fr-FR" sz="1400" i="1" dirty="0"/>
              <a:t> of </a:t>
            </a:r>
            <a:r>
              <a:rPr lang="fr-FR" sz="1400" i="1" dirty="0" err="1"/>
              <a:t>Energy</a:t>
            </a:r>
            <a:r>
              <a:rPr lang="fr-FR" sz="1400" i="1" dirty="0"/>
              <a:t>, USA</a:t>
            </a:r>
            <a:endParaRPr lang="de-DE" altLang="de-DE" sz="1400" dirty="0"/>
          </a:p>
        </p:txBody>
      </p:sp>
      <p:sp>
        <p:nvSpPr>
          <p:cNvPr id="3077" name="Textfeld 3"/>
          <p:cNvSpPr txBox="1">
            <a:spLocks noChangeArrowheads="1"/>
          </p:cNvSpPr>
          <p:nvPr/>
        </p:nvSpPr>
        <p:spPr bwMode="auto">
          <a:xfrm>
            <a:off x="5435600" y="6381750"/>
            <a:ext cx="3324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1200" i="1">
                <a:solidFill>
                  <a:schemeClr val="bg2"/>
                </a:solidFill>
              </a:rPr>
              <a:t>*Presentation at HFM 223, RTG, Munich 2018</a:t>
            </a:r>
          </a:p>
        </p:txBody>
      </p:sp>
    </p:spTree>
    <p:extLst>
      <p:ext uri="{BB962C8B-B14F-4D97-AF65-F5344CB8AC3E}">
        <p14:creationId xmlns:p14="http://schemas.microsoft.com/office/powerpoint/2010/main" val="1895189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3"/>
          <p:cNvSpPr>
            <a:spLocks noGrp="1"/>
          </p:cNvSpPr>
          <p:nvPr>
            <p:ph type="title" idx="4294967295"/>
          </p:nvPr>
        </p:nvSpPr>
        <p:spPr>
          <a:xfrm>
            <a:off x="971600" y="332656"/>
            <a:ext cx="6795790" cy="634082"/>
          </a:xfrm>
        </p:spPr>
        <p:txBody>
          <a:bodyPr>
            <a:noAutofit/>
          </a:bodyPr>
          <a:lstStyle/>
          <a:p>
            <a:pPr algn="l"/>
            <a:r>
              <a:rPr lang="en-US" altLang="de-DE" sz="2800" dirty="0"/>
              <a:t>Antidote requirements: </a:t>
            </a:r>
            <a:br>
              <a:rPr lang="en-US" altLang="de-DE" sz="2800" dirty="0"/>
            </a:br>
            <a:r>
              <a:rPr lang="en-US" altLang="de-DE" sz="2800" dirty="0"/>
              <a:t>Urgent vs. Precautionary approach</a:t>
            </a:r>
          </a:p>
        </p:txBody>
      </p:sp>
      <p:graphicFrame>
        <p:nvGraphicFramePr>
          <p:cNvPr id="5" name="Tabelle 4"/>
          <p:cNvGraphicFramePr>
            <a:graphicFrameLocks noGrp="1"/>
          </p:cNvGraphicFramePr>
          <p:nvPr>
            <p:extLst>
              <p:ext uri="{D42A27DB-BD31-4B8C-83A1-F6EECF244321}">
                <p14:modId xmlns:p14="http://schemas.microsoft.com/office/powerpoint/2010/main" val="2091520688"/>
              </p:ext>
            </p:extLst>
          </p:nvPr>
        </p:nvGraphicFramePr>
        <p:xfrm>
          <a:off x="971550" y="1340768"/>
          <a:ext cx="7488237" cy="4392613"/>
        </p:xfrm>
        <a:graphic>
          <a:graphicData uri="http://schemas.openxmlformats.org/drawingml/2006/table">
            <a:tbl>
              <a:tblPr/>
              <a:tblGrid>
                <a:gridCol w="1069232">
                  <a:extLst>
                    <a:ext uri="{9D8B030D-6E8A-4147-A177-3AD203B41FA5}">
                      <a16:colId xmlns:a16="http://schemas.microsoft.com/office/drawing/2014/main" val="20000"/>
                    </a:ext>
                  </a:extLst>
                </a:gridCol>
                <a:gridCol w="1071038">
                  <a:extLst>
                    <a:ext uri="{9D8B030D-6E8A-4147-A177-3AD203B41FA5}">
                      <a16:colId xmlns:a16="http://schemas.microsoft.com/office/drawing/2014/main" val="20001"/>
                    </a:ext>
                  </a:extLst>
                </a:gridCol>
                <a:gridCol w="1069232">
                  <a:extLst>
                    <a:ext uri="{9D8B030D-6E8A-4147-A177-3AD203B41FA5}">
                      <a16:colId xmlns:a16="http://schemas.microsoft.com/office/drawing/2014/main" val="20002"/>
                    </a:ext>
                  </a:extLst>
                </a:gridCol>
                <a:gridCol w="1069232">
                  <a:extLst>
                    <a:ext uri="{9D8B030D-6E8A-4147-A177-3AD203B41FA5}">
                      <a16:colId xmlns:a16="http://schemas.microsoft.com/office/drawing/2014/main" val="20003"/>
                    </a:ext>
                  </a:extLst>
                </a:gridCol>
                <a:gridCol w="1069232">
                  <a:extLst>
                    <a:ext uri="{9D8B030D-6E8A-4147-A177-3AD203B41FA5}">
                      <a16:colId xmlns:a16="http://schemas.microsoft.com/office/drawing/2014/main" val="20004"/>
                    </a:ext>
                  </a:extLst>
                </a:gridCol>
                <a:gridCol w="1071039">
                  <a:extLst>
                    <a:ext uri="{9D8B030D-6E8A-4147-A177-3AD203B41FA5}">
                      <a16:colId xmlns:a16="http://schemas.microsoft.com/office/drawing/2014/main" val="20005"/>
                    </a:ext>
                  </a:extLst>
                </a:gridCol>
                <a:gridCol w="1069232">
                  <a:extLst>
                    <a:ext uri="{9D8B030D-6E8A-4147-A177-3AD203B41FA5}">
                      <a16:colId xmlns:a16="http://schemas.microsoft.com/office/drawing/2014/main" val="20006"/>
                    </a:ext>
                  </a:extLst>
                </a:gridCol>
              </a:tblGrid>
              <a:tr h="258389">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de-DE" sz="1100" b="1" i="0" u="none" strike="noStrike" cap="none" normalizeH="0" baseline="0" dirty="0">
                          <a:ln>
                            <a:noFill/>
                          </a:ln>
                          <a:solidFill>
                            <a:schemeClr val="tx1"/>
                          </a:solidFill>
                          <a:effectLst/>
                          <a:latin typeface="Arial" charset="0"/>
                          <a:cs typeface="Arial" charset="0"/>
                        </a:rPr>
                        <a:t>People</a:t>
                      </a:r>
                      <a:endParaRPr kumimoji="0" lang="de-DE" altLang="de-DE" sz="1100" b="1" i="0" u="none" strike="noStrike" cap="none" normalizeH="0" baseline="0" dirty="0">
                        <a:ln>
                          <a:noFill/>
                        </a:ln>
                        <a:solidFill>
                          <a:schemeClr val="tx1"/>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1" i="0" u="none" strike="noStrike" cap="none" normalizeH="0" baseline="0">
                          <a:ln>
                            <a:noFill/>
                          </a:ln>
                          <a:solidFill>
                            <a:schemeClr val="tx1"/>
                          </a:solidFill>
                          <a:effectLst/>
                          <a:latin typeface="Arial" charset="0"/>
                          <a:cs typeface="Arial" charset="0"/>
                        </a:rPr>
                        <a:t> </a:t>
                      </a:r>
                      <a:endParaRPr kumimoji="0" lang="de-DE" altLang="de-DE" sz="1100" b="1" i="0" u="none" strike="noStrike" cap="none" normalizeH="0" baseline="0">
                        <a:ln>
                          <a:noFill/>
                        </a:ln>
                        <a:solidFill>
                          <a:schemeClr val="tx1"/>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gridSpan="5">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1" i="0" u="none" strike="noStrike" cap="none" normalizeH="0" baseline="0">
                          <a:ln>
                            <a:noFill/>
                          </a:ln>
                          <a:solidFill>
                            <a:schemeClr val="tx1"/>
                          </a:solidFill>
                          <a:effectLst/>
                          <a:latin typeface="Arial" charset="0"/>
                          <a:cs typeface="Arial" charset="0"/>
                        </a:rPr>
                        <a:t>Needing decorporation treatment</a:t>
                      </a:r>
                      <a:endParaRPr kumimoji="0" lang="de-DE" altLang="de-DE" sz="1100" b="1" i="0" u="none" strike="noStrike" cap="none" normalizeH="0" baseline="0">
                        <a:ln>
                          <a:noFill/>
                        </a:ln>
                        <a:solidFill>
                          <a:schemeClr val="tx1"/>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C8C93"/>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58389">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de-DE" sz="1100" b="1" i="0" u="none" strike="noStrike" cap="none" normalizeH="0" baseline="0">
                          <a:ln>
                            <a:noFill/>
                          </a:ln>
                          <a:solidFill>
                            <a:schemeClr val="tx1"/>
                          </a:solidFill>
                          <a:effectLst/>
                          <a:latin typeface="Arial" charset="0"/>
                          <a:cs typeface="Arial" charset="0"/>
                        </a:rPr>
                        <a:t> </a:t>
                      </a:r>
                      <a:endParaRPr kumimoji="0" lang="de-DE" altLang="de-DE" sz="1100" b="1" i="0" u="none" strike="noStrike" cap="none" normalizeH="0" baseline="0">
                        <a:ln>
                          <a:noFill/>
                        </a:ln>
                        <a:solidFill>
                          <a:schemeClr val="tx1"/>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 </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0.1 %</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1 %</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10 %</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50 %</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100 %</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258389">
                <a:tc rowSpan="3">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de-DE" sz="1100" b="1" i="0" u="none" strike="noStrike" cap="none" normalizeH="0" baseline="0">
                          <a:ln>
                            <a:noFill/>
                          </a:ln>
                          <a:solidFill>
                            <a:schemeClr val="tx1"/>
                          </a:solidFill>
                          <a:effectLst/>
                          <a:latin typeface="Arial" charset="0"/>
                          <a:cs typeface="Arial" charset="0"/>
                        </a:rPr>
                        <a:t> </a:t>
                      </a:r>
                      <a:endParaRPr kumimoji="0" lang="de-DE" altLang="de-DE" sz="1100" b="1" i="0" u="none" strike="noStrike" cap="none" normalizeH="0" baseline="0">
                        <a:ln>
                          <a:noFill/>
                        </a:ln>
                        <a:solidFill>
                          <a:schemeClr val="tx1"/>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de-DE" sz="1100" b="1" i="0" u="none" strike="noStrike" cap="none" normalizeH="0" baseline="0">
                          <a:ln>
                            <a:noFill/>
                          </a:ln>
                          <a:solidFill>
                            <a:schemeClr val="tx1"/>
                          </a:solidFill>
                          <a:effectLst/>
                          <a:latin typeface="Arial" charset="0"/>
                          <a:cs typeface="Arial" charset="0"/>
                        </a:rPr>
                        <a:t>1,000</a:t>
                      </a:r>
                      <a:endParaRPr kumimoji="0" lang="de-DE" altLang="de-DE" sz="1100" b="1" i="0" u="none" strike="noStrike" cap="none" normalizeH="0" baseline="0">
                        <a:ln>
                          <a:noFill/>
                        </a:ln>
                        <a:solidFill>
                          <a:schemeClr val="tx1"/>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urg</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1,029</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1,290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3,900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15,500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30,000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258389">
                <a:tc vMerge="1">
                  <a:txBody>
                    <a:bodyPr/>
                    <a:lstStyle/>
                    <a:p>
                      <a:endParaRPr lang="de-DE"/>
                    </a:p>
                  </a:txBody>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prec</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30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300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3,000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15,000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30,000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258389">
                <a:tc vMerge="1">
                  <a:txBody>
                    <a:bodyPr/>
                    <a:lstStyle/>
                    <a:p>
                      <a:endParaRPr lang="de-DE"/>
                    </a:p>
                  </a:txBody>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ratio</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34.3</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dirty="0">
                          <a:ln>
                            <a:noFill/>
                          </a:ln>
                          <a:solidFill>
                            <a:srgbClr val="000000"/>
                          </a:solidFill>
                          <a:effectLst/>
                          <a:latin typeface="Arial" charset="0"/>
                          <a:cs typeface="Arial" charset="0"/>
                        </a:rPr>
                        <a:t>4.3</a:t>
                      </a:r>
                      <a:endParaRPr kumimoji="0" lang="de-DE" altLang="de-DE" sz="1100" b="0" i="0" u="none" strike="noStrike" cap="none" normalizeH="0" baseline="0" dirty="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1.3</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1.03</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258389">
                <a:tc rowSpan="3">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de-DE" sz="1100" b="1" i="0" u="none" strike="noStrike" cap="none" normalizeH="0" baseline="0">
                          <a:ln>
                            <a:noFill/>
                          </a:ln>
                          <a:solidFill>
                            <a:schemeClr val="tx1"/>
                          </a:solidFill>
                          <a:effectLst/>
                          <a:latin typeface="Arial" charset="0"/>
                          <a:cs typeface="Arial" charset="0"/>
                        </a:rPr>
                        <a:t> </a:t>
                      </a:r>
                      <a:endParaRPr kumimoji="0" lang="de-DE" altLang="de-DE" sz="1100" b="1" i="0" u="none" strike="noStrike" cap="none" normalizeH="0" baseline="0">
                        <a:ln>
                          <a:noFill/>
                        </a:ln>
                        <a:solidFill>
                          <a:schemeClr val="tx1"/>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de-DE" sz="1100" b="1" i="0" u="none" strike="noStrike" cap="none" normalizeH="0" baseline="0">
                          <a:ln>
                            <a:noFill/>
                          </a:ln>
                          <a:solidFill>
                            <a:schemeClr val="tx1"/>
                          </a:solidFill>
                          <a:effectLst/>
                          <a:latin typeface="Arial" charset="0"/>
                          <a:cs typeface="Arial" charset="0"/>
                        </a:rPr>
                        <a:t>5,000</a:t>
                      </a:r>
                      <a:endParaRPr kumimoji="0" lang="de-DE" altLang="de-DE" sz="1100" b="1" i="0" u="none" strike="noStrike" cap="none" normalizeH="0" baseline="0">
                        <a:ln>
                          <a:noFill/>
                        </a:ln>
                        <a:solidFill>
                          <a:schemeClr val="tx1"/>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urg</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15,135</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16,350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28,500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82,500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150,000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258389">
                <a:tc vMerge="1">
                  <a:txBody>
                    <a:bodyPr/>
                    <a:lstStyle/>
                    <a:p>
                      <a:endParaRPr lang="de-DE"/>
                    </a:p>
                  </a:txBody>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prec</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150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1,500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15,000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75,000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150,000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258389">
                <a:tc vMerge="1">
                  <a:txBody>
                    <a:bodyPr/>
                    <a:lstStyle/>
                    <a:p>
                      <a:endParaRPr lang="de-DE"/>
                    </a:p>
                  </a:txBody>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ratio</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100.9</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10.9</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1.9</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1.1</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258389">
                <a:tc rowSpan="3">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de-DE" sz="1100" b="1" i="0" u="none" strike="noStrike" cap="none" normalizeH="0" baseline="0">
                          <a:ln>
                            <a:noFill/>
                          </a:ln>
                          <a:solidFill>
                            <a:schemeClr val="tx1"/>
                          </a:solidFill>
                          <a:effectLst/>
                          <a:latin typeface="Arial" charset="0"/>
                          <a:cs typeface="Arial" charset="0"/>
                        </a:rPr>
                        <a:t> </a:t>
                      </a:r>
                      <a:endParaRPr kumimoji="0" lang="de-DE" altLang="de-DE" sz="1100" b="1" i="0" u="none" strike="noStrike" cap="none" normalizeH="0" baseline="0">
                        <a:ln>
                          <a:noFill/>
                        </a:ln>
                        <a:solidFill>
                          <a:schemeClr val="tx1"/>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de-DE" sz="1100" b="1" i="0" u="none" strike="noStrike" cap="none" normalizeH="0" baseline="0">
                          <a:ln>
                            <a:noFill/>
                          </a:ln>
                          <a:solidFill>
                            <a:schemeClr val="tx1"/>
                          </a:solidFill>
                          <a:effectLst/>
                          <a:latin typeface="Arial" charset="0"/>
                          <a:cs typeface="Arial" charset="0"/>
                        </a:rPr>
                        <a:t>10,000</a:t>
                      </a:r>
                      <a:endParaRPr kumimoji="0" lang="de-DE" altLang="de-DE" sz="1100" b="1" i="0" u="none" strike="noStrike" cap="none" normalizeH="0" baseline="0">
                        <a:ln>
                          <a:noFill/>
                        </a:ln>
                        <a:solidFill>
                          <a:schemeClr val="tx1"/>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urg</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55,245</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57,450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79,500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177,500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300,000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r h="258389">
                <a:tc vMerge="1">
                  <a:txBody>
                    <a:bodyPr/>
                    <a:lstStyle/>
                    <a:p>
                      <a:endParaRPr lang="de-DE"/>
                    </a:p>
                  </a:txBody>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prec</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300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3,000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30,000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150,000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300,000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9"/>
                  </a:ext>
                </a:extLst>
              </a:tr>
              <a:tr h="258389">
                <a:tc vMerge="1">
                  <a:txBody>
                    <a:bodyPr/>
                    <a:lstStyle/>
                    <a:p>
                      <a:endParaRPr lang="de-DE"/>
                    </a:p>
                  </a:txBody>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ratio</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184.2</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19.2</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2.7</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1.2</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0"/>
                  </a:ext>
                </a:extLst>
              </a:tr>
              <a:tr h="258389">
                <a:tc rowSpan="3">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de-DE" sz="1100" b="1" i="0" u="none" strike="noStrike" cap="none" normalizeH="0" baseline="0">
                          <a:ln>
                            <a:noFill/>
                          </a:ln>
                          <a:solidFill>
                            <a:schemeClr val="tx1"/>
                          </a:solidFill>
                          <a:effectLst/>
                          <a:latin typeface="Arial" charset="0"/>
                          <a:cs typeface="Arial" charset="0"/>
                        </a:rPr>
                        <a:t> </a:t>
                      </a:r>
                      <a:endParaRPr kumimoji="0" lang="de-DE" altLang="de-DE" sz="1100" b="1" i="0" u="none" strike="noStrike" cap="none" normalizeH="0" baseline="0">
                        <a:ln>
                          <a:noFill/>
                        </a:ln>
                        <a:solidFill>
                          <a:schemeClr val="tx1"/>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de-DE" sz="1100" b="1" i="0" u="none" strike="noStrike" cap="none" normalizeH="0" baseline="0">
                          <a:ln>
                            <a:noFill/>
                          </a:ln>
                          <a:solidFill>
                            <a:schemeClr val="tx1"/>
                          </a:solidFill>
                          <a:effectLst/>
                          <a:latin typeface="Arial" charset="0"/>
                          <a:cs typeface="Arial" charset="0"/>
                        </a:rPr>
                        <a:t>20,000</a:t>
                      </a:r>
                      <a:endParaRPr kumimoji="0" lang="de-DE" altLang="de-DE" sz="1100" b="1" i="0" u="none" strike="noStrike" cap="none" normalizeH="0" baseline="0">
                        <a:ln>
                          <a:noFill/>
                        </a:ln>
                        <a:solidFill>
                          <a:schemeClr val="tx1"/>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urg</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210,390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dirty="0">
                          <a:ln>
                            <a:noFill/>
                          </a:ln>
                          <a:solidFill>
                            <a:srgbClr val="000000"/>
                          </a:solidFill>
                          <a:effectLst/>
                          <a:latin typeface="Arial" charset="0"/>
                          <a:cs typeface="Arial" charset="0"/>
                        </a:rPr>
                        <a:t>213,900</a:t>
                      </a:r>
                      <a:endParaRPr kumimoji="0" lang="de-DE" altLang="de-DE" sz="1100" b="0" i="0" u="none" strike="noStrike" cap="none" normalizeH="0" baseline="0" dirty="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249,000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405,000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600,000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1"/>
                  </a:ext>
                </a:extLst>
              </a:tr>
              <a:tr h="258389">
                <a:tc vMerge="1">
                  <a:txBody>
                    <a:bodyPr/>
                    <a:lstStyle/>
                    <a:p>
                      <a:endParaRPr lang="de-DE"/>
                    </a:p>
                  </a:txBody>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prec</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600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6,000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60,000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300,000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600,000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2"/>
                  </a:ext>
                </a:extLst>
              </a:tr>
              <a:tr h="258389">
                <a:tc vMerge="1">
                  <a:txBody>
                    <a:bodyPr/>
                    <a:lstStyle/>
                    <a:p>
                      <a:endParaRPr lang="de-DE"/>
                    </a:p>
                  </a:txBody>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ratio</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350.7</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35.7</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4.2</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1.4</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3"/>
                  </a:ext>
                </a:extLst>
              </a:tr>
              <a:tr h="258389">
                <a:tc rowSpan="3">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de-DE" sz="1100" b="1" i="0" u="none" strike="noStrike" cap="none" normalizeH="0" baseline="0">
                          <a:ln>
                            <a:noFill/>
                          </a:ln>
                          <a:solidFill>
                            <a:schemeClr val="tx1"/>
                          </a:solidFill>
                          <a:effectLst/>
                          <a:latin typeface="Arial" charset="0"/>
                          <a:cs typeface="Arial" charset="0"/>
                        </a:rPr>
                        <a:t> </a:t>
                      </a:r>
                      <a:endParaRPr kumimoji="0" lang="de-DE" altLang="de-DE" sz="1100" b="1" i="0" u="none" strike="noStrike" cap="none" normalizeH="0" baseline="0">
                        <a:ln>
                          <a:noFill/>
                        </a:ln>
                        <a:solidFill>
                          <a:schemeClr val="tx1"/>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de-DE" sz="1100" b="1" i="0" u="none" strike="noStrike" cap="none" normalizeH="0" baseline="0">
                          <a:ln>
                            <a:noFill/>
                          </a:ln>
                          <a:solidFill>
                            <a:schemeClr val="tx1"/>
                          </a:solidFill>
                          <a:effectLst/>
                          <a:latin typeface="Arial" charset="0"/>
                          <a:cs typeface="Arial" charset="0"/>
                        </a:rPr>
                        <a:t>60,000</a:t>
                      </a:r>
                      <a:endParaRPr kumimoji="0" lang="de-DE" altLang="de-DE" sz="1100" b="1" i="0" u="none" strike="noStrike" cap="none" normalizeH="0" baseline="0">
                        <a:ln>
                          <a:noFill/>
                        </a:ln>
                        <a:solidFill>
                          <a:schemeClr val="tx1"/>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C8C93"/>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urg</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1,365,435</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1,369,350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1,408,500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1,582,500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1,800,000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4"/>
                  </a:ext>
                </a:extLst>
              </a:tr>
              <a:tr h="258389">
                <a:tc vMerge="1">
                  <a:txBody>
                    <a:bodyPr/>
                    <a:lstStyle/>
                    <a:p>
                      <a:endParaRPr lang="de-DE"/>
                    </a:p>
                  </a:txBody>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prec</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1,800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18,000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180,000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900,000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1,800,000</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5"/>
                  </a:ext>
                </a:extLst>
              </a:tr>
              <a:tr h="258389">
                <a:tc vMerge="1">
                  <a:txBody>
                    <a:bodyPr/>
                    <a:lstStyle/>
                    <a:p>
                      <a:endParaRPr lang="de-DE"/>
                    </a:p>
                  </a:txBody>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ratio</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758.6</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76.1</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7.8</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a:ln>
                            <a:noFill/>
                          </a:ln>
                          <a:solidFill>
                            <a:srgbClr val="000000"/>
                          </a:solidFill>
                          <a:effectLst/>
                          <a:latin typeface="Arial" charset="0"/>
                          <a:cs typeface="Arial" charset="0"/>
                        </a:rPr>
                        <a:t>1.8</a:t>
                      </a:r>
                      <a:endParaRPr kumimoji="0" lang="de-DE" altLang="de-DE" sz="1100" b="0" i="0" u="none" strike="noStrike" cap="none" normalizeH="0" baseline="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dirty="0">
                          <a:ln>
                            <a:noFill/>
                          </a:ln>
                          <a:solidFill>
                            <a:srgbClr val="000000"/>
                          </a:solidFill>
                          <a:effectLst/>
                          <a:latin typeface="Arial" charset="0"/>
                          <a:cs typeface="Arial" charset="0"/>
                        </a:rPr>
                        <a:t>1</a:t>
                      </a:r>
                      <a:endParaRPr kumimoji="0" lang="de-DE" altLang="de-DE" sz="1100" b="0" i="0" u="none" strike="noStrike" cap="none" normalizeH="0" baseline="0" dirty="0">
                        <a:ln>
                          <a:noFill/>
                        </a:ln>
                        <a:solidFill>
                          <a:srgbClr val="000000"/>
                        </a:solidFill>
                        <a:effectLst/>
                        <a:latin typeface="Calibri" pitchFamily="34" charset="0"/>
                        <a:ea typeface="MS Mincho" pitchFamily="49" charset="-128"/>
                        <a:cs typeface="Times New Roman" pitchFamily="18" charset="0"/>
                      </a:endParaRPr>
                    </a:p>
                  </a:txBody>
                  <a:tcPr marL="68568" marR="685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6"/>
                  </a:ext>
                </a:extLst>
              </a:tr>
            </a:tbl>
          </a:graphicData>
        </a:graphic>
      </p:graphicFrame>
      <p:sp>
        <p:nvSpPr>
          <p:cNvPr id="9351" name="Rectangle 1"/>
          <p:cNvSpPr>
            <a:spLocks noChangeArrowheads="1"/>
          </p:cNvSpPr>
          <p:nvPr/>
        </p:nvSpPr>
        <p:spPr bwMode="auto">
          <a:xfrm>
            <a:off x="1647825" y="22680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de-DE" sz="1800"/>
          </a:p>
        </p:txBody>
      </p:sp>
      <p:sp>
        <p:nvSpPr>
          <p:cNvPr id="9352" name="Rechteck 6"/>
          <p:cNvSpPr>
            <a:spLocks noChangeArrowheads="1"/>
          </p:cNvSpPr>
          <p:nvPr/>
        </p:nvSpPr>
        <p:spPr bwMode="auto">
          <a:xfrm>
            <a:off x="900113" y="5879430"/>
            <a:ext cx="43926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de-DE" sz="1400" dirty="0"/>
              <a:t>Assumptions: treatment duration 30 days and screening capacities of 1,000/day </a:t>
            </a:r>
          </a:p>
        </p:txBody>
      </p:sp>
      <p:sp>
        <p:nvSpPr>
          <p:cNvPr id="7" name="Rechteck 1">
            <a:extLst>
              <a:ext uri="{FF2B5EF4-FFF2-40B4-BE49-F238E27FC236}">
                <a16:creationId xmlns:a16="http://schemas.microsoft.com/office/drawing/2014/main" id="{FCF3E8ED-4451-41C1-8D45-845774B02E77}"/>
              </a:ext>
            </a:extLst>
          </p:cNvPr>
          <p:cNvSpPr>
            <a:spLocks noChangeArrowheads="1"/>
          </p:cNvSpPr>
          <p:nvPr/>
        </p:nvSpPr>
        <p:spPr bwMode="auto">
          <a:xfrm>
            <a:off x="5324256" y="6093296"/>
            <a:ext cx="3352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a-DK" altLang="de-DE" sz="900" dirty="0"/>
              <a:t>Source: Rump et al., Am J Disaster Med 2017; 12(4): 227-241</a:t>
            </a:r>
          </a:p>
        </p:txBody>
      </p:sp>
    </p:spTree>
    <p:extLst>
      <p:ext uri="{BB962C8B-B14F-4D97-AF65-F5344CB8AC3E}">
        <p14:creationId xmlns:p14="http://schemas.microsoft.com/office/powerpoint/2010/main" val="4149111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1F73FFA7-9B28-4365-8EBB-CD38DB6BF696}"/>
              </a:ext>
            </a:extLst>
          </p:cNvPr>
          <p:cNvSpPr>
            <a:spLocks noGrp="1"/>
          </p:cNvSpPr>
          <p:nvPr>
            <p:ph type="title"/>
          </p:nvPr>
        </p:nvSpPr>
        <p:spPr>
          <a:xfrm>
            <a:off x="755972" y="44624"/>
            <a:ext cx="8064500" cy="1143000"/>
          </a:xfrm>
        </p:spPr>
        <p:txBody>
          <a:bodyPr>
            <a:noAutofit/>
          </a:bodyPr>
          <a:lstStyle/>
          <a:p>
            <a:r>
              <a:rPr lang="en-US" altLang="de-DE" sz="2800" dirty="0"/>
              <a:t>„Urgent“ versus „precautionary” approach</a:t>
            </a:r>
            <a:br>
              <a:rPr lang="en-US" altLang="de-DE" sz="2800" dirty="0"/>
            </a:br>
            <a:r>
              <a:rPr lang="en-US" altLang="de-DE" sz="2800" dirty="0"/>
              <a:t>Differences in outcome         </a:t>
            </a:r>
          </a:p>
        </p:txBody>
      </p:sp>
      <p:graphicFrame>
        <p:nvGraphicFramePr>
          <p:cNvPr id="2" name="Inhaltsplatzhalter 1">
            <a:extLst>
              <a:ext uri="{FF2B5EF4-FFF2-40B4-BE49-F238E27FC236}">
                <a16:creationId xmlns:a16="http://schemas.microsoft.com/office/drawing/2014/main" id="{896D2411-3AF4-49A0-B726-0B2328DD3E57}"/>
              </a:ext>
            </a:extLst>
          </p:cNvPr>
          <p:cNvGraphicFramePr>
            <a:graphicFrameLocks noGrp="1"/>
          </p:cNvGraphicFramePr>
          <p:nvPr>
            <p:ph idx="1"/>
            <p:extLst>
              <p:ext uri="{D42A27DB-BD31-4B8C-83A1-F6EECF244321}">
                <p14:modId xmlns:p14="http://schemas.microsoft.com/office/powerpoint/2010/main" val="3051834387"/>
              </p:ext>
            </p:extLst>
          </p:nvPr>
        </p:nvGraphicFramePr>
        <p:xfrm>
          <a:off x="4284663" y="4635376"/>
          <a:ext cx="4294187" cy="1582739"/>
        </p:xfrm>
        <a:graphic>
          <a:graphicData uri="http://schemas.openxmlformats.org/drawingml/2006/table">
            <a:tbl>
              <a:tblPr firstRow="1" firstCol="1" bandRow="1">
                <a:tableStyleId>{5C22544A-7EE6-4342-B048-85BDC9FD1C3A}</a:tableStyleId>
              </a:tblPr>
              <a:tblGrid>
                <a:gridCol w="600051">
                  <a:extLst>
                    <a:ext uri="{9D8B030D-6E8A-4147-A177-3AD203B41FA5}">
                      <a16:colId xmlns:a16="http://schemas.microsoft.com/office/drawing/2014/main" val="20000"/>
                    </a:ext>
                  </a:extLst>
                </a:gridCol>
                <a:gridCol w="738634">
                  <a:extLst>
                    <a:ext uri="{9D8B030D-6E8A-4147-A177-3AD203B41FA5}">
                      <a16:colId xmlns:a16="http://schemas.microsoft.com/office/drawing/2014/main" val="20001"/>
                    </a:ext>
                  </a:extLst>
                </a:gridCol>
                <a:gridCol w="738634">
                  <a:extLst>
                    <a:ext uri="{9D8B030D-6E8A-4147-A177-3AD203B41FA5}">
                      <a16:colId xmlns:a16="http://schemas.microsoft.com/office/drawing/2014/main" val="20002"/>
                    </a:ext>
                  </a:extLst>
                </a:gridCol>
                <a:gridCol w="738634">
                  <a:extLst>
                    <a:ext uri="{9D8B030D-6E8A-4147-A177-3AD203B41FA5}">
                      <a16:colId xmlns:a16="http://schemas.microsoft.com/office/drawing/2014/main" val="20003"/>
                    </a:ext>
                  </a:extLst>
                </a:gridCol>
                <a:gridCol w="739117">
                  <a:extLst>
                    <a:ext uri="{9D8B030D-6E8A-4147-A177-3AD203B41FA5}">
                      <a16:colId xmlns:a16="http://schemas.microsoft.com/office/drawing/2014/main" val="20004"/>
                    </a:ext>
                  </a:extLst>
                </a:gridCol>
                <a:gridCol w="739117">
                  <a:extLst>
                    <a:ext uri="{9D8B030D-6E8A-4147-A177-3AD203B41FA5}">
                      <a16:colId xmlns:a16="http://schemas.microsoft.com/office/drawing/2014/main" val="20005"/>
                    </a:ext>
                  </a:extLst>
                </a:gridCol>
              </a:tblGrid>
              <a:tr h="224655">
                <a:tc>
                  <a:txBody>
                    <a:bodyPr/>
                    <a:lstStyle/>
                    <a:p>
                      <a:pPr marL="0" marR="0">
                        <a:lnSpc>
                          <a:spcPct val="115000"/>
                        </a:lnSpc>
                        <a:spcBef>
                          <a:spcPts val="0"/>
                        </a:spcBef>
                        <a:spcAft>
                          <a:spcPts val="0"/>
                        </a:spcAft>
                      </a:pPr>
                      <a:r>
                        <a:rPr lang="en-US" sz="1100" noProof="0">
                          <a:solidFill>
                            <a:schemeClr val="tx1"/>
                          </a:solidFill>
                          <a:effectLst/>
                          <a:latin typeface="+mn-lt"/>
                          <a:ea typeface="+mn-ea"/>
                          <a:cs typeface="+mn-cs"/>
                        </a:rPr>
                        <a:t>People</a:t>
                      </a:r>
                      <a:endParaRPr lang="en-US" sz="1100" noProof="0">
                        <a:solidFill>
                          <a:schemeClr val="tx1"/>
                        </a:solidFill>
                        <a:effectLst/>
                        <a:latin typeface="Calibri"/>
                        <a:ea typeface="Calibri"/>
                        <a:cs typeface="Times New Roman"/>
                      </a:endParaRPr>
                    </a:p>
                  </a:txBody>
                  <a:tcPr marL="68558" marR="68558" marT="0" marB="0">
                    <a:solidFill>
                      <a:srgbClr val="8AC6CD"/>
                    </a:solidFill>
                  </a:tcPr>
                </a:tc>
                <a:tc gridSpan="5">
                  <a:txBody>
                    <a:bodyPr/>
                    <a:lstStyle/>
                    <a:p>
                      <a:pPr marL="0" marR="0" algn="ctr">
                        <a:lnSpc>
                          <a:spcPct val="115000"/>
                        </a:lnSpc>
                        <a:spcBef>
                          <a:spcPts val="0"/>
                        </a:spcBef>
                        <a:spcAft>
                          <a:spcPts val="0"/>
                        </a:spcAft>
                      </a:pPr>
                      <a:r>
                        <a:rPr lang="en-US" sz="1100" noProof="0">
                          <a:solidFill>
                            <a:schemeClr val="tx1"/>
                          </a:solidFill>
                          <a:effectLst/>
                        </a:rPr>
                        <a:t>Needing decorporation treatment</a:t>
                      </a:r>
                      <a:endParaRPr lang="en-US" sz="1100" noProof="0">
                        <a:solidFill>
                          <a:schemeClr val="tx1"/>
                        </a:solidFill>
                        <a:effectLst/>
                        <a:latin typeface="Calibri"/>
                        <a:ea typeface="Calibri"/>
                        <a:cs typeface="Times New Roman"/>
                      </a:endParaRPr>
                    </a:p>
                  </a:txBody>
                  <a:tcPr marL="68558" marR="68558" marT="0" marB="0">
                    <a:solidFill>
                      <a:srgbClr val="8AC6CD"/>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194012">
                <a:tc>
                  <a:txBody>
                    <a:bodyPr/>
                    <a:lstStyle/>
                    <a:p>
                      <a:pPr marL="0" marR="0">
                        <a:lnSpc>
                          <a:spcPct val="115000"/>
                        </a:lnSpc>
                        <a:spcBef>
                          <a:spcPts val="0"/>
                        </a:spcBef>
                        <a:spcAft>
                          <a:spcPts val="0"/>
                        </a:spcAft>
                      </a:pPr>
                      <a:r>
                        <a:rPr lang="en-US" sz="1100" noProof="0">
                          <a:solidFill>
                            <a:schemeClr val="tx1"/>
                          </a:solidFill>
                          <a:effectLst/>
                        </a:rPr>
                        <a:t> </a:t>
                      </a:r>
                      <a:endParaRPr lang="en-US" sz="1100" noProof="0">
                        <a:solidFill>
                          <a:schemeClr val="tx1"/>
                        </a:solidFill>
                        <a:effectLst/>
                        <a:latin typeface="Calibri"/>
                        <a:ea typeface="Calibri"/>
                        <a:cs typeface="Times New Roman"/>
                      </a:endParaRPr>
                    </a:p>
                  </a:txBody>
                  <a:tcPr marL="68558" marR="68558" marT="0" marB="0">
                    <a:solidFill>
                      <a:srgbClr val="8AC6CD"/>
                    </a:solidFill>
                  </a:tcPr>
                </a:tc>
                <a:tc>
                  <a:txBody>
                    <a:bodyPr/>
                    <a:lstStyle/>
                    <a:p>
                      <a:pPr marL="0" marR="0" algn="ctr">
                        <a:lnSpc>
                          <a:spcPct val="115000"/>
                        </a:lnSpc>
                        <a:spcBef>
                          <a:spcPts val="0"/>
                        </a:spcBef>
                        <a:spcAft>
                          <a:spcPts val="0"/>
                        </a:spcAft>
                      </a:pPr>
                      <a:r>
                        <a:rPr lang="en-US" sz="1100" b="1" noProof="0">
                          <a:solidFill>
                            <a:schemeClr val="tx1"/>
                          </a:solidFill>
                          <a:effectLst/>
                        </a:rPr>
                        <a:t>0.1 %</a:t>
                      </a:r>
                      <a:endParaRPr lang="en-US" sz="1100" b="1" noProof="0">
                        <a:solidFill>
                          <a:schemeClr val="tx1"/>
                        </a:solidFill>
                        <a:effectLst/>
                        <a:latin typeface="Calibri"/>
                        <a:ea typeface="Calibri"/>
                        <a:cs typeface="Times New Roman"/>
                      </a:endParaRPr>
                    </a:p>
                  </a:txBody>
                  <a:tcPr marL="68558" marR="68558" marT="0" marB="0">
                    <a:solidFill>
                      <a:srgbClr val="BADDE1"/>
                    </a:solidFill>
                  </a:tcPr>
                </a:tc>
                <a:tc>
                  <a:txBody>
                    <a:bodyPr/>
                    <a:lstStyle/>
                    <a:p>
                      <a:pPr marL="0" marR="0" algn="ctr">
                        <a:lnSpc>
                          <a:spcPct val="115000"/>
                        </a:lnSpc>
                        <a:spcBef>
                          <a:spcPts val="0"/>
                        </a:spcBef>
                        <a:spcAft>
                          <a:spcPts val="0"/>
                        </a:spcAft>
                      </a:pPr>
                      <a:r>
                        <a:rPr lang="en-US" sz="1100" b="1" noProof="0">
                          <a:solidFill>
                            <a:schemeClr val="tx1"/>
                          </a:solidFill>
                          <a:effectLst/>
                        </a:rPr>
                        <a:t>1 %</a:t>
                      </a:r>
                      <a:endParaRPr lang="en-US" sz="1100" b="1" noProof="0">
                        <a:solidFill>
                          <a:schemeClr val="tx1"/>
                        </a:solidFill>
                        <a:effectLst/>
                        <a:latin typeface="Calibri"/>
                        <a:ea typeface="Calibri"/>
                        <a:cs typeface="Times New Roman"/>
                      </a:endParaRPr>
                    </a:p>
                  </a:txBody>
                  <a:tcPr marL="68558" marR="68558" marT="0" marB="0">
                    <a:solidFill>
                      <a:srgbClr val="BADDE1"/>
                    </a:solidFill>
                  </a:tcPr>
                </a:tc>
                <a:tc>
                  <a:txBody>
                    <a:bodyPr/>
                    <a:lstStyle/>
                    <a:p>
                      <a:pPr marL="0" marR="0" algn="ctr">
                        <a:lnSpc>
                          <a:spcPct val="115000"/>
                        </a:lnSpc>
                        <a:spcBef>
                          <a:spcPts val="0"/>
                        </a:spcBef>
                        <a:spcAft>
                          <a:spcPts val="0"/>
                        </a:spcAft>
                      </a:pPr>
                      <a:r>
                        <a:rPr lang="en-US" sz="1100" b="1" noProof="0">
                          <a:solidFill>
                            <a:schemeClr val="tx1"/>
                          </a:solidFill>
                          <a:effectLst/>
                        </a:rPr>
                        <a:t>10 %</a:t>
                      </a:r>
                      <a:endParaRPr lang="en-US" sz="1100" b="1" noProof="0">
                        <a:solidFill>
                          <a:schemeClr val="tx1"/>
                        </a:solidFill>
                        <a:effectLst/>
                        <a:latin typeface="Calibri"/>
                        <a:ea typeface="Calibri"/>
                        <a:cs typeface="Times New Roman"/>
                      </a:endParaRPr>
                    </a:p>
                  </a:txBody>
                  <a:tcPr marL="68558" marR="68558" marT="0" marB="0">
                    <a:solidFill>
                      <a:srgbClr val="BADDE1"/>
                    </a:solidFill>
                  </a:tcPr>
                </a:tc>
                <a:tc>
                  <a:txBody>
                    <a:bodyPr/>
                    <a:lstStyle/>
                    <a:p>
                      <a:pPr marL="0" marR="0" algn="ctr">
                        <a:lnSpc>
                          <a:spcPct val="115000"/>
                        </a:lnSpc>
                        <a:spcBef>
                          <a:spcPts val="0"/>
                        </a:spcBef>
                        <a:spcAft>
                          <a:spcPts val="0"/>
                        </a:spcAft>
                      </a:pPr>
                      <a:r>
                        <a:rPr lang="en-US" sz="1100" b="1" noProof="0">
                          <a:solidFill>
                            <a:schemeClr val="tx1"/>
                          </a:solidFill>
                          <a:effectLst/>
                        </a:rPr>
                        <a:t>50 %</a:t>
                      </a:r>
                      <a:endParaRPr lang="en-US" sz="1100" b="1" noProof="0">
                        <a:solidFill>
                          <a:schemeClr val="tx1"/>
                        </a:solidFill>
                        <a:effectLst/>
                        <a:latin typeface="Calibri"/>
                        <a:ea typeface="Calibri"/>
                        <a:cs typeface="Times New Roman"/>
                      </a:endParaRPr>
                    </a:p>
                  </a:txBody>
                  <a:tcPr marL="68558" marR="68558" marT="0" marB="0">
                    <a:solidFill>
                      <a:srgbClr val="BADDE1"/>
                    </a:solidFill>
                  </a:tcPr>
                </a:tc>
                <a:tc>
                  <a:txBody>
                    <a:bodyPr/>
                    <a:lstStyle/>
                    <a:p>
                      <a:pPr marL="0" marR="0" algn="ctr">
                        <a:lnSpc>
                          <a:spcPct val="115000"/>
                        </a:lnSpc>
                        <a:spcBef>
                          <a:spcPts val="0"/>
                        </a:spcBef>
                        <a:spcAft>
                          <a:spcPts val="0"/>
                        </a:spcAft>
                      </a:pPr>
                      <a:r>
                        <a:rPr lang="en-US" sz="1100" b="1" noProof="0">
                          <a:solidFill>
                            <a:schemeClr val="tx1"/>
                          </a:solidFill>
                          <a:effectLst/>
                        </a:rPr>
                        <a:t>100 %</a:t>
                      </a:r>
                      <a:endParaRPr lang="en-US" sz="1100" b="1" noProof="0">
                        <a:solidFill>
                          <a:schemeClr val="tx1"/>
                        </a:solidFill>
                        <a:effectLst/>
                        <a:latin typeface="Calibri"/>
                        <a:ea typeface="Calibri"/>
                        <a:cs typeface="Times New Roman"/>
                      </a:endParaRPr>
                    </a:p>
                  </a:txBody>
                  <a:tcPr marL="68558" marR="68558" marT="0" marB="0">
                    <a:solidFill>
                      <a:srgbClr val="BADDE1"/>
                    </a:solidFill>
                  </a:tcPr>
                </a:tc>
                <a:extLst>
                  <a:ext uri="{0D108BD9-81ED-4DB2-BD59-A6C34878D82A}">
                    <a16:rowId xmlns:a16="http://schemas.microsoft.com/office/drawing/2014/main" val="10001"/>
                  </a:ext>
                </a:extLst>
              </a:tr>
              <a:tr h="194012">
                <a:tc>
                  <a:txBody>
                    <a:bodyPr/>
                    <a:lstStyle/>
                    <a:p>
                      <a:pPr marL="0" marR="0">
                        <a:lnSpc>
                          <a:spcPct val="115000"/>
                        </a:lnSpc>
                        <a:spcBef>
                          <a:spcPts val="0"/>
                        </a:spcBef>
                        <a:spcAft>
                          <a:spcPts val="0"/>
                        </a:spcAft>
                      </a:pPr>
                      <a:r>
                        <a:rPr lang="en-US" sz="1100" noProof="0">
                          <a:solidFill>
                            <a:schemeClr val="tx1"/>
                          </a:solidFill>
                          <a:effectLst/>
                        </a:rPr>
                        <a:t> </a:t>
                      </a:r>
                      <a:endParaRPr lang="en-US" sz="1100" noProof="0">
                        <a:solidFill>
                          <a:schemeClr val="tx1"/>
                        </a:solidFill>
                        <a:effectLst/>
                        <a:latin typeface="Calibri"/>
                        <a:ea typeface="Calibri"/>
                        <a:cs typeface="Times New Roman"/>
                      </a:endParaRPr>
                    </a:p>
                  </a:txBody>
                  <a:tcPr marL="68558" marR="68558" marT="0" marB="0">
                    <a:solidFill>
                      <a:srgbClr val="8AC6CD"/>
                    </a:solidFill>
                  </a:tcPr>
                </a:tc>
                <a:tc gridSpan="5">
                  <a:txBody>
                    <a:bodyPr/>
                    <a:lstStyle/>
                    <a:p>
                      <a:pPr marL="0" marR="0" algn="ctr">
                        <a:lnSpc>
                          <a:spcPct val="115000"/>
                        </a:lnSpc>
                        <a:spcBef>
                          <a:spcPts val="0"/>
                        </a:spcBef>
                        <a:spcAft>
                          <a:spcPts val="0"/>
                        </a:spcAft>
                      </a:pPr>
                      <a:r>
                        <a:rPr lang="en-US" sz="1100" b="1" noProof="0">
                          <a:solidFill>
                            <a:schemeClr val="tx1"/>
                          </a:solidFill>
                          <a:effectLst/>
                          <a:latin typeface="+mn-lt"/>
                          <a:ea typeface="+mn-ea"/>
                          <a:cs typeface="+mn-cs"/>
                        </a:rPr>
                        <a:t>250/d</a:t>
                      </a:r>
                      <a:endParaRPr lang="en-US" sz="1100" b="1" noProof="0">
                        <a:solidFill>
                          <a:schemeClr val="tx1"/>
                        </a:solidFill>
                        <a:effectLst/>
                        <a:latin typeface="Calibri"/>
                        <a:ea typeface="Calibri"/>
                        <a:cs typeface="Times New Roman"/>
                      </a:endParaRPr>
                    </a:p>
                  </a:txBody>
                  <a:tcPr marL="68558" marR="68558" marT="0" marB="0">
                    <a:solidFill>
                      <a:srgbClr val="BADDE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2"/>
                  </a:ext>
                </a:extLst>
              </a:tr>
              <a:tr h="194012">
                <a:tc>
                  <a:txBody>
                    <a:bodyPr/>
                    <a:lstStyle/>
                    <a:p>
                      <a:pPr marL="0" marR="0">
                        <a:lnSpc>
                          <a:spcPct val="115000"/>
                        </a:lnSpc>
                        <a:spcBef>
                          <a:spcPts val="0"/>
                        </a:spcBef>
                        <a:spcAft>
                          <a:spcPts val="0"/>
                        </a:spcAft>
                      </a:pPr>
                      <a:r>
                        <a:rPr lang="en-US" sz="1100" noProof="0">
                          <a:solidFill>
                            <a:schemeClr val="tx1"/>
                          </a:solidFill>
                          <a:effectLst/>
                          <a:latin typeface="+mn-lt"/>
                          <a:ea typeface="+mn-ea"/>
                          <a:cs typeface="+mn-cs"/>
                        </a:rPr>
                        <a:t>1,000</a:t>
                      </a:r>
                      <a:endParaRPr lang="en-US" sz="1100" noProof="0">
                        <a:solidFill>
                          <a:schemeClr val="tx1"/>
                        </a:solidFill>
                        <a:effectLst/>
                        <a:latin typeface="Calibri"/>
                        <a:ea typeface="Calibri"/>
                        <a:cs typeface="Times New Roman"/>
                      </a:endParaRPr>
                    </a:p>
                  </a:txBody>
                  <a:tcPr marL="68558" marR="68558" marT="0" marB="0">
                    <a:solidFill>
                      <a:srgbClr val="8AC6CD"/>
                    </a:solidFill>
                  </a:tcPr>
                </a:tc>
                <a:tc>
                  <a:txBody>
                    <a:bodyPr/>
                    <a:lstStyle/>
                    <a:p>
                      <a:pPr marL="0" marR="0" algn="ctr">
                        <a:lnSpc>
                          <a:spcPct val="115000"/>
                        </a:lnSpc>
                        <a:spcBef>
                          <a:spcPts val="0"/>
                        </a:spcBef>
                        <a:spcAft>
                          <a:spcPts val="0"/>
                        </a:spcAft>
                      </a:pPr>
                      <a:r>
                        <a:rPr lang="en-US" sz="1100" noProof="0">
                          <a:effectLst/>
                        </a:rPr>
                        <a:t>0.097</a:t>
                      </a:r>
                      <a:endParaRPr lang="en-US" sz="1100" noProof="0">
                        <a:effectLst/>
                        <a:latin typeface="Calibri"/>
                        <a:ea typeface="Calibri"/>
                        <a:cs typeface="Times New Roman"/>
                      </a:endParaRPr>
                    </a:p>
                  </a:txBody>
                  <a:tcPr marL="68558" marR="68558" marT="0" marB="0">
                    <a:solidFill>
                      <a:srgbClr val="BADDE1"/>
                    </a:solidFill>
                  </a:tcPr>
                </a:tc>
                <a:tc>
                  <a:txBody>
                    <a:bodyPr/>
                    <a:lstStyle/>
                    <a:p>
                      <a:pPr marL="0" marR="0" algn="ctr">
                        <a:lnSpc>
                          <a:spcPct val="115000"/>
                        </a:lnSpc>
                        <a:spcBef>
                          <a:spcPts val="0"/>
                        </a:spcBef>
                        <a:spcAft>
                          <a:spcPts val="0"/>
                        </a:spcAft>
                      </a:pPr>
                      <a:r>
                        <a:rPr lang="en-US" sz="1100" noProof="0">
                          <a:effectLst/>
                        </a:rPr>
                        <a:t>0.97</a:t>
                      </a:r>
                      <a:endParaRPr lang="en-US" sz="1100" noProof="0">
                        <a:effectLst/>
                        <a:latin typeface="Calibri"/>
                        <a:ea typeface="Calibri"/>
                        <a:cs typeface="Times New Roman"/>
                      </a:endParaRPr>
                    </a:p>
                  </a:txBody>
                  <a:tcPr marL="68558" marR="68558" marT="0" marB="0">
                    <a:solidFill>
                      <a:srgbClr val="BADDE1"/>
                    </a:solidFill>
                  </a:tcPr>
                </a:tc>
                <a:tc>
                  <a:txBody>
                    <a:bodyPr/>
                    <a:lstStyle/>
                    <a:p>
                      <a:pPr marL="0" marR="0" algn="ctr">
                        <a:lnSpc>
                          <a:spcPct val="115000"/>
                        </a:lnSpc>
                        <a:spcBef>
                          <a:spcPts val="0"/>
                        </a:spcBef>
                        <a:spcAft>
                          <a:spcPts val="0"/>
                        </a:spcAft>
                      </a:pPr>
                      <a:r>
                        <a:rPr lang="en-US" sz="1100" noProof="0">
                          <a:effectLst/>
                        </a:rPr>
                        <a:t>9.71</a:t>
                      </a:r>
                      <a:endParaRPr lang="en-US" sz="1100" noProof="0">
                        <a:effectLst/>
                        <a:latin typeface="Calibri"/>
                        <a:ea typeface="Calibri"/>
                        <a:cs typeface="Times New Roman"/>
                      </a:endParaRPr>
                    </a:p>
                  </a:txBody>
                  <a:tcPr marL="68558" marR="68558" marT="0" marB="0">
                    <a:solidFill>
                      <a:srgbClr val="BADDE1"/>
                    </a:solidFill>
                  </a:tcPr>
                </a:tc>
                <a:tc>
                  <a:txBody>
                    <a:bodyPr/>
                    <a:lstStyle/>
                    <a:p>
                      <a:pPr marL="0" marR="0" algn="ctr">
                        <a:lnSpc>
                          <a:spcPct val="115000"/>
                        </a:lnSpc>
                        <a:spcBef>
                          <a:spcPts val="0"/>
                        </a:spcBef>
                        <a:spcAft>
                          <a:spcPts val="0"/>
                        </a:spcAft>
                      </a:pPr>
                      <a:r>
                        <a:rPr lang="en-US" sz="1100" noProof="0">
                          <a:effectLst/>
                        </a:rPr>
                        <a:t>48.6</a:t>
                      </a:r>
                      <a:endParaRPr lang="en-US" sz="1100" noProof="0">
                        <a:effectLst/>
                        <a:latin typeface="Calibri"/>
                        <a:ea typeface="Calibri"/>
                        <a:cs typeface="Times New Roman"/>
                      </a:endParaRPr>
                    </a:p>
                  </a:txBody>
                  <a:tcPr marL="68558" marR="68558" marT="0" marB="0">
                    <a:solidFill>
                      <a:srgbClr val="BADDE1"/>
                    </a:solidFill>
                  </a:tcPr>
                </a:tc>
                <a:tc>
                  <a:txBody>
                    <a:bodyPr/>
                    <a:lstStyle/>
                    <a:p>
                      <a:pPr marL="0" marR="0" algn="ctr">
                        <a:lnSpc>
                          <a:spcPct val="115000"/>
                        </a:lnSpc>
                        <a:spcBef>
                          <a:spcPts val="0"/>
                        </a:spcBef>
                        <a:spcAft>
                          <a:spcPts val="0"/>
                        </a:spcAft>
                      </a:pPr>
                      <a:r>
                        <a:rPr lang="en-US" sz="1100" noProof="0">
                          <a:effectLst/>
                        </a:rPr>
                        <a:t>97.1</a:t>
                      </a:r>
                      <a:endParaRPr lang="en-US" sz="1100" noProof="0">
                        <a:effectLst/>
                        <a:latin typeface="Calibri"/>
                        <a:ea typeface="Calibri"/>
                        <a:cs typeface="Times New Roman"/>
                      </a:endParaRPr>
                    </a:p>
                  </a:txBody>
                  <a:tcPr marL="68558" marR="68558" marT="0" marB="0">
                    <a:solidFill>
                      <a:srgbClr val="BADDE1"/>
                    </a:solidFill>
                  </a:tcPr>
                </a:tc>
                <a:extLst>
                  <a:ext uri="{0D108BD9-81ED-4DB2-BD59-A6C34878D82A}">
                    <a16:rowId xmlns:a16="http://schemas.microsoft.com/office/drawing/2014/main" val="10003"/>
                  </a:ext>
                </a:extLst>
              </a:tr>
              <a:tr h="194012">
                <a:tc>
                  <a:txBody>
                    <a:bodyPr/>
                    <a:lstStyle/>
                    <a:p>
                      <a:pPr marL="0" marR="0">
                        <a:lnSpc>
                          <a:spcPct val="115000"/>
                        </a:lnSpc>
                        <a:spcBef>
                          <a:spcPts val="0"/>
                        </a:spcBef>
                        <a:spcAft>
                          <a:spcPts val="0"/>
                        </a:spcAft>
                      </a:pPr>
                      <a:r>
                        <a:rPr lang="en-US" sz="1100" noProof="0">
                          <a:solidFill>
                            <a:schemeClr val="tx1"/>
                          </a:solidFill>
                          <a:effectLst/>
                          <a:latin typeface="+mn-lt"/>
                          <a:ea typeface="+mn-ea"/>
                          <a:cs typeface="+mn-cs"/>
                        </a:rPr>
                        <a:t>60,000</a:t>
                      </a:r>
                      <a:endParaRPr lang="en-US" sz="1100" noProof="0">
                        <a:solidFill>
                          <a:schemeClr val="tx1"/>
                        </a:solidFill>
                        <a:effectLst/>
                        <a:latin typeface="Calibri"/>
                        <a:ea typeface="Calibri"/>
                        <a:cs typeface="Times New Roman"/>
                      </a:endParaRPr>
                    </a:p>
                  </a:txBody>
                  <a:tcPr marL="68558" marR="68558" marT="0" marB="0">
                    <a:solidFill>
                      <a:srgbClr val="8AC6CD"/>
                    </a:solidFill>
                  </a:tcPr>
                </a:tc>
                <a:tc>
                  <a:txBody>
                    <a:bodyPr/>
                    <a:lstStyle/>
                    <a:p>
                      <a:pPr marL="0" marR="0" algn="ctr">
                        <a:lnSpc>
                          <a:spcPct val="115000"/>
                        </a:lnSpc>
                        <a:spcBef>
                          <a:spcPts val="0"/>
                        </a:spcBef>
                        <a:spcAft>
                          <a:spcPts val="0"/>
                        </a:spcAft>
                      </a:pPr>
                      <a:r>
                        <a:rPr lang="en-US" sz="1100" noProof="0">
                          <a:effectLst/>
                          <a:latin typeface="+mn-lt"/>
                          <a:ea typeface="+mn-ea"/>
                          <a:cs typeface="+mn-cs"/>
                        </a:rPr>
                        <a:t>2.44</a:t>
                      </a:r>
                      <a:endParaRPr lang="en-US" sz="1100" noProof="0">
                        <a:effectLst/>
                        <a:latin typeface="Calibri"/>
                        <a:ea typeface="Calibri"/>
                        <a:cs typeface="Times New Roman"/>
                      </a:endParaRPr>
                    </a:p>
                  </a:txBody>
                  <a:tcPr marL="68558" marR="68558" marT="0" marB="0">
                    <a:solidFill>
                      <a:srgbClr val="BADDE1"/>
                    </a:solidFill>
                  </a:tcPr>
                </a:tc>
                <a:tc>
                  <a:txBody>
                    <a:bodyPr/>
                    <a:lstStyle/>
                    <a:p>
                      <a:pPr marL="0" marR="0" algn="ctr">
                        <a:lnSpc>
                          <a:spcPct val="115000"/>
                        </a:lnSpc>
                        <a:spcBef>
                          <a:spcPts val="0"/>
                        </a:spcBef>
                        <a:spcAft>
                          <a:spcPts val="0"/>
                        </a:spcAft>
                      </a:pPr>
                      <a:r>
                        <a:rPr lang="en-US" sz="1100" noProof="0">
                          <a:effectLst/>
                        </a:rPr>
                        <a:t>24.4</a:t>
                      </a:r>
                      <a:endParaRPr lang="en-US" sz="1100" noProof="0">
                        <a:effectLst/>
                        <a:latin typeface="Calibri"/>
                        <a:ea typeface="Calibri"/>
                        <a:cs typeface="Times New Roman"/>
                      </a:endParaRPr>
                    </a:p>
                  </a:txBody>
                  <a:tcPr marL="68558" marR="68558" marT="0" marB="0">
                    <a:solidFill>
                      <a:srgbClr val="BADDE1"/>
                    </a:solidFill>
                  </a:tcPr>
                </a:tc>
                <a:tc>
                  <a:txBody>
                    <a:bodyPr/>
                    <a:lstStyle/>
                    <a:p>
                      <a:pPr marL="0" marR="0" algn="ctr">
                        <a:lnSpc>
                          <a:spcPct val="115000"/>
                        </a:lnSpc>
                        <a:spcBef>
                          <a:spcPts val="0"/>
                        </a:spcBef>
                        <a:spcAft>
                          <a:spcPts val="0"/>
                        </a:spcAft>
                      </a:pPr>
                      <a:r>
                        <a:rPr lang="en-US" sz="1100" noProof="0">
                          <a:effectLst/>
                        </a:rPr>
                        <a:t>244.3</a:t>
                      </a:r>
                      <a:endParaRPr lang="en-US" sz="1100" noProof="0">
                        <a:effectLst/>
                        <a:latin typeface="Calibri"/>
                        <a:ea typeface="Calibri"/>
                        <a:cs typeface="Times New Roman"/>
                      </a:endParaRPr>
                    </a:p>
                  </a:txBody>
                  <a:tcPr marL="68558" marR="68558" marT="0" marB="0">
                    <a:solidFill>
                      <a:srgbClr val="BADDE1"/>
                    </a:solidFill>
                  </a:tcPr>
                </a:tc>
                <a:tc>
                  <a:txBody>
                    <a:bodyPr/>
                    <a:lstStyle/>
                    <a:p>
                      <a:pPr marL="0" marR="0" algn="ctr">
                        <a:lnSpc>
                          <a:spcPct val="115000"/>
                        </a:lnSpc>
                        <a:spcBef>
                          <a:spcPts val="0"/>
                        </a:spcBef>
                        <a:spcAft>
                          <a:spcPts val="0"/>
                        </a:spcAft>
                      </a:pPr>
                      <a:r>
                        <a:rPr lang="en-US" sz="1100" noProof="0">
                          <a:effectLst/>
                        </a:rPr>
                        <a:t>1,221.6</a:t>
                      </a:r>
                      <a:endParaRPr lang="en-US" sz="1100" noProof="0">
                        <a:effectLst/>
                        <a:latin typeface="Calibri"/>
                        <a:ea typeface="Calibri"/>
                        <a:cs typeface="Times New Roman"/>
                      </a:endParaRPr>
                    </a:p>
                  </a:txBody>
                  <a:tcPr marL="68558" marR="68558" marT="0" marB="0">
                    <a:solidFill>
                      <a:srgbClr val="BADDE1"/>
                    </a:solidFill>
                  </a:tcPr>
                </a:tc>
                <a:tc>
                  <a:txBody>
                    <a:bodyPr/>
                    <a:lstStyle/>
                    <a:p>
                      <a:pPr marL="0" marR="0" algn="ctr">
                        <a:lnSpc>
                          <a:spcPct val="115000"/>
                        </a:lnSpc>
                        <a:spcBef>
                          <a:spcPts val="0"/>
                        </a:spcBef>
                        <a:spcAft>
                          <a:spcPts val="0"/>
                        </a:spcAft>
                      </a:pPr>
                      <a:r>
                        <a:rPr lang="en-US" sz="1100" noProof="0">
                          <a:effectLst/>
                        </a:rPr>
                        <a:t>2443.3</a:t>
                      </a:r>
                      <a:endParaRPr lang="en-US" sz="1100" noProof="0">
                        <a:effectLst/>
                        <a:latin typeface="Calibri"/>
                        <a:ea typeface="Calibri"/>
                        <a:cs typeface="Times New Roman"/>
                      </a:endParaRPr>
                    </a:p>
                  </a:txBody>
                  <a:tcPr marL="68558" marR="68558" marT="0" marB="0">
                    <a:solidFill>
                      <a:srgbClr val="BADDE1"/>
                    </a:solidFill>
                  </a:tcPr>
                </a:tc>
                <a:extLst>
                  <a:ext uri="{0D108BD9-81ED-4DB2-BD59-A6C34878D82A}">
                    <a16:rowId xmlns:a16="http://schemas.microsoft.com/office/drawing/2014/main" val="10004"/>
                  </a:ext>
                </a:extLst>
              </a:tr>
              <a:tr h="194012">
                <a:tc>
                  <a:txBody>
                    <a:bodyPr/>
                    <a:lstStyle/>
                    <a:p>
                      <a:pPr marL="0" marR="0">
                        <a:lnSpc>
                          <a:spcPct val="115000"/>
                        </a:lnSpc>
                        <a:spcBef>
                          <a:spcPts val="0"/>
                        </a:spcBef>
                        <a:spcAft>
                          <a:spcPts val="0"/>
                        </a:spcAft>
                      </a:pPr>
                      <a:r>
                        <a:rPr lang="en-US" sz="1100" noProof="0">
                          <a:solidFill>
                            <a:schemeClr val="tx1"/>
                          </a:solidFill>
                          <a:effectLst/>
                        </a:rPr>
                        <a:t> </a:t>
                      </a:r>
                      <a:endParaRPr lang="en-US" sz="1100" noProof="0">
                        <a:solidFill>
                          <a:schemeClr val="tx1"/>
                        </a:solidFill>
                        <a:effectLst/>
                        <a:latin typeface="Calibri"/>
                        <a:ea typeface="Calibri"/>
                        <a:cs typeface="Times New Roman"/>
                      </a:endParaRPr>
                    </a:p>
                  </a:txBody>
                  <a:tcPr marL="68558" marR="68558" marT="0" marB="0">
                    <a:solidFill>
                      <a:srgbClr val="8AC6CD"/>
                    </a:solidFill>
                  </a:tcPr>
                </a:tc>
                <a:tc gridSpan="5">
                  <a:txBody>
                    <a:bodyPr/>
                    <a:lstStyle/>
                    <a:p>
                      <a:pPr marL="0" marR="0" algn="ctr">
                        <a:lnSpc>
                          <a:spcPct val="115000"/>
                        </a:lnSpc>
                        <a:spcBef>
                          <a:spcPts val="0"/>
                        </a:spcBef>
                        <a:spcAft>
                          <a:spcPts val="0"/>
                        </a:spcAft>
                      </a:pPr>
                      <a:r>
                        <a:rPr lang="en-US" sz="1100" b="1" noProof="0">
                          <a:effectLst/>
                          <a:latin typeface="+mn-lt"/>
                          <a:ea typeface="+mn-ea"/>
                          <a:cs typeface="+mn-cs"/>
                        </a:rPr>
                        <a:t>2,500/d</a:t>
                      </a:r>
                      <a:endParaRPr lang="en-US" sz="1100" b="1" noProof="0">
                        <a:effectLst/>
                        <a:latin typeface="Calibri"/>
                        <a:ea typeface="Calibri"/>
                        <a:cs typeface="Times New Roman"/>
                      </a:endParaRPr>
                    </a:p>
                  </a:txBody>
                  <a:tcPr marL="68558" marR="68558" marT="0" marB="0">
                    <a:solidFill>
                      <a:srgbClr val="BADDE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5"/>
                  </a:ext>
                </a:extLst>
              </a:tr>
              <a:tr h="194012">
                <a:tc>
                  <a:txBody>
                    <a:bodyPr/>
                    <a:lstStyle/>
                    <a:p>
                      <a:pPr marL="0" marR="0">
                        <a:lnSpc>
                          <a:spcPct val="115000"/>
                        </a:lnSpc>
                        <a:spcBef>
                          <a:spcPts val="0"/>
                        </a:spcBef>
                        <a:spcAft>
                          <a:spcPts val="0"/>
                        </a:spcAft>
                      </a:pPr>
                      <a:r>
                        <a:rPr lang="en-US" sz="1100" noProof="0">
                          <a:solidFill>
                            <a:schemeClr val="tx1"/>
                          </a:solidFill>
                          <a:effectLst/>
                          <a:latin typeface="+mn-lt"/>
                          <a:ea typeface="+mn-ea"/>
                          <a:cs typeface="+mn-cs"/>
                        </a:rPr>
                        <a:t>1,000</a:t>
                      </a:r>
                      <a:endParaRPr lang="en-US" sz="1100" noProof="0">
                        <a:solidFill>
                          <a:schemeClr val="tx1"/>
                        </a:solidFill>
                        <a:effectLst/>
                        <a:latin typeface="Calibri"/>
                        <a:ea typeface="Calibri"/>
                        <a:cs typeface="Times New Roman"/>
                      </a:endParaRPr>
                    </a:p>
                  </a:txBody>
                  <a:tcPr marL="68558" marR="68558" marT="0" marB="0">
                    <a:solidFill>
                      <a:srgbClr val="8AC6CD"/>
                    </a:solidFill>
                  </a:tcPr>
                </a:tc>
                <a:tc>
                  <a:txBody>
                    <a:bodyPr/>
                    <a:lstStyle/>
                    <a:p>
                      <a:pPr marL="0" marR="0" algn="ctr">
                        <a:lnSpc>
                          <a:spcPct val="115000"/>
                        </a:lnSpc>
                        <a:spcBef>
                          <a:spcPts val="0"/>
                        </a:spcBef>
                        <a:spcAft>
                          <a:spcPts val="0"/>
                        </a:spcAft>
                      </a:pPr>
                      <a:r>
                        <a:rPr lang="en-US" sz="1100" noProof="0">
                          <a:effectLst/>
                          <a:latin typeface="+mn-lt"/>
                          <a:ea typeface="+mn-ea"/>
                          <a:cs typeface="+mn-cs"/>
                        </a:rPr>
                        <a:t>0.106</a:t>
                      </a:r>
                      <a:endParaRPr lang="en-US" sz="1100" noProof="0">
                        <a:effectLst/>
                        <a:latin typeface="Calibri"/>
                        <a:ea typeface="Calibri"/>
                        <a:cs typeface="Times New Roman"/>
                      </a:endParaRPr>
                    </a:p>
                  </a:txBody>
                  <a:tcPr marL="68558" marR="68558" marT="0" marB="0">
                    <a:solidFill>
                      <a:srgbClr val="BADDE1"/>
                    </a:solidFill>
                  </a:tcPr>
                </a:tc>
                <a:tc>
                  <a:txBody>
                    <a:bodyPr/>
                    <a:lstStyle/>
                    <a:p>
                      <a:pPr marL="0" marR="0" algn="ctr">
                        <a:lnSpc>
                          <a:spcPct val="115000"/>
                        </a:lnSpc>
                        <a:spcBef>
                          <a:spcPts val="0"/>
                        </a:spcBef>
                        <a:spcAft>
                          <a:spcPts val="0"/>
                        </a:spcAft>
                      </a:pPr>
                      <a:r>
                        <a:rPr lang="en-US" sz="1100" noProof="0">
                          <a:effectLst/>
                        </a:rPr>
                        <a:t>1.06</a:t>
                      </a:r>
                      <a:endParaRPr lang="en-US" sz="1100" noProof="0">
                        <a:effectLst/>
                        <a:latin typeface="Calibri"/>
                        <a:ea typeface="Calibri"/>
                        <a:cs typeface="Times New Roman"/>
                      </a:endParaRPr>
                    </a:p>
                  </a:txBody>
                  <a:tcPr marL="68558" marR="68558" marT="0" marB="0">
                    <a:solidFill>
                      <a:srgbClr val="BADDE1"/>
                    </a:solidFill>
                  </a:tcPr>
                </a:tc>
                <a:tc>
                  <a:txBody>
                    <a:bodyPr/>
                    <a:lstStyle/>
                    <a:p>
                      <a:pPr marL="0" marR="0" algn="ctr">
                        <a:lnSpc>
                          <a:spcPct val="115000"/>
                        </a:lnSpc>
                        <a:spcBef>
                          <a:spcPts val="0"/>
                        </a:spcBef>
                        <a:spcAft>
                          <a:spcPts val="0"/>
                        </a:spcAft>
                      </a:pPr>
                      <a:r>
                        <a:rPr lang="en-US" sz="1100" noProof="0">
                          <a:effectLst/>
                        </a:rPr>
                        <a:t>10.6</a:t>
                      </a:r>
                      <a:endParaRPr lang="en-US" sz="1100" noProof="0">
                        <a:effectLst/>
                        <a:latin typeface="Calibri"/>
                        <a:ea typeface="Calibri"/>
                        <a:cs typeface="Times New Roman"/>
                      </a:endParaRPr>
                    </a:p>
                  </a:txBody>
                  <a:tcPr marL="68558" marR="68558" marT="0" marB="0">
                    <a:solidFill>
                      <a:srgbClr val="BADDE1"/>
                    </a:solidFill>
                  </a:tcPr>
                </a:tc>
                <a:tc>
                  <a:txBody>
                    <a:bodyPr/>
                    <a:lstStyle/>
                    <a:p>
                      <a:pPr marL="0" marR="0" algn="ctr">
                        <a:lnSpc>
                          <a:spcPct val="115000"/>
                        </a:lnSpc>
                        <a:spcBef>
                          <a:spcPts val="0"/>
                        </a:spcBef>
                        <a:spcAft>
                          <a:spcPts val="0"/>
                        </a:spcAft>
                      </a:pPr>
                      <a:r>
                        <a:rPr lang="en-US" sz="1100" noProof="0">
                          <a:effectLst/>
                        </a:rPr>
                        <a:t>52.9</a:t>
                      </a:r>
                      <a:endParaRPr lang="en-US" sz="1100" noProof="0">
                        <a:effectLst/>
                        <a:latin typeface="Calibri"/>
                        <a:ea typeface="Calibri"/>
                        <a:cs typeface="Times New Roman"/>
                      </a:endParaRPr>
                    </a:p>
                  </a:txBody>
                  <a:tcPr marL="68558" marR="68558" marT="0" marB="0">
                    <a:solidFill>
                      <a:srgbClr val="BADDE1"/>
                    </a:solidFill>
                  </a:tcPr>
                </a:tc>
                <a:tc>
                  <a:txBody>
                    <a:bodyPr/>
                    <a:lstStyle/>
                    <a:p>
                      <a:pPr marL="0" marR="0" algn="ctr">
                        <a:lnSpc>
                          <a:spcPct val="115000"/>
                        </a:lnSpc>
                        <a:spcBef>
                          <a:spcPts val="0"/>
                        </a:spcBef>
                        <a:spcAft>
                          <a:spcPts val="0"/>
                        </a:spcAft>
                      </a:pPr>
                      <a:r>
                        <a:rPr lang="en-US" sz="1100" noProof="0">
                          <a:effectLst/>
                        </a:rPr>
                        <a:t>105.8</a:t>
                      </a:r>
                      <a:endParaRPr lang="en-US" sz="1100" noProof="0">
                        <a:effectLst/>
                        <a:latin typeface="Calibri"/>
                        <a:ea typeface="Calibri"/>
                        <a:cs typeface="Times New Roman"/>
                      </a:endParaRPr>
                    </a:p>
                  </a:txBody>
                  <a:tcPr marL="68558" marR="68558" marT="0" marB="0">
                    <a:solidFill>
                      <a:srgbClr val="BADDE1"/>
                    </a:solidFill>
                  </a:tcPr>
                </a:tc>
                <a:extLst>
                  <a:ext uri="{0D108BD9-81ED-4DB2-BD59-A6C34878D82A}">
                    <a16:rowId xmlns:a16="http://schemas.microsoft.com/office/drawing/2014/main" val="10006"/>
                  </a:ext>
                </a:extLst>
              </a:tr>
              <a:tr h="194012">
                <a:tc>
                  <a:txBody>
                    <a:bodyPr/>
                    <a:lstStyle/>
                    <a:p>
                      <a:pPr marL="0" marR="0">
                        <a:lnSpc>
                          <a:spcPct val="115000"/>
                        </a:lnSpc>
                        <a:spcBef>
                          <a:spcPts val="0"/>
                        </a:spcBef>
                        <a:spcAft>
                          <a:spcPts val="0"/>
                        </a:spcAft>
                      </a:pPr>
                      <a:r>
                        <a:rPr lang="en-US" sz="1100" noProof="0">
                          <a:solidFill>
                            <a:schemeClr val="tx1"/>
                          </a:solidFill>
                          <a:effectLst/>
                          <a:latin typeface="+mn-lt"/>
                          <a:ea typeface="+mn-ea"/>
                          <a:cs typeface="+mn-cs"/>
                        </a:rPr>
                        <a:t>60,000</a:t>
                      </a:r>
                      <a:endParaRPr lang="en-US" sz="1100" noProof="0">
                        <a:solidFill>
                          <a:schemeClr val="tx1"/>
                        </a:solidFill>
                        <a:effectLst/>
                        <a:latin typeface="Calibri"/>
                        <a:ea typeface="Calibri"/>
                        <a:cs typeface="Times New Roman"/>
                      </a:endParaRPr>
                    </a:p>
                  </a:txBody>
                  <a:tcPr marL="68558" marR="68558" marT="0" marB="0">
                    <a:solidFill>
                      <a:srgbClr val="8AC6CD"/>
                    </a:solidFill>
                  </a:tcPr>
                </a:tc>
                <a:tc>
                  <a:txBody>
                    <a:bodyPr/>
                    <a:lstStyle/>
                    <a:p>
                      <a:pPr marL="0" marR="0" algn="ctr">
                        <a:lnSpc>
                          <a:spcPct val="115000"/>
                        </a:lnSpc>
                        <a:spcBef>
                          <a:spcPts val="0"/>
                        </a:spcBef>
                        <a:spcAft>
                          <a:spcPts val="0"/>
                        </a:spcAft>
                      </a:pPr>
                      <a:r>
                        <a:rPr lang="en-US" sz="1100" noProof="0">
                          <a:effectLst/>
                        </a:rPr>
                        <a:t>4.91</a:t>
                      </a:r>
                      <a:endParaRPr lang="en-US" sz="1100" noProof="0">
                        <a:effectLst/>
                        <a:latin typeface="Calibri"/>
                        <a:ea typeface="Calibri"/>
                        <a:cs typeface="Times New Roman"/>
                      </a:endParaRPr>
                    </a:p>
                  </a:txBody>
                  <a:tcPr marL="68558" marR="68558" marT="0" marB="0">
                    <a:solidFill>
                      <a:srgbClr val="BADDE1"/>
                    </a:solidFill>
                  </a:tcPr>
                </a:tc>
                <a:tc>
                  <a:txBody>
                    <a:bodyPr/>
                    <a:lstStyle/>
                    <a:p>
                      <a:pPr marL="0" marR="0" algn="ctr">
                        <a:lnSpc>
                          <a:spcPct val="115000"/>
                        </a:lnSpc>
                        <a:spcBef>
                          <a:spcPts val="0"/>
                        </a:spcBef>
                        <a:spcAft>
                          <a:spcPts val="0"/>
                        </a:spcAft>
                      </a:pPr>
                      <a:r>
                        <a:rPr lang="en-US" sz="1100" noProof="0">
                          <a:effectLst/>
                        </a:rPr>
                        <a:t>49.1</a:t>
                      </a:r>
                      <a:endParaRPr lang="en-US" sz="1100" noProof="0">
                        <a:effectLst/>
                        <a:latin typeface="Calibri"/>
                        <a:ea typeface="Calibri"/>
                        <a:cs typeface="Times New Roman"/>
                      </a:endParaRPr>
                    </a:p>
                  </a:txBody>
                  <a:tcPr marL="68558" marR="68558" marT="0" marB="0">
                    <a:solidFill>
                      <a:srgbClr val="BADDE1"/>
                    </a:solidFill>
                  </a:tcPr>
                </a:tc>
                <a:tc>
                  <a:txBody>
                    <a:bodyPr/>
                    <a:lstStyle/>
                    <a:p>
                      <a:pPr marL="0" marR="0" algn="ctr">
                        <a:lnSpc>
                          <a:spcPct val="115000"/>
                        </a:lnSpc>
                        <a:spcBef>
                          <a:spcPts val="0"/>
                        </a:spcBef>
                        <a:spcAft>
                          <a:spcPts val="0"/>
                        </a:spcAft>
                      </a:pPr>
                      <a:r>
                        <a:rPr lang="en-US" sz="1100" noProof="0">
                          <a:effectLst/>
                        </a:rPr>
                        <a:t>491.6</a:t>
                      </a:r>
                      <a:endParaRPr lang="en-US" sz="1100" noProof="0">
                        <a:effectLst/>
                        <a:latin typeface="Calibri"/>
                        <a:ea typeface="Calibri"/>
                        <a:cs typeface="Times New Roman"/>
                      </a:endParaRPr>
                    </a:p>
                  </a:txBody>
                  <a:tcPr marL="68558" marR="68558" marT="0" marB="0">
                    <a:solidFill>
                      <a:srgbClr val="BADDE1"/>
                    </a:solidFill>
                  </a:tcPr>
                </a:tc>
                <a:tc>
                  <a:txBody>
                    <a:bodyPr/>
                    <a:lstStyle/>
                    <a:p>
                      <a:pPr marL="0" marR="0" algn="ctr">
                        <a:lnSpc>
                          <a:spcPct val="115000"/>
                        </a:lnSpc>
                        <a:spcBef>
                          <a:spcPts val="0"/>
                        </a:spcBef>
                        <a:spcAft>
                          <a:spcPts val="0"/>
                        </a:spcAft>
                      </a:pPr>
                      <a:r>
                        <a:rPr lang="en-US" sz="1100" noProof="0">
                          <a:effectLst/>
                        </a:rPr>
                        <a:t>2453.0</a:t>
                      </a:r>
                      <a:endParaRPr lang="en-US" sz="1100" noProof="0">
                        <a:effectLst/>
                        <a:latin typeface="Calibri"/>
                        <a:ea typeface="Calibri"/>
                        <a:cs typeface="Times New Roman"/>
                      </a:endParaRPr>
                    </a:p>
                  </a:txBody>
                  <a:tcPr marL="68558" marR="68558" marT="0" marB="0">
                    <a:solidFill>
                      <a:srgbClr val="BADDE1"/>
                    </a:solidFill>
                  </a:tcPr>
                </a:tc>
                <a:tc>
                  <a:txBody>
                    <a:bodyPr/>
                    <a:lstStyle/>
                    <a:p>
                      <a:pPr marL="0" marR="0" algn="ctr">
                        <a:lnSpc>
                          <a:spcPct val="115000"/>
                        </a:lnSpc>
                        <a:spcBef>
                          <a:spcPts val="0"/>
                        </a:spcBef>
                        <a:spcAft>
                          <a:spcPts val="0"/>
                        </a:spcAft>
                      </a:pPr>
                      <a:r>
                        <a:rPr lang="en-US" sz="1100" noProof="0" dirty="0">
                          <a:effectLst/>
                        </a:rPr>
                        <a:t>4906.0</a:t>
                      </a:r>
                      <a:endParaRPr lang="en-US" sz="1100" noProof="0" dirty="0">
                        <a:effectLst/>
                        <a:latin typeface="Calibri"/>
                        <a:ea typeface="Calibri"/>
                        <a:cs typeface="Times New Roman"/>
                      </a:endParaRPr>
                    </a:p>
                  </a:txBody>
                  <a:tcPr marL="68558" marR="68558" marT="0" marB="0">
                    <a:solidFill>
                      <a:srgbClr val="BADDE1"/>
                    </a:solidFill>
                  </a:tcPr>
                </a:tc>
                <a:extLst>
                  <a:ext uri="{0D108BD9-81ED-4DB2-BD59-A6C34878D82A}">
                    <a16:rowId xmlns:a16="http://schemas.microsoft.com/office/drawing/2014/main" val="10007"/>
                  </a:ext>
                </a:extLst>
              </a:tr>
            </a:tbl>
          </a:graphicData>
        </a:graphic>
      </p:graphicFrame>
      <p:sp>
        <p:nvSpPr>
          <p:cNvPr id="16448" name="Rectangle 4">
            <a:extLst>
              <a:ext uri="{FF2B5EF4-FFF2-40B4-BE49-F238E27FC236}">
                <a16:creationId xmlns:a16="http://schemas.microsoft.com/office/drawing/2014/main" id="{DD0223AE-1119-4B7C-A0CE-FFD129C7A2F5}"/>
              </a:ext>
            </a:extLst>
          </p:cNvPr>
          <p:cNvSpPr>
            <a:spLocks noChangeArrowheads="1"/>
          </p:cNvSpPr>
          <p:nvPr/>
        </p:nvSpPr>
        <p:spPr bwMode="auto">
          <a:xfrm>
            <a:off x="1738313" y="3085713"/>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de-DE" sz="1200"/>
          </a:p>
        </p:txBody>
      </p:sp>
      <p:graphicFrame>
        <p:nvGraphicFramePr>
          <p:cNvPr id="4" name="Tabelle 3">
            <a:extLst>
              <a:ext uri="{FF2B5EF4-FFF2-40B4-BE49-F238E27FC236}">
                <a16:creationId xmlns:a16="http://schemas.microsoft.com/office/drawing/2014/main" id="{29621C9A-F852-4E47-9836-23BC1880983F}"/>
              </a:ext>
            </a:extLst>
          </p:cNvPr>
          <p:cNvGraphicFramePr>
            <a:graphicFrameLocks noGrp="1"/>
          </p:cNvGraphicFramePr>
          <p:nvPr>
            <p:extLst>
              <p:ext uri="{D42A27DB-BD31-4B8C-83A1-F6EECF244321}">
                <p14:modId xmlns:p14="http://schemas.microsoft.com/office/powerpoint/2010/main" val="730938458"/>
              </p:ext>
            </p:extLst>
          </p:nvPr>
        </p:nvGraphicFramePr>
        <p:xfrm>
          <a:off x="4284663" y="3601914"/>
          <a:ext cx="4319587" cy="938212"/>
        </p:xfrm>
        <a:graphic>
          <a:graphicData uri="http://schemas.openxmlformats.org/drawingml/2006/table">
            <a:tbl>
              <a:tblPr firstRow="1" firstCol="1" bandRow="1">
                <a:tableStyleId>{5C22544A-7EE6-4342-B048-85BDC9FD1C3A}</a:tableStyleId>
              </a:tblPr>
              <a:tblGrid>
                <a:gridCol w="602733">
                  <a:extLst>
                    <a:ext uri="{9D8B030D-6E8A-4147-A177-3AD203B41FA5}">
                      <a16:colId xmlns:a16="http://schemas.microsoft.com/office/drawing/2014/main" val="20000"/>
                    </a:ext>
                  </a:extLst>
                </a:gridCol>
                <a:gridCol w="742713">
                  <a:extLst>
                    <a:ext uri="{9D8B030D-6E8A-4147-A177-3AD203B41FA5}">
                      <a16:colId xmlns:a16="http://schemas.microsoft.com/office/drawing/2014/main" val="20001"/>
                    </a:ext>
                  </a:extLst>
                </a:gridCol>
                <a:gridCol w="764119">
                  <a:extLst>
                    <a:ext uri="{9D8B030D-6E8A-4147-A177-3AD203B41FA5}">
                      <a16:colId xmlns:a16="http://schemas.microsoft.com/office/drawing/2014/main" val="20002"/>
                    </a:ext>
                  </a:extLst>
                </a:gridCol>
                <a:gridCol w="703189">
                  <a:extLst>
                    <a:ext uri="{9D8B030D-6E8A-4147-A177-3AD203B41FA5}">
                      <a16:colId xmlns:a16="http://schemas.microsoft.com/office/drawing/2014/main" val="20003"/>
                    </a:ext>
                  </a:extLst>
                </a:gridCol>
                <a:gridCol w="803644">
                  <a:extLst>
                    <a:ext uri="{9D8B030D-6E8A-4147-A177-3AD203B41FA5}">
                      <a16:colId xmlns:a16="http://schemas.microsoft.com/office/drawing/2014/main" val="20004"/>
                    </a:ext>
                  </a:extLst>
                </a:gridCol>
                <a:gridCol w="703189">
                  <a:extLst>
                    <a:ext uri="{9D8B030D-6E8A-4147-A177-3AD203B41FA5}">
                      <a16:colId xmlns:a16="http://schemas.microsoft.com/office/drawing/2014/main" val="20005"/>
                    </a:ext>
                  </a:extLst>
                </a:gridCol>
              </a:tblGrid>
              <a:tr h="192952">
                <a:tc>
                  <a:txBody>
                    <a:bodyPr/>
                    <a:lstStyle/>
                    <a:p>
                      <a:pPr marL="0" marR="0" algn="ctr">
                        <a:lnSpc>
                          <a:spcPct val="115000"/>
                        </a:lnSpc>
                        <a:spcBef>
                          <a:spcPts val="0"/>
                        </a:spcBef>
                        <a:spcAft>
                          <a:spcPts val="0"/>
                        </a:spcAft>
                      </a:pPr>
                      <a:r>
                        <a:rPr lang="en-US" sz="1100" noProof="0">
                          <a:solidFill>
                            <a:schemeClr val="tx1"/>
                          </a:solidFill>
                          <a:effectLst/>
                        </a:rPr>
                        <a:t>People</a:t>
                      </a:r>
                      <a:endParaRPr lang="en-US" sz="1100" noProof="0">
                        <a:solidFill>
                          <a:schemeClr val="tx1"/>
                        </a:solidFill>
                        <a:effectLst/>
                        <a:latin typeface="Calibri"/>
                        <a:ea typeface="MS Mincho"/>
                        <a:cs typeface="Times New Roman"/>
                      </a:endParaRPr>
                    </a:p>
                  </a:txBody>
                  <a:tcPr marL="68566" marR="68566" marT="0" marB="0">
                    <a:solidFill>
                      <a:srgbClr val="8AC6CD"/>
                    </a:solidFill>
                  </a:tcPr>
                </a:tc>
                <a:tc gridSpan="5">
                  <a:txBody>
                    <a:bodyPr/>
                    <a:lstStyle/>
                    <a:p>
                      <a:pPr marL="0" marR="0" algn="ctr">
                        <a:lnSpc>
                          <a:spcPct val="115000"/>
                        </a:lnSpc>
                        <a:spcBef>
                          <a:spcPts val="0"/>
                        </a:spcBef>
                        <a:spcAft>
                          <a:spcPts val="0"/>
                        </a:spcAft>
                      </a:pPr>
                      <a:r>
                        <a:rPr lang="en-US" sz="1100" noProof="0">
                          <a:solidFill>
                            <a:schemeClr val="tx1"/>
                          </a:solidFill>
                          <a:effectLst/>
                        </a:rPr>
                        <a:t>Needing decorporation treatment</a:t>
                      </a:r>
                      <a:endParaRPr lang="en-US" sz="1100" noProof="0">
                        <a:solidFill>
                          <a:schemeClr val="tx1"/>
                        </a:solidFill>
                        <a:effectLst/>
                        <a:latin typeface="Calibri"/>
                        <a:ea typeface="MS Mincho"/>
                        <a:cs typeface="Times New Roman"/>
                      </a:endParaRPr>
                    </a:p>
                  </a:txBody>
                  <a:tcPr marL="68566" marR="68566" marT="0" marB="0">
                    <a:solidFill>
                      <a:srgbClr val="8AC6CD"/>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37550">
                <a:tc>
                  <a:txBody>
                    <a:bodyPr/>
                    <a:lstStyle/>
                    <a:p>
                      <a:pPr marL="0" marR="0" algn="ctr">
                        <a:lnSpc>
                          <a:spcPct val="115000"/>
                        </a:lnSpc>
                        <a:spcBef>
                          <a:spcPts val="0"/>
                        </a:spcBef>
                        <a:spcAft>
                          <a:spcPts val="0"/>
                        </a:spcAft>
                      </a:pPr>
                      <a:r>
                        <a:rPr lang="en-US" sz="1100" noProof="0">
                          <a:solidFill>
                            <a:schemeClr val="tx1"/>
                          </a:solidFill>
                          <a:effectLst/>
                        </a:rPr>
                        <a:t> </a:t>
                      </a:r>
                      <a:endParaRPr lang="en-US" sz="1100" noProof="0">
                        <a:solidFill>
                          <a:schemeClr val="tx1"/>
                        </a:solidFill>
                        <a:effectLst/>
                        <a:latin typeface="Calibri"/>
                        <a:ea typeface="MS Mincho"/>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1100" b="1" noProof="0">
                          <a:solidFill>
                            <a:schemeClr val="tx1"/>
                          </a:solidFill>
                          <a:effectLst/>
                        </a:rPr>
                        <a:t>0.1 %</a:t>
                      </a:r>
                      <a:endParaRPr lang="en-US" sz="1100" b="1" noProof="0">
                        <a:solidFill>
                          <a:schemeClr val="tx1"/>
                        </a:solidFill>
                        <a:effectLst/>
                        <a:latin typeface="Calibri"/>
                        <a:ea typeface="MS Mincho"/>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1100" b="1" noProof="0">
                          <a:solidFill>
                            <a:schemeClr val="tx1"/>
                          </a:solidFill>
                          <a:effectLst/>
                        </a:rPr>
                        <a:t>1.0 %</a:t>
                      </a:r>
                      <a:endParaRPr lang="en-US" sz="1100" b="1" noProof="0">
                        <a:solidFill>
                          <a:schemeClr val="tx1"/>
                        </a:solidFill>
                        <a:effectLst/>
                        <a:latin typeface="Calibri"/>
                        <a:ea typeface="MS Mincho"/>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1100" b="1" noProof="0">
                          <a:solidFill>
                            <a:schemeClr val="tx1"/>
                          </a:solidFill>
                          <a:effectLst/>
                        </a:rPr>
                        <a:t>10 %</a:t>
                      </a:r>
                      <a:endParaRPr lang="en-US" sz="1100" b="1" noProof="0">
                        <a:solidFill>
                          <a:schemeClr val="tx1"/>
                        </a:solidFill>
                        <a:effectLst/>
                        <a:latin typeface="Calibri"/>
                        <a:ea typeface="MS Mincho"/>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1100" b="1" noProof="0">
                          <a:solidFill>
                            <a:schemeClr val="tx1"/>
                          </a:solidFill>
                          <a:effectLst/>
                        </a:rPr>
                        <a:t>50 %</a:t>
                      </a:r>
                      <a:endParaRPr lang="en-US" sz="1100" b="1" noProof="0">
                        <a:solidFill>
                          <a:schemeClr val="tx1"/>
                        </a:solidFill>
                        <a:effectLst/>
                        <a:latin typeface="Calibri"/>
                        <a:ea typeface="MS Mincho"/>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1100" b="1" noProof="0">
                          <a:solidFill>
                            <a:schemeClr val="tx1"/>
                          </a:solidFill>
                          <a:effectLst/>
                        </a:rPr>
                        <a:t>100 %</a:t>
                      </a:r>
                      <a:endParaRPr lang="en-US" sz="1100" b="1" noProof="0">
                        <a:solidFill>
                          <a:schemeClr val="tx1"/>
                        </a:solidFill>
                        <a:effectLst/>
                        <a:latin typeface="Calibri"/>
                        <a:ea typeface="MS Mincho"/>
                        <a:cs typeface="Times New Roman"/>
                      </a:endParaRPr>
                    </a:p>
                  </a:txBody>
                  <a:tcPr marL="68566" marR="68566" marT="0" marB="0">
                    <a:solidFill>
                      <a:srgbClr val="8AC6CD"/>
                    </a:solidFill>
                  </a:tcPr>
                </a:tc>
                <a:extLst>
                  <a:ext uri="{0D108BD9-81ED-4DB2-BD59-A6C34878D82A}">
                    <a16:rowId xmlns:a16="http://schemas.microsoft.com/office/drawing/2014/main" val="10001"/>
                  </a:ext>
                </a:extLst>
              </a:tr>
              <a:tr h="253855">
                <a:tc>
                  <a:txBody>
                    <a:bodyPr/>
                    <a:lstStyle/>
                    <a:p>
                      <a:pPr marL="0" marR="0" algn="ctr">
                        <a:lnSpc>
                          <a:spcPct val="115000"/>
                        </a:lnSpc>
                        <a:spcBef>
                          <a:spcPts val="0"/>
                        </a:spcBef>
                        <a:spcAft>
                          <a:spcPts val="0"/>
                        </a:spcAft>
                      </a:pPr>
                      <a:r>
                        <a:rPr lang="en-US" sz="1100" noProof="0">
                          <a:solidFill>
                            <a:schemeClr val="tx1"/>
                          </a:solidFill>
                          <a:effectLst/>
                        </a:rPr>
                        <a:t>1,000</a:t>
                      </a:r>
                      <a:endParaRPr lang="en-US" sz="1100" noProof="0">
                        <a:solidFill>
                          <a:schemeClr val="tx1"/>
                        </a:solidFill>
                        <a:effectLst/>
                        <a:latin typeface="Calibri"/>
                        <a:ea typeface="MS Mincho"/>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1100" noProof="0">
                          <a:effectLst/>
                        </a:rPr>
                        <a:t>0.11</a:t>
                      </a:r>
                      <a:endParaRPr lang="en-US" sz="1100" noProof="0">
                        <a:effectLst/>
                        <a:latin typeface="Calibri"/>
                        <a:ea typeface="MS Mincho"/>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1100" noProof="0">
                          <a:effectLst/>
                        </a:rPr>
                        <a:t>1.06</a:t>
                      </a:r>
                      <a:endParaRPr lang="en-US" sz="1100" noProof="0">
                        <a:effectLst/>
                        <a:latin typeface="Calibri"/>
                        <a:ea typeface="MS Mincho"/>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1100" noProof="0">
                          <a:effectLst/>
                        </a:rPr>
                        <a:t>10.6</a:t>
                      </a:r>
                      <a:endParaRPr lang="en-US" sz="1100" noProof="0">
                        <a:effectLst/>
                        <a:latin typeface="Calibri"/>
                        <a:ea typeface="MS Mincho"/>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1100" noProof="0">
                          <a:effectLst/>
                        </a:rPr>
                        <a:t>52.9</a:t>
                      </a:r>
                      <a:endParaRPr lang="en-US" sz="1100" noProof="0">
                        <a:effectLst/>
                        <a:latin typeface="Calibri"/>
                        <a:ea typeface="MS Mincho"/>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1100" noProof="0">
                          <a:effectLst/>
                        </a:rPr>
                        <a:t>105.8</a:t>
                      </a:r>
                      <a:endParaRPr lang="en-US" sz="1100" noProof="0">
                        <a:effectLst/>
                        <a:latin typeface="Calibri"/>
                        <a:ea typeface="MS Mincho"/>
                        <a:cs typeface="Times New Roman"/>
                      </a:endParaRPr>
                    </a:p>
                  </a:txBody>
                  <a:tcPr marL="68566" marR="68566" marT="0" marB="0">
                    <a:solidFill>
                      <a:srgbClr val="BADDE1"/>
                    </a:solidFill>
                  </a:tcPr>
                </a:tc>
                <a:extLst>
                  <a:ext uri="{0D108BD9-81ED-4DB2-BD59-A6C34878D82A}">
                    <a16:rowId xmlns:a16="http://schemas.microsoft.com/office/drawing/2014/main" val="10002"/>
                  </a:ext>
                </a:extLst>
              </a:tr>
              <a:tr h="253855">
                <a:tc>
                  <a:txBody>
                    <a:bodyPr/>
                    <a:lstStyle/>
                    <a:p>
                      <a:pPr marL="0" marR="0" algn="ctr">
                        <a:lnSpc>
                          <a:spcPct val="115000"/>
                        </a:lnSpc>
                        <a:spcBef>
                          <a:spcPts val="0"/>
                        </a:spcBef>
                        <a:spcAft>
                          <a:spcPts val="0"/>
                        </a:spcAft>
                      </a:pPr>
                      <a:r>
                        <a:rPr lang="en-US" sz="1100" noProof="0">
                          <a:solidFill>
                            <a:schemeClr val="tx1"/>
                          </a:solidFill>
                          <a:effectLst/>
                        </a:rPr>
                        <a:t>60,000</a:t>
                      </a:r>
                      <a:endParaRPr lang="en-US" sz="1100" noProof="0">
                        <a:solidFill>
                          <a:schemeClr val="tx1"/>
                        </a:solidFill>
                        <a:effectLst/>
                        <a:latin typeface="Calibri"/>
                        <a:ea typeface="MS Mincho"/>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1100" noProof="0">
                          <a:effectLst/>
                        </a:rPr>
                        <a:t>6.35</a:t>
                      </a:r>
                      <a:endParaRPr lang="en-US" sz="1100" noProof="0">
                        <a:effectLst/>
                        <a:latin typeface="Calibri"/>
                        <a:ea typeface="MS Mincho"/>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1100" noProof="0">
                          <a:effectLst/>
                        </a:rPr>
                        <a:t>63.5</a:t>
                      </a:r>
                      <a:endParaRPr lang="en-US" sz="1100" noProof="0">
                        <a:effectLst/>
                        <a:latin typeface="Calibri"/>
                        <a:ea typeface="MS Mincho"/>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1100" noProof="0">
                          <a:effectLst/>
                        </a:rPr>
                        <a:t>635.0</a:t>
                      </a:r>
                      <a:endParaRPr lang="en-US" sz="1100" noProof="0">
                        <a:effectLst/>
                        <a:latin typeface="Calibri"/>
                        <a:ea typeface="MS Mincho"/>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1100" noProof="0">
                          <a:effectLst/>
                        </a:rPr>
                        <a:t>3,174.9</a:t>
                      </a:r>
                      <a:endParaRPr lang="en-US" sz="1100" noProof="0">
                        <a:effectLst/>
                        <a:latin typeface="Calibri"/>
                        <a:ea typeface="MS Mincho"/>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1100" noProof="0" dirty="0">
                          <a:effectLst/>
                        </a:rPr>
                        <a:t>6,349.7</a:t>
                      </a:r>
                      <a:endParaRPr lang="en-US" sz="1100" noProof="0" dirty="0">
                        <a:effectLst/>
                        <a:latin typeface="Calibri"/>
                        <a:ea typeface="MS Mincho"/>
                        <a:cs typeface="Times New Roman"/>
                      </a:endParaRPr>
                    </a:p>
                  </a:txBody>
                  <a:tcPr marL="68566" marR="68566" marT="0" marB="0">
                    <a:solidFill>
                      <a:srgbClr val="BADDE1"/>
                    </a:solidFill>
                  </a:tcPr>
                </a:tc>
                <a:extLst>
                  <a:ext uri="{0D108BD9-81ED-4DB2-BD59-A6C34878D82A}">
                    <a16:rowId xmlns:a16="http://schemas.microsoft.com/office/drawing/2014/main" val="10003"/>
                  </a:ext>
                </a:extLst>
              </a:tr>
            </a:tbl>
          </a:graphicData>
        </a:graphic>
      </p:graphicFrame>
      <p:sp>
        <p:nvSpPr>
          <p:cNvPr id="16482" name="Rechteck 5">
            <a:extLst>
              <a:ext uri="{FF2B5EF4-FFF2-40B4-BE49-F238E27FC236}">
                <a16:creationId xmlns:a16="http://schemas.microsoft.com/office/drawing/2014/main" id="{FCFD827E-2C0C-443C-86C2-E642C4E814E7}"/>
              </a:ext>
            </a:extLst>
          </p:cNvPr>
          <p:cNvSpPr>
            <a:spLocks noChangeArrowheads="1"/>
          </p:cNvSpPr>
          <p:nvPr/>
        </p:nvSpPr>
        <p:spPr bwMode="auto">
          <a:xfrm>
            <a:off x="1619250" y="1124744"/>
            <a:ext cx="6121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200" dirty="0"/>
              <a:t>Scenario: incorporation of 1 </a:t>
            </a:r>
            <a:r>
              <a:rPr lang="en-US" altLang="de-DE" sz="1200" dirty="0" err="1"/>
              <a:t>mCi</a:t>
            </a:r>
            <a:r>
              <a:rPr lang="en-US" altLang="de-DE" sz="1200" dirty="0"/>
              <a:t> cesium-137 in a soluble compound by acute inhalation. Assumption: Prussian Blue treatment for 30 days. </a:t>
            </a:r>
          </a:p>
        </p:txBody>
      </p:sp>
      <p:graphicFrame>
        <p:nvGraphicFramePr>
          <p:cNvPr id="7" name="Tabelle 6">
            <a:extLst>
              <a:ext uri="{FF2B5EF4-FFF2-40B4-BE49-F238E27FC236}">
                <a16:creationId xmlns:a16="http://schemas.microsoft.com/office/drawing/2014/main" id="{BD2FB22B-E0FB-4233-B030-F30939CA6916}"/>
              </a:ext>
            </a:extLst>
          </p:cNvPr>
          <p:cNvGraphicFramePr>
            <a:graphicFrameLocks noGrp="1"/>
          </p:cNvGraphicFramePr>
          <p:nvPr>
            <p:extLst>
              <p:ext uri="{D42A27DB-BD31-4B8C-83A1-F6EECF244321}">
                <p14:modId xmlns:p14="http://schemas.microsoft.com/office/powerpoint/2010/main" val="3858643961"/>
              </p:ext>
            </p:extLst>
          </p:nvPr>
        </p:nvGraphicFramePr>
        <p:xfrm>
          <a:off x="107950" y="2026444"/>
          <a:ext cx="6048372" cy="969963"/>
        </p:xfrm>
        <a:graphic>
          <a:graphicData uri="http://schemas.openxmlformats.org/drawingml/2006/table">
            <a:tbl>
              <a:tblPr firstRow="1" bandRow="1">
                <a:tableStyleId>{5C22544A-7EE6-4342-B048-85BDC9FD1C3A}</a:tableStyleId>
              </a:tblPr>
              <a:tblGrid>
                <a:gridCol w="504031">
                  <a:extLst>
                    <a:ext uri="{9D8B030D-6E8A-4147-A177-3AD203B41FA5}">
                      <a16:colId xmlns:a16="http://schemas.microsoft.com/office/drawing/2014/main" val="20000"/>
                    </a:ext>
                  </a:extLst>
                </a:gridCol>
                <a:gridCol w="504031">
                  <a:extLst>
                    <a:ext uri="{9D8B030D-6E8A-4147-A177-3AD203B41FA5}">
                      <a16:colId xmlns:a16="http://schemas.microsoft.com/office/drawing/2014/main" val="20001"/>
                    </a:ext>
                  </a:extLst>
                </a:gridCol>
                <a:gridCol w="504031">
                  <a:extLst>
                    <a:ext uri="{9D8B030D-6E8A-4147-A177-3AD203B41FA5}">
                      <a16:colId xmlns:a16="http://schemas.microsoft.com/office/drawing/2014/main" val="20002"/>
                    </a:ext>
                  </a:extLst>
                </a:gridCol>
                <a:gridCol w="504031">
                  <a:extLst>
                    <a:ext uri="{9D8B030D-6E8A-4147-A177-3AD203B41FA5}">
                      <a16:colId xmlns:a16="http://schemas.microsoft.com/office/drawing/2014/main" val="20003"/>
                    </a:ext>
                  </a:extLst>
                </a:gridCol>
                <a:gridCol w="504031">
                  <a:extLst>
                    <a:ext uri="{9D8B030D-6E8A-4147-A177-3AD203B41FA5}">
                      <a16:colId xmlns:a16="http://schemas.microsoft.com/office/drawing/2014/main" val="20004"/>
                    </a:ext>
                  </a:extLst>
                </a:gridCol>
                <a:gridCol w="504031">
                  <a:extLst>
                    <a:ext uri="{9D8B030D-6E8A-4147-A177-3AD203B41FA5}">
                      <a16:colId xmlns:a16="http://schemas.microsoft.com/office/drawing/2014/main" val="20005"/>
                    </a:ext>
                  </a:extLst>
                </a:gridCol>
                <a:gridCol w="504031">
                  <a:extLst>
                    <a:ext uri="{9D8B030D-6E8A-4147-A177-3AD203B41FA5}">
                      <a16:colId xmlns:a16="http://schemas.microsoft.com/office/drawing/2014/main" val="20006"/>
                    </a:ext>
                  </a:extLst>
                </a:gridCol>
                <a:gridCol w="504031">
                  <a:extLst>
                    <a:ext uri="{9D8B030D-6E8A-4147-A177-3AD203B41FA5}">
                      <a16:colId xmlns:a16="http://schemas.microsoft.com/office/drawing/2014/main" val="20007"/>
                    </a:ext>
                  </a:extLst>
                </a:gridCol>
                <a:gridCol w="504031">
                  <a:extLst>
                    <a:ext uri="{9D8B030D-6E8A-4147-A177-3AD203B41FA5}">
                      <a16:colId xmlns:a16="http://schemas.microsoft.com/office/drawing/2014/main" val="20008"/>
                    </a:ext>
                  </a:extLst>
                </a:gridCol>
                <a:gridCol w="504031">
                  <a:extLst>
                    <a:ext uri="{9D8B030D-6E8A-4147-A177-3AD203B41FA5}">
                      <a16:colId xmlns:a16="http://schemas.microsoft.com/office/drawing/2014/main" val="20009"/>
                    </a:ext>
                  </a:extLst>
                </a:gridCol>
                <a:gridCol w="504031">
                  <a:extLst>
                    <a:ext uri="{9D8B030D-6E8A-4147-A177-3AD203B41FA5}">
                      <a16:colId xmlns:a16="http://schemas.microsoft.com/office/drawing/2014/main" val="20010"/>
                    </a:ext>
                  </a:extLst>
                </a:gridCol>
                <a:gridCol w="504031">
                  <a:extLst>
                    <a:ext uri="{9D8B030D-6E8A-4147-A177-3AD203B41FA5}">
                      <a16:colId xmlns:a16="http://schemas.microsoft.com/office/drawing/2014/main" val="20011"/>
                    </a:ext>
                  </a:extLst>
                </a:gridCol>
              </a:tblGrid>
              <a:tr h="426712">
                <a:tc gridSpan="2">
                  <a:txBody>
                    <a:bodyPr/>
                    <a:lstStyle/>
                    <a:p>
                      <a:pPr algn="ctr"/>
                      <a:r>
                        <a:rPr lang="en-US" sz="1100" noProof="0">
                          <a:solidFill>
                            <a:schemeClr val="tx1"/>
                          </a:solidFill>
                        </a:rPr>
                        <a:t>No treatment</a:t>
                      </a:r>
                    </a:p>
                  </a:txBody>
                  <a:tcPr marL="91436" marR="91436" marT="45716" marB="45716">
                    <a:solidFill>
                      <a:srgbClr val="8AC6CD"/>
                    </a:solidFill>
                  </a:tcPr>
                </a:tc>
                <a:tc hMerge="1">
                  <a:txBody>
                    <a:bodyPr/>
                    <a:lstStyle/>
                    <a:p>
                      <a:endParaRPr lang="de-DE" sz="1100" dirty="0">
                        <a:solidFill>
                          <a:schemeClr val="tx1"/>
                        </a:solidFill>
                      </a:endParaRPr>
                    </a:p>
                  </a:txBody>
                  <a:tcPr/>
                </a:tc>
                <a:tc gridSpan="10">
                  <a:txBody>
                    <a:bodyPr/>
                    <a:lstStyle/>
                    <a:p>
                      <a:pPr algn="ctr"/>
                      <a:r>
                        <a:rPr lang="en-US" sz="1100" noProof="0">
                          <a:solidFill>
                            <a:schemeClr val="tx1"/>
                          </a:solidFill>
                        </a:rPr>
                        <a:t>Treatment start time</a:t>
                      </a:r>
                    </a:p>
                  </a:txBody>
                  <a:tcPr marL="91436" marR="91436" marT="45716" marB="45716">
                    <a:solidFill>
                      <a:srgbClr val="8AC6CD"/>
                    </a:solidFill>
                  </a:tcPr>
                </a:tc>
                <a:tc hMerge="1">
                  <a:txBody>
                    <a:bodyPr/>
                    <a:lstStyle/>
                    <a:p>
                      <a:endParaRPr lang="de-DE" sz="1100" dirty="0">
                        <a:solidFill>
                          <a:schemeClr val="tx1"/>
                        </a:solidFill>
                      </a:endParaRPr>
                    </a:p>
                  </a:txBody>
                  <a:tcPr/>
                </a:tc>
                <a:tc hMerge="1">
                  <a:txBody>
                    <a:bodyPr/>
                    <a:lstStyle/>
                    <a:p>
                      <a:endParaRPr lang="de-DE" sz="1100" dirty="0">
                        <a:solidFill>
                          <a:schemeClr val="tx1"/>
                        </a:solidFill>
                      </a:endParaRPr>
                    </a:p>
                  </a:txBody>
                  <a:tcPr/>
                </a:tc>
                <a:tc hMerge="1">
                  <a:txBody>
                    <a:bodyPr/>
                    <a:lstStyle/>
                    <a:p>
                      <a:endParaRPr lang="de-DE" sz="1100" dirty="0">
                        <a:solidFill>
                          <a:schemeClr val="tx1"/>
                        </a:solidFill>
                      </a:endParaRPr>
                    </a:p>
                  </a:txBody>
                  <a:tcPr/>
                </a:tc>
                <a:tc hMerge="1">
                  <a:txBody>
                    <a:bodyPr/>
                    <a:lstStyle/>
                    <a:p>
                      <a:endParaRPr lang="de-DE" sz="1100" dirty="0">
                        <a:solidFill>
                          <a:schemeClr val="tx1"/>
                        </a:solidFill>
                      </a:endParaRPr>
                    </a:p>
                  </a:txBody>
                  <a:tcPr/>
                </a:tc>
                <a:tc hMerge="1">
                  <a:txBody>
                    <a:bodyPr/>
                    <a:lstStyle/>
                    <a:p>
                      <a:endParaRPr lang="de-DE" sz="1100" dirty="0">
                        <a:solidFill>
                          <a:schemeClr val="tx1"/>
                        </a:solidFill>
                      </a:endParaRPr>
                    </a:p>
                  </a:txBody>
                  <a:tcPr/>
                </a:tc>
                <a:tc hMerge="1">
                  <a:txBody>
                    <a:bodyPr/>
                    <a:lstStyle/>
                    <a:p>
                      <a:endParaRPr lang="de-DE" sz="1100" dirty="0">
                        <a:solidFill>
                          <a:schemeClr val="tx1"/>
                        </a:solidFill>
                      </a:endParaRPr>
                    </a:p>
                  </a:txBody>
                  <a:tcPr/>
                </a:tc>
                <a:tc hMerge="1">
                  <a:txBody>
                    <a:bodyPr/>
                    <a:lstStyle/>
                    <a:p>
                      <a:endParaRPr lang="de-DE" sz="1100" dirty="0">
                        <a:solidFill>
                          <a:schemeClr val="tx1"/>
                        </a:solidFill>
                      </a:endParaRPr>
                    </a:p>
                  </a:txBody>
                  <a:tcPr/>
                </a:tc>
                <a:tc hMerge="1">
                  <a:txBody>
                    <a:bodyPr/>
                    <a:lstStyle/>
                    <a:p>
                      <a:endParaRPr lang="de-DE" sz="1100" dirty="0">
                        <a:solidFill>
                          <a:schemeClr val="tx1"/>
                        </a:solidFill>
                      </a:endParaRPr>
                    </a:p>
                  </a:txBody>
                  <a:tcPr/>
                </a:tc>
                <a:tc hMerge="1">
                  <a:txBody>
                    <a:bodyPr/>
                    <a:lstStyle/>
                    <a:p>
                      <a:endParaRPr lang="de-DE" sz="1100" dirty="0">
                        <a:solidFill>
                          <a:schemeClr val="tx1"/>
                        </a:solidFill>
                      </a:endParaRPr>
                    </a:p>
                  </a:txBody>
                  <a:tcPr/>
                </a:tc>
                <a:extLst>
                  <a:ext uri="{0D108BD9-81ED-4DB2-BD59-A6C34878D82A}">
                    <a16:rowId xmlns:a16="http://schemas.microsoft.com/office/drawing/2014/main" val="10000"/>
                  </a:ext>
                </a:extLst>
              </a:tr>
              <a:tr h="261153">
                <a:tc>
                  <a:txBody>
                    <a:bodyPr/>
                    <a:lstStyle/>
                    <a:p>
                      <a:endParaRPr lang="en-US" sz="1100" noProof="0"/>
                    </a:p>
                  </a:txBody>
                  <a:tcPr marL="91436" marR="91436" marT="45716" marB="45716">
                    <a:solidFill>
                      <a:srgbClr val="8AC6CD"/>
                    </a:solidFill>
                  </a:tcPr>
                </a:tc>
                <a:tc>
                  <a:txBody>
                    <a:bodyPr/>
                    <a:lstStyle/>
                    <a:p>
                      <a:pPr algn="ctr"/>
                      <a:endParaRPr lang="en-US" sz="1100" noProof="0"/>
                    </a:p>
                  </a:txBody>
                  <a:tcPr marL="91436" marR="91436" marT="45716" marB="45716">
                    <a:solidFill>
                      <a:srgbClr val="8AC6CD"/>
                    </a:solidFill>
                  </a:tcPr>
                </a:tc>
                <a:tc>
                  <a:txBody>
                    <a:bodyPr/>
                    <a:lstStyle/>
                    <a:p>
                      <a:pPr algn="ctr"/>
                      <a:r>
                        <a:rPr lang="en-US" sz="1100" b="1" noProof="0"/>
                        <a:t>1h</a:t>
                      </a:r>
                    </a:p>
                  </a:txBody>
                  <a:tcPr marL="91436" marR="91436" marT="45716" marB="45716">
                    <a:solidFill>
                      <a:srgbClr val="8AC6CD"/>
                    </a:solidFill>
                  </a:tcPr>
                </a:tc>
                <a:tc>
                  <a:txBody>
                    <a:bodyPr/>
                    <a:lstStyle/>
                    <a:p>
                      <a:pPr algn="ctr"/>
                      <a:r>
                        <a:rPr lang="en-US" sz="1100" b="1" noProof="0"/>
                        <a:t>2h</a:t>
                      </a:r>
                    </a:p>
                  </a:txBody>
                  <a:tcPr marL="91436" marR="91436" marT="45716" marB="45716">
                    <a:solidFill>
                      <a:srgbClr val="8AC6CD"/>
                    </a:solidFill>
                  </a:tcPr>
                </a:tc>
                <a:tc>
                  <a:txBody>
                    <a:bodyPr/>
                    <a:lstStyle/>
                    <a:p>
                      <a:pPr algn="ctr"/>
                      <a:r>
                        <a:rPr lang="en-US" sz="1100" b="1" noProof="0"/>
                        <a:t>6h</a:t>
                      </a:r>
                    </a:p>
                  </a:txBody>
                  <a:tcPr marL="91436" marR="91436" marT="45716" marB="45716">
                    <a:solidFill>
                      <a:srgbClr val="8AC6CD"/>
                    </a:solidFill>
                  </a:tcPr>
                </a:tc>
                <a:tc>
                  <a:txBody>
                    <a:bodyPr/>
                    <a:lstStyle/>
                    <a:p>
                      <a:pPr algn="ctr"/>
                      <a:r>
                        <a:rPr lang="en-US" sz="1100" b="1" noProof="0"/>
                        <a:t>12h</a:t>
                      </a:r>
                    </a:p>
                  </a:txBody>
                  <a:tcPr marL="91436" marR="91436" marT="45716" marB="45716">
                    <a:solidFill>
                      <a:srgbClr val="8AC6CD"/>
                    </a:solidFill>
                  </a:tcPr>
                </a:tc>
                <a:tc>
                  <a:txBody>
                    <a:bodyPr/>
                    <a:lstStyle/>
                    <a:p>
                      <a:pPr algn="ctr"/>
                      <a:r>
                        <a:rPr lang="en-US" sz="1100" b="1" noProof="0"/>
                        <a:t>1d</a:t>
                      </a:r>
                    </a:p>
                  </a:txBody>
                  <a:tcPr marL="91436" marR="91436" marT="45716" marB="45716">
                    <a:solidFill>
                      <a:srgbClr val="8AC6CD"/>
                    </a:solidFill>
                  </a:tcPr>
                </a:tc>
                <a:tc>
                  <a:txBody>
                    <a:bodyPr/>
                    <a:lstStyle/>
                    <a:p>
                      <a:pPr algn="ctr"/>
                      <a:r>
                        <a:rPr lang="en-US" sz="1100" b="1" noProof="0"/>
                        <a:t>2d</a:t>
                      </a:r>
                    </a:p>
                  </a:txBody>
                  <a:tcPr marL="91436" marR="91436" marT="45716" marB="45716">
                    <a:solidFill>
                      <a:srgbClr val="8AC6CD"/>
                    </a:solidFill>
                  </a:tcPr>
                </a:tc>
                <a:tc>
                  <a:txBody>
                    <a:bodyPr/>
                    <a:lstStyle/>
                    <a:p>
                      <a:pPr algn="ctr"/>
                      <a:r>
                        <a:rPr lang="en-US" sz="1100" b="1" noProof="0"/>
                        <a:t>10d</a:t>
                      </a:r>
                    </a:p>
                  </a:txBody>
                  <a:tcPr marL="91436" marR="91436" marT="45716" marB="45716">
                    <a:solidFill>
                      <a:srgbClr val="8AC6CD"/>
                    </a:solidFill>
                  </a:tcPr>
                </a:tc>
                <a:tc>
                  <a:txBody>
                    <a:bodyPr/>
                    <a:lstStyle/>
                    <a:p>
                      <a:pPr algn="ctr"/>
                      <a:r>
                        <a:rPr lang="en-US" sz="1100" b="1" noProof="0"/>
                        <a:t>30d</a:t>
                      </a:r>
                    </a:p>
                  </a:txBody>
                  <a:tcPr marL="91436" marR="91436" marT="45716" marB="45716">
                    <a:solidFill>
                      <a:srgbClr val="8AC6CD"/>
                    </a:solidFill>
                  </a:tcPr>
                </a:tc>
                <a:tc>
                  <a:txBody>
                    <a:bodyPr/>
                    <a:lstStyle/>
                    <a:p>
                      <a:pPr algn="ctr"/>
                      <a:r>
                        <a:rPr lang="en-US" sz="1100" b="1" noProof="0"/>
                        <a:t>90d</a:t>
                      </a:r>
                    </a:p>
                  </a:txBody>
                  <a:tcPr marL="91436" marR="91436" marT="45716" marB="45716">
                    <a:solidFill>
                      <a:srgbClr val="8AC6CD"/>
                    </a:solidFill>
                  </a:tcPr>
                </a:tc>
                <a:tc>
                  <a:txBody>
                    <a:bodyPr/>
                    <a:lstStyle/>
                    <a:p>
                      <a:pPr algn="ctr"/>
                      <a:r>
                        <a:rPr lang="en-US" sz="1100" b="1" noProof="0"/>
                        <a:t>180d</a:t>
                      </a:r>
                    </a:p>
                  </a:txBody>
                  <a:tcPr marL="91436" marR="91436" marT="45716" marB="45716">
                    <a:solidFill>
                      <a:srgbClr val="8AC6CD"/>
                    </a:solidFill>
                  </a:tcPr>
                </a:tc>
                <a:extLst>
                  <a:ext uri="{0D108BD9-81ED-4DB2-BD59-A6C34878D82A}">
                    <a16:rowId xmlns:a16="http://schemas.microsoft.com/office/drawing/2014/main" val="10001"/>
                  </a:ext>
                </a:extLst>
              </a:tr>
              <a:tr h="282098">
                <a:tc>
                  <a:txBody>
                    <a:bodyPr/>
                    <a:lstStyle/>
                    <a:p>
                      <a:r>
                        <a:rPr lang="en-US" sz="1100" noProof="0"/>
                        <a:t>mSv</a:t>
                      </a:r>
                    </a:p>
                  </a:txBody>
                  <a:tcPr marL="91436" marR="91436" marT="45716" marB="45716">
                    <a:solidFill>
                      <a:srgbClr val="8AC6CD"/>
                    </a:solidFill>
                  </a:tcPr>
                </a:tc>
                <a:tc>
                  <a:txBody>
                    <a:bodyPr/>
                    <a:lstStyle/>
                    <a:p>
                      <a:pPr algn="ctr"/>
                      <a:r>
                        <a:rPr lang="en-US" sz="1100" noProof="0"/>
                        <a:t>291</a:t>
                      </a:r>
                    </a:p>
                  </a:txBody>
                  <a:tcPr marL="91436" marR="91436" marT="45716" marB="45716">
                    <a:solidFill>
                      <a:srgbClr val="BADDE1"/>
                    </a:solidFill>
                  </a:tcPr>
                </a:tc>
                <a:tc>
                  <a:txBody>
                    <a:bodyPr/>
                    <a:lstStyle/>
                    <a:p>
                      <a:pPr algn="ctr"/>
                      <a:r>
                        <a:rPr lang="en-US" sz="1100" noProof="0"/>
                        <a:t>188</a:t>
                      </a:r>
                    </a:p>
                  </a:txBody>
                  <a:tcPr marL="91436" marR="91436" marT="45716" marB="45716">
                    <a:solidFill>
                      <a:srgbClr val="BADDE1"/>
                    </a:solidFill>
                  </a:tcPr>
                </a:tc>
                <a:tc>
                  <a:txBody>
                    <a:bodyPr/>
                    <a:lstStyle/>
                    <a:p>
                      <a:pPr algn="ctr"/>
                      <a:r>
                        <a:rPr lang="en-US" sz="1100" noProof="0"/>
                        <a:t>188</a:t>
                      </a:r>
                    </a:p>
                  </a:txBody>
                  <a:tcPr marL="91436" marR="91436" marT="45716" marB="45716">
                    <a:solidFill>
                      <a:srgbClr val="BADDE1"/>
                    </a:solidFill>
                  </a:tcPr>
                </a:tc>
                <a:tc>
                  <a:txBody>
                    <a:bodyPr/>
                    <a:lstStyle/>
                    <a:p>
                      <a:pPr algn="ctr"/>
                      <a:r>
                        <a:rPr lang="en-US" sz="1100" noProof="0"/>
                        <a:t>190</a:t>
                      </a:r>
                    </a:p>
                  </a:txBody>
                  <a:tcPr marL="91436" marR="91436" marT="45716" marB="45716">
                    <a:solidFill>
                      <a:srgbClr val="BADDE1"/>
                    </a:solidFill>
                  </a:tcPr>
                </a:tc>
                <a:tc>
                  <a:txBody>
                    <a:bodyPr/>
                    <a:lstStyle/>
                    <a:p>
                      <a:pPr algn="ctr"/>
                      <a:r>
                        <a:rPr lang="en-US" sz="1100" noProof="0"/>
                        <a:t>193</a:t>
                      </a:r>
                    </a:p>
                  </a:txBody>
                  <a:tcPr marL="91436" marR="91436" marT="45716" marB="45716">
                    <a:solidFill>
                      <a:srgbClr val="BADDE1"/>
                    </a:solidFill>
                  </a:tcPr>
                </a:tc>
                <a:tc>
                  <a:txBody>
                    <a:bodyPr/>
                    <a:lstStyle/>
                    <a:p>
                      <a:pPr algn="ctr"/>
                      <a:r>
                        <a:rPr lang="en-US" sz="1100" noProof="0"/>
                        <a:t>199</a:t>
                      </a:r>
                    </a:p>
                  </a:txBody>
                  <a:tcPr marL="91436" marR="91436" marT="45716" marB="45716">
                    <a:solidFill>
                      <a:srgbClr val="BADDE1"/>
                    </a:solidFill>
                  </a:tcPr>
                </a:tc>
                <a:tc>
                  <a:txBody>
                    <a:bodyPr/>
                    <a:lstStyle/>
                    <a:p>
                      <a:pPr algn="ctr"/>
                      <a:r>
                        <a:rPr lang="en-US" sz="1100" noProof="0"/>
                        <a:t>207</a:t>
                      </a:r>
                    </a:p>
                  </a:txBody>
                  <a:tcPr marL="91436" marR="91436" marT="45716" marB="45716">
                    <a:solidFill>
                      <a:srgbClr val="BADDE1"/>
                    </a:solidFill>
                  </a:tcPr>
                </a:tc>
                <a:tc>
                  <a:txBody>
                    <a:bodyPr/>
                    <a:lstStyle/>
                    <a:p>
                      <a:pPr algn="ctr"/>
                      <a:r>
                        <a:rPr lang="en-US" sz="1100" noProof="0"/>
                        <a:t>221</a:t>
                      </a:r>
                    </a:p>
                  </a:txBody>
                  <a:tcPr marL="91436" marR="91436" marT="45716" marB="45716">
                    <a:solidFill>
                      <a:srgbClr val="BADDE1"/>
                    </a:solidFill>
                  </a:tcPr>
                </a:tc>
                <a:tc>
                  <a:txBody>
                    <a:bodyPr/>
                    <a:lstStyle/>
                    <a:p>
                      <a:pPr algn="ctr"/>
                      <a:r>
                        <a:rPr lang="en-US" sz="1100" noProof="0"/>
                        <a:t>231</a:t>
                      </a:r>
                    </a:p>
                  </a:txBody>
                  <a:tcPr marL="91436" marR="91436" marT="45716" marB="45716">
                    <a:solidFill>
                      <a:srgbClr val="BADDE1"/>
                    </a:solidFill>
                  </a:tcPr>
                </a:tc>
                <a:tc>
                  <a:txBody>
                    <a:bodyPr/>
                    <a:lstStyle/>
                    <a:p>
                      <a:pPr algn="ctr"/>
                      <a:r>
                        <a:rPr lang="en-US" sz="1100" noProof="0"/>
                        <a:t>252</a:t>
                      </a:r>
                    </a:p>
                  </a:txBody>
                  <a:tcPr marL="91436" marR="91436" marT="45716" marB="45716">
                    <a:solidFill>
                      <a:srgbClr val="BADDE1"/>
                    </a:solidFill>
                  </a:tcPr>
                </a:tc>
                <a:tc>
                  <a:txBody>
                    <a:bodyPr/>
                    <a:lstStyle/>
                    <a:p>
                      <a:pPr algn="ctr"/>
                      <a:r>
                        <a:rPr lang="en-US" sz="1100" noProof="0" dirty="0"/>
                        <a:t>271</a:t>
                      </a:r>
                    </a:p>
                  </a:txBody>
                  <a:tcPr marL="91436" marR="91436" marT="45716" marB="45716">
                    <a:solidFill>
                      <a:srgbClr val="BADDE1"/>
                    </a:solidFill>
                  </a:tcPr>
                </a:tc>
                <a:extLst>
                  <a:ext uri="{0D108BD9-81ED-4DB2-BD59-A6C34878D82A}">
                    <a16:rowId xmlns:a16="http://schemas.microsoft.com/office/drawing/2014/main" val="10002"/>
                  </a:ext>
                </a:extLst>
              </a:tr>
            </a:tbl>
          </a:graphicData>
        </a:graphic>
      </p:graphicFrame>
      <p:sp>
        <p:nvSpPr>
          <p:cNvPr id="16527" name="Textfeld 8">
            <a:extLst>
              <a:ext uri="{FF2B5EF4-FFF2-40B4-BE49-F238E27FC236}">
                <a16:creationId xmlns:a16="http://schemas.microsoft.com/office/drawing/2014/main" id="{3347DDF7-0FA5-454F-A463-88E04B4FBBFB}"/>
              </a:ext>
            </a:extLst>
          </p:cNvPr>
          <p:cNvSpPr txBox="1">
            <a:spLocks noChangeArrowheads="1"/>
          </p:cNvSpPr>
          <p:nvPr/>
        </p:nvSpPr>
        <p:spPr bwMode="auto">
          <a:xfrm>
            <a:off x="336550" y="3429000"/>
            <a:ext cx="3517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200" dirty="0"/>
              <a:t>„Urgent approach“: </a:t>
            </a:r>
          </a:p>
          <a:p>
            <a:pPr eaLnBrk="1" hangingPunct="1">
              <a:spcBef>
                <a:spcPct val="0"/>
              </a:spcBef>
              <a:buFontTx/>
              <a:buNone/>
            </a:pPr>
            <a:r>
              <a:rPr lang="en-US" altLang="de-DE" sz="1200" dirty="0"/>
              <a:t>- Prussian Blue treatment - started after 24 h in all victims with possible Cs-incorporation. </a:t>
            </a:r>
          </a:p>
          <a:p>
            <a:pPr eaLnBrk="1" hangingPunct="1">
              <a:spcBef>
                <a:spcPct val="0"/>
              </a:spcBef>
              <a:buFontTx/>
              <a:buNone/>
            </a:pPr>
            <a:r>
              <a:rPr lang="en-US" altLang="de-DE" sz="1200" dirty="0"/>
              <a:t>- Screening capacities will determine the antidote requirement, but not the outcome </a:t>
            </a:r>
          </a:p>
          <a:p>
            <a:pPr eaLnBrk="1" hangingPunct="1">
              <a:spcBef>
                <a:spcPct val="0"/>
              </a:spcBef>
              <a:buFontTx/>
              <a:buNone/>
            </a:pPr>
            <a:endParaRPr lang="en-US" altLang="de-DE" sz="1200" dirty="0"/>
          </a:p>
        </p:txBody>
      </p:sp>
      <p:sp>
        <p:nvSpPr>
          <p:cNvPr id="10" name="Rechteck 9">
            <a:extLst>
              <a:ext uri="{FF2B5EF4-FFF2-40B4-BE49-F238E27FC236}">
                <a16:creationId xmlns:a16="http://schemas.microsoft.com/office/drawing/2014/main" id="{5AAC2070-6AF1-4483-B990-9716A90F590F}"/>
              </a:ext>
            </a:extLst>
          </p:cNvPr>
          <p:cNvSpPr/>
          <p:nvPr/>
        </p:nvSpPr>
        <p:spPr>
          <a:xfrm>
            <a:off x="260350" y="4797425"/>
            <a:ext cx="3816350" cy="1015663"/>
          </a:xfrm>
          <a:prstGeom prst="rect">
            <a:avLst/>
          </a:prstGeom>
        </p:spPr>
        <p:txBody>
          <a:bodyPr>
            <a:spAutoFit/>
          </a:bodyPr>
          <a:lstStyle/>
          <a:p>
            <a:pPr>
              <a:defRPr/>
            </a:pPr>
            <a:r>
              <a:rPr lang="en-US" sz="1200">
                <a:latin typeface="Arial" charset="0"/>
                <a:cs typeface="Arial" charset="0"/>
              </a:rPr>
              <a:t>„</a:t>
            </a:r>
            <a:r>
              <a:rPr lang="en-US" sz="1200">
                <a:latin typeface="Arial" panose="020B0604020202020204" pitchFamily="34" charset="0"/>
              </a:rPr>
              <a:t>Precautionary</a:t>
            </a:r>
            <a:r>
              <a:rPr lang="en-US" sz="1200">
                <a:latin typeface="Arial" charset="0"/>
                <a:cs typeface="Arial" charset="0"/>
              </a:rPr>
              <a:t>  approach“: </a:t>
            </a:r>
          </a:p>
          <a:p>
            <a:pPr marL="171450" indent="-171450">
              <a:buFontTx/>
              <a:buChar char="-"/>
              <a:defRPr/>
            </a:pPr>
            <a:r>
              <a:rPr lang="en-US" sz="1200">
                <a:latin typeface="Arial" charset="0"/>
                <a:cs typeface="Arial" charset="0"/>
              </a:rPr>
              <a:t>Prussian Blue treatment started after confirmation </a:t>
            </a:r>
          </a:p>
          <a:p>
            <a:pPr>
              <a:defRPr/>
            </a:pPr>
            <a:r>
              <a:rPr lang="en-US" sz="1200">
                <a:latin typeface="Arial" charset="0"/>
                <a:cs typeface="Arial" charset="0"/>
              </a:rPr>
              <a:t>of incorporation (at different time points).</a:t>
            </a:r>
          </a:p>
          <a:p>
            <a:pPr>
              <a:defRPr/>
            </a:pPr>
            <a:r>
              <a:rPr lang="en-US" sz="1200">
                <a:latin typeface="Arial" charset="0"/>
                <a:cs typeface="Arial" charset="0"/>
              </a:rPr>
              <a:t>- Screening capacities will determine the total outcome, but not the antidote requirements.</a:t>
            </a:r>
          </a:p>
        </p:txBody>
      </p:sp>
      <p:sp>
        <p:nvSpPr>
          <p:cNvPr id="16529" name="Rechteck 10">
            <a:extLst>
              <a:ext uri="{FF2B5EF4-FFF2-40B4-BE49-F238E27FC236}">
                <a16:creationId xmlns:a16="http://schemas.microsoft.com/office/drawing/2014/main" id="{EC314875-AD25-4E94-B0A3-B7A938C14057}"/>
              </a:ext>
            </a:extLst>
          </p:cNvPr>
          <p:cNvSpPr>
            <a:spLocks noChangeArrowheads="1"/>
          </p:cNvSpPr>
          <p:nvPr/>
        </p:nvSpPr>
        <p:spPr bwMode="auto">
          <a:xfrm>
            <a:off x="6259513" y="2132806"/>
            <a:ext cx="2879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200"/>
              <a:t>The mean statistical life time saved </a:t>
            </a:r>
          </a:p>
          <a:p>
            <a:pPr eaLnBrk="1" hangingPunct="1">
              <a:spcBef>
                <a:spcPct val="0"/>
              </a:spcBef>
              <a:buFontTx/>
              <a:buNone/>
            </a:pPr>
            <a:r>
              <a:rPr lang="en-US" altLang="de-DE" sz="1200"/>
              <a:t>over all age groups: </a:t>
            </a:r>
            <a:r>
              <a:rPr lang="en-US" altLang="de-DE" sz="1200" b="1"/>
              <a:t>0.42 day / mSv</a:t>
            </a:r>
          </a:p>
        </p:txBody>
      </p:sp>
      <p:sp>
        <p:nvSpPr>
          <p:cNvPr id="16530" name="Textfeld 11">
            <a:extLst>
              <a:ext uri="{FF2B5EF4-FFF2-40B4-BE49-F238E27FC236}">
                <a16:creationId xmlns:a16="http://schemas.microsoft.com/office/drawing/2014/main" id="{6CD169CB-A8C2-404D-A07F-0EA966C54830}"/>
              </a:ext>
            </a:extLst>
          </p:cNvPr>
          <p:cNvSpPr txBox="1">
            <a:spLocks noChangeArrowheads="1"/>
          </p:cNvSpPr>
          <p:nvPr/>
        </p:nvSpPr>
        <p:spPr bwMode="auto">
          <a:xfrm>
            <a:off x="5435600" y="3212976"/>
            <a:ext cx="2638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200" b="1"/>
              <a:t>Statistical life time saved in years</a:t>
            </a:r>
          </a:p>
        </p:txBody>
      </p:sp>
      <p:sp>
        <p:nvSpPr>
          <p:cNvPr id="16531" name="Textfeld 12">
            <a:extLst>
              <a:ext uri="{FF2B5EF4-FFF2-40B4-BE49-F238E27FC236}">
                <a16:creationId xmlns:a16="http://schemas.microsoft.com/office/drawing/2014/main" id="{81E7FC35-7CFF-402E-A779-1B698ECDE05B}"/>
              </a:ext>
            </a:extLst>
          </p:cNvPr>
          <p:cNvSpPr txBox="1">
            <a:spLocks noChangeArrowheads="1"/>
          </p:cNvSpPr>
          <p:nvPr/>
        </p:nvSpPr>
        <p:spPr bwMode="auto">
          <a:xfrm>
            <a:off x="468313" y="1662906"/>
            <a:ext cx="5332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200" b="1"/>
              <a:t>Reduction of the committed effective dose by decorporation treatment</a:t>
            </a:r>
          </a:p>
        </p:txBody>
      </p:sp>
      <p:sp>
        <p:nvSpPr>
          <p:cNvPr id="14" name="Rechteck 1">
            <a:extLst>
              <a:ext uri="{FF2B5EF4-FFF2-40B4-BE49-F238E27FC236}">
                <a16:creationId xmlns:a16="http://schemas.microsoft.com/office/drawing/2014/main" id="{7C2B04D0-FC60-4E91-8E34-7F8527FD0BD3}"/>
              </a:ext>
            </a:extLst>
          </p:cNvPr>
          <p:cNvSpPr>
            <a:spLocks noChangeArrowheads="1"/>
          </p:cNvSpPr>
          <p:nvPr/>
        </p:nvSpPr>
        <p:spPr bwMode="auto">
          <a:xfrm>
            <a:off x="5324256" y="6294512"/>
            <a:ext cx="3352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900"/>
              <a:t>Source: Rump et al., Am J Disaster Med 2017; 12(4): 227-241</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3"/>
          <p:cNvSpPr>
            <a:spLocks noGrp="1"/>
          </p:cNvSpPr>
          <p:nvPr>
            <p:ph type="title"/>
          </p:nvPr>
        </p:nvSpPr>
        <p:spPr>
          <a:xfrm>
            <a:off x="944563" y="404813"/>
            <a:ext cx="7011987" cy="838200"/>
          </a:xfrm>
        </p:spPr>
        <p:txBody>
          <a:bodyPr>
            <a:noAutofit/>
          </a:bodyPr>
          <a:lstStyle/>
          <a:p>
            <a:r>
              <a:rPr lang="en-US" altLang="de-DE" sz="2800" dirty="0"/>
              <a:t>Alternative:</a:t>
            </a:r>
            <a:br>
              <a:rPr lang="en-US" altLang="de-DE" sz="2800" dirty="0"/>
            </a:br>
            <a:r>
              <a:rPr lang="en-US" altLang="de-DE" sz="2800" dirty="0"/>
              <a:t>Increase of screening capabilities</a:t>
            </a:r>
            <a:br>
              <a:rPr lang="en-US" altLang="de-DE" sz="2800" dirty="0"/>
            </a:br>
            <a:r>
              <a:rPr lang="en-US" altLang="de-DE" sz="2800" dirty="0"/>
              <a:t>e.g. Portal monitors</a:t>
            </a:r>
          </a:p>
        </p:txBody>
      </p:sp>
      <p:sp>
        <p:nvSpPr>
          <p:cNvPr id="11267" name="Inhaltsplatzhalter 4"/>
          <p:cNvSpPr>
            <a:spLocks noGrp="1"/>
          </p:cNvSpPr>
          <p:nvPr>
            <p:ph idx="1"/>
          </p:nvPr>
        </p:nvSpPr>
        <p:spPr>
          <a:xfrm>
            <a:off x="900113" y="5445125"/>
            <a:ext cx="7772400" cy="838200"/>
          </a:xfrm>
        </p:spPr>
        <p:txBody>
          <a:bodyPr/>
          <a:lstStyle/>
          <a:p>
            <a:pPr marL="457200" lvl="1" indent="0">
              <a:lnSpc>
                <a:spcPct val="80000"/>
              </a:lnSpc>
              <a:buFontTx/>
              <a:buNone/>
            </a:pPr>
            <a:endParaRPr lang="en-US" altLang="de-DE" sz="1000" b="1" dirty="0">
              <a:solidFill>
                <a:schemeClr val="bg1">
                  <a:lumMod val="50000"/>
                </a:schemeClr>
              </a:solidFill>
            </a:endParaRPr>
          </a:p>
          <a:p>
            <a:pPr>
              <a:lnSpc>
                <a:spcPct val="80000"/>
              </a:lnSpc>
            </a:pPr>
            <a:r>
              <a:rPr lang="en-US" altLang="de-DE" sz="1300" b="1" dirty="0">
                <a:solidFill>
                  <a:schemeClr val="bg1">
                    <a:lumMod val="50000"/>
                  </a:schemeClr>
                </a:solidFill>
              </a:rPr>
              <a:t>FEMA standard for radiological emergency response: Detection of 37 </a:t>
            </a:r>
            <a:r>
              <a:rPr lang="en-US" altLang="de-DE" sz="1300" b="1" dirty="0" err="1">
                <a:solidFill>
                  <a:schemeClr val="bg1">
                    <a:lumMod val="50000"/>
                  </a:schemeClr>
                </a:solidFill>
              </a:rPr>
              <a:t>kBq</a:t>
            </a:r>
            <a:r>
              <a:rPr lang="en-US" altLang="de-DE" sz="1300" b="1" dirty="0">
                <a:solidFill>
                  <a:schemeClr val="bg1">
                    <a:lumMod val="50000"/>
                  </a:schemeClr>
                </a:solidFill>
              </a:rPr>
              <a:t> (1 µCi) Cs-137 </a:t>
            </a:r>
          </a:p>
          <a:p>
            <a:pPr>
              <a:lnSpc>
                <a:spcPct val="80000"/>
              </a:lnSpc>
            </a:pPr>
            <a:r>
              <a:rPr lang="en-US" altLang="de-DE" sz="1300" b="1" dirty="0">
                <a:solidFill>
                  <a:schemeClr val="bg1">
                    <a:lumMod val="50000"/>
                  </a:schemeClr>
                </a:solidFill>
              </a:rPr>
              <a:t>Intake  37 </a:t>
            </a:r>
            <a:r>
              <a:rPr lang="en-US" altLang="de-DE" sz="1300" b="1" dirty="0" err="1">
                <a:solidFill>
                  <a:schemeClr val="bg1">
                    <a:lumMod val="50000"/>
                  </a:schemeClr>
                </a:solidFill>
              </a:rPr>
              <a:t>kBq</a:t>
            </a:r>
            <a:r>
              <a:rPr lang="en-US" altLang="de-DE" sz="1300" b="1" dirty="0">
                <a:solidFill>
                  <a:schemeClr val="bg1">
                    <a:lumMod val="50000"/>
                  </a:schemeClr>
                </a:solidFill>
              </a:rPr>
              <a:t> per inhalation:      0.25 mSv </a:t>
            </a:r>
          </a:p>
          <a:p>
            <a:pPr>
              <a:lnSpc>
                <a:spcPct val="80000"/>
              </a:lnSpc>
            </a:pPr>
            <a:r>
              <a:rPr lang="en-US" altLang="de-DE" sz="1300" b="1" dirty="0">
                <a:solidFill>
                  <a:schemeClr val="bg1">
                    <a:lumMod val="50000"/>
                  </a:schemeClr>
                </a:solidFill>
              </a:rPr>
              <a:t>Detection of  37 </a:t>
            </a:r>
            <a:r>
              <a:rPr lang="en-US" altLang="de-DE" sz="1300" b="1" dirty="0" err="1">
                <a:solidFill>
                  <a:schemeClr val="bg1">
                    <a:lumMod val="50000"/>
                  </a:schemeClr>
                </a:solidFill>
              </a:rPr>
              <a:t>kBq</a:t>
            </a:r>
            <a:r>
              <a:rPr lang="en-US" altLang="de-DE" sz="1300" b="1" dirty="0">
                <a:solidFill>
                  <a:schemeClr val="bg1">
                    <a:lumMod val="50000"/>
                  </a:schemeClr>
                </a:solidFill>
              </a:rPr>
              <a:t> 1day after intake:  Intake 61.8 </a:t>
            </a:r>
            <a:r>
              <a:rPr lang="en-US" altLang="de-DE" sz="1300" b="1" dirty="0" err="1">
                <a:solidFill>
                  <a:schemeClr val="bg1">
                    <a:lumMod val="50000"/>
                  </a:schemeClr>
                </a:solidFill>
              </a:rPr>
              <a:t>kBq</a:t>
            </a:r>
            <a:r>
              <a:rPr lang="en-US" altLang="de-DE" sz="1300" b="1" dirty="0">
                <a:solidFill>
                  <a:schemeClr val="bg1">
                    <a:lumMod val="50000"/>
                  </a:schemeClr>
                </a:solidFill>
              </a:rPr>
              <a:t>, 0.41 mSv</a:t>
            </a:r>
            <a:endParaRPr lang="en-US" altLang="de-DE" sz="1300" dirty="0">
              <a:solidFill>
                <a:schemeClr val="bg1">
                  <a:lumMod val="50000"/>
                </a:schemeClr>
              </a:solidFill>
            </a:endParaRPr>
          </a:p>
          <a:p>
            <a:pPr>
              <a:lnSpc>
                <a:spcPct val="80000"/>
              </a:lnSpc>
            </a:pPr>
            <a:endParaRPr lang="en-US" altLang="de-DE" sz="1200" dirty="0">
              <a:solidFill>
                <a:schemeClr val="bg1">
                  <a:lumMod val="50000"/>
                </a:schemeClr>
              </a:solidFill>
            </a:endParaRPr>
          </a:p>
        </p:txBody>
      </p:sp>
      <p:pic>
        <p:nvPicPr>
          <p:cNvPr id="112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700213"/>
            <a:ext cx="3095625" cy="309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9" name="Textfeld 16"/>
          <p:cNvSpPr txBox="1">
            <a:spLocks noChangeArrowheads="1"/>
          </p:cNvSpPr>
          <p:nvPr/>
        </p:nvSpPr>
        <p:spPr bwMode="auto">
          <a:xfrm>
            <a:off x="4716463" y="2349500"/>
            <a:ext cx="300196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de-DE" sz="2800"/>
              <a:t>„Fast track“ mode</a:t>
            </a:r>
          </a:p>
          <a:p>
            <a:pPr eaLnBrk="1" hangingPunct="1">
              <a:spcBef>
                <a:spcPct val="0"/>
              </a:spcBef>
              <a:buFontTx/>
              <a:buNone/>
            </a:pPr>
            <a:r>
              <a:rPr lang="en-US" altLang="de-DE" sz="2800"/>
              <a:t>„Walk through“</a:t>
            </a:r>
          </a:p>
          <a:p>
            <a:pPr eaLnBrk="1" hangingPunct="1">
              <a:spcBef>
                <a:spcPct val="0"/>
              </a:spcBef>
              <a:buFontTx/>
              <a:buNone/>
            </a:pPr>
            <a:r>
              <a:rPr lang="en-US" altLang="de-DE" sz="2800"/>
              <a:t>1000 persons / h</a:t>
            </a:r>
          </a:p>
        </p:txBody>
      </p:sp>
    </p:spTree>
    <p:extLst>
      <p:ext uri="{BB962C8B-B14F-4D97-AF65-F5344CB8AC3E}">
        <p14:creationId xmlns:p14="http://schemas.microsoft.com/office/powerpoint/2010/main" val="33861321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Inhaltsplatzhalter 2"/>
          <p:cNvSpPr>
            <a:spLocks noGrp="1"/>
          </p:cNvSpPr>
          <p:nvPr>
            <p:ph idx="1"/>
          </p:nvPr>
        </p:nvSpPr>
        <p:spPr>
          <a:xfrm>
            <a:off x="755650" y="1549400"/>
            <a:ext cx="8208963" cy="5289550"/>
          </a:xfrm>
        </p:spPr>
        <p:txBody>
          <a:bodyPr/>
          <a:lstStyle/>
          <a:p>
            <a:pPr algn="just">
              <a:lnSpc>
                <a:spcPct val="80000"/>
              </a:lnSpc>
            </a:pPr>
            <a:r>
              <a:rPr lang="en-US" altLang="de-DE" sz="2400" dirty="0"/>
              <a:t>The </a:t>
            </a:r>
            <a:r>
              <a:rPr lang="en-US" altLang="de-DE" sz="2400" b="1" dirty="0"/>
              <a:t>efficacy</a:t>
            </a:r>
            <a:r>
              <a:rPr lang="en-US" altLang="de-DE" sz="2400" dirty="0"/>
              <a:t> of a </a:t>
            </a:r>
            <a:r>
              <a:rPr lang="en-US" altLang="de-DE" sz="2400" dirty="0" err="1"/>
              <a:t>decorporation</a:t>
            </a:r>
            <a:r>
              <a:rPr lang="en-US" altLang="de-DE" sz="2400" dirty="0"/>
              <a:t> treatment is best if </a:t>
            </a:r>
            <a:r>
              <a:rPr lang="en-US" altLang="de-DE" sz="2400" b="1" dirty="0"/>
              <a:t>started early </a:t>
            </a:r>
            <a:r>
              <a:rPr lang="en-US" altLang="de-DE" sz="2400" dirty="0"/>
              <a:t>after radionuclide(s) incorporation („urgent approach“). The possibilities to compensate a delay in treatment initiation by extending treatment duration are limited.</a:t>
            </a:r>
          </a:p>
          <a:p>
            <a:pPr algn="just">
              <a:lnSpc>
                <a:spcPct val="80000"/>
              </a:lnSpc>
            </a:pPr>
            <a:endParaRPr lang="en-US" altLang="de-DE" sz="2400" dirty="0"/>
          </a:p>
          <a:p>
            <a:pPr algn="just">
              <a:lnSpc>
                <a:spcPct val="80000"/>
              </a:lnSpc>
            </a:pPr>
            <a:r>
              <a:rPr lang="en-US" altLang="de-DE" sz="2400" dirty="0"/>
              <a:t>It is </a:t>
            </a:r>
            <a:r>
              <a:rPr lang="en-US" altLang="de-DE" sz="2400" b="1" dirty="0"/>
              <a:t>not possible to give a clear cut time slot limiting </a:t>
            </a:r>
            <a:r>
              <a:rPr lang="en-US" altLang="de-DE" sz="2400" b="1" dirty="0" err="1"/>
              <a:t>decorporation</a:t>
            </a:r>
            <a:r>
              <a:rPr lang="en-US" altLang="de-DE" sz="2400" b="1" dirty="0"/>
              <a:t> efficacy</a:t>
            </a:r>
            <a:r>
              <a:rPr lang="en-US" altLang="de-DE" sz="2400" dirty="0"/>
              <a:t>. Depending on the situation, it seems to be in a range of hours to several days. </a:t>
            </a:r>
          </a:p>
          <a:p>
            <a:pPr>
              <a:lnSpc>
                <a:spcPct val="80000"/>
              </a:lnSpc>
              <a:buFontTx/>
              <a:buNone/>
            </a:pPr>
            <a:endParaRPr lang="en-US" altLang="de-DE" sz="2400" dirty="0"/>
          </a:p>
        </p:txBody>
      </p:sp>
      <p:sp>
        <p:nvSpPr>
          <p:cNvPr id="6" name="Titel 1">
            <a:extLst>
              <a:ext uri="{FF2B5EF4-FFF2-40B4-BE49-F238E27FC236}">
                <a16:creationId xmlns:a16="http://schemas.microsoft.com/office/drawing/2014/main" id="{C3FCA8B9-B814-46B8-8EF3-2A35DD80E558}"/>
              </a:ext>
            </a:extLst>
          </p:cNvPr>
          <p:cNvSpPr txBox="1">
            <a:spLocks/>
          </p:cNvSpPr>
          <p:nvPr/>
        </p:nvSpPr>
        <p:spPr>
          <a:xfrm>
            <a:off x="1042988" y="260648"/>
            <a:ext cx="5976937" cy="633413"/>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2400" b="1" kern="1200" baseline="0">
                <a:solidFill>
                  <a:srgbClr val="003674"/>
                </a:solidFill>
                <a:latin typeface="Arial" pitchFamily="34" charset="0"/>
                <a:ea typeface="+mj-ea"/>
                <a:cs typeface="Arial" pitchFamily="34" charset="0"/>
              </a:defRPr>
            </a:lvl1pPr>
          </a:lstStyle>
          <a:p>
            <a:r>
              <a:rPr lang="en-US" altLang="de-DE" sz="3600"/>
              <a:t>Conclusion I</a:t>
            </a:r>
            <a:endParaRPr lang="en-US" altLang="de-DE" sz="3600" dirty="0"/>
          </a:p>
        </p:txBody>
      </p:sp>
    </p:spTree>
    <p:extLst>
      <p:ext uri="{BB962C8B-B14F-4D97-AF65-F5344CB8AC3E}">
        <p14:creationId xmlns:p14="http://schemas.microsoft.com/office/powerpoint/2010/main" val="350949434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1042988" y="260648"/>
            <a:ext cx="5976937" cy="633413"/>
          </a:xfrm>
        </p:spPr>
        <p:txBody>
          <a:bodyPr>
            <a:normAutofit fontScale="90000"/>
          </a:bodyPr>
          <a:lstStyle/>
          <a:p>
            <a:pPr algn="l"/>
            <a:r>
              <a:rPr lang="en-US" altLang="de-DE" sz="3600" dirty="0"/>
              <a:t>Conclusion II</a:t>
            </a:r>
          </a:p>
        </p:txBody>
      </p:sp>
      <p:sp>
        <p:nvSpPr>
          <p:cNvPr id="12291" name="Inhaltsplatzhalter 2"/>
          <p:cNvSpPr>
            <a:spLocks noGrp="1"/>
          </p:cNvSpPr>
          <p:nvPr>
            <p:ph idx="1"/>
          </p:nvPr>
        </p:nvSpPr>
        <p:spPr>
          <a:xfrm>
            <a:off x="755650" y="1196752"/>
            <a:ext cx="8208963" cy="5289550"/>
          </a:xfrm>
        </p:spPr>
        <p:txBody>
          <a:bodyPr/>
          <a:lstStyle/>
          <a:p>
            <a:pPr algn="just">
              <a:lnSpc>
                <a:spcPct val="80000"/>
              </a:lnSpc>
            </a:pPr>
            <a:r>
              <a:rPr lang="en-US" altLang="de-DE" sz="2400" b="1" dirty="0">
                <a:solidFill>
                  <a:schemeClr val="bg1">
                    <a:lumMod val="65000"/>
                  </a:schemeClr>
                </a:solidFill>
              </a:rPr>
              <a:t>start early</a:t>
            </a:r>
          </a:p>
          <a:p>
            <a:pPr algn="just">
              <a:lnSpc>
                <a:spcPct val="80000"/>
              </a:lnSpc>
            </a:pPr>
            <a:r>
              <a:rPr lang="en-US" altLang="de-DE" sz="2400" b="1" dirty="0">
                <a:solidFill>
                  <a:schemeClr val="bg1">
                    <a:lumMod val="65000"/>
                  </a:schemeClr>
                </a:solidFill>
              </a:rPr>
              <a:t>no clear time cut</a:t>
            </a:r>
          </a:p>
          <a:p>
            <a:pPr algn="just">
              <a:lnSpc>
                <a:spcPct val="80000"/>
              </a:lnSpc>
            </a:pPr>
            <a:endParaRPr lang="en-US" altLang="de-DE" sz="2400" b="1" dirty="0">
              <a:solidFill>
                <a:schemeClr val="bg1">
                  <a:lumMod val="65000"/>
                </a:schemeClr>
              </a:solidFill>
            </a:endParaRPr>
          </a:p>
          <a:p>
            <a:pPr algn="just">
              <a:lnSpc>
                <a:spcPct val="80000"/>
              </a:lnSpc>
            </a:pPr>
            <a:r>
              <a:rPr lang="en-US" altLang="de-DE" sz="2400" dirty="0"/>
              <a:t>The </a:t>
            </a:r>
            <a:r>
              <a:rPr lang="en-US" altLang="de-DE" sz="2400" b="1" dirty="0"/>
              <a:t>“urgent approach” is associated with larger stockpile requirements </a:t>
            </a:r>
            <a:r>
              <a:rPr lang="en-US" altLang="de-DE" sz="2400" dirty="0"/>
              <a:t>than the “precautionary approach”, up to </a:t>
            </a:r>
            <a:r>
              <a:rPr lang="en-US" altLang="de-DE" sz="2400" b="1" dirty="0"/>
              <a:t>several hundred times</a:t>
            </a:r>
            <a:r>
              <a:rPr lang="en-US" altLang="de-DE" sz="2400" dirty="0"/>
              <a:t> in large scale scenarios. </a:t>
            </a:r>
          </a:p>
          <a:p>
            <a:pPr algn="just">
              <a:lnSpc>
                <a:spcPct val="80000"/>
              </a:lnSpc>
            </a:pPr>
            <a:endParaRPr lang="en-US" altLang="de-DE" sz="2400" dirty="0"/>
          </a:p>
          <a:p>
            <a:pPr algn="just">
              <a:lnSpc>
                <a:spcPct val="80000"/>
              </a:lnSpc>
            </a:pPr>
            <a:r>
              <a:rPr lang="en-US" altLang="de-DE" sz="2400" dirty="0"/>
              <a:t>Timely identification of the victims actually needing treatment by enhancing </a:t>
            </a:r>
            <a:r>
              <a:rPr lang="en-US" altLang="de-DE" sz="2400" b="1" dirty="0"/>
              <a:t>(mobile) screening capacities may be the most efficacious way to reduce antidote requirements.</a:t>
            </a:r>
          </a:p>
          <a:p>
            <a:pPr algn="just">
              <a:lnSpc>
                <a:spcPct val="80000"/>
              </a:lnSpc>
              <a:buFontTx/>
              <a:buNone/>
            </a:pPr>
            <a:r>
              <a:rPr lang="en-US" altLang="de-DE" sz="2400" dirty="0"/>
              <a:t> </a:t>
            </a:r>
          </a:p>
          <a:p>
            <a:pPr algn="just">
              <a:lnSpc>
                <a:spcPct val="80000"/>
              </a:lnSpc>
            </a:pPr>
            <a:r>
              <a:rPr lang="en-US" altLang="de-DE" sz="2400" b="1" dirty="0"/>
              <a:t>In large scale scenarios, it might be necessary to abandon the medically preferable “urgent approach” for an antidote-sparing “precautionary approach”. </a:t>
            </a:r>
            <a:endParaRPr lang="en-US" altLang="de-DE" sz="2400" dirty="0"/>
          </a:p>
          <a:p>
            <a:pPr>
              <a:lnSpc>
                <a:spcPct val="80000"/>
              </a:lnSpc>
              <a:buFontTx/>
              <a:buNone/>
            </a:pPr>
            <a:endParaRPr lang="en-US" altLang="de-DE" sz="2400" dirty="0"/>
          </a:p>
        </p:txBody>
      </p:sp>
    </p:spTree>
    <p:extLst>
      <p:ext uri="{BB962C8B-B14F-4D97-AF65-F5344CB8AC3E}">
        <p14:creationId xmlns:p14="http://schemas.microsoft.com/office/powerpoint/2010/main" val="330649685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idx="4294967295"/>
          </p:nvPr>
        </p:nvSpPr>
        <p:spPr>
          <a:xfrm>
            <a:off x="971600" y="116632"/>
            <a:ext cx="6795790" cy="634082"/>
          </a:xfrm>
        </p:spPr>
        <p:txBody>
          <a:bodyPr>
            <a:normAutofit/>
          </a:bodyPr>
          <a:lstStyle/>
          <a:p>
            <a:pPr algn="l"/>
            <a:r>
              <a:rPr lang="en-US" altLang="de-DE" sz="2800" dirty="0"/>
              <a:t>„Dirty bomb“ detonation</a:t>
            </a:r>
          </a:p>
        </p:txBody>
      </p:sp>
      <p:sp>
        <p:nvSpPr>
          <p:cNvPr id="4099" name="Textplatzhalter 1"/>
          <p:cNvSpPr txBox="1">
            <a:spLocks/>
          </p:cNvSpPr>
          <p:nvPr/>
        </p:nvSpPr>
        <p:spPr bwMode="auto">
          <a:xfrm>
            <a:off x="4427538" y="2039938"/>
            <a:ext cx="404018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US" altLang="de-DE" sz="2800" b="1"/>
              <a:t>Type of injuries</a:t>
            </a:r>
          </a:p>
          <a:p>
            <a:r>
              <a:rPr lang="en-US" altLang="de-DE" sz="2800"/>
              <a:t>Mechanical trauma / Blast</a:t>
            </a:r>
          </a:p>
          <a:p>
            <a:r>
              <a:rPr lang="en-US" altLang="de-DE" sz="2800"/>
              <a:t>Burns</a:t>
            </a:r>
          </a:p>
          <a:p>
            <a:r>
              <a:rPr lang="en-US" altLang="de-DE" sz="2800"/>
              <a:t>External irradiation</a:t>
            </a:r>
          </a:p>
          <a:p>
            <a:r>
              <a:rPr lang="en-US" altLang="de-DE" sz="2800">
                <a:solidFill>
                  <a:srgbClr val="FF0000"/>
                </a:solidFill>
              </a:rPr>
              <a:t>Internal contamination</a:t>
            </a:r>
          </a:p>
          <a:p>
            <a:endParaRPr lang="en-US" altLang="de-DE" sz="2800"/>
          </a:p>
        </p:txBody>
      </p:sp>
      <p:pic>
        <p:nvPicPr>
          <p:cNvPr id="410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51050"/>
            <a:ext cx="3673475"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767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Inhaltsplatzhalter 1"/>
          <p:cNvSpPr>
            <a:spLocks noGrp="1"/>
          </p:cNvSpPr>
          <p:nvPr>
            <p:ph sz="half" idx="2"/>
          </p:nvPr>
        </p:nvSpPr>
        <p:spPr>
          <a:xfrm>
            <a:off x="468313" y="2636838"/>
            <a:ext cx="4040187" cy="2622550"/>
          </a:xfrm>
        </p:spPr>
        <p:txBody>
          <a:bodyPr/>
          <a:lstStyle/>
          <a:p>
            <a:r>
              <a:rPr lang="de-DE" altLang="de-DE"/>
              <a:t>G-CSF</a:t>
            </a:r>
          </a:p>
          <a:p>
            <a:r>
              <a:rPr lang="de-DE" altLang="de-DE"/>
              <a:t>Potassium iodide</a:t>
            </a:r>
          </a:p>
          <a:p>
            <a:r>
              <a:rPr lang="de-DE" altLang="de-DE"/>
              <a:t>Ca(DTPA), Zn(DTPA)</a:t>
            </a:r>
          </a:p>
          <a:p>
            <a:r>
              <a:rPr lang="de-DE" altLang="de-DE"/>
              <a:t>Prussian Blue</a:t>
            </a:r>
          </a:p>
          <a:p>
            <a:r>
              <a:rPr lang="de-DE" altLang="de-DE"/>
              <a:t>(DMPS,DMSA)</a:t>
            </a:r>
          </a:p>
          <a:p>
            <a:endParaRPr lang="de-DE" altLang="de-DE"/>
          </a:p>
        </p:txBody>
      </p:sp>
      <p:pic>
        <p:nvPicPr>
          <p:cNvPr id="5124" name="Picture 7"/>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500563" y="2159000"/>
            <a:ext cx="4392612" cy="3278188"/>
          </a:xfrm>
          <a:noFill/>
        </p:spPr>
      </p:pic>
      <p:sp>
        <p:nvSpPr>
          <p:cNvPr id="5" name="Titel 1"/>
          <p:cNvSpPr txBox="1">
            <a:spLocks/>
          </p:cNvSpPr>
          <p:nvPr/>
        </p:nvSpPr>
        <p:spPr>
          <a:xfrm>
            <a:off x="971600" y="116632"/>
            <a:ext cx="6795790" cy="634082"/>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2400" b="1" kern="1200" baseline="0">
                <a:solidFill>
                  <a:srgbClr val="003674"/>
                </a:solidFill>
                <a:latin typeface="Arial" pitchFamily="34" charset="0"/>
                <a:ea typeface="+mj-ea"/>
                <a:cs typeface="Arial" pitchFamily="34" charset="0"/>
              </a:defRPr>
            </a:lvl1pPr>
          </a:lstStyle>
          <a:p>
            <a:r>
              <a:rPr lang="en-US" altLang="de-DE" sz="2800" dirty="0"/>
              <a:t>National Stockpiles for RN emergencies</a:t>
            </a:r>
            <a:endParaRPr lang="de-DE" altLang="de-DE" sz="2800" dirty="0"/>
          </a:p>
        </p:txBody>
      </p:sp>
    </p:spTree>
    <p:extLst>
      <p:ext uri="{BB962C8B-B14F-4D97-AF65-F5344CB8AC3E}">
        <p14:creationId xmlns:p14="http://schemas.microsoft.com/office/powerpoint/2010/main" val="227524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2576063125"/>
              </p:ext>
            </p:extLst>
          </p:nvPr>
        </p:nvGraphicFramePr>
        <p:xfrm>
          <a:off x="1042988" y="1545109"/>
          <a:ext cx="7708900" cy="4548186"/>
        </p:xfrm>
        <a:graphic>
          <a:graphicData uri="http://schemas.openxmlformats.org/drawingml/2006/table">
            <a:tbl>
              <a:tblPr/>
              <a:tblGrid>
                <a:gridCol w="1828800">
                  <a:extLst>
                    <a:ext uri="{9D8B030D-6E8A-4147-A177-3AD203B41FA5}">
                      <a16:colId xmlns:a16="http://schemas.microsoft.com/office/drawing/2014/main" val="20000"/>
                    </a:ext>
                  </a:extLst>
                </a:gridCol>
                <a:gridCol w="1958975">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97075">
                  <a:extLst>
                    <a:ext uri="{9D8B030D-6E8A-4147-A177-3AD203B41FA5}">
                      <a16:colId xmlns:a16="http://schemas.microsoft.com/office/drawing/2014/main" val="20003"/>
                    </a:ext>
                  </a:extLst>
                </a:gridCol>
              </a:tblGrid>
              <a:tr h="507183">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noProof="0">
                          <a:ln>
                            <a:noFill/>
                          </a:ln>
                          <a:solidFill>
                            <a:srgbClr val="FFFF00"/>
                          </a:solidFill>
                          <a:effectLst/>
                          <a:latin typeface="Arial" charset="0"/>
                          <a:cs typeface="Times New Roman" pitchFamily="18" charset="0"/>
                        </a:rPr>
                        <a:t>Precautionary Approach</a:t>
                      </a:r>
                      <a:endParaRPr kumimoji="0" lang="en-US" altLang="de-DE" sz="1200" b="0" i="0" u="none" strike="noStrike" cap="none" normalizeH="0" baseline="0" noProof="0">
                        <a:ln>
                          <a:noFill/>
                        </a:ln>
                        <a:solidFill>
                          <a:srgbClr val="FFFF00"/>
                        </a:solidFill>
                        <a:effectLst/>
                        <a:latin typeface="Calibri" pitchFamily="34" charset="0"/>
                        <a:ea typeface="Calibri" pitchFamily="34" charset="0"/>
                        <a:cs typeface="Times New Roman" pitchFamily="18" charset="0"/>
                      </a:endParaRPr>
                    </a:p>
                  </a:txBody>
                  <a:tcPr marL="86578" marR="86578" marT="43280" marB="43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2BFC5"/>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100" b="1" i="0" u="none" strike="noStrike" cap="none" normalizeH="0" baseline="0" noProof="0">
                          <a:ln>
                            <a:noFill/>
                          </a:ln>
                          <a:solidFill>
                            <a:srgbClr val="000000"/>
                          </a:solidFill>
                          <a:effectLst/>
                          <a:latin typeface="Arial" charset="0"/>
                          <a:cs typeface="Times New Roman" pitchFamily="18" charset="0"/>
                        </a:rPr>
                        <a:t>Middle of the Way Approach</a:t>
                      </a:r>
                      <a:endParaRPr kumimoji="0" lang="en-US" altLang="de-DE" sz="1000" b="0" i="0" u="none" strike="noStrike" cap="none" normalizeH="0" baseline="0" noProof="0">
                        <a:ln>
                          <a:noFill/>
                        </a:ln>
                        <a:solidFill>
                          <a:schemeClr val="tx1"/>
                        </a:solidFill>
                        <a:effectLst/>
                        <a:latin typeface="Calibri" pitchFamily="34" charset="0"/>
                        <a:ea typeface="Calibri" pitchFamily="34" charset="0"/>
                        <a:cs typeface="Times New Roman" pitchFamily="18" charset="0"/>
                      </a:endParaRPr>
                    </a:p>
                  </a:txBody>
                  <a:tcPr marL="86578" marR="86578" marT="43280" marB="43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2BFC5"/>
                    </a:solidFill>
                  </a:tcPr>
                </a:tc>
                <a:tc gridSpan="2">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400" b="1" i="0" u="none" strike="noStrike" cap="none" normalizeH="0" baseline="0" noProof="0">
                          <a:ln>
                            <a:noFill/>
                          </a:ln>
                          <a:solidFill>
                            <a:srgbClr val="FF0000"/>
                          </a:solidFill>
                          <a:effectLst/>
                          <a:latin typeface="Arial" charset="0"/>
                          <a:cs typeface="Times New Roman" pitchFamily="18" charset="0"/>
                        </a:rPr>
                        <a:t>Urgent Approach</a:t>
                      </a:r>
                      <a:endParaRPr kumimoji="0" lang="en-US" altLang="de-DE" sz="1400" b="0" i="0" u="none" strike="noStrike" cap="none" normalizeH="0" baseline="0" noProof="0">
                        <a:ln>
                          <a:noFill/>
                        </a:ln>
                        <a:solidFill>
                          <a:srgbClr val="FF0000"/>
                        </a:solidFill>
                        <a:effectLst/>
                        <a:latin typeface="Calibri" pitchFamily="34" charset="0"/>
                        <a:ea typeface="Calibri" pitchFamily="34" charset="0"/>
                        <a:cs typeface="Times New Roman" pitchFamily="18" charset="0"/>
                      </a:endParaRPr>
                    </a:p>
                  </a:txBody>
                  <a:tcPr marL="86578" marR="86578" marT="43280" marB="43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2BFC5"/>
                    </a:solidFill>
                  </a:tcPr>
                </a:tc>
                <a:tc hMerge="1">
                  <a:txBody>
                    <a:bodyPr/>
                    <a:lstStyle/>
                    <a:p>
                      <a:endParaRPr lang="de-DE"/>
                    </a:p>
                  </a:txBody>
                  <a:tcPr/>
                </a:tc>
                <a:extLst>
                  <a:ext uri="{0D108BD9-81ED-4DB2-BD59-A6C34878D82A}">
                    <a16:rowId xmlns:a16="http://schemas.microsoft.com/office/drawing/2014/main" val="10000"/>
                  </a:ext>
                </a:extLst>
              </a:tr>
              <a:tr h="569804">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noProof="0">
                          <a:ln>
                            <a:noFill/>
                          </a:ln>
                          <a:solidFill>
                            <a:srgbClr val="000000"/>
                          </a:solidFill>
                          <a:effectLst/>
                          <a:latin typeface="Arial" charset="0"/>
                          <a:cs typeface="Times New Roman" pitchFamily="18" charset="0"/>
                        </a:rPr>
                        <a:t>Sources:   GB, US, AUS, FRA authors </a:t>
                      </a:r>
                      <a:endParaRPr kumimoji="0" lang="en-US" altLang="de-DE" sz="1000" b="0" i="0" u="none" strike="noStrike" cap="none" normalizeH="0" baseline="0" noProof="0">
                        <a:ln>
                          <a:noFill/>
                        </a:ln>
                        <a:solidFill>
                          <a:schemeClr val="tx1"/>
                        </a:solidFill>
                        <a:effectLst/>
                        <a:latin typeface="Calibri" pitchFamily="34" charset="0"/>
                        <a:ea typeface="Calibri" pitchFamily="34" charset="0"/>
                        <a:cs typeface="Times New Roman" pitchFamily="18" charset="0"/>
                      </a:endParaRPr>
                    </a:p>
                  </a:txBody>
                  <a:tcPr marL="86578" marR="86578" marT="43280" marB="43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noProof="0">
                          <a:ln>
                            <a:noFill/>
                          </a:ln>
                          <a:solidFill>
                            <a:srgbClr val="000000"/>
                          </a:solidFill>
                          <a:effectLst/>
                          <a:latin typeface="Arial" charset="0"/>
                          <a:cs typeface="Times New Roman" pitchFamily="18" charset="0"/>
                        </a:rPr>
                        <a:t>Source:    Defence R &amp; D Canada</a:t>
                      </a:r>
                      <a:endParaRPr kumimoji="0" lang="en-US" altLang="de-DE" sz="1000" b="0" i="0" u="none" strike="noStrike" cap="none" normalizeH="0" baseline="0" noProof="0">
                        <a:ln>
                          <a:noFill/>
                        </a:ln>
                        <a:solidFill>
                          <a:schemeClr val="tx1"/>
                        </a:solidFill>
                        <a:effectLst/>
                        <a:latin typeface="Calibri" pitchFamily="34" charset="0"/>
                        <a:ea typeface="Calibri" pitchFamily="34" charset="0"/>
                        <a:cs typeface="Times New Roman" pitchFamily="18" charset="0"/>
                      </a:endParaRPr>
                    </a:p>
                  </a:txBody>
                  <a:tcPr marL="86578" marR="86578" marT="43280" marB="43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noProof="0">
                          <a:ln>
                            <a:noFill/>
                          </a:ln>
                          <a:solidFill>
                            <a:srgbClr val="000000"/>
                          </a:solidFill>
                          <a:effectLst/>
                          <a:latin typeface="Arial" charset="0"/>
                          <a:cs typeface="Times New Roman" pitchFamily="18" charset="0"/>
                        </a:rPr>
                        <a:t>Source:     Autorité de Sureté Nucléaire (FRA)</a:t>
                      </a:r>
                      <a:endParaRPr kumimoji="0" lang="en-US" altLang="de-DE" sz="1000" b="0" i="0" u="none" strike="noStrike" cap="none" normalizeH="0" baseline="0" noProof="0">
                        <a:ln>
                          <a:noFill/>
                        </a:ln>
                        <a:solidFill>
                          <a:schemeClr val="tx1"/>
                        </a:solidFill>
                        <a:effectLst/>
                        <a:latin typeface="Calibri" pitchFamily="34" charset="0"/>
                        <a:ea typeface="Calibri" pitchFamily="34" charset="0"/>
                        <a:cs typeface="Times New Roman" pitchFamily="18" charset="0"/>
                      </a:endParaRPr>
                    </a:p>
                  </a:txBody>
                  <a:tcPr marL="86578" marR="86578" marT="43280" marB="43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noProof="0">
                          <a:ln>
                            <a:noFill/>
                          </a:ln>
                          <a:solidFill>
                            <a:srgbClr val="000000"/>
                          </a:solidFill>
                          <a:effectLst/>
                          <a:latin typeface="Arial" charset="0"/>
                          <a:cs typeface="Times New Roman" pitchFamily="18" charset="0"/>
                        </a:rPr>
                        <a:t>Source:  Bundeswehr Institute of Radiobiology</a:t>
                      </a:r>
                      <a:endParaRPr kumimoji="0" lang="en-US" altLang="de-DE" sz="1000" b="0" i="0" u="none" strike="noStrike" cap="none" normalizeH="0" baseline="0" noProof="0">
                        <a:ln>
                          <a:noFill/>
                        </a:ln>
                        <a:solidFill>
                          <a:schemeClr val="tx1"/>
                        </a:solidFill>
                        <a:effectLst/>
                        <a:latin typeface="Calibri" pitchFamily="34" charset="0"/>
                        <a:ea typeface="Calibri" pitchFamily="34" charset="0"/>
                        <a:cs typeface="Times New Roman" pitchFamily="18" charset="0"/>
                      </a:endParaRPr>
                    </a:p>
                  </a:txBody>
                  <a:tcPr marL="86578" marR="86578" marT="43280" marB="43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extLst>
                  <a:ext uri="{0D108BD9-81ED-4DB2-BD59-A6C34878D82A}">
                    <a16:rowId xmlns:a16="http://schemas.microsoft.com/office/drawing/2014/main" val="10001"/>
                  </a:ext>
                </a:extLst>
              </a:tr>
              <a:tr h="3471199">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noProof="0">
                          <a:ln>
                            <a:noFill/>
                          </a:ln>
                          <a:solidFill>
                            <a:srgbClr val="000000"/>
                          </a:solidFill>
                          <a:effectLst/>
                          <a:latin typeface="Arial" charset="0"/>
                          <a:cs typeface="Times New Roman" pitchFamily="18" charset="0"/>
                        </a:rPr>
                        <a:t>Efficacy depends on the time of treatment start</a:t>
                      </a:r>
                      <a:endParaRPr kumimoji="0" lang="en-US" altLang="de-DE" sz="1000" b="0" i="0" u="none" strike="noStrike" cap="none" normalizeH="0" baseline="0" noProof="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1" i="1" u="none" strike="noStrike" cap="none" normalizeH="0" baseline="0" noProof="0">
                          <a:ln>
                            <a:noFill/>
                          </a:ln>
                          <a:solidFill>
                            <a:srgbClr val="000000"/>
                          </a:solidFill>
                          <a:effectLst/>
                          <a:latin typeface="Arial" charset="0"/>
                          <a:cs typeface="Times New Roman" pitchFamily="18" charset="0"/>
                        </a:rPr>
                        <a:t>Indication of treatment depends on the committed effective dose:</a:t>
                      </a:r>
                      <a:endParaRPr kumimoji="0" lang="en-US" altLang="de-DE" sz="1000" b="1" i="1" u="none" strike="noStrike" cap="none" normalizeH="0" baseline="0" noProof="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en-US" altLang="de-DE" sz="1100" b="0" i="0" u="none" strike="noStrike" cap="none" normalizeH="0" baseline="0" noProof="0">
                          <a:ln>
                            <a:noFill/>
                          </a:ln>
                          <a:solidFill>
                            <a:srgbClr val="000000"/>
                          </a:solidFill>
                          <a:effectLst/>
                          <a:latin typeface="Arial" charset="0"/>
                          <a:cs typeface="Times New Roman" pitchFamily="18" charset="0"/>
                        </a:rPr>
                        <a:t>&lt; 20 mSv: no indication</a:t>
                      </a:r>
                      <a:endParaRPr kumimoji="0" lang="en-US" altLang="de-DE" sz="1000" b="0" i="0" u="none" strike="noStrike" cap="none" normalizeH="0" baseline="0" noProof="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en-US" altLang="de-DE" sz="1100" b="0" i="0" u="none" strike="noStrike" cap="none" normalizeH="0" baseline="0" noProof="0">
                          <a:ln>
                            <a:noFill/>
                          </a:ln>
                          <a:solidFill>
                            <a:srgbClr val="000000"/>
                          </a:solidFill>
                          <a:effectLst/>
                          <a:latin typeface="Arial" charset="0"/>
                          <a:cs typeface="Times New Roman" pitchFamily="18" charset="0"/>
                        </a:rPr>
                        <a:t>20-200 mSv: case by case decision</a:t>
                      </a:r>
                      <a:endParaRPr kumimoji="0" lang="en-US" altLang="de-DE" sz="1000" b="0" i="0" u="none" strike="noStrike" cap="none" normalizeH="0" baseline="0" noProof="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 typeface="Arial" charset="0"/>
                        <a:buChar char="-"/>
                        <a:tabLst/>
                      </a:pPr>
                      <a:r>
                        <a:rPr kumimoji="0" lang="en-US" altLang="de-DE" sz="1100" b="0" i="0" u="none" strike="noStrike" cap="none" normalizeH="0" baseline="0" noProof="0">
                          <a:ln>
                            <a:noFill/>
                          </a:ln>
                          <a:solidFill>
                            <a:srgbClr val="000000"/>
                          </a:solidFill>
                          <a:effectLst/>
                          <a:latin typeface="Arial" charset="0"/>
                          <a:cs typeface="Times New Roman" pitchFamily="18" charset="0"/>
                        </a:rPr>
                        <a:t>&gt; 200 mSv: indication</a:t>
                      </a:r>
                      <a:endParaRPr kumimoji="0" lang="en-US" altLang="de-DE" sz="1000" b="0" i="0" u="none" strike="noStrike" cap="none" normalizeH="0" baseline="0" noProof="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noProof="0">
                          <a:ln>
                            <a:noFill/>
                          </a:ln>
                          <a:solidFill>
                            <a:srgbClr val="000000"/>
                          </a:solidFill>
                          <a:effectLst/>
                          <a:latin typeface="Arial" charset="0"/>
                          <a:cs typeface="Times New Roman" pitchFamily="18" charset="0"/>
                        </a:rPr>
                        <a:t>Administration of iodide within 4-6 h after incorporation </a:t>
                      </a:r>
                      <a:endParaRPr kumimoji="0" lang="en-US" altLang="de-DE" sz="1000" b="0" i="0" u="none" strike="noStrike" cap="none" normalizeH="0" baseline="0" noProof="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noProof="0">
                          <a:ln>
                            <a:noFill/>
                          </a:ln>
                          <a:solidFill>
                            <a:srgbClr val="000000"/>
                          </a:solidFill>
                          <a:effectLst/>
                          <a:latin typeface="Arial" charset="0"/>
                          <a:cs typeface="Times New Roman" pitchFamily="18" charset="0"/>
                        </a:rPr>
                        <a:t>Otherwise no clear cut statements on when to start the treatment</a:t>
                      </a:r>
                      <a:endParaRPr kumimoji="0" lang="en-US" altLang="de-DE" sz="1000" b="0" i="0" u="none" strike="noStrike" cap="none" normalizeH="0" baseline="0" noProof="0">
                        <a:ln>
                          <a:noFill/>
                        </a:ln>
                        <a:solidFill>
                          <a:schemeClr val="tx1"/>
                        </a:solidFill>
                        <a:effectLst/>
                        <a:latin typeface="Calibri" pitchFamily="34" charset="0"/>
                        <a:cs typeface="Arial" charset="0"/>
                      </a:endParaRPr>
                    </a:p>
                  </a:txBody>
                  <a:tcPr marL="86578" marR="86578" marT="43280" marB="43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noProof="0">
                          <a:ln>
                            <a:noFill/>
                          </a:ln>
                          <a:solidFill>
                            <a:srgbClr val="000000"/>
                          </a:solidFill>
                          <a:effectLst/>
                          <a:latin typeface="Arial" charset="0"/>
                          <a:cs typeface="Times New Roman" pitchFamily="18" charset="0"/>
                        </a:rPr>
                        <a:t>Indication for treatment basically depends on the committed effective dose</a:t>
                      </a:r>
                      <a:endParaRPr kumimoji="0" lang="en-US" altLang="de-DE" sz="1000" b="0" i="0" u="none" strike="noStrike" cap="none" normalizeH="0" baseline="0" noProof="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noProof="0">
                          <a:ln>
                            <a:noFill/>
                          </a:ln>
                          <a:solidFill>
                            <a:srgbClr val="000000"/>
                          </a:solidFill>
                          <a:effectLst/>
                          <a:latin typeface="Arial" charset="0"/>
                          <a:cs typeface="Times New Roman" pitchFamily="18" charset="0"/>
                        </a:rPr>
                        <a:t>Internal dosimetry  (whole body counting, excretion measurements, calculation) takes time. Treatment may be started before results are available</a:t>
                      </a:r>
                      <a:endParaRPr kumimoji="0" lang="en-US" altLang="de-DE" sz="1000" b="0" i="0" u="none" strike="noStrike" cap="none" normalizeH="0" baseline="0" noProof="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noProof="0">
                          <a:ln>
                            <a:noFill/>
                          </a:ln>
                          <a:solidFill>
                            <a:srgbClr val="000000"/>
                          </a:solidFill>
                          <a:effectLst/>
                          <a:latin typeface="Arial" charset="0"/>
                          <a:cs typeface="Times New Roman" pitchFamily="18" charset="0"/>
                        </a:rPr>
                        <a:t>No standard</a:t>
                      </a:r>
                      <a:r>
                        <a:rPr kumimoji="0" lang="en-US" altLang="de-DE" sz="1100" b="1" i="0" u="none" strike="noStrike" cap="none" normalizeH="0" baseline="0" noProof="0">
                          <a:ln>
                            <a:noFill/>
                          </a:ln>
                          <a:solidFill>
                            <a:srgbClr val="000000"/>
                          </a:solidFill>
                          <a:effectLst/>
                          <a:latin typeface="Arial" charset="0"/>
                          <a:cs typeface="Times New Roman" pitchFamily="18" charset="0"/>
                        </a:rPr>
                        <a:t>. The decision when to start the treatment is taken case by case.</a:t>
                      </a:r>
                      <a:endParaRPr kumimoji="0" lang="en-US" altLang="de-DE" sz="1000" b="1" i="0" u="none" strike="noStrike" cap="none" normalizeH="0" baseline="0" noProof="0">
                        <a:ln>
                          <a:noFill/>
                        </a:ln>
                        <a:solidFill>
                          <a:schemeClr val="tx1"/>
                        </a:solidFill>
                        <a:effectLst/>
                        <a:latin typeface="Calibri" pitchFamily="34" charset="0"/>
                        <a:cs typeface="Arial" charset="0"/>
                      </a:endParaRPr>
                    </a:p>
                  </a:txBody>
                  <a:tcPr marL="86578" marR="86578" marT="43280" marB="43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noProof="0">
                          <a:ln>
                            <a:noFill/>
                          </a:ln>
                          <a:solidFill>
                            <a:srgbClr val="000000"/>
                          </a:solidFill>
                          <a:effectLst/>
                          <a:latin typeface="Arial" charset="0"/>
                          <a:cs typeface="Times New Roman" pitchFamily="18" charset="0"/>
                        </a:rPr>
                        <a:t>In case of a suspicion of radionuclide(s) incorpo-ration, treatment is started </a:t>
                      </a:r>
                      <a:r>
                        <a:rPr kumimoji="0" lang="en-US" altLang="de-DE" sz="1100" b="1" i="0" u="none" strike="noStrike" cap="none" normalizeH="0" baseline="0" noProof="0">
                          <a:ln>
                            <a:noFill/>
                          </a:ln>
                          <a:solidFill>
                            <a:srgbClr val="000000"/>
                          </a:solidFill>
                          <a:effectLst/>
                          <a:latin typeface="Arial" charset="0"/>
                          <a:cs typeface="Times New Roman" pitchFamily="18" charset="0"/>
                        </a:rPr>
                        <a:t>after identification of the nuclides</a:t>
                      </a:r>
                      <a:r>
                        <a:rPr kumimoji="0" lang="en-US" altLang="de-DE" sz="1100" b="0" i="0" u="none" strike="noStrike" cap="none" normalizeH="0" baseline="0" noProof="0">
                          <a:ln>
                            <a:noFill/>
                          </a:ln>
                          <a:solidFill>
                            <a:srgbClr val="000000"/>
                          </a:solidFill>
                          <a:effectLst/>
                          <a:latin typeface="Arial" charset="0"/>
                          <a:cs typeface="Times New Roman" pitchFamily="18" charset="0"/>
                        </a:rPr>
                        <a:t>, a priori within 2 h</a:t>
                      </a:r>
                      <a:endParaRPr kumimoji="0" lang="en-US" altLang="de-DE" sz="1000" b="0" i="0" u="none" strike="noStrike" cap="none" normalizeH="0" baseline="0" noProof="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noProof="0">
                          <a:ln>
                            <a:noFill/>
                          </a:ln>
                          <a:solidFill>
                            <a:srgbClr val="000000"/>
                          </a:solidFill>
                          <a:effectLst/>
                          <a:latin typeface="Arial" charset="0"/>
                          <a:cs typeface="Times New Roman" pitchFamily="18" charset="0"/>
                        </a:rPr>
                        <a:t>The</a:t>
                      </a:r>
                      <a:r>
                        <a:rPr kumimoji="0" lang="en-US" altLang="de-DE" sz="1100" b="1" i="0" u="none" strike="noStrike" cap="none" normalizeH="0" baseline="0" noProof="0">
                          <a:ln>
                            <a:noFill/>
                          </a:ln>
                          <a:solidFill>
                            <a:srgbClr val="000000"/>
                          </a:solidFill>
                          <a:effectLst/>
                          <a:latin typeface="Arial" charset="0"/>
                          <a:cs typeface="Times New Roman" pitchFamily="18" charset="0"/>
                        </a:rPr>
                        <a:t> continuation</a:t>
                      </a:r>
                      <a:r>
                        <a:rPr kumimoji="0" lang="en-US" altLang="de-DE" sz="1100" b="0" i="0" u="none" strike="noStrike" cap="none" normalizeH="0" baseline="0" noProof="0">
                          <a:ln>
                            <a:noFill/>
                          </a:ln>
                          <a:solidFill>
                            <a:srgbClr val="000000"/>
                          </a:solidFill>
                          <a:effectLst/>
                          <a:latin typeface="Arial" charset="0"/>
                          <a:cs typeface="Times New Roman" pitchFamily="18" charset="0"/>
                        </a:rPr>
                        <a:t> of the treatment depends on the </a:t>
                      </a:r>
                      <a:r>
                        <a:rPr kumimoji="0" lang="en-US" altLang="de-DE" sz="1100" b="1" i="0" u="none" strike="noStrike" cap="none" normalizeH="0" baseline="0" noProof="0">
                          <a:ln>
                            <a:noFill/>
                          </a:ln>
                          <a:solidFill>
                            <a:srgbClr val="000000"/>
                          </a:solidFill>
                          <a:effectLst/>
                          <a:latin typeface="Arial" charset="0"/>
                          <a:cs typeface="Times New Roman" pitchFamily="18" charset="0"/>
                        </a:rPr>
                        <a:t>internal dosimetry</a:t>
                      </a:r>
                      <a:r>
                        <a:rPr kumimoji="0" lang="en-US" altLang="de-DE" sz="1100" b="0" i="0" u="none" strike="noStrike" cap="none" normalizeH="0" baseline="0" noProof="0">
                          <a:ln>
                            <a:noFill/>
                          </a:ln>
                          <a:solidFill>
                            <a:srgbClr val="000000"/>
                          </a:solidFill>
                          <a:effectLst/>
                          <a:latin typeface="Arial" charset="0"/>
                          <a:cs typeface="Times New Roman" pitchFamily="18" charset="0"/>
                        </a:rPr>
                        <a:t> results</a:t>
                      </a:r>
                      <a:endParaRPr kumimoji="0" lang="en-US" altLang="de-DE" sz="1000" b="0" i="0" u="none" strike="noStrike" cap="none" normalizeH="0" baseline="0" noProof="0">
                        <a:ln>
                          <a:noFill/>
                        </a:ln>
                        <a:solidFill>
                          <a:schemeClr val="tx1"/>
                        </a:solidFill>
                        <a:effectLst/>
                        <a:latin typeface="Calibri" pitchFamily="34" charset="0"/>
                        <a:cs typeface="Arial" charset="0"/>
                      </a:endParaRPr>
                    </a:p>
                  </a:txBody>
                  <a:tcPr marL="86578" marR="86578" marT="43280" marB="43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noProof="0" dirty="0">
                          <a:ln>
                            <a:noFill/>
                          </a:ln>
                          <a:solidFill>
                            <a:srgbClr val="000000"/>
                          </a:solidFill>
                          <a:effectLst/>
                          <a:latin typeface="Arial" charset="0"/>
                          <a:cs typeface="Times New Roman" pitchFamily="18" charset="0"/>
                        </a:rPr>
                        <a:t>Treatment is started after the </a:t>
                      </a:r>
                      <a:r>
                        <a:rPr kumimoji="0" lang="en-US" altLang="de-DE" sz="1100" b="1" i="0" u="none" strike="noStrike" cap="none" normalizeH="0" baseline="0" noProof="0" dirty="0">
                          <a:ln>
                            <a:noFill/>
                          </a:ln>
                          <a:solidFill>
                            <a:srgbClr val="000000"/>
                          </a:solidFill>
                          <a:effectLst/>
                          <a:latin typeface="Arial" charset="0"/>
                          <a:cs typeface="Times New Roman" pitchFamily="18" charset="0"/>
                        </a:rPr>
                        <a:t>identification of the nuclide(s</a:t>
                      </a:r>
                      <a:r>
                        <a:rPr kumimoji="0" lang="en-US" altLang="de-DE" sz="1100" b="0" i="0" u="none" strike="noStrike" cap="none" normalizeH="0" baseline="0" noProof="0" dirty="0">
                          <a:ln>
                            <a:noFill/>
                          </a:ln>
                          <a:solidFill>
                            <a:srgbClr val="000000"/>
                          </a:solidFill>
                          <a:effectLst/>
                          <a:latin typeface="Arial" charset="0"/>
                          <a:cs typeface="Times New Roman" pitchFamily="18" charset="0"/>
                        </a:rPr>
                        <a:t>) as soon as possible. There is no clearly defined time limit</a:t>
                      </a:r>
                      <a:endParaRPr kumimoji="0" lang="en-US" altLang="de-DE" sz="1000" b="0" i="0" u="none" strike="noStrike" cap="none" normalizeH="0" baseline="0" noProof="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de-DE" sz="1100" b="0" i="0" u="none" strike="noStrike" cap="none" normalizeH="0" baseline="0" noProof="0" dirty="0">
                          <a:ln>
                            <a:noFill/>
                          </a:ln>
                          <a:solidFill>
                            <a:srgbClr val="000000"/>
                          </a:solidFill>
                          <a:effectLst/>
                          <a:latin typeface="Arial" charset="0"/>
                          <a:cs typeface="Times New Roman" pitchFamily="18" charset="0"/>
                        </a:rPr>
                        <a:t>The </a:t>
                      </a:r>
                      <a:r>
                        <a:rPr kumimoji="0" lang="en-US" altLang="de-DE" sz="1100" b="1" i="0" u="none" strike="noStrike" cap="none" normalizeH="0" baseline="0" noProof="0" dirty="0">
                          <a:ln>
                            <a:noFill/>
                          </a:ln>
                          <a:solidFill>
                            <a:srgbClr val="000000"/>
                          </a:solidFill>
                          <a:effectLst/>
                          <a:latin typeface="Arial" charset="0"/>
                          <a:cs typeface="Times New Roman" pitchFamily="18" charset="0"/>
                        </a:rPr>
                        <a:t>continuation</a:t>
                      </a:r>
                      <a:r>
                        <a:rPr kumimoji="0" lang="en-US" altLang="de-DE" sz="1100" b="0" i="0" u="none" strike="noStrike" cap="none" normalizeH="0" baseline="0" noProof="0" dirty="0">
                          <a:ln>
                            <a:noFill/>
                          </a:ln>
                          <a:solidFill>
                            <a:srgbClr val="000000"/>
                          </a:solidFill>
                          <a:effectLst/>
                          <a:latin typeface="Arial" charset="0"/>
                          <a:cs typeface="Times New Roman" pitchFamily="18" charset="0"/>
                        </a:rPr>
                        <a:t> of the treatment depends on the </a:t>
                      </a:r>
                      <a:r>
                        <a:rPr kumimoji="0" lang="en-US" altLang="de-DE" sz="1100" b="1" i="0" u="none" strike="noStrike" cap="none" normalizeH="0" baseline="0" noProof="0" dirty="0">
                          <a:ln>
                            <a:noFill/>
                          </a:ln>
                          <a:solidFill>
                            <a:srgbClr val="000000"/>
                          </a:solidFill>
                          <a:effectLst/>
                          <a:latin typeface="Arial" charset="0"/>
                          <a:cs typeface="Times New Roman" pitchFamily="18" charset="0"/>
                        </a:rPr>
                        <a:t>internal dosimetry </a:t>
                      </a:r>
                      <a:r>
                        <a:rPr kumimoji="0" lang="en-US" altLang="de-DE" sz="1100" b="0" i="0" u="none" strike="noStrike" cap="none" normalizeH="0" baseline="0" noProof="0" dirty="0">
                          <a:ln>
                            <a:noFill/>
                          </a:ln>
                          <a:solidFill>
                            <a:srgbClr val="000000"/>
                          </a:solidFill>
                          <a:effectLst/>
                          <a:latin typeface="Arial" charset="0"/>
                          <a:cs typeface="Times New Roman" pitchFamily="18" charset="0"/>
                        </a:rPr>
                        <a:t>results</a:t>
                      </a:r>
                      <a:endParaRPr kumimoji="0" lang="en-US" altLang="de-DE" sz="1000" b="0" i="0" u="none" strike="noStrike" cap="none" normalizeH="0" baseline="0" noProof="0" dirty="0">
                        <a:ln>
                          <a:noFill/>
                        </a:ln>
                        <a:solidFill>
                          <a:schemeClr val="tx1"/>
                        </a:solidFill>
                        <a:effectLst/>
                        <a:latin typeface="Calibri" pitchFamily="34" charset="0"/>
                        <a:cs typeface="Arial" charset="0"/>
                      </a:endParaRPr>
                    </a:p>
                  </a:txBody>
                  <a:tcPr marL="86578" marR="86578" marT="43280" marB="43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extLst>
                  <a:ext uri="{0D108BD9-81ED-4DB2-BD59-A6C34878D82A}">
                    <a16:rowId xmlns:a16="http://schemas.microsoft.com/office/drawing/2014/main" val="10002"/>
                  </a:ext>
                </a:extLst>
              </a:tr>
            </a:tbl>
          </a:graphicData>
        </a:graphic>
      </p:graphicFrame>
      <p:sp>
        <p:nvSpPr>
          <p:cNvPr id="4" name="Titel 1"/>
          <p:cNvSpPr txBox="1">
            <a:spLocks/>
          </p:cNvSpPr>
          <p:nvPr/>
        </p:nvSpPr>
        <p:spPr>
          <a:xfrm>
            <a:off x="971600" y="116632"/>
            <a:ext cx="7272808" cy="63408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baseline="0">
                <a:solidFill>
                  <a:srgbClr val="003674"/>
                </a:solidFill>
                <a:latin typeface="Arial" pitchFamily="34" charset="0"/>
                <a:ea typeface="+mj-ea"/>
                <a:cs typeface="Arial" pitchFamily="34" charset="0"/>
              </a:defRPr>
            </a:lvl1pPr>
          </a:lstStyle>
          <a:p>
            <a:r>
              <a:rPr lang="en-US" altLang="de-DE" sz="2800"/>
              <a:t> Differences in decorporation strategies</a:t>
            </a:r>
          </a:p>
        </p:txBody>
      </p:sp>
    </p:spTree>
    <p:extLst>
      <p:ext uri="{BB962C8B-B14F-4D97-AF65-F5344CB8AC3E}">
        <p14:creationId xmlns:p14="http://schemas.microsoft.com/office/powerpoint/2010/main" val="1670263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827584" y="1268760"/>
            <a:ext cx="5544616" cy="63408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baseline="0">
                <a:solidFill>
                  <a:srgbClr val="003674"/>
                </a:solidFill>
                <a:latin typeface="Arial" pitchFamily="34" charset="0"/>
                <a:ea typeface="+mj-ea"/>
                <a:cs typeface="Arial" pitchFamily="34" charset="0"/>
              </a:defRPr>
            </a:lvl1pPr>
          </a:lstStyle>
          <a:p>
            <a:r>
              <a:rPr lang="en-US" altLang="de-DE" sz="2800" dirty="0"/>
              <a:t> Precautionary Approach</a:t>
            </a:r>
          </a:p>
        </p:txBody>
      </p:sp>
      <p:sp>
        <p:nvSpPr>
          <p:cNvPr id="2" name="Textfeld 1">
            <a:extLst>
              <a:ext uri="{FF2B5EF4-FFF2-40B4-BE49-F238E27FC236}">
                <a16:creationId xmlns:a16="http://schemas.microsoft.com/office/drawing/2014/main" id="{7C2CF73B-8428-4B05-8A0B-6FB8B761E1FA}"/>
              </a:ext>
            </a:extLst>
          </p:cNvPr>
          <p:cNvSpPr txBox="1"/>
          <p:nvPr/>
        </p:nvSpPr>
        <p:spPr bwMode="auto">
          <a:xfrm>
            <a:off x="827584" y="1988840"/>
            <a:ext cx="7653249" cy="1015663"/>
          </a:xfrm>
          <a:prstGeom prst="rect">
            <a:avLst/>
          </a:prstGeom>
          <a:noFill/>
          <a:ln w="9525">
            <a:noFill/>
            <a:miter lim="800000"/>
            <a:headEnd/>
            <a:tailEnd/>
          </a:ln>
        </p:spPr>
        <p:txBody>
          <a:bodyPr wrap="none" rtlCol="0">
            <a:spAutoFit/>
          </a:bodyPr>
          <a:lstStyle/>
          <a:p>
            <a:pPr algn="just"/>
            <a:r>
              <a:rPr lang="en-US" altLang="de-DE" sz="2000" i="1" dirty="0">
                <a:solidFill>
                  <a:srgbClr val="000000"/>
                </a:solidFill>
                <a:latin typeface="Arial" charset="0"/>
                <a:cs typeface="Times New Roman" pitchFamily="18" charset="0"/>
              </a:rPr>
              <a:t>Indication of treatment </a:t>
            </a:r>
            <a:r>
              <a:rPr lang="en-US" altLang="de-DE" sz="2000" b="1" i="1" dirty="0">
                <a:solidFill>
                  <a:srgbClr val="000000"/>
                </a:solidFill>
                <a:latin typeface="Arial" charset="0"/>
                <a:cs typeface="Times New Roman" pitchFamily="18" charset="0"/>
              </a:rPr>
              <a:t>depends </a:t>
            </a:r>
            <a:r>
              <a:rPr lang="en-US" altLang="de-DE" sz="2000" i="1" dirty="0">
                <a:solidFill>
                  <a:srgbClr val="000000"/>
                </a:solidFill>
                <a:latin typeface="Arial" charset="0"/>
                <a:cs typeface="Times New Roman" pitchFamily="18" charset="0"/>
              </a:rPr>
              <a:t>on the committed </a:t>
            </a:r>
            <a:r>
              <a:rPr lang="en-US" altLang="de-DE" sz="2000" b="1" i="1" dirty="0">
                <a:solidFill>
                  <a:srgbClr val="000000"/>
                </a:solidFill>
                <a:latin typeface="Arial" charset="0"/>
                <a:cs typeface="Times New Roman" pitchFamily="18" charset="0"/>
              </a:rPr>
              <a:t>effective dose</a:t>
            </a:r>
          </a:p>
          <a:p>
            <a:pPr algn="just"/>
            <a:r>
              <a:rPr lang="en-US" sz="2000" b="1" i="1" dirty="0">
                <a:solidFill>
                  <a:srgbClr val="FF0000"/>
                </a:solidFill>
                <a:latin typeface="Arial" charset="0"/>
                <a:cs typeface="Times New Roman" pitchFamily="18" charset="0"/>
              </a:rPr>
              <a:t>- Identification of nuclide(s)</a:t>
            </a:r>
          </a:p>
          <a:p>
            <a:pPr algn="just"/>
            <a:r>
              <a:rPr lang="en-US" sz="2000" b="1" i="1" dirty="0">
                <a:solidFill>
                  <a:srgbClr val="FF0000"/>
                </a:solidFill>
                <a:latin typeface="Arial" charset="0"/>
                <a:cs typeface="Times New Roman" pitchFamily="18" charset="0"/>
              </a:rPr>
              <a:t>- Dose necessary to initiate treatment</a:t>
            </a:r>
            <a:endParaRPr lang="en-US" sz="2000" b="1" dirty="0">
              <a:solidFill>
                <a:srgbClr val="FF0000"/>
              </a:solidFill>
              <a:latin typeface="Arial" pitchFamily="34" charset="0"/>
              <a:cs typeface="Arial" pitchFamily="34" charset="0"/>
            </a:endParaRPr>
          </a:p>
        </p:txBody>
      </p:sp>
      <p:sp>
        <p:nvSpPr>
          <p:cNvPr id="5" name="Textfeld 4">
            <a:extLst>
              <a:ext uri="{FF2B5EF4-FFF2-40B4-BE49-F238E27FC236}">
                <a16:creationId xmlns:a16="http://schemas.microsoft.com/office/drawing/2014/main" id="{CAA5B256-4CFE-443D-A1BA-C6255A3FC1E7}"/>
              </a:ext>
            </a:extLst>
          </p:cNvPr>
          <p:cNvSpPr txBox="1"/>
          <p:nvPr/>
        </p:nvSpPr>
        <p:spPr bwMode="auto">
          <a:xfrm>
            <a:off x="827584" y="4019695"/>
            <a:ext cx="8052397" cy="2199320"/>
          </a:xfrm>
          <a:prstGeom prst="rect">
            <a:avLst/>
          </a:prstGeom>
          <a:noFill/>
          <a:ln w="9525">
            <a:noFill/>
            <a:miter lim="800000"/>
            <a:headEnd/>
            <a:tailEnd/>
          </a:ln>
        </p:spPr>
        <p:txBody>
          <a:bodyPr wrap="square" rtlCol="0">
            <a:spAutoFit/>
          </a:bodyPr>
          <a:lstStyle/>
          <a:p>
            <a:pPr lvl="0" fontAlgn="base">
              <a:lnSpc>
                <a:spcPct val="115000"/>
              </a:lnSpc>
              <a:spcBef>
                <a:spcPct val="0"/>
              </a:spcBef>
              <a:spcAft>
                <a:spcPct val="0"/>
              </a:spcAft>
            </a:pPr>
            <a:r>
              <a:rPr lang="en-US" altLang="de-DE" sz="2000" dirty="0">
                <a:solidFill>
                  <a:srgbClr val="000000"/>
                </a:solidFill>
                <a:latin typeface="Arial" charset="0"/>
                <a:cs typeface="Times New Roman" pitchFamily="18" charset="0"/>
              </a:rPr>
              <a:t>Treatment is started after the </a:t>
            </a:r>
            <a:r>
              <a:rPr lang="en-US" altLang="de-DE" sz="2000" b="1" dirty="0">
                <a:solidFill>
                  <a:srgbClr val="000000"/>
                </a:solidFill>
                <a:latin typeface="Arial" charset="0"/>
                <a:cs typeface="Times New Roman" pitchFamily="18" charset="0"/>
              </a:rPr>
              <a:t>identification of the nuclide(s</a:t>
            </a:r>
            <a:r>
              <a:rPr lang="en-US" altLang="de-DE" sz="2000" dirty="0">
                <a:solidFill>
                  <a:srgbClr val="000000"/>
                </a:solidFill>
                <a:latin typeface="Arial" charset="0"/>
                <a:cs typeface="Times New Roman" pitchFamily="18" charset="0"/>
              </a:rPr>
              <a:t>) as soon as possible. There is no clearly defined time limit</a:t>
            </a:r>
            <a:endParaRPr lang="en-US" altLang="de-DE" sz="1600" dirty="0">
              <a:latin typeface="Calibri" pitchFamily="34" charset="0"/>
              <a:ea typeface="Calibri" pitchFamily="34" charset="0"/>
              <a:cs typeface="Times New Roman" pitchFamily="18" charset="0"/>
            </a:endParaRPr>
          </a:p>
          <a:p>
            <a:pPr lvl="0" fontAlgn="base">
              <a:lnSpc>
                <a:spcPct val="115000"/>
              </a:lnSpc>
              <a:spcBef>
                <a:spcPct val="0"/>
              </a:spcBef>
              <a:spcAft>
                <a:spcPct val="0"/>
              </a:spcAft>
            </a:pPr>
            <a:r>
              <a:rPr lang="en-US" altLang="de-DE" sz="2000" dirty="0">
                <a:solidFill>
                  <a:srgbClr val="000000"/>
                </a:solidFill>
                <a:latin typeface="Arial" charset="0"/>
                <a:cs typeface="Times New Roman" pitchFamily="18" charset="0"/>
              </a:rPr>
              <a:t>The </a:t>
            </a:r>
            <a:r>
              <a:rPr lang="en-US" altLang="de-DE" sz="2000" b="1" dirty="0">
                <a:solidFill>
                  <a:srgbClr val="000000"/>
                </a:solidFill>
                <a:latin typeface="Arial" charset="0"/>
                <a:cs typeface="Times New Roman" pitchFamily="18" charset="0"/>
              </a:rPr>
              <a:t>continuation</a:t>
            </a:r>
            <a:r>
              <a:rPr lang="en-US" altLang="de-DE" sz="2000" dirty="0">
                <a:solidFill>
                  <a:srgbClr val="000000"/>
                </a:solidFill>
                <a:latin typeface="Arial" charset="0"/>
                <a:cs typeface="Times New Roman" pitchFamily="18" charset="0"/>
              </a:rPr>
              <a:t> of the treatment depends on the </a:t>
            </a:r>
            <a:r>
              <a:rPr lang="en-US" altLang="de-DE" sz="2000" b="1" dirty="0">
                <a:solidFill>
                  <a:srgbClr val="000000"/>
                </a:solidFill>
                <a:latin typeface="Arial" charset="0"/>
                <a:cs typeface="Times New Roman" pitchFamily="18" charset="0"/>
              </a:rPr>
              <a:t>internal dosimetry </a:t>
            </a:r>
            <a:r>
              <a:rPr lang="en-US" altLang="de-DE" sz="2000" dirty="0">
                <a:solidFill>
                  <a:srgbClr val="000000"/>
                </a:solidFill>
                <a:latin typeface="Arial" charset="0"/>
                <a:cs typeface="Times New Roman" pitchFamily="18" charset="0"/>
              </a:rPr>
              <a:t>results</a:t>
            </a:r>
          </a:p>
          <a:p>
            <a:pPr fontAlgn="base">
              <a:lnSpc>
                <a:spcPct val="115000"/>
              </a:lnSpc>
              <a:spcBef>
                <a:spcPct val="0"/>
              </a:spcBef>
              <a:spcAft>
                <a:spcPct val="0"/>
              </a:spcAft>
            </a:pPr>
            <a:r>
              <a:rPr lang="en-US" sz="2000" b="1" i="1" dirty="0">
                <a:solidFill>
                  <a:srgbClr val="FF0000"/>
                </a:solidFill>
                <a:latin typeface="Arial" charset="0"/>
                <a:cs typeface="Times New Roman" pitchFamily="18" charset="0"/>
              </a:rPr>
              <a:t>- Identification of nuclide(s)</a:t>
            </a:r>
          </a:p>
          <a:p>
            <a:pPr lvl="0" fontAlgn="base">
              <a:lnSpc>
                <a:spcPct val="115000"/>
              </a:lnSpc>
              <a:spcBef>
                <a:spcPct val="0"/>
              </a:spcBef>
              <a:spcAft>
                <a:spcPct val="0"/>
              </a:spcAft>
            </a:pPr>
            <a:endParaRPr lang="en-US" altLang="de-DE" sz="1600" dirty="0">
              <a:latin typeface="Calibri" pitchFamily="34" charset="0"/>
              <a:cs typeface="Arial" charset="0"/>
            </a:endParaRPr>
          </a:p>
        </p:txBody>
      </p:sp>
      <p:sp>
        <p:nvSpPr>
          <p:cNvPr id="6" name="Titel 1">
            <a:extLst>
              <a:ext uri="{FF2B5EF4-FFF2-40B4-BE49-F238E27FC236}">
                <a16:creationId xmlns:a16="http://schemas.microsoft.com/office/drawing/2014/main" id="{BB740BA8-29BD-4F65-957E-7523F399072A}"/>
              </a:ext>
            </a:extLst>
          </p:cNvPr>
          <p:cNvSpPr txBox="1">
            <a:spLocks/>
          </p:cNvSpPr>
          <p:nvPr/>
        </p:nvSpPr>
        <p:spPr>
          <a:xfrm>
            <a:off x="827584" y="3284984"/>
            <a:ext cx="7272808" cy="63408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baseline="0">
                <a:solidFill>
                  <a:srgbClr val="003674"/>
                </a:solidFill>
                <a:latin typeface="Arial" pitchFamily="34" charset="0"/>
                <a:ea typeface="+mj-ea"/>
                <a:cs typeface="Arial" pitchFamily="34" charset="0"/>
              </a:defRPr>
            </a:lvl1pPr>
          </a:lstStyle>
          <a:p>
            <a:r>
              <a:rPr lang="en-US" altLang="de-DE" sz="2800" dirty="0"/>
              <a:t>Urgent Approach</a:t>
            </a:r>
          </a:p>
        </p:txBody>
      </p:sp>
    </p:spTree>
    <p:extLst>
      <p:ext uri="{BB962C8B-B14F-4D97-AF65-F5344CB8AC3E}">
        <p14:creationId xmlns:p14="http://schemas.microsoft.com/office/powerpoint/2010/main" val="4283869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idx="4294967295"/>
          </p:nvPr>
        </p:nvSpPr>
        <p:spPr>
          <a:xfrm>
            <a:off x="900113" y="333375"/>
            <a:ext cx="8064500" cy="1143000"/>
          </a:xfrm>
        </p:spPr>
        <p:txBody>
          <a:bodyPr>
            <a:noAutofit/>
          </a:bodyPr>
          <a:lstStyle/>
          <a:p>
            <a:pPr algn="l"/>
            <a:r>
              <a:rPr lang="en-US" altLang="de-DE" sz="2800" dirty="0"/>
              <a:t>Impact of the initiation time and duration</a:t>
            </a:r>
            <a:br>
              <a:rPr lang="en-US" altLang="de-DE" sz="2800" dirty="0"/>
            </a:br>
            <a:r>
              <a:rPr lang="en-US" altLang="de-DE" sz="2800" dirty="0"/>
              <a:t>of the </a:t>
            </a:r>
            <a:r>
              <a:rPr lang="en-US" altLang="de-DE" sz="2800" dirty="0" err="1"/>
              <a:t>decorporation</a:t>
            </a:r>
            <a:r>
              <a:rPr lang="en-US" altLang="de-DE" sz="2800" dirty="0"/>
              <a:t> treatment on its efficacy</a:t>
            </a:r>
            <a:br>
              <a:rPr lang="en-US" altLang="de-DE" sz="2800" dirty="0"/>
            </a:br>
            <a:r>
              <a:rPr lang="en-US" altLang="de-DE" sz="1800" b="0" dirty="0"/>
              <a:t>(incorporation of Pu-239 through a wound) </a:t>
            </a:r>
          </a:p>
        </p:txBody>
      </p:sp>
      <p:graphicFrame>
        <p:nvGraphicFramePr>
          <p:cNvPr id="3" name="Tabelle 2"/>
          <p:cNvGraphicFramePr>
            <a:graphicFrameLocks noGrp="1"/>
          </p:cNvGraphicFramePr>
          <p:nvPr/>
        </p:nvGraphicFramePr>
        <p:xfrm>
          <a:off x="468313" y="2420938"/>
          <a:ext cx="8496300" cy="976313"/>
        </p:xfrm>
        <a:graphic>
          <a:graphicData uri="http://schemas.openxmlformats.org/drawingml/2006/table">
            <a:tbl>
              <a:tblPr/>
              <a:tblGrid>
                <a:gridCol w="1008063">
                  <a:extLst>
                    <a:ext uri="{9D8B030D-6E8A-4147-A177-3AD203B41FA5}">
                      <a16:colId xmlns:a16="http://schemas.microsoft.com/office/drawing/2014/main" val="20000"/>
                    </a:ext>
                  </a:extLst>
                </a:gridCol>
                <a:gridCol w="534987">
                  <a:extLst>
                    <a:ext uri="{9D8B030D-6E8A-4147-A177-3AD203B41FA5}">
                      <a16:colId xmlns:a16="http://schemas.microsoft.com/office/drawing/2014/main" val="20001"/>
                    </a:ext>
                  </a:extLst>
                </a:gridCol>
                <a:gridCol w="52705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84213">
                  <a:extLst>
                    <a:ext uri="{9D8B030D-6E8A-4147-A177-3AD203B41FA5}">
                      <a16:colId xmlns:a16="http://schemas.microsoft.com/office/drawing/2014/main" val="20004"/>
                    </a:ext>
                  </a:extLst>
                </a:gridCol>
                <a:gridCol w="696912">
                  <a:extLst>
                    <a:ext uri="{9D8B030D-6E8A-4147-A177-3AD203B41FA5}">
                      <a16:colId xmlns:a16="http://schemas.microsoft.com/office/drawing/2014/main" val="20005"/>
                    </a:ext>
                  </a:extLst>
                </a:gridCol>
                <a:gridCol w="684213">
                  <a:extLst>
                    <a:ext uri="{9D8B030D-6E8A-4147-A177-3AD203B41FA5}">
                      <a16:colId xmlns:a16="http://schemas.microsoft.com/office/drawing/2014/main" val="20006"/>
                    </a:ext>
                  </a:extLst>
                </a:gridCol>
                <a:gridCol w="682625">
                  <a:extLst>
                    <a:ext uri="{9D8B030D-6E8A-4147-A177-3AD203B41FA5}">
                      <a16:colId xmlns:a16="http://schemas.microsoft.com/office/drawing/2014/main" val="20007"/>
                    </a:ext>
                  </a:extLst>
                </a:gridCol>
                <a:gridCol w="768350">
                  <a:extLst>
                    <a:ext uri="{9D8B030D-6E8A-4147-A177-3AD203B41FA5}">
                      <a16:colId xmlns:a16="http://schemas.microsoft.com/office/drawing/2014/main" val="20008"/>
                    </a:ext>
                  </a:extLst>
                </a:gridCol>
                <a:gridCol w="766762">
                  <a:extLst>
                    <a:ext uri="{9D8B030D-6E8A-4147-A177-3AD203B41FA5}">
                      <a16:colId xmlns:a16="http://schemas.microsoft.com/office/drawing/2014/main" val="20009"/>
                    </a:ext>
                  </a:extLst>
                </a:gridCol>
                <a:gridCol w="766763">
                  <a:extLst>
                    <a:ext uri="{9D8B030D-6E8A-4147-A177-3AD203B41FA5}">
                      <a16:colId xmlns:a16="http://schemas.microsoft.com/office/drawing/2014/main" val="20010"/>
                    </a:ext>
                  </a:extLst>
                </a:gridCol>
                <a:gridCol w="766762">
                  <a:extLst>
                    <a:ext uri="{9D8B030D-6E8A-4147-A177-3AD203B41FA5}">
                      <a16:colId xmlns:a16="http://schemas.microsoft.com/office/drawing/2014/main" val="20011"/>
                    </a:ext>
                  </a:extLst>
                </a:gridCol>
              </a:tblGrid>
              <a:tr h="345497">
                <a:tc gridSpan="12">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chemeClr val="tx1"/>
                          </a:solidFill>
                          <a:effectLst/>
                          <a:latin typeface="Arial" charset="0"/>
                          <a:cs typeface="Arial" charset="0"/>
                        </a:rPr>
                        <a:t>Treatment start time</a:t>
                      </a:r>
                      <a:endParaRPr kumimoji="0" lang="de-DE" altLang="de-DE" sz="12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10272">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rgbClr val="FFFFFF"/>
                          </a:solidFill>
                          <a:effectLst/>
                          <a:latin typeface="Arial" charset="0"/>
                          <a:cs typeface="Arial" charset="0"/>
                        </a:rPr>
                        <a:t> </a:t>
                      </a:r>
                      <a:endParaRPr kumimoji="0" lang="de-DE" altLang="de-DE" sz="12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rgbClr val="000000"/>
                          </a:solidFill>
                          <a:effectLst/>
                          <a:latin typeface="Arial" charset="0"/>
                          <a:cs typeface="Arial" charset="0"/>
                        </a:rPr>
                        <a:t>None</a:t>
                      </a:r>
                      <a:endParaRPr kumimoji="0" lang="de-DE" altLang="de-DE" sz="1200" b="1"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rgbClr val="000000"/>
                          </a:solidFill>
                          <a:effectLst/>
                          <a:latin typeface="Arial" charset="0"/>
                          <a:cs typeface="Arial" charset="0"/>
                        </a:rPr>
                        <a:t>1h</a:t>
                      </a:r>
                      <a:endParaRPr kumimoji="0" lang="de-DE" altLang="de-DE" sz="1200" b="1"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rgbClr val="000000"/>
                          </a:solidFill>
                          <a:effectLst/>
                          <a:latin typeface="Arial" charset="0"/>
                          <a:cs typeface="Arial" charset="0"/>
                        </a:rPr>
                        <a:t>2h</a:t>
                      </a:r>
                      <a:endParaRPr kumimoji="0" lang="de-DE" altLang="de-DE" sz="1200" b="1"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rgbClr val="000000"/>
                          </a:solidFill>
                          <a:effectLst/>
                          <a:latin typeface="Arial" charset="0"/>
                          <a:cs typeface="Arial" charset="0"/>
                        </a:rPr>
                        <a:t>6h</a:t>
                      </a:r>
                      <a:endParaRPr kumimoji="0" lang="de-DE" altLang="de-DE" sz="1200" b="1"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rgbClr val="000000"/>
                          </a:solidFill>
                          <a:effectLst/>
                          <a:latin typeface="Arial" charset="0"/>
                          <a:cs typeface="Arial" charset="0"/>
                        </a:rPr>
                        <a:t>12h</a:t>
                      </a:r>
                      <a:endParaRPr kumimoji="0" lang="de-DE" altLang="de-DE" sz="1200" b="1"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rgbClr val="000000"/>
                          </a:solidFill>
                          <a:effectLst/>
                          <a:latin typeface="Arial" charset="0"/>
                          <a:cs typeface="Arial" charset="0"/>
                        </a:rPr>
                        <a:t>1d</a:t>
                      </a:r>
                      <a:endParaRPr kumimoji="0" lang="de-DE" altLang="de-DE" sz="1200" b="1"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rgbClr val="000000"/>
                          </a:solidFill>
                          <a:effectLst/>
                          <a:latin typeface="Arial" charset="0"/>
                          <a:cs typeface="Arial" charset="0"/>
                        </a:rPr>
                        <a:t>2d</a:t>
                      </a:r>
                      <a:endParaRPr kumimoji="0" lang="de-DE" altLang="de-DE" sz="1200" b="1"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rgbClr val="000000"/>
                          </a:solidFill>
                          <a:effectLst/>
                          <a:latin typeface="Arial" charset="0"/>
                          <a:cs typeface="Arial" charset="0"/>
                        </a:rPr>
                        <a:t>10d</a:t>
                      </a:r>
                      <a:endParaRPr kumimoji="0" lang="de-DE" altLang="de-DE" sz="1200" b="1"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rgbClr val="000000"/>
                          </a:solidFill>
                          <a:effectLst/>
                          <a:latin typeface="Arial" charset="0"/>
                          <a:cs typeface="Arial" charset="0"/>
                        </a:rPr>
                        <a:t>30d</a:t>
                      </a:r>
                      <a:endParaRPr kumimoji="0" lang="de-DE" altLang="de-DE" sz="1200" b="1"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rgbClr val="000000"/>
                          </a:solidFill>
                          <a:effectLst/>
                          <a:latin typeface="Arial" charset="0"/>
                          <a:cs typeface="Arial" charset="0"/>
                        </a:rPr>
                        <a:t>90d</a:t>
                      </a:r>
                      <a:endParaRPr kumimoji="0" lang="de-DE" altLang="de-DE" sz="1200" b="1"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rgbClr val="000000"/>
                          </a:solidFill>
                          <a:effectLst/>
                          <a:latin typeface="Arial" charset="0"/>
                          <a:cs typeface="Arial" charset="0"/>
                        </a:rPr>
                        <a:t>180d</a:t>
                      </a:r>
                      <a:endParaRPr kumimoji="0" lang="de-DE" altLang="de-DE" sz="1200" b="1"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210272">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de-DE" sz="1200" b="1" i="0" u="none" strike="noStrike" cap="none" normalizeH="0" baseline="0">
                          <a:ln>
                            <a:noFill/>
                          </a:ln>
                          <a:solidFill>
                            <a:schemeClr val="tx1"/>
                          </a:solidFill>
                          <a:effectLst/>
                          <a:latin typeface="Arial" charset="0"/>
                          <a:cs typeface="Arial" charset="0"/>
                        </a:rPr>
                        <a:t>Dose (mSv)</a:t>
                      </a:r>
                      <a:endParaRPr kumimoji="0" lang="de-DE" altLang="de-DE" sz="12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de-DE" sz="1200" b="0" i="0" u="none" strike="noStrike" cap="none" normalizeH="0" baseline="0">
                          <a:ln>
                            <a:noFill/>
                          </a:ln>
                          <a:solidFill>
                            <a:srgbClr val="000000"/>
                          </a:solidFill>
                          <a:effectLst/>
                          <a:latin typeface="Arial" charset="0"/>
                          <a:cs typeface="Arial" charset="0"/>
                        </a:rPr>
                        <a:t>823</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de-DE" sz="1200" b="0" i="0" u="none" strike="noStrike" cap="none" normalizeH="0" baseline="0">
                          <a:ln>
                            <a:noFill/>
                          </a:ln>
                          <a:solidFill>
                            <a:srgbClr val="000000"/>
                          </a:solidFill>
                          <a:effectLst/>
                          <a:latin typeface="Arial" charset="0"/>
                          <a:cs typeface="Arial" charset="0"/>
                        </a:rPr>
                        <a:t>9.7</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de-DE" sz="1200" b="0" i="0" u="none" strike="noStrike" cap="none" normalizeH="0" baseline="0">
                          <a:ln>
                            <a:noFill/>
                          </a:ln>
                          <a:solidFill>
                            <a:srgbClr val="000000"/>
                          </a:solidFill>
                          <a:effectLst/>
                          <a:latin typeface="Arial" charset="0"/>
                          <a:cs typeface="Arial" charset="0"/>
                        </a:rPr>
                        <a:t>10</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de-DE" sz="1200" b="0" i="0" u="none" strike="noStrike" cap="none" normalizeH="0" baseline="0">
                          <a:ln>
                            <a:noFill/>
                          </a:ln>
                          <a:solidFill>
                            <a:srgbClr val="000000"/>
                          </a:solidFill>
                          <a:effectLst/>
                          <a:latin typeface="Arial" charset="0"/>
                          <a:cs typeface="Arial" charset="0"/>
                        </a:rPr>
                        <a:t>14</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de-DE" sz="1200" b="0" i="0" u="none" strike="noStrike" cap="none" normalizeH="0" baseline="0">
                          <a:ln>
                            <a:noFill/>
                          </a:ln>
                          <a:solidFill>
                            <a:srgbClr val="000000"/>
                          </a:solidFill>
                          <a:effectLst/>
                          <a:latin typeface="Arial" charset="0"/>
                          <a:cs typeface="Arial" charset="0"/>
                        </a:rPr>
                        <a:t>24</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de-DE" sz="1200" b="0" i="0" u="none" strike="noStrike" cap="none" normalizeH="0" baseline="0">
                          <a:ln>
                            <a:noFill/>
                          </a:ln>
                          <a:solidFill>
                            <a:srgbClr val="000000"/>
                          </a:solidFill>
                          <a:effectLst/>
                          <a:latin typeface="Arial" charset="0"/>
                          <a:cs typeface="Arial" charset="0"/>
                        </a:rPr>
                        <a:t>57</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de-DE" sz="1200" b="0" i="0" u="none" strike="noStrike" cap="none" normalizeH="0" baseline="0">
                          <a:ln>
                            <a:noFill/>
                          </a:ln>
                          <a:solidFill>
                            <a:srgbClr val="000000"/>
                          </a:solidFill>
                          <a:effectLst/>
                          <a:latin typeface="Arial" charset="0"/>
                          <a:cs typeface="Arial" charset="0"/>
                        </a:rPr>
                        <a:t>143</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de-DE" sz="1200" b="0" i="0" u="none" strike="noStrike" cap="none" normalizeH="0" baseline="0">
                          <a:ln>
                            <a:noFill/>
                          </a:ln>
                          <a:solidFill>
                            <a:srgbClr val="000000"/>
                          </a:solidFill>
                          <a:effectLst/>
                          <a:latin typeface="Arial" charset="0"/>
                          <a:cs typeface="Arial" charset="0"/>
                        </a:rPr>
                        <a:t>501</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de-DE" sz="1200" b="0" i="0" u="none" strike="noStrike" cap="none" normalizeH="0" baseline="0">
                          <a:ln>
                            <a:noFill/>
                          </a:ln>
                          <a:solidFill>
                            <a:srgbClr val="000000"/>
                          </a:solidFill>
                          <a:effectLst/>
                          <a:latin typeface="Arial" charset="0"/>
                          <a:cs typeface="Arial" charset="0"/>
                        </a:rPr>
                        <a:t>581</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de-DE" sz="1200" b="0" i="0" u="none" strike="noStrike" cap="none" normalizeH="0" baseline="0">
                          <a:ln>
                            <a:noFill/>
                          </a:ln>
                          <a:solidFill>
                            <a:srgbClr val="000000"/>
                          </a:solidFill>
                          <a:effectLst/>
                          <a:latin typeface="Arial" charset="0"/>
                          <a:cs typeface="Arial" charset="0"/>
                        </a:rPr>
                        <a:t>663</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de-DE" sz="1200" b="0" i="0" u="none" strike="noStrike" cap="none" normalizeH="0" baseline="0">
                          <a:ln>
                            <a:noFill/>
                          </a:ln>
                          <a:solidFill>
                            <a:srgbClr val="000000"/>
                          </a:solidFill>
                          <a:effectLst/>
                          <a:latin typeface="Arial" charset="0"/>
                          <a:cs typeface="Arial" charset="0"/>
                        </a:rPr>
                        <a:t>701</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210272">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fr-FR" altLang="de-DE" sz="1200" b="1" i="0" u="none" strike="noStrike" cap="none" normalizeH="0" baseline="0">
                          <a:ln>
                            <a:noFill/>
                          </a:ln>
                          <a:solidFill>
                            <a:schemeClr val="tx1"/>
                          </a:solidFill>
                          <a:effectLst/>
                          <a:latin typeface="Arial" charset="0"/>
                          <a:cs typeface="Arial" charset="0"/>
                        </a:rPr>
                        <a:t>Efficacy</a:t>
                      </a:r>
                      <a:endParaRPr kumimoji="0" lang="de-DE" altLang="de-DE" sz="12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de-DE" sz="1200" b="0" i="0" u="none" strike="noStrike" cap="none" normalizeH="0" baseline="0">
                          <a:ln>
                            <a:noFill/>
                          </a:ln>
                          <a:solidFill>
                            <a:srgbClr val="000000"/>
                          </a:solidFill>
                          <a:effectLst/>
                          <a:latin typeface="Arial" charset="0"/>
                          <a:cs typeface="Arial" charset="0"/>
                        </a:rPr>
                        <a:t>0</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de-DE" sz="1200" b="0" i="0" u="none" strike="noStrike" cap="none" normalizeH="0" baseline="0">
                          <a:ln>
                            <a:noFill/>
                          </a:ln>
                          <a:solidFill>
                            <a:srgbClr val="000000"/>
                          </a:solidFill>
                          <a:effectLst/>
                          <a:latin typeface="Arial" charset="0"/>
                          <a:cs typeface="Arial" charset="0"/>
                        </a:rPr>
                        <a:t>0.99</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de-DE" sz="1200" b="0" i="0" u="none" strike="noStrike" cap="none" normalizeH="0" baseline="0">
                          <a:ln>
                            <a:noFill/>
                          </a:ln>
                          <a:solidFill>
                            <a:srgbClr val="000000"/>
                          </a:solidFill>
                          <a:effectLst/>
                          <a:latin typeface="Arial" charset="0"/>
                          <a:cs typeface="Arial" charset="0"/>
                        </a:rPr>
                        <a:t>0.99</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de-DE" sz="1200" b="0" i="0" u="none" strike="noStrike" cap="none" normalizeH="0" baseline="0">
                          <a:ln>
                            <a:noFill/>
                          </a:ln>
                          <a:solidFill>
                            <a:srgbClr val="000000"/>
                          </a:solidFill>
                          <a:effectLst/>
                          <a:latin typeface="Arial" charset="0"/>
                          <a:cs typeface="Arial" charset="0"/>
                        </a:rPr>
                        <a:t>0.98</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de-DE" sz="1200" b="0" i="0" u="none" strike="noStrike" cap="none" normalizeH="0" baseline="0">
                          <a:ln>
                            <a:noFill/>
                          </a:ln>
                          <a:solidFill>
                            <a:srgbClr val="000000"/>
                          </a:solidFill>
                          <a:effectLst/>
                          <a:latin typeface="Arial" charset="0"/>
                          <a:cs typeface="Arial" charset="0"/>
                        </a:rPr>
                        <a:t>0.97</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de-DE" sz="1200" b="0" i="0" u="none" strike="noStrike" cap="none" normalizeH="0" baseline="0">
                          <a:ln>
                            <a:noFill/>
                          </a:ln>
                          <a:solidFill>
                            <a:srgbClr val="000000"/>
                          </a:solidFill>
                          <a:effectLst/>
                          <a:latin typeface="Arial" charset="0"/>
                          <a:cs typeface="Arial" charset="0"/>
                        </a:rPr>
                        <a:t>0.93</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de-DE" sz="1200" b="0" i="0" u="none" strike="noStrike" cap="none" normalizeH="0" baseline="0">
                          <a:ln>
                            <a:noFill/>
                          </a:ln>
                          <a:solidFill>
                            <a:srgbClr val="000000"/>
                          </a:solidFill>
                          <a:effectLst/>
                          <a:latin typeface="Arial" charset="0"/>
                          <a:cs typeface="Arial" charset="0"/>
                        </a:rPr>
                        <a:t>0.83</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de-DE" sz="1200" b="0" i="0" u="none" strike="noStrike" cap="none" normalizeH="0" baseline="0">
                          <a:ln>
                            <a:noFill/>
                          </a:ln>
                          <a:solidFill>
                            <a:srgbClr val="000000"/>
                          </a:solidFill>
                          <a:effectLst/>
                          <a:latin typeface="Arial" charset="0"/>
                          <a:cs typeface="Arial" charset="0"/>
                        </a:rPr>
                        <a:t>0.39</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de-DE" sz="1200" b="0" i="0" u="none" strike="noStrike" cap="none" normalizeH="0" baseline="0">
                          <a:ln>
                            <a:noFill/>
                          </a:ln>
                          <a:solidFill>
                            <a:srgbClr val="000000"/>
                          </a:solidFill>
                          <a:effectLst/>
                          <a:latin typeface="Arial" charset="0"/>
                          <a:cs typeface="Arial" charset="0"/>
                        </a:rPr>
                        <a:t>0.29</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de-DE" sz="1200" b="0" i="0" u="none" strike="noStrike" cap="none" normalizeH="0" baseline="0">
                          <a:ln>
                            <a:noFill/>
                          </a:ln>
                          <a:solidFill>
                            <a:srgbClr val="000000"/>
                          </a:solidFill>
                          <a:effectLst/>
                          <a:latin typeface="Arial" charset="0"/>
                          <a:cs typeface="Arial" charset="0"/>
                        </a:rPr>
                        <a:t>0.19</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de-DE" sz="1200" b="0" i="0" u="none" strike="noStrike" cap="none" normalizeH="0" baseline="0">
                          <a:ln>
                            <a:noFill/>
                          </a:ln>
                          <a:solidFill>
                            <a:srgbClr val="000000"/>
                          </a:solidFill>
                          <a:effectLst/>
                          <a:latin typeface="Arial" charset="0"/>
                          <a:cs typeface="Arial" charset="0"/>
                        </a:rPr>
                        <a:t>0.15</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bl>
          </a:graphicData>
        </a:graphic>
      </p:graphicFrame>
      <p:sp>
        <p:nvSpPr>
          <p:cNvPr id="7227" name="Rectangle 1"/>
          <p:cNvSpPr>
            <a:spLocks noChangeArrowheads="1"/>
          </p:cNvSpPr>
          <p:nvPr/>
        </p:nvSpPr>
        <p:spPr bwMode="auto">
          <a:xfrm>
            <a:off x="1655763" y="32252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de-DE" sz="1800"/>
          </a:p>
        </p:txBody>
      </p:sp>
      <p:graphicFrame>
        <p:nvGraphicFramePr>
          <p:cNvPr id="5" name="Tabelle 4"/>
          <p:cNvGraphicFramePr>
            <a:graphicFrameLocks noGrp="1"/>
          </p:cNvGraphicFramePr>
          <p:nvPr/>
        </p:nvGraphicFramePr>
        <p:xfrm>
          <a:off x="468313" y="4437063"/>
          <a:ext cx="7920037" cy="1050925"/>
        </p:xfrm>
        <a:graphic>
          <a:graphicData uri="http://schemas.openxmlformats.org/drawingml/2006/table">
            <a:tbl>
              <a:tblPr/>
              <a:tblGrid>
                <a:gridCol w="1100137">
                  <a:extLst>
                    <a:ext uri="{9D8B030D-6E8A-4147-A177-3AD203B41FA5}">
                      <a16:colId xmlns:a16="http://schemas.microsoft.com/office/drawing/2014/main" val="20000"/>
                    </a:ext>
                  </a:extLst>
                </a:gridCol>
                <a:gridCol w="974725">
                  <a:extLst>
                    <a:ext uri="{9D8B030D-6E8A-4147-A177-3AD203B41FA5}">
                      <a16:colId xmlns:a16="http://schemas.microsoft.com/office/drawing/2014/main" val="20001"/>
                    </a:ext>
                  </a:extLst>
                </a:gridCol>
                <a:gridCol w="974725">
                  <a:extLst>
                    <a:ext uri="{9D8B030D-6E8A-4147-A177-3AD203B41FA5}">
                      <a16:colId xmlns:a16="http://schemas.microsoft.com/office/drawing/2014/main" val="20002"/>
                    </a:ext>
                  </a:extLst>
                </a:gridCol>
                <a:gridCol w="973138">
                  <a:extLst>
                    <a:ext uri="{9D8B030D-6E8A-4147-A177-3AD203B41FA5}">
                      <a16:colId xmlns:a16="http://schemas.microsoft.com/office/drawing/2014/main" val="20003"/>
                    </a:ext>
                  </a:extLst>
                </a:gridCol>
                <a:gridCol w="974725">
                  <a:extLst>
                    <a:ext uri="{9D8B030D-6E8A-4147-A177-3AD203B41FA5}">
                      <a16:colId xmlns:a16="http://schemas.microsoft.com/office/drawing/2014/main" val="20004"/>
                    </a:ext>
                  </a:extLst>
                </a:gridCol>
                <a:gridCol w="974725">
                  <a:extLst>
                    <a:ext uri="{9D8B030D-6E8A-4147-A177-3AD203B41FA5}">
                      <a16:colId xmlns:a16="http://schemas.microsoft.com/office/drawing/2014/main" val="20005"/>
                    </a:ext>
                  </a:extLst>
                </a:gridCol>
                <a:gridCol w="974725">
                  <a:extLst>
                    <a:ext uri="{9D8B030D-6E8A-4147-A177-3AD203B41FA5}">
                      <a16:colId xmlns:a16="http://schemas.microsoft.com/office/drawing/2014/main" val="20006"/>
                    </a:ext>
                  </a:extLst>
                </a:gridCol>
                <a:gridCol w="973137">
                  <a:extLst>
                    <a:ext uri="{9D8B030D-6E8A-4147-A177-3AD203B41FA5}">
                      <a16:colId xmlns:a16="http://schemas.microsoft.com/office/drawing/2014/main" val="20007"/>
                    </a:ext>
                  </a:extLst>
                </a:gridCol>
              </a:tblGrid>
              <a:tr h="420370">
                <a:tc gridSpan="8">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dirty="0">
                          <a:ln>
                            <a:noFill/>
                          </a:ln>
                          <a:solidFill>
                            <a:schemeClr val="tx1"/>
                          </a:solidFill>
                          <a:effectLst/>
                          <a:latin typeface="Arial" charset="0"/>
                          <a:cs typeface="Arial" charset="0"/>
                        </a:rPr>
                        <a:t>Treatment duration</a:t>
                      </a:r>
                      <a:endParaRPr kumimoji="0" lang="de-DE" altLang="de-DE" sz="12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dirty="0">
                          <a:ln>
                            <a:noFill/>
                          </a:ln>
                          <a:solidFill>
                            <a:srgbClr val="FFFFFF"/>
                          </a:solidFill>
                          <a:effectLst/>
                          <a:latin typeface="Arial" charset="0"/>
                          <a:cs typeface="Arial" charset="0"/>
                        </a:rPr>
                        <a:t> </a:t>
                      </a:r>
                      <a:endParaRPr kumimoji="0" lang="de-DE" altLang="de-DE" sz="1200" b="1" i="0" u="none" strike="noStrike" cap="none" normalizeH="0" baseline="0" dirty="0">
                        <a:ln>
                          <a:noFill/>
                        </a:ln>
                        <a:solidFill>
                          <a:srgbClr val="FFFFFF"/>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10185">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rgbClr val="FFFFFF"/>
                          </a:solidFill>
                          <a:effectLst/>
                          <a:latin typeface="Arial" charset="0"/>
                          <a:cs typeface="Arial" charset="0"/>
                        </a:rPr>
                        <a:t> </a:t>
                      </a:r>
                      <a:endParaRPr kumimoji="0" lang="de-DE" altLang="de-DE" sz="1200" b="1" i="0" u="none" strike="noStrike" cap="none" normalizeH="0" baseline="0">
                        <a:ln>
                          <a:noFill/>
                        </a:ln>
                        <a:solidFill>
                          <a:srgbClr val="FFFFFF"/>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rgbClr val="000000"/>
                          </a:solidFill>
                          <a:effectLst/>
                          <a:latin typeface="Arial" charset="0"/>
                          <a:cs typeface="Arial" charset="0"/>
                        </a:rPr>
                        <a:t>None</a:t>
                      </a:r>
                      <a:endParaRPr kumimoji="0" lang="de-DE" altLang="de-DE" sz="1200" b="1"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rgbClr val="000000"/>
                          </a:solidFill>
                          <a:effectLst/>
                          <a:latin typeface="Arial" charset="0"/>
                          <a:cs typeface="Arial" charset="0"/>
                        </a:rPr>
                        <a:t>14d</a:t>
                      </a:r>
                      <a:endParaRPr kumimoji="0" lang="de-DE" altLang="de-DE" sz="1200" b="1"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rgbClr val="000000"/>
                          </a:solidFill>
                          <a:effectLst/>
                          <a:latin typeface="Arial" charset="0"/>
                          <a:cs typeface="Arial" charset="0"/>
                        </a:rPr>
                        <a:t>30d</a:t>
                      </a:r>
                      <a:endParaRPr kumimoji="0" lang="de-DE" altLang="de-DE" sz="1200" b="1"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rgbClr val="000000"/>
                          </a:solidFill>
                          <a:effectLst/>
                          <a:latin typeface="Arial" charset="0"/>
                          <a:cs typeface="Arial" charset="0"/>
                        </a:rPr>
                        <a:t>90d</a:t>
                      </a:r>
                      <a:endParaRPr kumimoji="0" lang="de-DE" altLang="de-DE" sz="1200" b="1"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rgbClr val="000000"/>
                          </a:solidFill>
                          <a:effectLst/>
                          <a:latin typeface="Arial" charset="0"/>
                          <a:cs typeface="Arial" charset="0"/>
                        </a:rPr>
                        <a:t>120d</a:t>
                      </a:r>
                      <a:endParaRPr kumimoji="0" lang="de-DE" altLang="de-DE" sz="1200" b="1"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rgbClr val="000000"/>
                          </a:solidFill>
                          <a:effectLst/>
                          <a:latin typeface="Arial" charset="0"/>
                          <a:cs typeface="Arial" charset="0"/>
                        </a:rPr>
                        <a:t>150d</a:t>
                      </a:r>
                      <a:endParaRPr kumimoji="0" lang="de-DE" altLang="de-DE" sz="1200" b="1"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rgbClr val="000000"/>
                          </a:solidFill>
                          <a:effectLst/>
                          <a:latin typeface="Arial" charset="0"/>
                          <a:cs typeface="Arial" charset="0"/>
                        </a:rPr>
                        <a:t>180d</a:t>
                      </a:r>
                      <a:endParaRPr kumimoji="0" lang="de-DE" altLang="de-DE" sz="1200" b="1"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210185">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chemeClr val="tx1"/>
                          </a:solidFill>
                          <a:effectLst/>
                          <a:latin typeface="Arial" charset="0"/>
                          <a:cs typeface="Arial" charset="0"/>
                        </a:rPr>
                        <a:t>Dose (mSv)</a:t>
                      </a:r>
                      <a:endParaRPr kumimoji="0" lang="de-DE" altLang="de-DE" sz="12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0" i="0" u="none" strike="noStrike" cap="none" normalizeH="0" baseline="0">
                          <a:ln>
                            <a:noFill/>
                          </a:ln>
                          <a:solidFill>
                            <a:srgbClr val="000000"/>
                          </a:solidFill>
                          <a:effectLst/>
                          <a:latin typeface="Arial" charset="0"/>
                          <a:cs typeface="Arial" charset="0"/>
                        </a:rPr>
                        <a:t>823</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0" i="0" u="none" strike="noStrike" cap="none" normalizeH="0" baseline="0">
                          <a:ln>
                            <a:noFill/>
                          </a:ln>
                          <a:solidFill>
                            <a:srgbClr val="000000"/>
                          </a:solidFill>
                          <a:effectLst/>
                          <a:latin typeface="Arial" charset="0"/>
                          <a:cs typeface="Arial" charset="0"/>
                        </a:rPr>
                        <a:t>199</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0" i="0" u="none" strike="noStrike" cap="none" normalizeH="0" baseline="0">
                          <a:ln>
                            <a:noFill/>
                          </a:ln>
                          <a:solidFill>
                            <a:srgbClr val="000000"/>
                          </a:solidFill>
                          <a:effectLst/>
                          <a:latin typeface="Arial" charset="0"/>
                          <a:cs typeface="Arial" charset="0"/>
                        </a:rPr>
                        <a:t>149</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0" i="0" u="none" strike="noStrike" cap="none" normalizeH="0" baseline="0">
                          <a:ln>
                            <a:noFill/>
                          </a:ln>
                          <a:solidFill>
                            <a:srgbClr val="000000"/>
                          </a:solidFill>
                          <a:effectLst/>
                          <a:latin typeface="Arial" charset="0"/>
                          <a:cs typeface="Arial" charset="0"/>
                        </a:rPr>
                        <a:t>50</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0" i="0" u="none" strike="noStrike" cap="none" normalizeH="0" baseline="0">
                          <a:ln>
                            <a:noFill/>
                          </a:ln>
                          <a:solidFill>
                            <a:srgbClr val="000000"/>
                          </a:solidFill>
                          <a:effectLst/>
                          <a:latin typeface="Arial" charset="0"/>
                          <a:cs typeface="Arial" charset="0"/>
                        </a:rPr>
                        <a:t>29</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0" i="0" u="none" strike="noStrike" cap="none" normalizeH="0" baseline="0">
                          <a:ln>
                            <a:noFill/>
                          </a:ln>
                          <a:solidFill>
                            <a:srgbClr val="000000"/>
                          </a:solidFill>
                          <a:effectLst/>
                          <a:latin typeface="Arial" charset="0"/>
                          <a:cs typeface="Arial" charset="0"/>
                        </a:rPr>
                        <a:t>17</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0" i="0" u="none" strike="noStrike" cap="none" normalizeH="0" baseline="0">
                          <a:ln>
                            <a:noFill/>
                          </a:ln>
                          <a:solidFill>
                            <a:srgbClr val="000000"/>
                          </a:solidFill>
                          <a:effectLst/>
                          <a:latin typeface="Arial" charset="0"/>
                          <a:cs typeface="Arial" charset="0"/>
                        </a:rPr>
                        <a:t>10</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210185">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de-DE" sz="1200" b="1" i="0" u="none" strike="noStrike" cap="none" normalizeH="0" baseline="0">
                          <a:ln>
                            <a:noFill/>
                          </a:ln>
                          <a:solidFill>
                            <a:schemeClr val="tx1"/>
                          </a:solidFill>
                          <a:effectLst/>
                          <a:latin typeface="Arial" charset="0"/>
                          <a:cs typeface="Arial" charset="0"/>
                        </a:rPr>
                        <a:t>Efficacy</a:t>
                      </a:r>
                      <a:endParaRPr kumimoji="0" lang="de-DE" altLang="de-DE" sz="12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0" i="0" u="none" strike="noStrike" cap="none" normalizeH="0" baseline="0">
                          <a:ln>
                            <a:noFill/>
                          </a:ln>
                          <a:solidFill>
                            <a:srgbClr val="000000"/>
                          </a:solidFill>
                          <a:effectLst/>
                          <a:latin typeface="Arial" charset="0"/>
                          <a:cs typeface="Arial" charset="0"/>
                        </a:rPr>
                        <a:t>0</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0" i="0" u="none" strike="noStrike" cap="none" normalizeH="0" baseline="0">
                          <a:ln>
                            <a:noFill/>
                          </a:ln>
                          <a:solidFill>
                            <a:srgbClr val="000000"/>
                          </a:solidFill>
                          <a:effectLst/>
                          <a:latin typeface="Arial" charset="0"/>
                          <a:cs typeface="Arial" charset="0"/>
                        </a:rPr>
                        <a:t>0.76</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0" i="0" u="none" strike="noStrike" cap="none" normalizeH="0" baseline="0">
                          <a:ln>
                            <a:noFill/>
                          </a:ln>
                          <a:solidFill>
                            <a:srgbClr val="000000"/>
                          </a:solidFill>
                          <a:effectLst/>
                          <a:latin typeface="Arial" charset="0"/>
                          <a:cs typeface="Arial" charset="0"/>
                        </a:rPr>
                        <a:t>0.82</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0" i="0" u="none" strike="noStrike" cap="none" normalizeH="0" baseline="0">
                          <a:ln>
                            <a:noFill/>
                          </a:ln>
                          <a:solidFill>
                            <a:srgbClr val="000000"/>
                          </a:solidFill>
                          <a:effectLst/>
                          <a:latin typeface="Arial" charset="0"/>
                          <a:cs typeface="Arial" charset="0"/>
                        </a:rPr>
                        <a:t>0.94</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0" i="0" u="none" strike="noStrike" cap="none" normalizeH="0" baseline="0">
                          <a:ln>
                            <a:noFill/>
                          </a:ln>
                          <a:solidFill>
                            <a:srgbClr val="000000"/>
                          </a:solidFill>
                          <a:effectLst/>
                          <a:latin typeface="Arial" charset="0"/>
                          <a:cs typeface="Arial" charset="0"/>
                        </a:rPr>
                        <a:t>0.97</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0" i="0" u="none" strike="noStrike" cap="none" normalizeH="0" baseline="0">
                          <a:ln>
                            <a:noFill/>
                          </a:ln>
                          <a:solidFill>
                            <a:srgbClr val="000000"/>
                          </a:solidFill>
                          <a:effectLst/>
                          <a:latin typeface="Arial" charset="0"/>
                          <a:cs typeface="Arial" charset="0"/>
                        </a:rPr>
                        <a:t>0.98</a:t>
                      </a:r>
                      <a:endParaRPr kumimoji="0" lang="de-DE" altLang="de-DE" sz="12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de-DE" sz="1200" b="0" i="0" u="none" strike="noStrike" cap="none" normalizeH="0" baseline="0" dirty="0">
                          <a:ln>
                            <a:noFill/>
                          </a:ln>
                          <a:solidFill>
                            <a:srgbClr val="000000"/>
                          </a:solidFill>
                          <a:effectLst/>
                          <a:latin typeface="Arial" charset="0"/>
                          <a:cs typeface="Arial" charset="0"/>
                        </a:rPr>
                        <a:t>0.99</a:t>
                      </a:r>
                      <a:endParaRPr kumimoji="0" lang="de-DE" altLang="de-DE" sz="12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73" marR="6857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bl>
          </a:graphicData>
        </a:graphic>
      </p:graphicFrame>
      <p:sp>
        <p:nvSpPr>
          <p:cNvPr id="7268" name="Rectangle 2"/>
          <p:cNvSpPr>
            <a:spLocks noChangeArrowheads="1"/>
          </p:cNvSpPr>
          <p:nvPr/>
        </p:nvSpPr>
        <p:spPr bwMode="auto">
          <a:xfrm>
            <a:off x="1622425" y="31967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de-DE" sz="1800"/>
          </a:p>
        </p:txBody>
      </p:sp>
      <p:sp>
        <p:nvSpPr>
          <p:cNvPr id="7269" name="Textfeld 6"/>
          <p:cNvSpPr txBox="1">
            <a:spLocks noChangeArrowheads="1"/>
          </p:cNvSpPr>
          <p:nvPr/>
        </p:nvSpPr>
        <p:spPr bwMode="auto">
          <a:xfrm>
            <a:off x="468313" y="2060575"/>
            <a:ext cx="293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de-DE" sz="1400" b="1"/>
              <a:t>Treatment duration: 180 days</a:t>
            </a:r>
          </a:p>
        </p:txBody>
      </p:sp>
      <p:sp>
        <p:nvSpPr>
          <p:cNvPr id="7270" name="Textfeld 7"/>
          <p:cNvSpPr txBox="1">
            <a:spLocks noChangeArrowheads="1"/>
          </p:cNvSpPr>
          <p:nvPr/>
        </p:nvSpPr>
        <p:spPr bwMode="auto">
          <a:xfrm>
            <a:off x="468313" y="4041775"/>
            <a:ext cx="3840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de-DE" sz="1400" b="1"/>
              <a:t>Treatment initiation: 1 h after incorporation</a:t>
            </a:r>
          </a:p>
        </p:txBody>
      </p:sp>
      <p:sp>
        <p:nvSpPr>
          <p:cNvPr id="7271" name="Rechteck 1"/>
          <p:cNvSpPr>
            <a:spLocks noChangeArrowheads="1"/>
          </p:cNvSpPr>
          <p:nvPr/>
        </p:nvSpPr>
        <p:spPr bwMode="auto">
          <a:xfrm>
            <a:off x="5724525" y="6473825"/>
            <a:ext cx="2784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de-DE" sz="1000" i="1"/>
              <a:t>Rump et al., Adv Wound Care 2017; 6(1): 1-9.</a:t>
            </a:r>
          </a:p>
        </p:txBody>
      </p:sp>
    </p:spTree>
    <p:extLst>
      <p:ext uri="{BB962C8B-B14F-4D97-AF65-F5344CB8AC3E}">
        <p14:creationId xmlns:p14="http://schemas.microsoft.com/office/powerpoint/2010/main" val="2323114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noAutofit/>
          </a:bodyPr>
          <a:lstStyle/>
          <a:p>
            <a:pPr algn="l"/>
            <a:r>
              <a:rPr lang="en-US" altLang="de-DE" sz="2800" dirty="0"/>
              <a:t>Scenario of a „dirty bomb“ attack</a:t>
            </a:r>
          </a:p>
        </p:txBody>
      </p:sp>
      <p:sp>
        <p:nvSpPr>
          <p:cNvPr id="8195" name="Inhaltsplatzhalter 2"/>
          <p:cNvSpPr>
            <a:spLocks noGrp="1"/>
          </p:cNvSpPr>
          <p:nvPr>
            <p:ph sz="half" idx="1"/>
          </p:nvPr>
        </p:nvSpPr>
        <p:spPr>
          <a:xfrm>
            <a:off x="457200" y="1340768"/>
            <a:ext cx="8435975" cy="749300"/>
          </a:xfrm>
        </p:spPr>
        <p:txBody>
          <a:bodyPr/>
          <a:lstStyle/>
          <a:p>
            <a:pPr marL="0" indent="0" algn="ctr">
              <a:buFontTx/>
              <a:buNone/>
            </a:pPr>
            <a:r>
              <a:rPr lang="en-US" altLang="de-DE" sz="1600" b="1"/>
              <a:t>Homeland Security Council: Radiological attack with Cs-137 (Scenario Nr. 11</a:t>
            </a:r>
            <a:r>
              <a:rPr lang="en-US" altLang="de-DE" sz="1600"/>
              <a:t>):</a:t>
            </a:r>
          </a:p>
          <a:p>
            <a:pPr marL="0" indent="0" algn="ctr">
              <a:buFontTx/>
              <a:buNone/>
            </a:pPr>
            <a:r>
              <a:rPr lang="en-US" altLang="de-DE" sz="1600"/>
              <a:t>      540 fatalities , 810 injured, no acute radiation syndrome , </a:t>
            </a:r>
            <a:r>
              <a:rPr lang="en-US" altLang="de-DE" sz="1600" b="1">
                <a:solidFill>
                  <a:srgbClr val="FF0000"/>
                </a:solidFill>
              </a:rPr>
              <a:t>60,000 people contaminated</a:t>
            </a:r>
          </a:p>
        </p:txBody>
      </p:sp>
      <p:sp>
        <p:nvSpPr>
          <p:cNvPr id="8196" name="Inhaltsplatzhalter 2"/>
          <p:cNvSpPr txBox="1">
            <a:spLocks/>
          </p:cNvSpPr>
          <p:nvPr/>
        </p:nvSpPr>
        <p:spPr bwMode="auto">
          <a:xfrm>
            <a:off x="468313" y="2232943"/>
            <a:ext cx="5484812"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US" altLang="de-DE" sz="1600" dirty="0"/>
              <a:t>Christmas Market on the </a:t>
            </a:r>
            <a:r>
              <a:rPr lang="en-US" altLang="de-DE" sz="1600" dirty="0" err="1"/>
              <a:t>Marien</a:t>
            </a:r>
            <a:r>
              <a:rPr lang="en-US" altLang="de-DE" sz="1600" dirty="0"/>
              <a:t> square   in Munich:  5,000 m</a:t>
            </a:r>
            <a:r>
              <a:rPr lang="en-US" altLang="de-DE" sz="1600" baseline="30000" dirty="0"/>
              <a:t>2</a:t>
            </a:r>
            <a:r>
              <a:rPr lang="en-US" altLang="de-DE" sz="1600" dirty="0"/>
              <a:t> x 1 = 5,000 people</a:t>
            </a:r>
          </a:p>
          <a:p>
            <a:pPr>
              <a:buFontTx/>
              <a:buNone/>
            </a:pPr>
            <a:endParaRPr lang="en-US" altLang="de-DE" sz="1600" dirty="0"/>
          </a:p>
          <a:p>
            <a:r>
              <a:rPr lang="en-US" altLang="de-DE" sz="1600" dirty="0" err="1"/>
              <a:t>Cranger</a:t>
            </a:r>
            <a:r>
              <a:rPr lang="en-US" altLang="de-DE" sz="1600" dirty="0"/>
              <a:t> Fun Fair: At the same time 42,600 people in open areas + 11,000 in shops.  Evacuation </a:t>
            </a:r>
            <a:r>
              <a:rPr lang="en-US" altLang="de-DE" sz="1600" dirty="0" err="1"/>
              <a:t>plannings</a:t>
            </a:r>
            <a:r>
              <a:rPr lang="en-US" altLang="de-DE" sz="1600" dirty="0"/>
              <a:t> for 55,000 people </a:t>
            </a:r>
            <a:endParaRPr lang="en-US" altLang="de-DE" sz="1600" baseline="30000" dirty="0"/>
          </a:p>
        </p:txBody>
      </p:sp>
      <p:pic>
        <p:nvPicPr>
          <p:cNvPr id="81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25" y="2492375"/>
            <a:ext cx="2554288" cy="144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elle 7"/>
          <p:cNvGraphicFramePr>
            <a:graphicFrameLocks noGrp="1"/>
          </p:cNvGraphicFramePr>
          <p:nvPr>
            <p:extLst>
              <p:ext uri="{D42A27DB-BD31-4B8C-83A1-F6EECF244321}">
                <p14:modId xmlns:p14="http://schemas.microsoft.com/office/powerpoint/2010/main" val="2343366841"/>
              </p:ext>
            </p:extLst>
          </p:nvPr>
        </p:nvGraphicFramePr>
        <p:xfrm>
          <a:off x="1090613" y="4221088"/>
          <a:ext cx="7416800" cy="1966909"/>
        </p:xfrm>
        <a:graphic>
          <a:graphicData uri="http://schemas.openxmlformats.org/drawingml/2006/table">
            <a:tbl>
              <a:tblPr/>
              <a:tblGrid>
                <a:gridCol w="1295400">
                  <a:extLst>
                    <a:ext uri="{9D8B030D-6E8A-4147-A177-3AD203B41FA5}">
                      <a16:colId xmlns:a16="http://schemas.microsoft.com/office/drawing/2014/main" val="20000"/>
                    </a:ext>
                  </a:extLst>
                </a:gridCol>
                <a:gridCol w="1336675">
                  <a:extLst>
                    <a:ext uri="{9D8B030D-6E8A-4147-A177-3AD203B41FA5}">
                      <a16:colId xmlns:a16="http://schemas.microsoft.com/office/drawing/2014/main" val="20001"/>
                    </a:ext>
                  </a:extLst>
                </a:gridCol>
                <a:gridCol w="1570037">
                  <a:extLst>
                    <a:ext uri="{9D8B030D-6E8A-4147-A177-3AD203B41FA5}">
                      <a16:colId xmlns:a16="http://schemas.microsoft.com/office/drawing/2014/main" val="20002"/>
                    </a:ext>
                  </a:extLst>
                </a:gridCol>
                <a:gridCol w="1976438">
                  <a:extLst>
                    <a:ext uri="{9D8B030D-6E8A-4147-A177-3AD203B41FA5}">
                      <a16:colId xmlns:a16="http://schemas.microsoft.com/office/drawing/2014/main" val="20003"/>
                    </a:ext>
                  </a:extLst>
                </a:gridCol>
                <a:gridCol w="1238250">
                  <a:extLst>
                    <a:ext uri="{9D8B030D-6E8A-4147-A177-3AD203B41FA5}">
                      <a16:colId xmlns:a16="http://schemas.microsoft.com/office/drawing/2014/main" val="20004"/>
                    </a:ext>
                  </a:extLst>
                </a:gridCol>
              </a:tblGrid>
              <a:tr h="280987">
                <a:tc gridSpan="5">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Calibri" pitchFamily="34" charset="0"/>
                          <a:ea typeface="MS Mincho" pitchFamily="49" charset="-128"/>
                          <a:cs typeface="Times New Roman" pitchFamily="18" charset="0"/>
                        </a:rPr>
                        <a:t>People </a:t>
                      </a:r>
                      <a:r>
                        <a:rPr kumimoji="0" lang="en-US" altLang="de-DE" sz="1600" b="1" i="0" u="none" strike="noStrike" cap="none" normalizeH="0" baseline="0" noProof="0" dirty="0">
                          <a:ln>
                            <a:noFill/>
                          </a:ln>
                          <a:solidFill>
                            <a:schemeClr val="tx1"/>
                          </a:solidFill>
                          <a:effectLst/>
                          <a:latin typeface="Calibri" pitchFamily="34" charset="0"/>
                          <a:ea typeface="MS Mincho" pitchFamily="49" charset="-128"/>
                          <a:cs typeface="Times New Roman" pitchFamily="18" charset="0"/>
                        </a:rPr>
                        <a:t>counts</a:t>
                      </a:r>
                      <a:r>
                        <a:rPr kumimoji="0" lang="de-DE" altLang="de-DE" sz="1600" b="1" i="0" u="none" strike="noStrike" cap="none" normalizeH="0" baseline="0" dirty="0">
                          <a:ln>
                            <a:noFill/>
                          </a:ln>
                          <a:solidFill>
                            <a:schemeClr val="tx1"/>
                          </a:solidFill>
                          <a:effectLst/>
                          <a:latin typeface="Calibri" pitchFamily="34" charset="0"/>
                          <a:ea typeface="MS Mincho" pitchFamily="49" charset="-128"/>
                          <a:cs typeface="Times New Roman" pitchFamily="18" charset="0"/>
                        </a:rPr>
                        <a:t> in German Streets</a:t>
                      </a:r>
                    </a:p>
                  </a:txBody>
                  <a:tcPr marL="68580" marR="68580" marT="0" marB="0" horzOverflow="overflow">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8AC6CD"/>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80987">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Calibri" pitchFamily="34" charset="0"/>
                          <a:ea typeface="MS Mincho" pitchFamily="49" charset="-128"/>
                          <a:cs typeface="Times New Roman" pitchFamily="18" charset="0"/>
                        </a:rPr>
                        <a:t>Ranking 2013</a:t>
                      </a:r>
                      <a:endPar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endParaRPr>
                    </a:p>
                  </a:txBody>
                  <a:tcPr marL="68580" marR="68580" marT="0" marB="0" horzOverflow="overflow">
                    <a:lnL w="12700" cap="flat" cmpd="sng" algn="ctr">
                      <a:solidFill>
                        <a:srgbClr val="F9B074"/>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8AC6CD"/>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Calibri" pitchFamily="34" charset="0"/>
                          <a:ea typeface="MS Mincho" pitchFamily="49" charset="-128"/>
                          <a:cs typeface="Times New Roman" pitchFamily="18" charset="0"/>
                        </a:rPr>
                        <a:t>Ranking 2012</a:t>
                      </a:r>
                      <a:endPar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endParaRPr>
                    </a:p>
                  </a:txBody>
                  <a:tcPr marL="68580" marR="68580" marT="0" marB="0" horzOverflow="overflow">
                    <a:lnL>
                      <a:noFill/>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8AC6CD"/>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altLang="de-DE" sz="1600" b="1" i="0" u="none" strike="noStrike" cap="none" normalizeH="0" baseline="0" dirty="0">
                          <a:ln>
                            <a:noFill/>
                          </a:ln>
                          <a:solidFill>
                            <a:schemeClr val="tx1"/>
                          </a:solidFill>
                          <a:effectLst/>
                          <a:latin typeface="Calibri" pitchFamily="34" charset="0"/>
                          <a:ea typeface="MS Mincho" pitchFamily="49" charset="-128"/>
                          <a:cs typeface="Times New Roman" pitchFamily="18" charset="0"/>
                        </a:rPr>
                        <a:t>City</a:t>
                      </a:r>
                      <a:endParaRPr kumimoji="0" lang="de-DE" altLang="de-DE" sz="1600" b="0" i="0" u="none" strike="noStrike" cap="none" normalizeH="0" baseline="0" dirty="0">
                        <a:ln>
                          <a:noFill/>
                        </a:ln>
                        <a:solidFill>
                          <a:schemeClr val="tx1"/>
                        </a:solidFill>
                        <a:effectLst/>
                        <a:latin typeface="Calibri" pitchFamily="34" charset="0"/>
                        <a:ea typeface="MS Mincho" pitchFamily="49" charset="-128"/>
                        <a:cs typeface="Times New Roman" pitchFamily="18" charset="0"/>
                      </a:endParaRPr>
                    </a:p>
                  </a:txBody>
                  <a:tcPr marL="68580" marR="68580" marT="0" marB="0" horzOverflow="overflow">
                    <a:lnL>
                      <a:noFill/>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8AC6CD"/>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Calibri" pitchFamily="34" charset="0"/>
                          <a:ea typeface="MS Mincho" pitchFamily="49" charset="-128"/>
                          <a:cs typeface="Times New Roman" pitchFamily="18" charset="0"/>
                        </a:rPr>
                        <a:t>Street</a:t>
                      </a:r>
                      <a:endPar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endParaRPr>
                    </a:p>
                  </a:txBody>
                  <a:tcPr marL="68580" marR="68580" marT="0" marB="0" horzOverflow="overflow">
                    <a:lnL>
                      <a:noFill/>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8AC6CD"/>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altLang="de-DE" sz="1600" b="1" i="0" u="none" strike="noStrike" cap="none" normalizeH="0" baseline="0">
                          <a:ln>
                            <a:noFill/>
                          </a:ln>
                          <a:solidFill>
                            <a:schemeClr val="tx1"/>
                          </a:solidFill>
                          <a:effectLst/>
                          <a:latin typeface="Calibri" pitchFamily="34" charset="0"/>
                          <a:ea typeface="MS Mincho" pitchFamily="49" charset="-128"/>
                          <a:cs typeface="Times New Roman" pitchFamily="18" charset="0"/>
                        </a:rPr>
                        <a:t>People/hour</a:t>
                      </a:r>
                      <a:endPar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endParaRPr>
                    </a:p>
                  </a:txBody>
                  <a:tcPr marL="68580" marR="68580" marT="0" marB="0" horzOverflow="overflow">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8AC6CD"/>
                    </a:solidFill>
                  </a:tcPr>
                </a:tc>
                <a:extLst>
                  <a:ext uri="{0D108BD9-81ED-4DB2-BD59-A6C34878D82A}">
                    <a16:rowId xmlns:a16="http://schemas.microsoft.com/office/drawing/2014/main" val="10001"/>
                  </a:ext>
                </a:extLst>
              </a:tr>
              <a:tr h="280987">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rPr>
                        <a:t>1</a:t>
                      </a:r>
                    </a:p>
                  </a:txBody>
                  <a:tcPr marL="68580" marR="68580" marT="0" marB="0" horzOverflow="overflow">
                    <a:lnL w="12700" cap="flat" cmpd="sng" algn="ctr">
                      <a:solidFill>
                        <a:srgbClr val="F9B074"/>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Calibri" pitchFamily="34" charset="0"/>
                          <a:ea typeface="MS Mincho" pitchFamily="49" charset="-128"/>
                          <a:cs typeface="Times New Roman" pitchFamily="18" charset="0"/>
                        </a:rPr>
                        <a:t>1</a:t>
                      </a:r>
                    </a:p>
                  </a:txBody>
                  <a:tcPr marL="68580" marR="68580" marT="0" marB="0" horzOverflow="overflow">
                    <a:lnL>
                      <a:noFill/>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Calibri" pitchFamily="34" charset="0"/>
                          <a:ea typeface="MS Mincho" pitchFamily="49" charset="-128"/>
                          <a:cs typeface="Times New Roman" pitchFamily="18" charset="0"/>
                        </a:rPr>
                        <a:t>München</a:t>
                      </a:r>
                    </a:p>
                  </a:txBody>
                  <a:tcPr marL="68580" marR="68580" marT="0" marB="0" horzOverflow="overflow">
                    <a:lnL>
                      <a:noFill/>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rPr>
                        <a:t>Kaufingerstraße</a:t>
                      </a:r>
                    </a:p>
                  </a:txBody>
                  <a:tcPr marL="68580" marR="68580" marT="0" marB="0" horzOverflow="overflow">
                    <a:lnL>
                      <a:noFill/>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rPr>
                        <a:t>15,496</a:t>
                      </a:r>
                    </a:p>
                  </a:txBody>
                  <a:tcPr marL="68580" marR="68580" marT="0" marB="0" horzOverflow="overflow">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extLst>
                  <a:ext uri="{0D108BD9-81ED-4DB2-BD59-A6C34878D82A}">
                    <a16:rowId xmlns:a16="http://schemas.microsoft.com/office/drawing/2014/main" val="10002"/>
                  </a:ext>
                </a:extLst>
              </a:tr>
              <a:tr h="280987">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rPr>
                        <a:t>2</a:t>
                      </a:r>
                    </a:p>
                  </a:txBody>
                  <a:tcPr marL="68580" marR="68580" marT="0" marB="0" horzOverflow="overflow">
                    <a:lnL w="12700" cap="flat" cmpd="sng" algn="ctr">
                      <a:solidFill>
                        <a:srgbClr val="F9B074"/>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rPr>
                        <a:t>2</a:t>
                      </a:r>
                    </a:p>
                  </a:txBody>
                  <a:tcPr marL="68580" marR="68580" marT="0" marB="0" horzOverflow="overflow">
                    <a:lnL>
                      <a:noFill/>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rPr>
                        <a:t>München</a:t>
                      </a:r>
                    </a:p>
                  </a:txBody>
                  <a:tcPr marL="68580" marR="68580" marT="0" marB="0" horzOverflow="overflow">
                    <a:lnL>
                      <a:noFill/>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rPr>
                        <a:t>Neuhauser Straße</a:t>
                      </a:r>
                    </a:p>
                  </a:txBody>
                  <a:tcPr marL="68580" marR="68580" marT="0" marB="0" horzOverflow="overflow">
                    <a:lnL>
                      <a:noFill/>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rPr>
                        <a:t>13,384</a:t>
                      </a:r>
                    </a:p>
                  </a:txBody>
                  <a:tcPr marL="68580" marR="68580" marT="0" marB="0" horzOverflow="overflow">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extLst>
                  <a:ext uri="{0D108BD9-81ED-4DB2-BD59-A6C34878D82A}">
                    <a16:rowId xmlns:a16="http://schemas.microsoft.com/office/drawing/2014/main" val="10003"/>
                  </a:ext>
                </a:extLst>
              </a:tr>
              <a:tr h="280987">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rPr>
                        <a:t>3</a:t>
                      </a:r>
                    </a:p>
                  </a:txBody>
                  <a:tcPr marL="68580" marR="68580" marT="0" marB="0" horzOverflow="overflow">
                    <a:lnL w="12700" cap="flat" cmpd="sng" algn="ctr">
                      <a:solidFill>
                        <a:srgbClr val="F9B074"/>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rPr>
                        <a:t>9</a:t>
                      </a:r>
                    </a:p>
                  </a:txBody>
                  <a:tcPr marL="68580" marR="68580" marT="0" marB="0" horzOverflow="overflow">
                    <a:lnL>
                      <a:noFill/>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rPr>
                        <a:t>Wien</a:t>
                      </a:r>
                    </a:p>
                  </a:txBody>
                  <a:tcPr marL="68580" marR="68580" marT="0" marB="0" horzOverflow="overflow">
                    <a:lnL>
                      <a:noFill/>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rPr>
                        <a:t>Kärntner Straße</a:t>
                      </a:r>
                    </a:p>
                  </a:txBody>
                  <a:tcPr marL="68580" marR="68580" marT="0" marB="0" horzOverflow="overflow">
                    <a:lnL>
                      <a:noFill/>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rPr>
                        <a:t>8,364</a:t>
                      </a:r>
                    </a:p>
                  </a:txBody>
                  <a:tcPr marL="68580" marR="68580" marT="0" marB="0" horzOverflow="overflow">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extLst>
                  <a:ext uri="{0D108BD9-81ED-4DB2-BD59-A6C34878D82A}">
                    <a16:rowId xmlns:a16="http://schemas.microsoft.com/office/drawing/2014/main" val="10004"/>
                  </a:ext>
                </a:extLst>
              </a:tr>
              <a:tr h="280987">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rPr>
                        <a:t>4</a:t>
                      </a:r>
                    </a:p>
                  </a:txBody>
                  <a:tcPr marL="68580" marR="68580" marT="0" marB="0" horzOverflow="overflow">
                    <a:lnL w="12700" cap="flat" cmpd="sng" algn="ctr">
                      <a:solidFill>
                        <a:srgbClr val="F9B074"/>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rPr>
                        <a:t>6</a:t>
                      </a:r>
                    </a:p>
                  </a:txBody>
                  <a:tcPr marL="68580" marR="68580" marT="0" marB="0" horzOverflow="overflow">
                    <a:lnL>
                      <a:noFill/>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rPr>
                        <a:t>Stuttgart</a:t>
                      </a:r>
                    </a:p>
                  </a:txBody>
                  <a:tcPr marL="68580" marR="68580" marT="0" marB="0" horzOverflow="overflow">
                    <a:lnL>
                      <a:noFill/>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rPr>
                        <a:t>Königstraße</a:t>
                      </a:r>
                    </a:p>
                  </a:txBody>
                  <a:tcPr marL="68580" marR="68580" marT="0" marB="0" horzOverflow="overflow">
                    <a:lnL>
                      <a:noFill/>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rPr>
                        <a:t>8,215</a:t>
                      </a:r>
                    </a:p>
                  </a:txBody>
                  <a:tcPr marL="68580" marR="68580" marT="0" marB="0" horzOverflow="overflow">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extLst>
                  <a:ext uri="{0D108BD9-81ED-4DB2-BD59-A6C34878D82A}">
                    <a16:rowId xmlns:a16="http://schemas.microsoft.com/office/drawing/2014/main" val="10005"/>
                  </a:ext>
                </a:extLst>
              </a:tr>
              <a:tr h="280987">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rPr>
                        <a:t>5</a:t>
                      </a:r>
                    </a:p>
                  </a:txBody>
                  <a:tcPr marL="68580" marR="68580" marT="0" marB="0" horzOverflow="overflow">
                    <a:lnL w="12700" cap="flat" cmpd="sng" algn="ctr">
                      <a:solidFill>
                        <a:srgbClr val="F9B074"/>
                      </a:solidFill>
                      <a:prstDash val="solid"/>
                      <a:round/>
                      <a:headEnd type="none" w="med" len="med"/>
                      <a:tailEnd type="none" w="med" len="med"/>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rPr>
                        <a:t>13</a:t>
                      </a:r>
                    </a:p>
                  </a:txBody>
                  <a:tcPr marL="68580" marR="68580" marT="0" marB="0" horzOverflow="overflow">
                    <a:lnL>
                      <a:noFill/>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rPr>
                        <a:t>Hamburg</a:t>
                      </a:r>
                    </a:p>
                  </a:txBody>
                  <a:tcPr marL="68580" marR="68580" marT="0" marB="0" horzOverflow="overflow">
                    <a:lnL>
                      <a:noFill/>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Calibri" pitchFamily="34" charset="0"/>
                          <a:ea typeface="MS Mincho" pitchFamily="49" charset="-128"/>
                          <a:cs typeface="Times New Roman" pitchFamily="18" charset="0"/>
                        </a:rPr>
                        <a:t>Mönckebergstraße</a:t>
                      </a:r>
                    </a:p>
                  </a:txBody>
                  <a:tcPr marL="68580" marR="68580" marT="0" marB="0" horzOverflow="overflow">
                    <a:lnL>
                      <a:noFill/>
                    </a:lnL>
                    <a:lnR>
                      <a:noFill/>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Calibri" pitchFamily="34" charset="0"/>
                          <a:ea typeface="MS Mincho" pitchFamily="49" charset="-128"/>
                          <a:cs typeface="Times New Roman" pitchFamily="18" charset="0"/>
                        </a:rPr>
                        <a:t>8,204</a:t>
                      </a:r>
                    </a:p>
                  </a:txBody>
                  <a:tcPr marL="68580" marR="68580" marT="0" marB="0" horzOverflow="overflow">
                    <a:lnL>
                      <a:noFill/>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lnTlToBr>
                      <a:noFill/>
                    </a:lnTlToBr>
                    <a:lnBlToTr>
                      <a:noFill/>
                    </a:lnBlToTr>
                    <a:solidFill>
                      <a:srgbClr val="BADDE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16568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971600" y="332656"/>
            <a:ext cx="6795790" cy="634082"/>
          </a:xfrm>
        </p:spPr>
        <p:txBody>
          <a:bodyPr>
            <a:noAutofit/>
          </a:bodyPr>
          <a:lstStyle/>
          <a:p>
            <a:pPr algn="l"/>
            <a:r>
              <a:rPr lang="en-US" altLang="de-DE" sz="2800" dirty="0"/>
              <a:t>Consequences of an „urgent approach“</a:t>
            </a:r>
          </a:p>
        </p:txBody>
      </p:sp>
      <p:sp>
        <p:nvSpPr>
          <p:cNvPr id="10243" name="Inhaltsplatzhalter 2"/>
          <p:cNvSpPr>
            <a:spLocks noGrp="1"/>
          </p:cNvSpPr>
          <p:nvPr>
            <p:ph idx="1"/>
          </p:nvPr>
        </p:nvSpPr>
        <p:spPr>
          <a:xfrm>
            <a:off x="755650" y="1340768"/>
            <a:ext cx="8229600" cy="4525963"/>
          </a:xfrm>
        </p:spPr>
        <p:txBody>
          <a:bodyPr/>
          <a:lstStyle/>
          <a:p>
            <a:r>
              <a:rPr lang="en-US" altLang="de-DE" sz="1800"/>
              <a:t>Huge antidote requirements in large scale scenarios (60,000 people treated for 10 days means 600,000 daily doses, for 90 days 5,400,000 daily doses)</a:t>
            </a:r>
          </a:p>
          <a:p>
            <a:r>
              <a:rPr lang="en-US" altLang="de-DE" sz="1800"/>
              <a:t>High screening capacities might reduce antidote requirements if the number of victims actually needing treatment &lt; 100%</a:t>
            </a:r>
          </a:p>
          <a:p>
            <a:r>
              <a:rPr lang="en-US" altLang="de-DE" sz="1800"/>
              <a:t>Mobile whole body counters are commercialized</a:t>
            </a:r>
          </a:p>
          <a:p>
            <a:endParaRPr lang="en-US" altLang="de-DE" sz="1800"/>
          </a:p>
          <a:p>
            <a:endParaRPr lang="en-US" altLang="de-DE" sz="1800"/>
          </a:p>
          <a:p>
            <a:endParaRPr lang="en-US" altLang="de-DE" sz="1800"/>
          </a:p>
          <a:p>
            <a:endParaRPr lang="en-US" altLang="de-DE" sz="1800"/>
          </a:p>
          <a:p>
            <a:endParaRPr lang="en-US" altLang="de-DE" sz="1800"/>
          </a:p>
          <a:p>
            <a:endParaRPr lang="en-US" altLang="de-DE" sz="1800"/>
          </a:p>
          <a:p>
            <a:pPr>
              <a:buFontTx/>
              <a:buNone/>
            </a:pPr>
            <a:endParaRPr lang="en-US" altLang="de-DE" sz="1800"/>
          </a:p>
          <a:p>
            <a:r>
              <a:rPr lang="en-US" altLang="de-DE" sz="1800"/>
              <a:t>Speed of examination depends on the detection limit</a:t>
            </a:r>
          </a:p>
          <a:p>
            <a:r>
              <a:rPr lang="en-US" altLang="de-DE" sz="1800"/>
              <a:t>Detection of 300 Bq Cs-137 in 3 min is possible</a:t>
            </a:r>
          </a:p>
          <a:p>
            <a:r>
              <a:rPr lang="en-US" altLang="de-DE" sz="1800"/>
              <a:t>Screening capacities 15 – (30) – (50) people / h</a:t>
            </a:r>
          </a:p>
          <a:p>
            <a:endParaRPr lang="en-US" altLang="de-DE" sz="180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638" y="2996531"/>
            <a:ext cx="3024187" cy="201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289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081F44FA-382C-48FD-82D6-B8A337AE59EA}"/>
              </a:ext>
            </a:extLst>
          </p:cNvPr>
          <p:cNvSpPr>
            <a:spLocks noGrp="1"/>
          </p:cNvSpPr>
          <p:nvPr>
            <p:ph type="title"/>
          </p:nvPr>
        </p:nvSpPr>
        <p:spPr>
          <a:xfrm>
            <a:off x="827088" y="7938"/>
            <a:ext cx="7786687" cy="1143000"/>
          </a:xfrm>
        </p:spPr>
        <p:txBody>
          <a:bodyPr/>
          <a:lstStyle/>
          <a:p>
            <a:r>
              <a:rPr lang="en-US" altLang="de-DE" sz="2800"/>
              <a:t>Antidote daily doses needed </a:t>
            </a:r>
            <a:br>
              <a:rPr lang="en-US" altLang="de-DE" sz="2800"/>
            </a:br>
            <a:r>
              <a:rPr lang="en-US" altLang="de-DE" sz="2800"/>
              <a:t>(„urgent approach“)</a:t>
            </a:r>
          </a:p>
        </p:txBody>
      </p:sp>
      <p:sp>
        <p:nvSpPr>
          <p:cNvPr id="14339" name="Rechteck 3">
            <a:extLst>
              <a:ext uri="{FF2B5EF4-FFF2-40B4-BE49-F238E27FC236}">
                <a16:creationId xmlns:a16="http://schemas.microsoft.com/office/drawing/2014/main" id="{0A34D8D4-BAE1-4282-8C30-0C87E5C417CF}"/>
              </a:ext>
            </a:extLst>
          </p:cNvPr>
          <p:cNvSpPr>
            <a:spLocks noChangeArrowheads="1"/>
          </p:cNvSpPr>
          <p:nvPr/>
        </p:nvSpPr>
        <p:spPr bwMode="auto">
          <a:xfrm>
            <a:off x="1260475" y="5229225"/>
            <a:ext cx="6481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400"/>
              <a:t>Assumption: 1 % of the potentially contaminated people actually need treatment</a:t>
            </a:r>
          </a:p>
          <a:p>
            <a:pPr eaLnBrk="1" hangingPunct="1">
              <a:spcBef>
                <a:spcPct val="0"/>
              </a:spcBef>
              <a:buFontTx/>
              <a:buNone/>
            </a:pPr>
            <a:r>
              <a:rPr lang="en-US" altLang="de-DE" sz="1400"/>
              <a:t>Further assumption for the figure: Treatment duration 30 days</a:t>
            </a:r>
          </a:p>
        </p:txBody>
      </p:sp>
      <p:pic>
        <p:nvPicPr>
          <p:cNvPr id="14340" name="Grafik 5">
            <a:extLst>
              <a:ext uri="{FF2B5EF4-FFF2-40B4-BE49-F238E27FC236}">
                <a16:creationId xmlns:a16="http://schemas.microsoft.com/office/drawing/2014/main" id="{20931299-B8A3-4BF9-BEAA-429BB52CD4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1628775"/>
            <a:ext cx="4117975"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hteck 1">
            <a:extLst>
              <a:ext uri="{FF2B5EF4-FFF2-40B4-BE49-F238E27FC236}">
                <a16:creationId xmlns:a16="http://schemas.microsoft.com/office/drawing/2014/main" id="{7ECC689A-2377-40E0-9F4A-A38A31CAA6B9}"/>
              </a:ext>
            </a:extLst>
          </p:cNvPr>
          <p:cNvSpPr>
            <a:spLocks noChangeArrowheads="1"/>
          </p:cNvSpPr>
          <p:nvPr/>
        </p:nvSpPr>
        <p:spPr bwMode="auto">
          <a:xfrm>
            <a:off x="5324256" y="6093296"/>
            <a:ext cx="3352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900" dirty="0"/>
              <a:t>Source: Rump et al., Am J Disaster Med 2017; 12(4): 227-241</a:t>
            </a:r>
          </a:p>
        </p:txBody>
      </p:sp>
      <p:graphicFrame>
        <p:nvGraphicFramePr>
          <p:cNvPr id="7" name="Tabelle 6">
            <a:extLst>
              <a:ext uri="{FF2B5EF4-FFF2-40B4-BE49-F238E27FC236}">
                <a16:creationId xmlns:a16="http://schemas.microsoft.com/office/drawing/2014/main" id="{B7C611DE-40F0-4115-B488-BAE1FDE390E2}"/>
              </a:ext>
            </a:extLst>
          </p:cNvPr>
          <p:cNvGraphicFramePr>
            <a:graphicFrameLocks noGrp="1"/>
          </p:cNvGraphicFramePr>
          <p:nvPr>
            <p:extLst>
              <p:ext uri="{D42A27DB-BD31-4B8C-83A1-F6EECF244321}">
                <p14:modId xmlns:p14="http://schemas.microsoft.com/office/powerpoint/2010/main" val="1622965214"/>
              </p:ext>
            </p:extLst>
          </p:nvPr>
        </p:nvGraphicFramePr>
        <p:xfrm>
          <a:off x="4475163" y="1700213"/>
          <a:ext cx="4319589" cy="3225796"/>
        </p:xfrm>
        <a:graphic>
          <a:graphicData uri="http://schemas.openxmlformats.org/drawingml/2006/table">
            <a:tbl>
              <a:tblPr firstRow="1" firstCol="1" bandRow="1">
                <a:tableStyleId>{5C22544A-7EE6-4342-B048-85BDC9FD1C3A}</a:tableStyleId>
              </a:tblPr>
              <a:tblGrid>
                <a:gridCol w="476492">
                  <a:extLst>
                    <a:ext uri="{9D8B030D-6E8A-4147-A177-3AD203B41FA5}">
                      <a16:colId xmlns:a16="http://schemas.microsoft.com/office/drawing/2014/main" val="20000"/>
                    </a:ext>
                  </a:extLst>
                </a:gridCol>
                <a:gridCol w="705076">
                  <a:extLst>
                    <a:ext uri="{9D8B030D-6E8A-4147-A177-3AD203B41FA5}">
                      <a16:colId xmlns:a16="http://schemas.microsoft.com/office/drawing/2014/main" val="20001"/>
                    </a:ext>
                  </a:extLst>
                </a:gridCol>
                <a:gridCol w="509410">
                  <a:extLst>
                    <a:ext uri="{9D8B030D-6E8A-4147-A177-3AD203B41FA5}">
                      <a16:colId xmlns:a16="http://schemas.microsoft.com/office/drawing/2014/main" val="20002"/>
                    </a:ext>
                  </a:extLst>
                </a:gridCol>
                <a:gridCol w="547452">
                  <a:extLst>
                    <a:ext uri="{9D8B030D-6E8A-4147-A177-3AD203B41FA5}">
                      <a16:colId xmlns:a16="http://schemas.microsoft.com/office/drawing/2014/main" val="20003"/>
                    </a:ext>
                  </a:extLst>
                </a:gridCol>
                <a:gridCol w="644097">
                  <a:extLst>
                    <a:ext uri="{9D8B030D-6E8A-4147-A177-3AD203B41FA5}">
                      <a16:colId xmlns:a16="http://schemas.microsoft.com/office/drawing/2014/main" val="20004"/>
                    </a:ext>
                  </a:extLst>
                </a:gridCol>
                <a:gridCol w="680714">
                  <a:extLst>
                    <a:ext uri="{9D8B030D-6E8A-4147-A177-3AD203B41FA5}">
                      <a16:colId xmlns:a16="http://schemas.microsoft.com/office/drawing/2014/main" val="20005"/>
                    </a:ext>
                  </a:extLst>
                </a:gridCol>
                <a:gridCol w="756348">
                  <a:extLst>
                    <a:ext uri="{9D8B030D-6E8A-4147-A177-3AD203B41FA5}">
                      <a16:colId xmlns:a16="http://schemas.microsoft.com/office/drawing/2014/main" val="20006"/>
                    </a:ext>
                  </a:extLst>
                </a:gridCol>
              </a:tblGrid>
              <a:tr h="280504">
                <a:tc>
                  <a:txBody>
                    <a:bodyPr/>
                    <a:lstStyle/>
                    <a:p>
                      <a:pPr marL="0" marR="0" algn="ctr">
                        <a:lnSpc>
                          <a:spcPct val="115000"/>
                        </a:lnSpc>
                        <a:spcBef>
                          <a:spcPts val="0"/>
                        </a:spcBef>
                        <a:spcAft>
                          <a:spcPts val="0"/>
                        </a:spcAft>
                      </a:pPr>
                      <a:r>
                        <a:rPr lang="en-US" sz="800" noProof="0">
                          <a:solidFill>
                            <a:schemeClr val="tx1"/>
                          </a:solidFill>
                          <a:effectLst/>
                        </a:rPr>
                        <a:t>People</a:t>
                      </a:r>
                      <a:endParaRPr lang="en-US" sz="1100" noProof="0">
                        <a:solidFill>
                          <a:schemeClr val="tx1"/>
                        </a:solidFill>
                        <a:effectLst/>
                        <a:latin typeface="Calibri"/>
                        <a:ea typeface="MS Mincho" pitchFamily="49" charset="-128"/>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solidFill>
                            <a:schemeClr val="tx1"/>
                          </a:solidFill>
                          <a:effectLst/>
                        </a:rPr>
                        <a:t>Treatment duration</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gridSpan="5">
                  <a:txBody>
                    <a:bodyPr/>
                    <a:lstStyle/>
                    <a:p>
                      <a:pPr marL="0" marR="0" algn="ctr">
                        <a:lnSpc>
                          <a:spcPct val="115000"/>
                        </a:lnSpc>
                        <a:spcBef>
                          <a:spcPts val="0"/>
                        </a:spcBef>
                        <a:spcAft>
                          <a:spcPts val="0"/>
                        </a:spcAft>
                      </a:pPr>
                      <a:r>
                        <a:rPr lang="en-US" sz="800" noProof="0">
                          <a:solidFill>
                            <a:schemeClr val="tx1"/>
                          </a:solidFill>
                          <a:effectLst/>
                        </a:rPr>
                        <a:t>Screening capacity</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140252">
                <a:tc>
                  <a:txBody>
                    <a:bodyPr/>
                    <a:lstStyle/>
                    <a:p>
                      <a:pPr marL="0" marR="0" algn="ctr">
                        <a:lnSpc>
                          <a:spcPct val="115000"/>
                        </a:lnSpc>
                        <a:spcBef>
                          <a:spcPts val="0"/>
                        </a:spcBef>
                        <a:spcAft>
                          <a:spcPts val="0"/>
                        </a:spcAft>
                      </a:pPr>
                      <a:r>
                        <a:rPr lang="en-US" sz="800" noProof="0">
                          <a:solidFill>
                            <a:schemeClr val="tx1"/>
                          </a:solidFill>
                          <a:effectLst/>
                        </a:rPr>
                        <a:t> </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2500/d</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2000/d</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1000/d</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500/d</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250/d</a:t>
                      </a:r>
                      <a:endParaRPr lang="en-US" sz="1100" noProof="0">
                        <a:effectLst/>
                        <a:latin typeface="Calibri"/>
                        <a:ea typeface="Calibri"/>
                        <a:cs typeface="Times New Roman"/>
                      </a:endParaRPr>
                    </a:p>
                  </a:txBody>
                  <a:tcPr marL="68566" marR="68566" marT="0" marB="0">
                    <a:solidFill>
                      <a:srgbClr val="8AC6CD"/>
                    </a:solidFill>
                  </a:tcPr>
                </a:tc>
                <a:extLst>
                  <a:ext uri="{0D108BD9-81ED-4DB2-BD59-A6C34878D82A}">
                    <a16:rowId xmlns:a16="http://schemas.microsoft.com/office/drawing/2014/main" val="10001"/>
                  </a:ext>
                </a:extLst>
              </a:tr>
              <a:tr h="140252">
                <a:tc>
                  <a:txBody>
                    <a:bodyPr/>
                    <a:lstStyle/>
                    <a:p>
                      <a:pPr marL="0" marR="0" algn="ctr">
                        <a:lnSpc>
                          <a:spcPct val="115000"/>
                        </a:lnSpc>
                        <a:spcBef>
                          <a:spcPts val="0"/>
                        </a:spcBef>
                        <a:spcAft>
                          <a:spcPts val="0"/>
                        </a:spcAft>
                      </a:pPr>
                      <a:r>
                        <a:rPr lang="en-US" sz="800" noProof="0">
                          <a:solidFill>
                            <a:schemeClr val="tx1"/>
                          </a:solidFill>
                          <a:effectLst/>
                        </a:rPr>
                        <a:t> </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8AC6CD"/>
                    </a:solidFill>
                  </a:tcPr>
                </a:tc>
                <a:tc gridSpan="5">
                  <a:txBody>
                    <a:bodyPr/>
                    <a:lstStyle/>
                    <a:p>
                      <a:pPr marL="0" marR="0">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8AC6CD"/>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2"/>
                  </a:ext>
                </a:extLst>
              </a:tr>
              <a:tr h="140252">
                <a:tc>
                  <a:txBody>
                    <a:bodyPr/>
                    <a:lstStyle/>
                    <a:p>
                      <a:pPr marL="0" marR="0" algn="ctr">
                        <a:lnSpc>
                          <a:spcPct val="115000"/>
                        </a:lnSpc>
                        <a:spcBef>
                          <a:spcPts val="0"/>
                        </a:spcBef>
                        <a:spcAft>
                          <a:spcPts val="0"/>
                        </a:spcAft>
                      </a:pPr>
                      <a:r>
                        <a:rPr lang="en-US" sz="800" noProof="0">
                          <a:solidFill>
                            <a:schemeClr val="tx1"/>
                          </a:solidFill>
                          <a:effectLst/>
                        </a:rPr>
                        <a:t>1,000</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10 d</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1,090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1,090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1,090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1,585</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2,578.5</a:t>
                      </a:r>
                      <a:endParaRPr lang="en-US" sz="1100" noProof="0">
                        <a:effectLst/>
                        <a:latin typeface="Calibri"/>
                        <a:ea typeface="Calibri"/>
                        <a:cs typeface="Times New Roman"/>
                      </a:endParaRPr>
                    </a:p>
                  </a:txBody>
                  <a:tcPr marL="68566" marR="68566" marT="0" marB="0">
                    <a:solidFill>
                      <a:srgbClr val="BADDE1"/>
                    </a:solidFill>
                  </a:tcPr>
                </a:tc>
                <a:extLst>
                  <a:ext uri="{0D108BD9-81ED-4DB2-BD59-A6C34878D82A}">
                    <a16:rowId xmlns:a16="http://schemas.microsoft.com/office/drawing/2014/main" val="10003"/>
                  </a:ext>
                </a:extLst>
              </a:tr>
              <a:tr h="140252">
                <a:tc>
                  <a:txBody>
                    <a:bodyPr/>
                    <a:lstStyle/>
                    <a:p>
                      <a:pPr marL="0" marR="0" algn="ctr">
                        <a:lnSpc>
                          <a:spcPct val="115000"/>
                        </a:lnSpc>
                        <a:spcBef>
                          <a:spcPts val="0"/>
                        </a:spcBef>
                        <a:spcAft>
                          <a:spcPts val="0"/>
                        </a:spcAft>
                      </a:pPr>
                      <a:r>
                        <a:rPr lang="en-US" sz="800" noProof="0">
                          <a:solidFill>
                            <a:schemeClr val="tx1"/>
                          </a:solidFill>
                          <a:effectLst/>
                        </a:rPr>
                        <a:t>1,000</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30 d</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1,290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1,290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1,290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1,785</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2,778.5</a:t>
                      </a:r>
                      <a:endParaRPr lang="en-US" sz="1100" noProof="0">
                        <a:effectLst/>
                        <a:latin typeface="Calibri"/>
                        <a:ea typeface="Calibri"/>
                        <a:cs typeface="Times New Roman"/>
                      </a:endParaRPr>
                    </a:p>
                  </a:txBody>
                  <a:tcPr marL="68566" marR="68566" marT="0" marB="0">
                    <a:solidFill>
                      <a:srgbClr val="BADDE1"/>
                    </a:solidFill>
                  </a:tcPr>
                </a:tc>
                <a:extLst>
                  <a:ext uri="{0D108BD9-81ED-4DB2-BD59-A6C34878D82A}">
                    <a16:rowId xmlns:a16="http://schemas.microsoft.com/office/drawing/2014/main" val="10004"/>
                  </a:ext>
                </a:extLst>
              </a:tr>
              <a:tr h="140252">
                <a:tc>
                  <a:txBody>
                    <a:bodyPr/>
                    <a:lstStyle/>
                    <a:p>
                      <a:pPr marL="0" marR="0" algn="ctr">
                        <a:lnSpc>
                          <a:spcPct val="115000"/>
                        </a:lnSpc>
                        <a:spcBef>
                          <a:spcPts val="0"/>
                        </a:spcBef>
                        <a:spcAft>
                          <a:spcPts val="0"/>
                        </a:spcAft>
                      </a:pPr>
                      <a:r>
                        <a:rPr lang="en-US" sz="800" noProof="0">
                          <a:solidFill>
                            <a:schemeClr val="tx1"/>
                          </a:solidFill>
                          <a:effectLst/>
                        </a:rPr>
                        <a:t>1,000</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90 d</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1,890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1,890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1,890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2,385</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3,378.5</a:t>
                      </a:r>
                      <a:endParaRPr lang="en-US" sz="1100" noProof="0">
                        <a:effectLst/>
                        <a:latin typeface="Calibri"/>
                        <a:ea typeface="Calibri"/>
                        <a:cs typeface="Times New Roman"/>
                      </a:endParaRPr>
                    </a:p>
                  </a:txBody>
                  <a:tcPr marL="68566" marR="68566" marT="0" marB="0">
                    <a:solidFill>
                      <a:srgbClr val="BADDE1"/>
                    </a:solidFill>
                  </a:tcPr>
                </a:tc>
                <a:extLst>
                  <a:ext uri="{0D108BD9-81ED-4DB2-BD59-A6C34878D82A}">
                    <a16:rowId xmlns:a16="http://schemas.microsoft.com/office/drawing/2014/main" val="10005"/>
                  </a:ext>
                </a:extLst>
              </a:tr>
              <a:tr h="140252">
                <a:tc>
                  <a:txBody>
                    <a:bodyPr/>
                    <a:lstStyle/>
                    <a:p>
                      <a:pPr marL="0" marR="0" algn="ctr">
                        <a:lnSpc>
                          <a:spcPct val="115000"/>
                        </a:lnSpc>
                        <a:spcBef>
                          <a:spcPts val="0"/>
                        </a:spcBef>
                        <a:spcAft>
                          <a:spcPts val="0"/>
                        </a:spcAft>
                      </a:pPr>
                      <a:r>
                        <a:rPr lang="en-US" sz="800" noProof="0">
                          <a:solidFill>
                            <a:schemeClr val="tx1"/>
                          </a:solidFill>
                          <a:effectLst/>
                        </a:rPr>
                        <a:t> </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BADDE1"/>
                    </a:solidFill>
                  </a:tcPr>
                </a:tc>
                <a:extLst>
                  <a:ext uri="{0D108BD9-81ED-4DB2-BD59-A6C34878D82A}">
                    <a16:rowId xmlns:a16="http://schemas.microsoft.com/office/drawing/2014/main" val="10006"/>
                  </a:ext>
                </a:extLst>
              </a:tr>
              <a:tr h="140252">
                <a:tc>
                  <a:txBody>
                    <a:bodyPr/>
                    <a:lstStyle/>
                    <a:p>
                      <a:pPr marL="0" marR="0" algn="ctr">
                        <a:lnSpc>
                          <a:spcPct val="115000"/>
                        </a:lnSpc>
                        <a:spcBef>
                          <a:spcPts val="0"/>
                        </a:spcBef>
                        <a:spcAft>
                          <a:spcPts val="0"/>
                        </a:spcAft>
                      </a:pPr>
                      <a:r>
                        <a:rPr lang="en-US" sz="800" noProof="0">
                          <a:solidFill>
                            <a:schemeClr val="tx1"/>
                          </a:solidFill>
                          <a:effectLst/>
                        </a:rPr>
                        <a:t>5,000</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10 d</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7,925</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9,410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15,350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27,725</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38,862.5</a:t>
                      </a:r>
                      <a:endParaRPr lang="en-US" sz="1100" noProof="0">
                        <a:effectLst/>
                        <a:latin typeface="Calibri"/>
                        <a:ea typeface="Calibri"/>
                        <a:cs typeface="Times New Roman"/>
                      </a:endParaRPr>
                    </a:p>
                  </a:txBody>
                  <a:tcPr marL="68566" marR="68566" marT="0" marB="0">
                    <a:solidFill>
                      <a:srgbClr val="BADDE1"/>
                    </a:solidFill>
                  </a:tcPr>
                </a:tc>
                <a:extLst>
                  <a:ext uri="{0D108BD9-81ED-4DB2-BD59-A6C34878D82A}">
                    <a16:rowId xmlns:a16="http://schemas.microsoft.com/office/drawing/2014/main" val="10007"/>
                  </a:ext>
                </a:extLst>
              </a:tr>
              <a:tr h="140252">
                <a:tc>
                  <a:txBody>
                    <a:bodyPr/>
                    <a:lstStyle/>
                    <a:p>
                      <a:pPr marL="0" marR="0" algn="ctr">
                        <a:lnSpc>
                          <a:spcPct val="115000"/>
                        </a:lnSpc>
                        <a:spcBef>
                          <a:spcPts val="0"/>
                        </a:spcBef>
                        <a:spcAft>
                          <a:spcPts val="0"/>
                        </a:spcAft>
                      </a:pPr>
                      <a:r>
                        <a:rPr lang="en-US" sz="800" noProof="0">
                          <a:solidFill>
                            <a:schemeClr val="tx1"/>
                          </a:solidFill>
                          <a:effectLst/>
                        </a:rPr>
                        <a:t>5,000</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30 d</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8,925</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10,410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16,350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28,725</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53,475</a:t>
                      </a:r>
                      <a:endParaRPr lang="en-US" sz="1100" noProof="0">
                        <a:effectLst/>
                        <a:latin typeface="Calibri"/>
                        <a:ea typeface="Calibri"/>
                        <a:cs typeface="Times New Roman"/>
                      </a:endParaRPr>
                    </a:p>
                  </a:txBody>
                  <a:tcPr marL="68566" marR="68566" marT="0" marB="0">
                    <a:solidFill>
                      <a:srgbClr val="BADDE1"/>
                    </a:solidFill>
                  </a:tcPr>
                </a:tc>
                <a:extLst>
                  <a:ext uri="{0D108BD9-81ED-4DB2-BD59-A6C34878D82A}">
                    <a16:rowId xmlns:a16="http://schemas.microsoft.com/office/drawing/2014/main" val="10008"/>
                  </a:ext>
                </a:extLst>
              </a:tr>
              <a:tr h="140252">
                <a:tc>
                  <a:txBody>
                    <a:bodyPr/>
                    <a:lstStyle/>
                    <a:p>
                      <a:pPr marL="0" marR="0" algn="ctr">
                        <a:lnSpc>
                          <a:spcPct val="115000"/>
                        </a:lnSpc>
                        <a:spcBef>
                          <a:spcPts val="0"/>
                        </a:spcBef>
                        <a:spcAft>
                          <a:spcPts val="0"/>
                        </a:spcAft>
                      </a:pPr>
                      <a:r>
                        <a:rPr lang="en-US" sz="800" noProof="0">
                          <a:solidFill>
                            <a:schemeClr val="tx1"/>
                          </a:solidFill>
                          <a:effectLst/>
                        </a:rPr>
                        <a:t>5,000</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90 d</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11,925</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13,410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19,350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31,725</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56,475</a:t>
                      </a:r>
                      <a:endParaRPr lang="en-US" sz="1100" noProof="0">
                        <a:effectLst/>
                        <a:latin typeface="Calibri"/>
                        <a:ea typeface="Calibri"/>
                        <a:cs typeface="Times New Roman"/>
                      </a:endParaRPr>
                    </a:p>
                  </a:txBody>
                  <a:tcPr marL="68566" marR="68566" marT="0" marB="0">
                    <a:solidFill>
                      <a:srgbClr val="BADDE1"/>
                    </a:solidFill>
                  </a:tcPr>
                </a:tc>
                <a:extLst>
                  <a:ext uri="{0D108BD9-81ED-4DB2-BD59-A6C34878D82A}">
                    <a16:rowId xmlns:a16="http://schemas.microsoft.com/office/drawing/2014/main" val="10009"/>
                  </a:ext>
                </a:extLst>
              </a:tr>
              <a:tr h="140252">
                <a:tc>
                  <a:txBody>
                    <a:bodyPr/>
                    <a:lstStyle/>
                    <a:p>
                      <a:pPr marL="0" marR="0" algn="ctr">
                        <a:lnSpc>
                          <a:spcPct val="115000"/>
                        </a:lnSpc>
                        <a:spcBef>
                          <a:spcPts val="0"/>
                        </a:spcBef>
                        <a:spcAft>
                          <a:spcPts val="0"/>
                        </a:spcAft>
                      </a:pPr>
                      <a:r>
                        <a:rPr lang="en-US" sz="800" noProof="0">
                          <a:solidFill>
                            <a:schemeClr val="tx1"/>
                          </a:solidFill>
                          <a:effectLst/>
                        </a:rPr>
                        <a:t> </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BADDE1"/>
                    </a:solidFill>
                  </a:tcPr>
                </a:tc>
                <a:extLst>
                  <a:ext uri="{0D108BD9-81ED-4DB2-BD59-A6C34878D82A}">
                    <a16:rowId xmlns:a16="http://schemas.microsoft.com/office/drawing/2014/main" val="10010"/>
                  </a:ext>
                </a:extLst>
              </a:tr>
              <a:tr h="140252">
                <a:tc>
                  <a:txBody>
                    <a:bodyPr/>
                    <a:lstStyle/>
                    <a:p>
                      <a:pPr marL="0" marR="0" algn="ctr">
                        <a:lnSpc>
                          <a:spcPct val="115000"/>
                        </a:lnSpc>
                        <a:spcBef>
                          <a:spcPts val="0"/>
                        </a:spcBef>
                        <a:spcAft>
                          <a:spcPts val="0"/>
                        </a:spcAft>
                      </a:pPr>
                      <a:r>
                        <a:rPr lang="en-US" sz="800" noProof="0">
                          <a:solidFill>
                            <a:schemeClr val="tx1"/>
                          </a:solidFill>
                          <a:effectLst/>
                        </a:rPr>
                        <a:t>10,000</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10 d</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25,750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30,700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55,450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77,725</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88,862.5</a:t>
                      </a:r>
                      <a:endParaRPr lang="en-US" sz="1100" noProof="0">
                        <a:effectLst/>
                        <a:latin typeface="Calibri"/>
                        <a:ea typeface="Calibri"/>
                        <a:cs typeface="Times New Roman"/>
                      </a:endParaRPr>
                    </a:p>
                  </a:txBody>
                  <a:tcPr marL="68566" marR="68566" marT="0" marB="0">
                    <a:solidFill>
                      <a:srgbClr val="BADDE1"/>
                    </a:solidFill>
                  </a:tcPr>
                </a:tc>
                <a:extLst>
                  <a:ext uri="{0D108BD9-81ED-4DB2-BD59-A6C34878D82A}">
                    <a16:rowId xmlns:a16="http://schemas.microsoft.com/office/drawing/2014/main" val="10011"/>
                  </a:ext>
                </a:extLst>
              </a:tr>
              <a:tr h="140252">
                <a:tc>
                  <a:txBody>
                    <a:bodyPr/>
                    <a:lstStyle/>
                    <a:p>
                      <a:pPr marL="0" marR="0" algn="ctr">
                        <a:lnSpc>
                          <a:spcPct val="115000"/>
                        </a:lnSpc>
                        <a:spcBef>
                          <a:spcPts val="0"/>
                        </a:spcBef>
                        <a:spcAft>
                          <a:spcPts val="0"/>
                        </a:spcAft>
                      </a:pPr>
                      <a:r>
                        <a:rPr lang="en-US" sz="800" noProof="0">
                          <a:solidFill>
                            <a:schemeClr val="tx1"/>
                          </a:solidFill>
                          <a:effectLst/>
                        </a:rPr>
                        <a:t>10,000</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30 d</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27,750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32,700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57,450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106,950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192,337.5</a:t>
                      </a:r>
                      <a:endParaRPr lang="en-US" sz="1100" noProof="0">
                        <a:effectLst/>
                        <a:latin typeface="Calibri"/>
                        <a:ea typeface="Calibri"/>
                        <a:cs typeface="Times New Roman"/>
                      </a:endParaRPr>
                    </a:p>
                  </a:txBody>
                  <a:tcPr marL="68566" marR="68566" marT="0" marB="0">
                    <a:solidFill>
                      <a:srgbClr val="BADDE1"/>
                    </a:solidFill>
                  </a:tcPr>
                </a:tc>
                <a:extLst>
                  <a:ext uri="{0D108BD9-81ED-4DB2-BD59-A6C34878D82A}">
                    <a16:rowId xmlns:a16="http://schemas.microsoft.com/office/drawing/2014/main" val="10012"/>
                  </a:ext>
                </a:extLst>
              </a:tr>
              <a:tr h="140252">
                <a:tc>
                  <a:txBody>
                    <a:bodyPr/>
                    <a:lstStyle/>
                    <a:p>
                      <a:pPr marL="0" marR="0" algn="ctr">
                        <a:lnSpc>
                          <a:spcPct val="115000"/>
                        </a:lnSpc>
                        <a:spcBef>
                          <a:spcPts val="0"/>
                        </a:spcBef>
                        <a:spcAft>
                          <a:spcPts val="0"/>
                        </a:spcAft>
                      </a:pPr>
                      <a:r>
                        <a:rPr lang="en-US" sz="800" noProof="0">
                          <a:solidFill>
                            <a:schemeClr val="tx1"/>
                          </a:solidFill>
                          <a:effectLst/>
                        </a:rPr>
                        <a:t>10,000</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90 d</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33,750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38,700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63,450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112,950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211,950</a:t>
                      </a:r>
                      <a:endParaRPr lang="en-US" sz="1100" noProof="0">
                        <a:effectLst/>
                        <a:latin typeface="Calibri"/>
                        <a:ea typeface="Calibri"/>
                        <a:cs typeface="Times New Roman"/>
                      </a:endParaRPr>
                    </a:p>
                  </a:txBody>
                  <a:tcPr marL="68566" marR="68566" marT="0" marB="0">
                    <a:solidFill>
                      <a:srgbClr val="BADDE1"/>
                    </a:solidFill>
                  </a:tcPr>
                </a:tc>
                <a:extLst>
                  <a:ext uri="{0D108BD9-81ED-4DB2-BD59-A6C34878D82A}">
                    <a16:rowId xmlns:a16="http://schemas.microsoft.com/office/drawing/2014/main" val="10013"/>
                  </a:ext>
                </a:extLst>
              </a:tr>
              <a:tr h="140252">
                <a:tc>
                  <a:txBody>
                    <a:bodyPr/>
                    <a:lstStyle/>
                    <a:p>
                      <a:pPr marL="0" marR="0" algn="ctr">
                        <a:lnSpc>
                          <a:spcPct val="115000"/>
                        </a:lnSpc>
                        <a:spcBef>
                          <a:spcPts val="0"/>
                        </a:spcBef>
                        <a:spcAft>
                          <a:spcPts val="0"/>
                        </a:spcAft>
                      </a:pPr>
                      <a:r>
                        <a:rPr lang="en-US" sz="800" noProof="0">
                          <a:solidFill>
                            <a:schemeClr val="tx1"/>
                          </a:solidFill>
                          <a:effectLst/>
                        </a:rPr>
                        <a:t> </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BADDE1"/>
                    </a:solidFill>
                  </a:tcPr>
                </a:tc>
                <a:extLst>
                  <a:ext uri="{0D108BD9-81ED-4DB2-BD59-A6C34878D82A}">
                    <a16:rowId xmlns:a16="http://schemas.microsoft.com/office/drawing/2014/main" val="10014"/>
                  </a:ext>
                </a:extLst>
              </a:tr>
              <a:tr h="140252">
                <a:tc>
                  <a:txBody>
                    <a:bodyPr/>
                    <a:lstStyle/>
                    <a:p>
                      <a:pPr marL="0" marR="0" algn="ctr">
                        <a:lnSpc>
                          <a:spcPct val="115000"/>
                        </a:lnSpc>
                        <a:spcBef>
                          <a:spcPts val="0"/>
                        </a:spcBef>
                        <a:spcAft>
                          <a:spcPts val="0"/>
                        </a:spcAft>
                      </a:pPr>
                      <a:r>
                        <a:rPr lang="en-US" sz="800" noProof="0">
                          <a:solidFill>
                            <a:schemeClr val="tx1"/>
                          </a:solidFill>
                          <a:effectLst/>
                        </a:rPr>
                        <a:t>20,000</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10 d</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91,100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110,900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155,450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177,725</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188,862.5</a:t>
                      </a:r>
                      <a:endParaRPr lang="en-US" sz="1100" noProof="0">
                        <a:effectLst/>
                        <a:latin typeface="Calibri"/>
                        <a:ea typeface="Calibri"/>
                        <a:cs typeface="Times New Roman"/>
                      </a:endParaRPr>
                    </a:p>
                  </a:txBody>
                  <a:tcPr marL="68566" marR="68566" marT="0" marB="0">
                    <a:solidFill>
                      <a:srgbClr val="BADDE1"/>
                    </a:solidFill>
                  </a:tcPr>
                </a:tc>
                <a:extLst>
                  <a:ext uri="{0D108BD9-81ED-4DB2-BD59-A6C34878D82A}">
                    <a16:rowId xmlns:a16="http://schemas.microsoft.com/office/drawing/2014/main" val="10015"/>
                  </a:ext>
                </a:extLst>
              </a:tr>
              <a:tr h="140252">
                <a:tc>
                  <a:txBody>
                    <a:bodyPr/>
                    <a:lstStyle/>
                    <a:p>
                      <a:pPr marL="0" marR="0" algn="ctr">
                        <a:lnSpc>
                          <a:spcPct val="115000"/>
                        </a:lnSpc>
                        <a:spcBef>
                          <a:spcPts val="0"/>
                        </a:spcBef>
                        <a:spcAft>
                          <a:spcPts val="0"/>
                        </a:spcAft>
                      </a:pPr>
                      <a:r>
                        <a:rPr lang="en-US" sz="800" noProof="0">
                          <a:solidFill>
                            <a:schemeClr val="tx1"/>
                          </a:solidFill>
                          <a:effectLst/>
                        </a:rPr>
                        <a:t>20,000</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30 d</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95,100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114,900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213,900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384,675</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492,337.5</a:t>
                      </a:r>
                      <a:endParaRPr lang="en-US" sz="1100" noProof="0">
                        <a:effectLst/>
                        <a:latin typeface="Calibri"/>
                        <a:ea typeface="Calibri"/>
                        <a:cs typeface="Times New Roman"/>
                      </a:endParaRPr>
                    </a:p>
                  </a:txBody>
                  <a:tcPr marL="68566" marR="68566" marT="0" marB="0">
                    <a:solidFill>
                      <a:srgbClr val="BADDE1"/>
                    </a:solidFill>
                  </a:tcPr>
                </a:tc>
                <a:extLst>
                  <a:ext uri="{0D108BD9-81ED-4DB2-BD59-A6C34878D82A}">
                    <a16:rowId xmlns:a16="http://schemas.microsoft.com/office/drawing/2014/main" val="10016"/>
                  </a:ext>
                </a:extLst>
              </a:tr>
              <a:tr h="140252">
                <a:tc>
                  <a:txBody>
                    <a:bodyPr/>
                    <a:lstStyle/>
                    <a:p>
                      <a:pPr marL="0" marR="0" algn="ctr">
                        <a:lnSpc>
                          <a:spcPct val="115000"/>
                        </a:lnSpc>
                        <a:spcBef>
                          <a:spcPts val="0"/>
                        </a:spcBef>
                        <a:spcAft>
                          <a:spcPts val="0"/>
                        </a:spcAft>
                      </a:pPr>
                      <a:r>
                        <a:rPr lang="en-US" sz="800" noProof="0">
                          <a:solidFill>
                            <a:schemeClr val="tx1"/>
                          </a:solidFill>
                          <a:effectLst/>
                        </a:rPr>
                        <a:t>20,000</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90 d</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107,100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126,900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225,900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423,900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819,900</a:t>
                      </a:r>
                      <a:endParaRPr lang="en-US" sz="1100" noProof="0">
                        <a:effectLst/>
                        <a:latin typeface="Calibri"/>
                        <a:ea typeface="Calibri"/>
                        <a:cs typeface="Times New Roman"/>
                      </a:endParaRPr>
                    </a:p>
                  </a:txBody>
                  <a:tcPr marL="68566" marR="68566" marT="0" marB="0">
                    <a:solidFill>
                      <a:srgbClr val="BADDE1"/>
                    </a:solidFill>
                  </a:tcPr>
                </a:tc>
                <a:extLst>
                  <a:ext uri="{0D108BD9-81ED-4DB2-BD59-A6C34878D82A}">
                    <a16:rowId xmlns:a16="http://schemas.microsoft.com/office/drawing/2014/main" val="10017"/>
                  </a:ext>
                </a:extLst>
              </a:tr>
              <a:tr h="140252">
                <a:tc>
                  <a:txBody>
                    <a:bodyPr/>
                    <a:lstStyle/>
                    <a:p>
                      <a:pPr marL="0" marR="0" algn="ctr">
                        <a:lnSpc>
                          <a:spcPct val="115000"/>
                        </a:lnSpc>
                        <a:spcBef>
                          <a:spcPts val="0"/>
                        </a:spcBef>
                        <a:spcAft>
                          <a:spcPts val="0"/>
                        </a:spcAft>
                      </a:pPr>
                      <a:r>
                        <a:rPr lang="en-US" sz="800" noProof="0">
                          <a:solidFill>
                            <a:schemeClr val="tx1"/>
                          </a:solidFill>
                          <a:effectLst/>
                        </a:rPr>
                        <a:t> </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 </a:t>
                      </a:r>
                      <a:endParaRPr lang="en-US" sz="1100" noProof="0">
                        <a:effectLst/>
                        <a:latin typeface="Calibri"/>
                        <a:ea typeface="Calibri"/>
                        <a:cs typeface="Times New Roman"/>
                      </a:endParaRPr>
                    </a:p>
                  </a:txBody>
                  <a:tcPr marL="68566" marR="68566" marT="0" marB="0">
                    <a:solidFill>
                      <a:srgbClr val="BADDE1"/>
                    </a:solidFill>
                  </a:tcPr>
                </a:tc>
                <a:extLst>
                  <a:ext uri="{0D108BD9-81ED-4DB2-BD59-A6C34878D82A}">
                    <a16:rowId xmlns:a16="http://schemas.microsoft.com/office/drawing/2014/main" val="10018"/>
                  </a:ext>
                </a:extLst>
              </a:tr>
              <a:tr h="140252">
                <a:tc>
                  <a:txBody>
                    <a:bodyPr/>
                    <a:lstStyle/>
                    <a:p>
                      <a:pPr marL="0" marR="0" algn="ctr">
                        <a:lnSpc>
                          <a:spcPct val="115000"/>
                        </a:lnSpc>
                        <a:spcBef>
                          <a:spcPts val="0"/>
                        </a:spcBef>
                        <a:spcAft>
                          <a:spcPts val="0"/>
                        </a:spcAft>
                      </a:pPr>
                      <a:r>
                        <a:rPr lang="en-US" sz="800" noProof="0">
                          <a:solidFill>
                            <a:schemeClr val="tx1"/>
                          </a:solidFill>
                          <a:effectLst/>
                        </a:rPr>
                        <a:t>60,000</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10 d</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488,625</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510,900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555,450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577,725</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588,862.5</a:t>
                      </a:r>
                      <a:endParaRPr lang="en-US" sz="1100" noProof="0">
                        <a:effectLst/>
                        <a:latin typeface="Calibri"/>
                        <a:ea typeface="Calibri"/>
                        <a:cs typeface="Times New Roman"/>
                      </a:endParaRPr>
                    </a:p>
                  </a:txBody>
                  <a:tcPr marL="68566" marR="68566" marT="0" marB="0">
                    <a:solidFill>
                      <a:srgbClr val="BADDE1"/>
                    </a:solidFill>
                  </a:tcPr>
                </a:tc>
                <a:extLst>
                  <a:ext uri="{0D108BD9-81ED-4DB2-BD59-A6C34878D82A}">
                    <a16:rowId xmlns:a16="http://schemas.microsoft.com/office/drawing/2014/main" val="10019"/>
                  </a:ext>
                </a:extLst>
              </a:tr>
              <a:tr h="140252">
                <a:tc>
                  <a:txBody>
                    <a:bodyPr/>
                    <a:lstStyle/>
                    <a:p>
                      <a:pPr marL="0" marR="0" algn="ctr">
                        <a:lnSpc>
                          <a:spcPct val="115000"/>
                        </a:lnSpc>
                        <a:spcBef>
                          <a:spcPts val="0"/>
                        </a:spcBef>
                        <a:spcAft>
                          <a:spcPts val="0"/>
                        </a:spcAft>
                      </a:pPr>
                      <a:r>
                        <a:rPr lang="en-US" sz="800" noProof="0">
                          <a:solidFill>
                            <a:schemeClr val="tx1"/>
                          </a:solidFill>
                          <a:effectLst/>
                        </a:rPr>
                        <a:t>60,000</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30 d</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760,500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938,700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1,369,350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1,584,675</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1,692,337.5</a:t>
                      </a:r>
                      <a:endParaRPr lang="en-US" sz="1100" noProof="0">
                        <a:effectLst/>
                        <a:latin typeface="Calibri"/>
                        <a:ea typeface="Calibri"/>
                        <a:cs typeface="Times New Roman"/>
                      </a:endParaRPr>
                    </a:p>
                  </a:txBody>
                  <a:tcPr marL="68566" marR="68566" marT="0" marB="0">
                    <a:solidFill>
                      <a:srgbClr val="BADDE1"/>
                    </a:solidFill>
                  </a:tcPr>
                </a:tc>
                <a:extLst>
                  <a:ext uri="{0D108BD9-81ED-4DB2-BD59-A6C34878D82A}">
                    <a16:rowId xmlns:a16="http://schemas.microsoft.com/office/drawing/2014/main" val="10020"/>
                  </a:ext>
                </a:extLst>
              </a:tr>
              <a:tr h="140252">
                <a:tc>
                  <a:txBody>
                    <a:bodyPr/>
                    <a:lstStyle/>
                    <a:p>
                      <a:pPr marL="0" marR="0" algn="ctr">
                        <a:lnSpc>
                          <a:spcPct val="115000"/>
                        </a:lnSpc>
                        <a:spcBef>
                          <a:spcPts val="0"/>
                        </a:spcBef>
                        <a:spcAft>
                          <a:spcPts val="0"/>
                        </a:spcAft>
                      </a:pPr>
                      <a:r>
                        <a:rPr lang="en-US" sz="800" noProof="0">
                          <a:solidFill>
                            <a:schemeClr val="tx1"/>
                          </a:solidFill>
                          <a:effectLst/>
                        </a:rPr>
                        <a:t>60,000</a:t>
                      </a:r>
                      <a:endParaRPr lang="en-US" sz="1100" noProof="0">
                        <a:solidFill>
                          <a:schemeClr val="tx1"/>
                        </a:solidFill>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90 d</a:t>
                      </a:r>
                      <a:endParaRPr lang="en-US" sz="1100" noProof="0">
                        <a:effectLst/>
                        <a:latin typeface="Calibri"/>
                        <a:ea typeface="Calibri"/>
                        <a:cs typeface="Times New Roman"/>
                      </a:endParaRPr>
                    </a:p>
                  </a:txBody>
                  <a:tcPr marL="68566" marR="68566" marT="0" marB="0">
                    <a:solidFill>
                      <a:srgbClr val="8AC6CD"/>
                    </a:solidFill>
                  </a:tcPr>
                </a:tc>
                <a:tc>
                  <a:txBody>
                    <a:bodyPr/>
                    <a:lstStyle/>
                    <a:p>
                      <a:pPr marL="0" marR="0" algn="ctr">
                        <a:lnSpc>
                          <a:spcPct val="115000"/>
                        </a:lnSpc>
                        <a:spcBef>
                          <a:spcPts val="0"/>
                        </a:spcBef>
                        <a:spcAft>
                          <a:spcPts val="0"/>
                        </a:spcAft>
                      </a:pPr>
                      <a:r>
                        <a:rPr lang="en-US" sz="800" noProof="0">
                          <a:effectLst/>
                        </a:rPr>
                        <a:t>796,500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974,700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1,865,700</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a:effectLst/>
                        </a:rPr>
                        <a:t>3,417,525</a:t>
                      </a:r>
                      <a:endParaRPr lang="en-US" sz="1100" noProof="0">
                        <a:effectLst/>
                        <a:latin typeface="Calibri"/>
                        <a:ea typeface="Calibri"/>
                        <a:cs typeface="Times New Roman"/>
                      </a:endParaRPr>
                    </a:p>
                  </a:txBody>
                  <a:tcPr marL="68566" marR="68566" marT="0" marB="0">
                    <a:solidFill>
                      <a:srgbClr val="BADDE1"/>
                    </a:solidFill>
                  </a:tcPr>
                </a:tc>
                <a:tc>
                  <a:txBody>
                    <a:bodyPr/>
                    <a:lstStyle/>
                    <a:p>
                      <a:pPr marL="0" marR="0" algn="ctr">
                        <a:lnSpc>
                          <a:spcPct val="115000"/>
                        </a:lnSpc>
                        <a:spcBef>
                          <a:spcPts val="0"/>
                        </a:spcBef>
                        <a:spcAft>
                          <a:spcPts val="0"/>
                        </a:spcAft>
                      </a:pPr>
                      <a:r>
                        <a:rPr lang="en-US" sz="800" noProof="0" dirty="0">
                          <a:effectLst/>
                        </a:rPr>
                        <a:t>4,408,762.5</a:t>
                      </a:r>
                      <a:endParaRPr lang="en-US" sz="1100" noProof="0" dirty="0">
                        <a:effectLst/>
                        <a:latin typeface="Calibri"/>
                        <a:ea typeface="Calibri"/>
                        <a:cs typeface="Times New Roman"/>
                      </a:endParaRPr>
                    </a:p>
                  </a:txBody>
                  <a:tcPr marL="68566" marR="68566" marT="0" marB="0">
                    <a:solidFill>
                      <a:srgbClr val="BADDE1"/>
                    </a:solidFill>
                  </a:tcPr>
                </a:tc>
                <a:extLst>
                  <a:ext uri="{0D108BD9-81ED-4DB2-BD59-A6C34878D82A}">
                    <a16:rowId xmlns:a16="http://schemas.microsoft.com/office/drawing/2014/main" val="10021"/>
                  </a:ext>
                </a:extLst>
              </a:tr>
            </a:tbl>
          </a:graphicData>
        </a:graphic>
      </p:graphicFrame>
    </p:spTree>
  </p:cSld>
  <p:clrMapOvr>
    <a:masterClrMapping/>
  </p:clrMapOvr>
  <p:transition/>
</p:sld>
</file>

<file path=ppt/theme/theme1.xml><?xml version="1.0" encoding="utf-8"?>
<a:theme xmlns:a="http://schemas.openxmlformats.org/drawingml/2006/main" name="G1 Folienmaster Entwurf 2">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algn="just">
          <a:defRPr sz="2000" b="1"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G1 Folienmaster Entwurf 2</Template>
  <TotalTime>0</TotalTime>
  <Words>1800</Words>
  <Application>Microsoft Office PowerPoint</Application>
  <PresentationFormat>Bildschirmpräsentation (4:3)</PresentationFormat>
  <Paragraphs>564</Paragraphs>
  <Slides>14</Slides>
  <Notes>14</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14</vt:i4>
      </vt:variant>
    </vt:vector>
  </HeadingPairs>
  <TitlesOfParts>
    <vt:vector size="17" baseType="lpstr">
      <vt:lpstr>Arial</vt:lpstr>
      <vt:lpstr>Calibri</vt:lpstr>
      <vt:lpstr>G1 Folienmaster Entwurf 2</vt:lpstr>
      <vt:lpstr>PowerPoint-Präsentation</vt:lpstr>
      <vt:lpstr>„Dirty bomb“ detonation</vt:lpstr>
      <vt:lpstr>PowerPoint-Präsentation</vt:lpstr>
      <vt:lpstr>PowerPoint-Präsentation</vt:lpstr>
      <vt:lpstr>PowerPoint-Präsentation</vt:lpstr>
      <vt:lpstr>Impact of the initiation time and duration of the decorporation treatment on its efficacy (incorporation of Pu-239 through a wound) </vt:lpstr>
      <vt:lpstr>Scenario of a „dirty bomb“ attack</vt:lpstr>
      <vt:lpstr>Consequences of an „urgent approach“</vt:lpstr>
      <vt:lpstr>Antidote daily doses needed  („urgent approach“)</vt:lpstr>
      <vt:lpstr>Antidote requirements:  Urgent vs. Precautionary approach</vt:lpstr>
      <vt:lpstr>„Urgent“ versus „precautionary” approach Differences in outcome         </vt:lpstr>
      <vt:lpstr>Alternative: Increase of screening capabilities e.g. Portal monitors</vt:lpstr>
      <vt:lpstr>PowerPoint-Präsentation</vt:lpstr>
      <vt:lpstr>Conclusion II</vt:lpstr>
    </vt:vector>
  </TitlesOfParts>
  <Company>Bundeswehr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Wiedemann, Philipp</dc:creator>
  <cp:lastModifiedBy>Matthias Port</cp:lastModifiedBy>
  <cp:revision>122</cp:revision>
  <cp:lastPrinted>2015-11-20T05:32:53Z</cp:lastPrinted>
  <dcterms:created xsi:type="dcterms:W3CDTF">2016-09-16T06:24:38Z</dcterms:created>
  <dcterms:modified xsi:type="dcterms:W3CDTF">2019-03-25T19:03:24Z</dcterms:modified>
</cp:coreProperties>
</file>