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2" r:id="rId1"/>
  </p:sldMasterIdLst>
  <p:notesMasterIdLst>
    <p:notesMasterId r:id="rId24"/>
  </p:notesMasterIdLst>
  <p:handoutMasterIdLst>
    <p:handoutMasterId r:id="rId25"/>
  </p:handoutMasterIdLst>
  <p:sldIdLst>
    <p:sldId id="439" r:id="rId2"/>
    <p:sldId id="507" r:id="rId3"/>
    <p:sldId id="509" r:id="rId4"/>
    <p:sldId id="512" r:id="rId5"/>
    <p:sldId id="517" r:id="rId6"/>
    <p:sldId id="518" r:id="rId7"/>
    <p:sldId id="520" r:id="rId8"/>
    <p:sldId id="515" r:id="rId9"/>
    <p:sldId id="516" r:id="rId10"/>
    <p:sldId id="522" r:id="rId11"/>
    <p:sldId id="519" r:id="rId12"/>
    <p:sldId id="521" r:id="rId13"/>
    <p:sldId id="485" r:id="rId14"/>
    <p:sldId id="484" r:id="rId15"/>
    <p:sldId id="486" r:id="rId16"/>
    <p:sldId id="504" r:id="rId17"/>
    <p:sldId id="505" r:id="rId18"/>
    <p:sldId id="487" r:id="rId19"/>
    <p:sldId id="488" r:id="rId20"/>
    <p:sldId id="523" r:id="rId21"/>
    <p:sldId id="524" r:id="rId22"/>
    <p:sldId id="508" r:id="rId23"/>
  </p:sldIdLst>
  <p:sldSz cx="9144000" cy="6858000" type="screen4x3"/>
  <p:notesSz cx="6794500" cy="9906000"/>
  <p:defaultTextStyle>
    <a:defPPr>
      <a:defRPr lang="en-GB"/>
    </a:defPPr>
    <a:lvl1pPr algn="l" rtl="0" fontAlgn="base">
      <a:spcBef>
        <a:spcPct val="0"/>
      </a:spcBef>
      <a:spcAft>
        <a:spcPct val="0"/>
      </a:spcAft>
      <a:defRPr kumimoji="1" sz="1000" kern="1200">
        <a:solidFill>
          <a:schemeClr val="tx1"/>
        </a:solidFill>
        <a:latin typeface="Arial" charset="0"/>
        <a:ea typeface="+mn-ea"/>
        <a:cs typeface="Arial" charset="0"/>
      </a:defRPr>
    </a:lvl1pPr>
    <a:lvl2pPr marL="457200" algn="l" rtl="0" fontAlgn="base">
      <a:spcBef>
        <a:spcPct val="0"/>
      </a:spcBef>
      <a:spcAft>
        <a:spcPct val="0"/>
      </a:spcAft>
      <a:defRPr kumimoji="1" sz="1000" kern="1200">
        <a:solidFill>
          <a:schemeClr val="tx1"/>
        </a:solidFill>
        <a:latin typeface="Arial" charset="0"/>
        <a:ea typeface="+mn-ea"/>
        <a:cs typeface="Arial" charset="0"/>
      </a:defRPr>
    </a:lvl2pPr>
    <a:lvl3pPr marL="914400" algn="l" rtl="0" fontAlgn="base">
      <a:spcBef>
        <a:spcPct val="0"/>
      </a:spcBef>
      <a:spcAft>
        <a:spcPct val="0"/>
      </a:spcAft>
      <a:defRPr kumimoji="1" sz="1000" kern="1200">
        <a:solidFill>
          <a:schemeClr val="tx1"/>
        </a:solidFill>
        <a:latin typeface="Arial" charset="0"/>
        <a:ea typeface="+mn-ea"/>
        <a:cs typeface="Arial" charset="0"/>
      </a:defRPr>
    </a:lvl3pPr>
    <a:lvl4pPr marL="1371600" algn="l" rtl="0" fontAlgn="base">
      <a:spcBef>
        <a:spcPct val="0"/>
      </a:spcBef>
      <a:spcAft>
        <a:spcPct val="0"/>
      </a:spcAft>
      <a:defRPr kumimoji="1" sz="1000" kern="1200">
        <a:solidFill>
          <a:schemeClr val="tx1"/>
        </a:solidFill>
        <a:latin typeface="Arial" charset="0"/>
        <a:ea typeface="+mn-ea"/>
        <a:cs typeface="Arial" charset="0"/>
      </a:defRPr>
    </a:lvl4pPr>
    <a:lvl5pPr marL="1828800" algn="l" rtl="0" fontAlgn="base">
      <a:spcBef>
        <a:spcPct val="0"/>
      </a:spcBef>
      <a:spcAft>
        <a:spcPct val="0"/>
      </a:spcAft>
      <a:defRPr kumimoji="1" sz="1000" kern="1200">
        <a:solidFill>
          <a:schemeClr val="tx1"/>
        </a:solidFill>
        <a:latin typeface="Arial" charset="0"/>
        <a:ea typeface="+mn-ea"/>
        <a:cs typeface="Arial" charset="0"/>
      </a:defRPr>
    </a:lvl5pPr>
    <a:lvl6pPr marL="2286000" algn="l" defTabSz="914400" rtl="0" eaLnBrk="1" latinLnBrk="0" hangingPunct="1">
      <a:defRPr kumimoji="1" sz="1000" kern="1200">
        <a:solidFill>
          <a:schemeClr val="tx1"/>
        </a:solidFill>
        <a:latin typeface="Arial" charset="0"/>
        <a:ea typeface="+mn-ea"/>
        <a:cs typeface="Arial" charset="0"/>
      </a:defRPr>
    </a:lvl6pPr>
    <a:lvl7pPr marL="2743200" algn="l" defTabSz="914400" rtl="0" eaLnBrk="1" latinLnBrk="0" hangingPunct="1">
      <a:defRPr kumimoji="1" sz="1000" kern="1200">
        <a:solidFill>
          <a:schemeClr val="tx1"/>
        </a:solidFill>
        <a:latin typeface="Arial" charset="0"/>
        <a:ea typeface="+mn-ea"/>
        <a:cs typeface="Arial" charset="0"/>
      </a:defRPr>
    </a:lvl7pPr>
    <a:lvl8pPr marL="3200400" algn="l" defTabSz="914400" rtl="0" eaLnBrk="1" latinLnBrk="0" hangingPunct="1">
      <a:defRPr kumimoji="1" sz="1000" kern="1200">
        <a:solidFill>
          <a:schemeClr val="tx1"/>
        </a:solidFill>
        <a:latin typeface="Arial" charset="0"/>
        <a:ea typeface="+mn-ea"/>
        <a:cs typeface="Arial" charset="0"/>
      </a:defRPr>
    </a:lvl8pPr>
    <a:lvl9pPr marL="3657600" algn="l" defTabSz="914400" rtl="0" eaLnBrk="1" latinLnBrk="0" hangingPunct="1">
      <a:defRPr kumimoji="1" sz="10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FFFF"/>
    <a:srgbClr val="FFFF00"/>
    <a:srgbClr val="FF3300"/>
    <a:srgbClr val="FFFFFF"/>
    <a:srgbClr val="3399FF"/>
    <a:srgbClr val="6699FF"/>
    <a:srgbClr val="FFFFCC"/>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1788" autoAdjust="0"/>
    <p:restoredTop sz="76774" autoAdjust="0"/>
  </p:normalViewPr>
  <p:slideViewPr>
    <p:cSldViewPr>
      <p:cViewPr>
        <p:scale>
          <a:sx n="77" d="100"/>
          <a:sy n="77" d="100"/>
        </p:scale>
        <p:origin x="-1830"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3" d="100"/>
          <a:sy n="53" d="100"/>
        </p:scale>
        <p:origin x="-2646" y="-84"/>
      </p:cViewPr>
      <p:guideLst>
        <p:guide orient="horz" pos="3120"/>
        <p:guide pos="214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425450" y="114300"/>
            <a:ext cx="29448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defRPr kumimoji="0" sz="1200">
                <a:latin typeface="Times New Roman" pitchFamily="18" charset="0"/>
              </a:defRPr>
            </a:lvl1pPr>
          </a:lstStyle>
          <a:p>
            <a:pPr>
              <a:defRPr/>
            </a:pPr>
            <a:endParaRPr lang="en-GB"/>
          </a:p>
        </p:txBody>
      </p:sp>
      <p:sp>
        <p:nvSpPr>
          <p:cNvPr id="15363" name="Rectangle 3"/>
          <p:cNvSpPr>
            <a:spLocks noGrp="1" noChangeArrowheads="1"/>
          </p:cNvSpPr>
          <p:nvPr>
            <p:ph type="dt" sz="quarter" idx="1"/>
          </p:nvPr>
        </p:nvSpPr>
        <p:spPr bwMode="auto">
          <a:xfrm>
            <a:off x="3849688" y="114300"/>
            <a:ext cx="2944812"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kumimoji="0" sz="1200">
                <a:latin typeface="Times New Roman" pitchFamily="18" charset="0"/>
              </a:defRPr>
            </a:lvl1pPr>
          </a:lstStyle>
          <a:p>
            <a:pPr>
              <a:defRPr/>
            </a:pPr>
            <a:endParaRPr lang="en-GB"/>
          </a:p>
        </p:txBody>
      </p:sp>
      <p:sp>
        <p:nvSpPr>
          <p:cNvPr id="15364" name="Rectangle 4"/>
          <p:cNvSpPr>
            <a:spLocks noGrp="1" noChangeArrowheads="1"/>
          </p:cNvSpPr>
          <p:nvPr>
            <p:ph type="ftr" sz="quarter" idx="2"/>
          </p:nvPr>
        </p:nvSpPr>
        <p:spPr bwMode="auto">
          <a:xfrm>
            <a:off x="425450" y="9296400"/>
            <a:ext cx="4545013"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lnSpc>
                <a:spcPct val="100000"/>
              </a:lnSpc>
              <a:defRPr kumimoji="0" sz="1200">
                <a:latin typeface="Times New Roman" pitchFamily="18" charset="0"/>
              </a:defRPr>
            </a:lvl1pPr>
          </a:lstStyle>
          <a:p>
            <a:pPr>
              <a:defRPr/>
            </a:pPr>
            <a:r>
              <a:rPr lang="en-GB"/>
              <a:t>IAEA Training in Emergency Preparedness and Response</a:t>
            </a:r>
          </a:p>
        </p:txBody>
      </p:sp>
      <p:sp>
        <p:nvSpPr>
          <p:cNvPr id="15365" name="Rectangle 5"/>
          <p:cNvSpPr>
            <a:spLocks noGrp="1" noChangeArrowheads="1"/>
          </p:cNvSpPr>
          <p:nvPr>
            <p:ph type="sldNum" sz="quarter" idx="3"/>
          </p:nvPr>
        </p:nvSpPr>
        <p:spPr bwMode="auto">
          <a:xfrm>
            <a:off x="5988050" y="9296400"/>
            <a:ext cx="8064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kumimoji="0" sz="1200">
                <a:latin typeface="Times New Roman" pitchFamily="18" charset="0"/>
              </a:defRPr>
            </a:lvl1pPr>
          </a:lstStyle>
          <a:p>
            <a:pPr>
              <a:defRPr/>
            </a:pPr>
            <a:fld id="{A51CB878-3400-480A-A202-035D6F3D0220}" type="slidenum">
              <a:rPr lang="en-GB"/>
              <a:pPr>
                <a:defRPr/>
              </a:pPr>
              <a:t>‹#›</a:t>
            </a:fld>
            <a:endParaRPr lang="en-GB"/>
          </a:p>
        </p:txBody>
      </p:sp>
    </p:spTree>
    <p:extLst>
      <p:ext uri="{BB962C8B-B14F-4D97-AF65-F5344CB8AC3E}">
        <p14:creationId xmlns:p14="http://schemas.microsoft.com/office/powerpoint/2010/main" val="15494069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730250" y="152400"/>
            <a:ext cx="25146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0" hangingPunct="0">
              <a:lnSpc>
                <a:spcPct val="100000"/>
              </a:lnSpc>
              <a:defRPr kumimoji="0">
                <a:latin typeface="Times New Roman" pitchFamily="18" charset="0"/>
              </a:defRPr>
            </a:lvl1pPr>
          </a:lstStyle>
          <a:p>
            <a:pPr>
              <a:defRPr/>
            </a:pPr>
            <a:r>
              <a:rPr lang="en-GB"/>
              <a:t>Training in Emergency Preparedness and Response for Countries Embarking on use of Nuclear Power</a:t>
            </a:r>
          </a:p>
        </p:txBody>
      </p:sp>
      <p:sp>
        <p:nvSpPr>
          <p:cNvPr id="17411" name="Rectangle 3"/>
          <p:cNvSpPr>
            <a:spLocks noGrp="1" noChangeArrowheads="1"/>
          </p:cNvSpPr>
          <p:nvPr>
            <p:ph type="dt" idx="1"/>
          </p:nvPr>
        </p:nvSpPr>
        <p:spPr bwMode="auto">
          <a:xfrm>
            <a:off x="3397250" y="152400"/>
            <a:ext cx="297180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0" hangingPunct="0">
              <a:lnSpc>
                <a:spcPct val="100000"/>
              </a:lnSpc>
              <a:defRPr kumimoji="0">
                <a:latin typeface="Times New Roman" pitchFamily="18" charset="0"/>
              </a:defRPr>
            </a:lvl1pPr>
          </a:lstStyle>
          <a:p>
            <a:pPr>
              <a:defRPr/>
            </a:pPr>
            <a:r>
              <a:rPr lang="en-GB"/>
              <a:t>Module E-EM-01. Application of EPR-EMBARKING at National and Local Level for  Developing a Framework of Emergency Preparedness and Response</a:t>
            </a:r>
          </a:p>
        </p:txBody>
      </p:sp>
      <p:sp>
        <p:nvSpPr>
          <p:cNvPr id="17412" name="Rectangle 4"/>
          <p:cNvSpPr>
            <a:spLocks noGrp="1" noRot="1" noChangeAspect="1" noChangeArrowheads="1" noTextEdit="1"/>
          </p:cNvSpPr>
          <p:nvPr>
            <p:ph type="sldImg" idx="2"/>
          </p:nvPr>
        </p:nvSpPr>
        <p:spPr bwMode="auto">
          <a:xfrm>
            <a:off x="1035050" y="762000"/>
            <a:ext cx="4953000" cy="3714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7413" name="Rectangle 5"/>
          <p:cNvSpPr>
            <a:spLocks noGrp="1" noChangeArrowheads="1"/>
          </p:cNvSpPr>
          <p:nvPr>
            <p:ph type="body" sz="quarter" idx="3"/>
          </p:nvPr>
        </p:nvSpPr>
        <p:spPr bwMode="auto">
          <a:xfrm>
            <a:off x="792163" y="4572000"/>
            <a:ext cx="542448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17414" name="Rectangle 6"/>
          <p:cNvSpPr>
            <a:spLocks noGrp="1" noChangeAspect="1" noChangeArrowheads="1"/>
          </p:cNvSpPr>
          <p:nvPr>
            <p:ph type="ftr" sz="quarter" idx="4"/>
          </p:nvPr>
        </p:nvSpPr>
        <p:spPr bwMode="auto">
          <a:xfrm>
            <a:off x="730250" y="9317038"/>
            <a:ext cx="340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0" hangingPunct="0">
              <a:lnSpc>
                <a:spcPct val="100000"/>
              </a:lnSpc>
              <a:defRPr kumimoji="0">
                <a:latin typeface="Times New Roman" pitchFamily="18" charset="0"/>
              </a:defRPr>
            </a:lvl1pPr>
          </a:lstStyle>
          <a:p>
            <a:pPr>
              <a:defRPr/>
            </a:pPr>
            <a:r>
              <a:rPr lang="en-GB"/>
              <a:t>IAEA Training in Emergency Preparedness and Response</a:t>
            </a:r>
          </a:p>
        </p:txBody>
      </p:sp>
      <p:sp>
        <p:nvSpPr>
          <p:cNvPr id="17415" name="Rectangle 7"/>
          <p:cNvSpPr>
            <a:spLocks noGrp="1" noChangeArrowheads="1"/>
          </p:cNvSpPr>
          <p:nvPr>
            <p:ph type="sldNum" sz="quarter" idx="5"/>
          </p:nvPr>
        </p:nvSpPr>
        <p:spPr bwMode="auto">
          <a:xfrm>
            <a:off x="5835650" y="9296400"/>
            <a:ext cx="4254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0" hangingPunct="0">
              <a:lnSpc>
                <a:spcPct val="100000"/>
              </a:lnSpc>
              <a:defRPr kumimoji="0">
                <a:latin typeface="Times New Roman" pitchFamily="18" charset="0"/>
              </a:defRPr>
            </a:lvl1pPr>
          </a:lstStyle>
          <a:p>
            <a:pPr>
              <a:defRPr/>
            </a:pPr>
            <a:fld id="{EDB6C566-A83C-4709-8747-8FB1F4A2FFD3}" type="slidenum">
              <a:rPr lang="en-GB"/>
              <a:pPr>
                <a:defRPr/>
              </a:pPr>
              <a:t>‹#›</a:t>
            </a:fld>
            <a:endParaRPr lang="en-GB"/>
          </a:p>
        </p:txBody>
      </p:sp>
    </p:spTree>
    <p:extLst>
      <p:ext uri="{BB962C8B-B14F-4D97-AF65-F5344CB8AC3E}">
        <p14:creationId xmlns:p14="http://schemas.microsoft.com/office/powerpoint/2010/main" val="886295609"/>
      </p:ext>
    </p:extLst>
  </p:cSld>
  <p:clrMap bg1="lt1" tx1="dk1" bg2="lt2" tx2="dk2" accent1="accent1" accent2="accent2" accent3="accent3" accent4="accent4" accent5="accent5" accent6="accent6" hlink="hlink" folHlink="folHlink"/>
  <p:hf/>
  <p:notesStyle>
    <a:lvl1pPr algn="just" rtl="0" eaLnBrk="0" fontAlgn="base" hangingPunct="0">
      <a:spcBef>
        <a:spcPct val="30000"/>
      </a:spcBef>
      <a:spcAft>
        <a:spcPct val="0"/>
      </a:spcAft>
      <a:defRPr kumimoji="1" sz="1000" kern="1200">
        <a:solidFill>
          <a:schemeClr val="tx1"/>
        </a:solidFill>
        <a:latin typeface="Times New Roman" pitchFamily="18" charset="0"/>
        <a:ea typeface="+mn-ea"/>
        <a:cs typeface="Arial" charset="0"/>
      </a:defRPr>
    </a:lvl1pPr>
    <a:lvl2pPr marL="190500" algn="just" rtl="0" eaLnBrk="0" fontAlgn="base" hangingPunct="0">
      <a:spcBef>
        <a:spcPct val="30000"/>
      </a:spcBef>
      <a:spcAft>
        <a:spcPct val="0"/>
      </a:spcAft>
      <a:defRPr kumimoji="1" sz="1000" kern="1200">
        <a:solidFill>
          <a:schemeClr val="tx1"/>
        </a:solidFill>
        <a:latin typeface="Times New Roman" pitchFamily="18" charset="0"/>
        <a:ea typeface="+mn-ea"/>
        <a:cs typeface="Arial" charset="0"/>
      </a:defRPr>
    </a:lvl2pPr>
    <a:lvl3pPr marL="381000" algn="just" rtl="0" eaLnBrk="0" fontAlgn="base" hangingPunct="0">
      <a:spcBef>
        <a:spcPct val="30000"/>
      </a:spcBef>
      <a:spcAft>
        <a:spcPct val="0"/>
      </a:spcAft>
      <a:defRPr kumimoji="1" sz="1000" kern="1200">
        <a:solidFill>
          <a:schemeClr val="tx1"/>
        </a:solidFill>
        <a:latin typeface="Times New Roman" pitchFamily="18" charset="0"/>
        <a:ea typeface="+mn-ea"/>
        <a:cs typeface="Arial" charset="0"/>
      </a:defRPr>
    </a:lvl3pPr>
    <a:lvl4pPr marL="571500" algn="just" rtl="0" eaLnBrk="0" fontAlgn="base" hangingPunct="0">
      <a:spcBef>
        <a:spcPct val="30000"/>
      </a:spcBef>
      <a:spcAft>
        <a:spcPct val="0"/>
      </a:spcAft>
      <a:defRPr kumimoji="1" sz="1000" kern="1200">
        <a:solidFill>
          <a:schemeClr val="tx1"/>
        </a:solidFill>
        <a:latin typeface="Times New Roman" pitchFamily="18" charset="0"/>
        <a:ea typeface="+mn-ea"/>
        <a:cs typeface="Arial" charset="0"/>
      </a:defRPr>
    </a:lvl4pPr>
    <a:lvl5pPr marL="762000" algn="just" rtl="0" eaLnBrk="0" fontAlgn="base" hangingPunct="0">
      <a:spcBef>
        <a:spcPct val="30000"/>
      </a:spcBef>
      <a:spcAft>
        <a:spcPct val="0"/>
      </a:spcAft>
      <a:defRPr kumimoji="1" sz="1000" kern="1200">
        <a:solidFill>
          <a:schemeClr val="tx1"/>
        </a:solidFill>
        <a:latin typeface="Times New Roman" pitchFamily="18"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6"/>
          <p:cNvSpPr>
            <a:spLocks noGrp="1" noChangeAspect="1" noChangeArrowheads="1"/>
          </p:cNvSpPr>
          <p:nvPr>
            <p:ph type="ftr" sz="quarter" idx="4"/>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smtClean="0">
                <a:latin typeface="Times New Roman" pitchFamily="18" charset="0"/>
              </a:rPr>
              <a:t>IAEA Training in Emergency Preparedness and Response</a:t>
            </a:r>
          </a:p>
        </p:txBody>
      </p:sp>
      <p:sp>
        <p:nvSpPr>
          <p:cNvPr id="18435"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D684C948-C397-4E84-8DC3-ED0784343917}" type="slidenum">
              <a:rPr kumimoji="0" lang="en-GB" smtClean="0">
                <a:latin typeface="Times New Roman" pitchFamily="18" charset="0"/>
              </a:rPr>
              <a:pPr/>
              <a:t>1</a:t>
            </a:fld>
            <a:endParaRPr kumimoji="0" lang="en-GB" smtClean="0">
              <a:latin typeface="Times New Roman" pitchFamily="18" charset="0"/>
            </a:endParaRPr>
          </a:p>
        </p:txBody>
      </p:sp>
      <p:sp>
        <p:nvSpPr>
          <p:cNvPr id="18436" name="Rectangle 2"/>
          <p:cNvSpPr>
            <a:spLocks noGrp="1" noRot="1" noChangeAspect="1" noChangeArrowheads="1" noTextEdit="1"/>
          </p:cNvSpPr>
          <p:nvPr>
            <p:ph type="sldImg"/>
          </p:nvPr>
        </p:nvSpPr>
        <p:spPr>
          <a:ln/>
        </p:spPr>
      </p:sp>
      <p:sp>
        <p:nvSpPr>
          <p:cNvPr id="18437" name="Rectangle 3"/>
          <p:cNvSpPr>
            <a:spLocks noGrp="1" noChangeArrowheads="1"/>
          </p:cNvSpPr>
          <p:nvPr>
            <p:ph type="body" idx="1"/>
          </p:nvPr>
        </p:nvSpPr>
        <p:spPr>
          <a:noFill/>
        </p:spPr>
        <p:txBody>
          <a:bodyPr/>
          <a:lstStyle/>
          <a:p>
            <a:pPr eaLnBrk="1" hangingPunct="1"/>
            <a:endParaRPr lang="ru-R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ChangeArrowheads="1" noTextEdit="1"/>
          </p:cNvSpPr>
          <p:nvPr>
            <p:ph type="sldImg"/>
          </p:nvPr>
        </p:nvSpPr>
        <p:spPr>
          <a:xfrm>
            <a:off x="920750" y="742950"/>
            <a:ext cx="4953000" cy="3714750"/>
          </a:xfrm>
          <a:ln/>
        </p:spPr>
      </p:sp>
      <p:sp>
        <p:nvSpPr>
          <p:cNvPr id="29699" name="Rectangle 3"/>
          <p:cNvSpPr>
            <a:spLocks noGrp="1" noChangeArrowheads="1"/>
          </p:cNvSpPr>
          <p:nvPr>
            <p:ph type="body" idx="1"/>
          </p:nvPr>
        </p:nvSpPr>
        <p:spPr>
          <a:xfrm>
            <a:off x="906463" y="4705350"/>
            <a:ext cx="4981575" cy="4457700"/>
          </a:xfrm>
          <a:noFill/>
        </p:spPr>
        <p:txBody>
          <a:bodyPr lIns="91300" tIns="45651" rIns="91300" bIns="45651"/>
          <a:lstStyle/>
          <a:p>
            <a:r>
              <a:rPr lang="en-US" smtClean="0"/>
              <a:t>Slide provides a set of generic criteria for use within the protection strategy and are based on reference levels equal to 100 mSv and further details for specific actions in different timeframes.</a:t>
            </a:r>
            <a:endParaRPr lang="en-GB" smtClean="0"/>
          </a:p>
          <a:p>
            <a:endParaRPr lang="ru-RU" smtClean="0"/>
          </a:p>
        </p:txBody>
      </p:sp>
      <p:sp>
        <p:nvSpPr>
          <p:cNvPr id="29700" name="Rectangle 6"/>
          <p:cNvSpPr txBox="1">
            <a:spLocks noGrp="1" noChangeAspect="1" noChangeArrowheads="1"/>
          </p:cNvSpPr>
          <p:nvPr/>
        </p:nvSpPr>
        <p:spPr bwMode="auto">
          <a:xfrm>
            <a:off x="730250" y="9317038"/>
            <a:ext cx="340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29701" name="Rectangle 7"/>
          <p:cNvSpPr txBox="1">
            <a:spLocks noGrp="1" noChangeArrowheads="1"/>
          </p:cNvSpPr>
          <p:nvPr/>
        </p:nvSpPr>
        <p:spPr bwMode="auto">
          <a:xfrm>
            <a:off x="5835650" y="9296400"/>
            <a:ext cx="4254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93AA2A42-6AC5-4E9F-A4A9-791D6098A458}" type="slidenum">
              <a:rPr kumimoji="0" lang="en-GB">
                <a:latin typeface="Times New Roman" pitchFamily="18" charset="0"/>
              </a:rPr>
              <a:pPr algn="r"/>
              <a:t>15</a:t>
            </a:fld>
            <a:endParaRPr kumimoji="0" lang="en-GB">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xfrm>
            <a:off x="920750" y="742950"/>
            <a:ext cx="4953000" cy="3714750"/>
          </a:xfrm>
          <a:ln/>
        </p:spPr>
      </p:sp>
      <p:sp>
        <p:nvSpPr>
          <p:cNvPr id="24579" name="Rectangle 3"/>
          <p:cNvSpPr>
            <a:spLocks noGrp="1" noChangeArrowheads="1"/>
          </p:cNvSpPr>
          <p:nvPr>
            <p:ph type="body" idx="1"/>
          </p:nvPr>
        </p:nvSpPr>
        <p:spPr>
          <a:xfrm>
            <a:off x="1057275" y="4622800"/>
            <a:ext cx="4679950" cy="4456113"/>
          </a:xfrm>
          <a:noFill/>
        </p:spPr>
        <p:txBody>
          <a:bodyPr/>
          <a:lstStyle/>
          <a:p>
            <a:pPr eaLnBrk="1" hangingPunct="1"/>
            <a:r>
              <a:rPr lang="en-US" smtClean="0"/>
              <a:t>(Table 2 </a:t>
            </a:r>
            <a:r>
              <a:rPr lang="en-GB" smtClean="0"/>
              <a:t>of GSG-2</a:t>
            </a:r>
            <a:r>
              <a:rPr lang="en-US" smtClean="0"/>
              <a:t>)</a:t>
            </a:r>
          </a:p>
          <a:p>
            <a:pPr eaLnBrk="1" hangingPunct="1"/>
            <a:r>
              <a:rPr lang="en-GB" smtClean="0"/>
              <a:t>Table gives generic criteria (expressed in the terms of dose that is projected to be received or dose that has been received) for taking precautionary urgent protective actions under any circumstances to prevent severe deterministic health effects. It </a:t>
            </a:r>
            <a:r>
              <a:rPr lang="en-US" smtClean="0"/>
              <a:t> summarizes generic criteria are established at the level of doses which are approaching thresholds for severe deterministic health effects in case of external exposure.</a:t>
            </a:r>
          </a:p>
          <a:p>
            <a:pPr eaLnBrk="1" hangingPunct="1"/>
            <a:r>
              <a:rPr lang="en-US" smtClean="0"/>
              <a:t>Dose in</a:t>
            </a:r>
            <a:r>
              <a:rPr lang="en-US" i="1" smtClean="0"/>
              <a:t> Red marrow </a:t>
            </a:r>
            <a:r>
              <a:rPr lang="en-US" smtClean="0"/>
              <a:t>represents the average RBE-weighted dose to internal organs (e.g., red marrow, lung, small intestine, gonads, thyroid, etc.) and lens of eye from irradiation in a uniform field of strongly penetrating radiation. </a:t>
            </a:r>
          </a:p>
          <a:p>
            <a:pPr eaLnBrk="1" hangingPunct="1"/>
            <a:r>
              <a:rPr lang="en-US" smtClean="0"/>
              <a:t>Dose in</a:t>
            </a:r>
            <a:r>
              <a:rPr lang="en-US" i="1" smtClean="0"/>
              <a:t> soft tissue</a:t>
            </a:r>
            <a:r>
              <a:rPr lang="en-US" smtClean="0"/>
              <a:t> reflects RBE-weighed  dose delivered at the depth of 0.5 cm under the body surface in tissue due to close contact with a radioactive source (e.g. source carried in hand or pocket). </a:t>
            </a:r>
          </a:p>
          <a:p>
            <a:pPr eaLnBrk="1" hangingPunct="1"/>
            <a:r>
              <a:rPr lang="en-US" smtClean="0"/>
              <a:t>Dose in</a:t>
            </a:r>
            <a:r>
              <a:rPr lang="en-US" i="1" smtClean="0"/>
              <a:t> skin</a:t>
            </a:r>
            <a:r>
              <a:rPr lang="en-US" smtClean="0"/>
              <a:t> reflects RBE-weighed dose to the area of 100 cm</a:t>
            </a:r>
            <a:r>
              <a:rPr lang="en-US" baseline="30000" smtClean="0"/>
              <a:t>2 </a:t>
            </a:r>
            <a:r>
              <a:rPr lang="en-US" smtClean="0"/>
              <a:t>of derma (skin structures at a depth of 50 mg/cm</a:t>
            </a:r>
            <a:r>
              <a:rPr lang="en-US" baseline="30000" smtClean="0"/>
              <a:t>2</a:t>
            </a:r>
            <a:r>
              <a:rPr lang="en-US" smtClean="0"/>
              <a:t> (or 0.5 mm) under the surface).</a:t>
            </a:r>
          </a:p>
          <a:p>
            <a:r>
              <a:rPr lang="en-GB" smtClean="0"/>
              <a:t>Slide  presents generic criteria (expressed in the terms of dose that is projected to be received or dose that has been received) for taking precautionary urgent protective actions under any circumstances to prevent severe deterministic health effects.</a:t>
            </a:r>
          </a:p>
          <a:p>
            <a:r>
              <a:rPr lang="en-GB" smtClean="0"/>
              <a:t>In the case of combined internal and external exposure, the sum of the RBE-weighted  doses in certain organ for intake of radioactive material and for external exposure may be used as a basis for calculation of OILs for decision making purposes.</a:t>
            </a:r>
            <a:endParaRPr lang="en-US" smtClean="0"/>
          </a:p>
          <a:p>
            <a:endParaRPr lang="en-US" smtClean="0"/>
          </a:p>
        </p:txBody>
      </p:sp>
      <p:sp>
        <p:nvSpPr>
          <p:cNvPr id="24580" name="Rectangle 6"/>
          <p:cNvSpPr>
            <a:spLocks noGrp="1" noChangeArrowheads="1"/>
          </p:cNvSpPr>
          <p:nvPr>
            <p:ph type="ftr" sz="quarter" idx="4"/>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smtClean="0">
                <a:latin typeface="Times New Roman" pitchFamily="18" charset="0"/>
              </a:rPr>
              <a:t>IAEA Training in Emergency Preparedness and Response</a:t>
            </a:r>
          </a:p>
        </p:txBody>
      </p:sp>
      <p:sp>
        <p:nvSpPr>
          <p:cNvPr id="24581"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69ADF5F2-9654-4B3B-8477-836FFD535453}" type="slidenum">
              <a:rPr kumimoji="0" lang="en-GB" sz="1200" smtClean="0">
                <a:latin typeface="Times New Roman" pitchFamily="18" charset="0"/>
              </a:rPr>
              <a:pPr/>
              <a:t>16</a:t>
            </a:fld>
            <a:endParaRPr kumimoji="0" lang="en-GB" sz="1200" smtClean="0">
              <a:latin typeface="Times New Roman"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xfrm>
            <a:off x="920750" y="742950"/>
            <a:ext cx="4953000" cy="3714750"/>
          </a:xfrm>
          <a:ln/>
        </p:spPr>
      </p:sp>
      <p:sp>
        <p:nvSpPr>
          <p:cNvPr id="72711" name="Rectangle 3"/>
          <p:cNvSpPr>
            <a:spLocks noGrp="1" noChangeArrowheads="1"/>
          </p:cNvSpPr>
          <p:nvPr>
            <p:ph type="body" idx="1"/>
          </p:nvPr>
        </p:nvSpPr>
        <p:spPr>
          <a:xfrm>
            <a:off x="1057275" y="4622800"/>
            <a:ext cx="4679950" cy="4456113"/>
          </a:xfrm>
        </p:spPr>
        <p:txBody>
          <a:bodyPr/>
          <a:lstStyle/>
          <a:p>
            <a:pPr marL="190214" indent="-190214" eaLnBrk="1" hangingPunct="1">
              <a:defRPr/>
            </a:pPr>
            <a:r>
              <a:rPr lang="en-US" dirty="0" smtClean="0"/>
              <a:t>(Table 2 </a:t>
            </a:r>
            <a:r>
              <a:rPr lang="en-GB" dirty="0" smtClean="0"/>
              <a:t>of GSG-2</a:t>
            </a:r>
            <a:r>
              <a:rPr lang="en-US" dirty="0" smtClean="0"/>
              <a:t>)</a:t>
            </a:r>
          </a:p>
          <a:p>
            <a:pPr marL="190214" indent="-190214" eaLnBrk="1" hangingPunct="1">
              <a:defRPr/>
            </a:pPr>
            <a:r>
              <a:rPr lang="en-GB" dirty="0" smtClean="0"/>
              <a:t>Table gives generic criteria (expressed in the terms of dose that is projected to be received or dose that has been received) for taking precautionary urgent protective actions under any circumstances to prevent severe deterministic health effects. It </a:t>
            </a:r>
            <a:r>
              <a:rPr lang="en-US" dirty="0" smtClean="0"/>
              <a:t> summarizes generic criteria are established at the level of doses which are approaching thresholds for severe deterministic health effects  in case of intake of radionuclides.</a:t>
            </a:r>
          </a:p>
          <a:p>
            <a:pPr marL="190214" indent="-190214" eaLnBrk="1" hangingPunct="1">
              <a:defRPr/>
            </a:pPr>
            <a:r>
              <a:rPr lang="en-GB" dirty="0" smtClean="0">
                <a:solidFill>
                  <a:srgbClr val="000000"/>
                </a:solidFill>
              </a:rPr>
              <a:t>30-day committed RBE-weighted dose</a:t>
            </a:r>
            <a:r>
              <a:rPr lang="en-US" dirty="0" smtClean="0"/>
              <a:t> is the RBE-weighted absorbed dose delivered over the period of </a:t>
            </a:r>
            <a:r>
              <a:rPr lang="en-US" dirty="0" smtClean="0">
                <a:sym typeface="Symbol" pitchFamily="18" charset="2"/>
              </a:rPr>
              <a:t>30 days</a:t>
            </a:r>
            <a:r>
              <a:rPr lang="en-US" dirty="0" smtClean="0"/>
              <a:t> by the intake that will result in a severe deterministic effects in 5% of exposed people. </a:t>
            </a:r>
          </a:p>
          <a:p>
            <a:pPr marL="190214" indent="-190214" eaLnBrk="1" hangingPunct="1">
              <a:buFontTx/>
              <a:buAutoNum type="arabicPeriod"/>
              <a:defRPr/>
            </a:pPr>
            <a:r>
              <a:rPr lang="en-US" dirty="0" smtClean="0"/>
              <a:t>In case of internal exposure of red marrow, different criteria are used to account for the significant difference in the radionuclide specific intake threshold values for the radionuclide in these groups which are characterized by different biokinetic in human skeleton. </a:t>
            </a:r>
          </a:p>
          <a:p>
            <a:pPr marL="190214" indent="-190214" eaLnBrk="1" hangingPunct="1">
              <a:buFontTx/>
              <a:buAutoNum type="arabicPeriod"/>
              <a:defRPr/>
            </a:pPr>
            <a:r>
              <a:rPr lang="en-US" dirty="0" smtClean="0"/>
              <a:t>For purposes of this document "Lung" means the Alveolar-interstitial region of the respiratory tract.</a:t>
            </a:r>
          </a:p>
          <a:p>
            <a:pPr marL="190214" indent="-190214" eaLnBrk="1" hangingPunct="1">
              <a:buFontTx/>
              <a:buAutoNum type="arabicPeriod"/>
              <a:defRPr/>
            </a:pPr>
            <a:r>
              <a:rPr lang="en-US" dirty="0" smtClean="0"/>
              <a:t>For particular case </a:t>
            </a:r>
            <a:r>
              <a:rPr lang="en-US" dirty="0" smtClean="0">
                <a:sym typeface="Symbol" pitchFamily="18" charset="2"/>
              </a:rPr>
              <a:t>of exposure of </a:t>
            </a:r>
            <a:r>
              <a:rPr lang="en-US" dirty="0" err="1" smtClean="0">
                <a:sym typeface="Symbol" pitchFamily="18" charset="2"/>
              </a:rPr>
              <a:t>foetal</a:t>
            </a:r>
            <a:r>
              <a:rPr lang="en-US" dirty="0" smtClean="0">
                <a:sym typeface="Symbol" pitchFamily="18" charset="2"/>
              </a:rPr>
              <a:t> the committed RBE-weighted dose defined for </a:t>
            </a:r>
            <a:r>
              <a:rPr lang="en-US" dirty="0" smtClean="0"/>
              <a:t>a period of </a:t>
            </a:r>
            <a:r>
              <a:rPr lang="en-US" i="1" dirty="0" smtClean="0"/>
              <a:t>in utero</a:t>
            </a:r>
            <a:r>
              <a:rPr lang="en-US" dirty="0" smtClean="0"/>
              <a:t> development.</a:t>
            </a:r>
          </a:p>
          <a:p>
            <a:pPr>
              <a:defRPr/>
            </a:pPr>
            <a:r>
              <a:rPr lang="en-GB" dirty="0" smtClean="0"/>
              <a:t>In the case of combined internal and external exposure, the sum of the RBE-weighted  doses in certain organ for intake of radioactive material and for external exposure may be used as a basis for calculation of OILs for decision making purposes.</a:t>
            </a:r>
            <a:endParaRPr lang="en-US" dirty="0" smtClean="0"/>
          </a:p>
        </p:txBody>
      </p:sp>
      <p:sp>
        <p:nvSpPr>
          <p:cNvPr id="25604" name="Rectangle 6"/>
          <p:cNvSpPr>
            <a:spLocks noGrp="1" noChangeArrowheads="1"/>
          </p:cNvSpPr>
          <p:nvPr>
            <p:ph type="ftr" sz="quarter" idx="4"/>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smtClean="0">
                <a:latin typeface="Times New Roman" pitchFamily="18" charset="0"/>
              </a:rPr>
              <a:t>IAEA Training in Emergency Preparedness and Response</a:t>
            </a:r>
          </a:p>
        </p:txBody>
      </p:sp>
      <p:sp>
        <p:nvSpPr>
          <p:cNvPr id="25605"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B362D0C2-32B6-4C85-84B0-758490F639DE}" type="slidenum">
              <a:rPr kumimoji="0" lang="en-GB" sz="1200" smtClean="0">
                <a:latin typeface="Times New Roman" pitchFamily="18" charset="0"/>
              </a:rPr>
              <a:pPr/>
              <a:t>17</a:t>
            </a:fld>
            <a:endParaRPr kumimoji="0" lang="en-GB" sz="1200" smtClean="0">
              <a:latin typeface="Times New Roman"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9C207B3F-9D6C-4DA3-AF7F-A37CD1E4F9B1}" type="slidenum">
              <a:rPr kumimoji="0" lang="en-GB" smtClean="0">
                <a:latin typeface="Times New Roman" pitchFamily="18" charset="0"/>
              </a:rPr>
              <a:pPr/>
              <a:t>18</a:t>
            </a:fld>
            <a:endParaRPr kumimoji="0" lang="en-GB" smtClean="0">
              <a:latin typeface="Times New Roman" pitchFamily="18" charset="0"/>
            </a:endParaRPr>
          </a:p>
        </p:txBody>
      </p:sp>
      <p:sp>
        <p:nvSpPr>
          <p:cNvPr id="27651" name="Rectangle 6"/>
          <p:cNvSpPr txBox="1">
            <a:spLocks noGrp="1" noChangeAspect="1" noChangeArrowheads="1"/>
          </p:cNvSpPr>
          <p:nvPr/>
        </p:nvSpPr>
        <p:spPr bwMode="auto">
          <a:xfrm>
            <a:off x="730250" y="9317038"/>
            <a:ext cx="340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27652" name="Rectangle 7"/>
          <p:cNvSpPr txBox="1">
            <a:spLocks noGrp="1" noChangeArrowheads="1"/>
          </p:cNvSpPr>
          <p:nvPr/>
        </p:nvSpPr>
        <p:spPr bwMode="auto">
          <a:xfrm>
            <a:off x="5835650" y="9296400"/>
            <a:ext cx="4254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2AA26C60-FD26-4C28-827C-C8ECCE381BC4}" type="slidenum">
              <a:rPr kumimoji="0" lang="en-GB">
                <a:latin typeface="Times New Roman" pitchFamily="18" charset="0"/>
              </a:rPr>
              <a:pPr algn="r"/>
              <a:t>18</a:t>
            </a:fld>
            <a:endParaRPr kumimoji="0" lang="en-GB">
              <a:latin typeface="Times New Roman" pitchFamily="18" charset="0"/>
            </a:endParaRPr>
          </a:p>
        </p:txBody>
      </p:sp>
      <p:sp>
        <p:nvSpPr>
          <p:cNvPr id="27653" name="Rectangle 2"/>
          <p:cNvSpPr>
            <a:spLocks noGrp="1" noRot="1" noChangeAspect="1" noChangeArrowheads="1" noTextEdit="1"/>
          </p:cNvSpPr>
          <p:nvPr>
            <p:ph type="sldImg"/>
          </p:nvPr>
        </p:nvSpPr>
        <p:spPr>
          <a:xfrm>
            <a:off x="920750" y="742950"/>
            <a:ext cx="4953000" cy="3714750"/>
          </a:xfrm>
          <a:ln/>
        </p:spPr>
      </p:sp>
      <p:sp>
        <p:nvSpPr>
          <p:cNvPr id="27654" name="Rectangle 3"/>
          <p:cNvSpPr>
            <a:spLocks noGrp="1" noChangeArrowheads="1"/>
          </p:cNvSpPr>
          <p:nvPr>
            <p:ph type="body" idx="1"/>
          </p:nvPr>
        </p:nvSpPr>
        <p:spPr>
          <a:xfrm>
            <a:off x="1057275" y="4622800"/>
            <a:ext cx="4679950" cy="4456113"/>
          </a:xfrm>
          <a:noFill/>
        </p:spPr>
        <p:txBody>
          <a:bodyPr/>
          <a:lstStyle/>
          <a:p>
            <a:pPr marL="190500" indent="-190500" eaLnBrk="1" hangingPunct="1"/>
            <a:r>
              <a:rPr lang="en-US" smtClean="0"/>
              <a:t>(Table 3 </a:t>
            </a:r>
            <a:r>
              <a:rPr lang="en-GB" smtClean="0"/>
              <a:t>of GSG-2</a:t>
            </a:r>
            <a:r>
              <a:rPr lang="en-US" smtClean="0"/>
              <a:t>)</a:t>
            </a:r>
          </a:p>
          <a:p>
            <a:pPr marL="190500" indent="-190500" eaLnBrk="1" hangingPunct="1"/>
            <a:r>
              <a:rPr lang="en-US" smtClean="0"/>
              <a:t>The slide provides a set of generic criteria from </a:t>
            </a:r>
            <a:r>
              <a:rPr lang="en-GB" smtClean="0"/>
              <a:t>Table 3 of GSG-2 expressed in the terms of dose that has been projected or received</a:t>
            </a:r>
            <a:r>
              <a:rPr lang="en-US" smtClean="0"/>
              <a:t>. The set of generic criteria expressed in the terms of projected dose is based on a reference level of 100 mSv. Taking protective actions at this level allow to avoid the occurrence of all deterministic health effects and to reduce the risk of stochastic health effects to acceptable levels. If a protective action is implemented effectively, the majority of the projected dose can be averted. Therefore, for the assessment of efficiency for the individual protective actions or their combination, the concept of averted dose is useful. It represents an important component of the optimization of emergency response planning. In application of generic criteria for individual protective actions the optimization process should be applied.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DF229805-868C-4F66-AE60-15DAFF4E8608}" type="slidenum">
              <a:rPr kumimoji="0" lang="en-GB" smtClean="0">
                <a:latin typeface="Times New Roman" pitchFamily="18" charset="0"/>
              </a:rPr>
              <a:pPr/>
              <a:t>19</a:t>
            </a:fld>
            <a:endParaRPr kumimoji="0" lang="en-GB" smtClean="0">
              <a:latin typeface="Times New Roman" pitchFamily="18" charset="0"/>
            </a:endParaRPr>
          </a:p>
        </p:txBody>
      </p:sp>
      <p:sp>
        <p:nvSpPr>
          <p:cNvPr id="28675" name="Rectangle 6"/>
          <p:cNvSpPr txBox="1">
            <a:spLocks noGrp="1" noChangeAspect="1" noChangeArrowheads="1"/>
          </p:cNvSpPr>
          <p:nvPr/>
        </p:nvSpPr>
        <p:spPr bwMode="auto">
          <a:xfrm>
            <a:off x="730250" y="9317038"/>
            <a:ext cx="3403600" cy="360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28676" name="Rectangle 7"/>
          <p:cNvSpPr txBox="1">
            <a:spLocks noGrp="1" noChangeArrowheads="1"/>
          </p:cNvSpPr>
          <p:nvPr/>
        </p:nvSpPr>
        <p:spPr bwMode="auto">
          <a:xfrm>
            <a:off x="5835650" y="9296400"/>
            <a:ext cx="425450" cy="360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AC1C0248-5266-4081-8C5A-C19EC99828DF}" type="slidenum">
              <a:rPr kumimoji="0" lang="en-GB">
                <a:latin typeface="Times New Roman" pitchFamily="18" charset="0"/>
              </a:rPr>
              <a:pPr algn="r"/>
              <a:t>19</a:t>
            </a:fld>
            <a:endParaRPr kumimoji="0" lang="en-GB">
              <a:latin typeface="Times New Roman" pitchFamily="18" charset="0"/>
            </a:endParaRPr>
          </a:p>
        </p:txBody>
      </p:sp>
      <p:sp>
        <p:nvSpPr>
          <p:cNvPr id="28677" name="Rectangle 2"/>
          <p:cNvSpPr>
            <a:spLocks noGrp="1" noRot="1" noChangeAspect="1" noChangeArrowheads="1" noTextEdit="1"/>
          </p:cNvSpPr>
          <p:nvPr>
            <p:ph type="sldImg"/>
          </p:nvPr>
        </p:nvSpPr>
        <p:spPr>
          <a:xfrm>
            <a:off x="920750" y="742950"/>
            <a:ext cx="4953000" cy="3714750"/>
          </a:xfrm>
          <a:ln/>
        </p:spPr>
      </p:sp>
      <p:sp>
        <p:nvSpPr>
          <p:cNvPr id="28678" name="Rectangle 3"/>
          <p:cNvSpPr>
            <a:spLocks noGrp="1" noChangeArrowheads="1"/>
          </p:cNvSpPr>
          <p:nvPr>
            <p:ph type="body" idx="1"/>
          </p:nvPr>
        </p:nvSpPr>
        <p:spPr>
          <a:xfrm>
            <a:off x="1057275" y="4622800"/>
            <a:ext cx="4679950" cy="4456113"/>
          </a:xfrm>
          <a:noFill/>
        </p:spPr>
        <p:txBody>
          <a:bodyPr/>
          <a:lstStyle/>
          <a:p>
            <a:pPr marL="190500" indent="-190500" eaLnBrk="1" hangingPunct="1"/>
            <a:r>
              <a:rPr lang="en-US" smtClean="0"/>
              <a:t>(Table 3 </a:t>
            </a:r>
            <a:r>
              <a:rPr lang="en-GB" smtClean="0"/>
              <a:t>of GSG-2</a:t>
            </a:r>
            <a:r>
              <a:rPr lang="en-US" smtClean="0"/>
              <a:t>)</a:t>
            </a:r>
          </a:p>
          <a:p>
            <a:pPr marL="190500" indent="-190500" eaLnBrk="1" hangingPunct="1"/>
            <a:r>
              <a:rPr lang="en-US" smtClean="0"/>
              <a:t>The slide provides a set of generic criteria from </a:t>
            </a:r>
            <a:r>
              <a:rPr lang="en-GB" smtClean="0"/>
              <a:t>Table 3 of GSG-2 expressed in the terms of dose that has been projected or received</a:t>
            </a:r>
            <a:r>
              <a:rPr lang="en-US" smtClean="0"/>
              <a:t>. The set of generic criteria expressed in the terms of projected dose is based on a reference level of 100 mSv. Taking protective actions at this level allow to avoid the occurrence of all deterministic health effects and to reduce the risk of stochastic health effects to acceptable levels. If a protective action is implemented effectively, the majority of the projected dose can be averted. Therefore, for the assessment of efficiency for the individual protective actions or their combination, the concept of averted dose is useful. It represents an important component of the optimization of emergency response planning. In application of generic criteria for individual protective actions the optimization process should be applied.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B02CD7CB-AE85-4ABB-AB35-8E7DE4399763}" type="slidenum">
              <a:rPr lang="en-GB" sz="1200"/>
              <a:pPr eaLnBrk="1" hangingPunct="1"/>
              <a:t>22</a:t>
            </a:fld>
            <a:endParaRPr lang="en-GB" sz="1200"/>
          </a:p>
        </p:txBody>
      </p:sp>
      <p:sp>
        <p:nvSpPr>
          <p:cNvPr id="2765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27E05CD-014D-4733-AC91-E148881664AA}" type="slidenum">
              <a:rPr lang="en-GB"/>
              <a:pPr/>
              <a:t>2</a:t>
            </a:fld>
            <a:endParaRPr lang="en-GB"/>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lvl1pPr defTabSz="922338" eaLnBrk="0" hangingPunct="0">
              <a:defRPr sz="2400">
                <a:solidFill>
                  <a:schemeClr val="tx1"/>
                </a:solidFill>
                <a:latin typeface="Times New Roman" pitchFamily="18" charset="0"/>
              </a:defRPr>
            </a:lvl1pPr>
            <a:lvl2pPr marL="742950" indent="-285750" defTabSz="922338" eaLnBrk="0" hangingPunct="0">
              <a:defRPr sz="2400">
                <a:solidFill>
                  <a:schemeClr val="tx1"/>
                </a:solidFill>
                <a:latin typeface="Times New Roman" pitchFamily="18" charset="0"/>
              </a:defRPr>
            </a:lvl2pPr>
            <a:lvl3pPr marL="1143000" indent="-228600" defTabSz="922338" eaLnBrk="0" hangingPunct="0">
              <a:defRPr sz="2400">
                <a:solidFill>
                  <a:schemeClr val="tx1"/>
                </a:solidFill>
                <a:latin typeface="Times New Roman" pitchFamily="18" charset="0"/>
              </a:defRPr>
            </a:lvl3pPr>
            <a:lvl4pPr marL="1600200" indent="-228600" defTabSz="922338" eaLnBrk="0" hangingPunct="0">
              <a:defRPr sz="2400">
                <a:solidFill>
                  <a:schemeClr val="tx1"/>
                </a:solidFill>
                <a:latin typeface="Times New Roman" pitchFamily="18" charset="0"/>
              </a:defRPr>
            </a:lvl4pPr>
            <a:lvl5pPr marL="2057400" indent="-228600" defTabSz="922338" eaLnBrk="0" hangingPunct="0">
              <a:defRPr sz="2400">
                <a:solidFill>
                  <a:schemeClr val="tx1"/>
                </a:solidFill>
                <a:latin typeface="Times New Roman" pitchFamily="18" charset="0"/>
              </a:defRPr>
            </a:lvl5pPr>
            <a:lvl6pPr marL="2514600" indent="-228600" defTabSz="922338" eaLnBrk="0" fontAlgn="base" hangingPunct="0">
              <a:spcBef>
                <a:spcPct val="0"/>
              </a:spcBef>
              <a:spcAft>
                <a:spcPct val="0"/>
              </a:spcAft>
              <a:defRPr sz="2400">
                <a:solidFill>
                  <a:schemeClr val="tx1"/>
                </a:solidFill>
                <a:latin typeface="Times New Roman" pitchFamily="18" charset="0"/>
              </a:defRPr>
            </a:lvl6pPr>
            <a:lvl7pPr marL="2971800" indent="-228600" defTabSz="922338" eaLnBrk="0" fontAlgn="base" hangingPunct="0">
              <a:spcBef>
                <a:spcPct val="0"/>
              </a:spcBef>
              <a:spcAft>
                <a:spcPct val="0"/>
              </a:spcAft>
              <a:defRPr sz="2400">
                <a:solidFill>
                  <a:schemeClr val="tx1"/>
                </a:solidFill>
                <a:latin typeface="Times New Roman" pitchFamily="18" charset="0"/>
              </a:defRPr>
            </a:lvl7pPr>
            <a:lvl8pPr marL="3429000" indent="-228600" defTabSz="922338" eaLnBrk="0" fontAlgn="base" hangingPunct="0">
              <a:spcBef>
                <a:spcPct val="0"/>
              </a:spcBef>
              <a:spcAft>
                <a:spcPct val="0"/>
              </a:spcAft>
              <a:defRPr sz="2400">
                <a:solidFill>
                  <a:schemeClr val="tx1"/>
                </a:solidFill>
                <a:latin typeface="Times New Roman" pitchFamily="18" charset="0"/>
              </a:defRPr>
            </a:lvl8pPr>
            <a:lvl9pPr marL="3886200" indent="-228600" defTabSz="922338" eaLnBrk="0" fontAlgn="base" hangingPunct="0">
              <a:spcBef>
                <a:spcPct val="0"/>
              </a:spcBef>
              <a:spcAft>
                <a:spcPct val="0"/>
              </a:spcAft>
              <a:defRPr sz="2400">
                <a:solidFill>
                  <a:schemeClr val="tx1"/>
                </a:solidFill>
                <a:latin typeface="Times New Roman" pitchFamily="18" charset="0"/>
              </a:defRPr>
            </a:lvl9pPr>
          </a:lstStyle>
          <a:p>
            <a:pPr eaLnBrk="1" hangingPunct="1"/>
            <a:fld id="{64CD9D53-53E1-4546-A123-4ADA9C78B2FD}" type="slidenum">
              <a:rPr lang="en-GB" sz="1200" smtClean="0"/>
              <a:pPr eaLnBrk="1" hangingPunct="1"/>
              <a:t>3</a:t>
            </a:fld>
            <a:endParaRPr lang="en-GB" sz="120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spect="1" noChangeArrowheads="1"/>
          </p:cNvSpPr>
          <p:nvPr>
            <p:ph type="ftr" sz="quarter" idx="4"/>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smtClean="0">
                <a:latin typeface="Times New Roman" pitchFamily="18" charset="0"/>
              </a:rPr>
              <a:t>IAEA Training in Emergency Preparedness and Response</a:t>
            </a:r>
          </a:p>
        </p:txBody>
      </p:sp>
      <p:sp>
        <p:nvSpPr>
          <p:cNvPr id="22531"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E20A4745-7D43-4B67-80AF-7759FC8424C2}" type="slidenum">
              <a:rPr kumimoji="0" lang="en-GB" smtClean="0">
                <a:latin typeface="Times New Roman" pitchFamily="18" charset="0"/>
              </a:rPr>
              <a:pPr/>
              <a:t>5</a:t>
            </a:fld>
            <a:endParaRPr kumimoji="0" lang="en-GB" smtClean="0">
              <a:latin typeface="Times New Roman" pitchFamily="18" charset="0"/>
            </a:endParaRPr>
          </a:p>
        </p:txBody>
      </p:sp>
      <p:sp>
        <p:nvSpPr>
          <p:cNvPr id="22532" name="Rectangle 4"/>
          <p:cNvSpPr>
            <a:spLocks noGrp="1" noRot="1" noChangeAspect="1" noChangeArrowheads="1" noTextEdit="1"/>
          </p:cNvSpPr>
          <p:nvPr>
            <p:ph type="sldImg"/>
          </p:nvPr>
        </p:nvSpPr>
        <p:spPr>
          <a:xfrm>
            <a:off x="920750" y="742950"/>
            <a:ext cx="4953000" cy="3714750"/>
          </a:xfrm>
          <a:ln/>
        </p:spPr>
      </p:sp>
      <p:sp>
        <p:nvSpPr>
          <p:cNvPr id="22533" name="Rectangle 5"/>
          <p:cNvSpPr>
            <a:spLocks noGrp="1" noChangeArrowheads="1"/>
          </p:cNvSpPr>
          <p:nvPr>
            <p:ph type="body" idx="1"/>
          </p:nvPr>
        </p:nvSpPr>
        <p:spPr>
          <a:xfrm>
            <a:off x="679450" y="4705350"/>
            <a:ext cx="5435600" cy="4457700"/>
          </a:xfrm>
          <a:noFill/>
        </p:spPr>
        <p:txBody>
          <a:bodyPr lIns="91577" tIns="45789" rIns="91577" bIns="45789"/>
          <a:lstStyle/>
          <a:p>
            <a:pPr eaLnBrk="1" hangingPunct="1"/>
            <a:endParaRPr lang="en-US" smtClean="0"/>
          </a:p>
        </p:txBody>
      </p:sp>
      <p:sp>
        <p:nvSpPr>
          <p:cNvPr id="22534" name="Footer Placeholder 5"/>
          <p:cNvSpPr txBox="1">
            <a:spLocks noGrp="1"/>
          </p:cNvSpPr>
          <p:nvPr/>
        </p:nvSpPr>
        <p:spPr bwMode="auto">
          <a:xfrm>
            <a:off x="730250" y="9317038"/>
            <a:ext cx="3403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22535" name="Slide Number Placeholder 6"/>
          <p:cNvSpPr txBox="1">
            <a:spLocks noGrp="1"/>
          </p:cNvSpPr>
          <p:nvPr/>
        </p:nvSpPr>
        <p:spPr bwMode="auto">
          <a:xfrm>
            <a:off x="5835650" y="9296400"/>
            <a:ext cx="425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30351098-DE66-4950-A11E-F01B1AC14B64}" type="slidenum">
              <a:rPr kumimoji="0" lang="en-GB">
                <a:latin typeface="Times New Roman" pitchFamily="18" charset="0"/>
              </a:rPr>
              <a:pPr algn="r"/>
              <a:t>5</a:t>
            </a:fld>
            <a:endParaRPr kumimoji="0" lang="en-GB">
              <a:latin typeface="Times New Roman"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spect="1" noChangeArrowheads="1"/>
          </p:cNvSpPr>
          <p:nvPr>
            <p:ph type="ftr" sz="quarter" idx="4"/>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smtClean="0">
                <a:latin typeface="Times New Roman" pitchFamily="18" charset="0"/>
              </a:rPr>
              <a:t>IAEA Training in Emergency Preparedness and Response</a:t>
            </a:r>
          </a:p>
        </p:txBody>
      </p:sp>
      <p:sp>
        <p:nvSpPr>
          <p:cNvPr id="22531"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E20A4745-7D43-4B67-80AF-7759FC8424C2}" type="slidenum">
              <a:rPr kumimoji="0" lang="en-GB" smtClean="0">
                <a:latin typeface="Times New Roman" pitchFamily="18" charset="0"/>
              </a:rPr>
              <a:pPr/>
              <a:t>6</a:t>
            </a:fld>
            <a:endParaRPr kumimoji="0" lang="en-GB" smtClean="0">
              <a:latin typeface="Times New Roman" pitchFamily="18" charset="0"/>
            </a:endParaRPr>
          </a:p>
        </p:txBody>
      </p:sp>
      <p:sp>
        <p:nvSpPr>
          <p:cNvPr id="22532" name="Rectangle 4"/>
          <p:cNvSpPr>
            <a:spLocks noGrp="1" noRot="1" noChangeAspect="1" noChangeArrowheads="1" noTextEdit="1"/>
          </p:cNvSpPr>
          <p:nvPr>
            <p:ph type="sldImg"/>
          </p:nvPr>
        </p:nvSpPr>
        <p:spPr>
          <a:xfrm>
            <a:off x="920750" y="742950"/>
            <a:ext cx="4953000" cy="3714750"/>
          </a:xfrm>
          <a:ln/>
        </p:spPr>
      </p:sp>
      <p:sp>
        <p:nvSpPr>
          <p:cNvPr id="22533" name="Rectangle 5"/>
          <p:cNvSpPr>
            <a:spLocks noGrp="1" noChangeArrowheads="1"/>
          </p:cNvSpPr>
          <p:nvPr>
            <p:ph type="body" idx="1"/>
          </p:nvPr>
        </p:nvSpPr>
        <p:spPr>
          <a:xfrm>
            <a:off x="679450" y="4705350"/>
            <a:ext cx="5435600" cy="4457700"/>
          </a:xfrm>
          <a:noFill/>
        </p:spPr>
        <p:txBody>
          <a:bodyPr lIns="91577" tIns="45789" rIns="91577" bIns="45789"/>
          <a:lstStyle/>
          <a:p>
            <a:pPr eaLnBrk="1" hangingPunct="1"/>
            <a:endParaRPr lang="en-US" smtClean="0"/>
          </a:p>
        </p:txBody>
      </p:sp>
      <p:sp>
        <p:nvSpPr>
          <p:cNvPr id="22534" name="Footer Placeholder 5"/>
          <p:cNvSpPr txBox="1">
            <a:spLocks noGrp="1"/>
          </p:cNvSpPr>
          <p:nvPr/>
        </p:nvSpPr>
        <p:spPr bwMode="auto">
          <a:xfrm>
            <a:off x="730250" y="9317038"/>
            <a:ext cx="3403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22535" name="Slide Number Placeholder 6"/>
          <p:cNvSpPr txBox="1">
            <a:spLocks noGrp="1"/>
          </p:cNvSpPr>
          <p:nvPr/>
        </p:nvSpPr>
        <p:spPr bwMode="auto">
          <a:xfrm>
            <a:off x="5835650" y="9296400"/>
            <a:ext cx="425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30351098-DE66-4950-A11E-F01B1AC14B64}" type="slidenum">
              <a:rPr kumimoji="0" lang="en-GB">
                <a:latin typeface="Times New Roman" pitchFamily="18" charset="0"/>
              </a:rPr>
              <a:pPr algn="r"/>
              <a:t>6</a:t>
            </a:fld>
            <a:endParaRPr kumimoji="0" lang="en-GB">
              <a:latin typeface="Times New Roman"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r>
              <a:rPr lang="en-GB"/>
              <a:t>Arrangements for Preparedness for Response to Radiation Emergencies</a:t>
            </a:r>
          </a:p>
        </p:txBody>
      </p:sp>
      <p:sp>
        <p:nvSpPr>
          <p:cNvPr id="6" name="Rectangle 6"/>
          <p:cNvSpPr>
            <a:spLocks noGrp="1" noChangeArrowheads="1"/>
          </p:cNvSpPr>
          <p:nvPr>
            <p:ph type="ftr" sz="quarter" idx="4"/>
          </p:nvPr>
        </p:nvSpPr>
        <p:spPr>
          <a:ln/>
        </p:spPr>
        <p:txBody>
          <a:bodyPr/>
          <a:lstStyle/>
          <a:p>
            <a:r>
              <a:rPr lang="en-GB"/>
              <a:t>IAEA Training in Emergency Preparedness and Response</a:t>
            </a:r>
          </a:p>
        </p:txBody>
      </p:sp>
      <p:sp>
        <p:nvSpPr>
          <p:cNvPr id="7" name="Rectangle 7"/>
          <p:cNvSpPr>
            <a:spLocks noGrp="1" noChangeArrowheads="1"/>
          </p:cNvSpPr>
          <p:nvPr>
            <p:ph type="sldNum" sz="quarter" idx="5"/>
          </p:nvPr>
        </p:nvSpPr>
        <p:spPr>
          <a:ln/>
        </p:spPr>
        <p:txBody>
          <a:bodyPr/>
          <a:lstStyle/>
          <a:p>
            <a:fld id="{5DA62951-826E-4569-94A0-4D6E24D315D6}" type="slidenum">
              <a:rPr lang="en-GB"/>
              <a:pPr/>
              <a:t>8</a:t>
            </a:fld>
            <a:endParaRPr lang="en-GB"/>
          </a:p>
        </p:txBody>
      </p:sp>
      <p:sp>
        <p:nvSpPr>
          <p:cNvPr id="395266" name="Rectangle 2"/>
          <p:cNvSpPr>
            <a:spLocks noGrp="1" noRot="1" noChangeAspect="1" noChangeArrowheads="1" noTextEdit="1"/>
          </p:cNvSpPr>
          <p:nvPr>
            <p:ph type="sldImg"/>
          </p:nvPr>
        </p:nvSpPr>
        <p:spPr>
          <a:xfrm>
            <a:off x="920750" y="742950"/>
            <a:ext cx="4953000" cy="3714750"/>
          </a:xfrm>
          <a:ln/>
        </p:spPr>
      </p:sp>
      <p:sp>
        <p:nvSpPr>
          <p:cNvPr id="395267" name="Rectangle 3"/>
          <p:cNvSpPr>
            <a:spLocks noGrp="1" noChangeArrowheads="1"/>
          </p:cNvSpPr>
          <p:nvPr>
            <p:ph type="body" idx="1"/>
          </p:nvPr>
        </p:nvSpPr>
        <p:spPr>
          <a:xfrm>
            <a:off x="837809" y="4705073"/>
            <a:ext cx="5050653" cy="4457937"/>
          </a:xfrm>
        </p:spPr>
        <p:txBody>
          <a:bodyPr/>
          <a:lstStyle/>
          <a:p>
            <a:pPr algn="just"/>
            <a:r>
              <a:rPr lang="en-GB">
                <a:solidFill>
                  <a:srgbClr val="000000"/>
                </a:solidFill>
                <a:cs typeface="Times New Roman" pitchFamily="18" charset="0"/>
              </a:rPr>
              <a:t>Threat Category I and II Facilities – Emergency Zones and Radius Sizes Table A5-II provides suggestions for the approximate radius of the emergency zones and food restriction planning radius for threat categories I and II facilities. Site or facility specific studies could also be used to determine appropriate radii for the zones.</a:t>
            </a:r>
            <a:endParaRPr lang="en-GB">
              <a:cs typeface="Times New Roman" pitchFamily="18" charset="0"/>
            </a:endParaRPr>
          </a:p>
          <a:p>
            <a:pPr algn="just"/>
            <a:r>
              <a:rPr lang="en-GB">
                <a:solidFill>
                  <a:srgbClr val="000000"/>
                </a:solidFill>
                <a:cs typeface="Times New Roman" pitchFamily="18" charset="0"/>
              </a:rPr>
              <a:t>The suggestions are provided with recognition of the great uncertainties involved and variation by a factor of two or more during application is reasonable. The choice of the suggested radii represents a judgment of the distance to which making advanced arrangements is reasonable in order to ensure effective response. In a particular emergency, protective actions may have been warranted only in a small part of the zones. For the worst possible emergencies, protective actions might need to be taken beyond the radii suggested.</a:t>
            </a:r>
            <a:endParaRPr lang="en-GB">
              <a:cs typeface="Times New Roman" pitchFamily="18" charset="0"/>
            </a:endParaRPr>
          </a:p>
          <a:p>
            <a:pPr algn="just"/>
            <a:r>
              <a:rPr lang="en-GB">
                <a:solidFill>
                  <a:srgbClr val="000000"/>
                </a:solidFill>
                <a:cs typeface="Times New Roman" pitchFamily="18" charset="0"/>
              </a:rPr>
              <a:t>The sizes are shown in terms of a radius of a circle centred at the source of the potential release or criticality. However, the actual boundary of the zones should not be a circle but should be established to conform to geographical features such as roads, rivers, or political boundaries as illustrated in Figures 2 and 6. Following Table A5-II, there is a discussion of the basic philosophy used to establish the size.</a:t>
            </a:r>
            <a:endParaRPr lang="en-GB">
              <a:cs typeface="Times New Roman" pitchFamily="18" charset="0"/>
            </a:endParaRPr>
          </a:p>
          <a:p>
            <a:pPr algn="just"/>
            <a:endParaRPr lang="en-GB"/>
          </a:p>
          <a:p>
            <a:pPr algn="just"/>
            <a:r>
              <a:rPr lang="en-GB"/>
              <a:t>See [EPR-Method, 2003, Appendix 5, pages 126-129].</a:t>
            </a:r>
          </a:p>
          <a:p>
            <a:pPr algn="just"/>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6"/>
          <p:cNvSpPr>
            <a:spLocks noGrp="1" noChangeAspect="1" noChangeArrowheads="1"/>
          </p:cNvSpPr>
          <p:nvPr>
            <p:ph type="ftr" sz="quarter" idx="4"/>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smtClean="0">
                <a:latin typeface="Times New Roman" pitchFamily="18" charset="0"/>
              </a:rPr>
              <a:t>IAEA Training in Emergency Preparedness and Response</a:t>
            </a:r>
          </a:p>
        </p:txBody>
      </p:sp>
      <p:sp>
        <p:nvSpPr>
          <p:cNvPr id="22531"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E20A4745-7D43-4B67-80AF-7759FC8424C2}" type="slidenum">
              <a:rPr kumimoji="0" lang="en-GB" smtClean="0">
                <a:latin typeface="Times New Roman" pitchFamily="18" charset="0"/>
              </a:rPr>
              <a:pPr/>
              <a:t>11</a:t>
            </a:fld>
            <a:endParaRPr kumimoji="0" lang="en-GB" smtClean="0">
              <a:latin typeface="Times New Roman" pitchFamily="18" charset="0"/>
            </a:endParaRPr>
          </a:p>
        </p:txBody>
      </p:sp>
      <p:sp>
        <p:nvSpPr>
          <p:cNvPr id="22532" name="Rectangle 4"/>
          <p:cNvSpPr>
            <a:spLocks noGrp="1" noRot="1" noChangeAspect="1" noChangeArrowheads="1" noTextEdit="1"/>
          </p:cNvSpPr>
          <p:nvPr>
            <p:ph type="sldImg"/>
          </p:nvPr>
        </p:nvSpPr>
        <p:spPr>
          <a:xfrm>
            <a:off x="920750" y="742950"/>
            <a:ext cx="4953000" cy="3714750"/>
          </a:xfrm>
          <a:ln/>
        </p:spPr>
      </p:sp>
      <p:sp>
        <p:nvSpPr>
          <p:cNvPr id="22533" name="Rectangle 5"/>
          <p:cNvSpPr>
            <a:spLocks noGrp="1" noChangeArrowheads="1"/>
          </p:cNvSpPr>
          <p:nvPr>
            <p:ph type="body" idx="1"/>
          </p:nvPr>
        </p:nvSpPr>
        <p:spPr>
          <a:xfrm>
            <a:off x="679450" y="4705350"/>
            <a:ext cx="5435600" cy="4457700"/>
          </a:xfrm>
          <a:noFill/>
        </p:spPr>
        <p:txBody>
          <a:bodyPr lIns="91577" tIns="45789" rIns="91577" bIns="45789"/>
          <a:lstStyle/>
          <a:p>
            <a:pPr eaLnBrk="1" hangingPunct="1"/>
            <a:endParaRPr lang="en-US" smtClean="0"/>
          </a:p>
        </p:txBody>
      </p:sp>
      <p:sp>
        <p:nvSpPr>
          <p:cNvPr id="22534" name="Footer Placeholder 5"/>
          <p:cNvSpPr txBox="1">
            <a:spLocks noGrp="1"/>
          </p:cNvSpPr>
          <p:nvPr/>
        </p:nvSpPr>
        <p:spPr bwMode="auto">
          <a:xfrm>
            <a:off x="730250" y="9317038"/>
            <a:ext cx="3403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22535" name="Slide Number Placeholder 6"/>
          <p:cNvSpPr txBox="1">
            <a:spLocks noGrp="1"/>
          </p:cNvSpPr>
          <p:nvPr/>
        </p:nvSpPr>
        <p:spPr bwMode="auto">
          <a:xfrm>
            <a:off x="5835650" y="9296400"/>
            <a:ext cx="425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30351098-DE66-4950-A11E-F01B1AC14B64}" type="slidenum">
              <a:rPr kumimoji="0" lang="en-GB">
                <a:latin typeface="Times New Roman" pitchFamily="18" charset="0"/>
              </a:rPr>
              <a:pPr algn="r"/>
              <a:t>11</a:t>
            </a:fld>
            <a:endParaRPr kumimoji="0" lang="en-GB">
              <a:latin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smtClean="0">
                <a:latin typeface="Times New Roman" pitchFamily="18" charset="0"/>
              </a:rPr>
              <a:t>Training in Emergency Preparedness and Response for Countries Embarking on use of Nuclear Power</a:t>
            </a:r>
          </a:p>
        </p:txBody>
      </p:sp>
      <p:sp>
        <p:nvSpPr>
          <p:cNvPr id="30723"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smtClean="0">
                <a:latin typeface="Times New Roman" pitchFamily="18" charset="0"/>
              </a:rPr>
              <a:t>Module E-EM-01. Application of EPR-EMBARKING at National and Local Level for  Developing a Framework of Emergency Preparedness and Response</a:t>
            </a:r>
          </a:p>
        </p:txBody>
      </p:sp>
      <p:sp>
        <p:nvSpPr>
          <p:cNvPr id="30724" name="Rectangle 6"/>
          <p:cNvSpPr>
            <a:spLocks noGrp="1" noChangeAspect="1" noChangeArrowheads="1"/>
          </p:cNvSpPr>
          <p:nvPr>
            <p:ph type="ftr" sz="quarter" idx="4"/>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smtClean="0">
                <a:latin typeface="Times New Roman" pitchFamily="18" charset="0"/>
              </a:rPr>
              <a:t>IAEA Training in Emergency Preparedness and Response</a:t>
            </a:r>
          </a:p>
        </p:txBody>
      </p:sp>
      <p:sp>
        <p:nvSpPr>
          <p:cNvPr id="30725"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F47681B0-06D5-4B2E-B1D7-95EB4E1C58EA}" type="slidenum">
              <a:rPr kumimoji="0" lang="en-GB" smtClean="0">
                <a:latin typeface="Times New Roman" pitchFamily="18" charset="0"/>
              </a:rPr>
              <a:pPr/>
              <a:t>13</a:t>
            </a:fld>
            <a:endParaRPr kumimoji="0" lang="en-GB" smtClean="0">
              <a:latin typeface="Times New Roman" pitchFamily="18" charset="0"/>
            </a:endParaRPr>
          </a:p>
        </p:txBody>
      </p:sp>
      <p:sp>
        <p:nvSpPr>
          <p:cNvPr id="30726" name="Rectangle 6"/>
          <p:cNvSpPr txBox="1">
            <a:spLocks noGrp="1" noChangeAspect="1" noChangeArrowheads="1"/>
          </p:cNvSpPr>
          <p:nvPr/>
        </p:nvSpPr>
        <p:spPr bwMode="auto">
          <a:xfrm>
            <a:off x="730250" y="9317038"/>
            <a:ext cx="3403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30727" name="Rectangle 7"/>
          <p:cNvSpPr txBox="1">
            <a:spLocks noGrp="1" noChangeArrowheads="1"/>
          </p:cNvSpPr>
          <p:nvPr/>
        </p:nvSpPr>
        <p:spPr bwMode="auto">
          <a:xfrm>
            <a:off x="5835650" y="9296400"/>
            <a:ext cx="425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26D85E46-0502-450A-A483-059883AFBBB5}" type="slidenum">
              <a:rPr kumimoji="0" lang="en-GB">
                <a:latin typeface="Times New Roman" pitchFamily="18" charset="0"/>
              </a:rPr>
              <a:pPr algn="r"/>
              <a:t>13</a:t>
            </a:fld>
            <a:endParaRPr kumimoji="0" lang="en-GB">
              <a:latin typeface="Times New Roman" pitchFamily="18" charset="0"/>
            </a:endParaRPr>
          </a:p>
        </p:txBody>
      </p:sp>
      <p:sp>
        <p:nvSpPr>
          <p:cNvPr id="30728" name="Rectangle 2"/>
          <p:cNvSpPr>
            <a:spLocks noGrp="1" noRot="1" noChangeAspect="1" noChangeArrowheads="1" noTextEdit="1"/>
          </p:cNvSpPr>
          <p:nvPr>
            <p:ph type="sldImg"/>
          </p:nvPr>
        </p:nvSpPr>
        <p:spPr>
          <a:xfrm>
            <a:off x="920750" y="742950"/>
            <a:ext cx="4953000" cy="3714750"/>
          </a:xfrm>
          <a:ln/>
        </p:spPr>
      </p:sp>
      <p:sp>
        <p:nvSpPr>
          <p:cNvPr id="30729" name="Rectangle 3"/>
          <p:cNvSpPr>
            <a:spLocks noGrp="1" noChangeArrowheads="1"/>
          </p:cNvSpPr>
          <p:nvPr>
            <p:ph type="body" idx="1"/>
          </p:nvPr>
        </p:nvSpPr>
        <p:spPr>
          <a:xfrm>
            <a:off x="906463" y="4705350"/>
            <a:ext cx="4981575" cy="4457700"/>
          </a:xfrm>
          <a:noFill/>
        </p:spPr>
        <p:txBody>
          <a:bodyPr lIns="92300" tIns="46150" rIns="92300" bIns="46150"/>
          <a:lstStyle/>
          <a:p>
            <a:pPr>
              <a:lnSpc>
                <a:spcPct val="85000"/>
              </a:lnSpc>
            </a:pPr>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smtClean="0">
                <a:latin typeface="Times New Roman" pitchFamily="18" charset="0"/>
              </a:rPr>
              <a:t>Training in Emergency Preparedness and Response for Countries Embarking on use of Nuclear Power</a:t>
            </a:r>
          </a:p>
        </p:txBody>
      </p:sp>
      <p:sp>
        <p:nvSpPr>
          <p:cNvPr id="26627" name="Rectangle 3"/>
          <p:cNvSpPr>
            <a:spLocks noGrp="1" noChangeArrowheads="1"/>
          </p:cNvSpPr>
          <p:nvPr>
            <p:ph type="dt" sz="quarter" idx="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smtClean="0">
                <a:latin typeface="Times New Roman" pitchFamily="18" charset="0"/>
              </a:rPr>
              <a:t>Module E-EM-01. Application of EPR-EMBARKING at National and Local Level for  Developing a Framework of Emergency Preparedness and Response</a:t>
            </a:r>
          </a:p>
        </p:txBody>
      </p:sp>
      <p:sp>
        <p:nvSpPr>
          <p:cNvPr id="26628" name="Rectangle 6"/>
          <p:cNvSpPr>
            <a:spLocks noGrp="1" noChangeAspect="1" noChangeArrowheads="1"/>
          </p:cNvSpPr>
          <p:nvPr>
            <p:ph type="ftr" sz="quarter" idx="4"/>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smtClean="0">
                <a:latin typeface="Times New Roman" pitchFamily="18" charset="0"/>
              </a:rPr>
              <a:t>IAEA Training in Emergency Preparedness and Response</a:t>
            </a:r>
          </a:p>
        </p:txBody>
      </p:sp>
      <p:sp>
        <p:nvSpPr>
          <p:cNvPr id="26629" name="Rectangle 7"/>
          <p:cNvSpPr>
            <a:spLocks noGrp="1" noChangeArrowheads="1"/>
          </p:cNvSpPr>
          <p:nvPr>
            <p:ph type="sldNum" sz="quarter" idx="5"/>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fld id="{48FDE243-FFD1-4F1D-910A-BABF8509E590}" type="slidenum">
              <a:rPr kumimoji="0" lang="en-GB" smtClean="0">
                <a:latin typeface="Times New Roman" pitchFamily="18" charset="0"/>
              </a:rPr>
              <a:pPr/>
              <a:t>14</a:t>
            </a:fld>
            <a:endParaRPr kumimoji="0" lang="en-GB" smtClean="0">
              <a:latin typeface="Times New Roman" pitchFamily="18" charset="0"/>
            </a:endParaRPr>
          </a:p>
        </p:txBody>
      </p:sp>
      <p:sp>
        <p:nvSpPr>
          <p:cNvPr id="26630" name="Rectangle 2"/>
          <p:cNvSpPr>
            <a:spLocks noGrp="1" noRot="1" noChangeAspect="1" noChangeArrowheads="1" noTextEdit="1"/>
          </p:cNvSpPr>
          <p:nvPr>
            <p:ph type="sldImg"/>
          </p:nvPr>
        </p:nvSpPr>
        <p:spPr>
          <a:xfrm>
            <a:off x="920750" y="742950"/>
            <a:ext cx="4953000" cy="3714750"/>
          </a:xfrm>
          <a:ln/>
        </p:spPr>
      </p:sp>
      <p:sp>
        <p:nvSpPr>
          <p:cNvPr id="26631" name="Rectangle 3"/>
          <p:cNvSpPr>
            <a:spLocks noGrp="1" noChangeArrowheads="1"/>
          </p:cNvSpPr>
          <p:nvPr>
            <p:ph type="body" idx="1"/>
          </p:nvPr>
        </p:nvSpPr>
        <p:spPr>
          <a:xfrm>
            <a:off x="679450" y="4705350"/>
            <a:ext cx="5435600" cy="4457700"/>
          </a:xfrm>
          <a:noFill/>
        </p:spPr>
        <p:txBody>
          <a:bodyPr lIns="92300" tIns="46150" rIns="92300" bIns="46150"/>
          <a:lstStyle/>
          <a:p>
            <a:endParaRPr lang="ru-RU" smtClean="0"/>
          </a:p>
        </p:txBody>
      </p:sp>
      <p:sp>
        <p:nvSpPr>
          <p:cNvPr id="26632" name="Rectangle 6"/>
          <p:cNvSpPr txBox="1">
            <a:spLocks noGrp="1" noChangeAspect="1" noChangeArrowheads="1"/>
          </p:cNvSpPr>
          <p:nvPr/>
        </p:nvSpPr>
        <p:spPr bwMode="auto">
          <a:xfrm>
            <a:off x="730250" y="9317038"/>
            <a:ext cx="3403600" cy="360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r>
              <a:rPr kumimoji="0" lang="en-GB">
                <a:latin typeface="Times New Roman" pitchFamily="18" charset="0"/>
              </a:rPr>
              <a:t>IAEA Training in Emergency Preparedness and Response</a:t>
            </a:r>
          </a:p>
        </p:txBody>
      </p:sp>
      <p:sp>
        <p:nvSpPr>
          <p:cNvPr id="26633" name="Rectangle 7"/>
          <p:cNvSpPr txBox="1">
            <a:spLocks noGrp="1" noChangeArrowheads="1"/>
          </p:cNvSpPr>
          <p:nvPr/>
        </p:nvSpPr>
        <p:spPr bwMode="auto">
          <a:xfrm>
            <a:off x="5835650" y="9296400"/>
            <a:ext cx="425450"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r"/>
            <a:fld id="{F8E655F2-E3CC-4AC2-98F9-438669550455}" type="slidenum">
              <a:rPr kumimoji="0" lang="en-GB">
                <a:latin typeface="Times New Roman" pitchFamily="18" charset="0"/>
              </a:rPr>
              <a:pPr algn="r"/>
              <a:t>14</a:t>
            </a:fld>
            <a:endParaRPr kumimoji="0" lang="en-GB">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noChangeAspect="1"/>
          </p:cNvGrpSpPr>
          <p:nvPr/>
        </p:nvGrpSpPr>
        <p:grpSpPr bwMode="auto">
          <a:xfrm>
            <a:off x="3692525" y="5118100"/>
            <a:ext cx="1919288" cy="1439863"/>
            <a:chOff x="485" y="1104"/>
            <a:chExt cx="1810" cy="1357"/>
          </a:xfrm>
        </p:grpSpPr>
        <p:sp>
          <p:nvSpPr>
            <p:cNvPr id="5" name="Freeform 3"/>
            <p:cNvSpPr>
              <a:spLocks noChangeAspect="1"/>
            </p:cNvSpPr>
            <p:nvPr userDrawn="1"/>
          </p:nvSpPr>
          <p:spPr bwMode="auto">
            <a:xfrm>
              <a:off x="983" y="1687"/>
              <a:ext cx="225" cy="162"/>
            </a:xfrm>
            <a:custGeom>
              <a:avLst/>
              <a:gdLst>
                <a:gd name="T0" fmla="*/ 7 w 450"/>
                <a:gd name="T1" fmla="*/ 4 h 325"/>
                <a:gd name="T2" fmla="*/ 8 w 450"/>
                <a:gd name="T3" fmla="*/ 4 h 325"/>
                <a:gd name="T4" fmla="*/ 7 w 450"/>
                <a:gd name="T5" fmla="*/ 4 h 325"/>
                <a:gd name="T6" fmla="*/ 7 w 450"/>
                <a:gd name="T7" fmla="*/ 4 h 325"/>
                <a:gd name="T8" fmla="*/ 7 w 450"/>
                <a:gd name="T9" fmla="*/ 4 h 325"/>
                <a:gd name="T10" fmla="*/ 7 w 450"/>
                <a:gd name="T11" fmla="*/ 3 h 325"/>
                <a:gd name="T12" fmla="*/ 6 w 450"/>
                <a:gd name="T13" fmla="*/ 3 h 325"/>
                <a:gd name="T14" fmla="*/ 6 w 450"/>
                <a:gd name="T15" fmla="*/ 2 h 325"/>
                <a:gd name="T16" fmla="*/ 5 w 450"/>
                <a:gd name="T17" fmla="*/ 1 h 325"/>
                <a:gd name="T18" fmla="*/ 4 w 450"/>
                <a:gd name="T19" fmla="*/ 0 h 325"/>
                <a:gd name="T20" fmla="*/ 4 w 450"/>
                <a:gd name="T21" fmla="*/ 0 h 325"/>
                <a:gd name="T22" fmla="*/ 4 w 450"/>
                <a:gd name="T23" fmla="*/ 1 h 325"/>
                <a:gd name="T24" fmla="*/ 4 w 450"/>
                <a:gd name="T25" fmla="*/ 2 h 325"/>
                <a:gd name="T26" fmla="*/ 4 w 450"/>
                <a:gd name="T27" fmla="*/ 2 h 325"/>
                <a:gd name="T28" fmla="*/ 5 w 450"/>
                <a:gd name="T29" fmla="*/ 2 h 325"/>
                <a:gd name="T30" fmla="*/ 5 w 450"/>
                <a:gd name="T31" fmla="*/ 3 h 325"/>
                <a:gd name="T32" fmla="*/ 5 w 450"/>
                <a:gd name="T33" fmla="*/ 3 h 325"/>
                <a:gd name="T34" fmla="*/ 6 w 450"/>
                <a:gd name="T35" fmla="*/ 4 h 325"/>
                <a:gd name="T36" fmla="*/ 6 w 450"/>
                <a:gd name="T37" fmla="*/ 4 h 325"/>
                <a:gd name="T38" fmla="*/ 4 w 450"/>
                <a:gd name="T39" fmla="*/ 3 h 325"/>
                <a:gd name="T40" fmla="*/ 4 w 450"/>
                <a:gd name="T41" fmla="*/ 3 h 325"/>
                <a:gd name="T42" fmla="*/ 3 w 450"/>
                <a:gd name="T43" fmla="*/ 3 h 325"/>
                <a:gd name="T44" fmla="*/ 2 w 450"/>
                <a:gd name="T45" fmla="*/ 2 h 325"/>
                <a:gd name="T46" fmla="*/ 1 w 450"/>
                <a:gd name="T47" fmla="*/ 2 h 325"/>
                <a:gd name="T48" fmla="*/ 0 w 450"/>
                <a:gd name="T49" fmla="*/ 2 h 325"/>
                <a:gd name="T50" fmla="*/ 1 w 450"/>
                <a:gd name="T51" fmla="*/ 3 h 325"/>
                <a:gd name="T52" fmla="*/ 2 w 450"/>
                <a:gd name="T53" fmla="*/ 3 h 325"/>
                <a:gd name="T54" fmla="*/ 3 w 450"/>
                <a:gd name="T55" fmla="*/ 4 h 325"/>
                <a:gd name="T56" fmla="*/ 3 w 450"/>
                <a:gd name="T57" fmla="*/ 4 h 325"/>
                <a:gd name="T58" fmla="*/ 4 w 450"/>
                <a:gd name="T59" fmla="*/ 4 h 325"/>
                <a:gd name="T60" fmla="*/ 4 w 450"/>
                <a:gd name="T61" fmla="*/ 5 h 325"/>
                <a:gd name="T62" fmla="*/ 5 w 450"/>
                <a:gd name="T63" fmla="*/ 5 h 325"/>
                <a:gd name="T64" fmla="*/ 6 w 450"/>
                <a:gd name="T65" fmla="*/ 4 h 325"/>
                <a:gd name="T66" fmla="*/ 7 w 450"/>
                <a:gd name="T67" fmla="*/ 4 h 325"/>
                <a:gd name="T68" fmla="*/ 7 w 450"/>
                <a:gd name="T69" fmla="*/ 4 h 32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0" h="325">
                  <a:moveTo>
                    <a:pt x="445" y="296"/>
                  </a:moveTo>
                  <a:lnTo>
                    <a:pt x="445" y="296"/>
                  </a:lnTo>
                  <a:lnTo>
                    <a:pt x="448" y="293"/>
                  </a:lnTo>
                  <a:lnTo>
                    <a:pt x="450" y="289"/>
                  </a:lnTo>
                  <a:lnTo>
                    <a:pt x="441" y="286"/>
                  </a:lnTo>
                  <a:lnTo>
                    <a:pt x="433" y="283"/>
                  </a:lnTo>
                  <a:lnTo>
                    <a:pt x="425" y="277"/>
                  </a:lnTo>
                  <a:lnTo>
                    <a:pt x="417" y="270"/>
                  </a:lnTo>
                  <a:lnTo>
                    <a:pt x="406" y="257"/>
                  </a:lnTo>
                  <a:lnTo>
                    <a:pt x="398" y="249"/>
                  </a:lnTo>
                  <a:lnTo>
                    <a:pt x="392" y="238"/>
                  </a:lnTo>
                  <a:lnTo>
                    <a:pt x="380" y="217"/>
                  </a:lnTo>
                  <a:lnTo>
                    <a:pt x="364" y="190"/>
                  </a:lnTo>
                  <a:lnTo>
                    <a:pt x="342" y="156"/>
                  </a:lnTo>
                  <a:lnTo>
                    <a:pt x="308" y="114"/>
                  </a:lnTo>
                  <a:lnTo>
                    <a:pt x="271" y="73"/>
                  </a:lnTo>
                  <a:lnTo>
                    <a:pt x="236" y="34"/>
                  </a:lnTo>
                  <a:lnTo>
                    <a:pt x="200" y="0"/>
                  </a:lnTo>
                  <a:lnTo>
                    <a:pt x="212" y="44"/>
                  </a:lnTo>
                  <a:lnTo>
                    <a:pt x="221" y="87"/>
                  </a:lnTo>
                  <a:lnTo>
                    <a:pt x="228" y="108"/>
                  </a:lnTo>
                  <a:lnTo>
                    <a:pt x="236" y="129"/>
                  </a:lnTo>
                  <a:lnTo>
                    <a:pt x="244" y="148"/>
                  </a:lnTo>
                  <a:lnTo>
                    <a:pt x="254" y="169"/>
                  </a:lnTo>
                  <a:lnTo>
                    <a:pt x="263" y="185"/>
                  </a:lnTo>
                  <a:lnTo>
                    <a:pt x="273" y="201"/>
                  </a:lnTo>
                  <a:lnTo>
                    <a:pt x="284" y="216"/>
                  </a:lnTo>
                  <a:lnTo>
                    <a:pt x="297" y="228"/>
                  </a:lnTo>
                  <a:lnTo>
                    <a:pt x="310" y="241"/>
                  </a:lnTo>
                  <a:lnTo>
                    <a:pt x="327" y="253"/>
                  </a:lnTo>
                  <a:lnTo>
                    <a:pt x="347" y="264"/>
                  </a:lnTo>
                  <a:lnTo>
                    <a:pt x="369" y="273"/>
                  </a:lnTo>
                  <a:lnTo>
                    <a:pt x="302" y="254"/>
                  </a:lnTo>
                  <a:lnTo>
                    <a:pt x="239" y="238"/>
                  </a:lnTo>
                  <a:lnTo>
                    <a:pt x="217" y="233"/>
                  </a:lnTo>
                  <a:lnTo>
                    <a:pt x="191" y="228"/>
                  </a:lnTo>
                  <a:lnTo>
                    <a:pt x="138" y="214"/>
                  </a:lnTo>
                  <a:lnTo>
                    <a:pt x="91" y="200"/>
                  </a:lnTo>
                  <a:lnTo>
                    <a:pt x="66" y="191"/>
                  </a:lnTo>
                  <a:lnTo>
                    <a:pt x="27" y="172"/>
                  </a:lnTo>
                  <a:lnTo>
                    <a:pt x="0" y="159"/>
                  </a:lnTo>
                  <a:lnTo>
                    <a:pt x="16" y="185"/>
                  </a:lnTo>
                  <a:lnTo>
                    <a:pt x="33" y="208"/>
                  </a:lnTo>
                  <a:lnTo>
                    <a:pt x="56" y="230"/>
                  </a:lnTo>
                  <a:lnTo>
                    <a:pt x="78" y="251"/>
                  </a:lnTo>
                  <a:lnTo>
                    <a:pt x="104" y="270"/>
                  </a:lnTo>
                  <a:lnTo>
                    <a:pt x="130" y="286"/>
                  </a:lnTo>
                  <a:lnTo>
                    <a:pt x="157" y="301"/>
                  </a:lnTo>
                  <a:lnTo>
                    <a:pt x="186" y="312"/>
                  </a:lnTo>
                  <a:lnTo>
                    <a:pt x="202" y="317"/>
                  </a:lnTo>
                  <a:lnTo>
                    <a:pt x="218" y="322"/>
                  </a:lnTo>
                  <a:lnTo>
                    <a:pt x="234" y="323"/>
                  </a:lnTo>
                  <a:lnTo>
                    <a:pt x="250" y="325"/>
                  </a:lnTo>
                  <a:lnTo>
                    <a:pt x="282" y="325"/>
                  </a:lnTo>
                  <a:lnTo>
                    <a:pt x="316" y="322"/>
                  </a:lnTo>
                  <a:lnTo>
                    <a:pt x="348" y="315"/>
                  </a:lnTo>
                  <a:lnTo>
                    <a:pt x="380" y="309"/>
                  </a:lnTo>
                  <a:lnTo>
                    <a:pt x="445" y="29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 name="Freeform 4"/>
            <p:cNvSpPr>
              <a:spLocks noChangeAspect="1"/>
            </p:cNvSpPr>
            <p:nvPr userDrawn="1"/>
          </p:nvSpPr>
          <p:spPr bwMode="auto">
            <a:xfrm>
              <a:off x="916" y="1600"/>
              <a:ext cx="181" cy="188"/>
            </a:xfrm>
            <a:custGeom>
              <a:avLst/>
              <a:gdLst>
                <a:gd name="T0" fmla="*/ 6 w 362"/>
                <a:gd name="T1" fmla="*/ 6 h 376"/>
                <a:gd name="T2" fmla="*/ 6 w 362"/>
                <a:gd name="T3" fmla="*/ 6 h 376"/>
                <a:gd name="T4" fmla="*/ 6 w 362"/>
                <a:gd name="T5" fmla="*/ 6 h 376"/>
                <a:gd name="T6" fmla="*/ 6 w 362"/>
                <a:gd name="T7" fmla="*/ 6 h 376"/>
                <a:gd name="T8" fmla="*/ 6 w 362"/>
                <a:gd name="T9" fmla="*/ 4 h 376"/>
                <a:gd name="T10" fmla="*/ 5 w 362"/>
                <a:gd name="T11" fmla="*/ 3 h 376"/>
                <a:gd name="T12" fmla="*/ 5 w 362"/>
                <a:gd name="T13" fmla="*/ 3 h 376"/>
                <a:gd name="T14" fmla="*/ 5 w 362"/>
                <a:gd name="T15" fmla="*/ 2 h 376"/>
                <a:gd name="T16" fmla="*/ 4 w 362"/>
                <a:gd name="T17" fmla="*/ 1 h 376"/>
                <a:gd name="T18" fmla="*/ 4 w 362"/>
                <a:gd name="T19" fmla="*/ 0 h 376"/>
                <a:gd name="T20" fmla="*/ 4 w 362"/>
                <a:gd name="T21" fmla="*/ 1 h 376"/>
                <a:gd name="T22" fmla="*/ 4 w 362"/>
                <a:gd name="T23" fmla="*/ 2 h 376"/>
                <a:gd name="T24" fmla="*/ 4 w 362"/>
                <a:gd name="T25" fmla="*/ 3 h 376"/>
                <a:gd name="T26" fmla="*/ 4 w 362"/>
                <a:gd name="T27" fmla="*/ 4 h 376"/>
                <a:gd name="T28" fmla="*/ 5 w 362"/>
                <a:gd name="T29" fmla="*/ 5 h 376"/>
                <a:gd name="T30" fmla="*/ 5 w 362"/>
                <a:gd name="T31" fmla="*/ 5 h 376"/>
                <a:gd name="T32" fmla="*/ 5 w 362"/>
                <a:gd name="T33" fmla="*/ 6 h 376"/>
                <a:gd name="T34" fmla="*/ 5 w 362"/>
                <a:gd name="T35" fmla="*/ 6 h 376"/>
                <a:gd name="T36" fmla="*/ 5 w 362"/>
                <a:gd name="T37" fmla="*/ 5 h 376"/>
                <a:gd name="T38" fmla="*/ 4 w 362"/>
                <a:gd name="T39" fmla="*/ 5 h 376"/>
                <a:gd name="T40" fmla="*/ 3 w 362"/>
                <a:gd name="T41" fmla="*/ 4 h 376"/>
                <a:gd name="T42" fmla="*/ 2 w 362"/>
                <a:gd name="T43" fmla="*/ 3 h 376"/>
                <a:gd name="T44" fmla="*/ 2 w 362"/>
                <a:gd name="T45" fmla="*/ 3 h 376"/>
                <a:gd name="T46" fmla="*/ 1 w 362"/>
                <a:gd name="T47" fmla="*/ 2 h 376"/>
                <a:gd name="T48" fmla="*/ 1 w 362"/>
                <a:gd name="T49" fmla="*/ 2 h 376"/>
                <a:gd name="T50" fmla="*/ 1 w 362"/>
                <a:gd name="T51" fmla="*/ 2 h 376"/>
                <a:gd name="T52" fmla="*/ 0 w 362"/>
                <a:gd name="T53" fmla="*/ 1 h 376"/>
                <a:gd name="T54" fmla="*/ 1 w 362"/>
                <a:gd name="T55" fmla="*/ 2 h 376"/>
                <a:gd name="T56" fmla="*/ 1 w 362"/>
                <a:gd name="T57" fmla="*/ 3 h 376"/>
                <a:gd name="T58" fmla="*/ 1 w 362"/>
                <a:gd name="T59" fmla="*/ 3 h 376"/>
                <a:gd name="T60" fmla="*/ 2 w 362"/>
                <a:gd name="T61" fmla="*/ 4 h 376"/>
                <a:gd name="T62" fmla="*/ 2 w 362"/>
                <a:gd name="T63" fmla="*/ 4 h 376"/>
                <a:gd name="T64" fmla="*/ 2 w 362"/>
                <a:gd name="T65" fmla="*/ 5 h 376"/>
                <a:gd name="T66" fmla="*/ 3 w 362"/>
                <a:gd name="T67" fmla="*/ 5 h 376"/>
                <a:gd name="T68" fmla="*/ 3 w 362"/>
                <a:gd name="T69" fmla="*/ 5 h 376"/>
                <a:gd name="T70" fmla="*/ 4 w 362"/>
                <a:gd name="T71" fmla="*/ 6 h 376"/>
                <a:gd name="T72" fmla="*/ 5 w 362"/>
                <a:gd name="T73" fmla="*/ 6 h 376"/>
                <a:gd name="T74" fmla="*/ 5 w 362"/>
                <a:gd name="T75" fmla="*/ 6 h 376"/>
                <a:gd name="T76" fmla="*/ 6 w 362"/>
                <a:gd name="T77" fmla="*/ 6 h 376"/>
                <a:gd name="T78" fmla="*/ 6 w 362"/>
                <a:gd name="T79" fmla="*/ 6 h 376"/>
                <a:gd name="T80" fmla="*/ 6 w 362"/>
                <a:gd name="T81" fmla="*/ 6 h 37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362" h="376">
                  <a:moveTo>
                    <a:pt x="354" y="376"/>
                  </a:moveTo>
                  <a:lnTo>
                    <a:pt x="354" y="376"/>
                  </a:lnTo>
                  <a:lnTo>
                    <a:pt x="362" y="374"/>
                  </a:lnTo>
                  <a:lnTo>
                    <a:pt x="351" y="353"/>
                  </a:lnTo>
                  <a:lnTo>
                    <a:pt x="346" y="340"/>
                  </a:lnTo>
                  <a:lnTo>
                    <a:pt x="341" y="324"/>
                  </a:lnTo>
                  <a:lnTo>
                    <a:pt x="334" y="291"/>
                  </a:lnTo>
                  <a:lnTo>
                    <a:pt x="328" y="250"/>
                  </a:lnTo>
                  <a:lnTo>
                    <a:pt x="318" y="209"/>
                  </a:lnTo>
                  <a:lnTo>
                    <a:pt x="314" y="189"/>
                  </a:lnTo>
                  <a:lnTo>
                    <a:pt x="307" y="170"/>
                  </a:lnTo>
                  <a:lnTo>
                    <a:pt x="293" y="138"/>
                  </a:lnTo>
                  <a:lnTo>
                    <a:pt x="278" y="107"/>
                  </a:lnTo>
                  <a:lnTo>
                    <a:pt x="262" y="79"/>
                  </a:lnTo>
                  <a:lnTo>
                    <a:pt x="246" y="51"/>
                  </a:lnTo>
                  <a:lnTo>
                    <a:pt x="222" y="14"/>
                  </a:lnTo>
                  <a:lnTo>
                    <a:pt x="212" y="0"/>
                  </a:lnTo>
                  <a:lnTo>
                    <a:pt x="216" y="43"/>
                  </a:lnTo>
                  <a:lnTo>
                    <a:pt x="219" y="87"/>
                  </a:lnTo>
                  <a:lnTo>
                    <a:pt x="220" y="128"/>
                  </a:lnTo>
                  <a:lnTo>
                    <a:pt x="227" y="170"/>
                  </a:lnTo>
                  <a:lnTo>
                    <a:pt x="230" y="191"/>
                  </a:lnTo>
                  <a:lnTo>
                    <a:pt x="236" y="212"/>
                  </a:lnTo>
                  <a:lnTo>
                    <a:pt x="243" y="231"/>
                  </a:lnTo>
                  <a:lnTo>
                    <a:pt x="253" y="252"/>
                  </a:lnTo>
                  <a:lnTo>
                    <a:pt x="264" y="275"/>
                  </a:lnTo>
                  <a:lnTo>
                    <a:pt x="277" y="295"/>
                  </a:lnTo>
                  <a:lnTo>
                    <a:pt x="293" y="316"/>
                  </a:lnTo>
                  <a:lnTo>
                    <a:pt x="312" y="339"/>
                  </a:lnTo>
                  <a:lnTo>
                    <a:pt x="304" y="334"/>
                  </a:lnTo>
                  <a:lnTo>
                    <a:pt x="298" y="329"/>
                  </a:lnTo>
                  <a:lnTo>
                    <a:pt x="288" y="321"/>
                  </a:lnTo>
                  <a:lnTo>
                    <a:pt x="275" y="307"/>
                  </a:lnTo>
                  <a:lnTo>
                    <a:pt x="249" y="281"/>
                  </a:lnTo>
                  <a:lnTo>
                    <a:pt x="220" y="257"/>
                  </a:lnTo>
                  <a:lnTo>
                    <a:pt x="190" y="233"/>
                  </a:lnTo>
                  <a:lnTo>
                    <a:pt x="159" y="210"/>
                  </a:lnTo>
                  <a:lnTo>
                    <a:pt x="127" y="188"/>
                  </a:lnTo>
                  <a:lnTo>
                    <a:pt x="98" y="165"/>
                  </a:lnTo>
                  <a:lnTo>
                    <a:pt x="69" y="140"/>
                  </a:lnTo>
                  <a:lnTo>
                    <a:pt x="57" y="127"/>
                  </a:lnTo>
                  <a:lnTo>
                    <a:pt x="44" y="114"/>
                  </a:lnTo>
                  <a:lnTo>
                    <a:pt x="34" y="101"/>
                  </a:lnTo>
                  <a:lnTo>
                    <a:pt x="23" y="87"/>
                  </a:lnTo>
                  <a:lnTo>
                    <a:pt x="13" y="74"/>
                  </a:lnTo>
                  <a:lnTo>
                    <a:pt x="7" y="67"/>
                  </a:lnTo>
                  <a:lnTo>
                    <a:pt x="0" y="62"/>
                  </a:lnTo>
                  <a:lnTo>
                    <a:pt x="7" y="87"/>
                  </a:lnTo>
                  <a:lnTo>
                    <a:pt x="15" y="111"/>
                  </a:lnTo>
                  <a:lnTo>
                    <a:pt x="23" y="135"/>
                  </a:lnTo>
                  <a:lnTo>
                    <a:pt x="34" y="160"/>
                  </a:lnTo>
                  <a:lnTo>
                    <a:pt x="45" y="185"/>
                  </a:lnTo>
                  <a:lnTo>
                    <a:pt x="58" y="207"/>
                  </a:lnTo>
                  <a:lnTo>
                    <a:pt x="71" y="228"/>
                  </a:lnTo>
                  <a:lnTo>
                    <a:pt x="85" y="249"/>
                  </a:lnTo>
                  <a:lnTo>
                    <a:pt x="97" y="263"/>
                  </a:lnTo>
                  <a:lnTo>
                    <a:pt x="110" y="276"/>
                  </a:lnTo>
                  <a:lnTo>
                    <a:pt x="121" y="287"/>
                  </a:lnTo>
                  <a:lnTo>
                    <a:pt x="134" y="299"/>
                  </a:lnTo>
                  <a:lnTo>
                    <a:pt x="147" y="307"/>
                  </a:lnTo>
                  <a:lnTo>
                    <a:pt x="159" y="316"/>
                  </a:lnTo>
                  <a:lnTo>
                    <a:pt x="187" y="329"/>
                  </a:lnTo>
                  <a:lnTo>
                    <a:pt x="214" y="340"/>
                  </a:lnTo>
                  <a:lnTo>
                    <a:pt x="241" y="348"/>
                  </a:lnTo>
                  <a:lnTo>
                    <a:pt x="270" y="355"/>
                  </a:lnTo>
                  <a:lnTo>
                    <a:pt x="298" y="360"/>
                  </a:lnTo>
                  <a:lnTo>
                    <a:pt x="320" y="364"/>
                  </a:lnTo>
                  <a:lnTo>
                    <a:pt x="333" y="368"/>
                  </a:lnTo>
                  <a:lnTo>
                    <a:pt x="354"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5"/>
            <p:cNvSpPr>
              <a:spLocks noChangeAspect="1"/>
            </p:cNvSpPr>
            <p:nvPr userDrawn="1"/>
          </p:nvSpPr>
          <p:spPr bwMode="auto">
            <a:xfrm>
              <a:off x="887" y="1490"/>
              <a:ext cx="128" cy="203"/>
            </a:xfrm>
            <a:custGeom>
              <a:avLst/>
              <a:gdLst>
                <a:gd name="T0" fmla="*/ 4 w 256"/>
                <a:gd name="T1" fmla="*/ 6 h 407"/>
                <a:gd name="T2" fmla="*/ 4 w 256"/>
                <a:gd name="T3" fmla="*/ 6 h 407"/>
                <a:gd name="T4" fmla="*/ 4 w 256"/>
                <a:gd name="T5" fmla="*/ 6 h 407"/>
                <a:gd name="T6" fmla="*/ 4 w 256"/>
                <a:gd name="T7" fmla="*/ 5 h 407"/>
                <a:gd name="T8" fmla="*/ 4 w 256"/>
                <a:gd name="T9" fmla="*/ 5 h 407"/>
                <a:gd name="T10" fmla="*/ 4 w 256"/>
                <a:gd name="T11" fmla="*/ 3 h 407"/>
                <a:gd name="T12" fmla="*/ 4 w 256"/>
                <a:gd name="T13" fmla="*/ 3 h 407"/>
                <a:gd name="T14" fmla="*/ 4 w 256"/>
                <a:gd name="T15" fmla="*/ 2 h 407"/>
                <a:gd name="T16" fmla="*/ 4 w 256"/>
                <a:gd name="T17" fmla="*/ 1 h 407"/>
                <a:gd name="T18" fmla="*/ 4 w 256"/>
                <a:gd name="T19" fmla="*/ 0 h 407"/>
                <a:gd name="T20" fmla="*/ 4 w 256"/>
                <a:gd name="T21" fmla="*/ 0 h 407"/>
                <a:gd name="T22" fmla="*/ 4 w 256"/>
                <a:gd name="T23" fmla="*/ 1 h 407"/>
                <a:gd name="T24" fmla="*/ 3 w 256"/>
                <a:gd name="T25" fmla="*/ 2 h 407"/>
                <a:gd name="T26" fmla="*/ 3 w 256"/>
                <a:gd name="T27" fmla="*/ 3 h 407"/>
                <a:gd name="T28" fmla="*/ 3 w 256"/>
                <a:gd name="T29" fmla="*/ 4 h 407"/>
                <a:gd name="T30" fmla="*/ 4 w 256"/>
                <a:gd name="T31" fmla="*/ 4 h 407"/>
                <a:gd name="T32" fmla="*/ 4 w 256"/>
                <a:gd name="T33" fmla="*/ 5 h 407"/>
                <a:gd name="T34" fmla="*/ 4 w 256"/>
                <a:gd name="T35" fmla="*/ 5 h 407"/>
                <a:gd name="T36" fmla="*/ 3 w 256"/>
                <a:gd name="T37" fmla="*/ 4 h 407"/>
                <a:gd name="T38" fmla="*/ 3 w 256"/>
                <a:gd name="T39" fmla="*/ 3 h 407"/>
                <a:gd name="T40" fmla="*/ 2 w 256"/>
                <a:gd name="T41" fmla="*/ 3 h 407"/>
                <a:gd name="T42" fmla="*/ 1 w 256"/>
                <a:gd name="T43" fmla="*/ 2 h 407"/>
                <a:gd name="T44" fmla="*/ 1 w 256"/>
                <a:gd name="T45" fmla="*/ 1 h 407"/>
                <a:gd name="T46" fmla="*/ 1 w 256"/>
                <a:gd name="T47" fmla="*/ 0 h 407"/>
                <a:gd name="T48" fmla="*/ 0 w 256"/>
                <a:gd name="T49" fmla="*/ 0 h 407"/>
                <a:gd name="T50" fmla="*/ 1 w 256"/>
                <a:gd name="T51" fmla="*/ 1 h 407"/>
                <a:gd name="T52" fmla="*/ 1 w 256"/>
                <a:gd name="T53" fmla="*/ 1 h 407"/>
                <a:gd name="T54" fmla="*/ 1 w 256"/>
                <a:gd name="T55" fmla="*/ 2 h 407"/>
                <a:gd name="T56" fmla="*/ 1 w 256"/>
                <a:gd name="T57" fmla="*/ 3 h 407"/>
                <a:gd name="T58" fmla="*/ 1 w 256"/>
                <a:gd name="T59" fmla="*/ 3 h 407"/>
                <a:gd name="T60" fmla="*/ 2 w 256"/>
                <a:gd name="T61" fmla="*/ 3 h 407"/>
                <a:gd name="T62" fmla="*/ 2 w 256"/>
                <a:gd name="T63" fmla="*/ 4 h 407"/>
                <a:gd name="T64" fmla="*/ 2 w 256"/>
                <a:gd name="T65" fmla="*/ 4 h 407"/>
                <a:gd name="T66" fmla="*/ 4 w 256"/>
                <a:gd name="T67" fmla="*/ 5 h 407"/>
                <a:gd name="T68" fmla="*/ 4 w 256"/>
                <a:gd name="T69" fmla="*/ 6 h 407"/>
                <a:gd name="T70" fmla="*/ 4 w 256"/>
                <a:gd name="T71" fmla="*/ 6 h 40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6" h="407">
                  <a:moveTo>
                    <a:pt x="248" y="407"/>
                  </a:moveTo>
                  <a:lnTo>
                    <a:pt x="248" y="407"/>
                  </a:lnTo>
                  <a:lnTo>
                    <a:pt x="251" y="407"/>
                  </a:lnTo>
                  <a:lnTo>
                    <a:pt x="256" y="405"/>
                  </a:lnTo>
                  <a:lnTo>
                    <a:pt x="250" y="387"/>
                  </a:lnTo>
                  <a:lnTo>
                    <a:pt x="245" y="368"/>
                  </a:lnTo>
                  <a:lnTo>
                    <a:pt x="241" y="349"/>
                  </a:lnTo>
                  <a:lnTo>
                    <a:pt x="240" y="331"/>
                  </a:lnTo>
                  <a:lnTo>
                    <a:pt x="245" y="268"/>
                  </a:lnTo>
                  <a:lnTo>
                    <a:pt x="246" y="233"/>
                  </a:lnTo>
                  <a:lnTo>
                    <a:pt x="248" y="196"/>
                  </a:lnTo>
                  <a:lnTo>
                    <a:pt x="248" y="170"/>
                  </a:lnTo>
                  <a:lnTo>
                    <a:pt x="246" y="146"/>
                  </a:lnTo>
                  <a:lnTo>
                    <a:pt x="245" y="121"/>
                  </a:lnTo>
                  <a:lnTo>
                    <a:pt x="241" y="95"/>
                  </a:lnTo>
                  <a:lnTo>
                    <a:pt x="237" y="71"/>
                  </a:lnTo>
                  <a:lnTo>
                    <a:pt x="230" y="45"/>
                  </a:lnTo>
                  <a:lnTo>
                    <a:pt x="222" y="23"/>
                  </a:lnTo>
                  <a:lnTo>
                    <a:pt x="211" y="0"/>
                  </a:lnTo>
                  <a:lnTo>
                    <a:pt x="196" y="68"/>
                  </a:lnTo>
                  <a:lnTo>
                    <a:pt x="192" y="103"/>
                  </a:lnTo>
                  <a:lnTo>
                    <a:pt x="187" y="138"/>
                  </a:lnTo>
                  <a:lnTo>
                    <a:pt x="185" y="175"/>
                  </a:lnTo>
                  <a:lnTo>
                    <a:pt x="185" y="211"/>
                  </a:lnTo>
                  <a:lnTo>
                    <a:pt x="188" y="246"/>
                  </a:lnTo>
                  <a:lnTo>
                    <a:pt x="192" y="264"/>
                  </a:lnTo>
                  <a:lnTo>
                    <a:pt x="195" y="281"/>
                  </a:lnTo>
                  <a:lnTo>
                    <a:pt x="205" y="310"/>
                  </a:lnTo>
                  <a:lnTo>
                    <a:pt x="209" y="325"/>
                  </a:lnTo>
                  <a:lnTo>
                    <a:pt x="213" y="341"/>
                  </a:lnTo>
                  <a:lnTo>
                    <a:pt x="195" y="309"/>
                  </a:lnTo>
                  <a:lnTo>
                    <a:pt x="174" y="272"/>
                  </a:lnTo>
                  <a:lnTo>
                    <a:pt x="150" y="235"/>
                  </a:lnTo>
                  <a:lnTo>
                    <a:pt x="137" y="217"/>
                  </a:lnTo>
                  <a:lnTo>
                    <a:pt x="124" y="203"/>
                  </a:lnTo>
                  <a:lnTo>
                    <a:pt x="81" y="156"/>
                  </a:lnTo>
                  <a:lnTo>
                    <a:pt x="63" y="133"/>
                  </a:lnTo>
                  <a:lnTo>
                    <a:pt x="45" y="111"/>
                  </a:lnTo>
                  <a:lnTo>
                    <a:pt x="26" y="79"/>
                  </a:lnTo>
                  <a:lnTo>
                    <a:pt x="12" y="53"/>
                  </a:lnTo>
                  <a:lnTo>
                    <a:pt x="0" y="29"/>
                  </a:lnTo>
                  <a:lnTo>
                    <a:pt x="0" y="48"/>
                  </a:lnTo>
                  <a:lnTo>
                    <a:pt x="2" y="69"/>
                  </a:lnTo>
                  <a:lnTo>
                    <a:pt x="5" y="96"/>
                  </a:lnTo>
                  <a:lnTo>
                    <a:pt x="12" y="121"/>
                  </a:lnTo>
                  <a:lnTo>
                    <a:pt x="20" y="148"/>
                  </a:lnTo>
                  <a:lnTo>
                    <a:pt x="31" y="175"/>
                  </a:lnTo>
                  <a:lnTo>
                    <a:pt x="39" y="198"/>
                  </a:lnTo>
                  <a:lnTo>
                    <a:pt x="47" y="214"/>
                  </a:lnTo>
                  <a:lnTo>
                    <a:pt x="55" y="230"/>
                  </a:lnTo>
                  <a:lnTo>
                    <a:pt x="65" y="244"/>
                  </a:lnTo>
                  <a:lnTo>
                    <a:pt x="74" y="257"/>
                  </a:lnTo>
                  <a:lnTo>
                    <a:pt x="86" y="270"/>
                  </a:lnTo>
                  <a:lnTo>
                    <a:pt x="97" y="281"/>
                  </a:lnTo>
                  <a:lnTo>
                    <a:pt x="123" y="304"/>
                  </a:lnTo>
                  <a:lnTo>
                    <a:pt x="180" y="349"/>
                  </a:lnTo>
                  <a:lnTo>
                    <a:pt x="213" y="376"/>
                  </a:lnTo>
                  <a:lnTo>
                    <a:pt x="248" y="40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6"/>
            <p:cNvSpPr>
              <a:spLocks noChangeAspect="1"/>
            </p:cNvSpPr>
            <p:nvPr userDrawn="1"/>
          </p:nvSpPr>
          <p:spPr bwMode="auto">
            <a:xfrm>
              <a:off x="878" y="1370"/>
              <a:ext cx="117" cy="208"/>
            </a:xfrm>
            <a:custGeom>
              <a:avLst/>
              <a:gdLst>
                <a:gd name="T0" fmla="*/ 3 w 233"/>
                <a:gd name="T1" fmla="*/ 7 h 416"/>
                <a:gd name="T2" fmla="*/ 3 w 233"/>
                <a:gd name="T3" fmla="*/ 7 h 416"/>
                <a:gd name="T4" fmla="*/ 3 w 233"/>
                <a:gd name="T5" fmla="*/ 6 h 416"/>
                <a:gd name="T6" fmla="*/ 3 w 233"/>
                <a:gd name="T7" fmla="*/ 6 h 416"/>
                <a:gd name="T8" fmla="*/ 4 w 233"/>
                <a:gd name="T9" fmla="*/ 5 h 416"/>
                <a:gd name="T10" fmla="*/ 4 w 233"/>
                <a:gd name="T11" fmla="*/ 4 h 416"/>
                <a:gd name="T12" fmla="*/ 4 w 233"/>
                <a:gd name="T13" fmla="*/ 3 h 416"/>
                <a:gd name="T14" fmla="*/ 4 w 233"/>
                <a:gd name="T15" fmla="*/ 2 h 416"/>
                <a:gd name="T16" fmla="*/ 4 w 233"/>
                <a:gd name="T17" fmla="*/ 2 h 416"/>
                <a:gd name="T18" fmla="*/ 4 w 233"/>
                <a:gd name="T19" fmla="*/ 1 h 416"/>
                <a:gd name="T20" fmla="*/ 4 w 233"/>
                <a:gd name="T21" fmla="*/ 2 h 416"/>
                <a:gd name="T22" fmla="*/ 3 w 233"/>
                <a:gd name="T23" fmla="*/ 3 h 416"/>
                <a:gd name="T24" fmla="*/ 3 w 233"/>
                <a:gd name="T25" fmla="*/ 4 h 416"/>
                <a:gd name="T26" fmla="*/ 3 w 233"/>
                <a:gd name="T27" fmla="*/ 4 h 416"/>
                <a:gd name="T28" fmla="*/ 3 w 233"/>
                <a:gd name="T29" fmla="*/ 5 h 416"/>
                <a:gd name="T30" fmla="*/ 3 w 233"/>
                <a:gd name="T31" fmla="*/ 6 h 416"/>
                <a:gd name="T32" fmla="*/ 2 w 233"/>
                <a:gd name="T33" fmla="*/ 5 h 416"/>
                <a:gd name="T34" fmla="*/ 2 w 233"/>
                <a:gd name="T35" fmla="*/ 4 h 416"/>
                <a:gd name="T36" fmla="*/ 2 w 233"/>
                <a:gd name="T37" fmla="*/ 3 h 416"/>
                <a:gd name="T38" fmla="*/ 1 w 233"/>
                <a:gd name="T39" fmla="*/ 2 h 416"/>
                <a:gd name="T40" fmla="*/ 1 w 233"/>
                <a:gd name="T41" fmla="*/ 1 h 416"/>
                <a:gd name="T42" fmla="*/ 1 w 233"/>
                <a:gd name="T43" fmla="*/ 0 h 416"/>
                <a:gd name="T44" fmla="*/ 1 w 233"/>
                <a:gd name="T45" fmla="*/ 1 h 416"/>
                <a:gd name="T46" fmla="*/ 1 w 233"/>
                <a:gd name="T47" fmla="*/ 2 h 416"/>
                <a:gd name="T48" fmla="*/ 1 w 233"/>
                <a:gd name="T49" fmla="*/ 2 h 416"/>
                <a:gd name="T50" fmla="*/ 1 w 233"/>
                <a:gd name="T51" fmla="*/ 3 h 416"/>
                <a:gd name="T52" fmla="*/ 1 w 233"/>
                <a:gd name="T53" fmla="*/ 4 h 416"/>
                <a:gd name="T54" fmla="*/ 1 w 233"/>
                <a:gd name="T55" fmla="*/ 4 h 416"/>
                <a:gd name="T56" fmla="*/ 1 w 233"/>
                <a:gd name="T57" fmla="*/ 5 h 416"/>
                <a:gd name="T58" fmla="*/ 2 w 233"/>
                <a:gd name="T59" fmla="*/ 6 h 416"/>
                <a:gd name="T60" fmla="*/ 3 w 233"/>
                <a:gd name="T61" fmla="*/ 7 h 416"/>
                <a:gd name="T62" fmla="*/ 3 w 233"/>
                <a:gd name="T63" fmla="*/ 7 h 416"/>
                <a:gd name="T64" fmla="*/ 3 w 233"/>
                <a:gd name="T65" fmla="*/ 7 h 41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33" h="416">
                  <a:moveTo>
                    <a:pt x="152" y="416"/>
                  </a:moveTo>
                  <a:lnTo>
                    <a:pt x="160" y="416"/>
                  </a:lnTo>
                  <a:lnTo>
                    <a:pt x="157" y="403"/>
                  </a:lnTo>
                  <a:lnTo>
                    <a:pt x="156" y="387"/>
                  </a:lnTo>
                  <a:lnTo>
                    <a:pt x="157" y="371"/>
                  </a:lnTo>
                  <a:lnTo>
                    <a:pt x="160" y="356"/>
                  </a:lnTo>
                  <a:lnTo>
                    <a:pt x="177" y="319"/>
                  </a:lnTo>
                  <a:lnTo>
                    <a:pt x="193" y="281"/>
                  </a:lnTo>
                  <a:lnTo>
                    <a:pt x="205" y="242"/>
                  </a:lnTo>
                  <a:lnTo>
                    <a:pt x="217" y="204"/>
                  </a:lnTo>
                  <a:lnTo>
                    <a:pt x="223" y="175"/>
                  </a:lnTo>
                  <a:lnTo>
                    <a:pt x="228" y="148"/>
                  </a:lnTo>
                  <a:lnTo>
                    <a:pt x="231" y="125"/>
                  </a:lnTo>
                  <a:lnTo>
                    <a:pt x="233" y="106"/>
                  </a:lnTo>
                  <a:lnTo>
                    <a:pt x="233" y="80"/>
                  </a:lnTo>
                  <a:lnTo>
                    <a:pt x="230" y="64"/>
                  </a:lnTo>
                  <a:lnTo>
                    <a:pt x="213" y="90"/>
                  </a:lnTo>
                  <a:lnTo>
                    <a:pt x="196" y="119"/>
                  </a:lnTo>
                  <a:lnTo>
                    <a:pt x="177" y="154"/>
                  </a:lnTo>
                  <a:lnTo>
                    <a:pt x="167" y="175"/>
                  </a:lnTo>
                  <a:lnTo>
                    <a:pt x="157" y="197"/>
                  </a:lnTo>
                  <a:lnTo>
                    <a:pt x="149" y="220"/>
                  </a:lnTo>
                  <a:lnTo>
                    <a:pt x="143" y="242"/>
                  </a:lnTo>
                  <a:lnTo>
                    <a:pt x="136" y="266"/>
                  </a:lnTo>
                  <a:lnTo>
                    <a:pt x="133" y="291"/>
                  </a:lnTo>
                  <a:lnTo>
                    <a:pt x="132" y="315"/>
                  </a:lnTo>
                  <a:lnTo>
                    <a:pt x="133" y="337"/>
                  </a:lnTo>
                  <a:lnTo>
                    <a:pt x="125" y="300"/>
                  </a:lnTo>
                  <a:lnTo>
                    <a:pt x="117" y="266"/>
                  </a:lnTo>
                  <a:lnTo>
                    <a:pt x="107" y="236"/>
                  </a:lnTo>
                  <a:lnTo>
                    <a:pt x="96" y="205"/>
                  </a:lnTo>
                  <a:lnTo>
                    <a:pt x="83" y="175"/>
                  </a:lnTo>
                  <a:lnTo>
                    <a:pt x="71" y="144"/>
                  </a:lnTo>
                  <a:lnTo>
                    <a:pt x="40" y="80"/>
                  </a:lnTo>
                  <a:lnTo>
                    <a:pt x="34" y="64"/>
                  </a:lnTo>
                  <a:lnTo>
                    <a:pt x="26" y="42"/>
                  </a:lnTo>
                  <a:lnTo>
                    <a:pt x="13" y="0"/>
                  </a:lnTo>
                  <a:lnTo>
                    <a:pt x="6" y="38"/>
                  </a:lnTo>
                  <a:lnTo>
                    <a:pt x="3" y="56"/>
                  </a:lnTo>
                  <a:lnTo>
                    <a:pt x="1" y="74"/>
                  </a:lnTo>
                  <a:lnTo>
                    <a:pt x="0" y="93"/>
                  </a:lnTo>
                  <a:lnTo>
                    <a:pt x="1" y="115"/>
                  </a:lnTo>
                  <a:lnTo>
                    <a:pt x="3" y="140"/>
                  </a:lnTo>
                  <a:lnTo>
                    <a:pt x="8" y="167"/>
                  </a:lnTo>
                  <a:lnTo>
                    <a:pt x="16" y="193"/>
                  </a:lnTo>
                  <a:lnTo>
                    <a:pt x="26" y="220"/>
                  </a:lnTo>
                  <a:lnTo>
                    <a:pt x="40" y="247"/>
                  </a:lnTo>
                  <a:lnTo>
                    <a:pt x="56" y="274"/>
                  </a:lnTo>
                  <a:lnTo>
                    <a:pt x="80" y="310"/>
                  </a:lnTo>
                  <a:lnTo>
                    <a:pt x="106" y="345"/>
                  </a:lnTo>
                  <a:lnTo>
                    <a:pt x="132" y="380"/>
                  </a:lnTo>
                  <a:lnTo>
                    <a:pt x="143" y="398"/>
                  </a:lnTo>
                  <a:lnTo>
                    <a:pt x="152" y="41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p:cNvSpPr>
              <a:spLocks noChangeAspect="1"/>
            </p:cNvSpPr>
            <p:nvPr userDrawn="1"/>
          </p:nvSpPr>
          <p:spPr bwMode="auto">
            <a:xfrm>
              <a:off x="911" y="1247"/>
              <a:ext cx="115" cy="231"/>
            </a:xfrm>
            <a:custGeom>
              <a:avLst/>
              <a:gdLst>
                <a:gd name="T0" fmla="*/ 0 w 231"/>
                <a:gd name="T1" fmla="*/ 7 h 463"/>
                <a:gd name="T2" fmla="*/ 0 w 231"/>
                <a:gd name="T3" fmla="*/ 7 h 463"/>
                <a:gd name="T4" fmla="*/ 1 w 231"/>
                <a:gd name="T5" fmla="*/ 6 h 463"/>
                <a:gd name="T6" fmla="*/ 1 w 231"/>
                <a:gd name="T7" fmla="*/ 6 h 463"/>
                <a:gd name="T8" fmla="*/ 1 w 231"/>
                <a:gd name="T9" fmla="*/ 6 h 463"/>
                <a:gd name="T10" fmla="*/ 1 w 231"/>
                <a:gd name="T11" fmla="*/ 6 h 463"/>
                <a:gd name="T12" fmla="*/ 1 w 231"/>
                <a:gd name="T13" fmla="*/ 5 h 463"/>
                <a:gd name="T14" fmla="*/ 1 w 231"/>
                <a:gd name="T15" fmla="*/ 5 h 463"/>
                <a:gd name="T16" fmla="*/ 2 w 231"/>
                <a:gd name="T17" fmla="*/ 4 h 463"/>
                <a:gd name="T18" fmla="*/ 2 w 231"/>
                <a:gd name="T19" fmla="*/ 4 h 463"/>
                <a:gd name="T20" fmla="*/ 2 w 231"/>
                <a:gd name="T21" fmla="*/ 4 h 463"/>
                <a:gd name="T22" fmla="*/ 2 w 231"/>
                <a:gd name="T23" fmla="*/ 3 h 463"/>
                <a:gd name="T24" fmla="*/ 3 w 231"/>
                <a:gd name="T25" fmla="*/ 3 h 463"/>
                <a:gd name="T26" fmla="*/ 3 w 231"/>
                <a:gd name="T27" fmla="*/ 2 h 463"/>
                <a:gd name="T28" fmla="*/ 3 w 231"/>
                <a:gd name="T29" fmla="*/ 1 h 463"/>
                <a:gd name="T30" fmla="*/ 3 w 231"/>
                <a:gd name="T31" fmla="*/ 1 h 463"/>
                <a:gd name="T32" fmla="*/ 3 w 231"/>
                <a:gd name="T33" fmla="*/ 2 h 463"/>
                <a:gd name="T34" fmla="*/ 2 w 231"/>
                <a:gd name="T35" fmla="*/ 2 h 463"/>
                <a:gd name="T36" fmla="*/ 2 w 231"/>
                <a:gd name="T37" fmla="*/ 2 h 463"/>
                <a:gd name="T38" fmla="*/ 2 w 231"/>
                <a:gd name="T39" fmla="*/ 3 h 463"/>
                <a:gd name="T40" fmla="*/ 1 w 231"/>
                <a:gd name="T41" fmla="*/ 3 h 463"/>
                <a:gd name="T42" fmla="*/ 1 w 231"/>
                <a:gd name="T43" fmla="*/ 4 h 463"/>
                <a:gd name="T44" fmla="*/ 1 w 231"/>
                <a:gd name="T45" fmla="*/ 4 h 463"/>
                <a:gd name="T46" fmla="*/ 1 w 231"/>
                <a:gd name="T47" fmla="*/ 4 h 463"/>
                <a:gd name="T48" fmla="*/ 1 w 231"/>
                <a:gd name="T49" fmla="*/ 4 h 463"/>
                <a:gd name="T50" fmla="*/ 1 w 231"/>
                <a:gd name="T51" fmla="*/ 5 h 463"/>
                <a:gd name="T52" fmla="*/ 1 w 231"/>
                <a:gd name="T53" fmla="*/ 5 h 463"/>
                <a:gd name="T54" fmla="*/ 1 w 231"/>
                <a:gd name="T55" fmla="*/ 4 h 463"/>
                <a:gd name="T56" fmla="*/ 1 w 231"/>
                <a:gd name="T57" fmla="*/ 4 h 463"/>
                <a:gd name="T58" fmla="*/ 1 w 231"/>
                <a:gd name="T59" fmla="*/ 3 h 463"/>
                <a:gd name="T60" fmla="*/ 1 w 231"/>
                <a:gd name="T61" fmla="*/ 3 h 463"/>
                <a:gd name="T62" fmla="*/ 1 w 231"/>
                <a:gd name="T63" fmla="*/ 2 h 463"/>
                <a:gd name="T64" fmla="*/ 0 w 231"/>
                <a:gd name="T65" fmla="*/ 1 h 463"/>
                <a:gd name="T66" fmla="*/ 0 w 231"/>
                <a:gd name="T67" fmla="*/ 1 h 463"/>
                <a:gd name="T68" fmla="*/ 0 w 231"/>
                <a:gd name="T69" fmla="*/ 1 h 463"/>
                <a:gd name="T70" fmla="*/ 0 w 231"/>
                <a:gd name="T71" fmla="*/ 1 h 463"/>
                <a:gd name="T72" fmla="*/ 0 w 231"/>
                <a:gd name="T73" fmla="*/ 1 h 463"/>
                <a:gd name="T74" fmla="*/ 0 w 231"/>
                <a:gd name="T75" fmla="*/ 0 h 463"/>
                <a:gd name="T76" fmla="*/ 1 w 231"/>
                <a:gd name="T77" fmla="*/ 0 h 463"/>
                <a:gd name="T78" fmla="*/ 1 w 231"/>
                <a:gd name="T79" fmla="*/ 0 h 463"/>
                <a:gd name="T80" fmla="*/ 1 w 231"/>
                <a:gd name="T81" fmla="*/ 0 h 463"/>
                <a:gd name="T82" fmla="*/ 1 w 231"/>
                <a:gd name="T83" fmla="*/ 0 h 463"/>
                <a:gd name="T84" fmla="*/ 0 w 231"/>
                <a:gd name="T85" fmla="*/ 0 h 463"/>
                <a:gd name="T86" fmla="*/ 0 w 231"/>
                <a:gd name="T87" fmla="*/ 0 h 463"/>
                <a:gd name="T88" fmla="*/ 0 w 231"/>
                <a:gd name="T89" fmla="*/ 1 h 463"/>
                <a:gd name="T90" fmla="*/ 0 w 231"/>
                <a:gd name="T91" fmla="*/ 1 h 463"/>
                <a:gd name="T92" fmla="*/ 0 w 231"/>
                <a:gd name="T93" fmla="*/ 1 h 463"/>
                <a:gd name="T94" fmla="*/ 0 w 231"/>
                <a:gd name="T95" fmla="*/ 1 h 463"/>
                <a:gd name="T96" fmla="*/ 0 w 231"/>
                <a:gd name="T97" fmla="*/ 2 h 463"/>
                <a:gd name="T98" fmla="*/ 0 w 231"/>
                <a:gd name="T99" fmla="*/ 2 h 463"/>
                <a:gd name="T100" fmla="*/ 0 w 231"/>
                <a:gd name="T101" fmla="*/ 2 h 463"/>
                <a:gd name="T102" fmla="*/ 0 w 231"/>
                <a:gd name="T103" fmla="*/ 3 h 463"/>
                <a:gd name="T104" fmla="*/ 0 w 231"/>
                <a:gd name="T105" fmla="*/ 3 h 463"/>
                <a:gd name="T106" fmla="*/ 0 w 231"/>
                <a:gd name="T107" fmla="*/ 4 h 463"/>
                <a:gd name="T108" fmla="*/ 0 w 231"/>
                <a:gd name="T109" fmla="*/ 4 h 463"/>
                <a:gd name="T110" fmla="*/ 0 w 231"/>
                <a:gd name="T111" fmla="*/ 5 h 463"/>
                <a:gd name="T112" fmla="*/ 0 w 231"/>
                <a:gd name="T113" fmla="*/ 5 h 463"/>
                <a:gd name="T114" fmla="*/ 0 w 231"/>
                <a:gd name="T115" fmla="*/ 6 h 463"/>
                <a:gd name="T116" fmla="*/ 0 w 231"/>
                <a:gd name="T117" fmla="*/ 7 h 463"/>
                <a:gd name="T118" fmla="*/ 0 w 231"/>
                <a:gd name="T119" fmla="*/ 7 h 463"/>
                <a:gd name="T120" fmla="*/ 0 w 231"/>
                <a:gd name="T121" fmla="*/ 7 h 463"/>
                <a:gd name="T122" fmla="*/ 0 w 231"/>
                <a:gd name="T123" fmla="*/ 7 h 463"/>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31" h="463">
                  <a:moveTo>
                    <a:pt x="61" y="463"/>
                  </a:moveTo>
                  <a:lnTo>
                    <a:pt x="61" y="463"/>
                  </a:lnTo>
                  <a:lnTo>
                    <a:pt x="72" y="426"/>
                  </a:lnTo>
                  <a:lnTo>
                    <a:pt x="77" y="410"/>
                  </a:lnTo>
                  <a:lnTo>
                    <a:pt x="84" y="395"/>
                  </a:lnTo>
                  <a:lnTo>
                    <a:pt x="95" y="377"/>
                  </a:lnTo>
                  <a:lnTo>
                    <a:pt x="114" y="349"/>
                  </a:lnTo>
                  <a:lnTo>
                    <a:pt x="140" y="313"/>
                  </a:lnTo>
                  <a:lnTo>
                    <a:pt x="164" y="275"/>
                  </a:lnTo>
                  <a:lnTo>
                    <a:pt x="185" y="236"/>
                  </a:lnTo>
                  <a:lnTo>
                    <a:pt x="203" y="196"/>
                  </a:lnTo>
                  <a:lnTo>
                    <a:pt x="219" y="157"/>
                  </a:lnTo>
                  <a:lnTo>
                    <a:pt x="231" y="122"/>
                  </a:lnTo>
                  <a:lnTo>
                    <a:pt x="206" y="145"/>
                  </a:lnTo>
                  <a:lnTo>
                    <a:pt x="182" y="167"/>
                  </a:lnTo>
                  <a:lnTo>
                    <a:pt x="156" y="190"/>
                  </a:lnTo>
                  <a:lnTo>
                    <a:pt x="133" y="212"/>
                  </a:lnTo>
                  <a:lnTo>
                    <a:pt x="113" y="236"/>
                  </a:lnTo>
                  <a:lnTo>
                    <a:pt x="93" y="262"/>
                  </a:lnTo>
                  <a:lnTo>
                    <a:pt x="85" y="276"/>
                  </a:lnTo>
                  <a:lnTo>
                    <a:pt x="77" y="291"/>
                  </a:lnTo>
                  <a:lnTo>
                    <a:pt x="71" y="307"/>
                  </a:lnTo>
                  <a:lnTo>
                    <a:pt x="66" y="324"/>
                  </a:lnTo>
                  <a:lnTo>
                    <a:pt x="71" y="299"/>
                  </a:lnTo>
                  <a:lnTo>
                    <a:pt x="72" y="273"/>
                  </a:lnTo>
                  <a:lnTo>
                    <a:pt x="72" y="251"/>
                  </a:lnTo>
                  <a:lnTo>
                    <a:pt x="72" y="226"/>
                  </a:lnTo>
                  <a:lnTo>
                    <a:pt x="66" y="178"/>
                  </a:lnTo>
                  <a:lnTo>
                    <a:pt x="58" y="127"/>
                  </a:lnTo>
                  <a:lnTo>
                    <a:pt x="56" y="111"/>
                  </a:lnTo>
                  <a:lnTo>
                    <a:pt x="56" y="95"/>
                  </a:lnTo>
                  <a:lnTo>
                    <a:pt x="58" y="77"/>
                  </a:lnTo>
                  <a:lnTo>
                    <a:pt x="61" y="61"/>
                  </a:lnTo>
                  <a:lnTo>
                    <a:pt x="69" y="30"/>
                  </a:lnTo>
                  <a:lnTo>
                    <a:pt x="76" y="0"/>
                  </a:lnTo>
                  <a:lnTo>
                    <a:pt x="66" y="10"/>
                  </a:lnTo>
                  <a:lnTo>
                    <a:pt x="58" y="21"/>
                  </a:lnTo>
                  <a:lnTo>
                    <a:pt x="45" y="45"/>
                  </a:lnTo>
                  <a:lnTo>
                    <a:pt x="32" y="69"/>
                  </a:lnTo>
                  <a:lnTo>
                    <a:pt x="23" y="95"/>
                  </a:lnTo>
                  <a:lnTo>
                    <a:pt x="15" y="117"/>
                  </a:lnTo>
                  <a:lnTo>
                    <a:pt x="7" y="141"/>
                  </a:lnTo>
                  <a:lnTo>
                    <a:pt x="3" y="165"/>
                  </a:lnTo>
                  <a:lnTo>
                    <a:pt x="0" y="188"/>
                  </a:lnTo>
                  <a:lnTo>
                    <a:pt x="0" y="212"/>
                  </a:lnTo>
                  <a:lnTo>
                    <a:pt x="2" y="234"/>
                  </a:lnTo>
                  <a:lnTo>
                    <a:pt x="3" y="257"/>
                  </a:lnTo>
                  <a:lnTo>
                    <a:pt x="8" y="281"/>
                  </a:lnTo>
                  <a:lnTo>
                    <a:pt x="18" y="326"/>
                  </a:lnTo>
                  <a:lnTo>
                    <a:pt x="31" y="371"/>
                  </a:lnTo>
                  <a:lnTo>
                    <a:pt x="43" y="414"/>
                  </a:lnTo>
                  <a:lnTo>
                    <a:pt x="55" y="459"/>
                  </a:lnTo>
                  <a:lnTo>
                    <a:pt x="61" y="46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 name="Freeform 8"/>
            <p:cNvSpPr>
              <a:spLocks noChangeAspect="1"/>
            </p:cNvSpPr>
            <p:nvPr userDrawn="1"/>
          </p:nvSpPr>
          <p:spPr bwMode="auto">
            <a:xfrm>
              <a:off x="955" y="1180"/>
              <a:ext cx="117" cy="177"/>
            </a:xfrm>
            <a:custGeom>
              <a:avLst/>
              <a:gdLst>
                <a:gd name="T0" fmla="*/ 0 w 235"/>
                <a:gd name="T1" fmla="*/ 6 h 353"/>
                <a:gd name="T2" fmla="*/ 0 w 235"/>
                <a:gd name="T3" fmla="*/ 6 h 353"/>
                <a:gd name="T4" fmla="*/ 0 w 235"/>
                <a:gd name="T5" fmla="*/ 6 h 353"/>
                <a:gd name="T6" fmla="*/ 0 w 235"/>
                <a:gd name="T7" fmla="*/ 5 h 353"/>
                <a:gd name="T8" fmla="*/ 1 w 235"/>
                <a:gd name="T9" fmla="*/ 5 h 353"/>
                <a:gd name="T10" fmla="*/ 1 w 235"/>
                <a:gd name="T11" fmla="*/ 5 h 353"/>
                <a:gd name="T12" fmla="*/ 1 w 235"/>
                <a:gd name="T13" fmla="*/ 5 h 353"/>
                <a:gd name="T14" fmla="*/ 1 w 235"/>
                <a:gd name="T15" fmla="*/ 5 h 353"/>
                <a:gd name="T16" fmla="*/ 1 w 235"/>
                <a:gd name="T17" fmla="*/ 4 h 353"/>
                <a:gd name="T18" fmla="*/ 2 w 235"/>
                <a:gd name="T19" fmla="*/ 4 h 353"/>
                <a:gd name="T20" fmla="*/ 2 w 235"/>
                <a:gd name="T21" fmla="*/ 4 h 353"/>
                <a:gd name="T22" fmla="*/ 2 w 235"/>
                <a:gd name="T23" fmla="*/ 3 h 353"/>
                <a:gd name="T24" fmla="*/ 3 w 235"/>
                <a:gd name="T25" fmla="*/ 3 h 353"/>
                <a:gd name="T26" fmla="*/ 3 w 235"/>
                <a:gd name="T27" fmla="*/ 2 h 353"/>
                <a:gd name="T28" fmla="*/ 3 w 235"/>
                <a:gd name="T29" fmla="*/ 2 h 353"/>
                <a:gd name="T30" fmla="*/ 3 w 235"/>
                <a:gd name="T31" fmla="*/ 2 h 353"/>
                <a:gd name="T32" fmla="*/ 3 w 235"/>
                <a:gd name="T33" fmla="*/ 2 h 353"/>
                <a:gd name="T34" fmla="*/ 3 w 235"/>
                <a:gd name="T35" fmla="*/ 2 h 353"/>
                <a:gd name="T36" fmla="*/ 3 w 235"/>
                <a:gd name="T37" fmla="*/ 2 h 353"/>
                <a:gd name="T38" fmla="*/ 3 w 235"/>
                <a:gd name="T39" fmla="*/ 2 h 353"/>
                <a:gd name="T40" fmla="*/ 2 w 235"/>
                <a:gd name="T41" fmla="*/ 2 h 353"/>
                <a:gd name="T42" fmla="*/ 2 w 235"/>
                <a:gd name="T43" fmla="*/ 3 h 353"/>
                <a:gd name="T44" fmla="*/ 2 w 235"/>
                <a:gd name="T45" fmla="*/ 3 h 353"/>
                <a:gd name="T46" fmla="*/ 1 w 235"/>
                <a:gd name="T47" fmla="*/ 3 h 353"/>
                <a:gd name="T48" fmla="*/ 1 w 235"/>
                <a:gd name="T49" fmla="*/ 3 h 353"/>
                <a:gd name="T50" fmla="*/ 1 w 235"/>
                <a:gd name="T51" fmla="*/ 4 h 353"/>
                <a:gd name="T52" fmla="*/ 1 w 235"/>
                <a:gd name="T53" fmla="*/ 4 h 353"/>
                <a:gd name="T54" fmla="*/ 1 w 235"/>
                <a:gd name="T55" fmla="*/ 4 h 353"/>
                <a:gd name="T56" fmla="*/ 0 w 235"/>
                <a:gd name="T57" fmla="*/ 4 h 353"/>
                <a:gd name="T58" fmla="*/ 0 w 235"/>
                <a:gd name="T59" fmla="*/ 4 h 353"/>
                <a:gd name="T60" fmla="*/ 0 w 235"/>
                <a:gd name="T61" fmla="*/ 4 h 353"/>
                <a:gd name="T62" fmla="*/ 1 w 235"/>
                <a:gd name="T63" fmla="*/ 3 h 353"/>
                <a:gd name="T64" fmla="*/ 1 w 235"/>
                <a:gd name="T65" fmla="*/ 2 h 353"/>
                <a:gd name="T66" fmla="*/ 1 w 235"/>
                <a:gd name="T67" fmla="*/ 1 h 353"/>
                <a:gd name="T68" fmla="*/ 1 w 235"/>
                <a:gd name="T69" fmla="*/ 0 h 353"/>
                <a:gd name="T70" fmla="*/ 1 w 235"/>
                <a:gd name="T71" fmla="*/ 0 h 353"/>
                <a:gd name="T72" fmla="*/ 1 w 235"/>
                <a:gd name="T73" fmla="*/ 1 h 353"/>
                <a:gd name="T74" fmla="*/ 1 w 235"/>
                <a:gd name="T75" fmla="*/ 1 h 353"/>
                <a:gd name="T76" fmla="*/ 0 w 235"/>
                <a:gd name="T77" fmla="*/ 1 h 353"/>
                <a:gd name="T78" fmla="*/ 0 w 235"/>
                <a:gd name="T79" fmla="*/ 2 h 353"/>
                <a:gd name="T80" fmla="*/ 0 w 235"/>
                <a:gd name="T81" fmla="*/ 2 h 353"/>
                <a:gd name="T82" fmla="*/ 0 w 235"/>
                <a:gd name="T83" fmla="*/ 2 h 353"/>
                <a:gd name="T84" fmla="*/ 0 w 235"/>
                <a:gd name="T85" fmla="*/ 3 h 353"/>
                <a:gd name="T86" fmla="*/ 0 w 235"/>
                <a:gd name="T87" fmla="*/ 3 h 353"/>
                <a:gd name="T88" fmla="*/ 0 w 235"/>
                <a:gd name="T89" fmla="*/ 3 h 353"/>
                <a:gd name="T90" fmla="*/ 0 w 235"/>
                <a:gd name="T91" fmla="*/ 3 h 353"/>
                <a:gd name="T92" fmla="*/ 0 w 235"/>
                <a:gd name="T93" fmla="*/ 4 h 353"/>
                <a:gd name="T94" fmla="*/ 0 w 235"/>
                <a:gd name="T95" fmla="*/ 4 h 353"/>
                <a:gd name="T96" fmla="*/ 0 w 235"/>
                <a:gd name="T97" fmla="*/ 4 h 353"/>
                <a:gd name="T98" fmla="*/ 0 w 235"/>
                <a:gd name="T99" fmla="*/ 5 h 353"/>
                <a:gd name="T100" fmla="*/ 0 w 235"/>
                <a:gd name="T101" fmla="*/ 5 h 353"/>
                <a:gd name="T102" fmla="*/ 0 w 235"/>
                <a:gd name="T103" fmla="*/ 5 h 353"/>
                <a:gd name="T104" fmla="*/ 0 w 235"/>
                <a:gd name="T105" fmla="*/ 6 h 353"/>
                <a:gd name="T106" fmla="*/ 0 w 235"/>
                <a:gd name="T107" fmla="*/ 6 h 353"/>
                <a:gd name="T108" fmla="*/ 0 w 235"/>
                <a:gd name="T109" fmla="*/ 6 h 353"/>
                <a:gd name="T110" fmla="*/ 0 w 235"/>
                <a:gd name="T111" fmla="*/ 6 h 353"/>
                <a:gd name="T112" fmla="*/ 0 w 235"/>
                <a:gd name="T113" fmla="*/ 6 h 3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5" h="353">
                  <a:moveTo>
                    <a:pt x="8" y="353"/>
                  </a:moveTo>
                  <a:lnTo>
                    <a:pt x="8" y="353"/>
                  </a:lnTo>
                  <a:lnTo>
                    <a:pt x="26" y="332"/>
                  </a:lnTo>
                  <a:lnTo>
                    <a:pt x="47" y="310"/>
                  </a:lnTo>
                  <a:lnTo>
                    <a:pt x="66" y="292"/>
                  </a:lnTo>
                  <a:lnTo>
                    <a:pt x="82" y="279"/>
                  </a:lnTo>
                  <a:lnTo>
                    <a:pt x="92" y="270"/>
                  </a:lnTo>
                  <a:lnTo>
                    <a:pt x="110" y="253"/>
                  </a:lnTo>
                  <a:lnTo>
                    <a:pt x="132" y="229"/>
                  </a:lnTo>
                  <a:lnTo>
                    <a:pt x="158" y="202"/>
                  </a:lnTo>
                  <a:lnTo>
                    <a:pt x="182" y="170"/>
                  </a:lnTo>
                  <a:lnTo>
                    <a:pt x="206" y="138"/>
                  </a:lnTo>
                  <a:lnTo>
                    <a:pt x="216" y="122"/>
                  </a:lnTo>
                  <a:lnTo>
                    <a:pt x="224" y="106"/>
                  </a:lnTo>
                  <a:lnTo>
                    <a:pt x="230" y="90"/>
                  </a:lnTo>
                  <a:lnTo>
                    <a:pt x="235" y="74"/>
                  </a:lnTo>
                  <a:lnTo>
                    <a:pt x="225" y="86"/>
                  </a:lnTo>
                  <a:lnTo>
                    <a:pt x="213" y="98"/>
                  </a:lnTo>
                  <a:lnTo>
                    <a:pt x="188" y="118"/>
                  </a:lnTo>
                  <a:lnTo>
                    <a:pt x="161" y="136"/>
                  </a:lnTo>
                  <a:lnTo>
                    <a:pt x="135" y="154"/>
                  </a:lnTo>
                  <a:lnTo>
                    <a:pt x="110" y="173"/>
                  </a:lnTo>
                  <a:lnTo>
                    <a:pt x="97" y="184"/>
                  </a:lnTo>
                  <a:lnTo>
                    <a:pt x="86" y="194"/>
                  </a:lnTo>
                  <a:lnTo>
                    <a:pt x="74" y="207"/>
                  </a:lnTo>
                  <a:lnTo>
                    <a:pt x="65" y="220"/>
                  </a:lnTo>
                  <a:lnTo>
                    <a:pt x="55" y="233"/>
                  </a:lnTo>
                  <a:lnTo>
                    <a:pt x="47" y="249"/>
                  </a:lnTo>
                  <a:lnTo>
                    <a:pt x="71" y="130"/>
                  </a:lnTo>
                  <a:lnTo>
                    <a:pt x="81" y="82"/>
                  </a:lnTo>
                  <a:lnTo>
                    <a:pt x="89" y="53"/>
                  </a:lnTo>
                  <a:lnTo>
                    <a:pt x="110" y="0"/>
                  </a:lnTo>
                  <a:lnTo>
                    <a:pt x="90" y="16"/>
                  </a:lnTo>
                  <a:lnTo>
                    <a:pt x="74" y="33"/>
                  </a:lnTo>
                  <a:lnTo>
                    <a:pt x="58" y="51"/>
                  </a:lnTo>
                  <a:lnTo>
                    <a:pt x="45" y="72"/>
                  </a:lnTo>
                  <a:lnTo>
                    <a:pt x="33" y="93"/>
                  </a:lnTo>
                  <a:lnTo>
                    <a:pt x="23" y="115"/>
                  </a:lnTo>
                  <a:lnTo>
                    <a:pt x="15" y="138"/>
                  </a:lnTo>
                  <a:lnTo>
                    <a:pt x="8" y="162"/>
                  </a:lnTo>
                  <a:lnTo>
                    <a:pt x="4" y="180"/>
                  </a:lnTo>
                  <a:lnTo>
                    <a:pt x="0" y="208"/>
                  </a:lnTo>
                  <a:lnTo>
                    <a:pt x="0" y="226"/>
                  </a:lnTo>
                  <a:lnTo>
                    <a:pt x="0" y="247"/>
                  </a:lnTo>
                  <a:lnTo>
                    <a:pt x="0" y="270"/>
                  </a:lnTo>
                  <a:lnTo>
                    <a:pt x="4" y="295"/>
                  </a:lnTo>
                  <a:lnTo>
                    <a:pt x="7" y="327"/>
                  </a:lnTo>
                  <a:lnTo>
                    <a:pt x="8"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p:cNvSpPr>
              <a:spLocks noChangeAspect="1"/>
            </p:cNvSpPr>
            <p:nvPr userDrawn="1"/>
          </p:nvSpPr>
          <p:spPr bwMode="auto">
            <a:xfrm>
              <a:off x="999" y="1151"/>
              <a:ext cx="99" cy="110"/>
            </a:xfrm>
            <a:custGeom>
              <a:avLst/>
              <a:gdLst>
                <a:gd name="T0" fmla="*/ 0 w 197"/>
                <a:gd name="T1" fmla="*/ 4 h 220"/>
                <a:gd name="T2" fmla="*/ 0 w 197"/>
                <a:gd name="T3" fmla="*/ 4 h 220"/>
                <a:gd name="T4" fmla="*/ 1 w 197"/>
                <a:gd name="T5" fmla="*/ 4 h 220"/>
                <a:gd name="T6" fmla="*/ 1 w 197"/>
                <a:gd name="T7" fmla="*/ 4 h 220"/>
                <a:gd name="T8" fmla="*/ 1 w 197"/>
                <a:gd name="T9" fmla="*/ 3 h 220"/>
                <a:gd name="T10" fmla="*/ 1 w 197"/>
                <a:gd name="T11" fmla="*/ 3 h 220"/>
                <a:gd name="T12" fmla="*/ 2 w 197"/>
                <a:gd name="T13" fmla="*/ 3 h 220"/>
                <a:gd name="T14" fmla="*/ 2 w 197"/>
                <a:gd name="T15" fmla="*/ 3 h 220"/>
                <a:gd name="T16" fmla="*/ 2 w 197"/>
                <a:gd name="T17" fmla="*/ 2 h 220"/>
                <a:gd name="T18" fmla="*/ 3 w 197"/>
                <a:gd name="T19" fmla="*/ 2 h 220"/>
                <a:gd name="T20" fmla="*/ 3 w 197"/>
                <a:gd name="T21" fmla="*/ 1 h 220"/>
                <a:gd name="T22" fmla="*/ 3 w 197"/>
                <a:gd name="T23" fmla="*/ 1 h 220"/>
                <a:gd name="T24" fmla="*/ 4 w 197"/>
                <a:gd name="T25" fmla="*/ 0 h 220"/>
                <a:gd name="T26" fmla="*/ 4 w 197"/>
                <a:gd name="T27" fmla="*/ 0 h 220"/>
                <a:gd name="T28" fmla="*/ 3 w 197"/>
                <a:gd name="T29" fmla="*/ 1 h 220"/>
                <a:gd name="T30" fmla="*/ 3 w 197"/>
                <a:gd name="T31" fmla="*/ 1 h 220"/>
                <a:gd name="T32" fmla="*/ 3 w 197"/>
                <a:gd name="T33" fmla="*/ 1 h 220"/>
                <a:gd name="T34" fmla="*/ 3 w 197"/>
                <a:gd name="T35" fmla="*/ 1 h 220"/>
                <a:gd name="T36" fmla="*/ 2 w 197"/>
                <a:gd name="T37" fmla="*/ 1 h 220"/>
                <a:gd name="T38" fmla="*/ 2 w 197"/>
                <a:gd name="T39" fmla="*/ 1 h 220"/>
                <a:gd name="T40" fmla="*/ 2 w 197"/>
                <a:gd name="T41" fmla="*/ 2 h 220"/>
                <a:gd name="T42" fmla="*/ 1 w 197"/>
                <a:gd name="T43" fmla="*/ 2 h 220"/>
                <a:gd name="T44" fmla="*/ 1 w 197"/>
                <a:gd name="T45" fmla="*/ 2 h 220"/>
                <a:gd name="T46" fmla="*/ 1 w 197"/>
                <a:gd name="T47" fmla="*/ 2 h 220"/>
                <a:gd name="T48" fmla="*/ 1 w 197"/>
                <a:gd name="T49" fmla="*/ 3 h 220"/>
                <a:gd name="T50" fmla="*/ 1 w 197"/>
                <a:gd name="T51" fmla="*/ 3 h 220"/>
                <a:gd name="T52" fmla="*/ 1 w 197"/>
                <a:gd name="T53" fmla="*/ 3 h 220"/>
                <a:gd name="T54" fmla="*/ 1 w 197"/>
                <a:gd name="T55" fmla="*/ 3 h 220"/>
                <a:gd name="T56" fmla="*/ 1 w 197"/>
                <a:gd name="T57" fmla="*/ 3 h 220"/>
                <a:gd name="T58" fmla="*/ 1 w 197"/>
                <a:gd name="T59" fmla="*/ 4 h 220"/>
                <a:gd name="T60" fmla="*/ 0 w 197"/>
                <a:gd name="T61" fmla="*/ 4 h 220"/>
                <a:gd name="T62" fmla="*/ 0 w 197"/>
                <a:gd name="T63" fmla="*/ 4 h 220"/>
                <a:gd name="T64" fmla="*/ 0 w 197"/>
                <a:gd name="T65" fmla="*/ 4 h 220"/>
                <a:gd name="T66" fmla="*/ 0 w 197"/>
                <a:gd name="T67" fmla="*/ 4 h 220"/>
                <a:gd name="T68" fmla="*/ 0 w 197"/>
                <a:gd name="T69" fmla="*/ 4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7" h="220">
                  <a:moveTo>
                    <a:pt x="0" y="220"/>
                  </a:moveTo>
                  <a:lnTo>
                    <a:pt x="0" y="220"/>
                  </a:lnTo>
                  <a:lnTo>
                    <a:pt x="16" y="211"/>
                  </a:lnTo>
                  <a:lnTo>
                    <a:pt x="32" y="201"/>
                  </a:lnTo>
                  <a:lnTo>
                    <a:pt x="46" y="190"/>
                  </a:lnTo>
                  <a:lnTo>
                    <a:pt x="61" y="178"/>
                  </a:lnTo>
                  <a:lnTo>
                    <a:pt x="75" y="166"/>
                  </a:lnTo>
                  <a:lnTo>
                    <a:pt x="87" y="151"/>
                  </a:lnTo>
                  <a:lnTo>
                    <a:pt x="111" y="122"/>
                  </a:lnTo>
                  <a:lnTo>
                    <a:pt x="133" y="92"/>
                  </a:lnTo>
                  <a:lnTo>
                    <a:pt x="154" y="60"/>
                  </a:lnTo>
                  <a:lnTo>
                    <a:pt x="175" y="29"/>
                  </a:lnTo>
                  <a:lnTo>
                    <a:pt x="197" y="0"/>
                  </a:lnTo>
                  <a:lnTo>
                    <a:pt x="180" y="7"/>
                  </a:lnTo>
                  <a:lnTo>
                    <a:pt x="164" y="13"/>
                  </a:lnTo>
                  <a:lnTo>
                    <a:pt x="148" y="21"/>
                  </a:lnTo>
                  <a:lnTo>
                    <a:pt x="133" y="29"/>
                  </a:lnTo>
                  <a:lnTo>
                    <a:pt x="119" y="39"/>
                  </a:lnTo>
                  <a:lnTo>
                    <a:pt x="104" y="50"/>
                  </a:lnTo>
                  <a:lnTo>
                    <a:pt x="79" y="71"/>
                  </a:lnTo>
                  <a:lnTo>
                    <a:pt x="56" y="97"/>
                  </a:lnTo>
                  <a:lnTo>
                    <a:pt x="45" y="109"/>
                  </a:lnTo>
                  <a:lnTo>
                    <a:pt x="35" y="124"/>
                  </a:lnTo>
                  <a:lnTo>
                    <a:pt x="27" y="137"/>
                  </a:lnTo>
                  <a:lnTo>
                    <a:pt x="19" y="153"/>
                  </a:lnTo>
                  <a:lnTo>
                    <a:pt x="13" y="167"/>
                  </a:lnTo>
                  <a:lnTo>
                    <a:pt x="6" y="182"/>
                  </a:lnTo>
                  <a:lnTo>
                    <a:pt x="3" y="196"/>
                  </a:lnTo>
                  <a:lnTo>
                    <a:pt x="0" y="207"/>
                  </a:lnTo>
                  <a:lnTo>
                    <a:pt x="0"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p:cNvSpPr>
              <a:spLocks noChangeAspect="1"/>
            </p:cNvSpPr>
            <p:nvPr userDrawn="1"/>
          </p:nvSpPr>
          <p:spPr bwMode="auto">
            <a:xfrm>
              <a:off x="1515" y="1690"/>
              <a:ext cx="225" cy="163"/>
            </a:xfrm>
            <a:custGeom>
              <a:avLst/>
              <a:gdLst>
                <a:gd name="T0" fmla="*/ 3 w 452"/>
                <a:gd name="T1" fmla="*/ 4 h 326"/>
                <a:gd name="T2" fmla="*/ 1 w 452"/>
                <a:gd name="T3" fmla="*/ 5 h 326"/>
                <a:gd name="T4" fmla="*/ 1 w 452"/>
                <a:gd name="T5" fmla="*/ 5 h 326"/>
                <a:gd name="T6" fmla="*/ 2 w 452"/>
                <a:gd name="T7" fmla="*/ 4 h 326"/>
                <a:gd name="T8" fmla="*/ 2 w 452"/>
                <a:gd name="T9" fmla="*/ 4 h 326"/>
                <a:gd name="T10" fmla="*/ 2 w 452"/>
                <a:gd name="T11" fmla="*/ 3 h 326"/>
                <a:gd name="T12" fmla="*/ 3 w 452"/>
                <a:gd name="T13" fmla="*/ 3 h 326"/>
                <a:gd name="T14" fmla="*/ 3 w 452"/>
                <a:gd name="T15" fmla="*/ 3 h 326"/>
                <a:gd name="T16" fmla="*/ 3 w 452"/>
                <a:gd name="T17" fmla="*/ 2 h 326"/>
                <a:gd name="T18" fmla="*/ 3 w 452"/>
                <a:gd name="T19" fmla="*/ 0 h 326"/>
                <a:gd name="T20" fmla="*/ 3 w 452"/>
                <a:gd name="T21" fmla="*/ 1 h 326"/>
                <a:gd name="T22" fmla="*/ 2 w 452"/>
                <a:gd name="T23" fmla="*/ 2 h 326"/>
                <a:gd name="T24" fmla="*/ 1 w 452"/>
                <a:gd name="T25" fmla="*/ 3 h 326"/>
                <a:gd name="T26" fmla="*/ 1 w 452"/>
                <a:gd name="T27" fmla="*/ 4 h 326"/>
                <a:gd name="T28" fmla="*/ 0 w 452"/>
                <a:gd name="T29" fmla="*/ 4 h 326"/>
                <a:gd name="T30" fmla="*/ 0 w 452"/>
                <a:gd name="T31" fmla="*/ 5 h 326"/>
                <a:gd name="T32" fmla="*/ 0 w 452"/>
                <a:gd name="T33" fmla="*/ 5 h 326"/>
                <a:gd name="T34" fmla="*/ 0 w 452"/>
                <a:gd name="T35" fmla="*/ 5 h 326"/>
                <a:gd name="T36" fmla="*/ 0 w 452"/>
                <a:gd name="T37" fmla="*/ 5 h 326"/>
                <a:gd name="T38" fmla="*/ 0 w 452"/>
                <a:gd name="T39" fmla="*/ 5 h 326"/>
                <a:gd name="T40" fmla="*/ 1 w 452"/>
                <a:gd name="T41" fmla="*/ 5 h 326"/>
                <a:gd name="T42" fmla="*/ 2 w 452"/>
                <a:gd name="T43" fmla="*/ 6 h 326"/>
                <a:gd name="T44" fmla="*/ 3 w 452"/>
                <a:gd name="T45" fmla="*/ 6 h 326"/>
                <a:gd name="T46" fmla="*/ 3 w 452"/>
                <a:gd name="T47" fmla="*/ 6 h 326"/>
                <a:gd name="T48" fmla="*/ 4 w 452"/>
                <a:gd name="T49" fmla="*/ 5 h 326"/>
                <a:gd name="T50" fmla="*/ 4 w 452"/>
                <a:gd name="T51" fmla="*/ 5 h 326"/>
                <a:gd name="T52" fmla="*/ 5 w 452"/>
                <a:gd name="T53" fmla="*/ 5 h 326"/>
                <a:gd name="T54" fmla="*/ 6 w 452"/>
                <a:gd name="T55" fmla="*/ 4 h 326"/>
                <a:gd name="T56" fmla="*/ 6 w 452"/>
                <a:gd name="T57" fmla="*/ 3 h 326"/>
                <a:gd name="T58" fmla="*/ 7 w 452"/>
                <a:gd name="T59" fmla="*/ 3 h 326"/>
                <a:gd name="T60" fmla="*/ 5 w 452"/>
                <a:gd name="T61" fmla="*/ 3 h 326"/>
                <a:gd name="T62" fmla="*/ 5 w 452"/>
                <a:gd name="T63" fmla="*/ 4 h 326"/>
                <a:gd name="T64" fmla="*/ 4 w 452"/>
                <a:gd name="T65" fmla="*/ 4 h 326"/>
                <a:gd name="T66" fmla="*/ 3 w 452"/>
                <a:gd name="T67" fmla="*/ 4 h 326"/>
                <a:gd name="T68" fmla="*/ 3 w 452"/>
                <a:gd name="T69" fmla="*/ 4 h 32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452" h="326">
                  <a:moveTo>
                    <a:pt x="211" y="239"/>
                  </a:moveTo>
                  <a:lnTo>
                    <a:pt x="211" y="239"/>
                  </a:lnTo>
                  <a:lnTo>
                    <a:pt x="148" y="256"/>
                  </a:lnTo>
                  <a:lnTo>
                    <a:pt x="81" y="275"/>
                  </a:lnTo>
                  <a:lnTo>
                    <a:pt x="103" y="265"/>
                  </a:lnTo>
                  <a:lnTo>
                    <a:pt x="122" y="254"/>
                  </a:lnTo>
                  <a:lnTo>
                    <a:pt x="140" y="243"/>
                  </a:lnTo>
                  <a:lnTo>
                    <a:pt x="154" y="230"/>
                  </a:lnTo>
                  <a:lnTo>
                    <a:pt x="166" y="217"/>
                  </a:lnTo>
                  <a:lnTo>
                    <a:pt x="177" y="203"/>
                  </a:lnTo>
                  <a:lnTo>
                    <a:pt x="187" y="186"/>
                  </a:lnTo>
                  <a:lnTo>
                    <a:pt x="196" y="170"/>
                  </a:lnTo>
                  <a:lnTo>
                    <a:pt x="206" y="150"/>
                  </a:lnTo>
                  <a:lnTo>
                    <a:pt x="215" y="130"/>
                  </a:lnTo>
                  <a:lnTo>
                    <a:pt x="222" y="109"/>
                  </a:lnTo>
                  <a:lnTo>
                    <a:pt x="230" y="87"/>
                  </a:lnTo>
                  <a:lnTo>
                    <a:pt x="241" y="43"/>
                  </a:lnTo>
                  <a:lnTo>
                    <a:pt x="252" y="0"/>
                  </a:lnTo>
                  <a:lnTo>
                    <a:pt x="217" y="34"/>
                  </a:lnTo>
                  <a:lnTo>
                    <a:pt x="180" y="72"/>
                  </a:lnTo>
                  <a:lnTo>
                    <a:pt x="142" y="116"/>
                  </a:lnTo>
                  <a:lnTo>
                    <a:pt x="108" y="158"/>
                  </a:lnTo>
                  <a:lnTo>
                    <a:pt x="85" y="191"/>
                  </a:lnTo>
                  <a:lnTo>
                    <a:pt x="69" y="219"/>
                  </a:lnTo>
                  <a:lnTo>
                    <a:pt x="58" y="239"/>
                  </a:lnTo>
                  <a:lnTo>
                    <a:pt x="52" y="251"/>
                  </a:lnTo>
                  <a:lnTo>
                    <a:pt x="45" y="259"/>
                  </a:lnTo>
                  <a:lnTo>
                    <a:pt x="32" y="272"/>
                  </a:lnTo>
                  <a:lnTo>
                    <a:pt x="24" y="278"/>
                  </a:lnTo>
                  <a:lnTo>
                    <a:pt x="18" y="283"/>
                  </a:lnTo>
                  <a:lnTo>
                    <a:pt x="8" y="288"/>
                  </a:lnTo>
                  <a:lnTo>
                    <a:pt x="0" y="291"/>
                  </a:lnTo>
                  <a:lnTo>
                    <a:pt x="3" y="294"/>
                  </a:lnTo>
                  <a:lnTo>
                    <a:pt x="7" y="297"/>
                  </a:lnTo>
                  <a:lnTo>
                    <a:pt x="69" y="310"/>
                  </a:lnTo>
                  <a:lnTo>
                    <a:pt x="101" y="317"/>
                  </a:lnTo>
                  <a:lnTo>
                    <a:pt x="134" y="323"/>
                  </a:lnTo>
                  <a:lnTo>
                    <a:pt x="167" y="326"/>
                  </a:lnTo>
                  <a:lnTo>
                    <a:pt x="199" y="326"/>
                  </a:lnTo>
                  <a:lnTo>
                    <a:pt x="217" y="325"/>
                  </a:lnTo>
                  <a:lnTo>
                    <a:pt x="233" y="323"/>
                  </a:lnTo>
                  <a:lnTo>
                    <a:pt x="249" y="318"/>
                  </a:lnTo>
                  <a:lnTo>
                    <a:pt x="265" y="313"/>
                  </a:lnTo>
                  <a:lnTo>
                    <a:pt x="293" y="302"/>
                  </a:lnTo>
                  <a:lnTo>
                    <a:pt x="320" y="288"/>
                  </a:lnTo>
                  <a:lnTo>
                    <a:pt x="347" y="272"/>
                  </a:lnTo>
                  <a:lnTo>
                    <a:pt x="371" y="252"/>
                  </a:lnTo>
                  <a:lnTo>
                    <a:pt x="395" y="231"/>
                  </a:lnTo>
                  <a:lnTo>
                    <a:pt x="416" y="209"/>
                  </a:lnTo>
                  <a:lnTo>
                    <a:pt x="436" y="186"/>
                  </a:lnTo>
                  <a:lnTo>
                    <a:pt x="452" y="161"/>
                  </a:lnTo>
                  <a:lnTo>
                    <a:pt x="423" y="174"/>
                  </a:lnTo>
                  <a:lnTo>
                    <a:pt x="384" y="191"/>
                  </a:lnTo>
                  <a:lnTo>
                    <a:pt x="358" y="201"/>
                  </a:lnTo>
                  <a:lnTo>
                    <a:pt x="312" y="215"/>
                  </a:lnTo>
                  <a:lnTo>
                    <a:pt x="259" y="230"/>
                  </a:lnTo>
                  <a:lnTo>
                    <a:pt x="233" y="235"/>
                  </a:lnTo>
                  <a:lnTo>
                    <a:pt x="211" y="2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1"/>
            <p:cNvSpPr>
              <a:spLocks noChangeAspect="1"/>
            </p:cNvSpPr>
            <p:nvPr userDrawn="1"/>
          </p:nvSpPr>
          <p:spPr bwMode="auto">
            <a:xfrm>
              <a:off x="1626" y="1603"/>
              <a:ext cx="180" cy="189"/>
            </a:xfrm>
            <a:custGeom>
              <a:avLst/>
              <a:gdLst>
                <a:gd name="T0" fmla="*/ 5 w 359"/>
                <a:gd name="T1" fmla="*/ 2 h 377"/>
                <a:gd name="T2" fmla="*/ 5 w 359"/>
                <a:gd name="T3" fmla="*/ 3 h 377"/>
                <a:gd name="T4" fmla="*/ 4 w 359"/>
                <a:gd name="T5" fmla="*/ 3 h 377"/>
                <a:gd name="T6" fmla="*/ 3 w 359"/>
                <a:gd name="T7" fmla="*/ 4 h 377"/>
                <a:gd name="T8" fmla="*/ 2 w 359"/>
                <a:gd name="T9" fmla="*/ 5 h 377"/>
                <a:gd name="T10" fmla="*/ 2 w 359"/>
                <a:gd name="T11" fmla="*/ 5 h 377"/>
                <a:gd name="T12" fmla="*/ 1 w 359"/>
                <a:gd name="T13" fmla="*/ 6 h 377"/>
                <a:gd name="T14" fmla="*/ 1 w 359"/>
                <a:gd name="T15" fmla="*/ 6 h 377"/>
                <a:gd name="T16" fmla="*/ 2 w 359"/>
                <a:gd name="T17" fmla="*/ 5 h 377"/>
                <a:gd name="T18" fmla="*/ 2 w 359"/>
                <a:gd name="T19" fmla="*/ 5 h 377"/>
                <a:gd name="T20" fmla="*/ 2 w 359"/>
                <a:gd name="T21" fmla="*/ 4 h 377"/>
                <a:gd name="T22" fmla="*/ 3 w 359"/>
                <a:gd name="T23" fmla="*/ 3 h 377"/>
                <a:gd name="T24" fmla="*/ 3 w 359"/>
                <a:gd name="T25" fmla="*/ 3 h 377"/>
                <a:gd name="T26" fmla="*/ 3 w 359"/>
                <a:gd name="T27" fmla="*/ 1 h 377"/>
                <a:gd name="T28" fmla="*/ 3 w 359"/>
                <a:gd name="T29" fmla="*/ 0 h 377"/>
                <a:gd name="T30" fmla="*/ 2 w 359"/>
                <a:gd name="T31" fmla="*/ 1 h 377"/>
                <a:gd name="T32" fmla="*/ 2 w 359"/>
                <a:gd name="T33" fmla="*/ 3 h 377"/>
                <a:gd name="T34" fmla="*/ 1 w 359"/>
                <a:gd name="T35" fmla="*/ 3 h 377"/>
                <a:gd name="T36" fmla="*/ 1 w 359"/>
                <a:gd name="T37" fmla="*/ 4 h 377"/>
                <a:gd name="T38" fmla="*/ 1 w 359"/>
                <a:gd name="T39" fmla="*/ 6 h 377"/>
                <a:gd name="T40" fmla="*/ 1 w 359"/>
                <a:gd name="T41" fmla="*/ 6 h 377"/>
                <a:gd name="T42" fmla="*/ 0 w 359"/>
                <a:gd name="T43" fmla="*/ 6 h 377"/>
                <a:gd name="T44" fmla="*/ 1 w 359"/>
                <a:gd name="T45" fmla="*/ 6 h 377"/>
                <a:gd name="T46" fmla="*/ 1 w 359"/>
                <a:gd name="T47" fmla="*/ 6 h 377"/>
                <a:gd name="T48" fmla="*/ 1 w 359"/>
                <a:gd name="T49" fmla="*/ 6 h 377"/>
                <a:gd name="T50" fmla="*/ 2 w 359"/>
                <a:gd name="T51" fmla="*/ 6 h 377"/>
                <a:gd name="T52" fmla="*/ 3 w 359"/>
                <a:gd name="T53" fmla="*/ 6 h 377"/>
                <a:gd name="T54" fmla="*/ 4 w 359"/>
                <a:gd name="T55" fmla="*/ 5 h 377"/>
                <a:gd name="T56" fmla="*/ 4 w 359"/>
                <a:gd name="T57" fmla="*/ 5 h 377"/>
                <a:gd name="T58" fmla="*/ 4 w 359"/>
                <a:gd name="T59" fmla="*/ 5 h 377"/>
                <a:gd name="T60" fmla="*/ 5 w 359"/>
                <a:gd name="T61" fmla="*/ 4 h 377"/>
                <a:gd name="T62" fmla="*/ 5 w 359"/>
                <a:gd name="T63" fmla="*/ 4 h 377"/>
                <a:gd name="T64" fmla="*/ 5 w 359"/>
                <a:gd name="T65" fmla="*/ 3 h 377"/>
                <a:gd name="T66" fmla="*/ 6 w 359"/>
                <a:gd name="T67" fmla="*/ 3 h 377"/>
                <a:gd name="T68" fmla="*/ 6 w 359"/>
                <a:gd name="T69" fmla="*/ 2 h 377"/>
                <a:gd name="T70" fmla="*/ 6 w 359"/>
                <a:gd name="T71" fmla="*/ 1 h 377"/>
                <a:gd name="T72" fmla="*/ 6 w 359"/>
                <a:gd name="T73" fmla="*/ 2 h 377"/>
                <a:gd name="T74" fmla="*/ 6 w 359"/>
                <a:gd name="T75" fmla="*/ 2 h 377"/>
                <a:gd name="T76" fmla="*/ 5 w 359"/>
                <a:gd name="T77" fmla="*/ 2 h 377"/>
                <a:gd name="T78" fmla="*/ 5 w 359"/>
                <a:gd name="T79" fmla="*/ 2 h 37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359" h="377">
                  <a:moveTo>
                    <a:pt x="316" y="115"/>
                  </a:moveTo>
                  <a:lnTo>
                    <a:pt x="316" y="115"/>
                  </a:lnTo>
                  <a:lnTo>
                    <a:pt x="303" y="128"/>
                  </a:lnTo>
                  <a:lnTo>
                    <a:pt x="290" y="141"/>
                  </a:lnTo>
                  <a:lnTo>
                    <a:pt x="263" y="167"/>
                  </a:lnTo>
                  <a:lnTo>
                    <a:pt x="232" y="189"/>
                  </a:lnTo>
                  <a:lnTo>
                    <a:pt x="200" y="212"/>
                  </a:lnTo>
                  <a:lnTo>
                    <a:pt x="170" y="234"/>
                  </a:lnTo>
                  <a:lnTo>
                    <a:pt x="139" y="258"/>
                  </a:lnTo>
                  <a:lnTo>
                    <a:pt x="110" y="282"/>
                  </a:lnTo>
                  <a:lnTo>
                    <a:pt x="85" y="308"/>
                  </a:lnTo>
                  <a:lnTo>
                    <a:pt x="72" y="323"/>
                  </a:lnTo>
                  <a:lnTo>
                    <a:pt x="62" y="331"/>
                  </a:lnTo>
                  <a:lnTo>
                    <a:pt x="56" y="335"/>
                  </a:lnTo>
                  <a:lnTo>
                    <a:pt x="49" y="340"/>
                  </a:lnTo>
                  <a:lnTo>
                    <a:pt x="67" y="318"/>
                  </a:lnTo>
                  <a:lnTo>
                    <a:pt x="83" y="297"/>
                  </a:lnTo>
                  <a:lnTo>
                    <a:pt x="98" y="274"/>
                  </a:lnTo>
                  <a:lnTo>
                    <a:pt x="109" y="253"/>
                  </a:lnTo>
                  <a:lnTo>
                    <a:pt x="117" y="233"/>
                  </a:lnTo>
                  <a:lnTo>
                    <a:pt x="125" y="212"/>
                  </a:lnTo>
                  <a:lnTo>
                    <a:pt x="130" y="192"/>
                  </a:lnTo>
                  <a:lnTo>
                    <a:pt x="134" y="172"/>
                  </a:lnTo>
                  <a:lnTo>
                    <a:pt x="139" y="130"/>
                  </a:lnTo>
                  <a:lnTo>
                    <a:pt x="143" y="88"/>
                  </a:lnTo>
                  <a:lnTo>
                    <a:pt x="144" y="45"/>
                  </a:lnTo>
                  <a:lnTo>
                    <a:pt x="147" y="0"/>
                  </a:lnTo>
                  <a:lnTo>
                    <a:pt x="139" y="16"/>
                  </a:lnTo>
                  <a:lnTo>
                    <a:pt x="118" y="56"/>
                  </a:lnTo>
                  <a:lnTo>
                    <a:pt x="89" y="114"/>
                  </a:lnTo>
                  <a:lnTo>
                    <a:pt x="75" y="146"/>
                  </a:lnTo>
                  <a:lnTo>
                    <a:pt x="62" y="180"/>
                  </a:lnTo>
                  <a:lnTo>
                    <a:pt x="53" y="204"/>
                  </a:lnTo>
                  <a:lnTo>
                    <a:pt x="45" y="229"/>
                  </a:lnTo>
                  <a:lnTo>
                    <a:pt x="32" y="274"/>
                  </a:lnTo>
                  <a:lnTo>
                    <a:pt x="19" y="326"/>
                  </a:lnTo>
                  <a:lnTo>
                    <a:pt x="14" y="342"/>
                  </a:lnTo>
                  <a:lnTo>
                    <a:pt x="9" y="353"/>
                  </a:lnTo>
                  <a:lnTo>
                    <a:pt x="0" y="376"/>
                  </a:lnTo>
                  <a:lnTo>
                    <a:pt x="6" y="377"/>
                  </a:lnTo>
                  <a:lnTo>
                    <a:pt x="27" y="369"/>
                  </a:lnTo>
                  <a:lnTo>
                    <a:pt x="41" y="366"/>
                  </a:lnTo>
                  <a:lnTo>
                    <a:pt x="62" y="361"/>
                  </a:lnTo>
                  <a:lnTo>
                    <a:pt x="91" y="356"/>
                  </a:lnTo>
                  <a:lnTo>
                    <a:pt x="118" y="350"/>
                  </a:lnTo>
                  <a:lnTo>
                    <a:pt x="147" y="342"/>
                  </a:lnTo>
                  <a:lnTo>
                    <a:pt x="173" y="331"/>
                  </a:lnTo>
                  <a:lnTo>
                    <a:pt x="200" y="318"/>
                  </a:lnTo>
                  <a:lnTo>
                    <a:pt x="213" y="308"/>
                  </a:lnTo>
                  <a:lnTo>
                    <a:pt x="226" y="298"/>
                  </a:lnTo>
                  <a:lnTo>
                    <a:pt x="239" y="289"/>
                  </a:lnTo>
                  <a:lnTo>
                    <a:pt x="250" y="278"/>
                  </a:lnTo>
                  <a:lnTo>
                    <a:pt x="263" y="265"/>
                  </a:lnTo>
                  <a:lnTo>
                    <a:pt x="274" y="250"/>
                  </a:lnTo>
                  <a:lnTo>
                    <a:pt x="289" y="229"/>
                  </a:lnTo>
                  <a:lnTo>
                    <a:pt x="302" y="208"/>
                  </a:lnTo>
                  <a:lnTo>
                    <a:pt x="314" y="186"/>
                  </a:lnTo>
                  <a:lnTo>
                    <a:pt x="326" y="162"/>
                  </a:lnTo>
                  <a:lnTo>
                    <a:pt x="337" y="136"/>
                  </a:lnTo>
                  <a:lnTo>
                    <a:pt x="347" y="112"/>
                  </a:lnTo>
                  <a:lnTo>
                    <a:pt x="355" y="88"/>
                  </a:lnTo>
                  <a:lnTo>
                    <a:pt x="359" y="64"/>
                  </a:lnTo>
                  <a:lnTo>
                    <a:pt x="353" y="69"/>
                  </a:lnTo>
                  <a:lnTo>
                    <a:pt x="348" y="75"/>
                  </a:lnTo>
                  <a:lnTo>
                    <a:pt x="337" y="88"/>
                  </a:lnTo>
                  <a:lnTo>
                    <a:pt x="327" y="102"/>
                  </a:lnTo>
                  <a:lnTo>
                    <a:pt x="316"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p:cNvSpPr>
              <a:spLocks noChangeAspect="1"/>
            </p:cNvSpPr>
            <p:nvPr userDrawn="1"/>
          </p:nvSpPr>
          <p:spPr bwMode="auto">
            <a:xfrm>
              <a:off x="1707" y="1493"/>
              <a:ext cx="128" cy="203"/>
            </a:xfrm>
            <a:custGeom>
              <a:avLst/>
              <a:gdLst>
                <a:gd name="T0" fmla="*/ 4 w 255"/>
                <a:gd name="T1" fmla="*/ 2 h 406"/>
                <a:gd name="T2" fmla="*/ 3 w 255"/>
                <a:gd name="T3" fmla="*/ 3 h 406"/>
                <a:gd name="T4" fmla="*/ 3 w 255"/>
                <a:gd name="T5" fmla="*/ 4 h 406"/>
                <a:gd name="T6" fmla="*/ 2 w 255"/>
                <a:gd name="T7" fmla="*/ 4 h 406"/>
                <a:gd name="T8" fmla="*/ 1 w 255"/>
                <a:gd name="T9" fmla="*/ 5 h 406"/>
                <a:gd name="T10" fmla="*/ 1 w 255"/>
                <a:gd name="T11" fmla="*/ 6 h 406"/>
                <a:gd name="T12" fmla="*/ 1 w 255"/>
                <a:gd name="T13" fmla="*/ 5 h 406"/>
                <a:gd name="T14" fmla="*/ 1 w 255"/>
                <a:gd name="T15" fmla="*/ 5 h 406"/>
                <a:gd name="T16" fmla="*/ 2 w 255"/>
                <a:gd name="T17" fmla="*/ 4 h 406"/>
                <a:gd name="T18" fmla="*/ 2 w 255"/>
                <a:gd name="T19" fmla="*/ 3 h 406"/>
                <a:gd name="T20" fmla="*/ 1 w 255"/>
                <a:gd name="T21" fmla="*/ 2 h 406"/>
                <a:gd name="T22" fmla="*/ 1 w 255"/>
                <a:gd name="T23" fmla="*/ 0 h 406"/>
                <a:gd name="T24" fmla="*/ 1 w 255"/>
                <a:gd name="T25" fmla="*/ 1 h 406"/>
                <a:gd name="T26" fmla="*/ 1 w 255"/>
                <a:gd name="T27" fmla="*/ 2 h 406"/>
                <a:gd name="T28" fmla="*/ 1 w 255"/>
                <a:gd name="T29" fmla="*/ 2 h 406"/>
                <a:gd name="T30" fmla="*/ 1 w 255"/>
                <a:gd name="T31" fmla="*/ 3 h 406"/>
                <a:gd name="T32" fmla="*/ 1 w 255"/>
                <a:gd name="T33" fmla="*/ 4 h 406"/>
                <a:gd name="T34" fmla="*/ 1 w 255"/>
                <a:gd name="T35" fmla="*/ 5 h 406"/>
                <a:gd name="T36" fmla="*/ 1 w 255"/>
                <a:gd name="T37" fmla="*/ 6 h 406"/>
                <a:gd name="T38" fmla="*/ 1 w 255"/>
                <a:gd name="T39" fmla="*/ 6 h 406"/>
                <a:gd name="T40" fmla="*/ 0 w 255"/>
                <a:gd name="T41" fmla="*/ 7 h 406"/>
                <a:gd name="T42" fmla="*/ 1 w 255"/>
                <a:gd name="T43" fmla="*/ 7 h 406"/>
                <a:gd name="T44" fmla="*/ 1 w 255"/>
                <a:gd name="T45" fmla="*/ 7 h 406"/>
                <a:gd name="T46" fmla="*/ 2 w 255"/>
                <a:gd name="T47" fmla="*/ 6 h 406"/>
                <a:gd name="T48" fmla="*/ 3 w 255"/>
                <a:gd name="T49" fmla="*/ 5 h 406"/>
                <a:gd name="T50" fmla="*/ 3 w 255"/>
                <a:gd name="T51" fmla="*/ 5 h 406"/>
                <a:gd name="T52" fmla="*/ 4 w 255"/>
                <a:gd name="T53" fmla="*/ 4 h 406"/>
                <a:gd name="T54" fmla="*/ 4 w 255"/>
                <a:gd name="T55" fmla="*/ 4 h 406"/>
                <a:gd name="T56" fmla="*/ 4 w 255"/>
                <a:gd name="T57" fmla="*/ 3 h 406"/>
                <a:gd name="T58" fmla="*/ 4 w 255"/>
                <a:gd name="T59" fmla="*/ 2 h 406"/>
                <a:gd name="T60" fmla="*/ 4 w 255"/>
                <a:gd name="T61" fmla="*/ 2 h 406"/>
                <a:gd name="T62" fmla="*/ 4 w 255"/>
                <a:gd name="T63" fmla="*/ 1 h 406"/>
                <a:gd name="T64" fmla="*/ 4 w 255"/>
                <a:gd name="T65" fmla="*/ 1 h 406"/>
                <a:gd name="T66" fmla="*/ 4 w 255"/>
                <a:gd name="T67" fmla="*/ 2 h 406"/>
                <a:gd name="T68" fmla="*/ 4 w 255"/>
                <a:gd name="T69" fmla="*/ 2 h 406"/>
                <a:gd name="T70" fmla="*/ 4 w 255"/>
                <a:gd name="T71" fmla="*/ 2 h 40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5" h="406">
                  <a:moveTo>
                    <a:pt x="210" y="110"/>
                  </a:moveTo>
                  <a:lnTo>
                    <a:pt x="210" y="110"/>
                  </a:lnTo>
                  <a:lnTo>
                    <a:pt x="193" y="133"/>
                  </a:lnTo>
                  <a:lnTo>
                    <a:pt x="175" y="155"/>
                  </a:lnTo>
                  <a:lnTo>
                    <a:pt x="132" y="202"/>
                  </a:lnTo>
                  <a:lnTo>
                    <a:pt x="119" y="216"/>
                  </a:lnTo>
                  <a:lnTo>
                    <a:pt x="107" y="234"/>
                  </a:lnTo>
                  <a:lnTo>
                    <a:pt x="82" y="271"/>
                  </a:lnTo>
                  <a:lnTo>
                    <a:pt x="61" y="308"/>
                  </a:lnTo>
                  <a:lnTo>
                    <a:pt x="43" y="340"/>
                  </a:lnTo>
                  <a:lnTo>
                    <a:pt x="46" y="324"/>
                  </a:lnTo>
                  <a:lnTo>
                    <a:pt x="51" y="310"/>
                  </a:lnTo>
                  <a:lnTo>
                    <a:pt x="61" y="281"/>
                  </a:lnTo>
                  <a:lnTo>
                    <a:pt x="66" y="263"/>
                  </a:lnTo>
                  <a:lnTo>
                    <a:pt x="67" y="245"/>
                  </a:lnTo>
                  <a:lnTo>
                    <a:pt x="70" y="210"/>
                  </a:lnTo>
                  <a:lnTo>
                    <a:pt x="72" y="175"/>
                  </a:lnTo>
                  <a:lnTo>
                    <a:pt x="69" y="138"/>
                  </a:lnTo>
                  <a:lnTo>
                    <a:pt x="64" y="102"/>
                  </a:lnTo>
                  <a:lnTo>
                    <a:pt x="59" y="67"/>
                  </a:lnTo>
                  <a:lnTo>
                    <a:pt x="45" y="0"/>
                  </a:lnTo>
                  <a:lnTo>
                    <a:pt x="34" y="22"/>
                  </a:lnTo>
                  <a:lnTo>
                    <a:pt x="25" y="45"/>
                  </a:lnTo>
                  <a:lnTo>
                    <a:pt x="19" y="70"/>
                  </a:lnTo>
                  <a:lnTo>
                    <a:pt x="14" y="94"/>
                  </a:lnTo>
                  <a:lnTo>
                    <a:pt x="11" y="120"/>
                  </a:lnTo>
                  <a:lnTo>
                    <a:pt x="9" y="144"/>
                  </a:lnTo>
                  <a:lnTo>
                    <a:pt x="8" y="170"/>
                  </a:lnTo>
                  <a:lnTo>
                    <a:pt x="8" y="196"/>
                  </a:lnTo>
                  <a:lnTo>
                    <a:pt x="9" y="232"/>
                  </a:lnTo>
                  <a:lnTo>
                    <a:pt x="13" y="268"/>
                  </a:lnTo>
                  <a:lnTo>
                    <a:pt x="16" y="330"/>
                  </a:lnTo>
                  <a:lnTo>
                    <a:pt x="16" y="348"/>
                  </a:lnTo>
                  <a:lnTo>
                    <a:pt x="11" y="367"/>
                  </a:lnTo>
                  <a:lnTo>
                    <a:pt x="6" y="387"/>
                  </a:lnTo>
                  <a:lnTo>
                    <a:pt x="0" y="404"/>
                  </a:lnTo>
                  <a:lnTo>
                    <a:pt x="5" y="406"/>
                  </a:lnTo>
                  <a:lnTo>
                    <a:pt x="8" y="406"/>
                  </a:lnTo>
                  <a:lnTo>
                    <a:pt x="43" y="374"/>
                  </a:lnTo>
                  <a:lnTo>
                    <a:pt x="75" y="348"/>
                  </a:lnTo>
                  <a:lnTo>
                    <a:pt x="133" y="303"/>
                  </a:lnTo>
                  <a:lnTo>
                    <a:pt x="159" y="281"/>
                  </a:lnTo>
                  <a:lnTo>
                    <a:pt x="170" y="269"/>
                  </a:lnTo>
                  <a:lnTo>
                    <a:pt x="181" y="257"/>
                  </a:lnTo>
                  <a:lnTo>
                    <a:pt x="191" y="244"/>
                  </a:lnTo>
                  <a:lnTo>
                    <a:pt x="201" y="229"/>
                  </a:lnTo>
                  <a:lnTo>
                    <a:pt x="209" y="213"/>
                  </a:lnTo>
                  <a:lnTo>
                    <a:pt x="217" y="197"/>
                  </a:lnTo>
                  <a:lnTo>
                    <a:pt x="226" y="175"/>
                  </a:lnTo>
                  <a:lnTo>
                    <a:pt x="236" y="147"/>
                  </a:lnTo>
                  <a:lnTo>
                    <a:pt x="244" y="120"/>
                  </a:lnTo>
                  <a:lnTo>
                    <a:pt x="250" y="96"/>
                  </a:lnTo>
                  <a:lnTo>
                    <a:pt x="254" y="69"/>
                  </a:lnTo>
                  <a:lnTo>
                    <a:pt x="255" y="48"/>
                  </a:lnTo>
                  <a:lnTo>
                    <a:pt x="255" y="28"/>
                  </a:lnTo>
                  <a:lnTo>
                    <a:pt x="244" y="53"/>
                  </a:lnTo>
                  <a:lnTo>
                    <a:pt x="231" y="78"/>
                  </a:lnTo>
                  <a:lnTo>
                    <a:pt x="210" y="1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13"/>
            <p:cNvSpPr>
              <a:spLocks noChangeAspect="1"/>
            </p:cNvSpPr>
            <p:nvPr userDrawn="1"/>
          </p:nvSpPr>
          <p:spPr bwMode="auto">
            <a:xfrm>
              <a:off x="1728" y="1371"/>
              <a:ext cx="115" cy="210"/>
            </a:xfrm>
            <a:custGeom>
              <a:avLst/>
              <a:gdLst>
                <a:gd name="T0" fmla="*/ 4 w 229"/>
                <a:gd name="T1" fmla="*/ 0 h 419"/>
                <a:gd name="T2" fmla="*/ 4 w 229"/>
                <a:gd name="T3" fmla="*/ 1 h 419"/>
                <a:gd name="T4" fmla="*/ 4 w 229"/>
                <a:gd name="T5" fmla="*/ 1 h 419"/>
                <a:gd name="T6" fmla="*/ 3 w 229"/>
                <a:gd name="T7" fmla="*/ 2 h 419"/>
                <a:gd name="T8" fmla="*/ 2 w 229"/>
                <a:gd name="T9" fmla="*/ 4 h 419"/>
                <a:gd name="T10" fmla="*/ 2 w 229"/>
                <a:gd name="T11" fmla="*/ 5 h 419"/>
                <a:gd name="T12" fmla="*/ 2 w 229"/>
                <a:gd name="T13" fmla="*/ 6 h 419"/>
                <a:gd name="T14" fmla="*/ 2 w 229"/>
                <a:gd name="T15" fmla="*/ 5 h 419"/>
                <a:gd name="T16" fmla="*/ 2 w 229"/>
                <a:gd name="T17" fmla="*/ 4 h 419"/>
                <a:gd name="T18" fmla="*/ 2 w 229"/>
                <a:gd name="T19" fmla="*/ 4 h 419"/>
                <a:gd name="T20" fmla="*/ 1 w 229"/>
                <a:gd name="T21" fmla="*/ 3 h 419"/>
                <a:gd name="T22" fmla="*/ 1 w 229"/>
                <a:gd name="T23" fmla="*/ 2 h 419"/>
                <a:gd name="T24" fmla="*/ 1 w 229"/>
                <a:gd name="T25" fmla="*/ 2 h 419"/>
                <a:gd name="T26" fmla="*/ 0 w 229"/>
                <a:gd name="T27" fmla="*/ 2 h 419"/>
                <a:gd name="T28" fmla="*/ 0 w 229"/>
                <a:gd name="T29" fmla="*/ 2 h 419"/>
                <a:gd name="T30" fmla="*/ 1 w 229"/>
                <a:gd name="T31" fmla="*/ 3 h 419"/>
                <a:gd name="T32" fmla="*/ 1 w 229"/>
                <a:gd name="T33" fmla="*/ 4 h 419"/>
                <a:gd name="T34" fmla="*/ 1 w 229"/>
                <a:gd name="T35" fmla="*/ 5 h 419"/>
                <a:gd name="T36" fmla="*/ 2 w 229"/>
                <a:gd name="T37" fmla="*/ 6 h 419"/>
                <a:gd name="T38" fmla="*/ 2 w 229"/>
                <a:gd name="T39" fmla="*/ 6 h 419"/>
                <a:gd name="T40" fmla="*/ 2 w 229"/>
                <a:gd name="T41" fmla="*/ 7 h 419"/>
                <a:gd name="T42" fmla="*/ 2 w 229"/>
                <a:gd name="T43" fmla="*/ 7 h 419"/>
                <a:gd name="T44" fmla="*/ 2 w 229"/>
                <a:gd name="T45" fmla="*/ 7 h 419"/>
                <a:gd name="T46" fmla="*/ 2 w 229"/>
                <a:gd name="T47" fmla="*/ 6 h 419"/>
                <a:gd name="T48" fmla="*/ 3 w 229"/>
                <a:gd name="T49" fmla="*/ 5 h 419"/>
                <a:gd name="T50" fmla="*/ 3 w 229"/>
                <a:gd name="T51" fmla="*/ 4 h 419"/>
                <a:gd name="T52" fmla="*/ 4 w 229"/>
                <a:gd name="T53" fmla="*/ 4 h 419"/>
                <a:gd name="T54" fmla="*/ 4 w 229"/>
                <a:gd name="T55" fmla="*/ 3 h 419"/>
                <a:gd name="T56" fmla="*/ 4 w 229"/>
                <a:gd name="T57" fmla="*/ 2 h 419"/>
                <a:gd name="T58" fmla="*/ 4 w 229"/>
                <a:gd name="T59" fmla="*/ 2 h 419"/>
                <a:gd name="T60" fmla="*/ 4 w 229"/>
                <a:gd name="T61" fmla="*/ 1 h 419"/>
                <a:gd name="T62" fmla="*/ 4 w 229"/>
                <a:gd name="T63" fmla="*/ 0 h 419"/>
                <a:gd name="T64" fmla="*/ 4 w 229"/>
                <a:gd name="T65" fmla="*/ 0 h 419"/>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229" h="419">
                  <a:moveTo>
                    <a:pt x="210" y="0"/>
                  </a:moveTo>
                  <a:lnTo>
                    <a:pt x="210" y="0"/>
                  </a:lnTo>
                  <a:lnTo>
                    <a:pt x="208" y="11"/>
                  </a:lnTo>
                  <a:lnTo>
                    <a:pt x="205" y="24"/>
                  </a:lnTo>
                  <a:lnTo>
                    <a:pt x="202" y="39"/>
                  </a:lnTo>
                  <a:lnTo>
                    <a:pt x="197" y="55"/>
                  </a:lnTo>
                  <a:lnTo>
                    <a:pt x="167" y="124"/>
                  </a:lnTo>
                  <a:lnTo>
                    <a:pt x="139" y="194"/>
                  </a:lnTo>
                  <a:lnTo>
                    <a:pt x="126" y="230"/>
                  </a:lnTo>
                  <a:lnTo>
                    <a:pt x="115" y="267"/>
                  </a:lnTo>
                  <a:lnTo>
                    <a:pt x="106" y="304"/>
                  </a:lnTo>
                  <a:lnTo>
                    <a:pt x="98" y="341"/>
                  </a:lnTo>
                  <a:lnTo>
                    <a:pt x="99" y="318"/>
                  </a:lnTo>
                  <a:lnTo>
                    <a:pt x="98" y="294"/>
                  </a:lnTo>
                  <a:lnTo>
                    <a:pt x="94" y="270"/>
                  </a:lnTo>
                  <a:lnTo>
                    <a:pt x="90" y="246"/>
                  </a:lnTo>
                  <a:lnTo>
                    <a:pt x="81" y="223"/>
                  </a:lnTo>
                  <a:lnTo>
                    <a:pt x="73" y="201"/>
                  </a:lnTo>
                  <a:lnTo>
                    <a:pt x="65" y="178"/>
                  </a:lnTo>
                  <a:lnTo>
                    <a:pt x="56" y="157"/>
                  </a:lnTo>
                  <a:lnTo>
                    <a:pt x="37" y="122"/>
                  </a:lnTo>
                  <a:lnTo>
                    <a:pt x="19" y="93"/>
                  </a:lnTo>
                  <a:lnTo>
                    <a:pt x="1" y="67"/>
                  </a:lnTo>
                  <a:lnTo>
                    <a:pt x="0" y="83"/>
                  </a:lnTo>
                  <a:lnTo>
                    <a:pt x="0" y="109"/>
                  </a:lnTo>
                  <a:lnTo>
                    <a:pt x="0" y="128"/>
                  </a:lnTo>
                  <a:lnTo>
                    <a:pt x="3" y="151"/>
                  </a:lnTo>
                  <a:lnTo>
                    <a:pt x="8" y="178"/>
                  </a:lnTo>
                  <a:lnTo>
                    <a:pt x="14" y="207"/>
                  </a:lnTo>
                  <a:lnTo>
                    <a:pt x="25" y="246"/>
                  </a:lnTo>
                  <a:lnTo>
                    <a:pt x="38" y="284"/>
                  </a:lnTo>
                  <a:lnTo>
                    <a:pt x="54" y="323"/>
                  </a:lnTo>
                  <a:lnTo>
                    <a:pt x="72" y="360"/>
                  </a:lnTo>
                  <a:lnTo>
                    <a:pt x="75" y="374"/>
                  </a:lnTo>
                  <a:lnTo>
                    <a:pt x="75" y="390"/>
                  </a:lnTo>
                  <a:lnTo>
                    <a:pt x="75" y="406"/>
                  </a:lnTo>
                  <a:lnTo>
                    <a:pt x="72" y="419"/>
                  </a:lnTo>
                  <a:lnTo>
                    <a:pt x="78" y="419"/>
                  </a:lnTo>
                  <a:lnTo>
                    <a:pt x="88" y="402"/>
                  </a:lnTo>
                  <a:lnTo>
                    <a:pt x="101" y="384"/>
                  </a:lnTo>
                  <a:lnTo>
                    <a:pt x="125" y="349"/>
                  </a:lnTo>
                  <a:lnTo>
                    <a:pt x="152" y="313"/>
                  </a:lnTo>
                  <a:lnTo>
                    <a:pt x="175" y="278"/>
                  </a:lnTo>
                  <a:lnTo>
                    <a:pt x="191" y="251"/>
                  </a:lnTo>
                  <a:lnTo>
                    <a:pt x="204" y="223"/>
                  </a:lnTo>
                  <a:lnTo>
                    <a:pt x="213" y="196"/>
                  </a:lnTo>
                  <a:lnTo>
                    <a:pt x="221" y="170"/>
                  </a:lnTo>
                  <a:lnTo>
                    <a:pt x="226" y="137"/>
                  </a:lnTo>
                  <a:lnTo>
                    <a:pt x="229" y="109"/>
                  </a:lnTo>
                  <a:lnTo>
                    <a:pt x="229" y="87"/>
                  </a:lnTo>
                  <a:lnTo>
                    <a:pt x="228" y="67"/>
                  </a:lnTo>
                  <a:lnTo>
                    <a:pt x="224" y="51"/>
                  </a:lnTo>
                  <a:lnTo>
                    <a:pt x="220" y="35"/>
                  </a:lnTo>
                  <a:lnTo>
                    <a:pt x="2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p:cNvSpPr>
              <a:spLocks noChangeAspect="1"/>
            </p:cNvSpPr>
            <p:nvPr userDrawn="1"/>
          </p:nvSpPr>
          <p:spPr bwMode="auto">
            <a:xfrm>
              <a:off x="1697" y="1249"/>
              <a:ext cx="114" cy="229"/>
            </a:xfrm>
            <a:custGeom>
              <a:avLst/>
              <a:gdLst>
                <a:gd name="T0" fmla="*/ 3 w 228"/>
                <a:gd name="T1" fmla="*/ 2 h 458"/>
                <a:gd name="T2" fmla="*/ 3 w 228"/>
                <a:gd name="T3" fmla="*/ 4 h 458"/>
                <a:gd name="T4" fmla="*/ 3 w 228"/>
                <a:gd name="T5" fmla="*/ 4 h 458"/>
                <a:gd name="T6" fmla="*/ 3 w 228"/>
                <a:gd name="T7" fmla="*/ 5 h 458"/>
                <a:gd name="T8" fmla="*/ 3 w 228"/>
                <a:gd name="T9" fmla="*/ 6 h 458"/>
                <a:gd name="T10" fmla="*/ 3 w 228"/>
                <a:gd name="T11" fmla="*/ 5 h 458"/>
                <a:gd name="T12" fmla="*/ 3 w 228"/>
                <a:gd name="T13" fmla="*/ 5 h 458"/>
                <a:gd name="T14" fmla="*/ 2 w 228"/>
                <a:gd name="T15" fmla="*/ 4 h 458"/>
                <a:gd name="T16" fmla="*/ 1 w 228"/>
                <a:gd name="T17" fmla="*/ 3 h 458"/>
                <a:gd name="T18" fmla="*/ 0 w 228"/>
                <a:gd name="T19" fmla="*/ 2 h 458"/>
                <a:gd name="T20" fmla="*/ 1 w 228"/>
                <a:gd name="T21" fmla="*/ 3 h 458"/>
                <a:gd name="T22" fmla="*/ 1 w 228"/>
                <a:gd name="T23" fmla="*/ 4 h 458"/>
                <a:gd name="T24" fmla="*/ 2 w 228"/>
                <a:gd name="T25" fmla="*/ 5 h 458"/>
                <a:gd name="T26" fmla="*/ 2 w 228"/>
                <a:gd name="T27" fmla="*/ 6 h 458"/>
                <a:gd name="T28" fmla="*/ 3 w 228"/>
                <a:gd name="T29" fmla="*/ 7 h 458"/>
                <a:gd name="T30" fmla="*/ 3 w 228"/>
                <a:gd name="T31" fmla="*/ 7 h 458"/>
                <a:gd name="T32" fmla="*/ 3 w 228"/>
                <a:gd name="T33" fmla="*/ 8 h 458"/>
                <a:gd name="T34" fmla="*/ 3 w 228"/>
                <a:gd name="T35" fmla="*/ 8 h 458"/>
                <a:gd name="T36" fmla="*/ 4 w 228"/>
                <a:gd name="T37" fmla="*/ 6 h 458"/>
                <a:gd name="T38" fmla="*/ 4 w 228"/>
                <a:gd name="T39" fmla="*/ 5 h 458"/>
                <a:gd name="T40" fmla="*/ 4 w 228"/>
                <a:gd name="T41" fmla="*/ 4 h 458"/>
                <a:gd name="T42" fmla="*/ 4 w 228"/>
                <a:gd name="T43" fmla="*/ 3 h 458"/>
                <a:gd name="T44" fmla="*/ 4 w 228"/>
                <a:gd name="T45" fmla="*/ 3 h 458"/>
                <a:gd name="T46" fmla="*/ 4 w 228"/>
                <a:gd name="T47" fmla="*/ 2 h 458"/>
                <a:gd name="T48" fmla="*/ 4 w 228"/>
                <a:gd name="T49" fmla="*/ 2 h 458"/>
                <a:gd name="T50" fmla="*/ 3 w 228"/>
                <a:gd name="T51" fmla="*/ 1 h 458"/>
                <a:gd name="T52" fmla="*/ 3 w 228"/>
                <a:gd name="T53" fmla="*/ 0 h 458"/>
                <a:gd name="T54" fmla="*/ 3 w 228"/>
                <a:gd name="T55" fmla="*/ 1 h 458"/>
                <a:gd name="T56" fmla="*/ 3 w 228"/>
                <a:gd name="T57" fmla="*/ 2 h 458"/>
                <a:gd name="T58" fmla="*/ 3 w 228"/>
                <a:gd name="T59" fmla="*/ 2 h 458"/>
                <a:gd name="T60" fmla="*/ 3 w 228"/>
                <a:gd name="T61" fmla="*/ 2 h 458"/>
                <a:gd name="T62" fmla="*/ 3 w 228"/>
                <a:gd name="T63" fmla="*/ 2 h 45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28" h="458">
                  <a:moveTo>
                    <a:pt x="167" y="125"/>
                  </a:moveTo>
                  <a:lnTo>
                    <a:pt x="167" y="125"/>
                  </a:lnTo>
                  <a:lnTo>
                    <a:pt x="161" y="178"/>
                  </a:lnTo>
                  <a:lnTo>
                    <a:pt x="157" y="202"/>
                  </a:lnTo>
                  <a:lnTo>
                    <a:pt x="156" y="226"/>
                  </a:lnTo>
                  <a:lnTo>
                    <a:pt x="156" y="250"/>
                  </a:lnTo>
                  <a:lnTo>
                    <a:pt x="157" y="274"/>
                  </a:lnTo>
                  <a:lnTo>
                    <a:pt x="159" y="299"/>
                  </a:lnTo>
                  <a:lnTo>
                    <a:pt x="165" y="326"/>
                  </a:lnTo>
                  <a:lnTo>
                    <a:pt x="159" y="308"/>
                  </a:lnTo>
                  <a:lnTo>
                    <a:pt x="153" y="292"/>
                  </a:lnTo>
                  <a:lnTo>
                    <a:pt x="144" y="278"/>
                  </a:lnTo>
                  <a:lnTo>
                    <a:pt x="136" y="263"/>
                  </a:lnTo>
                  <a:lnTo>
                    <a:pt x="117" y="238"/>
                  </a:lnTo>
                  <a:lnTo>
                    <a:pt x="96" y="213"/>
                  </a:lnTo>
                  <a:lnTo>
                    <a:pt x="74" y="191"/>
                  </a:lnTo>
                  <a:lnTo>
                    <a:pt x="50" y="168"/>
                  </a:lnTo>
                  <a:lnTo>
                    <a:pt x="24" y="146"/>
                  </a:lnTo>
                  <a:lnTo>
                    <a:pt x="0" y="123"/>
                  </a:lnTo>
                  <a:lnTo>
                    <a:pt x="11" y="157"/>
                  </a:lnTo>
                  <a:lnTo>
                    <a:pt x="27" y="196"/>
                  </a:lnTo>
                  <a:lnTo>
                    <a:pt x="45" y="234"/>
                  </a:lnTo>
                  <a:lnTo>
                    <a:pt x="66" y="273"/>
                  </a:lnTo>
                  <a:lnTo>
                    <a:pt x="93" y="315"/>
                  </a:lnTo>
                  <a:lnTo>
                    <a:pt x="117" y="348"/>
                  </a:lnTo>
                  <a:lnTo>
                    <a:pt x="136" y="374"/>
                  </a:lnTo>
                  <a:lnTo>
                    <a:pt x="148" y="389"/>
                  </a:lnTo>
                  <a:lnTo>
                    <a:pt x="156" y="408"/>
                  </a:lnTo>
                  <a:lnTo>
                    <a:pt x="162" y="425"/>
                  </a:lnTo>
                  <a:lnTo>
                    <a:pt x="172" y="458"/>
                  </a:lnTo>
                  <a:lnTo>
                    <a:pt x="177" y="454"/>
                  </a:lnTo>
                  <a:lnTo>
                    <a:pt x="188" y="411"/>
                  </a:lnTo>
                  <a:lnTo>
                    <a:pt x="199" y="366"/>
                  </a:lnTo>
                  <a:lnTo>
                    <a:pt x="212" y="321"/>
                  </a:lnTo>
                  <a:lnTo>
                    <a:pt x="222" y="276"/>
                  </a:lnTo>
                  <a:lnTo>
                    <a:pt x="225" y="254"/>
                  </a:lnTo>
                  <a:lnTo>
                    <a:pt x="226" y="231"/>
                  </a:lnTo>
                  <a:lnTo>
                    <a:pt x="228" y="209"/>
                  </a:lnTo>
                  <a:lnTo>
                    <a:pt x="228" y="186"/>
                  </a:lnTo>
                  <a:lnTo>
                    <a:pt x="225" y="164"/>
                  </a:lnTo>
                  <a:lnTo>
                    <a:pt x="222" y="141"/>
                  </a:lnTo>
                  <a:lnTo>
                    <a:pt x="215" y="119"/>
                  </a:lnTo>
                  <a:lnTo>
                    <a:pt x="207" y="95"/>
                  </a:lnTo>
                  <a:lnTo>
                    <a:pt x="198" y="70"/>
                  </a:lnTo>
                  <a:lnTo>
                    <a:pt x="186" y="46"/>
                  </a:lnTo>
                  <a:lnTo>
                    <a:pt x="172" y="22"/>
                  </a:lnTo>
                  <a:lnTo>
                    <a:pt x="164" y="11"/>
                  </a:lnTo>
                  <a:lnTo>
                    <a:pt x="154" y="0"/>
                  </a:lnTo>
                  <a:lnTo>
                    <a:pt x="161" y="30"/>
                  </a:lnTo>
                  <a:lnTo>
                    <a:pt x="165" y="61"/>
                  </a:lnTo>
                  <a:lnTo>
                    <a:pt x="169" y="77"/>
                  </a:lnTo>
                  <a:lnTo>
                    <a:pt x="169" y="93"/>
                  </a:lnTo>
                  <a:lnTo>
                    <a:pt x="169" y="109"/>
                  </a:lnTo>
                  <a:lnTo>
                    <a:pt x="167" y="12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15"/>
            <p:cNvSpPr>
              <a:spLocks noChangeAspect="1"/>
            </p:cNvSpPr>
            <p:nvPr userDrawn="1"/>
          </p:nvSpPr>
          <p:spPr bwMode="auto">
            <a:xfrm>
              <a:off x="1650" y="1184"/>
              <a:ext cx="118" cy="176"/>
            </a:xfrm>
            <a:custGeom>
              <a:avLst/>
              <a:gdLst>
                <a:gd name="T0" fmla="*/ 3 w 234"/>
                <a:gd name="T1" fmla="*/ 3 h 353"/>
                <a:gd name="T2" fmla="*/ 3 w 234"/>
                <a:gd name="T3" fmla="*/ 3 h 353"/>
                <a:gd name="T4" fmla="*/ 3 w 234"/>
                <a:gd name="T5" fmla="*/ 3 h 353"/>
                <a:gd name="T6" fmla="*/ 3 w 234"/>
                <a:gd name="T7" fmla="*/ 3 h 353"/>
                <a:gd name="T8" fmla="*/ 3 w 234"/>
                <a:gd name="T9" fmla="*/ 3 h 353"/>
                <a:gd name="T10" fmla="*/ 3 w 234"/>
                <a:gd name="T11" fmla="*/ 3 h 353"/>
                <a:gd name="T12" fmla="*/ 3 w 234"/>
                <a:gd name="T13" fmla="*/ 2 h 353"/>
                <a:gd name="T14" fmla="*/ 2 w 234"/>
                <a:gd name="T15" fmla="*/ 2 h 353"/>
                <a:gd name="T16" fmla="*/ 2 w 234"/>
                <a:gd name="T17" fmla="*/ 2 h 353"/>
                <a:gd name="T18" fmla="*/ 2 w 234"/>
                <a:gd name="T19" fmla="*/ 2 h 353"/>
                <a:gd name="T20" fmla="*/ 1 w 234"/>
                <a:gd name="T21" fmla="*/ 1 h 353"/>
                <a:gd name="T22" fmla="*/ 1 w 234"/>
                <a:gd name="T23" fmla="*/ 1 h 353"/>
                <a:gd name="T24" fmla="*/ 1 w 234"/>
                <a:gd name="T25" fmla="*/ 1 h 353"/>
                <a:gd name="T26" fmla="*/ 0 w 234"/>
                <a:gd name="T27" fmla="*/ 1 h 353"/>
                <a:gd name="T28" fmla="*/ 0 w 234"/>
                <a:gd name="T29" fmla="*/ 1 h 353"/>
                <a:gd name="T30" fmla="*/ 1 w 234"/>
                <a:gd name="T31" fmla="*/ 1 h 353"/>
                <a:gd name="T32" fmla="*/ 1 w 234"/>
                <a:gd name="T33" fmla="*/ 1 h 353"/>
                <a:gd name="T34" fmla="*/ 1 w 234"/>
                <a:gd name="T35" fmla="*/ 1 h 353"/>
                <a:gd name="T36" fmla="*/ 1 w 234"/>
                <a:gd name="T37" fmla="*/ 2 h 353"/>
                <a:gd name="T38" fmla="*/ 1 w 234"/>
                <a:gd name="T39" fmla="*/ 2 h 353"/>
                <a:gd name="T40" fmla="*/ 2 w 234"/>
                <a:gd name="T41" fmla="*/ 3 h 353"/>
                <a:gd name="T42" fmla="*/ 2 w 234"/>
                <a:gd name="T43" fmla="*/ 3 h 353"/>
                <a:gd name="T44" fmla="*/ 2 w 234"/>
                <a:gd name="T45" fmla="*/ 3 h 353"/>
                <a:gd name="T46" fmla="*/ 3 w 234"/>
                <a:gd name="T47" fmla="*/ 4 h 353"/>
                <a:gd name="T48" fmla="*/ 3 w 234"/>
                <a:gd name="T49" fmla="*/ 4 h 353"/>
                <a:gd name="T50" fmla="*/ 3 w 234"/>
                <a:gd name="T51" fmla="*/ 4 h 353"/>
                <a:gd name="T52" fmla="*/ 3 w 234"/>
                <a:gd name="T53" fmla="*/ 4 h 353"/>
                <a:gd name="T54" fmla="*/ 3 w 234"/>
                <a:gd name="T55" fmla="*/ 4 h 353"/>
                <a:gd name="T56" fmla="*/ 4 w 234"/>
                <a:gd name="T57" fmla="*/ 5 h 353"/>
                <a:gd name="T58" fmla="*/ 4 w 234"/>
                <a:gd name="T59" fmla="*/ 5 h 353"/>
                <a:gd name="T60" fmla="*/ 4 w 234"/>
                <a:gd name="T61" fmla="*/ 5 h 353"/>
                <a:gd name="T62" fmla="*/ 4 w 234"/>
                <a:gd name="T63" fmla="*/ 5 h 353"/>
                <a:gd name="T64" fmla="*/ 4 w 234"/>
                <a:gd name="T65" fmla="*/ 4 h 353"/>
                <a:gd name="T66" fmla="*/ 4 w 234"/>
                <a:gd name="T67" fmla="*/ 4 h 353"/>
                <a:gd name="T68" fmla="*/ 4 w 234"/>
                <a:gd name="T69" fmla="*/ 4 h 353"/>
                <a:gd name="T70" fmla="*/ 4 w 234"/>
                <a:gd name="T71" fmla="*/ 3 h 353"/>
                <a:gd name="T72" fmla="*/ 4 w 234"/>
                <a:gd name="T73" fmla="*/ 3 h 353"/>
                <a:gd name="T74" fmla="*/ 4 w 234"/>
                <a:gd name="T75" fmla="*/ 3 h 353"/>
                <a:gd name="T76" fmla="*/ 4 w 234"/>
                <a:gd name="T77" fmla="*/ 2 h 353"/>
                <a:gd name="T78" fmla="*/ 4 w 234"/>
                <a:gd name="T79" fmla="*/ 2 h 353"/>
                <a:gd name="T80" fmla="*/ 4 w 234"/>
                <a:gd name="T81" fmla="*/ 2 h 353"/>
                <a:gd name="T82" fmla="*/ 4 w 234"/>
                <a:gd name="T83" fmla="*/ 2 h 353"/>
                <a:gd name="T84" fmla="*/ 4 w 234"/>
                <a:gd name="T85" fmla="*/ 1 h 353"/>
                <a:gd name="T86" fmla="*/ 4 w 234"/>
                <a:gd name="T87" fmla="*/ 1 h 353"/>
                <a:gd name="T88" fmla="*/ 3 w 234"/>
                <a:gd name="T89" fmla="*/ 1 h 353"/>
                <a:gd name="T90" fmla="*/ 3 w 234"/>
                <a:gd name="T91" fmla="*/ 0 h 353"/>
                <a:gd name="T92" fmla="*/ 3 w 234"/>
                <a:gd name="T93" fmla="*/ 0 h 353"/>
                <a:gd name="T94" fmla="*/ 3 w 234"/>
                <a:gd name="T95" fmla="*/ 0 h 353"/>
                <a:gd name="T96" fmla="*/ 2 w 234"/>
                <a:gd name="T97" fmla="*/ 0 h 353"/>
                <a:gd name="T98" fmla="*/ 3 w 234"/>
                <a:gd name="T99" fmla="*/ 0 h 353"/>
                <a:gd name="T100" fmla="*/ 3 w 234"/>
                <a:gd name="T101" fmla="*/ 0 h 353"/>
                <a:gd name="T102" fmla="*/ 3 w 234"/>
                <a:gd name="T103" fmla="*/ 1 h 353"/>
                <a:gd name="T104" fmla="*/ 3 w 234"/>
                <a:gd name="T105" fmla="*/ 2 h 353"/>
                <a:gd name="T106" fmla="*/ 3 w 234"/>
                <a:gd name="T107" fmla="*/ 3 h 353"/>
                <a:gd name="T108" fmla="*/ 3 w 234"/>
                <a:gd name="T109" fmla="*/ 3 h 353"/>
                <a:gd name="T110" fmla="*/ 3 w 234"/>
                <a:gd name="T111" fmla="*/ 3 h 353"/>
                <a:gd name="T112" fmla="*/ 3 w 234"/>
                <a:gd name="T113" fmla="*/ 3 h 35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34" h="353">
                  <a:moveTo>
                    <a:pt x="188" y="249"/>
                  </a:moveTo>
                  <a:lnTo>
                    <a:pt x="188" y="249"/>
                  </a:lnTo>
                  <a:lnTo>
                    <a:pt x="180" y="233"/>
                  </a:lnTo>
                  <a:lnTo>
                    <a:pt x="172" y="220"/>
                  </a:lnTo>
                  <a:lnTo>
                    <a:pt x="160" y="207"/>
                  </a:lnTo>
                  <a:lnTo>
                    <a:pt x="151" y="194"/>
                  </a:lnTo>
                  <a:lnTo>
                    <a:pt x="138" y="183"/>
                  </a:lnTo>
                  <a:lnTo>
                    <a:pt x="127" y="174"/>
                  </a:lnTo>
                  <a:lnTo>
                    <a:pt x="101" y="154"/>
                  </a:lnTo>
                  <a:lnTo>
                    <a:pt x="74" y="137"/>
                  </a:lnTo>
                  <a:lnTo>
                    <a:pt x="48" y="119"/>
                  </a:lnTo>
                  <a:lnTo>
                    <a:pt x="22" y="98"/>
                  </a:lnTo>
                  <a:lnTo>
                    <a:pt x="11" y="87"/>
                  </a:lnTo>
                  <a:lnTo>
                    <a:pt x="0" y="74"/>
                  </a:lnTo>
                  <a:lnTo>
                    <a:pt x="5" y="90"/>
                  </a:lnTo>
                  <a:lnTo>
                    <a:pt x="11" y="104"/>
                  </a:lnTo>
                  <a:lnTo>
                    <a:pt x="19" y="122"/>
                  </a:lnTo>
                  <a:lnTo>
                    <a:pt x="30" y="138"/>
                  </a:lnTo>
                  <a:lnTo>
                    <a:pt x="53" y="170"/>
                  </a:lnTo>
                  <a:lnTo>
                    <a:pt x="77" y="201"/>
                  </a:lnTo>
                  <a:lnTo>
                    <a:pt x="103" y="230"/>
                  </a:lnTo>
                  <a:lnTo>
                    <a:pt x="125" y="252"/>
                  </a:lnTo>
                  <a:lnTo>
                    <a:pt x="143" y="270"/>
                  </a:lnTo>
                  <a:lnTo>
                    <a:pt x="152" y="280"/>
                  </a:lnTo>
                  <a:lnTo>
                    <a:pt x="168" y="292"/>
                  </a:lnTo>
                  <a:lnTo>
                    <a:pt x="189" y="310"/>
                  </a:lnTo>
                  <a:lnTo>
                    <a:pt x="209" y="333"/>
                  </a:lnTo>
                  <a:lnTo>
                    <a:pt x="226" y="353"/>
                  </a:lnTo>
                  <a:lnTo>
                    <a:pt x="228" y="328"/>
                  </a:lnTo>
                  <a:lnTo>
                    <a:pt x="231" y="296"/>
                  </a:lnTo>
                  <a:lnTo>
                    <a:pt x="234" y="270"/>
                  </a:lnTo>
                  <a:lnTo>
                    <a:pt x="234" y="247"/>
                  </a:lnTo>
                  <a:lnTo>
                    <a:pt x="234" y="227"/>
                  </a:lnTo>
                  <a:lnTo>
                    <a:pt x="234" y="209"/>
                  </a:lnTo>
                  <a:lnTo>
                    <a:pt x="231" y="180"/>
                  </a:lnTo>
                  <a:lnTo>
                    <a:pt x="226" y="162"/>
                  </a:lnTo>
                  <a:lnTo>
                    <a:pt x="221" y="138"/>
                  </a:lnTo>
                  <a:lnTo>
                    <a:pt x="212" y="116"/>
                  </a:lnTo>
                  <a:lnTo>
                    <a:pt x="202" y="93"/>
                  </a:lnTo>
                  <a:lnTo>
                    <a:pt x="191" y="72"/>
                  </a:lnTo>
                  <a:lnTo>
                    <a:pt x="176" y="51"/>
                  </a:lnTo>
                  <a:lnTo>
                    <a:pt x="162" y="34"/>
                  </a:lnTo>
                  <a:lnTo>
                    <a:pt x="144" y="16"/>
                  </a:lnTo>
                  <a:lnTo>
                    <a:pt x="127" y="0"/>
                  </a:lnTo>
                  <a:lnTo>
                    <a:pt x="146" y="53"/>
                  </a:lnTo>
                  <a:lnTo>
                    <a:pt x="154" y="82"/>
                  </a:lnTo>
                  <a:lnTo>
                    <a:pt x="164" y="130"/>
                  </a:lnTo>
                  <a:lnTo>
                    <a:pt x="188" y="24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p:cNvSpPr>
              <a:spLocks noChangeAspect="1"/>
            </p:cNvSpPr>
            <p:nvPr userDrawn="1"/>
          </p:nvSpPr>
          <p:spPr bwMode="auto">
            <a:xfrm>
              <a:off x="1626" y="1154"/>
              <a:ext cx="99" cy="110"/>
            </a:xfrm>
            <a:custGeom>
              <a:avLst/>
              <a:gdLst>
                <a:gd name="T0" fmla="*/ 4 w 197"/>
                <a:gd name="T1" fmla="*/ 4 h 220"/>
                <a:gd name="T2" fmla="*/ 4 w 197"/>
                <a:gd name="T3" fmla="*/ 4 h 220"/>
                <a:gd name="T4" fmla="*/ 4 w 197"/>
                <a:gd name="T5" fmla="*/ 4 h 220"/>
                <a:gd name="T6" fmla="*/ 4 w 197"/>
                <a:gd name="T7" fmla="*/ 4 h 220"/>
                <a:gd name="T8" fmla="*/ 3 w 197"/>
                <a:gd name="T9" fmla="*/ 3 h 220"/>
                <a:gd name="T10" fmla="*/ 3 w 197"/>
                <a:gd name="T11" fmla="*/ 3 h 220"/>
                <a:gd name="T12" fmla="*/ 3 w 197"/>
                <a:gd name="T13" fmla="*/ 3 h 220"/>
                <a:gd name="T14" fmla="*/ 3 w 197"/>
                <a:gd name="T15" fmla="*/ 3 h 220"/>
                <a:gd name="T16" fmla="*/ 3 w 197"/>
                <a:gd name="T17" fmla="*/ 3 h 220"/>
                <a:gd name="T18" fmla="*/ 3 w 197"/>
                <a:gd name="T19" fmla="*/ 2 h 220"/>
                <a:gd name="T20" fmla="*/ 3 w 197"/>
                <a:gd name="T21" fmla="*/ 2 h 220"/>
                <a:gd name="T22" fmla="*/ 3 w 197"/>
                <a:gd name="T23" fmla="*/ 2 h 220"/>
                <a:gd name="T24" fmla="*/ 2 w 197"/>
                <a:gd name="T25" fmla="*/ 2 h 220"/>
                <a:gd name="T26" fmla="*/ 2 w 197"/>
                <a:gd name="T27" fmla="*/ 1 h 220"/>
                <a:gd name="T28" fmla="*/ 2 w 197"/>
                <a:gd name="T29" fmla="*/ 1 h 220"/>
                <a:gd name="T30" fmla="*/ 1 w 197"/>
                <a:gd name="T31" fmla="*/ 1 h 220"/>
                <a:gd name="T32" fmla="*/ 1 w 197"/>
                <a:gd name="T33" fmla="*/ 1 h 220"/>
                <a:gd name="T34" fmla="*/ 1 w 197"/>
                <a:gd name="T35" fmla="*/ 1 h 220"/>
                <a:gd name="T36" fmla="*/ 1 w 197"/>
                <a:gd name="T37" fmla="*/ 1 h 220"/>
                <a:gd name="T38" fmla="*/ 0 w 197"/>
                <a:gd name="T39" fmla="*/ 0 h 220"/>
                <a:gd name="T40" fmla="*/ 0 w 197"/>
                <a:gd name="T41" fmla="*/ 0 h 220"/>
                <a:gd name="T42" fmla="*/ 1 w 197"/>
                <a:gd name="T43" fmla="*/ 1 h 220"/>
                <a:gd name="T44" fmla="*/ 1 w 197"/>
                <a:gd name="T45" fmla="*/ 1 h 220"/>
                <a:gd name="T46" fmla="*/ 1 w 197"/>
                <a:gd name="T47" fmla="*/ 2 h 220"/>
                <a:gd name="T48" fmla="*/ 2 w 197"/>
                <a:gd name="T49" fmla="*/ 2 h 220"/>
                <a:gd name="T50" fmla="*/ 2 w 197"/>
                <a:gd name="T51" fmla="*/ 3 h 220"/>
                <a:gd name="T52" fmla="*/ 2 w 197"/>
                <a:gd name="T53" fmla="*/ 3 h 220"/>
                <a:gd name="T54" fmla="*/ 3 w 197"/>
                <a:gd name="T55" fmla="*/ 3 h 220"/>
                <a:gd name="T56" fmla="*/ 3 w 197"/>
                <a:gd name="T57" fmla="*/ 3 h 220"/>
                <a:gd name="T58" fmla="*/ 3 w 197"/>
                <a:gd name="T59" fmla="*/ 4 h 220"/>
                <a:gd name="T60" fmla="*/ 3 w 197"/>
                <a:gd name="T61" fmla="*/ 4 h 220"/>
                <a:gd name="T62" fmla="*/ 4 w 197"/>
                <a:gd name="T63" fmla="*/ 4 h 220"/>
                <a:gd name="T64" fmla="*/ 4 w 197"/>
                <a:gd name="T65" fmla="*/ 4 h 220"/>
                <a:gd name="T66" fmla="*/ 4 w 197"/>
                <a:gd name="T67" fmla="*/ 4 h 220"/>
                <a:gd name="T68" fmla="*/ 4 w 197"/>
                <a:gd name="T69" fmla="*/ 4 h 22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97" h="220">
                  <a:moveTo>
                    <a:pt x="197" y="220"/>
                  </a:moveTo>
                  <a:lnTo>
                    <a:pt x="197" y="220"/>
                  </a:lnTo>
                  <a:lnTo>
                    <a:pt x="197" y="207"/>
                  </a:lnTo>
                  <a:lnTo>
                    <a:pt x="194" y="196"/>
                  </a:lnTo>
                  <a:lnTo>
                    <a:pt x="189" y="181"/>
                  </a:lnTo>
                  <a:lnTo>
                    <a:pt x="184" y="167"/>
                  </a:lnTo>
                  <a:lnTo>
                    <a:pt x="178" y="151"/>
                  </a:lnTo>
                  <a:lnTo>
                    <a:pt x="170" y="136"/>
                  </a:lnTo>
                  <a:lnTo>
                    <a:pt x="160" y="123"/>
                  </a:lnTo>
                  <a:lnTo>
                    <a:pt x="151" y="109"/>
                  </a:lnTo>
                  <a:lnTo>
                    <a:pt x="141" y="96"/>
                  </a:lnTo>
                  <a:lnTo>
                    <a:pt x="118" y="70"/>
                  </a:lnTo>
                  <a:lnTo>
                    <a:pt x="93" y="48"/>
                  </a:lnTo>
                  <a:lnTo>
                    <a:pt x="78" y="38"/>
                  </a:lnTo>
                  <a:lnTo>
                    <a:pt x="64" y="29"/>
                  </a:lnTo>
                  <a:lnTo>
                    <a:pt x="48" y="20"/>
                  </a:lnTo>
                  <a:lnTo>
                    <a:pt x="32" y="12"/>
                  </a:lnTo>
                  <a:lnTo>
                    <a:pt x="16" y="6"/>
                  </a:lnTo>
                  <a:lnTo>
                    <a:pt x="0" y="0"/>
                  </a:lnTo>
                  <a:lnTo>
                    <a:pt x="20" y="29"/>
                  </a:lnTo>
                  <a:lnTo>
                    <a:pt x="41" y="59"/>
                  </a:lnTo>
                  <a:lnTo>
                    <a:pt x="64" y="91"/>
                  </a:lnTo>
                  <a:lnTo>
                    <a:pt x="85" y="122"/>
                  </a:lnTo>
                  <a:lnTo>
                    <a:pt x="109" y="151"/>
                  </a:lnTo>
                  <a:lnTo>
                    <a:pt x="122" y="165"/>
                  </a:lnTo>
                  <a:lnTo>
                    <a:pt x="134" y="178"/>
                  </a:lnTo>
                  <a:lnTo>
                    <a:pt x="149" y="189"/>
                  </a:lnTo>
                  <a:lnTo>
                    <a:pt x="165" y="200"/>
                  </a:lnTo>
                  <a:lnTo>
                    <a:pt x="179" y="210"/>
                  </a:lnTo>
                  <a:lnTo>
                    <a:pt x="197" y="2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9" name="Freeform 17"/>
            <p:cNvSpPr>
              <a:spLocks noChangeAspect="1"/>
            </p:cNvSpPr>
            <p:nvPr userDrawn="1"/>
          </p:nvSpPr>
          <p:spPr bwMode="auto">
            <a:xfrm>
              <a:off x="1057" y="1841"/>
              <a:ext cx="611" cy="103"/>
            </a:xfrm>
            <a:custGeom>
              <a:avLst/>
              <a:gdLst>
                <a:gd name="T0" fmla="*/ 16 w 1223"/>
                <a:gd name="T1" fmla="*/ 0 h 207"/>
                <a:gd name="T2" fmla="*/ 13 w 1223"/>
                <a:gd name="T3" fmla="*/ 0 h 207"/>
                <a:gd name="T4" fmla="*/ 12 w 1223"/>
                <a:gd name="T5" fmla="*/ 0 h 207"/>
                <a:gd name="T6" fmla="*/ 11 w 1223"/>
                <a:gd name="T7" fmla="*/ 0 h 207"/>
                <a:gd name="T8" fmla="*/ 10 w 1223"/>
                <a:gd name="T9" fmla="*/ 0 h 207"/>
                <a:gd name="T10" fmla="*/ 9 w 1223"/>
                <a:gd name="T11" fmla="*/ 0 h 207"/>
                <a:gd name="T12" fmla="*/ 7 w 1223"/>
                <a:gd name="T13" fmla="*/ 0 h 207"/>
                <a:gd name="T14" fmla="*/ 6 w 1223"/>
                <a:gd name="T15" fmla="*/ 0 h 207"/>
                <a:gd name="T16" fmla="*/ 5 w 1223"/>
                <a:gd name="T17" fmla="*/ 0 h 207"/>
                <a:gd name="T18" fmla="*/ 3 w 1223"/>
                <a:gd name="T19" fmla="*/ 0 h 207"/>
                <a:gd name="T20" fmla="*/ 2 w 1223"/>
                <a:gd name="T21" fmla="*/ 0 h 207"/>
                <a:gd name="T22" fmla="*/ 1 w 1223"/>
                <a:gd name="T23" fmla="*/ 0 h 207"/>
                <a:gd name="T24" fmla="*/ 0 w 1223"/>
                <a:gd name="T25" fmla="*/ 0 h 207"/>
                <a:gd name="T26" fmla="*/ 0 w 1223"/>
                <a:gd name="T27" fmla="*/ 1 h 207"/>
                <a:gd name="T28" fmla="*/ 1 w 1223"/>
                <a:gd name="T29" fmla="*/ 1 h 207"/>
                <a:gd name="T30" fmla="*/ 2 w 1223"/>
                <a:gd name="T31" fmla="*/ 1 h 207"/>
                <a:gd name="T32" fmla="*/ 4 w 1223"/>
                <a:gd name="T33" fmla="*/ 1 h 207"/>
                <a:gd name="T34" fmla="*/ 5 w 1223"/>
                <a:gd name="T35" fmla="*/ 1 h 207"/>
                <a:gd name="T36" fmla="*/ 7 w 1223"/>
                <a:gd name="T37" fmla="*/ 0 h 207"/>
                <a:gd name="T38" fmla="*/ 7 w 1223"/>
                <a:gd name="T39" fmla="*/ 0 h 207"/>
                <a:gd name="T40" fmla="*/ 8 w 1223"/>
                <a:gd name="T41" fmla="*/ 0 h 207"/>
                <a:gd name="T42" fmla="*/ 8 w 1223"/>
                <a:gd name="T43" fmla="*/ 0 h 207"/>
                <a:gd name="T44" fmla="*/ 7 w 1223"/>
                <a:gd name="T45" fmla="*/ 1 h 207"/>
                <a:gd name="T46" fmla="*/ 6 w 1223"/>
                <a:gd name="T47" fmla="*/ 2 h 207"/>
                <a:gd name="T48" fmla="*/ 5 w 1223"/>
                <a:gd name="T49" fmla="*/ 2 h 207"/>
                <a:gd name="T50" fmla="*/ 6 w 1223"/>
                <a:gd name="T51" fmla="*/ 3 h 207"/>
                <a:gd name="T52" fmla="*/ 6 w 1223"/>
                <a:gd name="T53" fmla="*/ 2 h 207"/>
                <a:gd name="T54" fmla="*/ 6 w 1223"/>
                <a:gd name="T55" fmla="*/ 2 h 207"/>
                <a:gd name="T56" fmla="*/ 7 w 1223"/>
                <a:gd name="T57" fmla="*/ 1 h 207"/>
                <a:gd name="T58" fmla="*/ 8 w 1223"/>
                <a:gd name="T59" fmla="*/ 1 h 207"/>
                <a:gd name="T60" fmla="*/ 9 w 1223"/>
                <a:gd name="T61" fmla="*/ 0 h 207"/>
                <a:gd name="T62" fmla="*/ 11 w 1223"/>
                <a:gd name="T63" fmla="*/ 1 h 207"/>
                <a:gd name="T64" fmla="*/ 11 w 1223"/>
                <a:gd name="T65" fmla="*/ 1 h 207"/>
                <a:gd name="T66" fmla="*/ 12 w 1223"/>
                <a:gd name="T67" fmla="*/ 2 h 207"/>
                <a:gd name="T68" fmla="*/ 12 w 1223"/>
                <a:gd name="T69" fmla="*/ 3 h 207"/>
                <a:gd name="T70" fmla="*/ 13 w 1223"/>
                <a:gd name="T71" fmla="*/ 3 h 207"/>
                <a:gd name="T72" fmla="*/ 13 w 1223"/>
                <a:gd name="T73" fmla="*/ 2 h 207"/>
                <a:gd name="T74" fmla="*/ 12 w 1223"/>
                <a:gd name="T75" fmla="*/ 1 h 207"/>
                <a:gd name="T76" fmla="*/ 11 w 1223"/>
                <a:gd name="T77" fmla="*/ 1 h 207"/>
                <a:gd name="T78" fmla="*/ 10 w 1223"/>
                <a:gd name="T79" fmla="*/ 0 h 207"/>
                <a:gd name="T80" fmla="*/ 11 w 1223"/>
                <a:gd name="T81" fmla="*/ 0 h 207"/>
                <a:gd name="T82" fmla="*/ 11 w 1223"/>
                <a:gd name="T83" fmla="*/ 0 h 207"/>
                <a:gd name="T84" fmla="*/ 13 w 1223"/>
                <a:gd name="T85" fmla="*/ 1 h 207"/>
                <a:gd name="T86" fmla="*/ 14 w 1223"/>
                <a:gd name="T87" fmla="*/ 1 h 207"/>
                <a:gd name="T88" fmla="*/ 16 w 1223"/>
                <a:gd name="T89" fmla="*/ 1 h 207"/>
                <a:gd name="T90" fmla="*/ 17 w 1223"/>
                <a:gd name="T91" fmla="*/ 1 h 207"/>
                <a:gd name="T92" fmla="*/ 18 w 1223"/>
                <a:gd name="T93" fmla="*/ 1 h 207"/>
                <a:gd name="T94" fmla="*/ 19 w 1223"/>
                <a:gd name="T95" fmla="*/ 0 h 207"/>
                <a:gd name="T96" fmla="*/ 18 w 1223"/>
                <a:gd name="T97" fmla="*/ 1 h 207"/>
                <a:gd name="T98" fmla="*/ 16 w 1223"/>
                <a:gd name="T99" fmla="*/ 1 h 207"/>
                <a:gd name="T100" fmla="*/ 16 w 1223"/>
                <a:gd name="T101" fmla="*/ 1 h 207"/>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223" h="207">
                  <a:moveTo>
                    <a:pt x="1085" y="66"/>
                  </a:moveTo>
                  <a:lnTo>
                    <a:pt x="1085" y="66"/>
                  </a:lnTo>
                  <a:lnTo>
                    <a:pt x="1038" y="56"/>
                  </a:lnTo>
                  <a:lnTo>
                    <a:pt x="989" y="42"/>
                  </a:lnTo>
                  <a:lnTo>
                    <a:pt x="935" y="29"/>
                  </a:lnTo>
                  <a:lnTo>
                    <a:pt x="884" y="18"/>
                  </a:lnTo>
                  <a:lnTo>
                    <a:pt x="852" y="11"/>
                  </a:lnTo>
                  <a:lnTo>
                    <a:pt x="817" y="8"/>
                  </a:lnTo>
                  <a:lnTo>
                    <a:pt x="797" y="7"/>
                  </a:lnTo>
                  <a:lnTo>
                    <a:pt x="778" y="7"/>
                  </a:lnTo>
                  <a:lnTo>
                    <a:pt x="759" y="7"/>
                  </a:lnTo>
                  <a:lnTo>
                    <a:pt x="738" y="8"/>
                  </a:lnTo>
                  <a:lnTo>
                    <a:pt x="674" y="18"/>
                  </a:lnTo>
                  <a:lnTo>
                    <a:pt x="645" y="23"/>
                  </a:lnTo>
                  <a:lnTo>
                    <a:pt x="619" y="29"/>
                  </a:lnTo>
                  <a:lnTo>
                    <a:pt x="561" y="16"/>
                  </a:lnTo>
                  <a:lnTo>
                    <a:pt x="515" y="7"/>
                  </a:lnTo>
                  <a:lnTo>
                    <a:pt x="492" y="3"/>
                  </a:lnTo>
                  <a:lnTo>
                    <a:pt x="471" y="0"/>
                  </a:lnTo>
                  <a:lnTo>
                    <a:pt x="436" y="0"/>
                  </a:lnTo>
                  <a:lnTo>
                    <a:pt x="402" y="2"/>
                  </a:lnTo>
                  <a:lnTo>
                    <a:pt x="370" y="7"/>
                  </a:lnTo>
                  <a:lnTo>
                    <a:pt x="339" y="11"/>
                  </a:lnTo>
                  <a:lnTo>
                    <a:pt x="286" y="23"/>
                  </a:lnTo>
                  <a:lnTo>
                    <a:pt x="235" y="37"/>
                  </a:lnTo>
                  <a:lnTo>
                    <a:pt x="184" y="50"/>
                  </a:lnTo>
                  <a:lnTo>
                    <a:pt x="137" y="60"/>
                  </a:lnTo>
                  <a:lnTo>
                    <a:pt x="119" y="61"/>
                  </a:lnTo>
                  <a:lnTo>
                    <a:pt x="102" y="63"/>
                  </a:lnTo>
                  <a:lnTo>
                    <a:pt x="66" y="61"/>
                  </a:lnTo>
                  <a:lnTo>
                    <a:pt x="31" y="56"/>
                  </a:lnTo>
                  <a:lnTo>
                    <a:pt x="0" y="48"/>
                  </a:lnTo>
                  <a:lnTo>
                    <a:pt x="13" y="58"/>
                  </a:lnTo>
                  <a:lnTo>
                    <a:pt x="28" y="68"/>
                  </a:lnTo>
                  <a:lnTo>
                    <a:pt x="42" y="77"/>
                  </a:lnTo>
                  <a:lnTo>
                    <a:pt x="57" y="84"/>
                  </a:lnTo>
                  <a:lnTo>
                    <a:pt x="89" y="97"/>
                  </a:lnTo>
                  <a:lnTo>
                    <a:pt x="121" y="106"/>
                  </a:lnTo>
                  <a:lnTo>
                    <a:pt x="155" y="114"/>
                  </a:lnTo>
                  <a:lnTo>
                    <a:pt x="188" y="119"/>
                  </a:lnTo>
                  <a:lnTo>
                    <a:pt x="221" y="121"/>
                  </a:lnTo>
                  <a:lnTo>
                    <a:pt x="251" y="119"/>
                  </a:lnTo>
                  <a:lnTo>
                    <a:pt x="282" y="116"/>
                  </a:lnTo>
                  <a:lnTo>
                    <a:pt x="311" y="111"/>
                  </a:lnTo>
                  <a:lnTo>
                    <a:pt x="339" y="105"/>
                  </a:lnTo>
                  <a:lnTo>
                    <a:pt x="365" y="98"/>
                  </a:lnTo>
                  <a:lnTo>
                    <a:pt x="415" y="80"/>
                  </a:lnTo>
                  <a:lnTo>
                    <a:pt x="455" y="64"/>
                  </a:lnTo>
                  <a:lnTo>
                    <a:pt x="489" y="52"/>
                  </a:lnTo>
                  <a:lnTo>
                    <a:pt x="502" y="47"/>
                  </a:lnTo>
                  <a:lnTo>
                    <a:pt x="511" y="44"/>
                  </a:lnTo>
                  <a:lnTo>
                    <a:pt x="534" y="40"/>
                  </a:lnTo>
                  <a:lnTo>
                    <a:pt x="550" y="39"/>
                  </a:lnTo>
                  <a:lnTo>
                    <a:pt x="564" y="39"/>
                  </a:lnTo>
                  <a:lnTo>
                    <a:pt x="584" y="40"/>
                  </a:lnTo>
                  <a:lnTo>
                    <a:pt x="571" y="45"/>
                  </a:lnTo>
                  <a:lnTo>
                    <a:pt x="542" y="58"/>
                  </a:lnTo>
                  <a:lnTo>
                    <a:pt x="515" y="71"/>
                  </a:lnTo>
                  <a:lnTo>
                    <a:pt x="486" y="87"/>
                  </a:lnTo>
                  <a:lnTo>
                    <a:pt x="458" y="103"/>
                  </a:lnTo>
                  <a:lnTo>
                    <a:pt x="433" y="122"/>
                  </a:lnTo>
                  <a:lnTo>
                    <a:pt x="407" y="142"/>
                  </a:lnTo>
                  <a:lnTo>
                    <a:pt x="383" y="164"/>
                  </a:lnTo>
                  <a:lnTo>
                    <a:pt x="360" y="188"/>
                  </a:lnTo>
                  <a:lnTo>
                    <a:pt x="372" y="196"/>
                  </a:lnTo>
                  <a:lnTo>
                    <a:pt x="383" y="203"/>
                  </a:lnTo>
                  <a:lnTo>
                    <a:pt x="397" y="207"/>
                  </a:lnTo>
                  <a:lnTo>
                    <a:pt x="399" y="203"/>
                  </a:lnTo>
                  <a:lnTo>
                    <a:pt x="409" y="188"/>
                  </a:lnTo>
                  <a:lnTo>
                    <a:pt x="418" y="177"/>
                  </a:lnTo>
                  <a:lnTo>
                    <a:pt x="429" y="162"/>
                  </a:lnTo>
                  <a:lnTo>
                    <a:pt x="445" y="148"/>
                  </a:lnTo>
                  <a:lnTo>
                    <a:pt x="466" y="130"/>
                  </a:lnTo>
                  <a:lnTo>
                    <a:pt x="486" y="114"/>
                  </a:lnTo>
                  <a:lnTo>
                    <a:pt x="505" y="101"/>
                  </a:lnTo>
                  <a:lnTo>
                    <a:pt x="526" y="90"/>
                  </a:lnTo>
                  <a:lnTo>
                    <a:pt x="548" y="79"/>
                  </a:lnTo>
                  <a:lnTo>
                    <a:pt x="587" y="61"/>
                  </a:lnTo>
                  <a:lnTo>
                    <a:pt x="621" y="50"/>
                  </a:lnTo>
                  <a:lnTo>
                    <a:pt x="653" y="63"/>
                  </a:lnTo>
                  <a:lnTo>
                    <a:pt x="688" y="79"/>
                  </a:lnTo>
                  <a:lnTo>
                    <a:pt x="706" y="88"/>
                  </a:lnTo>
                  <a:lnTo>
                    <a:pt x="723" y="100"/>
                  </a:lnTo>
                  <a:lnTo>
                    <a:pt x="741" y="111"/>
                  </a:lnTo>
                  <a:lnTo>
                    <a:pt x="757" y="124"/>
                  </a:lnTo>
                  <a:lnTo>
                    <a:pt x="776" y="142"/>
                  </a:lnTo>
                  <a:lnTo>
                    <a:pt x="793" y="156"/>
                  </a:lnTo>
                  <a:lnTo>
                    <a:pt x="805" y="170"/>
                  </a:lnTo>
                  <a:lnTo>
                    <a:pt x="813" y="182"/>
                  </a:lnTo>
                  <a:lnTo>
                    <a:pt x="823" y="196"/>
                  </a:lnTo>
                  <a:lnTo>
                    <a:pt x="826" y="203"/>
                  </a:lnTo>
                  <a:lnTo>
                    <a:pt x="839" y="196"/>
                  </a:lnTo>
                  <a:lnTo>
                    <a:pt x="852" y="190"/>
                  </a:lnTo>
                  <a:lnTo>
                    <a:pt x="863" y="183"/>
                  </a:lnTo>
                  <a:lnTo>
                    <a:pt x="842" y="159"/>
                  </a:lnTo>
                  <a:lnTo>
                    <a:pt x="818" y="138"/>
                  </a:lnTo>
                  <a:lnTo>
                    <a:pt x="794" y="119"/>
                  </a:lnTo>
                  <a:lnTo>
                    <a:pt x="770" y="100"/>
                  </a:lnTo>
                  <a:lnTo>
                    <a:pt x="743" y="84"/>
                  </a:lnTo>
                  <a:lnTo>
                    <a:pt x="717" y="69"/>
                  </a:lnTo>
                  <a:lnTo>
                    <a:pt x="690" y="55"/>
                  </a:lnTo>
                  <a:lnTo>
                    <a:pt x="662" y="42"/>
                  </a:lnTo>
                  <a:lnTo>
                    <a:pt x="672" y="44"/>
                  </a:lnTo>
                  <a:lnTo>
                    <a:pt x="683" y="45"/>
                  </a:lnTo>
                  <a:lnTo>
                    <a:pt x="712" y="50"/>
                  </a:lnTo>
                  <a:lnTo>
                    <a:pt x="722" y="53"/>
                  </a:lnTo>
                  <a:lnTo>
                    <a:pt x="735" y="58"/>
                  </a:lnTo>
                  <a:lnTo>
                    <a:pt x="767" y="71"/>
                  </a:lnTo>
                  <a:lnTo>
                    <a:pt x="809" y="87"/>
                  </a:lnTo>
                  <a:lnTo>
                    <a:pt x="857" y="105"/>
                  </a:lnTo>
                  <a:lnTo>
                    <a:pt x="884" y="111"/>
                  </a:lnTo>
                  <a:lnTo>
                    <a:pt x="911" y="117"/>
                  </a:lnTo>
                  <a:lnTo>
                    <a:pt x="940" y="122"/>
                  </a:lnTo>
                  <a:lnTo>
                    <a:pt x="971" y="125"/>
                  </a:lnTo>
                  <a:lnTo>
                    <a:pt x="1003" y="127"/>
                  </a:lnTo>
                  <a:lnTo>
                    <a:pt x="1035" y="125"/>
                  </a:lnTo>
                  <a:lnTo>
                    <a:pt x="1069" y="121"/>
                  </a:lnTo>
                  <a:lnTo>
                    <a:pt x="1101" y="113"/>
                  </a:lnTo>
                  <a:lnTo>
                    <a:pt x="1135" y="103"/>
                  </a:lnTo>
                  <a:lnTo>
                    <a:pt x="1165" y="90"/>
                  </a:lnTo>
                  <a:lnTo>
                    <a:pt x="1181" y="84"/>
                  </a:lnTo>
                  <a:lnTo>
                    <a:pt x="1196" y="74"/>
                  </a:lnTo>
                  <a:lnTo>
                    <a:pt x="1210" y="64"/>
                  </a:lnTo>
                  <a:lnTo>
                    <a:pt x="1223" y="55"/>
                  </a:lnTo>
                  <a:lnTo>
                    <a:pt x="1191" y="63"/>
                  </a:lnTo>
                  <a:lnTo>
                    <a:pt x="1157" y="68"/>
                  </a:lnTo>
                  <a:lnTo>
                    <a:pt x="1122" y="69"/>
                  </a:lnTo>
                  <a:lnTo>
                    <a:pt x="1104" y="68"/>
                  </a:lnTo>
                  <a:lnTo>
                    <a:pt x="1085" y="6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 name="Freeform 18"/>
            <p:cNvSpPr>
              <a:spLocks noChangeAspect="1" noEditPoints="1"/>
            </p:cNvSpPr>
            <p:nvPr userDrawn="1"/>
          </p:nvSpPr>
          <p:spPr bwMode="auto">
            <a:xfrm>
              <a:off x="1096" y="1104"/>
              <a:ext cx="525" cy="667"/>
            </a:xfrm>
            <a:custGeom>
              <a:avLst/>
              <a:gdLst>
                <a:gd name="T0" fmla="*/ 13 w 1051"/>
                <a:gd name="T1" fmla="*/ 9 h 1333"/>
                <a:gd name="T2" fmla="*/ 11 w 1051"/>
                <a:gd name="T3" fmla="*/ 2 h 1333"/>
                <a:gd name="T4" fmla="*/ 9 w 1051"/>
                <a:gd name="T5" fmla="*/ 1 h 1333"/>
                <a:gd name="T6" fmla="*/ 8 w 1051"/>
                <a:gd name="T7" fmla="*/ 1 h 1333"/>
                <a:gd name="T8" fmla="*/ 5 w 1051"/>
                <a:gd name="T9" fmla="*/ 5 h 1333"/>
                <a:gd name="T10" fmla="*/ 4 w 1051"/>
                <a:gd name="T11" fmla="*/ 7 h 1333"/>
                <a:gd name="T12" fmla="*/ 4 w 1051"/>
                <a:gd name="T13" fmla="*/ 8 h 1333"/>
                <a:gd name="T14" fmla="*/ 2 w 1051"/>
                <a:gd name="T15" fmla="*/ 10 h 1333"/>
                <a:gd name="T16" fmla="*/ 0 w 1051"/>
                <a:gd name="T17" fmla="*/ 13 h 1333"/>
                <a:gd name="T18" fmla="*/ 2 w 1051"/>
                <a:gd name="T19" fmla="*/ 15 h 1333"/>
                <a:gd name="T20" fmla="*/ 4 w 1051"/>
                <a:gd name="T21" fmla="*/ 20 h 1333"/>
                <a:gd name="T22" fmla="*/ 7 w 1051"/>
                <a:gd name="T23" fmla="*/ 21 h 1333"/>
                <a:gd name="T24" fmla="*/ 11 w 1051"/>
                <a:gd name="T25" fmla="*/ 19 h 1333"/>
                <a:gd name="T26" fmla="*/ 12 w 1051"/>
                <a:gd name="T27" fmla="*/ 16 h 1333"/>
                <a:gd name="T28" fmla="*/ 13 w 1051"/>
                <a:gd name="T29" fmla="*/ 15 h 1333"/>
                <a:gd name="T30" fmla="*/ 14 w 1051"/>
                <a:gd name="T31" fmla="*/ 13 h 1333"/>
                <a:gd name="T32" fmla="*/ 16 w 1051"/>
                <a:gd name="T33" fmla="*/ 11 h 1333"/>
                <a:gd name="T34" fmla="*/ 10 w 1051"/>
                <a:gd name="T35" fmla="*/ 1 h 1333"/>
                <a:gd name="T36" fmla="*/ 12 w 1051"/>
                <a:gd name="T37" fmla="*/ 6 h 1333"/>
                <a:gd name="T38" fmla="*/ 8 w 1051"/>
                <a:gd name="T39" fmla="*/ 7 h 1333"/>
                <a:gd name="T40" fmla="*/ 9 w 1051"/>
                <a:gd name="T41" fmla="*/ 1 h 1333"/>
                <a:gd name="T42" fmla="*/ 11 w 1051"/>
                <a:gd name="T43" fmla="*/ 9 h 1333"/>
                <a:gd name="T44" fmla="*/ 8 w 1051"/>
                <a:gd name="T45" fmla="*/ 15 h 1333"/>
                <a:gd name="T46" fmla="*/ 7 w 1051"/>
                <a:gd name="T47" fmla="*/ 16 h 1333"/>
                <a:gd name="T48" fmla="*/ 8 w 1051"/>
                <a:gd name="T49" fmla="*/ 14 h 1333"/>
                <a:gd name="T50" fmla="*/ 5 w 1051"/>
                <a:gd name="T51" fmla="*/ 10 h 1333"/>
                <a:gd name="T52" fmla="*/ 10 w 1051"/>
                <a:gd name="T53" fmla="*/ 11 h 1333"/>
                <a:gd name="T54" fmla="*/ 10 w 1051"/>
                <a:gd name="T55" fmla="*/ 11 h 1333"/>
                <a:gd name="T56" fmla="*/ 5 w 1051"/>
                <a:gd name="T57" fmla="*/ 8 h 1333"/>
                <a:gd name="T58" fmla="*/ 8 w 1051"/>
                <a:gd name="T59" fmla="*/ 9 h 1333"/>
                <a:gd name="T60" fmla="*/ 7 w 1051"/>
                <a:gd name="T61" fmla="*/ 9 h 1333"/>
                <a:gd name="T62" fmla="*/ 4 w 1051"/>
                <a:gd name="T63" fmla="*/ 10 h 1333"/>
                <a:gd name="T64" fmla="*/ 4 w 1051"/>
                <a:gd name="T65" fmla="*/ 11 h 1333"/>
                <a:gd name="T66" fmla="*/ 5 w 1051"/>
                <a:gd name="T67" fmla="*/ 13 h 1333"/>
                <a:gd name="T68" fmla="*/ 5 w 1051"/>
                <a:gd name="T69" fmla="*/ 15 h 1333"/>
                <a:gd name="T70" fmla="*/ 6 w 1051"/>
                <a:gd name="T71" fmla="*/ 13 h 1333"/>
                <a:gd name="T72" fmla="*/ 6 w 1051"/>
                <a:gd name="T73" fmla="*/ 13 h 1333"/>
                <a:gd name="T74" fmla="*/ 11 w 1051"/>
                <a:gd name="T75" fmla="*/ 14 h 1333"/>
                <a:gd name="T76" fmla="*/ 11 w 1051"/>
                <a:gd name="T77" fmla="*/ 14 h 1333"/>
                <a:gd name="T78" fmla="*/ 11 w 1051"/>
                <a:gd name="T79" fmla="*/ 13 h 1333"/>
                <a:gd name="T80" fmla="*/ 10 w 1051"/>
                <a:gd name="T81" fmla="*/ 12 h 1333"/>
                <a:gd name="T82" fmla="*/ 4 w 1051"/>
                <a:gd name="T83" fmla="*/ 7 h 1333"/>
                <a:gd name="T84" fmla="*/ 5 w 1051"/>
                <a:gd name="T85" fmla="*/ 5 h 1333"/>
                <a:gd name="T86" fmla="*/ 4 w 1051"/>
                <a:gd name="T87" fmla="*/ 8 h 1333"/>
                <a:gd name="T88" fmla="*/ 4 w 1051"/>
                <a:gd name="T89" fmla="*/ 9 h 1333"/>
                <a:gd name="T90" fmla="*/ 3 w 1051"/>
                <a:gd name="T91" fmla="*/ 9 h 1333"/>
                <a:gd name="T92" fmla="*/ 1 w 1051"/>
                <a:gd name="T93" fmla="*/ 12 h 1333"/>
                <a:gd name="T94" fmla="*/ 4 w 1051"/>
                <a:gd name="T95" fmla="*/ 15 h 1333"/>
                <a:gd name="T96" fmla="*/ 0 w 1051"/>
                <a:gd name="T97" fmla="*/ 13 h 1333"/>
                <a:gd name="T98" fmla="*/ 4 w 1051"/>
                <a:gd name="T99" fmla="*/ 19 h 1333"/>
                <a:gd name="T100" fmla="*/ 5 w 1051"/>
                <a:gd name="T101" fmla="*/ 15 h 1333"/>
                <a:gd name="T102" fmla="*/ 8 w 1051"/>
                <a:gd name="T103" fmla="*/ 18 h 1333"/>
                <a:gd name="T104" fmla="*/ 6 w 1051"/>
                <a:gd name="T105" fmla="*/ 21 h 1333"/>
                <a:gd name="T106" fmla="*/ 9 w 1051"/>
                <a:gd name="T107" fmla="*/ 18 h 1333"/>
                <a:gd name="T108" fmla="*/ 11 w 1051"/>
                <a:gd name="T109" fmla="*/ 18 h 1333"/>
                <a:gd name="T110" fmla="*/ 13 w 1051"/>
                <a:gd name="T111" fmla="*/ 15 h 1333"/>
                <a:gd name="T112" fmla="*/ 12 w 1051"/>
                <a:gd name="T113" fmla="*/ 15 h 1333"/>
                <a:gd name="T114" fmla="*/ 13 w 1051"/>
                <a:gd name="T115" fmla="*/ 13 h 1333"/>
                <a:gd name="T116" fmla="*/ 14 w 1051"/>
                <a:gd name="T117" fmla="*/ 10 h 1333"/>
                <a:gd name="T118" fmla="*/ 16 w 1051"/>
                <a:gd name="T119" fmla="*/ 11 h 133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51" h="1333">
                  <a:moveTo>
                    <a:pt x="1051" y="665"/>
                  </a:moveTo>
                  <a:lnTo>
                    <a:pt x="1051" y="665"/>
                  </a:lnTo>
                  <a:lnTo>
                    <a:pt x="1048" y="654"/>
                  </a:lnTo>
                  <a:lnTo>
                    <a:pt x="1043" y="643"/>
                  </a:lnTo>
                  <a:lnTo>
                    <a:pt x="1035" y="631"/>
                  </a:lnTo>
                  <a:lnTo>
                    <a:pt x="1027" y="622"/>
                  </a:lnTo>
                  <a:lnTo>
                    <a:pt x="1016" y="612"/>
                  </a:lnTo>
                  <a:lnTo>
                    <a:pt x="1001" y="604"/>
                  </a:lnTo>
                  <a:lnTo>
                    <a:pt x="987" y="596"/>
                  </a:lnTo>
                  <a:lnTo>
                    <a:pt x="971" y="588"/>
                  </a:lnTo>
                  <a:lnTo>
                    <a:pt x="951" y="582"/>
                  </a:lnTo>
                  <a:lnTo>
                    <a:pt x="930" y="575"/>
                  </a:lnTo>
                  <a:lnTo>
                    <a:pt x="910" y="570"/>
                  </a:lnTo>
                  <a:lnTo>
                    <a:pt x="885" y="565"/>
                  </a:lnTo>
                  <a:lnTo>
                    <a:pt x="836" y="557"/>
                  </a:lnTo>
                  <a:lnTo>
                    <a:pt x="779" y="553"/>
                  </a:lnTo>
                  <a:lnTo>
                    <a:pt x="786" y="498"/>
                  </a:lnTo>
                  <a:lnTo>
                    <a:pt x="791" y="445"/>
                  </a:lnTo>
                  <a:lnTo>
                    <a:pt x="792" y="394"/>
                  </a:lnTo>
                  <a:lnTo>
                    <a:pt x="794" y="345"/>
                  </a:lnTo>
                  <a:lnTo>
                    <a:pt x="792" y="299"/>
                  </a:lnTo>
                  <a:lnTo>
                    <a:pt x="789" y="255"/>
                  </a:lnTo>
                  <a:lnTo>
                    <a:pt x="786" y="214"/>
                  </a:lnTo>
                  <a:lnTo>
                    <a:pt x="779" y="175"/>
                  </a:lnTo>
                  <a:lnTo>
                    <a:pt x="771" y="140"/>
                  </a:lnTo>
                  <a:lnTo>
                    <a:pt x="762" y="109"/>
                  </a:lnTo>
                  <a:lnTo>
                    <a:pt x="750" y="82"/>
                  </a:lnTo>
                  <a:lnTo>
                    <a:pt x="738" y="58"/>
                  </a:lnTo>
                  <a:lnTo>
                    <a:pt x="723" y="37"/>
                  </a:lnTo>
                  <a:lnTo>
                    <a:pt x="715" y="29"/>
                  </a:lnTo>
                  <a:lnTo>
                    <a:pt x="707" y="22"/>
                  </a:lnTo>
                  <a:lnTo>
                    <a:pt x="699" y="16"/>
                  </a:lnTo>
                  <a:lnTo>
                    <a:pt x="691" y="11"/>
                  </a:lnTo>
                  <a:lnTo>
                    <a:pt x="681" y="6"/>
                  </a:lnTo>
                  <a:lnTo>
                    <a:pt x="672" y="5"/>
                  </a:lnTo>
                  <a:lnTo>
                    <a:pt x="659" y="3"/>
                  </a:lnTo>
                  <a:lnTo>
                    <a:pt x="644" y="2"/>
                  </a:lnTo>
                  <a:lnTo>
                    <a:pt x="632" y="3"/>
                  </a:lnTo>
                  <a:lnTo>
                    <a:pt x="617" y="5"/>
                  </a:lnTo>
                  <a:lnTo>
                    <a:pt x="612" y="3"/>
                  </a:lnTo>
                  <a:lnTo>
                    <a:pt x="609" y="2"/>
                  </a:lnTo>
                  <a:lnTo>
                    <a:pt x="598" y="0"/>
                  </a:lnTo>
                  <a:lnTo>
                    <a:pt x="593" y="0"/>
                  </a:lnTo>
                  <a:lnTo>
                    <a:pt x="588" y="2"/>
                  </a:lnTo>
                  <a:lnTo>
                    <a:pt x="583" y="5"/>
                  </a:lnTo>
                  <a:lnTo>
                    <a:pt x="579" y="8"/>
                  </a:lnTo>
                  <a:lnTo>
                    <a:pt x="575" y="13"/>
                  </a:lnTo>
                  <a:lnTo>
                    <a:pt x="572" y="18"/>
                  </a:lnTo>
                  <a:lnTo>
                    <a:pt x="571" y="22"/>
                  </a:lnTo>
                  <a:lnTo>
                    <a:pt x="571" y="27"/>
                  </a:lnTo>
                  <a:lnTo>
                    <a:pt x="572" y="37"/>
                  </a:lnTo>
                  <a:lnTo>
                    <a:pt x="548" y="61"/>
                  </a:lnTo>
                  <a:lnTo>
                    <a:pt x="526" y="90"/>
                  </a:lnTo>
                  <a:lnTo>
                    <a:pt x="503" y="119"/>
                  </a:lnTo>
                  <a:lnTo>
                    <a:pt x="482" y="151"/>
                  </a:lnTo>
                  <a:lnTo>
                    <a:pt x="461" y="186"/>
                  </a:lnTo>
                  <a:lnTo>
                    <a:pt x="442" y="222"/>
                  </a:lnTo>
                  <a:lnTo>
                    <a:pt x="423" y="260"/>
                  </a:lnTo>
                  <a:lnTo>
                    <a:pt x="405" y="302"/>
                  </a:lnTo>
                  <a:lnTo>
                    <a:pt x="392" y="294"/>
                  </a:lnTo>
                  <a:lnTo>
                    <a:pt x="381" y="289"/>
                  </a:lnTo>
                  <a:lnTo>
                    <a:pt x="368" y="284"/>
                  </a:lnTo>
                  <a:lnTo>
                    <a:pt x="357" y="281"/>
                  </a:lnTo>
                  <a:lnTo>
                    <a:pt x="346" y="280"/>
                  </a:lnTo>
                  <a:lnTo>
                    <a:pt x="334" y="280"/>
                  </a:lnTo>
                  <a:lnTo>
                    <a:pt x="325" y="281"/>
                  </a:lnTo>
                  <a:lnTo>
                    <a:pt x="315" y="284"/>
                  </a:lnTo>
                  <a:lnTo>
                    <a:pt x="304" y="291"/>
                  </a:lnTo>
                  <a:lnTo>
                    <a:pt x="293" y="302"/>
                  </a:lnTo>
                  <a:lnTo>
                    <a:pt x="283" y="315"/>
                  </a:lnTo>
                  <a:lnTo>
                    <a:pt x="275" y="331"/>
                  </a:lnTo>
                  <a:lnTo>
                    <a:pt x="268" y="349"/>
                  </a:lnTo>
                  <a:lnTo>
                    <a:pt x="264" y="369"/>
                  </a:lnTo>
                  <a:lnTo>
                    <a:pt x="260" y="392"/>
                  </a:lnTo>
                  <a:lnTo>
                    <a:pt x="259" y="416"/>
                  </a:lnTo>
                  <a:lnTo>
                    <a:pt x="254" y="421"/>
                  </a:lnTo>
                  <a:lnTo>
                    <a:pt x="252" y="426"/>
                  </a:lnTo>
                  <a:lnTo>
                    <a:pt x="251" y="432"/>
                  </a:lnTo>
                  <a:lnTo>
                    <a:pt x="251" y="437"/>
                  </a:lnTo>
                  <a:lnTo>
                    <a:pt x="252" y="445"/>
                  </a:lnTo>
                  <a:lnTo>
                    <a:pt x="256" y="451"/>
                  </a:lnTo>
                  <a:lnTo>
                    <a:pt x="260" y="456"/>
                  </a:lnTo>
                  <a:lnTo>
                    <a:pt x="267" y="461"/>
                  </a:lnTo>
                  <a:lnTo>
                    <a:pt x="270" y="485"/>
                  </a:lnTo>
                  <a:lnTo>
                    <a:pt x="275" y="512"/>
                  </a:lnTo>
                  <a:lnTo>
                    <a:pt x="259" y="511"/>
                  </a:lnTo>
                  <a:lnTo>
                    <a:pt x="243" y="512"/>
                  </a:lnTo>
                  <a:lnTo>
                    <a:pt x="230" y="514"/>
                  </a:lnTo>
                  <a:lnTo>
                    <a:pt x="217" y="517"/>
                  </a:lnTo>
                  <a:lnTo>
                    <a:pt x="206" y="522"/>
                  </a:lnTo>
                  <a:lnTo>
                    <a:pt x="196" y="529"/>
                  </a:lnTo>
                  <a:lnTo>
                    <a:pt x="190" y="535"/>
                  </a:lnTo>
                  <a:lnTo>
                    <a:pt x="183" y="543"/>
                  </a:lnTo>
                  <a:lnTo>
                    <a:pt x="179" y="553"/>
                  </a:lnTo>
                  <a:lnTo>
                    <a:pt x="177" y="562"/>
                  </a:lnTo>
                  <a:lnTo>
                    <a:pt x="177" y="575"/>
                  </a:lnTo>
                  <a:lnTo>
                    <a:pt x="179" y="586"/>
                  </a:lnTo>
                  <a:lnTo>
                    <a:pt x="182" y="599"/>
                  </a:lnTo>
                  <a:lnTo>
                    <a:pt x="188" y="614"/>
                  </a:lnTo>
                  <a:lnTo>
                    <a:pt x="196" y="628"/>
                  </a:lnTo>
                  <a:lnTo>
                    <a:pt x="204" y="643"/>
                  </a:lnTo>
                  <a:lnTo>
                    <a:pt x="158" y="663"/>
                  </a:lnTo>
                  <a:lnTo>
                    <a:pt x="117" y="684"/>
                  </a:lnTo>
                  <a:lnTo>
                    <a:pt x="81" y="705"/>
                  </a:lnTo>
                  <a:lnTo>
                    <a:pt x="64" y="716"/>
                  </a:lnTo>
                  <a:lnTo>
                    <a:pt x="52" y="728"/>
                  </a:lnTo>
                  <a:lnTo>
                    <a:pt x="39" y="739"/>
                  </a:lnTo>
                  <a:lnTo>
                    <a:pt x="28" y="750"/>
                  </a:lnTo>
                  <a:lnTo>
                    <a:pt x="18" y="761"/>
                  </a:lnTo>
                  <a:lnTo>
                    <a:pt x="11" y="773"/>
                  </a:lnTo>
                  <a:lnTo>
                    <a:pt x="5" y="786"/>
                  </a:lnTo>
                  <a:lnTo>
                    <a:pt x="2" y="797"/>
                  </a:lnTo>
                  <a:lnTo>
                    <a:pt x="0" y="808"/>
                  </a:lnTo>
                  <a:lnTo>
                    <a:pt x="0" y="819"/>
                  </a:lnTo>
                  <a:lnTo>
                    <a:pt x="3" y="831"/>
                  </a:lnTo>
                  <a:lnTo>
                    <a:pt x="8" y="842"/>
                  </a:lnTo>
                  <a:lnTo>
                    <a:pt x="15" y="851"/>
                  </a:lnTo>
                  <a:lnTo>
                    <a:pt x="24" y="863"/>
                  </a:lnTo>
                  <a:lnTo>
                    <a:pt x="36" y="872"/>
                  </a:lnTo>
                  <a:lnTo>
                    <a:pt x="48" y="880"/>
                  </a:lnTo>
                  <a:lnTo>
                    <a:pt x="63" y="890"/>
                  </a:lnTo>
                  <a:lnTo>
                    <a:pt x="81" y="898"/>
                  </a:lnTo>
                  <a:lnTo>
                    <a:pt x="98" y="904"/>
                  </a:lnTo>
                  <a:lnTo>
                    <a:pt x="119" y="911"/>
                  </a:lnTo>
                  <a:lnTo>
                    <a:pt x="142" y="917"/>
                  </a:lnTo>
                  <a:lnTo>
                    <a:pt x="164" y="922"/>
                  </a:lnTo>
                  <a:lnTo>
                    <a:pt x="214" y="932"/>
                  </a:lnTo>
                  <a:lnTo>
                    <a:pt x="270" y="937"/>
                  </a:lnTo>
                  <a:lnTo>
                    <a:pt x="268" y="977"/>
                  </a:lnTo>
                  <a:lnTo>
                    <a:pt x="268" y="1015"/>
                  </a:lnTo>
                  <a:lnTo>
                    <a:pt x="270" y="1052"/>
                  </a:lnTo>
                  <a:lnTo>
                    <a:pt x="273" y="1088"/>
                  </a:lnTo>
                  <a:lnTo>
                    <a:pt x="277" y="1121"/>
                  </a:lnTo>
                  <a:lnTo>
                    <a:pt x="281" y="1152"/>
                  </a:lnTo>
                  <a:lnTo>
                    <a:pt x="288" y="1181"/>
                  </a:lnTo>
                  <a:lnTo>
                    <a:pt x="294" y="1208"/>
                  </a:lnTo>
                  <a:lnTo>
                    <a:pt x="302" y="1234"/>
                  </a:lnTo>
                  <a:lnTo>
                    <a:pt x="312" y="1256"/>
                  </a:lnTo>
                  <a:lnTo>
                    <a:pt x="323" y="1276"/>
                  </a:lnTo>
                  <a:lnTo>
                    <a:pt x="334" y="1293"/>
                  </a:lnTo>
                  <a:lnTo>
                    <a:pt x="347" y="1308"/>
                  </a:lnTo>
                  <a:lnTo>
                    <a:pt x="360" y="1319"/>
                  </a:lnTo>
                  <a:lnTo>
                    <a:pt x="375" y="1327"/>
                  </a:lnTo>
                  <a:lnTo>
                    <a:pt x="391" y="1332"/>
                  </a:lnTo>
                  <a:lnTo>
                    <a:pt x="402" y="1333"/>
                  </a:lnTo>
                  <a:lnTo>
                    <a:pt x="415" y="1333"/>
                  </a:lnTo>
                  <a:lnTo>
                    <a:pt x="428" y="1332"/>
                  </a:lnTo>
                  <a:lnTo>
                    <a:pt x="440" y="1327"/>
                  </a:lnTo>
                  <a:lnTo>
                    <a:pt x="453" y="1322"/>
                  </a:lnTo>
                  <a:lnTo>
                    <a:pt x="466" y="1314"/>
                  </a:lnTo>
                  <a:lnTo>
                    <a:pt x="479" y="1304"/>
                  </a:lnTo>
                  <a:lnTo>
                    <a:pt x="493" y="1293"/>
                  </a:lnTo>
                  <a:lnTo>
                    <a:pt x="506" y="1282"/>
                  </a:lnTo>
                  <a:lnTo>
                    <a:pt x="519" y="1268"/>
                  </a:lnTo>
                  <a:lnTo>
                    <a:pt x="546" y="1234"/>
                  </a:lnTo>
                  <a:lnTo>
                    <a:pt x="572" y="1195"/>
                  </a:lnTo>
                  <a:lnTo>
                    <a:pt x="598" y="1150"/>
                  </a:lnTo>
                  <a:lnTo>
                    <a:pt x="617" y="1166"/>
                  </a:lnTo>
                  <a:lnTo>
                    <a:pt x="636" y="1181"/>
                  </a:lnTo>
                  <a:lnTo>
                    <a:pt x="654" y="1192"/>
                  </a:lnTo>
                  <a:lnTo>
                    <a:pt x="672" y="1200"/>
                  </a:lnTo>
                  <a:lnTo>
                    <a:pt x="688" y="1205"/>
                  </a:lnTo>
                  <a:lnTo>
                    <a:pt x="704" y="1206"/>
                  </a:lnTo>
                  <a:lnTo>
                    <a:pt x="718" y="1206"/>
                  </a:lnTo>
                  <a:lnTo>
                    <a:pt x="731" y="1202"/>
                  </a:lnTo>
                  <a:lnTo>
                    <a:pt x="741" y="1197"/>
                  </a:lnTo>
                  <a:lnTo>
                    <a:pt x="749" y="1190"/>
                  </a:lnTo>
                  <a:lnTo>
                    <a:pt x="755" y="1184"/>
                  </a:lnTo>
                  <a:lnTo>
                    <a:pt x="762" y="1174"/>
                  </a:lnTo>
                  <a:lnTo>
                    <a:pt x="767" y="1165"/>
                  </a:lnTo>
                  <a:lnTo>
                    <a:pt x="771" y="1153"/>
                  </a:lnTo>
                  <a:lnTo>
                    <a:pt x="775" y="1141"/>
                  </a:lnTo>
                  <a:lnTo>
                    <a:pt x="778" y="1126"/>
                  </a:lnTo>
                  <a:lnTo>
                    <a:pt x="781" y="1096"/>
                  </a:lnTo>
                  <a:lnTo>
                    <a:pt x="783" y="1060"/>
                  </a:lnTo>
                  <a:lnTo>
                    <a:pt x="779" y="1022"/>
                  </a:lnTo>
                  <a:lnTo>
                    <a:pt x="775" y="980"/>
                  </a:lnTo>
                  <a:lnTo>
                    <a:pt x="792" y="982"/>
                  </a:lnTo>
                  <a:lnTo>
                    <a:pt x="808" y="982"/>
                  </a:lnTo>
                  <a:lnTo>
                    <a:pt x="823" y="980"/>
                  </a:lnTo>
                  <a:lnTo>
                    <a:pt x="837" y="977"/>
                  </a:lnTo>
                  <a:lnTo>
                    <a:pt x="848" y="972"/>
                  </a:lnTo>
                  <a:lnTo>
                    <a:pt x="860" y="967"/>
                  </a:lnTo>
                  <a:lnTo>
                    <a:pt x="868" y="961"/>
                  </a:lnTo>
                  <a:lnTo>
                    <a:pt x="874" y="951"/>
                  </a:lnTo>
                  <a:lnTo>
                    <a:pt x="879" y="940"/>
                  </a:lnTo>
                  <a:lnTo>
                    <a:pt x="885" y="937"/>
                  </a:lnTo>
                  <a:lnTo>
                    <a:pt x="890" y="930"/>
                  </a:lnTo>
                  <a:lnTo>
                    <a:pt x="893" y="924"/>
                  </a:lnTo>
                  <a:lnTo>
                    <a:pt x="893" y="916"/>
                  </a:lnTo>
                  <a:lnTo>
                    <a:pt x="892" y="906"/>
                  </a:lnTo>
                  <a:lnTo>
                    <a:pt x="887" y="900"/>
                  </a:lnTo>
                  <a:lnTo>
                    <a:pt x="881" y="893"/>
                  </a:lnTo>
                  <a:lnTo>
                    <a:pt x="873" y="890"/>
                  </a:lnTo>
                  <a:lnTo>
                    <a:pt x="868" y="879"/>
                  </a:lnTo>
                  <a:lnTo>
                    <a:pt x="861" y="866"/>
                  </a:lnTo>
                  <a:lnTo>
                    <a:pt x="845" y="840"/>
                  </a:lnTo>
                  <a:lnTo>
                    <a:pt x="892" y="821"/>
                  </a:lnTo>
                  <a:lnTo>
                    <a:pt x="934" y="800"/>
                  </a:lnTo>
                  <a:lnTo>
                    <a:pt x="969" y="778"/>
                  </a:lnTo>
                  <a:lnTo>
                    <a:pt x="985" y="766"/>
                  </a:lnTo>
                  <a:lnTo>
                    <a:pt x="999" y="755"/>
                  </a:lnTo>
                  <a:lnTo>
                    <a:pt x="1012" y="744"/>
                  </a:lnTo>
                  <a:lnTo>
                    <a:pt x="1024" y="733"/>
                  </a:lnTo>
                  <a:lnTo>
                    <a:pt x="1032" y="721"/>
                  </a:lnTo>
                  <a:lnTo>
                    <a:pt x="1040" y="710"/>
                  </a:lnTo>
                  <a:lnTo>
                    <a:pt x="1044" y="699"/>
                  </a:lnTo>
                  <a:lnTo>
                    <a:pt x="1049" y="688"/>
                  </a:lnTo>
                  <a:lnTo>
                    <a:pt x="1051" y="676"/>
                  </a:lnTo>
                  <a:lnTo>
                    <a:pt x="1051" y="665"/>
                  </a:lnTo>
                  <a:close/>
                  <a:moveTo>
                    <a:pt x="587" y="56"/>
                  </a:moveTo>
                  <a:lnTo>
                    <a:pt x="587" y="56"/>
                  </a:lnTo>
                  <a:lnTo>
                    <a:pt x="595" y="59"/>
                  </a:lnTo>
                  <a:lnTo>
                    <a:pt x="603" y="59"/>
                  </a:lnTo>
                  <a:lnTo>
                    <a:pt x="612" y="58"/>
                  </a:lnTo>
                  <a:lnTo>
                    <a:pt x="622" y="55"/>
                  </a:lnTo>
                  <a:lnTo>
                    <a:pt x="627" y="47"/>
                  </a:lnTo>
                  <a:lnTo>
                    <a:pt x="630" y="39"/>
                  </a:lnTo>
                  <a:lnTo>
                    <a:pt x="646" y="35"/>
                  </a:lnTo>
                  <a:lnTo>
                    <a:pt x="660" y="37"/>
                  </a:lnTo>
                  <a:lnTo>
                    <a:pt x="669" y="39"/>
                  </a:lnTo>
                  <a:lnTo>
                    <a:pt x="677" y="42"/>
                  </a:lnTo>
                  <a:lnTo>
                    <a:pt x="685" y="47"/>
                  </a:lnTo>
                  <a:lnTo>
                    <a:pt x="693" y="53"/>
                  </a:lnTo>
                  <a:lnTo>
                    <a:pt x="701" y="59"/>
                  </a:lnTo>
                  <a:lnTo>
                    <a:pt x="707" y="67"/>
                  </a:lnTo>
                  <a:lnTo>
                    <a:pt x="720" y="85"/>
                  </a:lnTo>
                  <a:lnTo>
                    <a:pt x="731" y="108"/>
                  </a:lnTo>
                  <a:lnTo>
                    <a:pt x="741" y="133"/>
                  </a:lnTo>
                  <a:lnTo>
                    <a:pt x="750" y="164"/>
                  </a:lnTo>
                  <a:lnTo>
                    <a:pt x="757" y="196"/>
                  </a:lnTo>
                  <a:lnTo>
                    <a:pt x="763" y="231"/>
                  </a:lnTo>
                  <a:lnTo>
                    <a:pt x="767" y="270"/>
                  </a:lnTo>
                  <a:lnTo>
                    <a:pt x="770" y="312"/>
                  </a:lnTo>
                  <a:lnTo>
                    <a:pt x="770" y="355"/>
                  </a:lnTo>
                  <a:lnTo>
                    <a:pt x="770" y="402"/>
                  </a:lnTo>
                  <a:lnTo>
                    <a:pt x="768" y="450"/>
                  </a:lnTo>
                  <a:lnTo>
                    <a:pt x="763" y="500"/>
                  </a:lnTo>
                  <a:lnTo>
                    <a:pt x="758" y="551"/>
                  </a:lnTo>
                  <a:lnTo>
                    <a:pt x="725" y="551"/>
                  </a:lnTo>
                  <a:lnTo>
                    <a:pt x="689" y="551"/>
                  </a:lnTo>
                  <a:lnTo>
                    <a:pt x="652" y="553"/>
                  </a:lnTo>
                  <a:lnTo>
                    <a:pt x="616" y="554"/>
                  </a:lnTo>
                  <a:lnTo>
                    <a:pt x="591" y="514"/>
                  </a:lnTo>
                  <a:lnTo>
                    <a:pt x="567" y="477"/>
                  </a:lnTo>
                  <a:lnTo>
                    <a:pt x="543" y="442"/>
                  </a:lnTo>
                  <a:lnTo>
                    <a:pt x="519" y="410"/>
                  </a:lnTo>
                  <a:lnTo>
                    <a:pt x="493" y="381"/>
                  </a:lnTo>
                  <a:lnTo>
                    <a:pt x="469" y="355"/>
                  </a:lnTo>
                  <a:lnTo>
                    <a:pt x="447" y="333"/>
                  </a:lnTo>
                  <a:lnTo>
                    <a:pt x="423" y="315"/>
                  </a:lnTo>
                  <a:lnTo>
                    <a:pt x="442" y="268"/>
                  </a:lnTo>
                  <a:lnTo>
                    <a:pt x="463" y="227"/>
                  </a:lnTo>
                  <a:lnTo>
                    <a:pt x="482" y="188"/>
                  </a:lnTo>
                  <a:lnTo>
                    <a:pt x="503" y="154"/>
                  </a:lnTo>
                  <a:lnTo>
                    <a:pt x="524" y="122"/>
                  </a:lnTo>
                  <a:lnTo>
                    <a:pt x="545" y="96"/>
                  </a:lnTo>
                  <a:lnTo>
                    <a:pt x="566" y="74"/>
                  </a:lnTo>
                  <a:lnTo>
                    <a:pt x="587" y="56"/>
                  </a:lnTo>
                  <a:close/>
                  <a:moveTo>
                    <a:pt x="731" y="721"/>
                  </a:moveTo>
                  <a:lnTo>
                    <a:pt x="731" y="721"/>
                  </a:lnTo>
                  <a:lnTo>
                    <a:pt x="707" y="704"/>
                  </a:lnTo>
                  <a:lnTo>
                    <a:pt x="681" y="684"/>
                  </a:lnTo>
                  <a:lnTo>
                    <a:pt x="677" y="675"/>
                  </a:lnTo>
                  <a:lnTo>
                    <a:pt x="651" y="620"/>
                  </a:lnTo>
                  <a:lnTo>
                    <a:pt x="624" y="569"/>
                  </a:lnTo>
                  <a:lnTo>
                    <a:pt x="693" y="565"/>
                  </a:lnTo>
                  <a:lnTo>
                    <a:pt x="757" y="565"/>
                  </a:lnTo>
                  <a:lnTo>
                    <a:pt x="746" y="638"/>
                  </a:lnTo>
                  <a:lnTo>
                    <a:pt x="733" y="713"/>
                  </a:lnTo>
                  <a:lnTo>
                    <a:pt x="731" y="721"/>
                  </a:lnTo>
                  <a:close/>
                  <a:moveTo>
                    <a:pt x="450" y="927"/>
                  </a:moveTo>
                  <a:lnTo>
                    <a:pt x="450" y="927"/>
                  </a:lnTo>
                  <a:lnTo>
                    <a:pt x="498" y="922"/>
                  </a:lnTo>
                  <a:lnTo>
                    <a:pt x="546" y="917"/>
                  </a:lnTo>
                  <a:lnTo>
                    <a:pt x="561" y="914"/>
                  </a:lnTo>
                  <a:lnTo>
                    <a:pt x="616" y="938"/>
                  </a:lnTo>
                  <a:lnTo>
                    <a:pt x="665" y="956"/>
                  </a:lnTo>
                  <a:lnTo>
                    <a:pt x="649" y="1002"/>
                  </a:lnTo>
                  <a:lnTo>
                    <a:pt x="632" y="1046"/>
                  </a:lnTo>
                  <a:lnTo>
                    <a:pt x="612" y="1088"/>
                  </a:lnTo>
                  <a:lnTo>
                    <a:pt x="595" y="1125"/>
                  </a:lnTo>
                  <a:lnTo>
                    <a:pt x="577" y="1107"/>
                  </a:lnTo>
                  <a:lnTo>
                    <a:pt x="559" y="1086"/>
                  </a:lnTo>
                  <a:lnTo>
                    <a:pt x="540" y="1065"/>
                  </a:lnTo>
                  <a:lnTo>
                    <a:pt x="522" y="1041"/>
                  </a:lnTo>
                  <a:lnTo>
                    <a:pt x="505" y="1015"/>
                  </a:lnTo>
                  <a:lnTo>
                    <a:pt x="485" y="986"/>
                  </a:lnTo>
                  <a:lnTo>
                    <a:pt x="450" y="927"/>
                  </a:lnTo>
                  <a:close/>
                  <a:moveTo>
                    <a:pt x="659" y="689"/>
                  </a:moveTo>
                  <a:lnTo>
                    <a:pt x="659" y="689"/>
                  </a:lnTo>
                  <a:lnTo>
                    <a:pt x="686" y="752"/>
                  </a:lnTo>
                  <a:lnTo>
                    <a:pt x="709" y="813"/>
                  </a:lnTo>
                  <a:lnTo>
                    <a:pt x="693" y="872"/>
                  </a:lnTo>
                  <a:lnTo>
                    <a:pt x="633" y="885"/>
                  </a:lnTo>
                  <a:lnTo>
                    <a:pt x="569" y="896"/>
                  </a:lnTo>
                  <a:lnTo>
                    <a:pt x="519" y="872"/>
                  </a:lnTo>
                  <a:lnTo>
                    <a:pt x="468" y="843"/>
                  </a:lnTo>
                  <a:lnTo>
                    <a:pt x="421" y="814"/>
                  </a:lnTo>
                  <a:lnTo>
                    <a:pt x="379" y="786"/>
                  </a:lnTo>
                  <a:lnTo>
                    <a:pt x="365" y="750"/>
                  </a:lnTo>
                  <a:lnTo>
                    <a:pt x="350" y="715"/>
                  </a:lnTo>
                  <a:lnTo>
                    <a:pt x="328" y="647"/>
                  </a:lnTo>
                  <a:lnTo>
                    <a:pt x="330" y="636"/>
                  </a:lnTo>
                  <a:lnTo>
                    <a:pt x="333" y="618"/>
                  </a:lnTo>
                  <a:lnTo>
                    <a:pt x="405" y="601"/>
                  </a:lnTo>
                  <a:lnTo>
                    <a:pt x="442" y="593"/>
                  </a:lnTo>
                  <a:lnTo>
                    <a:pt x="481" y="586"/>
                  </a:lnTo>
                  <a:lnTo>
                    <a:pt x="534" y="612"/>
                  </a:lnTo>
                  <a:lnTo>
                    <a:pt x="587" y="641"/>
                  </a:lnTo>
                  <a:lnTo>
                    <a:pt x="624" y="665"/>
                  </a:lnTo>
                  <a:lnTo>
                    <a:pt x="659" y="689"/>
                  </a:lnTo>
                  <a:close/>
                  <a:moveTo>
                    <a:pt x="596" y="630"/>
                  </a:moveTo>
                  <a:lnTo>
                    <a:pt x="596" y="630"/>
                  </a:lnTo>
                  <a:lnTo>
                    <a:pt x="553" y="604"/>
                  </a:lnTo>
                  <a:lnTo>
                    <a:pt x="508" y="582"/>
                  </a:lnTo>
                  <a:lnTo>
                    <a:pt x="554" y="575"/>
                  </a:lnTo>
                  <a:lnTo>
                    <a:pt x="599" y="572"/>
                  </a:lnTo>
                  <a:lnTo>
                    <a:pt x="624" y="615"/>
                  </a:lnTo>
                  <a:lnTo>
                    <a:pt x="646" y="660"/>
                  </a:lnTo>
                  <a:lnTo>
                    <a:pt x="596" y="630"/>
                  </a:lnTo>
                  <a:close/>
                  <a:moveTo>
                    <a:pt x="503" y="567"/>
                  </a:moveTo>
                  <a:lnTo>
                    <a:pt x="503" y="567"/>
                  </a:lnTo>
                  <a:lnTo>
                    <a:pt x="482" y="570"/>
                  </a:lnTo>
                  <a:lnTo>
                    <a:pt x="448" y="556"/>
                  </a:lnTo>
                  <a:lnTo>
                    <a:pt x="416" y="543"/>
                  </a:lnTo>
                  <a:lnTo>
                    <a:pt x="386" y="533"/>
                  </a:lnTo>
                  <a:lnTo>
                    <a:pt x="355" y="525"/>
                  </a:lnTo>
                  <a:lnTo>
                    <a:pt x="368" y="476"/>
                  </a:lnTo>
                  <a:lnTo>
                    <a:pt x="383" y="427"/>
                  </a:lnTo>
                  <a:lnTo>
                    <a:pt x="399" y="381"/>
                  </a:lnTo>
                  <a:lnTo>
                    <a:pt x="415" y="337"/>
                  </a:lnTo>
                  <a:lnTo>
                    <a:pt x="436" y="353"/>
                  </a:lnTo>
                  <a:lnTo>
                    <a:pt x="456" y="374"/>
                  </a:lnTo>
                  <a:lnTo>
                    <a:pt x="479" y="397"/>
                  </a:lnTo>
                  <a:lnTo>
                    <a:pt x="501" y="424"/>
                  </a:lnTo>
                  <a:lnTo>
                    <a:pt x="524" y="453"/>
                  </a:lnTo>
                  <a:lnTo>
                    <a:pt x="546" y="485"/>
                  </a:lnTo>
                  <a:lnTo>
                    <a:pt x="569" y="519"/>
                  </a:lnTo>
                  <a:lnTo>
                    <a:pt x="591" y="556"/>
                  </a:lnTo>
                  <a:lnTo>
                    <a:pt x="548" y="561"/>
                  </a:lnTo>
                  <a:lnTo>
                    <a:pt x="503" y="567"/>
                  </a:lnTo>
                  <a:close/>
                  <a:moveTo>
                    <a:pt x="455" y="575"/>
                  </a:moveTo>
                  <a:lnTo>
                    <a:pt x="455" y="575"/>
                  </a:lnTo>
                  <a:lnTo>
                    <a:pt x="395" y="586"/>
                  </a:lnTo>
                  <a:lnTo>
                    <a:pt x="338" y="601"/>
                  </a:lnTo>
                  <a:lnTo>
                    <a:pt x="352" y="538"/>
                  </a:lnTo>
                  <a:lnTo>
                    <a:pt x="376" y="545"/>
                  </a:lnTo>
                  <a:lnTo>
                    <a:pt x="402" y="554"/>
                  </a:lnTo>
                  <a:lnTo>
                    <a:pt x="455" y="575"/>
                  </a:lnTo>
                  <a:close/>
                  <a:moveTo>
                    <a:pt x="315" y="606"/>
                  </a:moveTo>
                  <a:lnTo>
                    <a:pt x="315" y="606"/>
                  </a:lnTo>
                  <a:lnTo>
                    <a:pt x="304" y="565"/>
                  </a:lnTo>
                  <a:lnTo>
                    <a:pt x="296" y="527"/>
                  </a:lnTo>
                  <a:lnTo>
                    <a:pt x="331" y="533"/>
                  </a:lnTo>
                  <a:lnTo>
                    <a:pt x="315" y="606"/>
                  </a:lnTo>
                  <a:close/>
                  <a:moveTo>
                    <a:pt x="307" y="643"/>
                  </a:moveTo>
                  <a:lnTo>
                    <a:pt x="307" y="643"/>
                  </a:lnTo>
                  <a:lnTo>
                    <a:pt x="293" y="715"/>
                  </a:lnTo>
                  <a:lnTo>
                    <a:pt x="259" y="683"/>
                  </a:lnTo>
                  <a:lnTo>
                    <a:pt x="244" y="665"/>
                  </a:lnTo>
                  <a:lnTo>
                    <a:pt x="232" y="651"/>
                  </a:lnTo>
                  <a:lnTo>
                    <a:pt x="265" y="638"/>
                  </a:lnTo>
                  <a:lnTo>
                    <a:pt x="302" y="627"/>
                  </a:lnTo>
                  <a:lnTo>
                    <a:pt x="307" y="643"/>
                  </a:lnTo>
                  <a:close/>
                  <a:moveTo>
                    <a:pt x="320" y="686"/>
                  </a:moveTo>
                  <a:lnTo>
                    <a:pt x="320" y="686"/>
                  </a:lnTo>
                  <a:lnTo>
                    <a:pt x="334" y="725"/>
                  </a:lnTo>
                  <a:lnTo>
                    <a:pt x="350" y="763"/>
                  </a:lnTo>
                  <a:lnTo>
                    <a:pt x="312" y="733"/>
                  </a:lnTo>
                  <a:lnTo>
                    <a:pt x="320" y="686"/>
                  </a:lnTo>
                  <a:close/>
                  <a:moveTo>
                    <a:pt x="365" y="797"/>
                  </a:moveTo>
                  <a:lnTo>
                    <a:pt x="365" y="797"/>
                  </a:lnTo>
                  <a:lnTo>
                    <a:pt x="370" y="811"/>
                  </a:lnTo>
                  <a:lnTo>
                    <a:pt x="395" y="864"/>
                  </a:lnTo>
                  <a:lnTo>
                    <a:pt x="421" y="914"/>
                  </a:lnTo>
                  <a:lnTo>
                    <a:pt x="370" y="916"/>
                  </a:lnTo>
                  <a:lnTo>
                    <a:pt x="368" y="909"/>
                  </a:lnTo>
                  <a:lnTo>
                    <a:pt x="363" y="903"/>
                  </a:lnTo>
                  <a:lnTo>
                    <a:pt x="355" y="900"/>
                  </a:lnTo>
                  <a:lnTo>
                    <a:pt x="347" y="900"/>
                  </a:lnTo>
                  <a:lnTo>
                    <a:pt x="339" y="900"/>
                  </a:lnTo>
                  <a:lnTo>
                    <a:pt x="333" y="903"/>
                  </a:lnTo>
                  <a:lnTo>
                    <a:pt x="330" y="906"/>
                  </a:lnTo>
                  <a:lnTo>
                    <a:pt x="325" y="912"/>
                  </a:lnTo>
                  <a:lnTo>
                    <a:pt x="294" y="911"/>
                  </a:lnTo>
                  <a:lnTo>
                    <a:pt x="299" y="834"/>
                  </a:lnTo>
                  <a:lnTo>
                    <a:pt x="309" y="753"/>
                  </a:lnTo>
                  <a:lnTo>
                    <a:pt x="336" y="776"/>
                  </a:lnTo>
                  <a:lnTo>
                    <a:pt x="365" y="797"/>
                  </a:lnTo>
                  <a:close/>
                  <a:moveTo>
                    <a:pt x="394" y="818"/>
                  </a:moveTo>
                  <a:lnTo>
                    <a:pt x="394" y="818"/>
                  </a:lnTo>
                  <a:lnTo>
                    <a:pt x="428" y="840"/>
                  </a:lnTo>
                  <a:lnTo>
                    <a:pt x="461" y="861"/>
                  </a:lnTo>
                  <a:lnTo>
                    <a:pt x="498" y="882"/>
                  </a:lnTo>
                  <a:lnTo>
                    <a:pt x="537" y="901"/>
                  </a:lnTo>
                  <a:lnTo>
                    <a:pt x="489" y="908"/>
                  </a:lnTo>
                  <a:lnTo>
                    <a:pt x="442" y="912"/>
                  </a:lnTo>
                  <a:lnTo>
                    <a:pt x="418" y="866"/>
                  </a:lnTo>
                  <a:lnTo>
                    <a:pt x="394" y="818"/>
                  </a:lnTo>
                  <a:close/>
                  <a:moveTo>
                    <a:pt x="596" y="909"/>
                  </a:moveTo>
                  <a:lnTo>
                    <a:pt x="596" y="909"/>
                  </a:lnTo>
                  <a:lnTo>
                    <a:pt x="643" y="900"/>
                  </a:lnTo>
                  <a:lnTo>
                    <a:pt x="688" y="890"/>
                  </a:lnTo>
                  <a:lnTo>
                    <a:pt x="673" y="938"/>
                  </a:lnTo>
                  <a:lnTo>
                    <a:pt x="635" y="925"/>
                  </a:lnTo>
                  <a:lnTo>
                    <a:pt x="596" y="909"/>
                  </a:lnTo>
                  <a:close/>
                  <a:moveTo>
                    <a:pt x="707" y="885"/>
                  </a:moveTo>
                  <a:lnTo>
                    <a:pt x="707" y="885"/>
                  </a:lnTo>
                  <a:lnTo>
                    <a:pt x="730" y="879"/>
                  </a:lnTo>
                  <a:lnTo>
                    <a:pt x="741" y="917"/>
                  </a:lnTo>
                  <a:lnTo>
                    <a:pt x="750" y="956"/>
                  </a:lnTo>
                  <a:lnTo>
                    <a:pt x="720" y="951"/>
                  </a:lnTo>
                  <a:lnTo>
                    <a:pt x="689" y="943"/>
                  </a:lnTo>
                  <a:lnTo>
                    <a:pt x="707" y="885"/>
                  </a:lnTo>
                  <a:close/>
                  <a:moveTo>
                    <a:pt x="714" y="867"/>
                  </a:moveTo>
                  <a:lnTo>
                    <a:pt x="714" y="867"/>
                  </a:lnTo>
                  <a:lnTo>
                    <a:pt x="720" y="843"/>
                  </a:lnTo>
                  <a:lnTo>
                    <a:pt x="726" y="863"/>
                  </a:lnTo>
                  <a:lnTo>
                    <a:pt x="714" y="867"/>
                  </a:lnTo>
                  <a:close/>
                  <a:moveTo>
                    <a:pt x="730" y="808"/>
                  </a:moveTo>
                  <a:lnTo>
                    <a:pt x="730" y="808"/>
                  </a:lnTo>
                  <a:lnTo>
                    <a:pt x="742" y="753"/>
                  </a:lnTo>
                  <a:lnTo>
                    <a:pt x="767" y="774"/>
                  </a:lnTo>
                  <a:lnTo>
                    <a:pt x="786" y="795"/>
                  </a:lnTo>
                  <a:lnTo>
                    <a:pt x="805" y="814"/>
                  </a:lnTo>
                  <a:lnTo>
                    <a:pt x="820" y="834"/>
                  </a:lnTo>
                  <a:lnTo>
                    <a:pt x="784" y="847"/>
                  </a:lnTo>
                  <a:lnTo>
                    <a:pt x="746" y="858"/>
                  </a:lnTo>
                  <a:lnTo>
                    <a:pt x="730" y="808"/>
                  </a:lnTo>
                  <a:close/>
                  <a:moveTo>
                    <a:pt x="718" y="776"/>
                  </a:moveTo>
                  <a:lnTo>
                    <a:pt x="718" y="776"/>
                  </a:lnTo>
                  <a:lnTo>
                    <a:pt x="693" y="713"/>
                  </a:lnTo>
                  <a:lnTo>
                    <a:pt x="726" y="739"/>
                  </a:lnTo>
                  <a:lnTo>
                    <a:pt x="718" y="776"/>
                  </a:lnTo>
                  <a:close/>
                  <a:moveTo>
                    <a:pt x="288" y="461"/>
                  </a:moveTo>
                  <a:lnTo>
                    <a:pt x="288" y="461"/>
                  </a:lnTo>
                  <a:lnTo>
                    <a:pt x="294" y="458"/>
                  </a:lnTo>
                  <a:lnTo>
                    <a:pt x="301" y="451"/>
                  </a:lnTo>
                  <a:lnTo>
                    <a:pt x="304" y="445"/>
                  </a:lnTo>
                  <a:lnTo>
                    <a:pt x="304" y="435"/>
                  </a:lnTo>
                  <a:lnTo>
                    <a:pt x="304" y="429"/>
                  </a:lnTo>
                  <a:lnTo>
                    <a:pt x="302" y="423"/>
                  </a:lnTo>
                  <a:lnTo>
                    <a:pt x="297" y="418"/>
                  </a:lnTo>
                  <a:lnTo>
                    <a:pt x="291" y="413"/>
                  </a:lnTo>
                  <a:lnTo>
                    <a:pt x="294" y="379"/>
                  </a:lnTo>
                  <a:lnTo>
                    <a:pt x="296" y="363"/>
                  </a:lnTo>
                  <a:lnTo>
                    <a:pt x="301" y="350"/>
                  </a:lnTo>
                  <a:lnTo>
                    <a:pt x="305" y="337"/>
                  </a:lnTo>
                  <a:lnTo>
                    <a:pt x="310" y="328"/>
                  </a:lnTo>
                  <a:lnTo>
                    <a:pt x="318" y="320"/>
                  </a:lnTo>
                  <a:lnTo>
                    <a:pt x="328" y="313"/>
                  </a:lnTo>
                  <a:lnTo>
                    <a:pt x="334" y="312"/>
                  </a:lnTo>
                  <a:lnTo>
                    <a:pt x="342" y="310"/>
                  </a:lnTo>
                  <a:lnTo>
                    <a:pt x="350" y="310"/>
                  </a:lnTo>
                  <a:lnTo>
                    <a:pt x="358" y="310"/>
                  </a:lnTo>
                  <a:lnTo>
                    <a:pt x="378" y="316"/>
                  </a:lnTo>
                  <a:lnTo>
                    <a:pt x="397" y="326"/>
                  </a:lnTo>
                  <a:lnTo>
                    <a:pt x="379" y="371"/>
                  </a:lnTo>
                  <a:lnTo>
                    <a:pt x="363" y="418"/>
                  </a:lnTo>
                  <a:lnTo>
                    <a:pt x="349" y="467"/>
                  </a:lnTo>
                  <a:lnTo>
                    <a:pt x="334" y="520"/>
                  </a:lnTo>
                  <a:lnTo>
                    <a:pt x="313" y="516"/>
                  </a:lnTo>
                  <a:lnTo>
                    <a:pt x="294" y="512"/>
                  </a:lnTo>
                  <a:lnTo>
                    <a:pt x="289" y="487"/>
                  </a:lnTo>
                  <a:lnTo>
                    <a:pt x="288" y="461"/>
                  </a:lnTo>
                  <a:close/>
                  <a:moveTo>
                    <a:pt x="201" y="549"/>
                  </a:moveTo>
                  <a:lnTo>
                    <a:pt x="201" y="549"/>
                  </a:lnTo>
                  <a:lnTo>
                    <a:pt x="206" y="543"/>
                  </a:lnTo>
                  <a:lnTo>
                    <a:pt x="212" y="538"/>
                  </a:lnTo>
                  <a:lnTo>
                    <a:pt x="220" y="533"/>
                  </a:lnTo>
                  <a:lnTo>
                    <a:pt x="230" y="530"/>
                  </a:lnTo>
                  <a:lnTo>
                    <a:pt x="240" y="527"/>
                  </a:lnTo>
                  <a:lnTo>
                    <a:pt x="251" y="525"/>
                  </a:lnTo>
                  <a:lnTo>
                    <a:pt x="277" y="525"/>
                  </a:lnTo>
                  <a:lnTo>
                    <a:pt x="286" y="567"/>
                  </a:lnTo>
                  <a:lnTo>
                    <a:pt x="297" y="612"/>
                  </a:lnTo>
                  <a:lnTo>
                    <a:pt x="259" y="623"/>
                  </a:lnTo>
                  <a:lnTo>
                    <a:pt x="222" y="636"/>
                  </a:lnTo>
                  <a:lnTo>
                    <a:pt x="214" y="623"/>
                  </a:lnTo>
                  <a:lnTo>
                    <a:pt x="207" y="610"/>
                  </a:lnTo>
                  <a:lnTo>
                    <a:pt x="203" y="599"/>
                  </a:lnTo>
                  <a:lnTo>
                    <a:pt x="198" y="588"/>
                  </a:lnTo>
                  <a:lnTo>
                    <a:pt x="196" y="577"/>
                  </a:lnTo>
                  <a:lnTo>
                    <a:pt x="196" y="567"/>
                  </a:lnTo>
                  <a:lnTo>
                    <a:pt x="198" y="557"/>
                  </a:lnTo>
                  <a:lnTo>
                    <a:pt x="201" y="549"/>
                  </a:lnTo>
                  <a:close/>
                  <a:moveTo>
                    <a:pt x="23" y="816"/>
                  </a:moveTo>
                  <a:lnTo>
                    <a:pt x="23" y="816"/>
                  </a:lnTo>
                  <a:lnTo>
                    <a:pt x="23" y="805"/>
                  </a:lnTo>
                  <a:lnTo>
                    <a:pt x="24" y="795"/>
                  </a:lnTo>
                  <a:lnTo>
                    <a:pt x="28" y="786"/>
                  </a:lnTo>
                  <a:lnTo>
                    <a:pt x="34" y="776"/>
                  </a:lnTo>
                  <a:lnTo>
                    <a:pt x="40" y="765"/>
                  </a:lnTo>
                  <a:lnTo>
                    <a:pt x="48" y="755"/>
                  </a:lnTo>
                  <a:lnTo>
                    <a:pt x="60" y="744"/>
                  </a:lnTo>
                  <a:lnTo>
                    <a:pt x="71" y="734"/>
                  </a:lnTo>
                  <a:lnTo>
                    <a:pt x="98" y="713"/>
                  </a:lnTo>
                  <a:lnTo>
                    <a:pt x="132" y="694"/>
                  </a:lnTo>
                  <a:lnTo>
                    <a:pt x="170" y="675"/>
                  </a:lnTo>
                  <a:lnTo>
                    <a:pt x="214" y="657"/>
                  </a:lnTo>
                  <a:lnTo>
                    <a:pt x="230" y="676"/>
                  </a:lnTo>
                  <a:lnTo>
                    <a:pt x="248" y="696"/>
                  </a:lnTo>
                  <a:lnTo>
                    <a:pt x="267" y="716"/>
                  </a:lnTo>
                  <a:lnTo>
                    <a:pt x="289" y="737"/>
                  </a:lnTo>
                  <a:lnTo>
                    <a:pt x="283" y="782"/>
                  </a:lnTo>
                  <a:lnTo>
                    <a:pt x="278" y="826"/>
                  </a:lnTo>
                  <a:lnTo>
                    <a:pt x="273" y="869"/>
                  </a:lnTo>
                  <a:lnTo>
                    <a:pt x="272" y="911"/>
                  </a:lnTo>
                  <a:lnTo>
                    <a:pt x="220" y="906"/>
                  </a:lnTo>
                  <a:lnTo>
                    <a:pt x="174" y="900"/>
                  </a:lnTo>
                  <a:lnTo>
                    <a:pt x="134" y="892"/>
                  </a:lnTo>
                  <a:lnTo>
                    <a:pt x="114" y="887"/>
                  </a:lnTo>
                  <a:lnTo>
                    <a:pt x="98" y="880"/>
                  </a:lnTo>
                  <a:lnTo>
                    <a:pt x="82" y="874"/>
                  </a:lnTo>
                  <a:lnTo>
                    <a:pt x="68" y="867"/>
                  </a:lnTo>
                  <a:lnTo>
                    <a:pt x="56" y="861"/>
                  </a:lnTo>
                  <a:lnTo>
                    <a:pt x="45" y="853"/>
                  </a:lnTo>
                  <a:lnTo>
                    <a:pt x="37" y="843"/>
                  </a:lnTo>
                  <a:lnTo>
                    <a:pt x="31" y="835"/>
                  </a:lnTo>
                  <a:lnTo>
                    <a:pt x="26" y="826"/>
                  </a:lnTo>
                  <a:lnTo>
                    <a:pt x="23" y="816"/>
                  </a:lnTo>
                  <a:close/>
                  <a:moveTo>
                    <a:pt x="402" y="1312"/>
                  </a:moveTo>
                  <a:lnTo>
                    <a:pt x="402" y="1312"/>
                  </a:lnTo>
                  <a:lnTo>
                    <a:pt x="387" y="1309"/>
                  </a:lnTo>
                  <a:lnTo>
                    <a:pt x="375" y="1303"/>
                  </a:lnTo>
                  <a:lnTo>
                    <a:pt x="362" y="1293"/>
                  </a:lnTo>
                  <a:lnTo>
                    <a:pt x="350" y="1280"/>
                  </a:lnTo>
                  <a:lnTo>
                    <a:pt x="339" y="1266"/>
                  </a:lnTo>
                  <a:lnTo>
                    <a:pt x="330" y="1247"/>
                  </a:lnTo>
                  <a:lnTo>
                    <a:pt x="322" y="1226"/>
                  </a:lnTo>
                  <a:lnTo>
                    <a:pt x="315" y="1202"/>
                  </a:lnTo>
                  <a:lnTo>
                    <a:pt x="309" y="1176"/>
                  </a:lnTo>
                  <a:lnTo>
                    <a:pt x="302" y="1149"/>
                  </a:lnTo>
                  <a:lnTo>
                    <a:pt x="297" y="1118"/>
                  </a:lnTo>
                  <a:lnTo>
                    <a:pt x="294" y="1084"/>
                  </a:lnTo>
                  <a:lnTo>
                    <a:pt x="293" y="1051"/>
                  </a:lnTo>
                  <a:lnTo>
                    <a:pt x="291" y="1015"/>
                  </a:lnTo>
                  <a:lnTo>
                    <a:pt x="291" y="977"/>
                  </a:lnTo>
                  <a:lnTo>
                    <a:pt x="293" y="938"/>
                  </a:lnTo>
                  <a:lnTo>
                    <a:pt x="326" y="938"/>
                  </a:lnTo>
                  <a:lnTo>
                    <a:pt x="331" y="945"/>
                  </a:lnTo>
                  <a:lnTo>
                    <a:pt x="336" y="948"/>
                  </a:lnTo>
                  <a:lnTo>
                    <a:pt x="342" y="949"/>
                  </a:lnTo>
                  <a:lnTo>
                    <a:pt x="347" y="949"/>
                  </a:lnTo>
                  <a:lnTo>
                    <a:pt x="355" y="948"/>
                  </a:lnTo>
                  <a:lnTo>
                    <a:pt x="363" y="945"/>
                  </a:lnTo>
                  <a:lnTo>
                    <a:pt x="368" y="940"/>
                  </a:lnTo>
                  <a:lnTo>
                    <a:pt x="371" y="932"/>
                  </a:lnTo>
                  <a:lnTo>
                    <a:pt x="431" y="929"/>
                  </a:lnTo>
                  <a:lnTo>
                    <a:pt x="450" y="961"/>
                  </a:lnTo>
                  <a:lnTo>
                    <a:pt x="469" y="993"/>
                  </a:lnTo>
                  <a:lnTo>
                    <a:pt x="489" y="1022"/>
                  </a:lnTo>
                  <a:lnTo>
                    <a:pt x="508" y="1049"/>
                  </a:lnTo>
                  <a:lnTo>
                    <a:pt x="527" y="1075"/>
                  </a:lnTo>
                  <a:lnTo>
                    <a:pt x="548" y="1099"/>
                  </a:lnTo>
                  <a:lnTo>
                    <a:pt x="567" y="1120"/>
                  </a:lnTo>
                  <a:lnTo>
                    <a:pt x="587" y="1139"/>
                  </a:lnTo>
                  <a:lnTo>
                    <a:pt x="562" y="1179"/>
                  </a:lnTo>
                  <a:lnTo>
                    <a:pt x="540" y="1214"/>
                  </a:lnTo>
                  <a:lnTo>
                    <a:pt x="516" y="1245"/>
                  </a:lnTo>
                  <a:lnTo>
                    <a:pt x="492" y="1271"/>
                  </a:lnTo>
                  <a:lnTo>
                    <a:pt x="481" y="1280"/>
                  </a:lnTo>
                  <a:lnTo>
                    <a:pt x="469" y="1290"/>
                  </a:lnTo>
                  <a:lnTo>
                    <a:pt x="456" y="1298"/>
                  </a:lnTo>
                  <a:lnTo>
                    <a:pt x="445" y="1303"/>
                  </a:lnTo>
                  <a:lnTo>
                    <a:pt x="434" y="1308"/>
                  </a:lnTo>
                  <a:lnTo>
                    <a:pt x="423" y="1311"/>
                  </a:lnTo>
                  <a:lnTo>
                    <a:pt x="413" y="1312"/>
                  </a:lnTo>
                  <a:lnTo>
                    <a:pt x="402" y="1312"/>
                  </a:lnTo>
                  <a:close/>
                  <a:moveTo>
                    <a:pt x="722" y="1182"/>
                  </a:moveTo>
                  <a:lnTo>
                    <a:pt x="722" y="1182"/>
                  </a:lnTo>
                  <a:lnTo>
                    <a:pt x="710" y="1186"/>
                  </a:lnTo>
                  <a:lnTo>
                    <a:pt x="697" y="1187"/>
                  </a:lnTo>
                  <a:lnTo>
                    <a:pt x="685" y="1184"/>
                  </a:lnTo>
                  <a:lnTo>
                    <a:pt x="670" y="1179"/>
                  </a:lnTo>
                  <a:lnTo>
                    <a:pt x="656" y="1173"/>
                  </a:lnTo>
                  <a:lnTo>
                    <a:pt x="640" y="1163"/>
                  </a:lnTo>
                  <a:lnTo>
                    <a:pt x="624" y="1150"/>
                  </a:lnTo>
                  <a:lnTo>
                    <a:pt x="606" y="1136"/>
                  </a:lnTo>
                  <a:lnTo>
                    <a:pt x="627" y="1097"/>
                  </a:lnTo>
                  <a:lnTo>
                    <a:pt x="646" y="1054"/>
                  </a:lnTo>
                  <a:lnTo>
                    <a:pt x="664" y="1009"/>
                  </a:lnTo>
                  <a:lnTo>
                    <a:pt x="681" y="962"/>
                  </a:lnTo>
                  <a:lnTo>
                    <a:pt x="720" y="972"/>
                  </a:lnTo>
                  <a:lnTo>
                    <a:pt x="754" y="978"/>
                  </a:lnTo>
                  <a:lnTo>
                    <a:pt x="760" y="1017"/>
                  </a:lnTo>
                  <a:lnTo>
                    <a:pt x="763" y="1052"/>
                  </a:lnTo>
                  <a:lnTo>
                    <a:pt x="763" y="1086"/>
                  </a:lnTo>
                  <a:lnTo>
                    <a:pt x="760" y="1113"/>
                  </a:lnTo>
                  <a:lnTo>
                    <a:pt x="755" y="1137"/>
                  </a:lnTo>
                  <a:lnTo>
                    <a:pt x="752" y="1149"/>
                  </a:lnTo>
                  <a:lnTo>
                    <a:pt x="747" y="1158"/>
                  </a:lnTo>
                  <a:lnTo>
                    <a:pt x="742" y="1166"/>
                  </a:lnTo>
                  <a:lnTo>
                    <a:pt x="736" y="1173"/>
                  </a:lnTo>
                  <a:lnTo>
                    <a:pt x="730" y="1179"/>
                  </a:lnTo>
                  <a:lnTo>
                    <a:pt x="722" y="1182"/>
                  </a:lnTo>
                  <a:close/>
                  <a:moveTo>
                    <a:pt x="853" y="893"/>
                  </a:moveTo>
                  <a:lnTo>
                    <a:pt x="853" y="893"/>
                  </a:lnTo>
                  <a:lnTo>
                    <a:pt x="848" y="896"/>
                  </a:lnTo>
                  <a:lnTo>
                    <a:pt x="844" y="903"/>
                  </a:lnTo>
                  <a:lnTo>
                    <a:pt x="840" y="909"/>
                  </a:lnTo>
                  <a:lnTo>
                    <a:pt x="840" y="916"/>
                  </a:lnTo>
                  <a:lnTo>
                    <a:pt x="840" y="922"/>
                  </a:lnTo>
                  <a:lnTo>
                    <a:pt x="842" y="927"/>
                  </a:lnTo>
                  <a:lnTo>
                    <a:pt x="845" y="932"/>
                  </a:lnTo>
                  <a:lnTo>
                    <a:pt x="850" y="937"/>
                  </a:lnTo>
                  <a:lnTo>
                    <a:pt x="844" y="943"/>
                  </a:lnTo>
                  <a:lnTo>
                    <a:pt x="837" y="948"/>
                  </a:lnTo>
                  <a:lnTo>
                    <a:pt x="829" y="951"/>
                  </a:lnTo>
                  <a:lnTo>
                    <a:pt x="820" y="954"/>
                  </a:lnTo>
                  <a:lnTo>
                    <a:pt x="808" y="957"/>
                  </a:lnTo>
                  <a:lnTo>
                    <a:pt x="797" y="959"/>
                  </a:lnTo>
                  <a:lnTo>
                    <a:pt x="770" y="957"/>
                  </a:lnTo>
                  <a:lnTo>
                    <a:pt x="762" y="917"/>
                  </a:lnTo>
                  <a:lnTo>
                    <a:pt x="750" y="872"/>
                  </a:lnTo>
                  <a:lnTo>
                    <a:pt x="791" y="859"/>
                  </a:lnTo>
                  <a:lnTo>
                    <a:pt x="829" y="847"/>
                  </a:lnTo>
                  <a:lnTo>
                    <a:pt x="844" y="871"/>
                  </a:lnTo>
                  <a:lnTo>
                    <a:pt x="850" y="882"/>
                  </a:lnTo>
                  <a:lnTo>
                    <a:pt x="853" y="893"/>
                  </a:lnTo>
                  <a:close/>
                  <a:moveTo>
                    <a:pt x="836" y="827"/>
                  </a:moveTo>
                  <a:lnTo>
                    <a:pt x="836" y="827"/>
                  </a:lnTo>
                  <a:lnTo>
                    <a:pt x="818" y="805"/>
                  </a:lnTo>
                  <a:lnTo>
                    <a:pt x="797" y="782"/>
                  </a:lnTo>
                  <a:lnTo>
                    <a:pt x="773" y="760"/>
                  </a:lnTo>
                  <a:lnTo>
                    <a:pt x="747" y="736"/>
                  </a:lnTo>
                  <a:lnTo>
                    <a:pt x="752" y="712"/>
                  </a:lnTo>
                  <a:lnTo>
                    <a:pt x="767" y="638"/>
                  </a:lnTo>
                  <a:lnTo>
                    <a:pt x="778" y="567"/>
                  </a:lnTo>
                  <a:lnTo>
                    <a:pt x="829" y="572"/>
                  </a:lnTo>
                  <a:lnTo>
                    <a:pt x="877" y="578"/>
                  </a:lnTo>
                  <a:lnTo>
                    <a:pt x="919" y="588"/>
                  </a:lnTo>
                  <a:lnTo>
                    <a:pt x="937" y="593"/>
                  </a:lnTo>
                  <a:lnTo>
                    <a:pt x="954" y="599"/>
                  </a:lnTo>
                  <a:lnTo>
                    <a:pt x="971" y="606"/>
                  </a:lnTo>
                  <a:lnTo>
                    <a:pt x="985" y="612"/>
                  </a:lnTo>
                  <a:lnTo>
                    <a:pt x="996" y="620"/>
                  </a:lnTo>
                  <a:lnTo>
                    <a:pt x="1008" y="628"/>
                  </a:lnTo>
                  <a:lnTo>
                    <a:pt x="1016" y="638"/>
                  </a:lnTo>
                  <a:lnTo>
                    <a:pt x="1022" y="647"/>
                  </a:lnTo>
                  <a:lnTo>
                    <a:pt x="1027" y="657"/>
                  </a:lnTo>
                  <a:lnTo>
                    <a:pt x="1028" y="667"/>
                  </a:lnTo>
                  <a:lnTo>
                    <a:pt x="1028" y="678"/>
                  </a:lnTo>
                  <a:lnTo>
                    <a:pt x="1027" y="688"/>
                  </a:lnTo>
                  <a:lnTo>
                    <a:pt x="1024" y="697"/>
                  </a:lnTo>
                  <a:lnTo>
                    <a:pt x="1019" y="708"/>
                  </a:lnTo>
                  <a:lnTo>
                    <a:pt x="1012" y="718"/>
                  </a:lnTo>
                  <a:lnTo>
                    <a:pt x="1003" y="729"/>
                  </a:lnTo>
                  <a:lnTo>
                    <a:pt x="993" y="739"/>
                  </a:lnTo>
                  <a:lnTo>
                    <a:pt x="982" y="750"/>
                  </a:lnTo>
                  <a:lnTo>
                    <a:pt x="953" y="770"/>
                  </a:lnTo>
                  <a:lnTo>
                    <a:pt x="919" y="790"/>
                  </a:lnTo>
                  <a:lnTo>
                    <a:pt x="881" y="810"/>
                  </a:lnTo>
                  <a:lnTo>
                    <a:pt x="836" y="82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1" name="Freeform 19"/>
            <p:cNvSpPr>
              <a:spLocks noChangeAspect="1"/>
            </p:cNvSpPr>
            <p:nvPr userDrawn="1"/>
          </p:nvSpPr>
          <p:spPr bwMode="auto">
            <a:xfrm>
              <a:off x="1384" y="1502"/>
              <a:ext cx="34" cy="35"/>
            </a:xfrm>
            <a:custGeom>
              <a:avLst/>
              <a:gdLst>
                <a:gd name="T0" fmla="*/ 0 w 69"/>
                <a:gd name="T1" fmla="*/ 1 h 69"/>
                <a:gd name="T2" fmla="*/ 0 w 69"/>
                <a:gd name="T3" fmla="*/ 1 h 69"/>
                <a:gd name="T4" fmla="*/ 0 w 69"/>
                <a:gd name="T5" fmla="*/ 1 h 69"/>
                <a:gd name="T6" fmla="*/ 0 w 69"/>
                <a:gd name="T7" fmla="*/ 1 h 69"/>
                <a:gd name="T8" fmla="*/ 0 w 69"/>
                <a:gd name="T9" fmla="*/ 1 h 69"/>
                <a:gd name="T10" fmla="*/ 0 w 69"/>
                <a:gd name="T11" fmla="*/ 1 h 69"/>
                <a:gd name="T12" fmla="*/ 0 w 69"/>
                <a:gd name="T13" fmla="*/ 1 h 69"/>
                <a:gd name="T14" fmla="*/ 0 w 69"/>
                <a:gd name="T15" fmla="*/ 2 h 69"/>
                <a:gd name="T16" fmla="*/ 0 w 69"/>
                <a:gd name="T17" fmla="*/ 2 h 69"/>
                <a:gd name="T18" fmla="*/ 0 w 69"/>
                <a:gd name="T19" fmla="*/ 2 h 69"/>
                <a:gd name="T20" fmla="*/ 0 w 69"/>
                <a:gd name="T21" fmla="*/ 2 h 69"/>
                <a:gd name="T22" fmla="*/ 0 w 69"/>
                <a:gd name="T23" fmla="*/ 2 h 69"/>
                <a:gd name="T24" fmla="*/ 0 w 69"/>
                <a:gd name="T25" fmla="*/ 2 h 69"/>
                <a:gd name="T26" fmla="*/ 0 w 69"/>
                <a:gd name="T27" fmla="*/ 1 h 69"/>
                <a:gd name="T28" fmla="*/ 0 w 69"/>
                <a:gd name="T29" fmla="*/ 1 h 69"/>
                <a:gd name="T30" fmla="*/ 1 w 69"/>
                <a:gd name="T31" fmla="*/ 1 h 69"/>
                <a:gd name="T32" fmla="*/ 1 w 69"/>
                <a:gd name="T33" fmla="*/ 1 h 69"/>
                <a:gd name="T34" fmla="*/ 1 w 69"/>
                <a:gd name="T35" fmla="*/ 1 h 69"/>
                <a:gd name="T36" fmla="*/ 1 w 69"/>
                <a:gd name="T37" fmla="*/ 1 h 69"/>
                <a:gd name="T38" fmla="*/ 1 w 69"/>
                <a:gd name="T39" fmla="*/ 1 h 69"/>
                <a:gd name="T40" fmla="*/ 1 w 69"/>
                <a:gd name="T41" fmla="*/ 1 h 69"/>
                <a:gd name="T42" fmla="*/ 1 w 69"/>
                <a:gd name="T43" fmla="*/ 1 h 69"/>
                <a:gd name="T44" fmla="*/ 1 w 69"/>
                <a:gd name="T45" fmla="*/ 1 h 69"/>
                <a:gd name="T46" fmla="*/ 0 w 69"/>
                <a:gd name="T47" fmla="*/ 1 h 69"/>
                <a:gd name="T48" fmla="*/ 0 w 69"/>
                <a:gd name="T49" fmla="*/ 1 h 69"/>
                <a:gd name="T50" fmla="*/ 0 w 69"/>
                <a:gd name="T51" fmla="*/ 1 h 69"/>
                <a:gd name="T52" fmla="*/ 0 w 69"/>
                <a:gd name="T53" fmla="*/ 1 h 69"/>
                <a:gd name="T54" fmla="*/ 0 w 69"/>
                <a:gd name="T55" fmla="*/ 0 h 69"/>
                <a:gd name="T56" fmla="*/ 0 w 69"/>
                <a:gd name="T57" fmla="*/ 0 h 69"/>
                <a:gd name="T58" fmla="*/ 0 w 69"/>
                <a:gd name="T59" fmla="*/ 1 h 69"/>
                <a:gd name="T60" fmla="*/ 0 w 69"/>
                <a:gd name="T61" fmla="*/ 1 h 69"/>
                <a:gd name="T62" fmla="*/ 0 w 69"/>
                <a:gd name="T63" fmla="*/ 1 h 69"/>
                <a:gd name="T64" fmla="*/ 0 w 69"/>
                <a:gd name="T65" fmla="*/ 1 h 69"/>
                <a:gd name="T66" fmla="*/ 0 w 69"/>
                <a:gd name="T67" fmla="*/ 1 h 69"/>
                <a:gd name="T68" fmla="*/ 0 w 69"/>
                <a:gd name="T69" fmla="*/ 1 h 69"/>
                <a:gd name="T70" fmla="*/ 0 w 69"/>
                <a:gd name="T71" fmla="*/ 1 h 69"/>
                <a:gd name="T72" fmla="*/ 0 w 69"/>
                <a:gd name="T73" fmla="*/ 1 h 69"/>
                <a:gd name="T74" fmla="*/ 0 w 69"/>
                <a:gd name="T75" fmla="*/ 1 h 69"/>
                <a:gd name="T76" fmla="*/ 0 w 69"/>
                <a:gd name="T77" fmla="*/ 1 h 69"/>
                <a:gd name="T78" fmla="*/ 0 w 69"/>
                <a:gd name="T79" fmla="*/ 1 h 69"/>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69" h="69">
                  <a:moveTo>
                    <a:pt x="0" y="35"/>
                  </a:moveTo>
                  <a:lnTo>
                    <a:pt x="0" y="35"/>
                  </a:lnTo>
                  <a:lnTo>
                    <a:pt x="2" y="42"/>
                  </a:lnTo>
                  <a:lnTo>
                    <a:pt x="4" y="48"/>
                  </a:lnTo>
                  <a:lnTo>
                    <a:pt x="7" y="54"/>
                  </a:lnTo>
                  <a:lnTo>
                    <a:pt x="12" y="59"/>
                  </a:lnTo>
                  <a:lnTo>
                    <a:pt x="16" y="64"/>
                  </a:lnTo>
                  <a:lnTo>
                    <a:pt x="21" y="67"/>
                  </a:lnTo>
                  <a:lnTo>
                    <a:pt x="29" y="69"/>
                  </a:lnTo>
                  <a:lnTo>
                    <a:pt x="36" y="69"/>
                  </a:lnTo>
                  <a:lnTo>
                    <a:pt x="42" y="69"/>
                  </a:lnTo>
                  <a:lnTo>
                    <a:pt x="49" y="67"/>
                  </a:lnTo>
                  <a:lnTo>
                    <a:pt x="55" y="64"/>
                  </a:lnTo>
                  <a:lnTo>
                    <a:pt x="60" y="59"/>
                  </a:lnTo>
                  <a:lnTo>
                    <a:pt x="65" y="54"/>
                  </a:lnTo>
                  <a:lnTo>
                    <a:pt x="68" y="48"/>
                  </a:lnTo>
                  <a:lnTo>
                    <a:pt x="69" y="42"/>
                  </a:lnTo>
                  <a:lnTo>
                    <a:pt x="69" y="35"/>
                  </a:lnTo>
                  <a:lnTo>
                    <a:pt x="69" y="27"/>
                  </a:lnTo>
                  <a:lnTo>
                    <a:pt x="68" y="21"/>
                  </a:lnTo>
                  <a:lnTo>
                    <a:pt x="65" y="16"/>
                  </a:lnTo>
                  <a:lnTo>
                    <a:pt x="60" y="11"/>
                  </a:lnTo>
                  <a:lnTo>
                    <a:pt x="55" y="6"/>
                  </a:lnTo>
                  <a:lnTo>
                    <a:pt x="49" y="3"/>
                  </a:lnTo>
                  <a:lnTo>
                    <a:pt x="42" y="1"/>
                  </a:lnTo>
                  <a:lnTo>
                    <a:pt x="36" y="0"/>
                  </a:lnTo>
                  <a:lnTo>
                    <a:pt x="29" y="1"/>
                  </a:lnTo>
                  <a:lnTo>
                    <a:pt x="21" y="3"/>
                  </a:lnTo>
                  <a:lnTo>
                    <a:pt x="16" y="6"/>
                  </a:lnTo>
                  <a:lnTo>
                    <a:pt x="12" y="11"/>
                  </a:lnTo>
                  <a:lnTo>
                    <a:pt x="7" y="16"/>
                  </a:lnTo>
                  <a:lnTo>
                    <a:pt x="4" y="21"/>
                  </a:lnTo>
                  <a:lnTo>
                    <a:pt x="2" y="27"/>
                  </a:lnTo>
                  <a:lnTo>
                    <a:pt x="0" y="3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p:cNvSpPr>
              <a:spLocks noChangeAspect="1"/>
            </p:cNvSpPr>
            <p:nvPr userDrawn="1"/>
          </p:nvSpPr>
          <p:spPr bwMode="auto">
            <a:xfrm>
              <a:off x="967" y="2076"/>
              <a:ext cx="46" cy="226"/>
            </a:xfrm>
            <a:custGeom>
              <a:avLst/>
              <a:gdLst>
                <a:gd name="T0" fmla="*/ 0 w 91"/>
                <a:gd name="T1" fmla="*/ 8 h 451"/>
                <a:gd name="T2" fmla="*/ 0 w 91"/>
                <a:gd name="T3" fmla="*/ 0 h 451"/>
                <a:gd name="T4" fmla="*/ 2 w 91"/>
                <a:gd name="T5" fmla="*/ 0 h 451"/>
                <a:gd name="T6" fmla="*/ 2 w 91"/>
                <a:gd name="T7" fmla="*/ 8 h 451"/>
                <a:gd name="T8" fmla="*/ 0 w 91"/>
                <a:gd name="T9" fmla="*/ 8 h 451"/>
                <a:gd name="T10" fmla="*/ 0 w 91"/>
                <a:gd name="T11" fmla="*/ 8 h 451"/>
                <a:gd name="T12" fmla="*/ 0 w 91"/>
                <a:gd name="T13" fmla="*/ 8 h 45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1" h="451">
                  <a:moveTo>
                    <a:pt x="0" y="451"/>
                  </a:moveTo>
                  <a:lnTo>
                    <a:pt x="0" y="0"/>
                  </a:lnTo>
                  <a:lnTo>
                    <a:pt x="91" y="0"/>
                  </a:lnTo>
                  <a:lnTo>
                    <a:pt x="91" y="451"/>
                  </a:lnTo>
                  <a:lnTo>
                    <a:pt x="0" y="4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21"/>
            <p:cNvSpPr>
              <a:spLocks noChangeAspect="1" noEditPoints="1"/>
            </p:cNvSpPr>
            <p:nvPr userDrawn="1"/>
          </p:nvSpPr>
          <p:spPr bwMode="auto">
            <a:xfrm>
              <a:off x="1072" y="2076"/>
              <a:ext cx="226" cy="226"/>
            </a:xfrm>
            <a:custGeom>
              <a:avLst/>
              <a:gdLst>
                <a:gd name="T0" fmla="*/ 8 w 451"/>
                <a:gd name="T1" fmla="*/ 8 h 451"/>
                <a:gd name="T2" fmla="*/ 6 w 451"/>
                <a:gd name="T3" fmla="*/ 8 h 451"/>
                <a:gd name="T4" fmla="*/ 5 w 451"/>
                <a:gd name="T5" fmla="*/ 6 h 451"/>
                <a:gd name="T6" fmla="*/ 3 w 451"/>
                <a:gd name="T7" fmla="*/ 6 h 451"/>
                <a:gd name="T8" fmla="*/ 2 w 451"/>
                <a:gd name="T9" fmla="*/ 8 h 451"/>
                <a:gd name="T10" fmla="*/ 0 w 451"/>
                <a:gd name="T11" fmla="*/ 8 h 451"/>
                <a:gd name="T12" fmla="*/ 3 w 451"/>
                <a:gd name="T13" fmla="*/ 0 h 451"/>
                <a:gd name="T14" fmla="*/ 5 w 451"/>
                <a:gd name="T15" fmla="*/ 0 h 451"/>
                <a:gd name="T16" fmla="*/ 8 w 451"/>
                <a:gd name="T17" fmla="*/ 8 h 451"/>
                <a:gd name="T18" fmla="*/ 8 w 451"/>
                <a:gd name="T19" fmla="*/ 8 h 451"/>
                <a:gd name="T20" fmla="*/ 8 w 451"/>
                <a:gd name="T21" fmla="*/ 8 h 451"/>
                <a:gd name="T22" fmla="*/ 5 w 451"/>
                <a:gd name="T23" fmla="*/ 5 h 451"/>
                <a:gd name="T24" fmla="*/ 4 w 451"/>
                <a:gd name="T25" fmla="*/ 2 h 451"/>
                <a:gd name="T26" fmla="*/ 3 w 451"/>
                <a:gd name="T27" fmla="*/ 5 h 451"/>
                <a:gd name="T28" fmla="*/ 5 w 451"/>
                <a:gd name="T29" fmla="*/ 5 h 451"/>
                <a:gd name="T30" fmla="*/ 5 w 451"/>
                <a:gd name="T31" fmla="*/ 5 h 451"/>
                <a:gd name="T32" fmla="*/ 5 w 451"/>
                <a:gd name="T33" fmla="*/ 5 h 4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1" h="451">
                  <a:moveTo>
                    <a:pt x="451" y="451"/>
                  </a:moveTo>
                  <a:lnTo>
                    <a:pt x="353" y="451"/>
                  </a:lnTo>
                  <a:lnTo>
                    <a:pt x="315" y="348"/>
                  </a:lnTo>
                  <a:lnTo>
                    <a:pt x="133" y="348"/>
                  </a:lnTo>
                  <a:lnTo>
                    <a:pt x="96" y="451"/>
                  </a:lnTo>
                  <a:lnTo>
                    <a:pt x="0" y="451"/>
                  </a:lnTo>
                  <a:lnTo>
                    <a:pt x="175" y="0"/>
                  </a:lnTo>
                  <a:lnTo>
                    <a:pt x="272" y="0"/>
                  </a:lnTo>
                  <a:lnTo>
                    <a:pt x="451" y="451"/>
                  </a:lnTo>
                  <a:close/>
                  <a:moveTo>
                    <a:pt x="284" y="273"/>
                  </a:moveTo>
                  <a:lnTo>
                    <a:pt x="222" y="104"/>
                  </a:lnTo>
                  <a:lnTo>
                    <a:pt x="161" y="273"/>
                  </a:lnTo>
                  <a:lnTo>
                    <a:pt x="284"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p:cNvSpPr>
              <a:spLocks noChangeAspect="1"/>
            </p:cNvSpPr>
            <p:nvPr userDrawn="1"/>
          </p:nvSpPr>
          <p:spPr bwMode="auto">
            <a:xfrm>
              <a:off x="1361" y="2076"/>
              <a:ext cx="171" cy="226"/>
            </a:xfrm>
            <a:custGeom>
              <a:avLst/>
              <a:gdLst>
                <a:gd name="T0" fmla="*/ 0 w 343"/>
                <a:gd name="T1" fmla="*/ 8 h 451"/>
                <a:gd name="T2" fmla="*/ 0 w 343"/>
                <a:gd name="T3" fmla="*/ 0 h 451"/>
                <a:gd name="T4" fmla="*/ 5 w 343"/>
                <a:gd name="T5" fmla="*/ 0 h 451"/>
                <a:gd name="T6" fmla="*/ 5 w 343"/>
                <a:gd name="T7" fmla="*/ 2 h 451"/>
                <a:gd name="T8" fmla="*/ 1 w 343"/>
                <a:gd name="T9" fmla="*/ 2 h 451"/>
                <a:gd name="T10" fmla="*/ 1 w 343"/>
                <a:gd name="T11" fmla="*/ 3 h 451"/>
                <a:gd name="T12" fmla="*/ 4 w 343"/>
                <a:gd name="T13" fmla="*/ 3 h 451"/>
                <a:gd name="T14" fmla="*/ 4 w 343"/>
                <a:gd name="T15" fmla="*/ 4 h 451"/>
                <a:gd name="T16" fmla="*/ 1 w 343"/>
                <a:gd name="T17" fmla="*/ 4 h 451"/>
                <a:gd name="T18" fmla="*/ 1 w 343"/>
                <a:gd name="T19" fmla="*/ 6 h 451"/>
                <a:gd name="T20" fmla="*/ 5 w 343"/>
                <a:gd name="T21" fmla="*/ 6 h 451"/>
                <a:gd name="T22" fmla="*/ 5 w 343"/>
                <a:gd name="T23" fmla="*/ 8 h 451"/>
                <a:gd name="T24" fmla="*/ 0 w 343"/>
                <a:gd name="T25" fmla="*/ 8 h 451"/>
                <a:gd name="T26" fmla="*/ 0 w 343"/>
                <a:gd name="T27" fmla="*/ 8 h 451"/>
                <a:gd name="T28" fmla="*/ 0 w 343"/>
                <a:gd name="T29" fmla="*/ 8 h 45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43" h="451">
                  <a:moveTo>
                    <a:pt x="0" y="451"/>
                  </a:moveTo>
                  <a:lnTo>
                    <a:pt x="0" y="0"/>
                  </a:lnTo>
                  <a:lnTo>
                    <a:pt x="335" y="0"/>
                  </a:lnTo>
                  <a:lnTo>
                    <a:pt x="335" y="75"/>
                  </a:lnTo>
                  <a:lnTo>
                    <a:pt x="92" y="75"/>
                  </a:lnTo>
                  <a:lnTo>
                    <a:pt x="92" y="177"/>
                  </a:lnTo>
                  <a:lnTo>
                    <a:pt x="318" y="177"/>
                  </a:lnTo>
                  <a:lnTo>
                    <a:pt x="318" y="252"/>
                  </a:lnTo>
                  <a:lnTo>
                    <a:pt x="92" y="252"/>
                  </a:lnTo>
                  <a:lnTo>
                    <a:pt x="92" y="376"/>
                  </a:lnTo>
                  <a:lnTo>
                    <a:pt x="343" y="376"/>
                  </a:lnTo>
                  <a:lnTo>
                    <a:pt x="343" y="451"/>
                  </a:lnTo>
                  <a:lnTo>
                    <a:pt x="0" y="45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 name="Freeform 23"/>
            <p:cNvSpPr>
              <a:spLocks noChangeAspect="1" noEditPoints="1"/>
            </p:cNvSpPr>
            <p:nvPr userDrawn="1"/>
          </p:nvSpPr>
          <p:spPr bwMode="auto">
            <a:xfrm>
              <a:off x="1587" y="2076"/>
              <a:ext cx="226" cy="226"/>
            </a:xfrm>
            <a:custGeom>
              <a:avLst/>
              <a:gdLst>
                <a:gd name="T0" fmla="*/ 7 w 453"/>
                <a:gd name="T1" fmla="*/ 8 h 451"/>
                <a:gd name="T2" fmla="*/ 5 w 453"/>
                <a:gd name="T3" fmla="*/ 8 h 451"/>
                <a:gd name="T4" fmla="*/ 4 w 453"/>
                <a:gd name="T5" fmla="*/ 6 h 451"/>
                <a:gd name="T6" fmla="*/ 2 w 453"/>
                <a:gd name="T7" fmla="*/ 6 h 451"/>
                <a:gd name="T8" fmla="*/ 1 w 453"/>
                <a:gd name="T9" fmla="*/ 8 h 451"/>
                <a:gd name="T10" fmla="*/ 0 w 453"/>
                <a:gd name="T11" fmla="*/ 8 h 451"/>
                <a:gd name="T12" fmla="*/ 2 w 453"/>
                <a:gd name="T13" fmla="*/ 0 h 451"/>
                <a:gd name="T14" fmla="*/ 4 w 453"/>
                <a:gd name="T15" fmla="*/ 0 h 451"/>
                <a:gd name="T16" fmla="*/ 7 w 453"/>
                <a:gd name="T17" fmla="*/ 8 h 451"/>
                <a:gd name="T18" fmla="*/ 7 w 453"/>
                <a:gd name="T19" fmla="*/ 8 h 451"/>
                <a:gd name="T20" fmla="*/ 7 w 453"/>
                <a:gd name="T21" fmla="*/ 8 h 451"/>
                <a:gd name="T22" fmla="*/ 4 w 453"/>
                <a:gd name="T23" fmla="*/ 5 h 451"/>
                <a:gd name="T24" fmla="*/ 3 w 453"/>
                <a:gd name="T25" fmla="*/ 2 h 451"/>
                <a:gd name="T26" fmla="*/ 2 w 453"/>
                <a:gd name="T27" fmla="*/ 5 h 451"/>
                <a:gd name="T28" fmla="*/ 4 w 453"/>
                <a:gd name="T29" fmla="*/ 5 h 451"/>
                <a:gd name="T30" fmla="*/ 4 w 453"/>
                <a:gd name="T31" fmla="*/ 5 h 451"/>
                <a:gd name="T32" fmla="*/ 4 w 453"/>
                <a:gd name="T33" fmla="*/ 5 h 4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53" h="451">
                  <a:moveTo>
                    <a:pt x="453" y="451"/>
                  </a:moveTo>
                  <a:lnTo>
                    <a:pt x="353" y="451"/>
                  </a:lnTo>
                  <a:lnTo>
                    <a:pt x="315" y="348"/>
                  </a:lnTo>
                  <a:lnTo>
                    <a:pt x="135" y="348"/>
                  </a:lnTo>
                  <a:lnTo>
                    <a:pt x="96" y="451"/>
                  </a:lnTo>
                  <a:lnTo>
                    <a:pt x="0" y="451"/>
                  </a:lnTo>
                  <a:lnTo>
                    <a:pt x="177" y="0"/>
                  </a:lnTo>
                  <a:lnTo>
                    <a:pt x="273" y="0"/>
                  </a:lnTo>
                  <a:lnTo>
                    <a:pt x="453" y="451"/>
                  </a:lnTo>
                  <a:close/>
                  <a:moveTo>
                    <a:pt x="286" y="273"/>
                  </a:moveTo>
                  <a:lnTo>
                    <a:pt x="223" y="104"/>
                  </a:lnTo>
                  <a:lnTo>
                    <a:pt x="162" y="273"/>
                  </a:lnTo>
                  <a:lnTo>
                    <a:pt x="286" y="27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6" name="Freeform 24"/>
            <p:cNvSpPr>
              <a:spLocks noChangeAspect="1"/>
            </p:cNvSpPr>
            <p:nvPr userDrawn="1"/>
          </p:nvSpPr>
          <p:spPr bwMode="auto">
            <a:xfrm>
              <a:off x="485" y="2364"/>
              <a:ext cx="15" cy="74"/>
            </a:xfrm>
            <a:custGeom>
              <a:avLst/>
              <a:gdLst>
                <a:gd name="T0" fmla="*/ 0 w 30"/>
                <a:gd name="T1" fmla="*/ 3 h 147"/>
                <a:gd name="T2" fmla="*/ 0 w 30"/>
                <a:gd name="T3" fmla="*/ 0 h 147"/>
                <a:gd name="T4" fmla="*/ 1 w 30"/>
                <a:gd name="T5" fmla="*/ 0 h 147"/>
                <a:gd name="T6" fmla="*/ 1 w 30"/>
                <a:gd name="T7" fmla="*/ 3 h 147"/>
                <a:gd name="T8" fmla="*/ 0 w 30"/>
                <a:gd name="T9" fmla="*/ 3 h 147"/>
                <a:gd name="T10" fmla="*/ 0 w 30"/>
                <a:gd name="T11" fmla="*/ 3 h 147"/>
                <a:gd name="T12" fmla="*/ 0 w 30"/>
                <a:gd name="T13" fmla="*/ 3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147">
                  <a:moveTo>
                    <a:pt x="0" y="147"/>
                  </a:moveTo>
                  <a:lnTo>
                    <a:pt x="0" y="0"/>
                  </a:lnTo>
                  <a:lnTo>
                    <a:pt x="30" y="0"/>
                  </a:lnTo>
                  <a:lnTo>
                    <a:pt x="30" y="147"/>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5"/>
            <p:cNvSpPr>
              <a:spLocks noChangeAspect="1"/>
            </p:cNvSpPr>
            <p:nvPr userDrawn="1"/>
          </p:nvSpPr>
          <p:spPr bwMode="auto">
            <a:xfrm>
              <a:off x="515" y="2384"/>
              <a:ext cx="49" cy="54"/>
            </a:xfrm>
            <a:custGeom>
              <a:avLst/>
              <a:gdLst>
                <a:gd name="T0" fmla="*/ 2 w 96"/>
                <a:gd name="T1" fmla="*/ 1 h 109"/>
                <a:gd name="T2" fmla="*/ 2 w 96"/>
                <a:gd name="T3" fmla="*/ 1 h 109"/>
                <a:gd name="T4" fmla="*/ 2 w 96"/>
                <a:gd name="T5" fmla="*/ 0 h 109"/>
                <a:gd name="T6" fmla="*/ 2 w 96"/>
                <a:gd name="T7" fmla="*/ 0 h 109"/>
                <a:gd name="T8" fmla="*/ 2 w 96"/>
                <a:gd name="T9" fmla="*/ 0 h 109"/>
                <a:gd name="T10" fmla="*/ 2 w 96"/>
                <a:gd name="T11" fmla="*/ 0 h 109"/>
                <a:gd name="T12" fmla="*/ 2 w 96"/>
                <a:gd name="T13" fmla="*/ 0 h 109"/>
                <a:gd name="T14" fmla="*/ 2 w 96"/>
                <a:gd name="T15" fmla="*/ 0 h 109"/>
                <a:gd name="T16" fmla="*/ 1 w 96"/>
                <a:gd name="T17" fmla="*/ 0 h 109"/>
                <a:gd name="T18" fmla="*/ 1 w 96"/>
                <a:gd name="T19" fmla="*/ 0 h 109"/>
                <a:gd name="T20" fmla="*/ 1 w 96"/>
                <a:gd name="T21" fmla="*/ 0 h 109"/>
                <a:gd name="T22" fmla="*/ 1 w 96"/>
                <a:gd name="T23" fmla="*/ 0 h 109"/>
                <a:gd name="T24" fmla="*/ 1 w 96"/>
                <a:gd name="T25" fmla="*/ 0 h 109"/>
                <a:gd name="T26" fmla="*/ 1 w 96"/>
                <a:gd name="T27" fmla="*/ 0 h 109"/>
                <a:gd name="T28" fmla="*/ 1 w 96"/>
                <a:gd name="T29" fmla="*/ 0 h 109"/>
                <a:gd name="T30" fmla="*/ 1 w 96"/>
                <a:gd name="T31" fmla="*/ 0 h 109"/>
                <a:gd name="T32" fmla="*/ 1 w 96"/>
                <a:gd name="T33" fmla="*/ 0 h 109"/>
                <a:gd name="T34" fmla="*/ 1 w 96"/>
                <a:gd name="T35" fmla="*/ 0 h 109"/>
                <a:gd name="T36" fmla="*/ 1 w 96"/>
                <a:gd name="T37" fmla="*/ 0 h 109"/>
                <a:gd name="T38" fmla="*/ 1 w 96"/>
                <a:gd name="T39" fmla="*/ 0 h 109"/>
                <a:gd name="T40" fmla="*/ 1 w 96"/>
                <a:gd name="T41" fmla="*/ 0 h 109"/>
                <a:gd name="T42" fmla="*/ 1 w 96"/>
                <a:gd name="T43" fmla="*/ 1 h 109"/>
                <a:gd name="T44" fmla="*/ 0 w 96"/>
                <a:gd name="T45" fmla="*/ 1 h 109"/>
                <a:gd name="T46" fmla="*/ 0 w 96"/>
                <a:gd name="T47" fmla="*/ 0 h 109"/>
                <a:gd name="T48" fmla="*/ 1 w 96"/>
                <a:gd name="T49" fmla="*/ 0 h 109"/>
                <a:gd name="T50" fmla="*/ 1 w 96"/>
                <a:gd name="T51" fmla="*/ 0 h 109"/>
                <a:gd name="T52" fmla="*/ 1 w 96"/>
                <a:gd name="T53" fmla="*/ 0 h 109"/>
                <a:gd name="T54" fmla="*/ 1 w 96"/>
                <a:gd name="T55" fmla="*/ 0 h 109"/>
                <a:gd name="T56" fmla="*/ 1 w 96"/>
                <a:gd name="T57" fmla="*/ 0 h 109"/>
                <a:gd name="T58" fmla="*/ 1 w 96"/>
                <a:gd name="T59" fmla="*/ 0 h 109"/>
                <a:gd name="T60" fmla="*/ 1 w 96"/>
                <a:gd name="T61" fmla="*/ 0 h 109"/>
                <a:gd name="T62" fmla="*/ 1 w 96"/>
                <a:gd name="T63" fmla="*/ 0 h 109"/>
                <a:gd name="T64" fmla="*/ 2 w 96"/>
                <a:gd name="T65" fmla="*/ 0 h 109"/>
                <a:gd name="T66" fmla="*/ 2 w 96"/>
                <a:gd name="T67" fmla="*/ 0 h 109"/>
                <a:gd name="T68" fmla="*/ 2 w 96"/>
                <a:gd name="T69" fmla="*/ 0 h 109"/>
                <a:gd name="T70" fmla="*/ 2 w 96"/>
                <a:gd name="T71" fmla="*/ 0 h 109"/>
                <a:gd name="T72" fmla="*/ 2 w 96"/>
                <a:gd name="T73" fmla="*/ 0 h 109"/>
                <a:gd name="T74" fmla="*/ 2 w 96"/>
                <a:gd name="T75" fmla="*/ 0 h 109"/>
                <a:gd name="T76" fmla="*/ 2 w 96"/>
                <a:gd name="T77" fmla="*/ 0 h 109"/>
                <a:gd name="T78" fmla="*/ 2 w 96"/>
                <a:gd name="T79" fmla="*/ 0 h 109"/>
                <a:gd name="T80" fmla="*/ 2 w 96"/>
                <a:gd name="T81" fmla="*/ 0 h 109"/>
                <a:gd name="T82" fmla="*/ 2 w 96"/>
                <a:gd name="T83" fmla="*/ 0 h 109"/>
                <a:gd name="T84" fmla="*/ 2 w 96"/>
                <a:gd name="T85" fmla="*/ 0 h 109"/>
                <a:gd name="T86" fmla="*/ 2 w 96"/>
                <a:gd name="T87" fmla="*/ 1 h 109"/>
                <a:gd name="T88" fmla="*/ 2 w 96"/>
                <a:gd name="T89" fmla="*/ 1 h 109"/>
                <a:gd name="T90" fmla="*/ 2 w 96"/>
                <a:gd name="T91" fmla="*/ 1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6" h="109">
                  <a:moveTo>
                    <a:pt x="96" y="109"/>
                  </a:moveTo>
                  <a:lnTo>
                    <a:pt x="69" y="109"/>
                  </a:lnTo>
                  <a:lnTo>
                    <a:pt x="69" y="55"/>
                  </a:lnTo>
                  <a:lnTo>
                    <a:pt x="67" y="40"/>
                  </a:lnTo>
                  <a:lnTo>
                    <a:pt x="67" y="32"/>
                  </a:lnTo>
                  <a:lnTo>
                    <a:pt x="64" y="27"/>
                  </a:lnTo>
                  <a:lnTo>
                    <a:pt x="61" y="24"/>
                  </a:lnTo>
                  <a:lnTo>
                    <a:pt x="56" y="23"/>
                  </a:lnTo>
                  <a:lnTo>
                    <a:pt x="51" y="23"/>
                  </a:lnTo>
                  <a:lnTo>
                    <a:pt x="45" y="23"/>
                  </a:lnTo>
                  <a:lnTo>
                    <a:pt x="38" y="26"/>
                  </a:lnTo>
                  <a:lnTo>
                    <a:pt x="33" y="31"/>
                  </a:lnTo>
                  <a:lnTo>
                    <a:pt x="30" y="37"/>
                  </a:lnTo>
                  <a:lnTo>
                    <a:pt x="29" y="47"/>
                  </a:lnTo>
                  <a:lnTo>
                    <a:pt x="27" y="61"/>
                  </a:lnTo>
                  <a:lnTo>
                    <a:pt x="27" y="109"/>
                  </a:lnTo>
                  <a:lnTo>
                    <a:pt x="0" y="109"/>
                  </a:lnTo>
                  <a:lnTo>
                    <a:pt x="0" y="2"/>
                  </a:lnTo>
                  <a:lnTo>
                    <a:pt x="25" y="2"/>
                  </a:lnTo>
                  <a:lnTo>
                    <a:pt x="25" y="18"/>
                  </a:lnTo>
                  <a:lnTo>
                    <a:pt x="33" y="10"/>
                  </a:lnTo>
                  <a:lnTo>
                    <a:pt x="41" y="5"/>
                  </a:lnTo>
                  <a:lnTo>
                    <a:pt x="51" y="2"/>
                  </a:lnTo>
                  <a:lnTo>
                    <a:pt x="61" y="0"/>
                  </a:lnTo>
                  <a:lnTo>
                    <a:pt x="70" y="2"/>
                  </a:lnTo>
                  <a:lnTo>
                    <a:pt x="78" y="3"/>
                  </a:lnTo>
                  <a:lnTo>
                    <a:pt x="85" y="8"/>
                  </a:lnTo>
                  <a:lnTo>
                    <a:pt x="90" y="13"/>
                  </a:lnTo>
                  <a:lnTo>
                    <a:pt x="93" y="18"/>
                  </a:lnTo>
                  <a:lnTo>
                    <a:pt x="94" y="24"/>
                  </a:lnTo>
                  <a:lnTo>
                    <a:pt x="96" y="32"/>
                  </a:lnTo>
                  <a:lnTo>
                    <a:pt x="96" y="43"/>
                  </a:lnTo>
                  <a:lnTo>
                    <a:pt x="96"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p:cNvSpPr>
              <a:spLocks noChangeAspect="1"/>
            </p:cNvSpPr>
            <p:nvPr userDrawn="1"/>
          </p:nvSpPr>
          <p:spPr bwMode="auto">
            <a:xfrm>
              <a:off x="574" y="2366"/>
              <a:ext cx="31" cy="74"/>
            </a:xfrm>
            <a:custGeom>
              <a:avLst/>
              <a:gdLst>
                <a:gd name="T0" fmla="*/ 0 w 63"/>
                <a:gd name="T1" fmla="*/ 1 h 148"/>
                <a:gd name="T2" fmla="*/ 0 w 63"/>
                <a:gd name="T3" fmla="*/ 1 h 148"/>
                <a:gd name="T4" fmla="*/ 0 w 63"/>
                <a:gd name="T5" fmla="*/ 1 h 148"/>
                <a:gd name="T6" fmla="*/ 0 w 63"/>
                <a:gd name="T7" fmla="*/ 2 h 148"/>
                <a:gd name="T8" fmla="*/ 0 w 63"/>
                <a:gd name="T9" fmla="*/ 2 h 148"/>
                <a:gd name="T10" fmla="*/ 0 w 63"/>
                <a:gd name="T11" fmla="*/ 2 h 148"/>
                <a:gd name="T12" fmla="*/ 0 w 63"/>
                <a:gd name="T13" fmla="*/ 2 h 148"/>
                <a:gd name="T14" fmla="*/ 0 w 63"/>
                <a:gd name="T15" fmla="*/ 2 h 148"/>
                <a:gd name="T16" fmla="*/ 0 w 63"/>
                <a:gd name="T17" fmla="*/ 2 h 148"/>
                <a:gd name="T18" fmla="*/ 0 w 63"/>
                <a:gd name="T19" fmla="*/ 2 h 148"/>
                <a:gd name="T20" fmla="*/ 0 w 63"/>
                <a:gd name="T21" fmla="*/ 2 h 148"/>
                <a:gd name="T22" fmla="*/ 0 w 63"/>
                <a:gd name="T23" fmla="*/ 2 h 148"/>
                <a:gd name="T24" fmla="*/ 0 w 63"/>
                <a:gd name="T25" fmla="*/ 3 h 148"/>
                <a:gd name="T26" fmla="*/ 0 w 63"/>
                <a:gd name="T27" fmla="*/ 3 h 148"/>
                <a:gd name="T28" fmla="*/ 0 w 63"/>
                <a:gd name="T29" fmla="*/ 3 h 148"/>
                <a:gd name="T30" fmla="*/ 0 w 63"/>
                <a:gd name="T31" fmla="*/ 3 h 148"/>
                <a:gd name="T32" fmla="*/ 0 w 63"/>
                <a:gd name="T33" fmla="*/ 3 h 148"/>
                <a:gd name="T34" fmla="*/ 0 w 63"/>
                <a:gd name="T35" fmla="*/ 3 h 148"/>
                <a:gd name="T36" fmla="*/ 0 w 63"/>
                <a:gd name="T37" fmla="*/ 3 h 148"/>
                <a:gd name="T38" fmla="*/ 0 w 63"/>
                <a:gd name="T39" fmla="*/ 3 h 148"/>
                <a:gd name="T40" fmla="*/ 0 w 63"/>
                <a:gd name="T41" fmla="*/ 3 h 148"/>
                <a:gd name="T42" fmla="*/ 0 w 63"/>
                <a:gd name="T43" fmla="*/ 3 h 148"/>
                <a:gd name="T44" fmla="*/ 0 w 63"/>
                <a:gd name="T45" fmla="*/ 3 h 148"/>
                <a:gd name="T46" fmla="*/ 0 w 63"/>
                <a:gd name="T47" fmla="*/ 3 h 148"/>
                <a:gd name="T48" fmla="*/ 0 w 63"/>
                <a:gd name="T49" fmla="*/ 2 h 148"/>
                <a:gd name="T50" fmla="*/ 0 w 63"/>
                <a:gd name="T51" fmla="*/ 2 h 148"/>
                <a:gd name="T52" fmla="*/ 0 w 63"/>
                <a:gd name="T53" fmla="*/ 2 h 148"/>
                <a:gd name="T54" fmla="*/ 0 w 63"/>
                <a:gd name="T55" fmla="*/ 1 h 148"/>
                <a:gd name="T56" fmla="*/ 0 w 63"/>
                <a:gd name="T57" fmla="*/ 1 h 148"/>
                <a:gd name="T58" fmla="*/ 0 w 63"/>
                <a:gd name="T59" fmla="*/ 1 h 148"/>
                <a:gd name="T60" fmla="*/ 0 w 63"/>
                <a:gd name="T61" fmla="*/ 1 h 148"/>
                <a:gd name="T62" fmla="*/ 0 w 63"/>
                <a:gd name="T63" fmla="*/ 1 h 148"/>
                <a:gd name="T64" fmla="*/ 0 w 63"/>
                <a:gd name="T65" fmla="*/ 0 h 148"/>
                <a:gd name="T66" fmla="*/ 0 w 63"/>
                <a:gd name="T67" fmla="*/ 1 h 148"/>
                <a:gd name="T68" fmla="*/ 0 w 63"/>
                <a:gd name="T69" fmla="*/ 1 h 148"/>
                <a:gd name="T70" fmla="*/ 0 w 63"/>
                <a:gd name="T71" fmla="*/ 1 h 148"/>
                <a:gd name="T72" fmla="*/ 0 w 63"/>
                <a:gd name="T73" fmla="*/ 1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 h="148">
                  <a:moveTo>
                    <a:pt x="61" y="37"/>
                  </a:moveTo>
                  <a:lnTo>
                    <a:pt x="61" y="61"/>
                  </a:lnTo>
                  <a:lnTo>
                    <a:pt x="42" y="61"/>
                  </a:lnTo>
                  <a:lnTo>
                    <a:pt x="42" y="103"/>
                  </a:lnTo>
                  <a:lnTo>
                    <a:pt x="42" y="119"/>
                  </a:lnTo>
                  <a:lnTo>
                    <a:pt x="45" y="122"/>
                  </a:lnTo>
                  <a:lnTo>
                    <a:pt x="50" y="123"/>
                  </a:lnTo>
                  <a:lnTo>
                    <a:pt x="61" y="120"/>
                  </a:lnTo>
                  <a:lnTo>
                    <a:pt x="63" y="143"/>
                  </a:lnTo>
                  <a:lnTo>
                    <a:pt x="53" y="146"/>
                  </a:lnTo>
                  <a:lnTo>
                    <a:pt x="40" y="148"/>
                  </a:lnTo>
                  <a:lnTo>
                    <a:pt x="34" y="146"/>
                  </a:lnTo>
                  <a:lnTo>
                    <a:pt x="27" y="144"/>
                  </a:lnTo>
                  <a:lnTo>
                    <a:pt x="21" y="141"/>
                  </a:lnTo>
                  <a:lnTo>
                    <a:pt x="18" y="138"/>
                  </a:lnTo>
                  <a:lnTo>
                    <a:pt x="16" y="133"/>
                  </a:lnTo>
                  <a:lnTo>
                    <a:pt x="14" y="127"/>
                  </a:lnTo>
                  <a:lnTo>
                    <a:pt x="13" y="107"/>
                  </a:lnTo>
                  <a:lnTo>
                    <a:pt x="13" y="61"/>
                  </a:lnTo>
                  <a:lnTo>
                    <a:pt x="0" y="61"/>
                  </a:lnTo>
                  <a:lnTo>
                    <a:pt x="0" y="37"/>
                  </a:lnTo>
                  <a:lnTo>
                    <a:pt x="13" y="37"/>
                  </a:lnTo>
                  <a:lnTo>
                    <a:pt x="13" y="16"/>
                  </a:lnTo>
                  <a:lnTo>
                    <a:pt x="42" y="0"/>
                  </a:lnTo>
                  <a:lnTo>
                    <a:pt x="42" y="37"/>
                  </a:lnTo>
                  <a:lnTo>
                    <a:pt x="61"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7"/>
            <p:cNvSpPr>
              <a:spLocks noChangeAspect="1" noEditPoints="1"/>
            </p:cNvSpPr>
            <p:nvPr userDrawn="1"/>
          </p:nvSpPr>
          <p:spPr bwMode="auto">
            <a:xfrm>
              <a:off x="612" y="2384"/>
              <a:ext cx="50" cy="56"/>
            </a:xfrm>
            <a:custGeom>
              <a:avLst/>
              <a:gdLst>
                <a:gd name="T0" fmla="*/ 2 w 100"/>
                <a:gd name="T1" fmla="*/ 1 h 113"/>
                <a:gd name="T2" fmla="*/ 2 w 100"/>
                <a:gd name="T3" fmla="*/ 1 h 113"/>
                <a:gd name="T4" fmla="*/ 2 w 100"/>
                <a:gd name="T5" fmla="*/ 1 h 113"/>
                <a:gd name="T6" fmla="*/ 2 w 100"/>
                <a:gd name="T7" fmla="*/ 1 h 113"/>
                <a:gd name="T8" fmla="*/ 2 w 100"/>
                <a:gd name="T9" fmla="*/ 1 h 113"/>
                <a:gd name="T10" fmla="*/ 1 w 100"/>
                <a:gd name="T11" fmla="*/ 1 h 113"/>
                <a:gd name="T12" fmla="*/ 1 w 100"/>
                <a:gd name="T13" fmla="*/ 1 h 113"/>
                <a:gd name="T14" fmla="*/ 1 w 100"/>
                <a:gd name="T15" fmla="*/ 1 h 113"/>
                <a:gd name="T16" fmla="*/ 1 w 100"/>
                <a:gd name="T17" fmla="*/ 1 h 113"/>
                <a:gd name="T18" fmla="*/ 1 w 100"/>
                <a:gd name="T19" fmla="*/ 1 h 113"/>
                <a:gd name="T20" fmla="*/ 0 w 100"/>
                <a:gd name="T21" fmla="*/ 0 h 113"/>
                <a:gd name="T22" fmla="*/ 0 w 100"/>
                <a:gd name="T23" fmla="*/ 0 h 113"/>
                <a:gd name="T24" fmla="*/ 1 w 100"/>
                <a:gd name="T25" fmla="*/ 0 h 113"/>
                <a:gd name="T26" fmla="*/ 1 w 100"/>
                <a:gd name="T27" fmla="*/ 0 h 113"/>
                <a:gd name="T28" fmla="*/ 1 w 100"/>
                <a:gd name="T29" fmla="*/ 0 h 113"/>
                <a:gd name="T30" fmla="*/ 1 w 100"/>
                <a:gd name="T31" fmla="*/ 0 h 113"/>
                <a:gd name="T32" fmla="*/ 1 w 100"/>
                <a:gd name="T33" fmla="*/ 0 h 113"/>
                <a:gd name="T34" fmla="*/ 2 w 100"/>
                <a:gd name="T35" fmla="*/ 0 h 113"/>
                <a:gd name="T36" fmla="*/ 2 w 100"/>
                <a:gd name="T37" fmla="*/ 0 h 113"/>
                <a:gd name="T38" fmla="*/ 2 w 100"/>
                <a:gd name="T39" fmla="*/ 0 h 113"/>
                <a:gd name="T40" fmla="*/ 2 w 100"/>
                <a:gd name="T41" fmla="*/ 1 h 113"/>
                <a:gd name="T42" fmla="*/ 1 w 100"/>
                <a:gd name="T43" fmla="*/ 1 h 113"/>
                <a:gd name="T44" fmla="*/ 1 w 100"/>
                <a:gd name="T45" fmla="*/ 1 h 113"/>
                <a:gd name="T46" fmla="*/ 1 w 100"/>
                <a:gd name="T47" fmla="*/ 1 h 113"/>
                <a:gd name="T48" fmla="*/ 1 w 100"/>
                <a:gd name="T49" fmla="*/ 1 h 113"/>
                <a:gd name="T50" fmla="*/ 1 w 100"/>
                <a:gd name="T51" fmla="*/ 1 h 113"/>
                <a:gd name="T52" fmla="*/ 1 w 100"/>
                <a:gd name="T53" fmla="*/ 1 h 113"/>
                <a:gd name="T54" fmla="*/ 2 w 100"/>
                <a:gd name="T55" fmla="*/ 1 h 113"/>
                <a:gd name="T56" fmla="*/ 2 w 100"/>
                <a:gd name="T57" fmla="*/ 1 h 113"/>
                <a:gd name="T58" fmla="*/ 2 w 100"/>
                <a:gd name="T59" fmla="*/ 0 h 113"/>
                <a:gd name="T60" fmla="*/ 2 w 100"/>
                <a:gd name="T61" fmla="*/ 0 h 113"/>
                <a:gd name="T62" fmla="*/ 2 w 100"/>
                <a:gd name="T63" fmla="*/ 0 h 113"/>
                <a:gd name="T64" fmla="*/ 1 w 100"/>
                <a:gd name="T65" fmla="*/ 0 h 113"/>
                <a:gd name="T66" fmla="*/ 1 w 100"/>
                <a:gd name="T67" fmla="*/ 0 h 113"/>
                <a:gd name="T68" fmla="*/ 1 w 100"/>
                <a:gd name="T69" fmla="*/ 0 h 113"/>
                <a:gd name="T70" fmla="*/ 1 w 100"/>
                <a:gd name="T71" fmla="*/ 0 h 113"/>
                <a:gd name="T72" fmla="*/ 1 w 100"/>
                <a:gd name="T73" fmla="*/ 0 h 113"/>
                <a:gd name="T74" fmla="*/ 2 w 100"/>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113">
                  <a:moveTo>
                    <a:pt x="70" y="76"/>
                  </a:moveTo>
                  <a:lnTo>
                    <a:pt x="98" y="80"/>
                  </a:lnTo>
                  <a:lnTo>
                    <a:pt x="95" y="87"/>
                  </a:lnTo>
                  <a:lnTo>
                    <a:pt x="92" y="93"/>
                  </a:lnTo>
                  <a:lnTo>
                    <a:pt x="87" y="100"/>
                  </a:lnTo>
                  <a:lnTo>
                    <a:pt x="81" y="105"/>
                  </a:lnTo>
                  <a:lnTo>
                    <a:pt x="76" y="108"/>
                  </a:lnTo>
                  <a:lnTo>
                    <a:pt x="68" y="111"/>
                  </a:lnTo>
                  <a:lnTo>
                    <a:pt x="60" y="111"/>
                  </a:lnTo>
                  <a:lnTo>
                    <a:pt x="52" y="113"/>
                  </a:lnTo>
                  <a:lnTo>
                    <a:pt x="39" y="111"/>
                  </a:lnTo>
                  <a:lnTo>
                    <a:pt x="28" y="108"/>
                  </a:lnTo>
                  <a:lnTo>
                    <a:pt x="18" y="101"/>
                  </a:lnTo>
                  <a:lnTo>
                    <a:pt x="10" y="93"/>
                  </a:lnTo>
                  <a:lnTo>
                    <a:pt x="5" y="87"/>
                  </a:lnTo>
                  <a:lnTo>
                    <a:pt x="2" y="77"/>
                  </a:lnTo>
                  <a:lnTo>
                    <a:pt x="0" y="68"/>
                  </a:lnTo>
                  <a:lnTo>
                    <a:pt x="0" y="56"/>
                  </a:lnTo>
                  <a:lnTo>
                    <a:pt x="0" y="45"/>
                  </a:lnTo>
                  <a:lnTo>
                    <a:pt x="4" y="34"/>
                  </a:lnTo>
                  <a:lnTo>
                    <a:pt x="8" y="24"/>
                  </a:lnTo>
                  <a:lnTo>
                    <a:pt x="13" y="15"/>
                  </a:lnTo>
                  <a:lnTo>
                    <a:pt x="21" y="8"/>
                  </a:lnTo>
                  <a:lnTo>
                    <a:pt x="29" y="3"/>
                  </a:lnTo>
                  <a:lnTo>
                    <a:pt x="39" y="2"/>
                  </a:lnTo>
                  <a:lnTo>
                    <a:pt x="49" y="0"/>
                  </a:lnTo>
                  <a:lnTo>
                    <a:pt x="60" y="2"/>
                  </a:lnTo>
                  <a:lnTo>
                    <a:pt x="71" y="5"/>
                  </a:lnTo>
                  <a:lnTo>
                    <a:pt x="79" y="10"/>
                  </a:lnTo>
                  <a:lnTo>
                    <a:pt x="87" y="16"/>
                  </a:lnTo>
                  <a:lnTo>
                    <a:pt x="94" y="24"/>
                  </a:lnTo>
                  <a:lnTo>
                    <a:pt x="97" y="35"/>
                  </a:lnTo>
                  <a:lnTo>
                    <a:pt x="100" y="50"/>
                  </a:lnTo>
                  <a:lnTo>
                    <a:pt x="100" y="64"/>
                  </a:lnTo>
                  <a:lnTo>
                    <a:pt x="29" y="64"/>
                  </a:lnTo>
                  <a:lnTo>
                    <a:pt x="31" y="76"/>
                  </a:lnTo>
                  <a:lnTo>
                    <a:pt x="33" y="80"/>
                  </a:lnTo>
                  <a:lnTo>
                    <a:pt x="36" y="84"/>
                  </a:lnTo>
                  <a:lnTo>
                    <a:pt x="44" y="88"/>
                  </a:lnTo>
                  <a:lnTo>
                    <a:pt x="52" y="92"/>
                  </a:lnTo>
                  <a:lnTo>
                    <a:pt x="58" y="90"/>
                  </a:lnTo>
                  <a:lnTo>
                    <a:pt x="63" y="87"/>
                  </a:lnTo>
                  <a:lnTo>
                    <a:pt x="68" y="82"/>
                  </a:lnTo>
                  <a:lnTo>
                    <a:pt x="70" y="76"/>
                  </a:lnTo>
                  <a:close/>
                  <a:moveTo>
                    <a:pt x="73" y="47"/>
                  </a:moveTo>
                  <a:lnTo>
                    <a:pt x="73" y="47"/>
                  </a:lnTo>
                  <a:lnTo>
                    <a:pt x="71" y="35"/>
                  </a:lnTo>
                  <a:lnTo>
                    <a:pt x="68" y="32"/>
                  </a:lnTo>
                  <a:lnTo>
                    <a:pt x="66" y="29"/>
                  </a:lnTo>
                  <a:lnTo>
                    <a:pt x="58" y="24"/>
                  </a:lnTo>
                  <a:lnTo>
                    <a:pt x="50" y="23"/>
                  </a:lnTo>
                  <a:lnTo>
                    <a:pt x="42" y="24"/>
                  </a:lnTo>
                  <a:lnTo>
                    <a:pt x="36" y="29"/>
                  </a:lnTo>
                  <a:lnTo>
                    <a:pt x="33" y="32"/>
                  </a:lnTo>
                  <a:lnTo>
                    <a:pt x="31" y="37"/>
                  </a:lnTo>
                  <a:lnTo>
                    <a:pt x="29" y="47"/>
                  </a:lnTo>
                  <a:lnTo>
                    <a:pt x="7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8"/>
            <p:cNvSpPr>
              <a:spLocks noChangeAspect="1"/>
            </p:cNvSpPr>
            <p:nvPr userDrawn="1"/>
          </p:nvSpPr>
          <p:spPr bwMode="auto">
            <a:xfrm>
              <a:off x="672" y="2384"/>
              <a:ext cx="35" cy="54"/>
            </a:xfrm>
            <a:custGeom>
              <a:avLst/>
              <a:gdLst>
                <a:gd name="T0" fmla="*/ 1 w 69"/>
                <a:gd name="T1" fmla="*/ 1 h 109"/>
                <a:gd name="T2" fmla="*/ 0 w 69"/>
                <a:gd name="T3" fmla="*/ 1 h 109"/>
                <a:gd name="T4" fmla="*/ 0 w 69"/>
                <a:gd name="T5" fmla="*/ 0 h 109"/>
                <a:gd name="T6" fmla="*/ 1 w 69"/>
                <a:gd name="T7" fmla="*/ 0 h 109"/>
                <a:gd name="T8" fmla="*/ 1 w 69"/>
                <a:gd name="T9" fmla="*/ 0 h 109"/>
                <a:gd name="T10" fmla="*/ 1 w 69"/>
                <a:gd name="T11" fmla="*/ 0 h 109"/>
                <a:gd name="T12" fmla="*/ 1 w 69"/>
                <a:gd name="T13" fmla="*/ 0 h 109"/>
                <a:gd name="T14" fmla="*/ 1 w 69"/>
                <a:gd name="T15" fmla="*/ 0 h 109"/>
                <a:gd name="T16" fmla="*/ 1 w 69"/>
                <a:gd name="T17" fmla="*/ 0 h 109"/>
                <a:gd name="T18" fmla="*/ 1 w 69"/>
                <a:gd name="T19" fmla="*/ 0 h 109"/>
                <a:gd name="T20" fmla="*/ 1 w 69"/>
                <a:gd name="T21" fmla="*/ 0 h 109"/>
                <a:gd name="T22" fmla="*/ 1 w 69"/>
                <a:gd name="T23" fmla="*/ 0 h 109"/>
                <a:gd name="T24" fmla="*/ 1 w 69"/>
                <a:gd name="T25" fmla="*/ 0 h 109"/>
                <a:gd name="T26" fmla="*/ 2 w 69"/>
                <a:gd name="T27" fmla="*/ 0 h 109"/>
                <a:gd name="T28" fmla="*/ 1 w 69"/>
                <a:gd name="T29" fmla="*/ 0 h 109"/>
                <a:gd name="T30" fmla="*/ 1 w 69"/>
                <a:gd name="T31" fmla="*/ 0 h 109"/>
                <a:gd name="T32" fmla="*/ 1 w 69"/>
                <a:gd name="T33" fmla="*/ 0 h 109"/>
                <a:gd name="T34" fmla="*/ 1 w 69"/>
                <a:gd name="T35" fmla="*/ 0 h 109"/>
                <a:gd name="T36" fmla="*/ 1 w 69"/>
                <a:gd name="T37" fmla="*/ 0 h 109"/>
                <a:gd name="T38" fmla="*/ 1 w 69"/>
                <a:gd name="T39" fmla="*/ 0 h 109"/>
                <a:gd name="T40" fmla="*/ 1 w 69"/>
                <a:gd name="T41" fmla="*/ 0 h 109"/>
                <a:gd name="T42" fmla="*/ 1 w 69"/>
                <a:gd name="T43" fmla="*/ 0 h 109"/>
                <a:gd name="T44" fmla="*/ 1 w 69"/>
                <a:gd name="T45" fmla="*/ 0 h 109"/>
                <a:gd name="T46" fmla="*/ 1 w 69"/>
                <a:gd name="T47" fmla="*/ 0 h 109"/>
                <a:gd name="T48" fmla="*/ 1 w 69"/>
                <a:gd name="T49" fmla="*/ 0 h 109"/>
                <a:gd name="T50" fmla="*/ 1 w 69"/>
                <a:gd name="T51" fmla="*/ 0 h 109"/>
                <a:gd name="T52" fmla="*/ 1 w 69"/>
                <a:gd name="T53" fmla="*/ 1 h 109"/>
                <a:gd name="T54" fmla="*/ 1 w 69"/>
                <a:gd name="T55" fmla="*/ 1 h 109"/>
                <a:gd name="T56" fmla="*/ 1 w 69"/>
                <a:gd name="T57" fmla="*/ 1 h 109"/>
                <a:gd name="T58" fmla="*/ 1 w 69"/>
                <a:gd name="T59" fmla="*/ 1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 h="109">
                  <a:moveTo>
                    <a:pt x="29" y="109"/>
                  </a:moveTo>
                  <a:lnTo>
                    <a:pt x="0" y="109"/>
                  </a:lnTo>
                  <a:lnTo>
                    <a:pt x="0" y="2"/>
                  </a:lnTo>
                  <a:lnTo>
                    <a:pt x="26" y="2"/>
                  </a:lnTo>
                  <a:lnTo>
                    <a:pt x="26" y="18"/>
                  </a:lnTo>
                  <a:lnTo>
                    <a:pt x="32" y="8"/>
                  </a:lnTo>
                  <a:lnTo>
                    <a:pt x="38" y="3"/>
                  </a:lnTo>
                  <a:lnTo>
                    <a:pt x="45" y="2"/>
                  </a:lnTo>
                  <a:lnTo>
                    <a:pt x="51" y="0"/>
                  </a:lnTo>
                  <a:lnTo>
                    <a:pt x="61" y="2"/>
                  </a:lnTo>
                  <a:lnTo>
                    <a:pt x="69" y="5"/>
                  </a:lnTo>
                  <a:lnTo>
                    <a:pt x="61" y="31"/>
                  </a:lnTo>
                  <a:lnTo>
                    <a:pt x="53" y="27"/>
                  </a:lnTo>
                  <a:lnTo>
                    <a:pt x="47" y="26"/>
                  </a:lnTo>
                  <a:lnTo>
                    <a:pt x="42" y="26"/>
                  </a:lnTo>
                  <a:lnTo>
                    <a:pt x="37" y="29"/>
                  </a:lnTo>
                  <a:lnTo>
                    <a:pt x="34" y="34"/>
                  </a:lnTo>
                  <a:lnTo>
                    <a:pt x="30" y="40"/>
                  </a:lnTo>
                  <a:lnTo>
                    <a:pt x="29" y="55"/>
                  </a:lnTo>
                  <a:lnTo>
                    <a:pt x="29" y="77"/>
                  </a:lnTo>
                  <a:lnTo>
                    <a:pt x="29"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p:cNvSpPr>
              <a:spLocks noChangeAspect="1"/>
            </p:cNvSpPr>
            <p:nvPr userDrawn="1"/>
          </p:nvSpPr>
          <p:spPr bwMode="auto">
            <a:xfrm>
              <a:off x="714" y="2384"/>
              <a:ext cx="49" cy="54"/>
            </a:xfrm>
            <a:custGeom>
              <a:avLst/>
              <a:gdLst>
                <a:gd name="T0" fmla="*/ 2 w 98"/>
                <a:gd name="T1" fmla="*/ 1 h 109"/>
                <a:gd name="T2" fmla="*/ 2 w 98"/>
                <a:gd name="T3" fmla="*/ 1 h 109"/>
                <a:gd name="T4" fmla="*/ 2 w 98"/>
                <a:gd name="T5" fmla="*/ 0 h 109"/>
                <a:gd name="T6" fmla="*/ 2 w 98"/>
                <a:gd name="T7" fmla="*/ 0 h 109"/>
                <a:gd name="T8" fmla="*/ 2 w 98"/>
                <a:gd name="T9" fmla="*/ 0 h 109"/>
                <a:gd name="T10" fmla="*/ 2 w 98"/>
                <a:gd name="T11" fmla="*/ 0 h 109"/>
                <a:gd name="T12" fmla="*/ 2 w 98"/>
                <a:gd name="T13" fmla="*/ 0 h 109"/>
                <a:gd name="T14" fmla="*/ 2 w 98"/>
                <a:gd name="T15" fmla="*/ 0 h 109"/>
                <a:gd name="T16" fmla="*/ 1 w 98"/>
                <a:gd name="T17" fmla="*/ 0 h 109"/>
                <a:gd name="T18" fmla="*/ 1 w 98"/>
                <a:gd name="T19" fmla="*/ 0 h 109"/>
                <a:gd name="T20" fmla="*/ 1 w 98"/>
                <a:gd name="T21" fmla="*/ 0 h 109"/>
                <a:gd name="T22" fmla="*/ 1 w 98"/>
                <a:gd name="T23" fmla="*/ 0 h 109"/>
                <a:gd name="T24" fmla="*/ 1 w 98"/>
                <a:gd name="T25" fmla="*/ 0 h 109"/>
                <a:gd name="T26" fmla="*/ 1 w 98"/>
                <a:gd name="T27" fmla="*/ 0 h 109"/>
                <a:gd name="T28" fmla="*/ 1 w 98"/>
                <a:gd name="T29" fmla="*/ 0 h 109"/>
                <a:gd name="T30" fmla="*/ 1 w 98"/>
                <a:gd name="T31" fmla="*/ 0 h 109"/>
                <a:gd name="T32" fmla="*/ 1 w 98"/>
                <a:gd name="T33" fmla="*/ 0 h 109"/>
                <a:gd name="T34" fmla="*/ 1 w 98"/>
                <a:gd name="T35" fmla="*/ 0 h 109"/>
                <a:gd name="T36" fmla="*/ 1 w 98"/>
                <a:gd name="T37" fmla="*/ 0 h 109"/>
                <a:gd name="T38" fmla="*/ 1 w 98"/>
                <a:gd name="T39" fmla="*/ 0 h 109"/>
                <a:gd name="T40" fmla="*/ 1 w 98"/>
                <a:gd name="T41" fmla="*/ 0 h 109"/>
                <a:gd name="T42" fmla="*/ 1 w 98"/>
                <a:gd name="T43" fmla="*/ 1 h 109"/>
                <a:gd name="T44" fmla="*/ 0 w 98"/>
                <a:gd name="T45" fmla="*/ 1 h 109"/>
                <a:gd name="T46" fmla="*/ 0 w 98"/>
                <a:gd name="T47" fmla="*/ 0 h 109"/>
                <a:gd name="T48" fmla="*/ 1 w 98"/>
                <a:gd name="T49" fmla="*/ 0 h 109"/>
                <a:gd name="T50" fmla="*/ 1 w 98"/>
                <a:gd name="T51" fmla="*/ 0 h 109"/>
                <a:gd name="T52" fmla="*/ 1 w 98"/>
                <a:gd name="T53" fmla="*/ 0 h 109"/>
                <a:gd name="T54" fmla="*/ 1 w 98"/>
                <a:gd name="T55" fmla="*/ 0 h 109"/>
                <a:gd name="T56" fmla="*/ 1 w 98"/>
                <a:gd name="T57" fmla="*/ 0 h 109"/>
                <a:gd name="T58" fmla="*/ 1 w 98"/>
                <a:gd name="T59" fmla="*/ 0 h 109"/>
                <a:gd name="T60" fmla="*/ 1 w 98"/>
                <a:gd name="T61" fmla="*/ 0 h 109"/>
                <a:gd name="T62" fmla="*/ 1 w 98"/>
                <a:gd name="T63" fmla="*/ 0 h 109"/>
                <a:gd name="T64" fmla="*/ 2 w 98"/>
                <a:gd name="T65" fmla="*/ 0 h 109"/>
                <a:gd name="T66" fmla="*/ 2 w 98"/>
                <a:gd name="T67" fmla="*/ 0 h 109"/>
                <a:gd name="T68" fmla="*/ 2 w 98"/>
                <a:gd name="T69" fmla="*/ 0 h 109"/>
                <a:gd name="T70" fmla="*/ 2 w 98"/>
                <a:gd name="T71" fmla="*/ 0 h 109"/>
                <a:gd name="T72" fmla="*/ 2 w 98"/>
                <a:gd name="T73" fmla="*/ 0 h 109"/>
                <a:gd name="T74" fmla="*/ 2 w 98"/>
                <a:gd name="T75" fmla="*/ 0 h 109"/>
                <a:gd name="T76" fmla="*/ 2 w 98"/>
                <a:gd name="T77" fmla="*/ 0 h 109"/>
                <a:gd name="T78" fmla="*/ 2 w 98"/>
                <a:gd name="T79" fmla="*/ 0 h 109"/>
                <a:gd name="T80" fmla="*/ 2 w 98"/>
                <a:gd name="T81" fmla="*/ 0 h 109"/>
                <a:gd name="T82" fmla="*/ 2 w 98"/>
                <a:gd name="T83" fmla="*/ 0 h 109"/>
                <a:gd name="T84" fmla="*/ 2 w 98"/>
                <a:gd name="T85" fmla="*/ 0 h 109"/>
                <a:gd name="T86" fmla="*/ 2 w 98"/>
                <a:gd name="T87" fmla="*/ 1 h 109"/>
                <a:gd name="T88" fmla="*/ 2 w 98"/>
                <a:gd name="T89" fmla="*/ 1 h 109"/>
                <a:gd name="T90" fmla="*/ 2 w 98"/>
                <a:gd name="T91" fmla="*/ 1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8" h="109">
                  <a:moveTo>
                    <a:pt x="98" y="109"/>
                  </a:moveTo>
                  <a:lnTo>
                    <a:pt x="70" y="109"/>
                  </a:lnTo>
                  <a:lnTo>
                    <a:pt x="70" y="55"/>
                  </a:lnTo>
                  <a:lnTo>
                    <a:pt x="70" y="40"/>
                  </a:lnTo>
                  <a:lnTo>
                    <a:pt x="68" y="32"/>
                  </a:lnTo>
                  <a:lnTo>
                    <a:pt x="66" y="27"/>
                  </a:lnTo>
                  <a:lnTo>
                    <a:pt x="63" y="24"/>
                  </a:lnTo>
                  <a:lnTo>
                    <a:pt x="58" y="23"/>
                  </a:lnTo>
                  <a:lnTo>
                    <a:pt x="53" y="23"/>
                  </a:lnTo>
                  <a:lnTo>
                    <a:pt x="45" y="23"/>
                  </a:lnTo>
                  <a:lnTo>
                    <a:pt x="39" y="26"/>
                  </a:lnTo>
                  <a:lnTo>
                    <a:pt x="34" y="31"/>
                  </a:lnTo>
                  <a:lnTo>
                    <a:pt x="33" y="37"/>
                  </a:lnTo>
                  <a:lnTo>
                    <a:pt x="29" y="47"/>
                  </a:lnTo>
                  <a:lnTo>
                    <a:pt x="29" y="61"/>
                  </a:lnTo>
                  <a:lnTo>
                    <a:pt x="29" y="109"/>
                  </a:lnTo>
                  <a:lnTo>
                    <a:pt x="0" y="109"/>
                  </a:lnTo>
                  <a:lnTo>
                    <a:pt x="0" y="2"/>
                  </a:lnTo>
                  <a:lnTo>
                    <a:pt x="28" y="2"/>
                  </a:lnTo>
                  <a:lnTo>
                    <a:pt x="28" y="18"/>
                  </a:lnTo>
                  <a:lnTo>
                    <a:pt x="36" y="10"/>
                  </a:lnTo>
                  <a:lnTo>
                    <a:pt x="44" y="5"/>
                  </a:lnTo>
                  <a:lnTo>
                    <a:pt x="53" y="2"/>
                  </a:lnTo>
                  <a:lnTo>
                    <a:pt x="63" y="0"/>
                  </a:lnTo>
                  <a:lnTo>
                    <a:pt x="71" y="2"/>
                  </a:lnTo>
                  <a:lnTo>
                    <a:pt x="79" y="3"/>
                  </a:lnTo>
                  <a:lnTo>
                    <a:pt x="87" y="8"/>
                  </a:lnTo>
                  <a:lnTo>
                    <a:pt x="92" y="13"/>
                  </a:lnTo>
                  <a:lnTo>
                    <a:pt x="95" y="18"/>
                  </a:lnTo>
                  <a:lnTo>
                    <a:pt x="97" y="24"/>
                  </a:lnTo>
                  <a:lnTo>
                    <a:pt x="98" y="32"/>
                  </a:lnTo>
                  <a:lnTo>
                    <a:pt x="98" y="43"/>
                  </a:lnTo>
                  <a:lnTo>
                    <a:pt x="98"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30"/>
            <p:cNvSpPr>
              <a:spLocks noChangeAspect="1" noEditPoints="1"/>
            </p:cNvSpPr>
            <p:nvPr userDrawn="1"/>
          </p:nvSpPr>
          <p:spPr bwMode="auto">
            <a:xfrm>
              <a:off x="775" y="2384"/>
              <a:ext cx="50" cy="56"/>
            </a:xfrm>
            <a:custGeom>
              <a:avLst/>
              <a:gdLst>
                <a:gd name="T0" fmla="*/ 0 w 101"/>
                <a:gd name="T1" fmla="*/ 0 h 113"/>
                <a:gd name="T2" fmla="*/ 0 w 101"/>
                <a:gd name="T3" fmla="*/ 0 h 113"/>
                <a:gd name="T4" fmla="*/ 0 w 101"/>
                <a:gd name="T5" fmla="*/ 0 h 113"/>
                <a:gd name="T6" fmla="*/ 0 w 101"/>
                <a:gd name="T7" fmla="*/ 0 h 113"/>
                <a:gd name="T8" fmla="*/ 0 w 101"/>
                <a:gd name="T9" fmla="*/ 0 h 113"/>
                <a:gd name="T10" fmla="*/ 0 w 101"/>
                <a:gd name="T11" fmla="*/ 0 h 113"/>
                <a:gd name="T12" fmla="*/ 1 w 101"/>
                <a:gd name="T13" fmla="*/ 0 h 113"/>
                <a:gd name="T14" fmla="*/ 1 w 101"/>
                <a:gd name="T15" fmla="*/ 0 h 113"/>
                <a:gd name="T16" fmla="*/ 1 w 101"/>
                <a:gd name="T17" fmla="*/ 0 h 113"/>
                <a:gd name="T18" fmla="*/ 1 w 101"/>
                <a:gd name="T19" fmla="*/ 0 h 113"/>
                <a:gd name="T20" fmla="*/ 1 w 101"/>
                <a:gd name="T21" fmla="*/ 1 h 113"/>
                <a:gd name="T22" fmla="*/ 1 w 101"/>
                <a:gd name="T23" fmla="*/ 1 h 113"/>
                <a:gd name="T24" fmla="*/ 1 w 101"/>
                <a:gd name="T25" fmla="*/ 1 h 113"/>
                <a:gd name="T26" fmla="*/ 1 w 101"/>
                <a:gd name="T27" fmla="*/ 1 h 113"/>
                <a:gd name="T28" fmla="*/ 1 w 101"/>
                <a:gd name="T29" fmla="*/ 1 h 113"/>
                <a:gd name="T30" fmla="*/ 1 w 101"/>
                <a:gd name="T31" fmla="*/ 1 h 113"/>
                <a:gd name="T32" fmla="*/ 0 w 101"/>
                <a:gd name="T33" fmla="*/ 1 h 113"/>
                <a:gd name="T34" fmla="*/ 0 w 101"/>
                <a:gd name="T35" fmla="*/ 1 h 113"/>
                <a:gd name="T36" fmla="*/ 0 w 101"/>
                <a:gd name="T37" fmla="*/ 1 h 113"/>
                <a:gd name="T38" fmla="*/ 0 w 101"/>
                <a:gd name="T39" fmla="*/ 1 h 113"/>
                <a:gd name="T40" fmla="*/ 0 w 101"/>
                <a:gd name="T41" fmla="*/ 1 h 113"/>
                <a:gd name="T42" fmla="*/ 0 w 101"/>
                <a:gd name="T43" fmla="*/ 1 h 113"/>
                <a:gd name="T44" fmla="*/ 0 w 101"/>
                <a:gd name="T45" fmla="*/ 1 h 113"/>
                <a:gd name="T46" fmla="*/ 0 w 101"/>
                <a:gd name="T47" fmla="*/ 1 h 113"/>
                <a:gd name="T48" fmla="*/ 0 w 101"/>
                <a:gd name="T49" fmla="*/ 1 h 113"/>
                <a:gd name="T50" fmla="*/ 0 w 101"/>
                <a:gd name="T51" fmla="*/ 0 h 113"/>
                <a:gd name="T52" fmla="*/ 0 w 101"/>
                <a:gd name="T53" fmla="*/ 0 h 113"/>
                <a:gd name="T54" fmla="*/ 0 w 101"/>
                <a:gd name="T55" fmla="*/ 0 h 113"/>
                <a:gd name="T56" fmla="*/ 0 w 101"/>
                <a:gd name="T57" fmla="*/ 0 h 113"/>
                <a:gd name="T58" fmla="*/ 1 w 101"/>
                <a:gd name="T59" fmla="*/ 0 h 113"/>
                <a:gd name="T60" fmla="*/ 1 w 101"/>
                <a:gd name="T61" fmla="*/ 0 h 113"/>
                <a:gd name="T62" fmla="*/ 0 w 101"/>
                <a:gd name="T63" fmla="*/ 0 h 113"/>
                <a:gd name="T64" fmla="*/ 0 w 101"/>
                <a:gd name="T65" fmla="*/ 0 h 113"/>
                <a:gd name="T66" fmla="*/ 0 w 101"/>
                <a:gd name="T67" fmla="*/ 0 h 113"/>
                <a:gd name="T68" fmla="*/ 0 w 101"/>
                <a:gd name="T69" fmla="*/ 0 h 113"/>
                <a:gd name="T70" fmla="*/ 0 w 101"/>
                <a:gd name="T71" fmla="*/ 0 h 113"/>
                <a:gd name="T72" fmla="*/ 0 w 101"/>
                <a:gd name="T73" fmla="*/ 0 h 113"/>
                <a:gd name="T74" fmla="*/ 1 w 101"/>
                <a:gd name="T75" fmla="*/ 0 h 113"/>
                <a:gd name="T76" fmla="*/ 0 w 101"/>
                <a:gd name="T77" fmla="*/ 0 h 113"/>
                <a:gd name="T78" fmla="*/ 0 w 101"/>
                <a:gd name="T79" fmla="*/ 1 h 113"/>
                <a:gd name="T80" fmla="*/ 0 w 101"/>
                <a:gd name="T81" fmla="*/ 1 h 113"/>
                <a:gd name="T82" fmla="*/ 0 w 101"/>
                <a:gd name="T83" fmla="*/ 1 h 113"/>
                <a:gd name="T84" fmla="*/ 0 w 101"/>
                <a:gd name="T85" fmla="*/ 1 h 113"/>
                <a:gd name="T86" fmla="*/ 0 w 101"/>
                <a:gd name="T87" fmla="*/ 1 h 113"/>
                <a:gd name="T88" fmla="*/ 0 w 101"/>
                <a:gd name="T89" fmla="*/ 1 h 113"/>
                <a:gd name="T90" fmla="*/ 0 w 101"/>
                <a:gd name="T91" fmla="*/ 1 h 113"/>
                <a:gd name="T92" fmla="*/ 0 w 101"/>
                <a:gd name="T93" fmla="*/ 1 h 113"/>
                <a:gd name="T94" fmla="*/ 1 w 101"/>
                <a:gd name="T95" fmla="*/ 1 h 113"/>
                <a:gd name="T96" fmla="*/ 1 w 101"/>
                <a:gd name="T97" fmla="*/ 1 h 113"/>
                <a:gd name="T98" fmla="*/ 1 w 101"/>
                <a:gd name="T99" fmla="*/ 0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01" h="113">
                  <a:moveTo>
                    <a:pt x="28" y="35"/>
                  </a:moveTo>
                  <a:lnTo>
                    <a:pt x="3" y="31"/>
                  </a:lnTo>
                  <a:lnTo>
                    <a:pt x="6" y="24"/>
                  </a:lnTo>
                  <a:lnTo>
                    <a:pt x="9" y="18"/>
                  </a:lnTo>
                  <a:lnTo>
                    <a:pt x="12" y="11"/>
                  </a:lnTo>
                  <a:lnTo>
                    <a:pt x="19" y="8"/>
                  </a:lnTo>
                  <a:lnTo>
                    <a:pt x="24" y="5"/>
                  </a:lnTo>
                  <a:lnTo>
                    <a:pt x="32" y="2"/>
                  </a:lnTo>
                  <a:lnTo>
                    <a:pt x="40" y="0"/>
                  </a:lnTo>
                  <a:lnTo>
                    <a:pt x="49" y="0"/>
                  </a:lnTo>
                  <a:lnTo>
                    <a:pt x="65" y="2"/>
                  </a:lnTo>
                  <a:lnTo>
                    <a:pt x="78" y="5"/>
                  </a:lnTo>
                  <a:lnTo>
                    <a:pt x="86" y="10"/>
                  </a:lnTo>
                  <a:lnTo>
                    <a:pt x="91" y="16"/>
                  </a:lnTo>
                  <a:lnTo>
                    <a:pt x="94" y="26"/>
                  </a:lnTo>
                  <a:lnTo>
                    <a:pt x="94" y="42"/>
                  </a:lnTo>
                  <a:lnTo>
                    <a:pt x="94" y="74"/>
                  </a:lnTo>
                  <a:lnTo>
                    <a:pt x="96" y="95"/>
                  </a:lnTo>
                  <a:lnTo>
                    <a:pt x="101" y="109"/>
                  </a:lnTo>
                  <a:lnTo>
                    <a:pt x="72" y="109"/>
                  </a:lnTo>
                  <a:lnTo>
                    <a:pt x="70" y="101"/>
                  </a:lnTo>
                  <a:lnTo>
                    <a:pt x="69" y="98"/>
                  </a:lnTo>
                  <a:lnTo>
                    <a:pt x="61" y="105"/>
                  </a:lnTo>
                  <a:lnTo>
                    <a:pt x="53" y="109"/>
                  </a:lnTo>
                  <a:lnTo>
                    <a:pt x="45" y="111"/>
                  </a:lnTo>
                  <a:lnTo>
                    <a:pt x="35" y="113"/>
                  </a:lnTo>
                  <a:lnTo>
                    <a:pt x="28" y="111"/>
                  </a:lnTo>
                  <a:lnTo>
                    <a:pt x="20" y="109"/>
                  </a:lnTo>
                  <a:lnTo>
                    <a:pt x="16" y="108"/>
                  </a:lnTo>
                  <a:lnTo>
                    <a:pt x="9" y="103"/>
                  </a:lnTo>
                  <a:lnTo>
                    <a:pt x="6" y="98"/>
                  </a:lnTo>
                  <a:lnTo>
                    <a:pt x="3" y="93"/>
                  </a:lnTo>
                  <a:lnTo>
                    <a:pt x="1" y="87"/>
                  </a:lnTo>
                  <a:lnTo>
                    <a:pt x="0" y="80"/>
                  </a:lnTo>
                  <a:lnTo>
                    <a:pt x="1" y="72"/>
                  </a:lnTo>
                  <a:lnTo>
                    <a:pt x="4" y="64"/>
                  </a:lnTo>
                  <a:lnTo>
                    <a:pt x="9" y="58"/>
                  </a:lnTo>
                  <a:lnTo>
                    <a:pt x="17" y="53"/>
                  </a:lnTo>
                  <a:lnTo>
                    <a:pt x="27" y="50"/>
                  </a:lnTo>
                  <a:lnTo>
                    <a:pt x="40" y="47"/>
                  </a:lnTo>
                  <a:lnTo>
                    <a:pt x="56" y="43"/>
                  </a:lnTo>
                  <a:lnTo>
                    <a:pt x="67" y="40"/>
                  </a:lnTo>
                  <a:lnTo>
                    <a:pt x="67" y="37"/>
                  </a:lnTo>
                  <a:lnTo>
                    <a:pt x="65" y="31"/>
                  </a:lnTo>
                  <a:lnTo>
                    <a:pt x="62" y="26"/>
                  </a:lnTo>
                  <a:lnTo>
                    <a:pt x="57" y="23"/>
                  </a:lnTo>
                  <a:lnTo>
                    <a:pt x="48" y="23"/>
                  </a:lnTo>
                  <a:lnTo>
                    <a:pt x="41" y="23"/>
                  </a:lnTo>
                  <a:lnTo>
                    <a:pt x="35" y="24"/>
                  </a:lnTo>
                  <a:lnTo>
                    <a:pt x="32" y="29"/>
                  </a:lnTo>
                  <a:lnTo>
                    <a:pt x="28" y="35"/>
                  </a:lnTo>
                  <a:close/>
                  <a:moveTo>
                    <a:pt x="67" y="58"/>
                  </a:moveTo>
                  <a:lnTo>
                    <a:pt x="67" y="58"/>
                  </a:lnTo>
                  <a:lnTo>
                    <a:pt x="49" y="63"/>
                  </a:lnTo>
                  <a:lnTo>
                    <a:pt x="40" y="64"/>
                  </a:lnTo>
                  <a:lnTo>
                    <a:pt x="35" y="68"/>
                  </a:lnTo>
                  <a:lnTo>
                    <a:pt x="30" y="72"/>
                  </a:lnTo>
                  <a:lnTo>
                    <a:pt x="28" y="77"/>
                  </a:lnTo>
                  <a:lnTo>
                    <a:pt x="30" y="84"/>
                  </a:lnTo>
                  <a:lnTo>
                    <a:pt x="33" y="88"/>
                  </a:lnTo>
                  <a:lnTo>
                    <a:pt x="38" y="92"/>
                  </a:lnTo>
                  <a:lnTo>
                    <a:pt x="45" y="92"/>
                  </a:lnTo>
                  <a:lnTo>
                    <a:pt x="53" y="92"/>
                  </a:lnTo>
                  <a:lnTo>
                    <a:pt x="59" y="87"/>
                  </a:lnTo>
                  <a:lnTo>
                    <a:pt x="64" y="84"/>
                  </a:lnTo>
                  <a:lnTo>
                    <a:pt x="65" y="77"/>
                  </a:lnTo>
                  <a:lnTo>
                    <a:pt x="67" y="64"/>
                  </a:lnTo>
                  <a:lnTo>
                    <a:pt x="67"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p:cNvSpPr>
              <a:spLocks noChangeAspect="1"/>
            </p:cNvSpPr>
            <p:nvPr userDrawn="1"/>
          </p:nvSpPr>
          <p:spPr bwMode="auto">
            <a:xfrm>
              <a:off x="832" y="2366"/>
              <a:ext cx="31" cy="74"/>
            </a:xfrm>
            <a:custGeom>
              <a:avLst/>
              <a:gdLst>
                <a:gd name="T0" fmla="*/ 1 w 62"/>
                <a:gd name="T1" fmla="*/ 1 h 148"/>
                <a:gd name="T2" fmla="*/ 1 w 62"/>
                <a:gd name="T3" fmla="*/ 1 h 148"/>
                <a:gd name="T4" fmla="*/ 1 w 62"/>
                <a:gd name="T5" fmla="*/ 1 h 148"/>
                <a:gd name="T6" fmla="*/ 1 w 62"/>
                <a:gd name="T7" fmla="*/ 2 h 148"/>
                <a:gd name="T8" fmla="*/ 1 w 62"/>
                <a:gd name="T9" fmla="*/ 2 h 148"/>
                <a:gd name="T10" fmla="*/ 1 w 62"/>
                <a:gd name="T11" fmla="*/ 2 h 148"/>
                <a:gd name="T12" fmla="*/ 1 w 62"/>
                <a:gd name="T13" fmla="*/ 2 h 148"/>
                <a:gd name="T14" fmla="*/ 1 w 62"/>
                <a:gd name="T15" fmla="*/ 2 h 148"/>
                <a:gd name="T16" fmla="*/ 1 w 62"/>
                <a:gd name="T17" fmla="*/ 2 h 148"/>
                <a:gd name="T18" fmla="*/ 1 w 62"/>
                <a:gd name="T19" fmla="*/ 2 h 148"/>
                <a:gd name="T20" fmla="*/ 1 w 62"/>
                <a:gd name="T21" fmla="*/ 2 h 148"/>
                <a:gd name="T22" fmla="*/ 1 w 62"/>
                <a:gd name="T23" fmla="*/ 2 h 148"/>
                <a:gd name="T24" fmla="*/ 1 w 62"/>
                <a:gd name="T25" fmla="*/ 3 h 148"/>
                <a:gd name="T26" fmla="*/ 1 w 62"/>
                <a:gd name="T27" fmla="*/ 3 h 148"/>
                <a:gd name="T28" fmla="*/ 1 w 62"/>
                <a:gd name="T29" fmla="*/ 3 h 148"/>
                <a:gd name="T30" fmla="*/ 1 w 62"/>
                <a:gd name="T31" fmla="*/ 3 h 148"/>
                <a:gd name="T32" fmla="*/ 1 w 62"/>
                <a:gd name="T33" fmla="*/ 3 h 148"/>
                <a:gd name="T34" fmla="*/ 1 w 62"/>
                <a:gd name="T35" fmla="*/ 3 h 148"/>
                <a:gd name="T36" fmla="*/ 1 w 62"/>
                <a:gd name="T37" fmla="*/ 3 h 148"/>
                <a:gd name="T38" fmla="*/ 1 w 62"/>
                <a:gd name="T39" fmla="*/ 3 h 148"/>
                <a:gd name="T40" fmla="*/ 1 w 62"/>
                <a:gd name="T41" fmla="*/ 3 h 148"/>
                <a:gd name="T42" fmla="*/ 1 w 62"/>
                <a:gd name="T43" fmla="*/ 3 h 148"/>
                <a:gd name="T44" fmla="*/ 1 w 62"/>
                <a:gd name="T45" fmla="*/ 3 h 148"/>
                <a:gd name="T46" fmla="*/ 1 w 62"/>
                <a:gd name="T47" fmla="*/ 3 h 148"/>
                <a:gd name="T48" fmla="*/ 1 w 62"/>
                <a:gd name="T49" fmla="*/ 2 h 148"/>
                <a:gd name="T50" fmla="*/ 1 w 62"/>
                <a:gd name="T51" fmla="*/ 2 h 148"/>
                <a:gd name="T52" fmla="*/ 1 w 62"/>
                <a:gd name="T53" fmla="*/ 2 h 148"/>
                <a:gd name="T54" fmla="*/ 1 w 62"/>
                <a:gd name="T55" fmla="*/ 1 h 148"/>
                <a:gd name="T56" fmla="*/ 0 w 62"/>
                <a:gd name="T57" fmla="*/ 1 h 148"/>
                <a:gd name="T58" fmla="*/ 0 w 62"/>
                <a:gd name="T59" fmla="*/ 1 h 148"/>
                <a:gd name="T60" fmla="*/ 1 w 62"/>
                <a:gd name="T61" fmla="*/ 1 h 148"/>
                <a:gd name="T62" fmla="*/ 1 w 62"/>
                <a:gd name="T63" fmla="*/ 1 h 148"/>
                <a:gd name="T64" fmla="*/ 1 w 62"/>
                <a:gd name="T65" fmla="*/ 0 h 148"/>
                <a:gd name="T66" fmla="*/ 1 w 62"/>
                <a:gd name="T67" fmla="*/ 1 h 148"/>
                <a:gd name="T68" fmla="*/ 1 w 62"/>
                <a:gd name="T69" fmla="*/ 1 h 148"/>
                <a:gd name="T70" fmla="*/ 1 w 62"/>
                <a:gd name="T71" fmla="*/ 1 h 148"/>
                <a:gd name="T72" fmla="*/ 1 w 62"/>
                <a:gd name="T73" fmla="*/ 1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2" h="148">
                  <a:moveTo>
                    <a:pt x="61" y="37"/>
                  </a:moveTo>
                  <a:lnTo>
                    <a:pt x="61" y="61"/>
                  </a:lnTo>
                  <a:lnTo>
                    <a:pt x="41" y="61"/>
                  </a:lnTo>
                  <a:lnTo>
                    <a:pt x="41" y="103"/>
                  </a:lnTo>
                  <a:lnTo>
                    <a:pt x="41" y="119"/>
                  </a:lnTo>
                  <a:lnTo>
                    <a:pt x="45" y="122"/>
                  </a:lnTo>
                  <a:lnTo>
                    <a:pt x="49" y="123"/>
                  </a:lnTo>
                  <a:lnTo>
                    <a:pt x="61" y="120"/>
                  </a:lnTo>
                  <a:lnTo>
                    <a:pt x="62" y="143"/>
                  </a:lnTo>
                  <a:lnTo>
                    <a:pt x="53" y="146"/>
                  </a:lnTo>
                  <a:lnTo>
                    <a:pt x="40" y="148"/>
                  </a:lnTo>
                  <a:lnTo>
                    <a:pt x="33" y="146"/>
                  </a:lnTo>
                  <a:lnTo>
                    <a:pt x="27" y="144"/>
                  </a:lnTo>
                  <a:lnTo>
                    <a:pt x="22" y="141"/>
                  </a:lnTo>
                  <a:lnTo>
                    <a:pt x="17" y="138"/>
                  </a:lnTo>
                  <a:lnTo>
                    <a:pt x="16" y="133"/>
                  </a:lnTo>
                  <a:lnTo>
                    <a:pt x="14" y="127"/>
                  </a:lnTo>
                  <a:lnTo>
                    <a:pt x="12" y="107"/>
                  </a:lnTo>
                  <a:lnTo>
                    <a:pt x="12" y="61"/>
                  </a:lnTo>
                  <a:lnTo>
                    <a:pt x="0" y="61"/>
                  </a:lnTo>
                  <a:lnTo>
                    <a:pt x="0" y="37"/>
                  </a:lnTo>
                  <a:lnTo>
                    <a:pt x="12" y="37"/>
                  </a:lnTo>
                  <a:lnTo>
                    <a:pt x="12" y="16"/>
                  </a:lnTo>
                  <a:lnTo>
                    <a:pt x="41" y="0"/>
                  </a:lnTo>
                  <a:lnTo>
                    <a:pt x="41" y="37"/>
                  </a:lnTo>
                  <a:lnTo>
                    <a:pt x="61"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32"/>
            <p:cNvSpPr>
              <a:spLocks noChangeAspect="1" noEditPoints="1"/>
            </p:cNvSpPr>
            <p:nvPr userDrawn="1"/>
          </p:nvSpPr>
          <p:spPr bwMode="auto">
            <a:xfrm>
              <a:off x="874" y="2364"/>
              <a:ext cx="14" cy="74"/>
            </a:xfrm>
            <a:custGeom>
              <a:avLst/>
              <a:gdLst>
                <a:gd name="T0" fmla="*/ 0 w 29"/>
                <a:gd name="T1" fmla="*/ 1 h 147"/>
                <a:gd name="T2" fmla="*/ 0 w 29"/>
                <a:gd name="T3" fmla="*/ 0 h 147"/>
                <a:gd name="T4" fmla="*/ 0 w 29"/>
                <a:gd name="T5" fmla="*/ 0 h 147"/>
                <a:gd name="T6" fmla="*/ 0 w 29"/>
                <a:gd name="T7" fmla="*/ 1 h 147"/>
                <a:gd name="T8" fmla="*/ 0 w 29"/>
                <a:gd name="T9" fmla="*/ 1 h 147"/>
                <a:gd name="T10" fmla="*/ 0 w 29"/>
                <a:gd name="T11" fmla="*/ 1 h 147"/>
                <a:gd name="T12" fmla="*/ 0 w 29"/>
                <a:gd name="T13" fmla="*/ 1 h 147"/>
                <a:gd name="T14" fmla="*/ 0 w 29"/>
                <a:gd name="T15" fmla="*/ 3 h 147"/>
                <a:gd name="T16" fmla="*/ 0 w 29"/>
                <a:gd name="T17" fmla="*/ 1 h 147"/>
                <a:gd name="T18" fmla="*/ 0 w 29"/>
                <a:gd name="T19" fmla="*/ 1 h 147"/>
                <a:gd name="T20" fmla="*/ 0 w 29"/>
                <a:gd name="T21" fmla="*/ 3 h 147"/>
                <a:gd name="T22" fmla="*/ 0 w 29"/>
                <a:gd name="T23" fmla="*/ 3 h 147"/>
                <a:gd name="T24" fmla="*/ 0 w 29"/>
                <a:gd name="T25" fmla="*/ 3 h 147"/>
                <a:gd name="T26" fmla="*/ 0 w 29"/>
                <a:gd name="T27" fmla="*/ 3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147">
                  <a:moveTo>
                    <a:pt x="0" y="25"/>
                  </a:moveTo>
                  <a:lnTo>
                    <a:pt x="0" y="0"/>
                  </a:lnTo>
                  <a:lnTo>
                    <a:pt x="29" y="0"/>
                  </a:lnTo>
                  <a:lnTo>
                    <a:pt x="29" y="25"/>
                  </a:lnTo>
                  <a:lnTo>
                    <a:pt x="0" y="25"/>
                  </a:lnTo>
                  <a:close/>
                  <a:moveTo>
                    <a:pt x="0" y="147"/>
                  </a:moveTo>
                  <a:lnTo>
                    <a:pt x="0" y="40"/>
                  </a:lnTo>
                  <a:lnTo>
                    <a:pt x="29" y="40"/>
                  </a:lnTo>
                  <a:lnTo>
                    <a:pt x="29" y="147"/>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33"/>
            <p:cNvSpPr>
              <a:spLocks noChangeAspect="1" noEditPoints="1"/>
            </p:cNvSpPr>
            <p:nvPr userDrawn="1"/>
          </p:nvSpPr>
          <p:spPr bwMode="auto">
            <a:xfrm>
              <a:off x="900" y="2384"/>
              <a:ext cx="56" cy="56"/>
            </a:xfrm>
            <a:custGeom>
              <a:avLst/>
              <a:gdLst>
                <a:gd name="T0" fmla="*/ 0 w 111"/>
                <a:gd name="T1" fmla="*/ 0 h 113"/>
                <a:gd name="T2" fmla="*/ 1 w 111"/>
                <a:gd name="T3" fmla="*/ 0 h 113"/>
                <a:gd name="T4" fmla="*/ 1 w 111"/>
                <a:gd name="T5" fmla="*/ 0 h 113"/>
                <a:gd name="T6" fmla="*/ 1 w 111"/>
                <a:gd name="T7" fmla="*/ 0 h 113"/>
                <a:gd name="T8" fmla="*/ 1 w 111"/>
                <a:gd name="T9" fmla="*/ 0 h 113"/>
                <a:gd name="T10" fmla="*/ 1 w 111"/>
                <a:gd name="T11" fmla="*/ 0 h 113"/>
                <a:gd name="T12" fmla="*/ 2 w 111"/>
                <a:gd name="T13" fmla="*/ 0 h 113"/>
                <a:gd name="T14" fmla="*/ 2 w 111"/>
                <a:gd name="T15" fmla="*/ 0 h 113"/>
                <a:gd name="T16" fmla="*/ 2 w 111"/>
                <a:gd name="T17" fmla="*/ 0 h 113"/>
                <a:gd name="T18" fmla="*/ 2 w 111"/>
                <a:gd name="T19" fmla="*/ 0 h 113"/>
                <a:gd name="T20" fmla="*/ 2 w 111"/>
                <a:gd name="T21" fmla="*/ 0 h 113"/>
                <a:gd name="T22" fmla="*/ 2 w 111"/>
                <a:gd name="T23" fmla="*/ 1 h 113"/>
                <a:gd name="T24" fmla="*/ 2 w 111"/>
                <a:gd name="T25" fmla="*/ 1 h 113"/>
                <a:gd name="T26" fmla="*/ 2 w 111"/>
                <a:gd name="T27" fmla="*/ 1 h 113"/>
                <a:gd name="T28" fmla="*/ 2 w 111"/>
                <a:gd name="T29" fmla="*/ 1 h 113"/>
                <a:gd name="T30" fmla="*/ 1 w 111"/>
                <a:gd name="T31" fmla="*/ 1 h 113"/>
                <a:gd name="T32" fmla="*/ 1 w 111"/>
                <a:gd name="T33" fmla="*/ 1 h 113"/>
                <a:gd name="T34" fmla="*/ 1 w 111"/>
                <a:gd name="T35" fmla="*/ 1 h 113"/>
                <a:gd name="T36" fmla="*/ 1 w 111"/>
                <a:gd name="T37" fmla="*/ 1 h 113"/>
                <a:gd name="T38" fmla="*/ 1 w 111"/>
                <a:gd name="T39" fmla="*/ 1 h 113"/>
                <a:gd name="T40" fmla="*/ 1 w 111"/>
                <a:gd name="T41" fmla="*/ 1 h 113"/>
                <a:gd name="T42" fmla="*/ 0 w 111"/>
                <a:gd name="T43" fmla="*/ 0 h 113"/>
                <a:gd name="T44" fmla="*/ 0 w 111"/>
                <a:gd name="T45" fmla="*/ 0 h 113"/>
                <a:gd name="T46" fmla="*/ 1 w 111"/>
                <a:gd name="T47" fmla="*/ 0 h 113"/>
                <a:gd name="T48" fmla="*/ 1 w 111"/>
                <a:gd name="T49" fmla="*/ 1 h 113"/>
                <a:gd name="T50" fmla="*/ 1 w 111"/>
                <a:gd name="T51" fmla="*/ 1 h 113"/>
                <a:gd name="T52" fmla="*/ 1 w 111"/>
                <a:gd name="T53" fmla="*/ 1 h 113"/>
                <a:gd name="T54" fmla="*/ 1 w 111"/>
                <a:gd name="T55" fmla="*/ 1 h 113"/>
                <a:gd name="T56" fmla="*/ 1 w 111"/>
                <a:gd name="T57" fmla="*/ 1 h 113"/>
                <a:gd name="T58" fmla="*/ 1 w 111"/>
                <a:gd name="T59" fmla="*/ 1 h 113"/>
                <a:gd name="T60" fmla="*/ 2 w 111"/>
                <a:gd name="T61" fmla="*/ 1 h 113"/>
                <a:gd name="T62" fmla="*/ 2 w 111"/>
                <a:gd name="T63" fmla="*/ 1 h 113"/>
                <a:gd name="T64" fmla="*/ 2 w 111"/>
                <a:gd name="T65" fmla="*/ 1 h 113"/>
                <a:gd name="T66" fmla="*/ 2 w 111"/>
                <a:gd name="T67" fmla="*/ 0 h 113"/>
                <a:gd name="T68" fmla="*/ 2 w 111"/>
                <a:gd name="T69" fmla="*/ 0 h 113"/>
                <a:gd name="T70" fmla="*/ 2 w 111"/>
                <a:gd name="T71" fmla="*/ 0 h 113"/>
                <a:gd name="T72" fmla="*/ 2 w 111"/>
                <a:gd name="T73" fmla="*/ 0 h 113"/>
                <a:gd name="T74" fmla="*/ 2 w 111"/>
                <a:gd name="T75" fmla="*/ 0 h 113"/>
                <a:gd name="T76" fmla="*/ 1 w 111"/>
                <a:gd name="T77" fmla="*/ 0 h 113"/>
                <a:gd name="T78" fmla="*/ 1 w 111"/>
                <a:gd name="T79" fmla="*/ 0 h 113"/>
                <a:gd name="T80" fmla="*/ 1 w 111"/>
                <a:gd name="T81" fmla="*/ 0 h 113"/>
                <a:gd name="T82" fmla="*/ 1 w 111"/>
                <a:gd name="T83" fmla="*/ 0 h 113"/>
                <a:gd name="T84" fmla="*/ 1 w 111"/>
                <a:gd name="T85" fmla="*/ 0 h 113"/>
                <a:gd name="T86" fmla="*/ 1 w 111"/>
                <a:gd name="T87" fmla="*/ 0 h 113"/>
                <a:gd name="T88" fmla="*/ 1 w 111"/>
                <a:gd name="T89" fmla="*/ 0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1" h="113">
                  <a:moveTo>
                    <a:pt x="0" y="55"/>
                  </a:moveTo>
                  <a:lnTo>
                    <a:pt x="0" y="55"/>
                  </a:lnTo>
                  <a:lnTo>
                    <a:pt x="3" y="40"/>
                  </a:lnTo>
                  <a:lnTo>
                    <a:pt x="8" y="27"/>
                  </a:lnTo>
                  <a:lnTo>
                    <a:pt x="11" y="21"/>
                  </a:lnTo>
                  <a:lnTo>
                    <a:pt x="16" y="16"/>
                  </a:lnTo>
                  <a:lnTo>
                    <a:pt x="21" y="11"/>
                  </a:lnTo>
                  <a:lnTo>
                    <a:pt x="28" y="7"/>
                  </a:lnTo>
                  <a:lnTo>
                    <a:pt x="40" y="2"/>
                  </a:lnTo>
                  <a:lnTo>
                    <a:pt x="56" y="0"/>
                  </a:lnTo>
                  <a:lnTo>
                    <a:pt x="68" y="2"/>
                  </a:lnTo>
                  <a:lnTo>
                    <a:pt x="77" y="5"/>
                  </a:lnTo>
                  <a:lnTo>
                    <a:pt x="87" y="10"/>
                  </a:lnTo>
                  <a:lnTo>
                    <a:pt x="97" y="16"/>
                  </a:lnTo>
                  <a:lnTo>
                    <a:pt x="103" y="24"/>
                  </a:lnTo>
                  <a:lnTo>
                    <a:pt x="108" y="34"/>
                  </a:lnTo>
                  <a:lnTo>
                    <a:pt x="111" y="45"/>
                  </a:lnTo>
                  <a:lnTo>
                    <a:pt x="111" y="56"/>
                  </a:lnTo>
                  <a:lnTo>
                    <a:pt x="111" y="68"/>
                  </a:lnTo>
                  <a:lnTo>
                    <a:pt x="108" y="79"/>
                  </a:lnTo>
                  <a:lnTo>
                    <a:pt x="103" y="88"/>
                  </a:lnTo>
                  <a:lnTo>
                    <a:pt x="95" y="97"/>
                  </a:lnTo>
                  <a:lnTo>
                    <a:pt x="87" y="103"/>
                  </a:lnTo>
                  <a:lnTo>
                    <a:pt x="77" y="108"/>
                  </a:lnTo>
                  <a:lnTo>
                    <a:pt x="68" y="111"/>
                  </a:lnTo>
                  <a:lnTo>
                    <a:pt x="56" y="113"/>
                  </a:lnTo>
                  <a:lnTo>
                    <a:pt x="42" y="111"/>
                  </a:lnTo>
                  <a:lnTo>
                    <a:pt x="28" y="106"/>
                  </a:lnTo>
                  <a:lnTo>
                    <a:pt x="21" y="101"/>
                  </a:lnTo>
                  <a:lnTo>
                    <a:pt x="16" y="98"/>
                  </a:lnTo>
                  <a:lnTo>
                    <a:pt x="11" y="92"/>
                  </a:lnTo>
                  <a:lnTo>
                    <a:pt x="8" y="87"/>
                  </a:lnTo>
                  <a:lnTo>
                    <a:pt x="5" y="79"/>
                  </a:lnTo>
                  <a:lnTo>
                    <a:pt x="3" y="72"/>
                  </a:lnTo>
                  <a:lnTo>
                    <a:pt x="0" y="55"/>
                  </a:lnTo>
                  <a:close/>
                  <a:moveTo>
                    <a:pt x="31" y="56"/>
                  </a:moveTo>
                  <a:lnTo>
                    <a:pt x="31" y="56"/>
                  </a:lnTo>
                  <a:lnTo>
                    <a:pt x="31" y="64"/>
                  </a:lnTo>
                  <a:lnTo>
                    <a:pt x="32" y="71"/>
                  </a:lnTo>
                  <a:lnTo>
                    <a:pt x="34" y="76"/>
                  </a:lnTo>
                  <a:lnTo>
                    <a:pt x="37" y="80"/>
                  </a:lnTo>
                  <a:lnTo>
                    <a:pt x="42" y="84"/>
                  </a:lnTo>
                  <a:lnTo>
                    <a:pt x="45" y="87"/>
                  </a:lnTo>
                  <a:lnTo>
                    <a:pt x="52" y="88"/>
                  </a:lnTo>
                  <a:lnTo>
                    <a:pt x="56" y="88"/>
                  </a:lnTo>
                  <a:lnTo>
                    <a:pt x="61" y="88"/>
                  </a:lnTo>
                  <a:lnTo>
                    <a:pt x="66" y="87"/>
                  </a:lnTo>
                  <a:lnTo>
                    <a:pt x="71" y="84"/>
                  </a:lnTo>
                  <a:lnTo>
                    <a:pt x="74" y="80"/>
                  </a:lnTo>
                  <a:lnTo>
                    <a:pt x="77" y="76"/>
                  </a:lnTo>
                  <a:lnTo>
                    <a:pt x="81" y="71"/>
                  </a:lnTo>
                  <a:lnTo>
                    <a:pt x="82" y="64"/>
                  </a:lnTo>
                  <a:lnTo>
                    <a:pt x="82" y="56"/>
                  </a:lnTo>
                  <a:lnTo>
                    <a:pt x="82" y="48"/>
                  </a:lnTo>
                  <a:lnTo>
                    <a:pt x="81" y="42"/>
                  </a:lnTo>
                  <a:lnTo>
                    <a:pt x="77" y="37"/>
                  </a:lnTo>
                  <a:lnTo>
                    <a:pt x="74" y="32"/>
                  </a:lnTo>
                  <a:lnTo>
                    <a:pt x="71" y="27"/>
                  </a:lnTo>
                  <a:lnTo>
                    <a:pt x="66" y="26"/>
                  </a:lnTo>
                  <a:lnTo>
                    <a:pt x="61" y="24"/>
                  </a:lnTo>
                  <a:lnTo>
                    <a:pt x="56" y="24"/>
                  </a:lnTo>
                  <a:lnTo>
                    <a:pt x="52" y="24"/>
                  </a:lnTo>
                  <a:lnTo>
                    <a:pt x="45" y="26"/>
                  </a:lnTo>
                  <a:lnTo>
                    <a:pt x="42" y="27"/>
                  </a:lnTo>
                  <a:lnTo>
                    <a:pt x="37" y="32"/>
                  </a:lnTo>
                  <a:lnTo>
                    <a:pt x="34" y="37"/>
                  </a:lnTo>
                  <a:lnTo>
                    <a:pt x="32" y="42"/>
                  </a:lnTo>
                  <a:lnTo>
                    <a:pt x="31" y="48"/>
                  </a:lnTo>
                  <a:lnTo>
                    <a:pt x="31"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4"/>
            <p:cNvSpPr>
              <a:spLocks noChangeAspect="1"/>
            </p:cNvSpPr>
            <p:nvPr userDrawn="1"/>
          </p:nvSpPr>
          <p:spPr bwMode="auto">
            <a:xfrm>
              <a:off x="968" y="2384"/>
              <a:ext cx="49" cy="54"/>
            </a:xfrm>
            <a:custGeom>
              <a:avLst/>
              <a:gdLst>
                <a:gd name="T0" fmla="*/ 2 w 98"/>
                <a:gd name="T1" fmla="*/ 1 h 109"/>
                <a:gd name="T2" fmla="*/ 2 w 98"/>
                <a:gd name="T3" fmla="*/ 1 h 109"/>
                <a:gd name="T4" fmla="*/ 2 w 98"/>
                <a:gd name="T5" fmla="*/ 0 h 109"/>
                <a:gd name="T6" fmla="*/ 2 w 98"/>
                <a:gd name="T7" fmla="*/ 0 h 109"/>
                <a:gd name="T8" fmla="*/ 2 w 98"/>
                <a:gd name="T9" fmla="*/ 0 h 109"/>
                <a:gd name="T10" fmla="*/ 2 w 98"/>
                <a:gd name="T11" fmla="*/ 0 h 109"/>
                <a:gd name="T12" fmla="*/ 2 w 98"/>
                <a:gd name="T13" fmla="*/ 0 h 109"/>
                <a:gd name="T14" fmla="*/ 1 w 98"/>
                <a:gd name="T15" fmla="*/ 0 h 109"/>
                <a:gd name="T16" fmla="*/ 1 w 98"/>
                <a:gd name="T17" fmla="*/ 0 h 109"/>
                <a:gd name="T18" fmla="*/ 1 w 98"/>
                <a:gd name="T19" fmla="*/ 0 h 109"/>
                <a:gd name="T20" fmla="*/ 1 w 98"/>
                <a:gd name="T21" fmla="*/ 0 h 109"/>
                <a:gd name="T22" fmla="*/ 1 w 98"/>
                <a:gd name="T23" fmla="*/ 0 h 109"/>
                <a:gd name="T24" fmla="*/ 1 w 98"/>
                <a:gd name="T25" fmla="*/ 0 h 109"/>
                <a:gd name="T26" fmla="*/ 1 w 98"/>
                <a:gd name="T27" fmla="*/ 0 h 109"/>
                <a:gd name="T28" fmla="*/ 1 w 98"/>
                <a:gd name="T29" fmla="*/ 0 h 109"/>
                <a:gd name="T30" fmla="*/ 1 w 98"/>
                <a:gd name="T31" fmla="*/ 0 h 109"/>
                <a:gd name="T32" fmla="*/ 1 w 98"/>
                <a:gd name="T33" fmla="*/ 0 h 109"/>
                <a:gd name="T34" fmla="*/ 1 w 98"/>
                <a:gd name="T35" fmla="*/ 0 h 109"/>
                <a:gd name="T36" fmla="*/ 1 w 98"/>
                <a:gd name="T37" fmla="*/ 0 h 109"/>
                <a:gd name="T38" fmla="*/ 1 w 98"/>
                <a:gd name="T39" fmla="*/ 0 h 109"/>
                <a:gd name="T40" fmla="*/ 1 w 98"/>
                <a:gd name="T41" fmla="*/ 0 h 109"/>
                <a:gd name="T42" fmla="*/ 1 w 98"/>
                <a:gd name="T43" fmla="*/ 1 h 109"/>
                <a:gd name="T44" fmla="*/ 0 w 98"/>
                <a:gd name="T45" fmla="*/ 1 h 109"/>
                <a:gd name="T46" fmla="*/ 0 w 98"/>
                <a:gd name="T47" fmla="*/ 0 h 109"/>
                <a:gd name="T48" fmla="*/ 1 w 98"/>
                <a:gd name="T49" fmla="*/ 0 h 109"/>
                <a:gd name="T50" fmla="*/ 1 w 98"/>
                <a:gd name="T51" fmla="*/ 0 h 109"/>
                <a:gd name="T52" fmla="*/ 1 w 98"/>
                <a:gd name="T53" fmla="*/ 0 h 109"/>
                <a:gd name="T54" fmla="*/ 1 w 98"/>
                <a:gd name="T55" fmla="*/ 0 h 109"/>
                <a:gd name="T56" fmla="*/ 1 w 98"/>
                <a:gd name="T57" fmla="*/ 0 h 109"/>
                <a:gd name="T58" fmla="*/ 1 w 98"/>
                <a:gd name="T59" fmla="*/ 0 h 109"/>
                <a:gd name="T60" fmla="*/ 1 w 98"/>
                <a:gd name="T61" fmla="*/ 0 h 109"/>
                <a:gd name="T62" fmla="*/ 1 w 98"/>
                <a:gd name="T63" fmla="*/ 0 h 109"/>
                <a:gd name="T64" fmla="*/ 2 w 98"/>
                <a:gd name="T65" fmla="*/ 0 h 109"/>
                <a:gd name="T66" fmla="*/ 2 w 98"/>
                <a:gd name="T67" fmla="*/ 0 h 109"/>
                <a:gd name="T68" fmla="*/ 2 w 98"/>
                <a:gd name="T69" fmla="*/ 0 h 109"/>
                <a:gd name="T70" fmla="*/ 2 w 98"/>
                <a:gd name="T71" fmla="*/ 0 h 109"/>
                <a:gd name="T72" fmla="*/ 2 w 98"/>
                <a:gd name="T73" fmla="*/ 0 h 109"/>
                <a:gd name="T74" fmla="*/ 2 w 98"/>
                <a:gd name="T75" fmla="*/ 0 h 109"/>
                <a:gd name="T76" fmla="*/ 2 w 98"/>
                <a:gd name="T77" fmla="*/ 0 h 109"/>
                <a:gd name="T78" fmla="*/ 2 w 98"/>
                <a:gd name="T79" fmla="*/ 0 h 109"/>
                <a:gd name="T80" fmla="*/ 2 w 98"/>
                <a:gd name="T81" fmla="*/ 0 h 109"/>
                <a:gd name="T82" fmla="*/ 2 w 98"/>
                <a:gd name="T83" fmla="*/ 0 h 109"/>
                <a:gd name="T84" fmla="*/ 2 w 98"/>
                <a:gd name="T85" fmla="*/ 0 h 109"/>
                <a:gd name="T86" fmla="*/ 2 w 98"/>
                <a:gd name="T87" fmla="*/ 1 h 109"/>
                <a:gd name="T88" fmla="*/ 2 w 98"/>
                <a:gd name="T89" fmla="*/ 1 h 109"/>
                <a:gd name="T90" fmla="*/ 2 w 98"/>
                <a:gd name="T91" fmla="*/ 1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8" h="109">
                  <a:moveTo>
                    <a:pt x="98" y="109"/>
                  </a:moveTo>
                  <a:lnTo>
                    <a:pt x="69" y="109"/>
                  </a:lnTo>
                  <a:lnTo>
                    <a:pt x="69" y="55"/>
                  </a:lnTo>
                  <a:lnTo>
                    <a:pt x="69" y="40"/>
                  </a:lnTo>
                  <a:lnTo>
                    <a:pt x="67" y="32"/>
                  </a:lnTo>
                  <a:lnTo>
                    <a:pt x="64" y="27"/>
                  </a:lnTo>
                  <a:lnTo>
                    <a:pt x="61" y="24"/>
                  </a:lnTo>
                  <a:lnTo>
                    <a:pt x="56" y="23"/>
                  </a:lnTo>
                  <a:lnTo>
                    <a:pt x="51" y="23"/>
                  </a:lnTo>
                  <a:lnTo>
                    <a:pt x="45" y="23"/>
                  </a:lnTo>
                  <a:lnTo>
                    <a:pt x="38" y="26"/>
                  </a:lnTo>
                  <a:lnTo>
                    <a:pt x="33" y="31"/>
                  </a:lnTo>
                  <a:lnTo>
                    <a:pt x="30" y="37"/>
                  </a:lnTo>
                  <a:lnTo>
                    <a:pt x="29" y="47"/>
                  </a:lnTo>
                  <a:lnTo>
                    <a:pt x="29" y="61"/>
                  </a:lnTo>
                  <a:lnTo>
                    <a:pt x="29" y="109"/>
                  </a:lnTo>
                  <a:lnTo>
                    <a:pt x="0" y="109"/>
                  </a:lnTo>
                  <a:lnTo>
                    <a:pt x="0" y="2"/>
                  </a:lnTo>
                  <a:lnTo>
                    <a:pt x="25" y="2"/>
                  </a:lnTo>
                  <a:lnTo>
                    <a:pt x="25" y="18"/>
                  </a:lnTo>
                  <a:lnTo>
                    <a:pt x="33" y="10"/>
                  </a:lnTo>
                  <a:lnTo>
                    <a:pt x="42" y="5"/>
                  </a:lnTo>
                  <a:lnTo>
                    <a:pt x="51" y="2"/>
                  </a:lnTo>
                  <a:lnTo>
                    <a:pt x="61" y="0"/>
                  </a:lnTo>
                  <a:lnTo>
                    <a:pt x="70" y="2"/>
                  </a:lnTo>
                  <a:lnTo>
                    <a:pt x="78" y="3"/>
                  </a:lnTo>
                  <a:lnTo>
                    <a:pt x="85" y="8"/>
                  </a:lnTo>
                  <a:lnTo>
                    <a:pt x="90" y="13"/>
                  </a:lnTo>
                  <a:lnTo>
                    <a:pt x="93" y="18"/>
                  </a:lnTo>
                  <a:lnTo>
                    <a:pt x="96" y="24"/>
                  </a:lnTo>
                  <a:lnTo>
                    <a:pt x="96" y="32"/>
                  </a:lnTo>
                  <a:lnTo>
                    <a:pt x="98" y="43"/>
                  </a:lnTo>
                  <a:lnTo>
                    <a:pt x="98"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5"/>
            <p:cNvSpPr>
              <a:spLocks noChangeAspect="1" noEditPoints="1"/>
            </p:cNvSpPr>
            <p:nvPr userDrawn="1"/>
          </p:nvSpPr>
          <p:spPr bwMode="auto">
            <a:xfrm>
              <a:off x="1029" y="2384"/>
              <a:ext cx="50" cy="56"/>
            </a:xfrm>
            <a:custGeom>
              <a:avLst/>
              <a:gdLst>
                <a:gd name="T0" fmla="*/ 1 w 99"/>
                <a:gd name="T1" fmla="*/ 0 h 113"/>
                <a:gd name="T2" fmla="*/ 1 w 99"/>
                <a:gd name="T3" fmla="*/ 0 h 113"/>
                <a:gd name="T4" fmla="*/ 1 w 99"/>
                <a:gd name="T5" fmla="*/ 0 h 113"/>
                <a:gd name="T6" fmla="*/ 1 w 99"/>
                <a:gd name="T7" fmla="*/ 0 h 113"/>
                <a:gd name="T8" fmla="*/ 1 w 99"/>
                <a:gd name="T9" fmla="*/ 0 h 113"/>
                <a:gd name="T10" fmla="*/ 1 w 99"/>
                <a:gd name="T11" fmla="*/ 0 h 113"/>
                <a:gd name="T12" fmla="*/ 2 w 99"/>
                <a:gd name="T13" fmla="*/ 0 h 113"/>
                <a:gd name="T14" fmla="*/ 2 w 99"/>
                <a:gd name="T15" fmla="*/ 0 h 113"/>
                <a:gd name="T16" fmla="*/ 2 w 99"/>
                <a:gd name="T17" fmla="*/ 0 h 113"/>
                <a:gd name="T18" fmla="*/ 2 w 99"/>
                <a:gd name="T19" fmla="*/ 0 h 113"/>
                <a:gd name="T20" fmla="*/ 2 w 99"/>
                <a:gd name="T21" fmla="*/ 1 h 113"/>
                <a:gd name="T22" fmla="*/ 2 w 99"/>
                <a:gd name="T23" fmla="*/ 1 h 113"/>
                <a:gd name="T24" fmla="*/ 2 w 99"/>
                <a:gd name="T25" fmla="*/ 1 h 113"/>
                <a:gd name="T26" fmla="*/ 2 w 99"/>
                <a:gd name="T27" fmla="*/ 1 h 113"/>
                <a:gd name="T28" fmla="*/ 2 w 99"/>
                <a:gd name="T29" fmla="*/ 1 h 113"/>
                <a:gd name="T30" fmla="*/ 2 w 99"/>
                <a:gd name="T31" fmla="*/ 1 h 113"/>
                <a:gd name="T32" fmla="*/ 1 w 99"/>
                <a:gd name="T33" fmla="*/ 1 h 113"/>
                <a:gd name="T34" fmla="*/ 1 w 99"/>
                <a:gd name="T35" fmla="*/ 1 h 113"/>
                <a:gd name="T36" fmla="*/ 1 w 99"/>
                <a:gd name="T37" fmla="*/ 1 h 113"/>
                <a:gd name="T38" fmla="*/ 1 w 99"/>
                <a:gd name="T39" fmla="*/ 1 h 113"/>
                <a:gd name="T40" fmla="*/ 1 w 99"/>
                <a:gd name="T41" fmla="*/ 1 h 113"/>
                <a:gd name="T42" fmla="*/ 1 w 99"/>
                <a:gd name="T43" fmla="*/ 1 h 113"/>
                <a:gd name="T44" fmla="*/ 0 w 99"/>
                <a:gd name="T45" fmla="*/ 1 h 113"/>
                <a:gd name="T46" fmla="*/ 0 w 99"/>
                <a:gd name="T47" fmla="*/ 1 h 113"/>
                <a:gd name="T48" fmla="*/ 1 w 99"/>
                <a:gd name="T49" fmla="*/ 1 h 113"/>
                <a:gd name="T50" fmla="*/ 1 w 99"/>
                <a:gd name="T51" fmla="*/ 0 h 113"/>
                <a:gd name="T52" fmla="*/ 1 w 99"/>
                <a:gd name="T53" fmla="*/ 0 h 113"/>
                <a:gd name="T54" fmla="*/ 1 w 99"/>
                <a:gd name="T55" fmla="*/ 0 h 113"/>
                <a:gd name="T56" fmla="*/ 1 w 99"/>
                <a:gd name="T57" fmla="*/ 0 h 113"/>
                <a:gd name="T58" fmla="*/ 2 w 99"/>
                <a:gd name="T59" fmla="*/ 0 h 113"/>
                <a:gd name="T60" fmla="*/ 2 w 99"/>
                <a:gd name="T61" fmla="*/ 0 h 113"/>
                <a:gd name="T62" fmla="*/ 1 w 99"/>
                <a:gd name="T63" fmla="*/ 0 h 113"/>
                <a:gd name="T64" fmla="*/ 1 w 99"/>
                <a:gd name="T65" fmla="*/ 0 h 113"/>
                <a:gd name="T66" fmla="*/ 1 w 99"/>
                <a:gd name="T67" fmla="*/ 0 h 113"/>
                <a:gd name="T68" fmla="*/ 1 w 99"/>
                <a:gd name="T69" fmla="*/ 0 h 113"/>
                <a:gd name="T70" fmla="*/ 1 w 99"/>
                <a:gd name="T71" fmla="*/ 0 h 113"/>
                <a:gd name="T72" fmla="*/ 1 w 99"/>
                <a:gd name="T73" fmla="*/ 0 h 113"/>
                <a:gd name="T74" fmla="*/ 2 w 99"/>
                <a:gd name="T75" fmla="*/ 0 h 113"/>
                <a:gd name="T76" fmla="*/ 1 w 99"/>
                <a:gd name="T77" fmla="*/ 0 h 113"/>
                <a:gd name="T78" fmla="*/ 1 w 99"/>
                <a:gd name="T79" fmla="*/ 1 h 113"/>
                <a:gd name="T80" fmla="*/ 1 w 99"/>
                <a:gd name="T81" fmla="*/ 1 h 113"/>
                <a:gd name="T82" fmla="*/ 1 w 99"/>
                <a:gd name="T83" fmla="*/ 1 h 113"/>
                <a:gd name="T84" fmla="*/ 1 w 99"/>
                <a:gd name="T85" fmla="*/ 1 h 113"/>
                <a:gd name="T86" fmla="*/ 1 w 99"/>
                <a:gd name="T87" fmla="*/ 1 h 113"/>
                <a:gd name="T88" fmla="*/ 1 w 99"/>
                <a:gd name="T89" fmla="*/ 1 h 113"/>
                <a:gd name="T90" fmla="*/ 1 w 99"/>
                <a:gd name="T91" fmla="*/ 1 h 113"/>
                <a:gd name="T92" fmla="*/ 1 w 99"/>
                <a:gd name="T93" fmla="*/ 1 h 113"/>
                <a:gd name="T94" fmla="*/ 2 w 99"/>
                <a:gd name="T95" fmla="*/ 1 h 113"/>
                <a:gd name="T96" fmla="*/ 2 w 99"/>
                <a:gd name="T97" fmla="*/ 1 h 113"/>
                <a:gd name="T98" fmla="*/ 2 w 99"/>
                <a:gd name="T99" fmla="*/ 0 h 113"/>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99" h="113">
                  <a:moveTo>
                    <a:pt x="29" y="35"/>
                  </a:moveTo>
                  <a:lnTo>
                    <a:pt x="3" y="31"/>
                  </a:lnTo>
                  <a:lnTo>
                    <a:pt x="5" y="24"/>
                  </a:lnTo>
                  <a:lnTo>
                    <a:pt x="8" y="18"/>
                  </a:lnTo>
                  <a:lnTo>
                    <a:pt x="13" y="11"/>
                  </a:lnTo>
                  <a:lnTo>
                    <a:pt x="18" y="8"/>
                  </a:lnTo>
                  <a:lnTo>
                    <a:pt x="24" y="5"/>
                  </a:lnTo>
                  <a:lnTo>
                    <a:pt x="30" y="2"/>
                  </a:lnTo>
                  <a:lnTo>
                    <a:pt x="38" y="0"/>
                  </a:lnTo>
                  <a:lnTo>
                    <a:pt x="48" y="0"/>
                  </a:lnTo>
                  <a:lnTo>
                    <a:pt x="66" y="2"/>
                  </a:lnTo>
                  <a:lnTo>
                    <a:pt x="77" y="5"/>
                  </a:lnTo>
                  <a:lnTo>
                    <a:pt x="85" y="10"/>
                  </a:lnTo>
                  <a:lnTo>
                    <a:pt x="90" y="16"/>
                  </a:lnTo>
                  <a:lnTo>
                    <a:pt x="93" y="26"/>
                  </a:lnTo>
                  <a:lnTo>
                    <a:pt x="95" y="42"/>
                  </a:lnTo>
                  <a:lnTo>
                    <a:pt x="93" y="74"/>
                  </a:lnTo>
                  <a:lnTo>
                    <a:pt x="95" y="95"/>
                  </a:lnTo>
                  <a:lnTo>
                    <a:pt x="99" y="109"/>
                  </a:lnTo>
                  <a:lnTo>
                    <a:pt x="72" y="109"/>
                  </a:lnTo>
                  <a:lnTo>
                    <a:pt x="69" y="101"/>
                  </a:lnTo>
                  <a:lnTo>
                    <a:pt x="67" y="98"/>
                  </a:lnTo>
                  <a:lnTo>
                    <a:pt x="61" y="105"/>
                  </a:lnTo>
                  <a:lnTo>
                    <a:pt x="53" y="109"/>
                  </a:lnTo>
                  <a:lnTo>
                    <a:pt x="43" y="111"/>
                  </a:lnTo>
                  <a:lnTo>
                    <a:pt x="35" y="113"/>
                  </a:lnTo>
                  <a:lnTo>
                    <a:pt x="27" y="111"/>
                  </a:lnTo>
                  <a:lnTo>
                    <a:pt x="21" y="109"/>
                  </a:lnTo>
                  <a:lnTo>
                    <a:pt x="14" y="108"/>
                  </a:lnTo>
                  <a:lnTo>
                    <a:pt x="9" y="103"/>
                  </a:lnTo>
                  <a:lnTo>
                    <a:pt x="5" y="98"/>
                  </a:lnTo>
                  <a:lnTo>
                    <a:pt x="1" y="93"/>
                  </a:lnTo>
                  <a:lnTo>
                    <a:pt x="0" y="87"/>
                  </a:lnTo>
                  <a:lnTo>
                    <a:pt x="0" y="80"/>
                  </a:lnTo>
                  <a:lnTo>
                    <a:pt x="1" y="72"/>
                  </a:lnTo>
                  <a:lnTo>
                    <a:pt x="5" y="64"/>
                  </a:lnTo>
                  <a:lnTo>
                    <a:pt x="9" y="58"/>
                  </a:lnTo>
                  <a:lnTo>
                    <a:pt x="16" y="53"/>
                  </a:lnTo>
                  <a:lnTo>
                    <a:pt x="26" y="50"/>
                  </a:lnTo>
                  <a:lnTo>
                    <a:pt x="38" y="47"/>
                  </a:lnTo>
                  <a:lnTo>
                    <a:pt x="56" y="43"/>
                  </a:lnTo>
                  <a:lnTo>
                    <a:pt x="66" y="40"/>
                  </a:lnTo>
                  <a:lnTo>
                    <a:pt x="66" y="37"/>
                  </a:lnTo>
                  <a:lnTo>
                    <a:pt x="66" y="31"/>
                  </a:lnTo>
                  <a:lnTo>
                    <a:pt x="63" y="26"/>
                  </a:lnTo>
                  <a:lnTo>
                    <a:pt x="56" y="23"/>
                  </a:lnTo>
                  <a:lnTo>
                    <a:pt x="46" y="23"/>
                  </a:lnTo>
                  <a:lnTo>
                    <a:pt x="40" y="23"/>
                  </a:lnTo>
                  <a:lnTo>
                    <a:pt x="35" y="24"/>
                  </a:lnTo>
                  <a:lnTo>
                    <a:pt x="30" y="29"/>
                  </a:lnTo>
                  <a:lnTo>
                    <a:pt x="29" y="35"/>
                  </a:lnTo>
                  <a:close/>
                  <a:moveTo>
                    <a:pt x="66" y="58"/>
                  </a:moveTo>
                  <a:lnTo>
                    <a:pt x="66" y="58"/>
                  </a:lnTo>
                  <a:lnTo>
                    <a:pt x="50" y="63"/>
                  </a:lnTo>
                  <a:lnTo>
                    <a:pt x="38" y="64"/>
                  </a:lnTo>
                  <a:lnTo>
                    <a:pt x="34" y="68"/>
                  </a:lnTo>
                  <a:lnTo>
                    <a:pt x="29" y="72"/>
                  </a:lnTo>
                  <a:lnTo>
                    <a:pt x="29" y="77"/>
                  </a:lnTo>
                  <a:lnTo>
                    <a:pt x="29" y="84"/>
                  </a:lnTo>
                  <a:lnTo>
                    <a:pt x="32" y="88"/>
                  </a:lnTo>
                  <a:lnTo>
                    <a:pt x="37" y="92"/>
                  </a:lnTo>
                  <a:lnTo>
                    <a:pt x="43" y="92"/>
                  </a:lnTo>
                  <a:lnTo>
                    <a:pt x="51" y="92"/>
                  </a:lnTo>
                  <a:lnTo>
                    <a:pt x="58" y="87"/>
                  </a:lnTo>
                  <a:lnTo>
                    <a:pt x="63" y="84"/>
                  </a:lnTo>
                  <a:lnTo>
                    <a:pt x="66" y="77"/>
                  </a:lnTo>
                  <a:lnTo>
                    <a:pt x="66" y="64"/>
                  </a:lnTo>
                  <a:lnTo>
                    <a:pt x="66"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6"/>
            <p:cNvSpPr>
              <a:spLocks noChangeAspect="1"/>
            </p:cNvSpPr>
            <p:nvPr userDrawn="1"/>
          </p:nvSpPr>
          <p:spPr bwMode="auto">
            <a:xfrm>
              <a:off x="1090" y="2364"/>
              <a:ext cx="14" cy="74"/>
            </a:xfrm>
            <a:custGeom>
              <a:avLst/>
              <a:gdLst>
                <a:gd name="T0" fmla="*/ 0 w 29"/>
                <a:gd name="T1" fmla="*/ 3 h 147"/>
                <a:gd name="T2" fmla="*/ 0 w 29"/>
                <a:gd name="T3" fmla="*/ 0 h 147"/>
                <a:gd name="T4" fmla="*/ 0 w 29"/>
                <a:gd name="T5" fmla="*/ 0 h 147"/>
                <a:gd name="T6" fmla="*/ 0 w 29"/>
                <a:gd name="T7" fmla="*/ 3 h 147"/>
                <a:gd name="T8" fmla="*/ 0 w 29"/>
                <a:gd name="T9" fmla="*/ 3 h 147"/>
                <a:gd name="T10" fmla="*/ 0 w 29"/>
                <a:gd name="T11" fmla="*/ 3 h 147"/>
                <a:gd name="T12" fmla="*/ 0 w 29"/>
                <a:gd name="T13" fmla="*/ 3 h 1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9" h="147">
                  <a:moveTo>
                    <a:pt x="0" y="147"/>
                  </a:moveTo>
                  <a:lnTo>
                    <a:pt x="0" y="0"/>
                  </a:lnTo>
                  <a:lnTo>
                    <a:pt x="29" y="0"/>
                  </a:lnTo>
                  <a:lnTo>
                    <a:pt x="29" y="147"/>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7"/>
            <p:cNvSpPr>
              <a:spLocks noChangeAspect="1" noEditPoints="1"/>
            </p:cNvSpPr>
            <p:nvPr userDrawn="1"/>
          </p:nvSpPr>
          <p:spPr bwMode="auto">
            <a:xfrm>
              <a:off x="1141" y="2364"/>
              <a:ext cx="74" cy="74"/>
            </a:xfrm>
            <a:custGeom>
              <a:avLst/>
              <a:gdLst>
                <a:gd name="T0" fmla="*/ 3 w 148"/>
                <a:gd name="T1" fmla="*/ 3 h 147"/>
                <a:gd name="T2" fmla="*/ 2 w 148"/>
                <a:gd name="T3" fmla="*/ 3 h 147"/>
                <a:gd name="T4" fmla="*/ 2 w 148"/>
                <a:gd name="T5" fmla="*/ 2 h 147"/>
                <a:gd name="T6" fmla="*/ 1 w 148"/>
                <a:gd name="T7" fmla="*/ 2 h 147"/>
                <a:gd name="T8" fmla="*/ 1 w 148"/>
                <a:gd name="T9" fmla="*/ 3 h 147"/>
                <a:gd name="T10" fmla="*/ 0 w 148"/>
                <a:gd name="T11" fmla="*/ 3 h 147"/>
                <a:gd name="T12" fmla="*/ 1 w 148"/>
                <a:gd name="T13" fmla="*/ 0 h 147"/>
                <a:gd name="T14" fmla="*/ 2 w 148"/>
                <a:gd name="T15" fmla="*/ 0 h 147"/>
                <a:gd name="T16" fmla="*/ 3 w 148"/>
                <a:gd name="T17" fmla="*/ 3 h 147"/>
                <a:gd name="T18" fmla="*/ 3 w 148"/>
                <a:gd name="T19" fmla="*/ 3 h 147"/>
                <a:gd name="T20" fmla="*/ 3 w 148"/>
                <a:gd name="T21" fmla="*/ 3 h 147"/>
                <a:gd name="T22" fmla="*/ 2 w 148"/>
                <a:gd name="T23" fmla="*/ 2 h 147"/>
                <a:gd name="T24" fmla="*/ 2 w 148"/>
                <a:gd name="T25" fmla="*/ 1 h 147"/>
                <a:gd name="T26" fmla="*/ 1 w 148"/>
                <a:gd name="T27" fmla="*/ 2 h 147"/>
                <a:gd name="T28" fmla="*/ 2 w 148"/>
                <a:gd name="T29" fmla="*/ 2 h 147"/>
                <a:gd name="T30" fmla="*/ 2 w 148"/>
                <a:gd name="T31" fmla="*/ 2 h 147"/>
                <a:gd name="T32" fmla="*/ 2 w 148"/>
                <a:gd name="T33" fmla="*/ 2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8" h="147">
                  <a:moveTo>
                    <a:pt x="148" y="147"/>
                  </a:moveTo>
                  <a:lnTo>
                    <a:pt x="116" y="147"/>
                  </a:lnTo>
                  <a:lnTo>
                    <a:pt x="103" y="114"/>
                  </a:lnTo>
                  <a:lnTo>
                    <a:pt x="44" y="114"/>
                  </a:lnTo>
                  <a:lnTo>
                    <a:pt x="32" y="147"/>
                  </a:lnTo>
                  <a:lnTo>
                    <a:pt x="0" y="147"/>
                  </a:lnTo>
                  <a:lnTo>
                    <a:pt x="58" y="0"/>
                  </a:lnTo>
                  <a:lnTo>
                    <a:pt x="89" y="0"/>
                  </a:lnTo>
                  <a:lnTo>
                    <a:pt x="148" y="147"/>
                  </a:lnTo>
                  <a:close/>
                  <a:moveTo>
                    <a:pt x="93" y="90"/>
                  </a:moveTo>
                  <a:lnTo>
                    <a:pt x="72" y="35"/>
                  </a:lnTo>
                  <a:lnTo>
                    <a:pt x="53" y="90"/>
                  </a:lnTo>
                  <a:lnTo>
                    <a:pt x="93"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8"/>
            <p:cNvSpPr>
              <a:spLocks noChangeAspect="1"/>
            </p:cNvSpPr>
            <p:nvPr userDrawn="1"/>
          </p:nvSpPr>
          <p:spPr bwMode="auto">
            <a:xfrm>
              <a:off x="1219" y="2366"/>
              <a:ext cx="31" cy="74"/>
            </a:xfrm>
            <a:custGeom>
              <a:avLst/>
              <a:gdLst>
                <a:gd name="T0" fmla="*/ 0 w 63"/>
                <a:gd name="T1" fmla="*/ 1 h 148"/>
                <a:gd name="T2" fmla="*/ 0 w 63"/>
                <a:gd name="T3" fmla="*/ 1 h 148"/>
                <a:gd name="T4" fmla="*/ 0 w 63"/>
                <a:gd name="T5" fmla="*/ 1 h 148"/>
                <a:gd name="T6" fmla="*/ 0 w 63"/>
                <a:gd name="T7" fmla="*/ 2 h 148"/>
                <a:gd name="T8" fmla="*/ 0 w 63"/>
                <a:gd name="T9" fmla="*/ 2 h 148"/>
                <a:gd name="T10" fmla="*/ 0 w 63"/>
                <a:gd name="T11" fmla="*/ 2 h 148"/>
                <a:gd name="T12" fmla="*/ 0 w 63"/>
                <a:gd name="T13" fmla="*/ 2 h 148"/>
                <a:gd name="T14" fmla="*/ 0 w 63"/>
                <a:gd name="T15" fmla="*/ 2 h 148"/>
                <a:gd name="T16" fmla="*/ 0 w 63"/>
                <a:gd name="T17" fmla="*/ 2 h 148"/>
                <a:gd name="T18" fmla="*/ 0 w 63"/>
                <a:gd name="T19" fmla="*/ 2 h 148"/>
                <a:gd name="T20" fmla="*/ 0 w 63"/>
                <a:gd name="T21" fmla="*/ 2 h 148"/>
                <a:gd name="T22" fmla="*/ 0 w 63"/>
                <a:gd name="T23" fmla="*/ 2 h 148"/>
                <a:gd name="T24" fmla="*/ 0 w 63"/>
                <a:gd name="T25" fmla="*/ 3 h 148"/>
                <a:gd name="T26" fmla="*/ 0 w 63"/>
                <a:gd name="T27" fmla="*/ 3 h 148"/>
                <a:gd name="T28" fmla="*/ 0 w 63"/>
                <a:gd name="T29" fmla="*/ 3 h 148"/>
                <a:gd name="T30" fmla="*/ 0 w 63"/>
                <a:gd name="T31" fmla="*/ 3 h 148"/>
                <a:gd name="T32" fmla="*/ 0 w 63"/>
                <a:gd name="T33" fmla="*/ 3 h 148"/>
                <a:gd name="T34" fmla="*/ 0 w 63"/>
                <a:gd name="T35" fmla="*/ 3 h 148"/>
                <a:gd name="T36" fmla="*/ 0 w 63"/>
                <a:gd name="T37" fmla="*/ 3 h 148"/>
                <a:gd name="T38" fmla="*/ 0 w 63"/>
                <a:gd name="T39" fmla="*/ 3 h 148"/>
                <a:gd name="T40" fmla="*/ 0 w 63"/>
                <a:gd name="T41" fmla="*/ 3 h 148"/>
                <a:gd name="T42" fmla="*/ 0 w 63"/>
                <a:gd name="T43" fmla="*/ 3 h 148"/>
                <a:gd name="T44" fmla="*/ 0 w 63"/>
                <a:gd name="T45" fmla="*/ 3 h 148"/>
                <a:gd name="T46" fmla="*/ 0 w 63"/>
                <a:gd name="T47" fmla="*/ 3 h 148"/>
                <a:gd name="T48" fmla="*/ 0 w 63"/>
                <a:gd name="T49" fmla="*/ 2 h 148"/>
                <a:gd name="T50" fmla="*/ 0 w 63"/>
                <a:gd name="T51" fmla="*/ 2 h 148"/>
                <a:gd name="T52" fmla="*/ 0 w 63"/>
                <a:gd name="T53" fmla="*/ 2 h 148"/>
                <a:gd name="T54" fmla="*/ 0 w 63"/>
                <a:gd name="T55" fmla="*/ 1 h 148"/>
                <a:gd name="T56" fmla="*/ 0 w 63"/>
                <a:gd name="T57" fmla="*/ 1 h 148"/>
                <a:gd name="T58" fmla="*/ 0 w 63"/>
                <a:gd name="T59" fmla="*/ 1 h 148"/>
                <a:gd name="T60" fmla="*/ 0 w 63"/>
                <a:gd name="T61" fmla="*/ 1 h 148"/>
                <a:gd name="T62" fmla="*/ 0 w 63"/>
                <a:gd name="T63" fmla="*/ 1 h 148"/>
                <a:gd name="T64" fmla="*/ 0 w 63"/>
                <a:gd name="T65" fmla="*/ 0 h 148"/>
                <a:gd name="T66" fmla="*/ 0 w 63"/>
                <a:gd name="T67" fmla="*/ 1 h 148"/>
                <a:gd name="T68" fmla="*/ 0 w 63"/>
                <a:gd name="T69" fmla="*/ 1 h 148"/>
                <a:gd name="T70" fmla="*/ 0 w 63"/>
                <a:gd name="T71" fmla="*/ 1 h 148"/>
                <a:gd name="T72" fmla="*/ 0 w 63"/>
                <a:gd name="T73" fmla="*/ 1 h 14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63" h="148">
                  <a:moveTo>
                    <a:pt x="59" y="37"/>
                  </a:moveTo>
                  <a:lnTo>
                    <a:pt x="59" y="61"/>
                  </a:lnTo>
                  <a:lnTo>
                    <a:pt x="40" y="61"/>
                  </a:lnTo>
                  <a:lnTo>
                    <a:pt x="40" y="103"/>
                  </a:lnTo>
                  <a:lnTo>
                    <a:pt x="42" y="119"/>
                  </a:lnTo>
                  <a:lnTo>
                    <a:pt x="43" y="122"/>
                  </a:lnTo>
                  <a:lnTo>
                    <a:pt x="48" y="123"/>
                  </a:lnTo>
                  <a:lnTo>
                    <a:pt x="59" y="120"/>
                  </a:lnTo>
                  <a:lnTo>
                    <a:pt x="63" y="143"/>
                  </a:lnTo>
                  <a:lnTo>
                    <a:pt x="51" y="146"/>
                  </a:lnTo>
                  <a:lnTo>
                    <a:pt x="40" y="148"/>
                  </a:lnTo>
                  <a:lnTo>
                    <a:pt x="32" y="146"/>
                  </a:lnTo>
                  <a:lnTo>
                    <a:pt x="26" y="144"/>
                  </a:lnTo>
                  <a:lnTo>
                    <a:pt x="21" y="141"/>
                  </a:lnTo>
                  <a:lnTo>
                    <a:pt x="18" y="138"/>
                  </a:lnTo>
                  <a:lnTo>
                    <a:pt x="14" y="133"/>
                  </a:lnTo>
                  <a:lnTo>
                    <a:pt x="13" y="127"/>
                  </a:lnTo>
                  <a:lnTo>
                    <a:pt x="13" y="107"/>
                  </a:lnTo>
                  <a:lnTo>
                    <a:pt x="13" y="61"/>
                  </a:lnTo>
                  <a:lnTo>
                    <a:pt x="0" y="61"/>
                  </a:lnTo>
                  <a:lnTo>
                    <a:pt x="0" y="37"/>
                  </a:lnTo>
                  <a:lnTo>
                    <a:pt x="13" y="37"/>
                  </a:lnTo>
                  <a:lnTo>
                    <a:pt x="13" y="16"/>
                  </a:lnTo>
                  <a:lnTo>
                    <a:pt x="40" y="0"/>
                  </a:lnTo>
                  <a:lnTo>
                    <a:pt x="40" y="37"/>
                  </a:lnTo>
                  <a:lnTo>
                    <a:pt x="5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9"/>
            <p:cNvSpPr>
              <a:spLocks noChangeAspect="1" noEditPoints="1"/>
            </p:cNvSpPr>
            <p:nvPr userDrawn="1"/>
          </p:nvSpPr>
          <p:spPr bwMode="auto">
            <a:xfrm>
              <a:off x="1257" y="2384"/>
              <a:ext cx="55" cy="56"/>
            </a:xfrm>
            <a:custGeom>
              <a:avLst/>
              <a:gdLst>
                <a:gd name="T0" fmla="*/ 0 w 110"/>
                <a:gd name="T1" fmla="*/ 0 h 113"/>
                <a:gd name="T2" fmla="*/ 1 w 110"/>
                <a:gd name="T3" fmla="*/ 0 h 113"/>
                <a:gd name="T4" fmla="*/ 1 w 110"/>
                <a:gd name="T5" fmla="*/ 0 h 113"/>
                <a:gd name="T6" fmla="*/ 1 w 110"/>
                <a:gd name="T7" fmla="*/ 0 h 113"/>
                <a:gd name="T8" fmla="*/ 1 w 110"/>
                <a:gd name="T9" fmla="*/ 0 h 113"/>
                <a:gd name="T10" fmla="*/ 1 w 110"/>
                <a:gd name="T11" fmla="*/ 0 h 113"/>
                <a:gd name="T12" fmla="*/ 2 w 110"/>
                <a:gd name="T13" fmla="*/ 0 h 113"/>
                <a:gd name="T14" fmla="*/ 2 w 110"/>
                <a:gd name="T15" fmla="*/ 0 h 113"/>
                <a:gd name="T16" fmla="*/ 2 w 110"/>
                <a:gd name="T17" fmla="*/ 0 h 113"/>
                <a:gd name="T18" fmla="*/ 2 w 110"/>
                <a:gd name="T19" fmla="*/ 0 h 113"/>
                <a:gd name="T20" fmla="*/ 2 w 110"/>
                <a:gd name="T21" fmla="*/ 0 h 113"/>
                <a:gd name="T22" fmla="*/ 2 w 110"/>
                <a:gd name="T23" fmla="*/ 1 h 113"/>
                <a:gd name="T24" fmla="*/ 2 w 110"/>
                <a:gd name="T25" fmla="*/ 1 h 113"/>
                <a:gd name="T26" fmla="*/ 2 w 110"/>
                <a:gd name="T27" fmla="*/ 1 h 113"/>
                <a:gd name="T28" fmla="*/ 2 w 110"/>
                <a:gd name="T29" fmla="*/ 1 h 113"/>
                <a:gd name="T30" fmla="*/ 1 w 110"/>
                <a:gd name="T31" fmla="*/ 1 h 113"/>
                <a:gd name="T32" fmla="*/ 1 w 110"/>
                <a:gd name="T33" fmla="*/ 1 h 113"/>
                <a:gd name="T34" fmla="*/ 1 w 110"/>
                <a:gd name="T35" fmla="*/ 1 h 113"/>
                <a:gd name="T36" fmla="*/ 1 w 110"/>
                <a:gd name="T37" fmla="*/ 1 h 113"/>
                <a:gd name="T38" fmla="*/ 1 w 110"/>
                <a:gd name="T39" fmla="*/ 1 h 113"/>
                <a:gd name="T40" fmla="*/ 1 w 110"/>
                <a:gd name="T41" fmla="*/ 1 h 113"/>
                <a:gd name="T42" fmla="*/ 0 w 110"/>
                <a:gd name="T43" fmla="*/ 0 h 113"/>
                <a:gd name="T44" fmla="*/ 0 w 110"/>
                <a:gd name="T45" fmla="*/ 0 h 113"/>
                <a:gd name="T46" fmla="*/ 1 w 110"/>
                <a:gd name="T47" fmla="*/ 0 h 113"/>
                <a:gd name="T48" fmla="*/ 1 w 110"/>
                <a:gd name="T49" fmla="*/ 1 h 113"/>
                <a:gd name="T50" fmla="*/ 1 w 110"/>
                <a:gd name="T51" fmla="*/ 1 h 113"/>
                <a:gd name="T52" fmla="*/ 1 w 110"/>
                <a:gd name="T53" fmla="*/ 1 h 113"/>
                <a:gd name="T54" fmla="*/ 1 w 110"/>
                <a:gd name="T55" fmla="*/ 1 h 113"/>
                <a:gd name="T56" fmla="*/ 1 w 110"/>
                <a:gd name="T57" fmla="*/ 1 h 113"/>
                <a:gd name="T58" fmla="*/ 1 w 110"/>
                <a:gd name="T59" fmla="*/ 1 h 113"/>
                <a:gd name="T60" fmla="*/ 2 w 110"/>
                <a:gd name="T61" fmla="*/ 1 h 113"/>
                <a:gd name="T62" fmla="*/ 2 w 110"/>
                <a:gd name="T63" fmla="*/ 1 h 113"/>
                <a:gd name="T64" fmla="*/ 2 w 110"/>
                <a:gd name="T65" fmla="*/ 1 h 113"/>
                <a:gd name="T66" fmla="*/ 2 w 110"/>
                <a:gd name="T67" fmla="*/ 0 h 113"/>
                <a:gd name="T68" fmla="*/ 2 w 110"/>
                <a:gd name="T69" fmla="*/ 0 h 113"/>
                <a:gd name="T70" fmla="*/ 2 w 110"/>
                <a:gd name="T71" fmla="*/ 0 h 113"/>
                <a:gd name="T72" fmla="*/ 2 w 110"/>
                <a:gd name="T73" fmla="*/ 0 h 113"/>
                <a:gd name="T74" fmla="*/ 2 w 110"/>
                <a:gd name="T75" fmla="*/ 0 h 113"/>
                <a:gd name="T76" fmla="*/ 1 w 110"/>
                <a:gd name="T77" fmla="*/ 0 h 113"/>
                <a:gd name="T78" fmla="*/ 1 w 110"/>
                <a:gd name="T79" fmla="*/ 0 h 113"/>
                <a:gd name="T80" fmla="*/ 1 w 110"/>
                <a:gd name="T81" fmla="*/ 0 h 113"/>
                <a:gd name="T82" fmla="*/ 1 w 110"/>
                <a:gd name="T83" fmla="*/ 0 h 113"/>
                <a:gd name="T84" fmla="*/ 1 w 110"/>
                <a:gd name="T85" fmla="*/ 0 h 113"/>
                <a:gd name="T86" fmla="*/ 1 w 110"/>
                <a:gd name="T87" fmla="*/ 0 h 113"/>
                <a:gd name="T88" fmla="*/ 1 w 110"/>
                <a:gd name="T89" fmla="*/ 0 h 11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0" t="0" r="r" b="b"/>
              <a:pathLst>
                <a:path w="110" h="113">
                  <a:moveTo>
                    <a:pt x="0" y="55"/>
                  </a:moveTo>
                  <a:lnTo>
                    <a:pt x="0" y="55"/>
                  </a:lnTo>
                  <a:lnTo>
                    <a:pt x="1" y="40"/>
                  </a:lnTo>
                  <a:lnTo>
                    <a:pt x="8" y="27"/>
                  </a:lnTo>
                  <a:lnTo>
                    <a:pt x="11" y="21"/>
                  </a:lnTo>
                  <a:lnTo>
                    <a:pt x="16" y="16"/>
                  </a:lnTo>
                  <a:lnTo>
                    <a:pt x="20" y="11"/>
                  </a:lnTo>
                  <a:lnTo>
                    <a:pt x="27" y="7"/>
                  </a:lnTo>
                  <a:lnTo>
                    <a:pt x="40" y="2"/>
                  </a:lnTo>
                  <a:lnTo>
                    <a:pt x="56" y="0"/>
                  </a:lnTo>
                  <a:lnTo>
                    <a:pt x="67" y="2"/>
                  </a:lnTo>
                  <a:lnTo>
                    <a:pt x="77" y="5"/>
                  </a:lnTo>
                  <a:lnTo>
                    <a:pt x="86" y="10"/>
                  </a:lnTo>
                  <a:lnTo>
                    <a:pt x="94" y="16"/>
                  </a:lnTo>
                  <a:lnTo>
                    <a:pt x="102" y="24"/>
                  </a:lnTo>
                  <a:lnTo>
                    <a:pt x="107" y="34"/>
                  </a:lnTo>
                  <a:lnTo>
                    <a:pt x="109" y="45"/>
                  </a:lnTo>
                  <a:lnTo>
                    <a:pt x="110" y="56"/>
                  </a:lnTo>
                  <a:lnTo>
                    <a:pt x="109" y="68"/>
                  </a:lnTo>
                  <a:lnTo>
                    <a:pt x="107" y="79"/>
                  </a:lnTo>
                  <a:lnTo>
                    <a:pt x="102" y="88"/>
                  </a:lnTo>
                  <a:lnTo>
                    <a:pt x="94" y="97"/>
                  </a:lnTo>
                  <a:lnTo>
                    <a:pt x="86" y="103"/>
                  </a:lnTo>
                  <a:lnTo>
                    <a:pt x="77" y="108"/>
                  </a:lnTo>
                  <a:lnTo>
                    <a:pt x="67" y="111"/>
                  </a:lnTo>
                  <a:lnTo>
                    <a:pt x="56" y="113"/>
                  </a:lnTo>
                  <a:lnTo>
                    <a:pt x="41" y="111"/>
                  </a:lnTo>
                  <a:lnTo>
                    <a:pt x="27" y="106"/>
                  </a:lnTo>
                  <a:lnTo>
                    <a:pt x="20" y="101"/>
                  </a:lnTo>
                  <a:lnTo>
                    <a:pt x="16" y="98"/>
                  </a:lnTo>
                  <a:lnTo>
                    <a:pt x="11" y="92"/>
                  </a:lnTo>
                  <a:lnTo>
                    <a:pt x="8" y="87"/>
                  </a:lnTo>
                  <a:lnTo>
                    <a:pt x="4" y="79"/>
                  </a:lnTo>
                  <a:lnTo>
                    <a:pt x="1" y="72"/>
                  </a:lnTo>
                  <a:lnTo>
                    <a:pt x="0" y="55"/>
                  </a:lnTo>
                  <a:close/>
                  <a:moveTo>
                    <a:pt x="28" y="56"/>
                  </a:moveTo>
                  <a:lnTo>
                    <a:pt x="28" y="56"/>
                  </a:lnTo>
                  <a:lnTo>
                    <a:pt x="30" y="64"/>
                  </a:lnTo>
                  <a:lnTo>
                    <a:pt x="32" y="71"/>
                  </a:lnTo>
                  <a:lnTo>
                    <a:pt x="33" y="76"/>
                  </a:lnTo>
                  <a:lnTo>
                    <a:pt x="36" y="80"/>
                  </a:lnTo>
                  <a:lnTo>
                    <a:pt x="41" y="84"/>
                  </a:lnTo>
                  <a:lnTo>
                    <a:pt x="44" y="87"/>
                  </a:lnTo>
                  <a:lnTo>
                    <a:pt x="49" y="88"/>
                  </a:lnTo>
                  <a:lnTo>
                    <a:pt x="56" y="88"/>
                  </a:lnTo>
                  <a:lnTo>
                    <a:pt x="61" y="88"/>
                  </a:lnTo>
                  <a:lnTo>
                    <a:pt x="65" y="87"/>
                  </a:lnTo>
                  <a:lnTo>
                    <a:pt x="70" y="84"/>
                  </a:lnTo>
                  <a:lnTo>
                    <a:pt x="73" y="80"/>
                  </a:lnTo>
                  <a:lnTo>
                    <a:pt x="77" y="76"/>
                  </a:lnTo>
                  <a:lnTo>
                    <a:pt x="80" y="71"/>
                  </a:lnTo>
                  <a:lnTo>
                    <a:pt x="81" y="64"/>
                  </a:lnTo>
                  <a:lnTo>
                    <a:pt x="81" y="56"/>
                  </a:lnTo>
                  <a:lnTo>
                    <a:pt x="81" y="48"/>
                  </a:lnTo>
                  <a:lnTo>
                    <a:pt x="80" y="42"/>
                  </a:lnTo>
                  <a:lnTo>
                    <a:pt x="77" y="37"/>
                  </a:lnTo>
                  <a:lnTo>
                    <a:pt x="73" y="32"/>
                  </a:lnTo>
                  <a:lnTo>
                    <a:pt x="70" y="27"/>
                  </a:lnTo>
                  <a:lnTo>
                    <a:pt x="65" y="26"/>
                  </a:lnTo>
                  <a:lnTo>
                    <a:pt x="61" y="24"/>
                  </a:lnTo>
                  <a:lnTo>
                    <a:pt x="56" y="24"/>
                  </a:lnTo>
                  <a:lnTo>
                    <a:pt x="49" y="24"/>
                  </a:lnTo>
                  <a:lnTo>
                    <a:pt x="44" y="26"/>
                  </a:lnTo>
                  <a:lnTo>
                    <a:pt x="41" y="27"/>
                  </a:lnTo>
                  <a:lnTo>
                    <a:pt x="36" y="32"/>
                  </a:lnTo>
                  <a:lnTo>
                    <a:pt x="33" y="37"/>
                  </a:lnTo>
                  <a:lnTo>
                    <a:pt x="32" y="42"/>
                  </a:lnTo>
                  <a:lnTo>
                    <a:pt x="30" y="48"/>
                  </a:lnTo>
                  <a:lnTo>
                    <a:pt x="28" y="5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40"/>
            <p:cNvSpPr>
              <a:spLocks noChangeAspect="1"/>
            </p:cNvSpPr>
            <p:nvPr userDrawn="1"/>
          </p:nvSpPr>
          <p:spPr bwMode="auto">
            <a:xfrm>
              <a:off x="1324" y="2384"/>
              <a:ext cx="79" cy="54"/>
            </a:xfrm>
            <a:custGeom>
              <a:avLst/>
              <a:gdLst>
                <a:gd name="T0" fmla="*/ 1 w 158"/>
                <a:gd name="T1" fmla="*/ 0 h 109"/>
                <a:gd name="T2" fmla="*/ 1 w 158"/>
                <a:gd name="T3" fmla="*/ 0 h 109"/>
                <a:gd name="T4" fmla="*/ 1 w 158"/>
                <a:gd name="T5" fmla="*/ 0 h 109"/>
                <a:gd name="T6" fmla="*/ 1 w 158"/>
                <a:gd name="T7" fmla="*/ 0 h 109"/>
                <a:gd name="T8" fmla="*/ 2 w 158"/>
                <a:gd name="T9" fmla="*/ 0 h 109"/>
                <a:gd name="T10" fmla="*/ 2 w 158"/>
                <a:gd name="T11" fmla="*/ 0 h 109"/>
                <a:gd name="T12" fmla="*/ 2 w 158"/>
                <a:gd name="T13" fmla="*/ 0 h 109"/>
                <a:gd name="T14" fmla="*/ 2 w 158"/>
                <a:gd name="T15" fmla="*/ 0 h 109"/>
                <a:gd name="T16" fmla="*/ 2 w 158"/>
                <a:gd name="T17" fmla="*/ 0 h 109"/>
                <a:gd name="T18" fmla="*/ 2 w 158"/>
                <a:gd name="T19" fmla="*/ 0 h 109"/>
                <a:gd name="T20" fmla="*/ 3 w 158"/>
                <a:gd name="T21" fmla="*/ 0 h 109"/>
                <a:gd name="T22" fmla="*/ 3 w 158"/>
                <a:gd name="T23" fmla="*/ 0 h 109"/>
                <a:gd name="T24" fmla="*/ 3 w 158"/>
                <a:gd name="T25" fmla="*/ 0 h 109"/>
                <a:gd name="T26" fmla="*/ 3 w 158"/>
                <a:gd name="T27" fmla="*/ 0 h 109"/>
                <a:gd name="T28" fmla="*/ 3 w 158"/>
                <a:gd name="T29" fmla="*/ 1 h 109"/>
                <a:gd name="T30" fmla="*/ 3 w 158"/>
                <a:gd name="T31" fmla="*/ 0 h 109"/>
                <a:gd name="T32" fmla="*/ 3 w 158"/>
                <a:gd name="T33" fmla="*/ 0 h 109"/>
                <a:gd name="T34" fmla="*/ 2 w 158"/>
                <a:gd name="T35" fmla="*/ 0 h 109"/>
                <a:gd name="T36" fmla="*/ 2 w 158"/>
                <a:gd name="T37" fmla="*/ 0 h 109"/>
                <a:gd name="T38" fmla="*/ 2 w 158"/>
                <a:gd name="T39" fmla="*/ 0 h 109"/>
                <a:gd name="T40" fmla="*/ 2 w 158"/>
                <a:gd name="T41" fmla="*/ 0 h 109"/>
                <a:gd name="T42" fmla="*/ 2 w 158"/>
                <a:gd name="T43" fmla="*/ 0 h 109"/>
                <a:gd name="T44" fmla="*/ 2 w 158"/>
                <a:gd name="T45" fmla="*/ 0 h 109"/>
                <a:gd name="T46" fmla="*/ 2 w 158"/>
                <a:gd name="T47" fmla="*/ 1 h 109"/>
                <a:gd name="T48" fmla="*/ 2 w 158"/>
                <a:gd name="T49" fmla="*/ 0 h 109"/>
                <a:gd name="T50" fmla="*/ 2 w 158"/>
                <a:gd name="T51" fmla="*/ 0 h 109"/>
                <a:gd name="T52" fmla="*/ 1 w 158"/>
                <a:gd name="T53" fmla="*/ 0 h 109"/>
                <a:gd name="T54" fmla="*/ 1 w 158"/>
                <a:gd name="T55" fmla="*/ 0 h 109"/>
                <a:gd name="T56" fmla="*/ 1 w 158"/>
                <a:gd name="T57" fmla="*/ 0 h 109"/>
                <a:gd name="T58" fmla="*/ 1 w 158"/>
                <a:gd name="T59" fmla="*/ 0 h 109"/>
                <a:gd name="T60" fmla="*/ 1 w 158"/>
                <a:gd name="T61" fmla="*/ 0 h 109"/>
                <a:gd name="T62" fmla="*/ 1 w 158"/>
                <a:gd name="T63" fmla="*/ 0 h 109"/>
                <a:gd name="T64" fmla="*/ 1 w 158"/>
                <a:gd name="T65" fmla="*/ 0 h 109"/>
                <a:gd name="T66" fmla="*/ 1 w 158"/>
                <a:gd name="T67" fmla="*/ 0 h 109"/>
                <a:gd name="T68" fmla="*/ 0 w 158"/>
                <a:gd name="T69" fmla="*/ 1 h 109"/>
                <a:gd name="T70" fmla="*/ 0 w 158"/>
                <a:gd name="T71" fmla="*/ 0 h 10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158" h="109">
                  <a:moveTo>
                    <a:pt x="0" y="2"/>
                  </a:moveTo>
                  <a:lnTo>
                    <a:pt x="26" y="2"/>
                  </a:lnTo>
                  <a:lnTo>
                    <a:pt x="26" y="18"/>
                  </a:lnTo>
                  <a:lnTo>
                    <a:pt x="33" y="10"/>
                  </a:lnTo>
                  <a:lnTo>
                    <a:pt x="41" y="5"/>
                  </a:lnTo>
                  <a:lnTo>
                    <a:pt x="50" y="2"/>
                  </a:lnTo>
                  <a:lnTo>
                    <a:pt x="60" y="0"/>
                  </a:lnTo>
                  <a:lnTo>
                    <a:pt x="70" y="2"/>
                  </a:lnTo>
                  <a:lnTo>
                    <a:pt x="78" y="5"/>
                  </a:lnTo>
                  <a:lnTo>
                    <a:pt x="84" y="10"/>
                  </a:lnTo>
                  <a:lnTo>
                    <a:pt x="90" y="18"/>
                  </a:lnTo>
                  <a:lnTo>
                    <a:pt x="97" y="10"/>
                  </a:lnTo>
                  <a:lnTo>
                    <a:pt x="105" y="5"/>
                  </a:lnTo>
                  <a:lnTo>
                    <a:pt x="113" y="2"/>
                  </a:lnTo>
                  <a:lnTo>
                    <a:pt x="123" y="0"/>
                  </a:lnTo>
                  <a:lnTo>
                    <a:pt x="134" y="2"/>
                  </a:lnTo>
                  <a:lnTo>
                    <a:pt x="142" y="5"/>
                  </a:lnTo>
                  <a:lnTo>
                    <a:pt x="150" y="11"/>
                  </a:lnTo>
                  <a:lnTo>
                    <a:pt x="155" y="19"/>
                  </a:lnTo>
                  <a:lnTo>
                    <a:pt x="156" y="27"/>
                  </a:lnTo>
                  <a:lnTo>
                    <a:pt x="158" y="42"/>
                  </a:lnTo>
                  <a:lnTo>
                    <a:pt x="158" y="109"/>
                  </a:lnTo>
                  <a:lnTo>
                    <a:pt x="129" y="109"/>
                  </a:lnTo>
                  <a:lnTo>
                    <a:pt x="129" y="48"/>
                  </a:lnTo>
                  <a:lnTo>
                    <a:pt x="129" y="35"/>
                  </a:lnTo>
                  <a:lnTo>
                    <a:pt x="126" y="27"/>
                  </a:lnTo>
                  <a:lnTo>
                    <a:pt x="121" y="23"/>
                  </a:lnTo>
                  <a:lnTo>
                    <a:pt x="115" y="23"/>
                  </a:lnTo>
                  <a:lnTo>
                    <a:pt x="108" y="23"/>
                  </a:lnTo>
                  <a:lnTo>
                    <a:pt x="103" y="26"/>
                  </a:lnTo>
                  <a:lnTo>
                    <a:pt x="98" y="31"/>
                  </a:lnTo>
                  <a:lnTo>
                    <a:pt x="95" y="35"/>
                  </a:lnTo>
                  <a:lnTo>
                    <a:pt x="94" y="45"/>
                  </a:lnTo>
                  <a:lnTo>
                    <a:pt x="94" y="58"/>
                  </a:lnTo>
                  <a:lnTo>
                    <a:pt x="94" y="109"/>
                  </a:lnTo>
                  <a:lnTo>
                    <a:pt x="65" y="109"/>
                  </a:lnTo>
                  <a:lnTo>
                    <a:pt x="65" y="52"/>
                  </a:lnTo>
                  <a:lnTo>
                    <a:pt x="65" y="39"/>
                  </a:lnTo>
                  <a:lnTo>
                    <a:pt x="63" y="31"/>
                  </a:lnTo>
                  <a:lnTo>
                    <a:pt x="62" y="27"/>
                  </a:lnTo>
                  <a:lnTo>
                    <a:pt x="58" y="24"/>
                  </a:lnTo>
                  <a:lnTo>
                    <a:pt x="55" y="23"/>
                  </a:lnTo>
                  <a:lnTo>
                    <a:pt x="50" y="23"/>
                  </a:lnTo>
                  <a:lnTo>
                    <a:pt x="44" y="23"/>
                  </a:lnTo>
                  <a:lnTo>
                    <a:pt x="37" y="26"/>
                  </a:lnTo>
                  <a:lnTo>
                    <a:pt x="34" y="29"/>
                  </a:lnTo>
                  <a:lnTo>
                    <a:pt x="31" y="35"/>
                  </a:lnTo>
                  <a:lnTo>
                    <a:pt x="29" y="45"/>
                  </a:lnTo>
                  <a:lnTo>
                    <a:pt x="28" y="58"/>
                  </a:lnTo>
                  <a:lnTo>
                    <a:pt x="28" y="109"/>
                  </a:lnTo>
                  <a:lnTo>
                    <a:pt x="0" y="109"/>
                  </a:lnTo>
                  <a:lnTo>
                    <a:pt x="0" y="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41"/>
            <p:cNvSpPr>
              <a:spLocks noChangeAspect="1" noEditPoints="1"/>
            </p:cNvSpPr>
            <p:nvPr userDrawn="1"/>
          </p:nvSpPr>
          <p:spPr bwMode="auto">
            <a:xfrm>
              <a:off x="1418" y="2364"/>
              <a:ext cx="15" cy="74"/>
            </a:xfrm>
            <a:custGeom>
              <a:avLst/>
              <a:gdLst>
                <a:gd name="T0" fmla="*/ 0 w 29"/>
                <a:gd name="T1" fmla="*/ 1 h 147"/>
                <a:gd name="T2" fmla="*/ 0 w 29"/>
                <a:gd name="T3" fmla="*/ 0 h 147"/>
                <a:gd name="T4" fmla="*/ 1 w 29"/>
                <a:gd name="T5" fmla="*/ 0 h 147"/>
                <a:gd name="T6" fmla="*/ 1 w 29"/>
                <a:gd name="T7" fmla="*/ 1 h 147"/>
                <a:gd name="T8" fmla="*/ 0 w 29"/>
                <a:gd name="T9" fmla="*/ 1 h 147"/>
                <a:gd name="T10" fmla="*/ 0 w 29"/>
                <a:gd name="T11" fmla="*/ 1 h 147"/>
                <a:gd name="T12" fmla="*/ 0 w 29"/>
                <a:gd name="T13" fmla="*/ 1 h 147"/>
                <a:gd name="T14" fmla="*/ 0 w 29"/>
                <a:gd name="T15" fmla="*/ 3 h 147"/>
                <a:gd name="T16" fmla="*/ 0 w 29"/>
                <a:gd name="T17" fmla="*/ 1 h 147"/>
                <a:gd name="T18" fmla="*/ 1 w 29"/>
                <a:gd name="T19" fmla="*/ 1 h 147"/>
                <a:gd name="T20" fmla="*/ 1 w 29"/>
                <a:gd name="T21" fmla="*/ 3 h 147"/>
                <a:gd name="T22" fmla="*/ 0 w 29"/>
                <a:gd name="T23" fmla="*/ 3 h 147"/>
                <a:gd name="T24" fmla="*/ 0 w 29"/>
                <a:gd name="T25" fmla="*/ 3 h 147"/>
                <a:gd name="T26" fmla="*/ 0 w 29"/>
                <a:gd name="T27" fmla="*/ 3 h 14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9" h="147">
                  <a:moveTo>
                    <a:pt x="0" y="25"/>
                  </a:moveTo>
                  <a:lnTo>
                    <a:pt x="0" y="0"/>
                  </a:lnTo>
                  <a:lnTo>
                    <a:pt x="29" y="0"/>
                  </a:lnTo>
                  <a:lnTo>
                    <a:pt x="29" y="25"/>
                  </a:lnTo>
                  <a:lnTo>
                    <a:pt x="0" y="25"/>
                  </a:lnTo>
                  <a:close/>
                  <a:moveTo>
                    <a:pt x="0" y="147"/>
                  </a:moveTo>
                  <a:lnTo>
                    <a:pt x="0" y="40"/>
                  </a:lnTo>
                  <a:lnTo>
                    <a:pt x="29" y="40"/>
                  </a:lnTo>
                  <a:lnTo>
                    <a:pt x="29" y="147"/>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42"/>
            <p:cNvSpPr>
              <a:spLocks noChangeAspect="1"/>
            </p:cNvSpPr>
            <p:nvPr userDrawn="1"/>
          </p:nvSpPr>
          <p:spPr bwMode="auto">
            <a:xfrm>
              <a:off x="1446" y="2384"/>
              <a:ext cx="50" cy="56"/>
            </a:xfrm>
            <a:custGeom>
              <a:avLst/>
              <a:gdLst>
                <a:gd name="T0" fmla="*/ 1 w 101"/>
                <a:gd name="T1" fmla="*/ 0 h 113"/>
                <a:gd name="T2" fmla="*/ 1 w 101"/>
                <a:gd name="T3" fmla="*/ 0 h 113"/>
                <a:gd name="T4" fmla="*/ 1 w 101"/>
                <a:gd name="T5" fmla="*/ 0 h 113"/>
                <a:gd name="T6" fmla="*/ 0 w 101"/>
                <a:gd name="T7" fmla="*/ 0 h 113"/>
                <a:gd name="T8" fmla="*/ 0 w 101"/>
                <a:gd name="T9" fmla="*/ 0 h 113"/>
                <a:gd name="T10" fmla="*/ 0 w 101"/>
                <a:gd name="T11" fmla="*/ 0 h 113"/>
                <a:gd name="T12" fmla="*/ 0 w 101"/>
                <a:gd name="T13" fmla="*/ 0 h 113"/>
                <a:gd name="T14" fmla="*/ 0 w 101"/>
                <a:gd name="T15" fmla="*/ 0 h 113"/>
                <a:gd name="T16" fmla="*/ 0 w 101"/>
                <a:gd name="T17" fmla="*/ 0 h 113"/>
                <a:gd name="T18" fmla="*/ 0 w 101"/>
                <a:gd name="T19" fmla="*/ 1 h 113"/>
                <a:gd name="T20" fmla="*/ 0 w 101"/>
                <a:gd name="T21" fmla="*/ 1 h 113"/>
                <a:gd name="T22" fmla="*/ 0 w 101"/>
                <a:gd name="T23" fmla="*/ 1 h 113"/>
                <a:gd name="T24" fmla="*/ 0 w 101"/>
                <a:gd name="T25" fmla="*/ 1 h 113"/>
                <a:gd name="T26" fmla="*/ 0 w 101"/>
                <a:gd name="T27" fmla="*/ 1 h 113"/>
                <a:gd name="T28" fmla="*/ 1 w 101"/>
                <a:gd name="T29" fmla="*/ 1 h 113"/>
                <a:gd name="T30" fmla="*/ 1 w 101"/>
                <a:gd name="T31" fmla="*/ 1 h 113"/>
                <a:gd name="T32" fmla="*/ 1 w 101"/>
                <a:gd name="T33" fmla="*/ 1 h 113"/>
                <a:gd name="T34" fmla="*/ 1 w 101"/>
                <a:gd name="T35" fmla="*/ 1 h 113"/>
                <a:gd name="T36" fmla="*/ 1 w 101"/>
                <a:gd name="T37" fmla="*/ 1 h 113"/>
                <a:gd name="T38" fmla="*/ 1 w 101"/>
                <a:gd name="T39" fmla="*/ 1 h 113"/>
                <a:gd name="T40" fmla="*/ 0 w 101"/>
                <a:gd name="T41" fmla="*/ 1 h 113"/>
                <a:gd name="T42" fmla="*/ 0 w 101"/>
                <a:gd name="T43" fmla="*/ 1 h 113"/>
                <a:gd name="T44" fmla="*/ 0 w 101"/>
                <a:gd name="T45" fmla="*/ 1 h 113"/>
                <a:gd name="T46" fmla="*/ 0 w 101"/>
                <a:gd name="T47" fmla="*/ 1 h 113"/>
                <a:gd name="T48" fmla="*/ 0 w 101"/>
                <a:gd name="T49" fmla="*/ 1 h 113"/>
                <a:gd name="T50" fmla="*/ 0 w 101"/>
                <a:gd name="T51" fmla="*/ 1 h 113"/>
                <a:gd name="T52" fmla="*/ 0 w 101"/>
                <a:gd name="T53" fmla="*/ 0 h 113"/>
                <a:gd name="T54" fmla="*/ 0 w 101"/>
                <a:gd name="T55" fmla="*/ 0 h 113"/>
                <a:gd name="T56" fmla="*/ 0 w 101"/>
                <a:gd name="T57" fmla="*/ 0 h 113"/>
                <a:gd name="T58" fmla="*/ 0 w 101"/>
                <a:gd name="T59" fmla="*/ 0 h 113"/>
                <a:gd name="T60" fmla="*/ 0 w 101"/>
                <a:gd name="T61" fmla="*/ 0 h 113"/>
                <a:gd name="T62" fmla="*/ 0 w 101"/>
                <a:gd name="T63" fmla="*/ 0 h 113"/>
                <a:gd name="T64" fmla="*/ 1 w 101"/>
                <a:gd name="T65" fmla="*/ 0 h 113"/>
                <a:gd name="T66" fmla="*/ 1 w 101"/>
                <a:gd name="T67" fmla="*/ 0 h 113"/>
                <a:gd name="T68" fmla="*/ 1 w 101"/>
                <a:gd name="T69" fmla="*/ 0 h 113"/>
                <a:gd name="T70" fmla="*/ 1 w 101"/>
                <a:gd name="T71" fmla="*/ 0 h 113"/>
                <a:gd name="T72" fmla="*/ 1 w 101"/>
                <a:gd name="T73" fmla="*/ 0 h 113"/>
                <a:gd name="T74" fmla="*/ 1 w 101"/>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1" h="113">
                  <a:moveTo>
                    <a:pt x="100" y="34"/>
                  </a:moveTo>
                  <a:lnTo>
                    <a:pt x="72" y="39"/>
                  </a:lnTo>
                  <a:lnTo>
                    <a:pt x="69" y="32"/>
                  </a:lnTo>
                  <a:lnTo>
                    <a:pt x="66" y="27"/>
                  </a:lnTo>
                  <a:lnTo>
                    <a:pt x="59" y="24"/>
                  </a:lnTo>
                  <a:lnTo>
                    <a:pt x="51" y="23"/>
                  </a:lnTo>
                  <a:lnTo>
                    <a:pt x="47" y="23"/>
                  </a:lnTo>
                  <a:lnTo>
                    <a:pt x="43" y="24"/>
                  </a:lnTo>
                  <a:lnTo>
                    <a:pt x="39" y="26"/>
                  </a:lnTo>
                  <a:lnTo>
                    <a:pt x="35" y="29"/>
                  </a:lnTo>
                  <a:lnTo>
                    <a:pt x="32" y="34"/>
                  </a:lnTo>
                  <a:lnTo>
                    <a:pt x="31" y="40"/>
                  </a:lnTo>
                  <a:lnTo>
                    <a:pt x="29" y="55"/>
                  </a:lnTo>
                  <a:lnTo>
                    <a:pt x="31" y="71"/>
                  </a:lnTo>
                  <a:lnTo>
                    <a:pt x="32" y="77"/>
                  </a:lnTo>
                  <a:lnTo>
                    <a:pt x="35" y="80"/>
                  </a:lnTo>
                  <a:lnTo>
                    <a:pt x="39" y="85"/>
                  </a:lnTo>
                  <a:lnTo>
                    <a:pt x="43" y="87"/>
                  </a:lnTo>
                  <a:lnTo>
                    <a:pt x="48" y="88"/>
                  </a:lnTo>
                  <a:lnTo>
                    <a:pt x="53" y="88"/>
                  </a:lnTo>
                  <a:lnTo>
                    <a:pt x="59" y="88"/>
                  </a:lnTo>
                  <a:lnTo>
                    <a:pt x="66" y="84"/>
                  </a:lnTo>
                  <a:lnTo>
                    <a:pt x="71" y="77"/>
                  </a:lnTo>
                  <a:lnTo>
                    <a:pt x="74" y="68"/>
                  </a:lnTo>
                  <a:lnTo>
                    <a:pt x="101" y="72"/>
                  </a:lnTo>
                  <a:lnTo>
                    <a:pt x="98" y="82"/>
                  </a:lnTo>
                  <a:lnTo>
                    <a:pt x="95" y="90"/>
                  </a:lnTo>
                  <a:lnTo>
                    <a:pt x="90" y="97"/>
                  </a:lnTo>
                  <a:lnTo>
                    <a:pt x="84" y="103"/>
                  </a:lnTo>
                  <a:lnTo>
                    <a:pt x="77" y="106"/>
                  </a:lnTo>
                  <a:lnTo>
                    <a:pt x="71" y="109"/>
                  </a:lnTo>
                  <a:lnTo>
                    <a:pt x="61" y="111"/>
                  </a:lnTo>
                  <a:lnTo>
                    <a:pt x="51" y="113"/>
                  </a:lnTo>
                  <a:lnTo>
                    <a:pt x="40" y="111"/>
                  </a:lnTo>
                  <a:lnTo>
                    <a:pt x="31" y="109"/>
                  </a:lnTo>
                  <a:lnTo>
                    <a:pt x="21" y="105"/>
                  </a:lnTo>
                  <a:lnTo>
                    <a:pt x="15" y="98"/>
                  </a:lnTo>
                  <a:lnTo>
                    <a:pt x="8" y="90"/>
                  </a:lnTo>
                  <a:lnTo>
                    <a:pt x="3" y="80"/>
                  </a:lnTo>
                  <a:lnTo>
                    <a:pt x="0" y="69"/>
                  </a:lnTo>
                  <a:lnTo>
                    <a:pt x="0" y="56"/>
                  </a:lnTo>
                  <a:lnTo>
                    <a:pt x="0" y="43"/>
                  </a:lnTo>
                  <a:lnTo>
                    <a:pt x="3" y="32"/>
                  </a:lnTo>
                  <a:lnTo>
                    <a:pt x="8" y="23"/>
                  </a:lnTo>
                  <a:lnTo>
                    <a:pt x="15" y="15"/>
                  </a:lnTo>
                  <a:lnTo>
                    <a:pt x="21" y="8"/>
                  </a:lnTo>
                  <a:lnTo>
                    <a:pt x="31" y="3"/>
                  </a:lnTo>
                  <a:lnTo>
                    <a:pt x="40" y="2"/>
                  </a:lnTo>
                  <a:lnTo>
                    <a:pt x="51" y="0"/>
                  </a:lnTo>
                  <a:lnTo>
                    <a:pt x="61" y="0"/>
                  </a:lnTo>
                  <a:lnTo>
                    <a:pt x="69" y="2"/>
                  </a:lnTo>
                  <a:lnTo>
                    <a:pt x="77" y="5"/>
                  </a:lnTo>
                  <a:lnTo>
                    <a:pt x="84" y="8"/>
                  </a:lnTo>
                  <a:lnTo>
                    <a:pt x="88" y="13"/>
                  </a:lnTo>
                  <a:lnTo>
                    <a:pt x="93" y="19"/>
                  </a:lnTo>
                  <a:lnTo>
                    <a:pt x="96" y="26"/>
                  </a:lnTo>
                  <a:lnTo>
                    <a:pt x="10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43"/>
            <p:cNvSpPr>
              <a:spLocks noChangeAspect="1"/>
            </p:cNvSpPr>
            <p:nvPr userDrawn="1"/>
          </p:nvSpPr>
          <p:spPr bwMode="auto">
            <a:xfrm>
              <a:off x="1538" y="2364"/>
              <a:ext cx="56" cy="74"/>
            </a:xfrm>
            <a:custGeom>
              <a:avLst/>
              <a:gdLst>
                <a:gd name="T0" fmla="*/ 0 w 112"/>
                <a:gd name="T1" fmla="*/ 3 h 147"/>
                <a:gd name="T2" fmla="*/ 0 w 112"/>
                <a:gd name="T3" fmla="*/ 0 h 147"/>
                <a:gd name="T4" fmla="*/ 2 w 112"/>
                <a:gd name="T5" fmla="*/ 0 h 147"/>
                <a:gd name="T6" fmla="*/ 2 w 112"/>
                <a:gd name="T7" fmla="*/ 1 h 147"/>
                <a:gd name="T8" fmla="*/ 1 w 112"/>
                <a:gd name="T9" fmla="*/ 1 h 147"/>
                <a:gd name="T10" fmla="*/ 1 w 112"/>
                <a:gd name="T11" fmla="*/ 1 h 147"/>
                <a:gd name="T12" fmla="*/ 2 w 112"/>
                <a:gd name="T13" fmla="*/ 1 h 147"/>
                <a:gd name="T14" fmla="*/ 2 w 112"/>
                <a:gd name="T15" fmla="*/ 2 h 147"/>
                <a:gd name="T16" fmla="*/ 1 w 112"/>
                <a:gd name="T17" fmla="*/ 2 h 147"/>
                <a:gd name="T18" fmla="*/ 1 w 112"/>
                <a:gd name="T19" fmla="*/ 2 h 147"/>
                <a:gd name="T20" fmla="*/ 2 w 112"/>
                <a:gd name="T21" fmla="*/ 2 h 147"/>
                <a:gd name="T22" fmla="*/ 2 w 112"/>
                <a:gd name="T23" fmla="*/ 3 h 147"/>
                <a:gd name="T24" fmla="*/ 0 w 112"/>
                <a:gd name="T25" fmla="*/ 3 h 147"/>
                <a:gd name="T26" fmla="*/ 0 w 112"/>
                <a:gd name="T27" fmla="*/ 3 h 147"/>
                <a:gd name="T28" fmla="*/ 0 w 112"/>
                <a:gd name="T29" fmla="*/ 3 h 1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12" h="147">
                  <a:moveTo>
                    <a:pt x="0" y="147"/>
                  </a:moveTo>
                  <a:lnTo>
                    <a:pt x="0" y="0"/>
                  </a:lnTo>
                  <a:lnTo>
                    <a:pt x="109" y="0"/>
                  </a:lnTo>
                  <a:lnTo>
                    <a:pt x="109" y="25"/>
                  </a:lnTo>
                  <a:lnTo>
                    <a:pt x="30" y="25"/>
                  </a:lnTo>
                  <a:lnTo>
                    <a:pt x="30" y="57"/>
                  </a:lnTo>
                  <a:lnTo>
                    <a:pt x="104" y="57"/>
                  </a:lnTo>
                  <a:lnTo>
                    <a:pt x="104" y="83"/>
                  </a:lnTo>
                  <a:lnTo>
                    <a:pt x="30" y="83"/>
                  </a:lnTo>
                  <a:lnTo>
                    <a:pt x="30" y="123"/>
                  </a:lnTo>
                  <a:lnTo>
                    <a:pt x="112" y="123"/>
                  </a:lnTo>
                  <a:lnTo>
                    <a:pt x="112" y="147"/>
                  </a:lnTo>
                  <a:lnTo>
                    <a:pt x="0" y="1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4"/>
            <p:cNvSpPr>
              <a:spLocks noChangeAspect="1"/>
            </p:cNvSpPr>
            <p:nvPr userDrawn="1"/>
          </p:nvSpPr>
          <p:spPr bwMode="auto">
            <a:xfrm>
              <a:off x="1608" y="2384"/>
              <a:ext cx="49" cy="54"/>
            </a:xfrm>
            <a:custGeom>
              <a:avLst/>
              <a:gdLst>
                <a:gd name="T0" fmla="*/ 2 w 98"/>
                <a:gd name="T1" fmla="*/ 1 h 109"/>
                <a:gd name="T2" fmla="*/ 2 w 98"/>
                <a:gd name="T3" fmla="*/ 1 h 109"/>
                <a:gd name="T4" fmla="*/ 2 w 98"/>
                <a:gd name="T5" fmla="*/ 0 h 109"/>
                <a:gd name="T6" fmla="*/ 2 w 98"/>
                <a:gd name="T7" fmla="*/ 0 h 109"/>
                <a:gd name="T8" fmla="*/ 2 w 98"/>
                <a:gd name="T9" fmla="*/ 0 h 109"/>
                <a:gd name="T10" fmla="*/ 2 w 98"/>
                <a:gd name="T11" fmla="*/ 0 h 109"/>
                <a:gd name="T12" fmla="*/ 2 w 98"/>
                <a:gd name="T13" fmla="*/ 0 h 109"/>
                <a:gd name="T14" fmla="*/ 1 w 98"/>
                <a:gd name="T15" fmla="*/ 0 h 109"/>
                <a:gd name="T16" fmla="*/ 1 w 98"/>
                <a:gd name="T17" fmla="*/ 0 h 109"/>
                <a:gd name="T18" fmla="*/ 1 w 98"/>
                <a:gd name="T19" fmla="*/ 0 h 109"/>
                <a:gd name="T20" fmla="*/ 1 w 98"/>
                <a:gd name="T21" fmla="*/ 0 h 109"/>
                <a:gd name="T22" fmla="*/ 1 w 98"/>
                <a:gd name="T23" fmla="*/ 0 h 109"/>
                <a:gd name="T24" fmla="*/ 1 w 98"/>
                <a:gd name="T25" fmla="*/ 0 h 109"/>
                <a:gd name="T26" fmla="*/ 1 w 98"/>
                <a:gd name="T27" fmla="*/ 0 h 109"/>
                <a:gd name="T28" fmla="*/ 1 w 98"/>
                <a:gd name="T29" fmla="*/ 0 h 109"/>
                <a:gd name="T30" fmla="*/ 1 w 98"/>
                <a:gd name="T31" fmla="*/ 0 h 109"/>
                <a:gd name="T32" fmla="*/ 1 w 98"/>
                <a:gd name="T33" fmla="*/ 0 h 109"/>
                <a:gd name="T34" fmla="*/ 1 w 98"/>
                <a:gd name="T35" fmla="*/ 0 h 109"/>
                <a:gd name="T36" fmla="*/ 1 w 98"/>
                <a:gd name="T37" fmla="*/ 0 h 109"/>
                <a:gd name="T38" fmla="*/ 1 w 98"/>
                <a:gd name="T39" fmla="*/ 0 h 109"/>
                <a:gd name="T40" fmla="*/ 1 w 98"/>
                <a:gd name="T41" fmla="*/ 0 h 109"/>
                <a:gd name="T42" fmla="*/ 1 w 98"/>
                <a:gd name="T43" fmla="*/ 1 h 109"/>
                <a:gd name="T44" fmla="*/ 0 w 98"/>
                <a:gd name="T45" fmla="*/ 1 h 109"/>
                <a:gd name="T46" fmla="*/ 0 w 98"/>
                <a:gd name="T47" fmla="*/ 0 h 109"/>
                <a:gd name="T48" fmla="*/ 1 w 98"/>
                <a:gd name="T49" fmla="*/ 0 h 109"/>
                <a:gd name="T50" fmla="*/ 1 w 98"/>
                <a:gd name="T51" fmla="*/ 0 h 109"/>
                <a:gd name="T52" fmla="*/ 1 w 98"/>
                <a:gd name="T53" fmla="*/ 0 h 109"/>
                <a:gd name="T54" fmla="*/ 1 w 98"/>
                <a:gd name="T55" fmla="*/ 0 h 109"/>
                <a:gd name="T56" fmla="*/ 1 w 98"/>
                <a:gd name="T57" fmla="*/ 0 h 109"/>
                <a:gd name="T58" fmla="*/ 1 w 98"/>
                <a:gd name="T59" fmla="*/ 0 h 109"/>
                <a:gd name="T60" fmla="*/ 1 w 98"/>
                <a:gd name="T61" fmla="*/ 0 h 109"/>
                <a:gd name="T62" fmla="*/ 1 w 98"/>
                <a:gd name="T63" fmla="*/ 0 h 109"/>
                <a:gd name="T64" fmla="*/ 2 w 98"/>
                <a:gd name="T65" fmla="*/ 0 h 109"/>
                <a:gd name="T66" fmla="*/ 2 w 98"/>
                <a:gd name="T67" fmla="*/ 0 h 109"/>
                <a:gd name="T68" fmla="*/ 2 w 98"/>
                <a:gd name="T69" fmla="*/ 0 h 109"/>
                <a:gd name="T70" fmla="*/ 2 w 98"/>
                <a:gd name="T71" fmla="*/ 0 h 109"/>
                <a:gd name="T72" fmla="*/ 2 w 98"/>
                <a:gd name="T73" fmla="*/ 0 h 109"/>
                <a:gd name="T74" fmla="*/ 2 w 98"/>
                <a:gd name="T75" fmla="*/ 0 h 109"/>
                <a:gd name="T76" fmla="*/ 2 w 98"/>
                <a:gd name="T77" fmla="*/ 0 h 109"/>
                <a:gd name="T78" fmla="*/ 2 w 98"/>
                <a:gd name="T79" fmla="*/ 0 h 109"/>
                <a:gd name="T80" fmla="*/ 2 w 98"/>
                <a:gd name="T81" fmla="*/ 0 h 109"/>
                <a:gd name="T82" fmla="*/ 2 w 98"/>
                <a:gd name="T83" fmla="*/ 0 h 109"/>
                <a:gd name="T84" fmla="*/ 2 w 98"/>
                <a:gd name="T85" fmla="*/ 0 h 109"/>
                <a:gd name="T86" fmla="*/ 2 w 98"/>
                <a:gd name="T87" fmla="*/ 1 h 109"/>
                <a:gd name="T88" fmla="*/ 2 w 98"/>
                <a:gd name="T89" fmla="*/ 1 h 109"/>
                <a:gd name="T90" fmla="*/ 2 w 98"/>
                <a:gd name="T91" fmla="*/ 1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8" h="109">
                  <a:moveTo>
                    <a:pt x="98" y="109"/>
                  </a:moveTo>
                  <a:lnTo>
                    <a:pt x="69" y="109"/>
                  </a:lnTo>
                  <a:lnTo>
                    <a:pt x="69" y="55"/>
                  </a:lnTo>
                  <a:lnTo>
                    <a:pt x="69" y="40"/>
                  </a:lnTo>
                  <a:lnTo>
                    <a:pt x="67" y="32"/>
                  </a:lnTo>
                  <a:lnTo>
                    <a:pt x="64" y="27"/>
                  </a:lnTo>
                  <a:lnTo>
                    <a:pt x="61" y="24"/>
                  </a:lnTo>
                  <a:lnTo>
                    <a:pt x="57" y="23"/>
                  </a:lnTo>
                  <a:lnTo>
                    <a:pt x="51" y="23"/>
                  </a:lnTo>
                  <a:lnTo>
                    <a:pt x="45" y="23"/>
                  </a:lnTo>
                  <a:lnTo>
                    <a:pt x="38" y="26"/>
                  </a:lnTo>
                  <a:lnTo>
                    <a:pt x="33" y="31"/>
                  </a:lnTo>
                  <a:lnTo>
                    <a:pt x="30" y="37"/>
                  </a:lnTo>
                  <a:lnTo>
                    <a:pt x="28" y="47"/>
                  </a:lnTo>
                  <a:lnTo>
                    <a:pt x="28" y="61"/>
                  </a:lnTo>
                  <a:lnTo>
                    <a:pt x="28" y="109"/>
                  </a:lnTo>
                  <a:lnTo>
                    <a:pt x="0" y="109"/>
                  </a:lnTo>
                  <a:lnTo>
                    <a:pt x="0" y="2"/>
                  </a:lnTo>
                  <a:lnTo>
                    <a:pt x="27" y="2"/>
                  </a:lnTo>
                  <a:lnTo>
                    <a:pt x="27" y="18"/>
                  </a:lnTo>
                  <a:lnTo>
                    <a:pt x="33" y="10"/>
                  </a:lnTo>
                  <a:lnTo>
                    <a:pt x="41" y="5"/>
                  </a:lnTo>
                  <a:lnTo>
                    <a:pt x="51" y="2"/>
                  </a:lnTo>
                  <a:lnTo>
                    <a:pt x="61" y="0"/>
                  </a:lnTo>
                  <a:lnTo>
                    <a:pt x="70" y="2"/>
                  </a:lnTo>
                  <a:lnTo>
                    <a:pt x="78" y="3"/>
                  </a:lnTo>
                  <a:lnTo>
                    <a:pt x="85" y="8"/>
                  </a:lnTo>
                  <a:lnTo>
                    <a:pt x="90" y="13"/>
                  </a:lnTo>
                  <a:lnTo>
                    <a:pt x="93" y="18"/>
                  </a:lnTo>
                  <a:lnTo>
                    <a:pt x="96" y="24"/>
                  </a:lnTo>
                  <a:lnTo>
                    <a:pt x="98" y="32"/>
                  </a:lnTo>
                  <a:lnTo>
                    <a:pt x="98" y="43"/>
                  </a:lnTo>
                  <a:lnTo>
                    <a:pt x="98"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5"/>
            <p:cNvSpPr>
              <a:spLocks noChangeAspect="1" noEditPoints="1"/>
            </p:cNvSpPr>
            <p:nvPr userDrawn="1"/>
          </p:nvSpPr>
          <p:spPr bwMode="auto">
            <a:xfrm>
              <a:off x="1668" y="2384"/>
              <a:ext cx="51" cy="56"/>
            </a:xfrm>
            <a:custGeom>
              <a:avLst/>
              <a:gdLst>
                <a:gd name="T0" fmla="*/ 2 w 101"/>
                <a:gd name="T1" fmla="*/ 1 h 113"/>
                <a:gd name="T2" fmla="*/ 2 w 101"/>
                <a:gd name="T3" fmla="*/ 1 h 113"/>
                <a:gd name="T4" fmla="*/ 2 w 101"/>
                <a:gd name="T5" fmla="*/ 1 h 113"/>
                <a:gd name="T6" fmla="*/ 2 w 101"/>
                <a:gd name="T7" fmla="*/ 1 h 113"/>
                <a:gd name="T8" fmla="*/ 2 w 101"/>
                <a:gd name="T9" fmla="*/ 1 h 113"/>
                <a:gd name="T10" fmla="*/ 1 w 101"/>
                <a:gd name="T11" fmla="*/ 1 h 113"/>
                <a:gd name="T12" fmla="*/ 1 w 101"/>
                <a:gd name="T13" fmla="*/ 1 h 113"/>
                <a:gd name="T14" fmla="*/ 1 w 101"/>
                <a:gd name="T15" fmla="*/ 1 h 113"/>
                <a:gd name="T16" fmla="*/ 1 w 101"/>
                <a:gd name="T17" fmla="*/ 1 h 113"/>
                <a:gd name="T18" fmla="*/ 1 w 101"/>
                <a:gd name="T19" fmla="*/ 1 h 113"/>
                <a:gd name="T20" fmla="*/ 0 w 101"/>
                <a:gd name="T21" fmla="*/ 0 h 113"/>
                <a:gd name="T22" fmla="*/ 1 w 101"/>
                <a:gd name="T23" fmla="*/ 0 h 113"/>
                <a:gd name="T24" fmla="*/ 1 w 101"/>
                <a:gd name="T25" fmla="*/ 0 h 113"/>
                <a:gd name="T26" fmla="*/ 1 w 101"/>
                <a:gd name="T27" fmla="*/ 0 h 113"/>
                <a:gd name="T28" fmla="*/ 1 w 101"/>
                <a:gd name="T29" fmla="*/ 0 h 113"/>
                <a:gd name="T30" fmla="*/ 1 w 101"/>
                <a:gd name="T31" fmla="*/ 0 h 113"/>
                <a:gd name="T32" fmla="*/ 1 w 101"/>
                <a:gd name="T33" fmla="*/ 0 h 113"/>
                <a:gd name="T34" fmla="*/ 2 w 101"/>
                <a:gd name="T35" fmla="*/ 0 h 113"/>
                <a:gd name="T36" fmla="*/ 2 w 101"/>
                <a:gd name="T37" fmla="*/ 0 h 113"/>
                <a:gd name="T38" fmla="*/ 2 w 101"/>
                <a:gd name="T39" fmla="*/ 0 h 113"/>
                <a:gd name="T40" fmla="*/ 2 w 101"/>
                <a:gd name="T41" fmla="*/ 1 h 113"/>
                <a:gd name="T42" fmla="*/ 1 w 101"/>
                <a:gd name="T43" fmla="*/ 1 h 113"/>
                <a:gd name="T44" fmla="*/ 1 w 101"/>
                <a:gd name="T45" fmla="*/ 1 h 113"/>
                <a:gd name="T46" fmla="*/ 1 w 101"/>
                <a:gd name="T47" fmla="*/ 1 h 113"/>
                <a:gd name="T48" fmla="*/ 1 w 101"/>
                <a:gd name="T49" fmla="*/ 1 h 113"/>
                <a:gd name="T50" fmla="*/ 1 w 101"/>
                <a:gd name="T51" fmla="*/ 1 h 113"/>
                <a:gd name="T52" fmla="*/ 1 w 101"/>
                <a:gd name="T53" fmla="*/ 1 h 113"/>
                <a:gd name="T54" fmla="*/ 2 w 101"/>
                <a:gd name="T55" fmla="*/ 1 h 113"/>
                <a:gd name="T56" fmla="*/ 2 w 101"/>
                <a:gd name="T57" fmla="*/ 1 h 113"/>
                <a:gd name="T58" fmla="*/ 2 w 101"/>
                <a:gd name="T59" fmla="*/ 0 h 113"/>
                <a:gd name="T60" fmla="*/ 2 w 101"/>
                <a:gd name="T61" fmla="*/ 0 h 113"/>
                <a:gd name="T62" fmla="*/ 2 w 101"/>
                <a:gd name="T63" fmla="*/ 0 h 113"/>
                <a:gd name="T64" fmla="*/ 1 w 101"/>
                <a:gd name="T65" fmla="*/ 0 h 113"/>
                <a:gd name="T66" fmla="*/ 1 w 101"/>
                <a:gd name="T67" fmla="*/ 0 h 113"/>
                <a:gd name="T68" fmla="*/ 1 w 101"/>
                <a:gd name="T69" fmla="*/ 0 h 113"/>
                <a:gd name="T70" fmla="*/ 1 w 101"/>
                <a:gd name="T71" fmla="*/ 0 h 113"/>
                <a:gd name="T72" fmla="*/ 1 w 101"/>
                <a:gd name="T73" fmla="*/ 0 h 113"/>
                <a:gd name="T74" fmla="*/ 2 w 101"/>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1" h="113">
                  <a:moveTo>
                    <a:pt x="71" y="76"/>
                  </a:moveTo>
                  <a:lnTo>
                    <a:pt x="100" y="80"/>
                  </a:lnTo>
                  <a:lnTo>
                    <a:pt x="96" y="87"/>
                  </a:lnTo>
                  <a:lnTo>
                    <a:pt x="92" y="93"/>
                  </a:lnTo>
                  <a:lnTo>
                    <a:pt x="87" y="100"/>
                  </a:lnTo>
                  <a:lnTo>
                    <a:pt x="82" y="105"/>
                  </a:lnTo>
                  <a:lnTo>
                    <a:pt x="76" y="108"/>
                  </a:lnTo>
                  <a:lnTo>
                    <a:pt x="69" y="111"/>
                  </a:lnTo>
                  <a:lnTo>
                    <a:pt x="61" y="111"/>
                  </a:lnTo>
                  <a:lnTo>
                    <a:pt x="53" y="113"/>
                  </a:lnTo>
                  <a:lnTo>
                    <a:pt x="40" y="111"/>
                  </a:lnTo>
                  <a:lnTo>
                    <a:pt x="29" y="108"/>
                  </a:lnTo>
                  <a:lnTo>
                    <a:pt x="19" y="101"/>
                  </a:lnTo>
                  <a:lnTo>
                    <a:pt x="11" y="93"/>
                  </a:lnTo>
                  <a:lnTo>
                    <a:pt x="6" y="87"/>
                  </a:lnTo>
                  <a:lnTo>
                    <a:pt x="3" y="77"/>
                  </a:lnTo>
                  <a:lnTo>
                    <a:pt x="2" y="68"/>
                  </a:lnTo>
                  <a:lnTo>
                    <a:pt x="0" y="56"/>
                  </a:lnTo>
                  <a:lnTo>
                    <a:pt x="2" y="45"/>
                  </a:lnTo>
                  <a:lnTo>
                    <a:pt x="5" y="34"/>
                  </a:lnTo>
                  <a:lnTo>
                    <a:pt x="8" y="24"/>
                  </a:lnTo>
                  <a:lnTo>
                    <a:pt x="15" y="15"/>
                  </a:lnTo>
                  <a:lnTo>
                    <a:pt x="23" y="8"/>
                  </a:lnTo>
                  <a:lnTo>
                    <a:pt x="31" y="3"/>
                  </a:lnTo>
                  <a:lnTo>
                    <a:pt x="40" y="2"/>
                  </a:lnTo>
                  <a:lnTo>
                    <a:pt x="50" y="0"/>
                  </a:lnTo>
                  <a:lnTo>
                    <a:pt x="61" y="2"/>
                  </a:lnTo>
                  <a:lnTo>
                    <a:pt x="71" y="5"/>
                  </a:lnTo>
                  <a:lnTo>
                    <a:pt x="80" y="10"/>
                  </a:lnTo>
                  <a:lnTo>
                    <a:pt x="88" y="16"/>
                  </a:lnTo>
                  <a:lnTo>
                    <a:pt x="93" y="24"/>
                  </a:lnTo>
                  <a:lnTo>
                    <a:pt x="98" y="35"/>
                  </a:lnTo>
                  <a:lnTo>
                    <a:pt x="100" y="50"/>
                  </a:lnTo>
                  <a:lnTo>
                    <a:pt x="101" y="64"/>
                  </a:lnTo>
                  <a:lnTo>
                    <a:pt x="31" y="64"/>
                  </a:lnTo>
                  <a:lnTo>
                    <a:pt x="32" y="76"/>
                  </a:lnTo>
                  <a:lnTo>
                    <a:pt x="34" y="80"/>
                  </a:lnTo>
                  <a:lnTo>
                    <a:pt x="37" y="84"/>
                  </a:lnTo>
                  <a:lnTo>
                    <a:pt x="43" y="88"/>
                  </a:lnTo>
                  <a:lnTo>
                    <a:pt x="53" y="92"/>
                  </a:lnTo>
                  <a:lnTo>
                    <a:pt x="60" y="90"/>
                  </a:lnTo>
                  <a:lnTo>
                    <a:pt x="64" y="87"/>
                  </a:lnTo>
                  <a:lnTo>
                    <a:pt x="68" y="82"/>
                  </a:lnTo>
                  <a:lnTo>
                    <a:pt x="71" y="76"/>
                  </a:lnTo>
                  <a:close/>
                  <a:moveTo>
                    <a:pt x="72" y="47"/>
                  </a:moveTo>
                  <a:lnTo>
                    <a:pt x="72" y="47"/>
                  </a:lnTo>
                  <a:lnTo>
                    <a:pt x="71" y="35"/>
                  </a:lnTo>
                  <a:lnTo>
                    <a:pt x="69" y="32"/>
                  </a:lnTo>
                  <a:lnTo>
                    <a:pt x="66" y="29"/>
                  </a:lnTo>
                  <a:lnTo>
                    <a:pt x="60" y="24"/>
                  </a:lnTo>
                  <a:lnTo>
                    <a:pt x="51" y="23"/>
                  </a:lnTo>
                  <a:lnTo>
                    <a:pt x="43" y="24"/>
                  </a:lnTo>
                  <a:lnTo>
                    <a:pt x="37" y="29"/>
                  </a:lnTo>
                  <a:lnTo>
                    <a:pt x="34" y="32"/>
                  </a:lnTo>
                  <a:lnTo>
                    <a:pt x="32" y="37"/>
                  </a:lnTo>
                  <a:lnTo>
                    <a:pt x="31" y="47"/>
                  </a:lnTo>
                  <a:lnTo>
                    <a:pt x="72"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6"/>
            <p:cNvSpPr>
              <a:spLocks noChangeAspect="1"/>
            </p:cNvSpPr>
            <p:nvPr userDrawn="1"/>
          </p:nvSpPr>
          <p:spPr bwMode="auto">
            <a:xfrm>
              <a:off x="1731" y="2384"/>
              <a:ext cx="34" cy="54"/>
            </a:xfrm>
            <a:custGeom>
              <a:avLst/>
              <a:gdLst>
                <a:gd name="T0" fmla="*/ 0 w 69"/>
                <a:gd name="T1" fmla="*/ 1 h 109"/>
                <a:gd name="T2" fmla="*/ 0 w 69"/>
                <a:gd name="T3" fmla="*/ 1 h 109"/>
                <a:gd name="T4" fmla="*/ 0 w 69"/>
                <a:gd name="T5" fmla="*/ 0 h 109"/>
                <a:gd name="T6" fmla="*/ 0 w 69"/>
                <a:gd name="T7" fmla="*/ 0 h 109"/>
                <a:gd name="T8" fmla="*/ 0 w 69"/>
                <a:gd name="T9" fmla="*/ 0 h 109"/>
                <a:gd name="T10" fmla="*/ 0 w 69"/>
                <a:gd name="T11" fmla="*/ 0 h 109"/>
                <a:gd name="T12" fmla="*/ 0 w 69"/>
                <a:gd name="T13" fmla="*/ 0 h 109"/>
                <a:gd name="T14" fmla="*/ 0 w 69"/>
                <a:gd name="T15" fmla="*/ 0 h 109"/>
                <a:gd name="T16" fmla="*/ 0 w 69"/>
                <a:gd name="T17" fmla="*/ 0 h 109"/>
                <a:gd name="T18" fmla="*/ 0 w 69"/>
                <a:gd name="T19" fmla="*/ 0 h 109"/>
                <a:gd name="T20" fmla="*/ 0 w 69"/>
                <a:gd name="T21" fmla="*/ 0 h 109"/>
                <a:gd name="T22" fmla="*/ 0 w 69"/>
                <a:gd name="T23" fmla="*/ 0 h 109"/>
                <a:gd name="T24" fmla="*/ 0 w 69"/>
                <a:gd name="T25" fmla="*/ 0 h 109"/>
                <a:gd name="T26" fmla="*/ 1 w 69"/>
                <a:gd name="T27" fmla="*/ 0 h 109"/>
                <a:gd name="T28" fmla="*/ 0 w 69"/>
                <a:gd name="T29" fmla="*/ 0 h 109"/>
                <a:gd name="T30" fmla="*/ 0 w 69"/>
                <a:gd name="T31" fmla="*/ 0 h 109"/>
                <a:gd name="T32" fmla="*/ 0 w 69"/>
                <a:gd name="T33" fmla="*/ 0 h 109"/>
                <a:gd name="T34" fmla="*/ 0 w 69"/>
                <a:gd name="T35" fmla="*/ 0 h 109"/>
                <a:gd name="T36" fmla="*/ 0 w 69"/>
                <a:gd name="T37" fmla="*/ 0 h 109"/>
                <a:gd name="T38" fmla="*/ 0 w 69"/>
                <a:gd name="T39" fmla="*/ 0 h 109"/>
                <a:gd name="T40" fmla="*/ 0 w 69"/>
                <a:gd name="T41" fmla="*/ 0 h 109"/>
                <a:gd name="T42" fmla="*/ 0 w 69"/>
                <a:gd name="T43" fmla="*/ 0 h 109"/>
                <a:gd name="T44" fmla="*/ 0 w 69"/>
                <a:gd name="T45" fmla="*/ 0 h 109"/>
                <a:gd name="T46" fmla="*/ 0 w 69"/>
                <a:gd name="T47" fmla="*/ 0 h 109"/>
                <a:gd name="T48" fmla="*/ 0 w 69"/>
                <a:gd name="T49" fmla="*/ 0 h 109"/>
                <a:gd name="T50" fmla="*/ 0 w 69"/>
                <a:gd name="T51" fmla="*/ 0 h 109"/>
                <a:gd name="T52" fmla="*/ 0 w 69"/>
                <a:gd name="T53" fmla="*/ 1 h 109"/>
                <a:gd name="T54" fmla="*/ 0 w 69"/>
                <a:gd name="T55" fmla="*/ 1 h 109"/>
                <a:gd name="T56" fmla="*/ 0 w 69"/>
                <a:gd name="T57" fmla="*/ 1 h 109"/>
                <a:gd name="T58" fmla="*/ 0 w 69"/>
                <a:gd name="T59" fmla="*/ 1 h 10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69" h="109">
                  <a:moveTo>
                    <a:pt x="29" y="109"/>
                  </a:moveTo>
                  <a:lnTo>
                    <a:pt x="0" y="109"/>
                  </a:lnTo>
                  <a:lnTo>
                    <a:pt x="0" y="2"/>
                  </a:lnTo>
                  <a:lnTo>
                    <a:pt x="28" y="2"/>
                  </a:lnTo>
                  <a:lnTo>
                    <a:pt x="28" y="18"/>
                  </a:lnTo>
                  <a:lnTo>
                    <a:pt x="34" y="8"/>
                  </a:lnTo>
                  <a:lnTo>
                    <a:pt x="39" y="3"/>
                  </a:lnTo>
                  <a:lnTo>
                    <a:pt x="45" y="2"/>
                  </a:lnTo>
                  <a:lnTo>
                    <a:pt x="52" y="0"/>
                  </a:lnTo>
                  <a:lnTo>
                    <a:pt x="61" y="2"/>
                  </a:lnTo>
                  <a:lnTo>
                    <a:pt x="69" y="5"/>
                  </a:lnTo>
                  <a:lnTo>
                    <a:pt x="61" y="31"/>
                  </a:lnTo>
                  <a:lnTo>
                    <a:pt x="55" y="27"/>
                  </a:lnTo>
                  <a:lnTo>
                    <a:pt x="49" y="26"/>
                  </a:lnTo>
                  <a:lnTo>
                    <a:pt x="42" y="26"/>
                  </a:lnTo>
                  <a:lnTo>
                    <a:pt x="37" y="29"/>
                  </a:lnTo>
                  <a:lnTo>
                    <a:pt x="34" y="34"/>
                  </a:lnTo>
                  <a:lnTo>
                    <a:pt x="31" y="40"/>
                  </a:lnTo>
                  <a:lnTo>
                    <a:pt x="29" y="55"/>
                  </a:lnTo>
                  <a:lnTo>
                    <a:pt x="29" y="77"/>
                  </a:lnTo>
                  <a:lnTo>
                    <a:pt x="29"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7"/>
            <p:cNvSpPr>
              <a:spLocks noChangeAspect="1" noEditPoints="1"/>
            </p:cNvSpPr>
            <p:nvPr userDrawn="1"/>
          </p:nvSpPr>
          <p:spPr bwMode="auto">
            <a:xfrm>
              <a:off x="1768" y="2384"/>
              <a:ext cx="52" cy="77"/>
            </a:xfrm>
            <a:custGeom>
              <a:avLst/>
              <a:gdLst>
                <a:gd name="T0" fmla="*/ 0 w 105"/>
                <a:gd name="T1" fmla="*/ 2 h 154"/>
                <a:gd name="T2" fmla="*/ 0 w 105"/>
                <a:gd name="T3" fmla="*/ 2 h 154"/>
                <a:gd name="T4" fmla="*/ 0 w 105"/>
                <a:gd name="T5" fmla="*/ 3 h 154"/>
                <a:gd name="T6" fmla="*/ 0 w 105"/>
                <a:gd name="T7" fmla="*/ 3 h 154"/>
                <a:gd name="T8" fmla="*/ 0 w 105"/>
                <a:gd name="T9" fmla="*/ 3 h 154"/>
                <a:gd name="T10" fmla="*/ 1 w 105"/>
                <a:gd name="T11" fmla="*/ 3 h 154"/>
                <a:gd name="T12" fmla="*/ 1 w 105"/>
                <a:gd name="T13" fmla="*/ 2 h 154"/>
                <a:gd name="T14" fmla="*/ 1 w 105"/>
                <a:gd name="T15" fmla="*/ 2 h 154"/>
                <a:gd name="T16" fmla="*/ 1 w 105"/>
                <a:gd name="T17" fmla="*/ 2 h 154"/>
                <a:gd name="T18" fmla="*/ 1 w 105"/>
                <a:gd name="T19" fmla="*/ 2 h 154"/>
                <a:gd name="T20" fmla="*/ 0 w 105"/>
                <a:gd name="T21" fmla="*/ 2 h 154"/>
                <a:gd name="T22" fmla="*/ 0 w 105"/>
                <a:gd name="T23" fmla="*/ 2 h 154"/>
                <a:gd name="T24" fmla="*/ 0 w 105"/>
                <a:gd name="T25" fmla="*/ 2 h 154"/>
                <a:gd name="T26" fmla="*/ 0 w 105"/>
                <a:gd name="T27" fmla="*/ 2 h 154"/>
                <a:gd name="T28" fmla="*/ 0 w 105"/>
                <a:gd name="T29" fmla="*/ 2 h 154"/>
                <a:gd name="T30" fmla="*/ 0 w 105"/>
                <a:gd name="T31" fmla="*/ 2 h 154"/>
                <a:gd name="T32" fmla="*/ 0 w 105"/>
                <a:gd name="T33" fmla="*/ 1 h 154"/>
                <a:gd name="T34" fmla="*/ 0 w 105"/>
                <a:gd name="T35" fmla="*/ 1 h 154"/>
                <a:gd name="T36" fmla="*/ 0 w 105"/>
                <a:gd name="T37" fmla="*/ 1 h 154"/>
                <a:gd name="T38" fmla="*/ 0 w 105"/>
                <a:gd name="T39" fmla="*/ 1 h 154"/>
                <a:gd name="T40" fmla="*/ 0 w 105"/>
                <a:gd name="T41" fmla="*/ 1 h 154"/>
                <a:gd name="T42" fmla="*/ 0 w 105"/>
                <a:gd name="T43" fmla="*/ 0 h 154"/>
                <a:gd name="T44" fmla="*/ 1 w 105"/>
                <a:gd name="T45" fmla="*/ 1 h 154"/>
                <a:gd name="T46" fmla="*/ 1 w 105"/>
                <a:gd name="T47" fmla="*/ 1 h 154"/>
                <a:gd name="T48" fmla="*/ 1 w 105"/>
                <a:gd name="T49" fmla="*/ 1 h 154"/>
                <a:gd name="T50" fmla="*/ 1 w 105"/>
                <a:gd name="T51" fmla="*/ 2 h 154"/>
                <a:gd name="T52" fmla="*/ 1 w 105"/>
                <a:gd name="T53" fmla="*/ 2 h 154"/>
                <a:gd name="T54" fmla="*/ 1 w 105"/>
                <a:gd name="T55" fmla="*/ 3 h 154"/>
                <a:gd name="T56" fmla="*/ 1 w 105"/>
                <a:gd name="T57" fmla="*/ 3 h 154"/>
                <a:gd name="T58" fmla="*/ 1 w 105"/>
                <a:gd name="T59" fmla="*/ 3 h 154"/>
                <a:gd name="T60" fmla="*/ 1 w 105"/>
                <a:gd name="T61" fmla="*/ 3 h 154"/>
                <a:gd name="T62" fmla="*/ 0 w 105"/>
                <a:gd name="T63" fmla="*/ 3 h 154"/>
                <a:gd name="T64" fmla="*/ 0 w 105"/>
                <a:gd name="T65" fmla="*/ 3 h 154"/>
                <a:gd name="T66" fmla="*/ 0 w 105"/>
                <a:gd name="T67" fmla="*/ 3 h 154"/>
                <a:gd name="T68" fmla="*/ 0 w 105"/>
                <a:gd name="T69" fmla="*/ 3 h 154"/>
                <a:gd name="T70" fmla="*/ 0 w 105"/>
                <a:gd name="T71" fmla="*/ 2 h 154"/>
                <a:gd name="T72" fmla="*/ 0 w 105"/>
                <a:gd name="T73" fmla="*/ 2 h 154"/>
                <a:gd name="T74" fmla="*/ 0 w 105"/>
                <a:gd name="T75" fmla="*/ 2 h 154"/>
                <a:gd name="T76" fmla="*/ 0 w 105"/>
                <a:gd name="T77" fmla="*/ 2 h 154"/>
                <a:gd name="T78" fmla="*/ 0 w 105"/>
                <a:gd name="T79" fmla="*/ 1 h 154"/>
                <a:gd name="T80" fmla="*/ 0 w 105"/>
                <a:gd name="T81" fmla="*/ 2 h 154"/>
                <a:gd name="T82" fmla="*/ 0 w 105"/>
                <a:gd name="T83" fmla="*/ 2 h 154"/>
                <a:gd name="T84" fmla="*/ 0 w 105"/>
                <a:gd name="T85" fmla="*/ 2 h 154"/>
                <a:gd name="T86" fmla="*/ 0 w 105"/>
                <a:gd name="T87" fmla="*/ 2 h 154"/>
                <a:gd name="T88" fmla="*/ 0 w 105"/>
                <a:gd name="T89" fmla="*/ 2 h 154"/>
                <a:gd name="T90" fmla="*/ 1 w 105"/>
                <a:gd name="T91" fmla="*/ 2 h 154"/>
                <a:gd name="T92" fmla="*/ 1 w 105"/>
                <a:gd name="T93" fmla="*/ 2 h 154"/>
                <a:gd name="T94" fmla="*/ 1 w 105"/>
                <a:gd name="T95" fmla="*/ 2 h 154"/>
                <a:gd name="T96" fmla="*/ 1 w 105"/>
                <a:gd name="T97" fmla="*/ 1 h 154"/>
                <a:gd name="T98" fmla="*/ 1 w 105"/>
                <a:gd name="T99" fmla="*/ 1 h 154"/>
                <a:gd name="T100" fmla="*/ 1 w 105"/>
                <a:gd name="T101" fmla="*/ 1 h 154"/>
                <a:gd name="T102" fmla="*/ 1 w 105"/>
                <a:gd name="T103" fmla="*/ 1 h 154"/>
                <a:gd name="T104" fmla="*/ 0 w 105"/>
                <a:gd name="T105" fmla="*/ 1 h 154"/>
                <a:gd name="T106" fmla="*/ 0 w 105"/>
                <a:gd name="T107" fmla="*/ 1 h 154"/>
                <a:gd name="T108" fmla="*/ 0 w 105"/>
                <a:gd name="T109" fmla="*/ 1 h 154"/>
                <a:gd name="T110" fmla="*/ 0 w 105"/>
                <a:gd name="T111" fmla="*/ 1 h 154"/>
                <a:gd name="T112" fmla="*/ 0 w 105"/>
                <a:gd name="T113" fmla="*/ 1 h 154"/>
                <a:gd name="T114" fmla="*/ 0 w 105"/>
                <a:gd name="T115" fmla="*/ 1 h 154"/>
                <a:gd name="T116" fmla="*/ 0 w 105"/>
                <a:gd name="T117" fmla="*/ 1 h 154"/>
                <a:gd name="T118" fmla="*/ 0 w 105"/>
                <a:gd name="T119" fmla="*/ 1 h 1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5" h="154">
                  <a:moveTo>
                    <a:pt x="3" y="117"/>
                  </a:moveTo>
                  <a:lnTo>
                    <a:pt x="36" y="121"/>
                  </a:lnTo>
                  <a:lnTo>
                    <a:pt x="37" y="125"/>
                  </a:lnTo>
                  <a:lnTo>
                    <a:pt x="40" y="129"/>
                  </a:lnTo>
                  <a:lnTo>
                    <a:pt x="45" y="132"/>
                  </a:lnTo>
                  <a:lnTo>
                    <a:pt x="53" y="132"/>
                  </a:lnTo>
                  <a:lnTo>
                    <a:pt x="63" y="132"/>
                  </a:lnTo>
                  <a:lnTo>
                    <a:pt x="69" y="129"/>
                  </a:lnTo>
                  <a:lnTo>
                    <a:pt x="73" y="125"/>
                  </a:lnTo>
                  <a:lnTo>
                    <a:pt x="76" y="121"/>
                  </a:lnTo>
                  <a:lnTo>
                    <a:pt x="77" y="116"/>
                  </a:lnTo>
                  <a:lnTo>
                    <a:pt x="77" y="108"/>
                  </a:lnTo>
                  <a:lnTo>
                    <a:pt x="77" y="92"/>
                  </a:lnTo>
                  <a:lnTo>
                    <a:pt x="71" y="100"/>
                  </a:lnTo>
                  <a:lnTo>
                    <a:pt x="63" y="106"/>
                  </a:lnTo>
                  <a:lnTo>
                    <a:pt x="55" y="109"/>
                  </a:lnTo>
                  <a:lnTo>
                    <a:pt x="45" y="109"/>
                  </a:lnTo>
                  <a:lnTo>
                    <a:pt x="34" y="108"/>
                  </a:lnTo>
                  <a:lnTo>
                    <a:pt x="26" y="105"/>
                  </a:lnTo>
                  <a:lnTo>
                    <a:pt x="18" y="100"/>
                  </a:lnTo>
                  <a:lnTo>
                    <a:pt x="10" y="92"/>
                  </a:lnTo>
                  <a:lnTo>
                    <a:pt x="7" y="84"/>
                  </a:lnTo>
                  <a:lnTo>
                    <a:pt x="3" y="76"/>
                  </a:lnTo>
                  <a:lnTo>
                    <a:pt x="2" y="66"/>
                  </a:lnTo>
                  <a:lnTo>
                    <a:pt x="0" y="56"/>
                  </a:lnTo>
                  <a:lnTo>
                    <a:pt x="2" y="43"/>
                  </a:lnTo>
                  <a:lnTo>
                    <a:pt x="3" y="32"/>
                  </a:lnTo>
                  <a:lnTo>
                    <a:pt x="8" y="23"/>
                  </a:lnTo>
                  <a:lnTo>
                    <a:pt x="13" y="15"/>
                  </a:lnTo>
                  <a:lnTo>
                    <a:pt x="21" y="8"/>
                  </a:lnTo>
                  <a:lnTo>
                    <a:pt x="28" y="3"/>
                  </a:lnTo>
                  <a:lnTo>
                    <a:pt x="37" y="2"/>
                  </a:lnTo>
                  <a:lnTo>
                    <a:pt x="45" y="0"/>
                  </a:lnTo>
                  <a:lnTo>
                    <a:pt x="55" y="2"/>
                  </a:lnTo>
                  <a:lnTo>
                    <a:pt x="65" y="5"/>
                  </a:lnTo>
                  <a:lnTo>
                    <a:pt x="73" y="10"/>
                  </a:lnTo>
                  <a:lnTo>
                    <a:pt x="79" y="18"/>
                  </a:lnTo>
                  <a:lnTo>
                    <a:pt x="79" y="2"/>
                  </a:lnTo>
                  <a:lnTo>
                    <a:pt x="105" y="2"/>
                  </a:lnTo>
                  <a:lnTo>
                    <a:pt x="105" y="100"/>
                  </a:lnTo>
                  <a:lnTo>
                    <a:pt x="105" y="116"/>
                  </a:lnTo>
                  <a:lnTo>
                    <a:pt x="103" y="127"/>
                  </a:lnTo>
                  <a:lnTo>
                    <a:pt x="98" y="135"/>
                  </a:lnTo>
                  <a:lnTo>
                    <a:pt x="93" y="141"/>
                  </a:lnTo>
                  <a:lnTo>
                    <a:pt x="87" y="146"/>
                  </a:lnTo>
                  <a:lnTo>
                    <a:pt x="79" y="151"/>
                  </a:lnTo>
                  <a:lnTo>
                    <a:pt x="68" y="153"/>
                  </a:lnTo>
                  <a:lnTo>
                    <a:pt x="55" y="154"/>
                  </a:lnTo>
                  <a:lnTo>
                    <a:pt x="42" y="153"/>
                  </a:lnTo>
                  <a:lnTo>
                    <a:pt x="31" y="151"/>
                  </a:lnTo>
                  <a:lnTo>
                    <a:pt x="23" y="148"/>
                  </a:lnTo>
                  <a:lnTo>
                    <a:pt x="15" y="145"/>
                  </a:lnTo>
                  <a:lnTo>
                    <a:pt x="10" y="140"/>
                  </a:lnTo>
                  <a:lnTo>
                    <a:pt x="7" y="133"/>
                  </a:lnTo>
                  <a:lnTo>
                    <a:pt x="5" y="127"/>
                  </a:lnTo>
                  <a:lnTo>
                    <a:pt x="3" y="121"/>
                  </a:lnTo>
                  <a:lnTo>
                    <a:pt x="3" y="117"/>
                  </a:lnTo>
                  <a:close/>
                  <a:moveTo>
                    <a:pt x="29" y="53"/>
                  </a:moveTo>
                  <a:lnTo>
                    <a:pt x="29" y="53"/>
                  </a:lnTo>
                  <a:lnTo>
                    <a:pt x="31" y="69"/>
                  </a:lnTo>
                  <a:lnTo>
                    <a:pt x="34" y="74"/>
                  </a:lnTo>
                  <a:lnTo>
                    <a:pt x="36" y="79"/>
                  </a:lnTo>
                  <a:lnTo>
                    <a:pt x="40" y="82"/>
                  </a:lnTo>
                  <a:lnTo>
                    <a:pt x="44" y="85"/>
                  </a:lnTo>
                  <a:lnTo>
                    <a:pt x="48" y="87"/>
                  </a:lnTo>
                  <a:lnTo>
                    <a:pt x="53" y="87"/>
                  </a:lnTo>
                  <a:lnTo>
                    <a:pt x="58" y="87"/>
                  </a:lnTo>
                  <a:lnTo>
                    <a:pt x="63" y="85"/>
                  </a:lnTo>
                  <a:lnTo>
                    <a:pt x="66" y="82"/>
                  </a:lnTo>
                  <a:lnTo>
                    <a:pt x="71" y="79"/>
                  </a:lnTo>
                  <a:lnTo>
                    <a:pt x="73" y="74"/>
                  </a:lnTo>
                  <a:lnTo>
                    <a:pt x="76" y="69"/>
                  </a:lnTo>
                  <a:lnTo>
                    <a:pt x="77" y="63"/>
                  </a:lnTo>
                  <a:lnTo>
                    <a:pt x="77" y="55"/>
                  </a:lnTo>
                  <a:lnTo>
                    <a:pt x="77" y="47"/>
                  </a:lnTo>
                  <a:lnTo>
                    <a:pt x="76" y="40"/>
                  </a:lnTo>
                  <a:lnTo>
                    <a:pt x="74" y="34"/>
                  </a:lnTo>
                  <a:lnTo>
                    <a:pt x="71" y="31"/>
                  </a:lnTo>
                  <a:lnTo>
                    <a:pt x="66" y="26"/>
                  </a:lnTo>
                  <a:lnTo>
                    <a:pt x="63" y="24"/>
                  </a:lnTo>
                  <a:lnTo>
                    <a:pt x="58" y="23"/>
                  </a:lnTo>
                  <a:lnTo>
                    <a:pt x="53" y="23"/>
                  </a:lnTo>
                  <a:lnTo>
                    <a:pt x="48" y="23"/>
                  </a:lnTo>
                  <a:lnTo>
                    <a:pt x="44" y="24"/>
                  </a:lnTo>
                  <a:lnTo>
                    <a:pt x="40" y="26"/>
                  </a:lnTo>
                  <a:lnTo>
                    <a:pt x="36" y="29"/>
                  </a:lnTo>
                  <a:lnTo>
                    <a:pt x="34" y="34"/>
                  </a:lnTo>
                  <a:lnTo>
                    <a:pt x="31" y="40"/>
                  </a:lnTo>
                  <a:lnTo>
                    <a:pt x="29"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8"/>
            <p:cNvSpPr>
              <a:spLocks noChangeAspect="1"/>
            </p:cNvSpPr>
            <p:nvPr userDrawn="1"/>
          </p:nvSpPr>
          <p:spPr bwMode="auto">
            <a:xfrm>
              <a:off x="1829" y="2384"/>
              <a:ext cx="55" cy="77"/>
            </a:xfrm>
            <a:custGeom>
              <a:avLst/>
              <a:gdLst>
                <a:gd name="T0" fmla="*/ 0 w 111"/>
                <a:gd name="T1" fmla="*/ 0 h 152"/>
                <a:gd name="T2" fmla="*/ 0 w 111"/>
                <a:gd name="T3" fmla="*/ 0 h 152"/>
                <a:gd name="T4" fmla="*/ 0 w 111"/>
                <a:gd name="T5" fmla="*/ 2 h 152"/>
                <a:gd name="T6" fmla="*/ 1 w 111"/>
                <a:gd name="T7" fmla="*/ 0 h 152"/>
                <a:gd name="T8" fmla="*/ 1 w 111"/>
                <a:gd name="T9" fmla="*/ 0 h 152"/>
                <a:gd name="T10" fmla="*/ 1 w 111"/>
                <a:gd name="T11" fmla="*/ 2 h 152"/>
                <a:gd name="T12" fmla="*/ 1 w 111"/>
                <a:gd name="T13" fmla="*/ 2 h 152"/>
                <a:gd name="T14" fmla="*/ 1 w 111"/>
                <a:gd name="T15" fmla="*/ 2 h 152"/>
                <a:gd name="T16" fmla="*/ 0 w 111"/>
                <a:gd name="T17" fmla="*/ 3 h 152"/>
                <a:gd name="T18" fmla="*/ 0 w 111"/>
                <a:gd name="T19" fmla="*/ 3 h 152"/>
                <a:gd name="T20" fmla="*/ 0 w 111"/>
                <a:gd name="T21" fmla="*/ 3 h 152"/>
                <a:gd name="T22" fmla="*/ 0 w 111"/>
                <a:gd name="T23" fmla="*/ 3 h 152"/>
                <a:gd name="T24" fmla="*/ 0 w 111"/>
                <a:gd name="T25" fmla="*/ 3 h 152"/>
                <a:gd name="T26" fmla="*/ 0 w 111"/>
                <a:gd name="T27" fmla="*/ 3 h 152"/>
                <a:gd name="T28" fmla="*/ 0 w 111"/>
                <a:gd name="T29" fmla="*/ 3 h 152"/>
                <a:gd name="T30" fmla="*/ 0 w 111"/>
                <a:gd name="T31" fmla="*/ 3 h 152"/>
                <a:gd name="T32" fmla="*/ 0 w 111"/>
                <a:gd name="T33" fmla="*/ 3 h 152"/>
                <a:gd name="T34" fmla="*/ 0 w 111"/>
                <a:gd name="T35" fmla="*/ 3 h 152"/>
                <a:gd name="T36" fmla="*/ 0 w 111"/>
                <a:gd name="T37" fmla="*/ 3 h 152"/>
                <a:gd name="T38" fmla="*/ 0 w 111"/>
                <a:gd name="T39" fmla="*/ 3 h 152"/>
                <a:gd name="T40" fmla="*/ 0 w 111"/>
                <a:gd name="T41" fmla="*/ 3 h 152"/>
                <a:gd name="T42" fmla="*/ 0 w 111"/>
                <a:gd name="T43" fmla="*/ 3 h 152"/>
                <a:gd name="T44" fmla="*/ 0 w 111"/>
                <a:gd name="T45" fmla="*/ 3 h 152"/>
                <a:gd name="T46" fmla="*/ 0 w 111"/>
                <a:gd name="T47" fmla="*/ 3 h 152"/>
                <a:gd name="T48" fmla="*/ 0 w 111"/>
                <a:gd name="T49" fmla="*/ 2 h 152"/>
                <a:gd name="T50" fmla="*/ 0 w 111"/>
                <a:gd name="T51" fmla="*/ 2 h 152"/>
                <a:gd name="T52" fmla="*/ 0 w 111"/>
                <a:gd name="T53" fmla="*/ 2 h 152"/>
                <a:gd name="T54" fmla="*/ 0 w 111"/>
                <a:gd name="T55" fmla="*/ 2 h 152"/>
                <a:gd name="T56" fmla="*/ 0 w 111"/>
                <a:gd name="T57" fmla="*/ 2 h 152"/>
                <a:gd name="T58" fmla="*/ 0 w 111"/>
                <a:gd name="T59" fmla="*/ 0 h 152"/>
                <a:gd name="T60" fmla="*/ 0 w 111"/>
                <a:gd name="T61" fmla="*/ 0 h 152"/>
                <a:gd name="T62" fmla="*/ 0 w 111"/>
                <a:gd name="T63" fmla="*/ 0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152">
                  <a:moveTo>
                    <a:pt x="0" y="0"/>
                  </a:moveTo>
                  <a:lnTo>
                    <a:pt x="31" y="0"/>
                  </a:lnTo>
                  <a:lnTo>
                    <a:pt x="57" y="77"/>
                  </a:lnTo>
                  <a:lnTo>
                    <a:pt x="82" y="0"/>
                  </a:lnTo>
                  <a:lnTo>
                    <a:pt x="111" y="0"/>
                  </a:lnTo>
                  <a:lnTo>
                    <a:pt x="73" y="104"/>
                  </a:lnTo>
                  <a:lnTo>
                    <a:pt x="66" y="123"/>
                  </a:lnTo>
                  <a:lnTo>
                    <a:pt x="60" y="136"/>
                  </a:lnTo>
                  <a:lnTo>
                    <a:pt x="55" y="141"/>
                  </a:lnTo>
                  <a:lnTo>
                    <a:pt x="52" y="144"/>
                  </a:lnTo>
                  <a:lnTo>
                    <a:pt x="47" y="148"/>
                  </a:lnTo>
                  <a:lnTo>
                    <a:pt x="41" y="149"/>
                  </a:lnTo>
                  <a:lnTo>
                    <a:pt x="26" y="152"/>
                  </a:lnTo>
                  <a:lnTo>
                    <a:pt x="10" y="149"/>
                  </a:lnTo>
                  <a:lnTo>
                    <a:pt x="8" y="128"/>
                  </a:lnTo>
                  <a:lnTo>
                    <a:pt x="20" y="128"/>
                  </a:lnTo>
                  <a:lnTo>
                    <a:pt x="28" y="128"/>
                  </a:lnTo>
                  <a:lnTo>
                    <a:pt x="31" y="125"/>
                  </a:lnTo>
                  <a:lnTo>
                    <a:pt x="34" y="123"/>
                  </a:lnTo>
                  <a:lnTo>
                    <a:pt x="39" y="117"/>
                  </a:lnTo>
                  <a:lnTo>
                    <a:pt x="42" y="1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9"/>
            <p:cNvSpPr>
              <a:spLocks noChangeAspect="1" noEditPoints="1"/>
            </p:cNvSpPr>
            <p:nvPr userDrawn="1"/>
          </p:nvSpPr>
          <p:spPr bwMode="auto">
            <a:xfrm>
              <a:off x="1915" y="2364"/>
              <a:ext cx="75" cy="74"/>
            </a:xfrm>
            <a:custGeom>
              <a:avLst/>
              <a:gdLst>
                <a:gd name="T0" fmla="*/ 3 w 149"/>
                <a:gd name="T1" fmla="*/ 3 h 147"/>
                <a:gd name="T2" fmla="*/ 2 w 149"/>
                <a:gd name="T3" fmla="*/ 3 h 147"/>
                <a:gd name="T4" fmla="*/ 2 w 149"/>
                <a:gd name="T5" fmla="*/ 2 h 147"/>
                <a:gd name="T6" fmla="*/ 1 w 149"/>
                <a:gd name="T7" fmla="*/ 2 h 147"/>
                <a:gd name="T8" fmla="*/ 1 w 149"/>
                <a:gd name="T9" fmla="*/ 3 h 147"/>
                <a:gd name="T10" fmla="*/ 0 w 149"/>
                <a:gd name="T11" fmla="*/ 3 h 147"/>
                <a:gd name="T12" fmla="*/ 1 w 149"/>
                <a:gd name="T13" fmla="*/ 0 h 147"/>
                <a:gd name="T14" fmla="*/ 2 w 149"/>
                <a:gd name="T15" fmla="*/ 0 h 147"/>
                <a:gd name="T16" fmla="*/ 3 w 149"/>
                <a:gd name="T17" fmla="*/ 3 h 147"/>
                <a:gd name="T18" fmla="*/ 3 w 149"/>
                <a:gd name="T19" fmla="*/ 3 h 147"/>
                <a:gd name="T20" fmla="*/ 3 w 149"/>
                <a:gd name="T21" fmla="*/ 3 h 147"/>
                <a:gd name="T22" fmla="*/ 2 w 149"/>
                <a:gd name="T23" fmla="*/ 2 h 147"/>
                <a:gd name="T24" fmla="*/ 2 w 149"/>
                <a:gd name="T25" fmla="*/ 1 h 147"/>
                <a:gd name="T26" fmla="*/ 1 w 149"/>
                <a:gd name="T27" fmla="*/ 2 h 147"/>
                <a:gd name="T28" fmla="*/ 2 w 149"/>
                <a:gd name="T29" fmla="*/ 2 h 147"/>
                <a:gd name="T30" fmla="*/ 2 w 149"/>
                <a:gd name="T31" fmla="*/ 2 h 147"/>
                <a:gd name="T32" fmla="*/ 2 w 149"/>
                <a:gd name="T33" fmla="*/ 2 h 1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49" h="147">
                  <a:moveTo>
                    <a:pt x="149" y="147"/>
                  </a:moveTo>
                  <a:lnTo>
                    <a:pt x="117" y="147"/>
                  </a:lnTo>
                  <a:lnTo>
                    <a:pt x="104" y="114"/>
                  </a:lnTo>
                  <a:lnTo>
                    <a:pt x="45" y="114"/>
                  </a:lnTo>
                  <a:lnTo>
                    <a:pt x="32" y="147"/>
                  </a:lnTo>
                  <a:lnTo>
                    <a:pt x="0" y="147"/>
                  </a:lnTo>
                  <a:lnTo>
                    <a:pt x="58" y="0"/>
                  </a:lnTo>
                  <a:lnTo>
                    <a:pt x="90" y="0"/>
                  </a:lnTo>
                  <a:lnTo>
                    <a:pt x="149" y="147"/>
                  </a:lnTo>
                  <a:close/>
                  <a:moveTo>
                    <a:pt x="95" y="90"/>
                  </a:moveTo>
                  <a:lnTo>
                    <a:pt x="74" y="35"/>
                  </a:lnTo>
                  <a:lnTo>
                    <a:pt x="53" y="90"/>
                  </a:lnTo>
                  <a:lnTo>
                    <a:pt x="95" y="9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50"/>
            <p:cNvSpPr>
              <a:spLocks noChangeAspect="1" noEditPoints="1"/>
            </p:cNvSpPr>
            <p:nvPr userDrawn="1"/>
          </p:nvSpPr>
          <p:spPr bwMode="auto">
            <a:xfrm>
              <a:off x="1996" y="2384"/>
              <a:ext cx="52" cy="77"/>
            </a:xfrm>
            <a:custGeom>
              <a:avLst/>
              <a:gdLst>
                <a:gd name="T0" fmla="*/ 1 w 104"/>
                <a:gd name="T1" fmla="*/ 2 h 154"/>
                <a:gd name="T2" fmla="*/ 1 w 104"/>
                <a:gd name="T3" fmla="*/ 2 h 154"/>
                <a:gd name="T4" fmla="*/ 1 w 104"/>
                <a:gd name="T5" fmla="*/ 3 h 154"/>
                <a:gd name="T6" fmla="*/ 1 w 104"/>
                <a:gd name="T7" fmla="*/ 3 h 154"/>
                <a:gd name="T8" fmla="*/ 1 w 104"/>
                <a:gd name="T9" fmla="*/ 3 h 154"/>
                <a:gd name="T10" fmla="*/ 2 w 104"/>
                <a:gd name="T11" fmla="*/ 3 h 154"/>
                <a:gd name="T12" fmla="*/ 2 w 104"/>
                <a:gd name="T13" fmla="*/ 2 h 154"/>
                <a:gd name="T14" fmla="*/ 2 w 104"/>
                <a:gd name="T15" fmla="*/ 2 h 154"/>
                <a:gd name="T16" fmla="*/ 2 w 104"/>
                <a:gd name="T17" fmla="*/ 2 h 154"/>
                <a:gd name="T18" fmla="*/ 2 w 104"/>
                <a:gd name="T19" fmla="*/ 2 h 154"/>
                <a:gd name="T20" fmla="*/ 1 w 104"/>
                <a:gd name="T21" fmla="*/ 2 h 154"/>
                <a:gd name="T22" fmla="*/ 1 w 104"/>
                <a:gd name="T23" fmla="*/ 2 h 154"/>
                <a:gd name="T24" fmla="*/ 1 w 104"/>
                <a:gd name="T25" fmla="*/ 2 h 154"/>
                <a:gd name="T26" fmla="*/ 1 w 104"/>
                <a:gd name="T27" fmla="*/ 2 h 154"/>
                <a:gd name="T28" fmla="*/ 1 w 104"/>
                <a:gd name="T29" fmla="*/ 2 h 154"/>
                <a:gd name="T30" fmla="*/ 0 w 104"/>
                <a:gd name="T31" fmla="*/ 2 h 154"/>
                <a:gd name="T32" fmla="*/ 0 w 104"/>
                <a:gd name="T33" fmla="*/ 1 h 154"/>
                <a:gd name="T34" fmla="*/ 1 w 104"/>
                <a:gd name="T35" fmla="*/ 1 h 154"/>
                <a:gd name="T36" fmla="*/ 1 w 104"/>
                <a:gd name="T37" fmla="*/ 1 h 154"/>
                <a:gd name="T38" fmla="*/ 1 w 104"/>
                <a:gd name="T39" fmla="*/ 1 h 154"/>
                <a:gd name="T40" fmla="*/ 1 w 104"/>
                <a:gd name="T41" fmla="*/ 1 h 154"/>
                <a:gd name="T42" fmla="*/ 1 w 104"/>
                <a:gd name="T43" fmla="*/ 0 h 154"/>
                <a:gd name="T44" fmla="*/ 1 w 104"/>
                <a:gd name="T45" fmla="*/ 1 h 154"/>
                <a:gd name="T46" fmla="*/ 2 w 104"/>
                <a:gd name="T47" fmla="*/ 1 h 154"/>
                <a:gd name="T48" fmla="*/ 2 w 104"/>
                <a:gd name="T49" fmla="*/ 1 h 154"/>
                <a:gd name="T50" fmla="*/ 2 w 104"/>
                <a:gd name="T51" fmla="*/ 2 h 154"/>
                <a:gd name="T52" fmla="*/ 2 w 104"/>
                <a:gd name="T53" fmla="*/ 2 h 154"/>
                <a:gd name="T54" fmla="*/ 2 w 104"/>
                <a:gd name="T55" fmla="*/ 3 h 154"/>
                <a:gd name="T56" fmla="*/ 2 w 104"/>
                <a:gd name="T57" fmla="*/ 3 h 154"/>
                <a:gd name="T58" fmla="*/ 2 w 104"/>
                <a:gd name="T59" fmla="*/ 3 h 154"/>
                <a:gd name="T60" fmla="*/ 2 w 104"/>
                <a:gd name="T61" fmla="*/ 3 h 154"/>
                <a:gd name="T62" fmla="*/ 1 w 104"/>
                <a:gd name="T63" fmla="*/ 3 h 154"/>
                <a:gd name="T64" fmla="*/ 1 w 104"/>
                <a:gd name="T65" fmla="*/ 3 h 154"/>
                <a:gd name="T66" fmla="*/ 1 w 104"/>
                <a:gd name="T67" fmla="*/ 3 h 154"/>
                <a:gd name="T68" fmla="*/ 1 w 104"/>
                <a:gd name="T69" fmla="*/ 3 h 154"/>
                <a:gd name="T70" fmla="*/ 1 w 104"/>
                <a:gd name="T71" fmla="*/ 2 h 154"/>
                <a:gd name="T72" fmla="*/ 1 w 104"/>
                <a:gd name="T73" fmla="*/ 2 h 154"/>
                <a:gd name="T74" fmla="*/ 1 w 104"/>
                <a:gd name="T75" fmla="*/ 2 h 154"/>
                <a:gd name="T76" fmla="*/ 1 w 104"/>
                <a:gd name="T77" fmla="*/ 2 h 154"/>
                <a:gd name="T78" fmla="*/ 1 w 104"/>
                <a:gd name="T79" fmla="*/ 1 h 154"/>
                <a:gd name="T80" fmla="*/ 1 w 104"/>
                <a:gd name="T81" fmla="*/ 2 h 154"/>
                <a:gd name="T82" fmla="*/ 1 w 104"/>
                <a:gd name="T83" fmla="*/ 2 h 154"/>
                <a:gd name="T84" fmla="*/ 1 w 104"/>
                <a:gd name="T85" fmla="*/ 2 h 154"/>
                <a:gd name="T86" fmla="*/ 1 w 104"/>
                <a:gd name="T87" fmla="*/ 2 h 154"/>
                <a:gd name="T88" fmla="*/ 1 w 104"/>
                <a:gd name="T89" fmla="*/ 2 h 154"/>
                <a:gd name="T90" fmla="*/ 2 w 104"/>
                <a:gd name="T91" fmla="*/ 2 h 154"/>
                <a:gd name="T92" fmla="*/ 2 w 104"/>
                <a:gd name="T93" fmla="*/ 2 h 154"/>
                <a:gd name="T94" fmla="*/ 2 w 104"/>
                <a:gd name="T95" fmla="*/ 2 h 154"/>
                <a:gd name="T96" fmla="*/ 2 w 104"/>
                <a:gd name="T97" fmla="*/ 1 h 154"/>
                <a:gd name="T98" fmla="*/ 2 w 104"/>
                <a:gd name="T99" fmla="*/ 1 h 154"/>
                <a:gd name="T100" fmla="*/ 2 w 104"/>
                <a:gd name="T101" fmla="*/ 1 h 154"/>
                <a:gd name="T102" fmla="*/ 2 w 104"/>
                <a:gd name="T103" fmla="*/ 1 h 154"/>
                <a:gd name="T104" fmla="*/ 1 w 104"/>
                <a:gd name="T105" fmla="*/ 1 h 154"/>
                <a:gd name="T106" fmla="*/ 1 w 104"/>
                <a:gd name="T107" fmla="*/ 1 h 154"/>
                <a:gd name="T108" fmla="*/ 1 w 104"/>
                <a:gd name="T109" fmla="*/ 1 h 154"/>
                <a:gd name="T110" fmla="*/ 1 w 104"/>
                <a:gd name="T111" fmla="*/ 1 h 154"/>
                <a:gd name="T112" fmla="*/ 1 w 104"/>
                <a:gd name="T113" fmla="*/ 1 h 154"/>
                <a:gd name="T114" fmla="*/ 1 w 104"/>
                <a:gd name="T115" fmla="*/ 1 h 154"/>
                <a:gd name="T116" fmla="*/ 1 w 104"/>
                <a:gd name="T117" fmla="*/ 1 h 154"/>
                <a:gd name="T118" fmla="*/ 1 w 104"/>
                <a:gd name="T119" fmla="*/ 1 h 15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104" h="154">
                  <a:moveTo>
                    <a:pt x="3" y="117"/>
                  </a:moveTo>
                  <a:lnTo>
                    <a:pt x="35" y="121"/>
                  </a:lnTo>
                  <a:lnTo>
                    <a:pt x="36" y="125"/>
                  </a:lnTo>
                  <a:lnTo>
                    <a:pt x="40" y="129"/>
                  </a:lnTo>
                  <a:lnTo>
                    <a:pt x="45" y="132"/>
                  </a:lnTo>
                  <a:lnTo>
                    <a:pt x="53" y="132"/>
                  </a:lnTo>
                  <a:lnTo>
                    <a:pt x="62" y="132"/>
                  </a:lnTo>
                  <a:lnTo>
                    <a:pt x="69" y="129"/>
                  </a:lnTo>
                  <a:lnTo>
                    <a:pt x="72" y="125"/>
                  </a:lnTo>
                  <a:lnTo>
                    <a:pt x="75" y="121"/>
                  </a:lnTo>
                  <a:lnTo>
                    <a:pt x="75" y="116"/>
                  </a:lnTo>
                  <a:lnTo>
                    <a:pt x="77" y="108"/>
                  </a:lnTo>
                  <a:lnTo>
                    <a:pt x="77" y="92"/>
                  </a:lnTo>
                  <a:lnTo>
                    <a:pt x="69" y="100"/>
                  </a:lnTo>
                  <a:lnTo>
                    <a:pt x="62" y="106"/>
                  </a:lnTo>
                  <a:lnTo>
                    <a:pt x="53" y="109"/>
                  </a:lnTo>
                  <a:lnTo>
                    <a:pt x="45" y="109"/>
                  </a:lnTo>
                  <a:lnTo>
                    <a:pt x="33" y="108"/>
                  </a:lnTo>
                  <a:lnTo>
                    <a:pt x="24" y="105"/>
                  </a:lnTo>
                  <a:lnTo>
                    <a:pt x="16" y="100"/>
                  </a:lnTo>
                  <a:lnTo>
                    <a:pt x="9" y="92"/>
                  </a:lnTo>
                  <a:lnTo>
                    <a:pt x="4" y="84"/>
                  </a:lnTo>
                  <a:lnTo>
                    <a:pt x="3" y="76"/>
                  </a:lnTo>
                  <a:lnTo>
                    <a:pt x="0" y="66"/>
                  </a:lnTo>
                  <a:lnTo>
                    <a:pt x="0" y="56"/>
                  </a:lnTo>
                  <a:lnTo>
                    <a:pt x="0" y="43"/>
                  </a:lnTo>
                  <a:lnTo>
                    <a:pt x="3" y="32"/>
                  </a:lnTo>
                  <a:lnTo>
                    <a:pt x="8" y="23"/>
                  </a:lnTo>
                  <a:lnTo>
                    <a:pt x="12" y="15"/>
                  </a:lnTo>
                  <a:lnTo>
                    <a:pt x="19" y="8"/>
                  </a:lnTo>
                  <a:lnTo>
                    <a:pt x="27" y="3"/>
                  </a:lnTo>
                  <a:lnTo>
                    <a:pt x="35" y="2"/>
                  </a:lnTo>
                  <a:lnTo>
                    <a:pt x="45" y="0"/>
                  </a:lnTo>
                  <a:lnTo>
                    <a:pt x="54" y="2"/>
                  </a:lnTo>
                  <a:lnTo>
                    <a:pt x="64" y="5"/>
                  </a:lnTo>
                  <a:lnTo>
                    <a:pt x="72" y="10"/>
                  </a:lnTo>
                  <a:lnTo>
                    <a:pt x="78" y="18"/>
                  </a:lnTo>
                  <a:lnTo>
                    <a:pt x="78" y="2"/>
                  </a:lnTo>
                  <a:lnTo>
                    <a:pt x="104" y="2"/>
                  </a:lnTo>
                  <a:lnTo>
                    <a:pt x="104" y="100"/>
                  </a:lnTo>
                  <a:lnTo>
                    <a:pt x="104" y="116"/>
                  </a:lnTo>
                  <a:lnTo>
                    <a:pt x="101" y="127"/>
                  </a:lnTo>
                  <a:lnTo>
                    <a:pt x="98" y="135"/>
                  </a:lnTo>
                  <a:lnTo>
                    <a:pt x="93" y="141"/>
                  </a:lnTo>
                  <a:lnTo>
                    <a:pt x="86" y="146"/>
                  </a:lnTo>
                  <a:lnTo>
                    <a:pt x="77" y="151"/>
                  </a:lnTo>
                  <a:lnTo>
                    <a:pt x="67" y="153"/>
                  </a:lnTo>
                  <a:lnTo>
                    <a:pt x="53" y="154"/>
                  </a:lnTo>
                  <a:lnTo>
                    <a:pt x="41" y="153"/>
                  </a:lnTo>
                  <a:lnTo>
                    <a:pt x="30" y="151"/>
                  </a:lnTo>
                  <a:lnTo>
                    <a:pt x="20" y="148"/>
                  </a:lnTo>
                  <a:lnTo>
                    <a:pt x="14" y="145"/>
                  </a:lnTo>
                  <a:lnTo>
                    <a:pt x="9" y="140"/>
                  </a:lnTo>
                  <a:lnTo>
                    <a:pt x="6" y="133"/>
                  </a:lnTo>
                  <a:lnTo>
                    <a:pt x="4" y="127"/>
                  </a:lnTo>
                  <a:lnTo>
                    <a:pt x="3" y="121"/>
                  </a:lnTo>
                  <a:lnTo>
                    <a:pt x="3" y="117"/>
                  </a:lnTo>
                  <a:close/>
                  <a:moveTo>
                    <a:pt x="28" y="53"/>
                  </a:moveTo>
                  <a:lnTo>
                    <a:pt x="28" y="53"/>
                  </a:lnTo>
                  <a:lnTo>
                    <a:pt x="30" y="69"/>
                  </a:lnTo>
                  <a:lnTo>
                    <a:pt x="32" y="74"/>
                  </a:lnTo>
                  <a:lnTo>
                    <a:pt x="35" y="79"/>
                  </a:lnTo>
                  <a:lnTo>
                    <a:pt x="38" y="82"/>
                  </a:lnTo>
                  <a:lnTo>
                    <a:pt x="43" y="85"/>
                  </a:lnTo>
                  <a:lnTo>
                    <a:pt x="46" y="87"/>
                  </a:lnTo>
                  <a:lnTo>
                    <a:pt x="51" y="87"/>
                  </a:lnTo>
                  <a:lnTo>
                    <a:pt x="56" y="87"/>
                  </a:lnTo>
                  <a:lnTo>
                    <a:pt x="61" y="85"/>
                  </a:lnTo>
                  <a:lnTo>
                    <a:pt x="65" y="82"/>
                  </a:lnTo>
                  <a:lnTo>
                    <a:pt x="69" y="79"/>
                  </a:lnTo>
                  <a:lnTo>
                    <a:pt x="72" y="74"/>
                  </a:lnTo>
                  <a:lnTo>
                    <a:pt x="75" y="69"/>
                  </a:lnTo>
                  <a:lnTo>
                    <a:pt x="77" y="63"/>
                  </a:lnTo>
                  <a:lnTo>
                    <a:pt x="77" y="55"/>
                  </a:lnTo>
                  <a:lnTo>
                    <a:pt x="77" y="47"/>
                  </a:lnTo>
                  <a:lnTo>
                    <a:pt x="75" y="40"/>
                  </a:lnTo>
                  <a:lnTo>
                    <a:pt x="72" y="34"/>
                  </a:lnTo>
                  <a:lnTo>
                    <a:pt x="70" y="31"/>
                  </a:lnTo>
                  <a:lnTo>
                    <a:pt x="65" y="26"/>
                  </a:lnTo>
                  <a:lnTo>
                    <a:pt x="62" y="24"/>
                  </a:lnTo>
                  <a:lnTo>
                    <a:pt x="57" y="23"/>
                  </a:lnTo>
                  <a:lnTo>
                    <a:pt x="53" y="23"/>
                  </a:lnTo>
                  <a:lnTo>
                    <a:pt x="48" y="23"/>
                  </a:lnTo>
                  <a:lnTo>
                    <a:pt x="43" y="24"/>
                  </a:lnTo>
                  <a:lnTo>
                    <a:pt x="38" y="26"/>
                  </a:lnTo>
                  <a:lnTo>
                    <a:pt x="35" y="29"/>
                  </a:lnTo>
                  <a:lnTo>
                    <a:pt x="32" y="34"/>
                  </a:lnTo>
                  <a:lnTo>
                    <a:pt x="30" y="40"/>
                  </a:lnTo>
                  <a:lnTo>
                    <a:pt x="28" y="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3" name="Freeform 51"/>
            <p:cNvSpPr>
              <a:spLocks noChangeAspect="1" noEditPoints="1"/>
            </p:cNvSpPr>
            <p:nvPr userDrawn="1"/>
          </p:nvSpPr>
          <p:spPr bwMode="auto">
            <a:xfrm>
              <a:off x="2059" y="2384"/>
              <a:ext cx="51" cy="56"/>
            </a:xfrm>
            <a:custGeom>
              <a:avLst/>
              <a:gdLst>
                <a:gd name="T0" fmla="*/ 2 w 102"/>
                <a:gd name="T1" fmla="*/ 1 h 113"/>
                <a:gd name="T2" fmla="*/ 2 w 102"/>
                <a:gd name="T3" fmla="*/ 1 h 113"/>
                <a:gd name="T4" fmla="*/ 2 w 102"/>
                <a:gd name="T5" fmla="*/ 1 h 113"/>
                <a:gd name="T6" fmla="*/ 2 w 102"/>
                <a:gd name="T7" fmla="*/ 1 h 113"/>
                <a:gd name="T8" fmla="*/ 2 w 102"/>
                <a:gd name="T9" fmla="*/ 1 h 113"/>
                <a:gd name="T10" fmla="*/ 1 w 102"/>
                <a:gd name="T11" fmla="*/ 1 h 113"/>
                <a:gd name="T12" fmla="*/ 1 w 102"/>
                <a:gd name="T13" fmla="*/ 1 h 113"/>
                <a:gd name="T14" fmla="*/ 1 w 102"/>
                <a:gd name="T15" fmla="*/ 1 h 113"/>
                <a:gd name="T16" fmla="*/ 1 w 102"/>
                <a:gd name="T17" fmla="*/ 1 h 113"/>
                <a:gd name="T18" fmla="*/ 1 w 102"/>
                <a:gd name="T19" fmla="*/ 1 h 113"/>
                <a:gd name="T20" fmla="*/ 0 w 102"/>
                <a:gd name="T21" fmla="*/ 0 h 113"/>
                <a:gd name="T22" fmla="*/ 1 w 102"/>
                <a:gd name="T23" fmla="*/ 0 h 113"/>
                <a:gd name="T24" fmla="*/ 1 w 102"/>
                <a:gd name="T25" fmla="*/ 0 h 113"/>
                <a:gd name="T26" fmla="*/ 1 w 102"/>
                <a:gd name="T27" fmla="*/ 0 h 113"/>
                <a:gd name="T28" fmla="*/ 1 w 102"/>
                <a:gd name="T29" fmla="*/ 0 h 113"/>
                <a:gd name="T30" fmla="*/ 1 w 102"/>
                <a:gd name="T31" fmla="*/ 0 h 113"/>
                <a:gd name="T32" fmla="*/ 1 w 102"/>
                <a:gd name="T33" fmla="*/ 0 h 113"/>
                <a:gd name="T34" fmla="*/ 2 w 102"/>
                <a:gd name="T35" fmla="*/ 0 h 113"/>
                <a:gd name="T36" fmla="*/ 2 w 102"/>
                <a:gd name="T37" fmla="*/ 0 h 113"/>
                <a:gd name="T38" fmla="*/ 2 w 102"/>
                <a:gd name="T39" fmla="*/ 0 h 113"/>
                <a:gd name="T40" fmla="*/ 2 w 102"/>
                <a:gd name="T41" fmla="*/ 1 h 113"/>
                <a:gd name="T42" fmla="*/ 1 w 102"/>
                <a:gd name="T43" fmla="*/ 1 h 113"/>
                <a:gd name="T44" fmla="*/ 1 w 102"/>
                <a:gd name="T45" fmla="*/ 1 h 113"/>
                <a:gd name="T46" fmla="*/ 1 w 102"/>
                <a:gd name="T47" fmla="*/ 1 h 113"/>
                <a:gd name="T48" fmla="*/ 1 w 102"/>
                <a:gd name="T49" fmla="*/ 1 h 113"/>
                <a:gd name="T50" fmla="*/ 1 w 102"/>
                <a:gd name="T51" fmla="*/ 1 h 113"/>
                <a:gd name="T52" fmla="*/ 2 w 102"/>
                <a:gd name="T53" fmla="*/ 1 h 113"/>
                <a:gd name="T54" fmla="*/ 2 w 102"/>
                <a:gd name="T55" fmla="*/ 1 h 113"/>
                <a:gd name="T56" fmla="*/ 2 w 102"/>
                <a:gd name="T57" fmla="*/ 1 h 113"/>
                <a:gd name="T58" fmla="*/ 2 w 102"/>
                <a:gd name="T59" fmla="*/ 0 h 113"/>
                <a:gd name="T60" fmla="*/ 2 w 102"/>
                <a:gd name="T61" fmla="*/ 0 h 113"/>
                <a:gd name="T62" fmla="*/ 2 w 102"/>
                <a:gd name="T63" fmla="*/ 0 h 113"/>
                <a:gd name="T64" fmla="*/ 1 w 102"/>
                <a:gd name="T65" fmla="*/ 0 h 113"/>
                <a:gd name="T66" fmla="*/ 1 w 102"/>
                <a:gd name="T67" fmla="*/ 0 h 113"/>
                <a:gd name="T68" fmla="*/ 1 w 102"/>
                <a:gd name="T69" fmla="*/ 0 h 113"/>
                <a:gd name="T70" fmla="*/ 1 w 102"/>
                <a:gd name="T71" fmla="*/ 0 h 113"/>
                <a:gd name="T72" fmla="*/ 1 w 102"/>
                <a:gd name="T73" fmla="*/ 0 h 113"/>
                <a:gd name="T74" fmla="*/ 2 w 102"/>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2" h="113">
                  <a:moveTo>
                    <a:pt x="71" y="76"/>
                  </a:moveTo>
                  <a:lnTo>
                    <a:pt x="100" y="80"/>
                  </a:lnTo>
                  <a:lnTo>
                    <a:pt x="97" y="87"/>
                  </a:lnTo>
                  <a:lnTo>
                    <a:pt x="92" y="93"/>
                  </a:lnTo>
                  <a:lnTo>
                    <a:pt x="87" y="100"/>
                  </a:lnTo>
                  <a:lnTo>
                    <a:pt x="82" y="105"/>
                  </a:lnTo>
                  <a:lnTo>
                    <a:pt x="76" y="108"/>
                  </a:lnTo>
                  <a:lnTo>
                    <a:pt x="70" y="111"/>
                  </a:lnTo>
                  <a:lnTo>
                    <a:pt x="62" y="111"/>
                  </a:lnTo>
                  <a:lnTo>
                    <a:pt x="53" y="113"/>
                  </a:lnTo>
                  <a:lnTo>
                    <a:pt x="41" y="111"/>
                  </a:lnTo>
                  <a:lnTo>
                    <a:pt x="29" y="108"/>
                  </a:lnTo>
                  <a:lnTo>
                    <a:pt x="20" y="101"/>
                  </a:lnTo>
                  <a:lnTo>
                    <a:pt x="12" y="93"/>
                  </a:lnTo>
                  <a:lnTo>
                    <a:pt x="7" y="87"/>
                  </a:lnTo>
                  <a:lnTo>
                    <a:pt x="4" y="77"/>
                  </a:lnTo>
                  <a:lnTo>
                    <a:pt x="2" y="68"/>
                  </a:lnTo>
                  <a:lnTo>
                    <a:pt x="0" y="56"/>
                  </a:lnTo>
                  <a:lnTo>
                    <a:pt x="2" y="45"/>
                  </a:lnTo>
                  <a:lnTo>
                    <a:pt x="5" y="34"/>
                  </a:lnTo>
                  <a:lnTo>
                    <a:pt x="8" y="24"/>
                  </a:lnTo>
                  <a:lnTo>
                    <a:pt x="15" y="15"/>
                  </a:lnTo>
                  <a:lnTo>
                    <a:pt x="23" y="8"/>
                  </a:lnTo>
                  <a:lnTo>
                    <a:pt x="31" y="3"/>
                  </a:lnTo>
                  <a:lnTo>
                    <a:pt x="41" y="2"/>
                  </a:lnTo>
                  <a:lnTo>
                    <a:pt x="50" y="0"/>
                  </a:lnTo>
                  <a:lnTo>
                    <a:pt x="62" y="2"/>
                  </a:lnTo>
                  <a:lnTo>
                    <a:pt x="71" y="5"/>
                  </a:lnTo>
                  <a:lnTo>
                    <a:pt x="81" y="10"/>
                  </a:lnTo>
                  <a:lnTo>
                    <a:pt x="87" y="16"/>
                  </a:lnTo>
                  <a:lnTo>
                    <a:pt x="94" y="24"/>
                  </a:lnTo>
                  <a:lnTo>
                    <a:pt x="98" y="35"/>
                  </a:lnTo>
                  <a:lnTo>
                    <a:pt x="100" y="50"/>
                  </a:lnTo>
                  <a:lnTo>
                    <a:pt x="102" y="64"/>
                  </a:lnTo>
                  <a:lnTo>
                    <a:pt x="29" y="64"/>
                  </a:lnTo>
                  <a:lnTo>
                    <a:pt x="33" y="76"/>
                  </a:lnTo>
                  <a:lnTo>
                    <a:pt x="34" y="80"/>
                  </a:lnTo>
                  <a:lnTo>
                    <a:pt x="37" y="84"/>
                  </a:lnTo>
                  <a:lnTo>
                    <a:pt x="44" y="88"/>
                  </a:lnTo>
                  <a:lnTo>
                    <a:pt x="53" y="92"/>
                  </a:lnTo>
                  <a:lnTo>
                    <a:pt x="60" y="90"/>
                  </a:lnTo>
                  <a:lnTo>
                    <a:pt x="65" y="87"/>
                  </a:lnTo>
                  <a:lnTo>
                    <a:pt x="68" y="82"/>
                  </a:lnTo>
                  <a:lnTo>
                    <a:pt x="71" y="76"/>
                  </a:lnTo>
                  <a:close/>
                  <a:moveTo>
                    <a:pt x="73" y="47"/>
                  </a:moveTo>
                  <a:lnTo>
                    <a:pt x="73" y="47"/>
                  </a:lnTo>
                  <a:lnTo>
                    <a:pt x="71" y="35"/>
                  </a:lnTo>
                  <a:lnTo>
                    <a:pt x="70" y="32"/>
                  </a:lnTo>
                  <a:lnTo>
                    <a:pt x="66" y="29"/>
                  </a:lnTo>
                  <a:lnTo>
                    <a:pt x="60" y="24"/>
                  </a:lnTo>
                  <a:lnTo>
                    <a:pt x="52" y="23"/>
                  </a:lnTo>
                  <a:lnTo>
                    <a:pt x="44" y="24"/>
                  </a:lnTo>
                  <a:lnTo>
                    <a:pt x="36" y="29"/>
                  </a:lnTo>
                  <a:lnTo>
                    <a:pt x="34" y="32"/>
                  </a:lnTo>
                  <a:lnTo>
                    <a:pt x="33" y="37"/>
                  </a:lnTo>
                  <a:lnTo>
                    <a:pt x="31" y="47"/>
                  </a:lnTo>
                  <a:lnTo>
                    <a:pt x="73" y="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4" name="Freeform 52"/>
            <p:cNvSpPr>
              <a:spLocks noChangeAspect="1"/>
            </p:cNvSpPr>
            <p:nvPr userDrawn="1"/>
          </p:nvSpPr>
          <p:spPr bwMode="auto">
            <a:xfrm>
              <a:off x="2123" y="2384"/>
              <a:ext cx="48" cy="54"/>
            </a:xfrm>
            <a:custGeom>
              <a:avLst/>
              <a:gdLst>
                <a:gd name="T0" fmla="*/ 1 w 97"/>
                <a:gd name="T1" fmla="*/ 1 h 109"/>
                <a:gd name="T2" fmla="*/ 1 w 97"/>
                <a:gd name="T3" fmla="*/ 1 h 109"/>
                <a:gd name="T4" fmla="*/ 1 w 97"/>
                <a:gd name="T5" fmla="*/ 0 h 109"/>
                <a:gd name="T6" fmla="*/ 1 w 97"/>
                <a:gd name="T7" fmla="*/ 0 h 109"/>
                <a:gd name="T8" fmla="*/ 1 w 97"/>
                <a:gd name="T9" fmla="*/ 0 h 109"/>
                <a:gd name="T10" fmla="*/ 1 w 97"/>
                <a:gd name="T11" fmla="*/ 0 h 109"/>
                <a:gd name="T12" fmla="*/ 1 w 97"/>
                <a:gd name="T13" fmla="*/ 0 h 109"/>
                <a:gd name="T14" fmla="*/ 1 w 97"/>
                <a:gd name="T15" fmla="*/ 0 h 109"/>
                <a:gd name="T16" fmla="*/ 0 w 97"/>
                <a:gd name="T17" fmla="*/ 0 h 109"/>
                <a:gd name="T18" fmla="*/ 0 w 97"/>
                <a:gd name="T19" fmla="*/ 0 h 109"/>
                <a:gd name="T20" fmla="*/ 0 w 97"/>
                <a:gd name="T21" fmla="*/ 0 h 109"/>
                <a:gd name="T22" fmla="*/ 0 w 97"/>
                <a:gd name="T23" fmla="*/ 0 h 109"/>
                <a:gd name="T24" fmla="*/ 0 w 97"/>
                <a:gd name="T25" fmla="*/ 0 h 109"/>
                <a:gd name="T26" fmla="*/ 0 w 97"/>
                <a:gd name="T27" fmla="*/ 0 h 109"/>
                <a:gd name="T28" fmla="*/ 0 w 97"/>
                <a:gd name="T29" fmla="*/ 0 h 109"/>
                <a:gd name="T30" fmla="*/ 0 w 97"/>
                <a:gd name="T31" fmla="*/ 0 h 109"/>
                <a:gd name="T32" fmla="*/ 0 w 97"/>
                <a:gd name="T33" fmla="*/ 0 h 109"/>
                <a:gd name="T34" fmla="*/ 0 w 97"/>
                <a:gd name="T35" fmla="*/ 0 h 109"/>
                <a:gd name="T36" fmla="*/ 0 w 97"/>
                <a:gd name="T37" fmla="*/ 0 h 109"/>
                <a:gd name="T38" fmla="*/ 0 w 97"/>
                <a:gd name="T39" fmla="*/ 0 h 109"/>
                <a:gd name="T40" fmla="*/ 0 w 97"/>
                <a:gd name="T41" fmla="*/ 0 h 109"/>
                <a:gd name="T42" fmla="*/ 0 w 97"/>
                <a:gd name="T43" fmla="*/ 1 h 109"/>
                <a:gd name="T44" fmla="*/ 0 w 97"/>
                <a:gd name="T45" fmla="*/ 1 h 109"/>
                <a:gd name="T46" fmla="*/ 0 w 97"/>
                <a:gd name="T47" fmla="*/ 0 h 109"/>
                <a:gd name="T48" fmla="*/ 0 w 97"/>
                <a:gd name="T49" fmla="*/ 0 h 109"/>
                <a:gd name="T50" fmla="*/ 0 w 97"/>
                <a:gd name="T51" fmla="*/ 0 h 109"/>
                <a:gd name="T52" fmla="*/ 0 w 97"/>
                <a:gd name="T53" fmla="*/ 0 h 109"/>
                <a:gd name="T54" fmla="*/ 0 w 97"/>
                <a:gd name="T55" fmla="*/ 0 h 109"/>
                <a:gd name="T56" fmla="*/ 0 w 97"/>
                <a:gd name="T57" fmla="*/ 0 h 109"/>
                <a:gd name="T58" fmla="*/ 0 w 97"/>
                <a:gd name="T59" fmla="*/ 0 h 109"/>
                <a:gd name="T60" fmla="*/ 0 w 97"/>
                <a:gd name="T61" fmla="*/ 0 h 109"/>
                <a:gd name="T62" fmla="*/ 0 w 97"/>
                <a:gd name="T63" fmla="*/ 0 h 109"/>
                <a:gd name="T64" fmla="*/ 1 w 97"/>
                <a:gd name="T65" fmla="*/ 0 h 109"/>
                <a:gd name="T66" fmla="*/ 1 w 97"/>
                <a:gd name="T67" fmla="*/ 0 h 109"/>
                <a:gd name="T68" fmla="*/ 1 w 97"/>
                <a:gd name="T69" fmla="*/ 0 h 109"/>
                <a:gd name="T70" fmla="*/ 1 w 97"/>
                <a:gd name="T71" fmla="*/ 0 h 109"/>
                <a:gd name="T72" fmla="*/ 1 w 97"/>
                <a:gd name="T73" fmla="*/ 0 h 109"/>
                <a:gd name="T74" fmla="*/ 1 w 97"/>
                <a:gd name="T75" fmla="*/ 0 h 109"/>
                <a:gd name="T76" fmla="*/ 1 w 97"/>
                <a:gd name="T77" fmla="*/ 0 h 109"/>
                <a:gd name="T78" fmla="*/ 1 w 97"/>
                <a:gd name="T79" fmla="*/ 0 h 109"/>
                <a:gd name="T80" fmla="*/ 1 w 97"/>
                <a:gd name="T81" fmla="*/ 0 h 109"/>
                <a:gd name="T82" fmla="*/ 1 w 97"/>
                <a:gd name="T83" fmla="*/ 0 h 109"/>
                <a:gd name="T84" fmla="*/ 1 w 97"/>
                <a:gd name="T85" fmla="*/ 0 h 109"/>
                <a:gd name="T86" fmla="*/ 1 w 97"/>
                <a:gd name="T87" fmla="*/ 1 h 109"/>
                <a:gd name="T88" fmla="*/ 1 w 97"/>
                <a:gd name="T89" fmla="*/ 1 h 109"/>
                <a:gd name="T90" fmla="*/ 1 w 97"/>
                <a:gd name="T91" fmla="*/ 1 h 10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97" h="109">
                  <a:moveTo>
                    <a:pt x="97" y="109"/>
                  </a:moveTo>
                  <a:lnTo>
                    <a:pt x="69" y="109"/>
                  </a:lnTo>
                  <a:lnTo>
                    <a:pt x="69" y="55"/>
                  </a:lnTo>
                  <a:lnTo>
                    <a:pt x="69" y="40"/>
                  </a:lnTo>
                  <a:lnTo>
                    <a:pt x="68" y="32"/>
                  </a:lnTo>
                  <a:lnTo>
                    <a:pt x="65" y="27"/>
                  </a:lnTo>
                  <a:lnTo>
                    <a:pt x="61" y="24"/>
                  </a:lnTo>
                  <a:lnTo>
                    <a:pt x="57" y="23"/>
                  </a:lnTo>
                  <a:lnTo>
                    <a:pt x="52" y="23"/>
                  </a:lnTo>
                  <a:lnTo>
                    <a:pt x="45" y="23"/>
                  </a:lnTo>
                  <a:lnTo>
                    <a:pt x="39" y="26"/>
                  </a:lnTo>
                  <a:lnTo>
                    <a:pt x="34" y="31"/>
                  </a:lnTo>
                  <a:lnTo>
                    <a:pt x="31" y="37"/>
                  </a:lnTo>
                  <a:lnTo>
                    <a:pt x="29" y="47"/>
                  </a:lnTo>
                  <a:lnTo>
                    <a:pt x="28" y="61"/>
                  </a:lnTo>
                  <a:lnTo>
                    <a:pt x="28" y="109"/>
                  </a:lnTo>
                  <a:lnTo>
                    <a:pt x="0" y="109"/>
                  </a:lnTo>
                  <a:lnTo>
                    <a:pt x="0" y="2"/>
                  </a:lnTo>
                  <a:lnTo>
                    <a:pt x="26" y="2"/>
                  </a:lnTo>
                  <a:lnTo>
                    <a:pt x="26" y="18"/>
                  </a:lnTo>
                  <a:lnTo>
                    <a:pt x="34" y="10"/>
                  </a:lnTo>
                  <a:lnTo>
                    <a:pt x="42" y="5"/>
                  </a:lnTo>
                  <a:lnTo>
                    <a:pt x="52" y="2"/>
                  </a:lnTo>
                  <a:lnTo>
                    <a:pt x="61" y="0"/>
                  </a:lnTo>
                  <a:lnTo>
                    <a:pt x="71" y="2"/>
                  </a:lnTo>
                  <a:lnTo>
                    <a:pt x="79" y="3"/>
                  </a:lnTo>
                  <a:lnTo>
                    <a:pt x="86" y="8"/>
                  </a:lnTo>
                  <a:lnTo>
                    <a:pt x="90" y="13"/>
                  </a:lnTo>
                  <a:lnTo>
                    <a:pt x="94" y="18"/>
                  </a:lnTo>
                  <a:lnTo>
                    <a:pt x="97" y="24"/>
                  </a:lnTo>
                  <a:lnTo>
                    <a:pt x="97" y="32"/>
                  </a:lnTo>
                  <a:lnTo>
                    <a:pt x="97" y="43"/>
                  </a:lnTo>
                  <a:lnTo>
                    <a:pt x="97" y="1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5" name="Freeform 53"/>
            <p:cNvSpPr>
              <a:spLocks noChangeAspect="1"/>
            </p:cNvSpPr>
            <p:nvPr userDrawn="1"/>
          </p:nvSpPr>
          <p:spPr bwMode="auto">
            <a:xfrm>
              <a:off x="2185" y="2384"/>
              <a:ext cx="49" cy="56"/>
            </a:xfrm>
            <a:custGeom>
              <a:avLst/>
              <a:gdLst>
                <a:gd name="T0" fmla="*/ 1 w 100"/>
                <a:gd name="T1" fmla="*/ 0 h 113"/>
                <a:gd name="T2" fmla="*/ 1 w 100"/>
                <a:gd name="T3" fmla="*/ 0 h 113"/>
                <a:gd name="T4" fmla="*/ 0 w 100"/>
                <a:gd name="T5" fmla="*/ 0 h 113"/>
                <a:gd name="T6" fmla="*/ 0 w 100"/>
                <a:gd name="T7" fmla="*/ 0 h 113"/>
                <a:gd name="T8" fmla="*/ 0 w 100"/>
                <a:gd name="T9" fmla="*/ 0 h 113"/>
                <a:gd name="T10" fmla="*/ 0 w 100"/>
                <a:gd name="T11" fmla="*/ 0 h 113"/>
                <a:gd name="T12" fmla="*/ 0 w 100"/>
                <a:gd name="T13" fmla="*/ 0 h 113"/>
                <a:gd name="T14" fmla="*/ 0 w 100"/>
                <a:gd name="T15" fmla="*/ 0 h 113"/>
                <a:gd name="T16" fmla="*/ 0 w 100"/>
                <a:gd name="T17" fmla="*/ 0 h 113"/>
                <a:gd name="T18" fmla="*/ 0 w 100"/>
                <a:gd name="T19" fmla="*/ 1 h 113"/>
                <a:gd name="T20" fmla="*/ 0 w 100"/>
                <a:gd name="T21" fmla="*/ 1 h 113"/>
                <a:gd name="T22" fmla="*/ 0 w 100"/>
                <a:gd name="T23" fmla="*/ 1 h 113"/>
                <a:gd name="T24" fmla="*/ 0 w 100"/>
                <a:gd name="T25" fmla="*/ 1 h 113"/>
                <a:gd name="T26" fmla="*/ 0 w 100"/>
                <a:gd name="T27" fmla="*/ 1 h 113"/>
                <a:gd name="T28" fmla="*/ 1 w 100"/>
                <a:gd name="T29" fmla="*/ 1 h 113"/>
                <a:gd name="T30" fmla="*/ 1 w 100"/>
                <a:gd name="T31" fmla="*/ 1 h 113"/>
                <a:gd name="T32" fmla="*/ 1 w 100"/>
                <a:gd name="T33" fmla="*/ 1 h 113"/>
                <a:gd name="T34" fmla="*/ 1 w 100"/>
                <a:gd name="T35" fmla="*/ 1 h 113"/>
                <a:gd name="T36" fmla="*/ 1 w 100"/>
                <a:gd name="T37" fmla="*/ 1 h 113"/>
                <a:gd name="T38" fmla="*/ 1 w 100"/>
                <a:gd name="T39" fmla="*/ 1 h 113"/>
                <a:gd name="T40" fmla="*/ 0 w 100"/>
                <a:gd name="T41" fmla="*/ 1 h 113"/>
                <a:gd name="T42" fmla="*/ 0 w 100"/>
                <a:gd name="T43" fmla="*/ 1 h 113"/>
                <a:gd name="T44" fmla="*/ 0 w 100"/>
                <a:gd name="T45" fmla="*/ 1 h 113"/>
                <a:gd name="T46" fmla="*/ 0 w 100"/>
                <a:gd name="T47" fmla="*/ 1 h 113"/>
                <a:gd name="T48" fmla="*/ 0 w 100"/>
                <a:gd name="T49" fmla="*/ 1 h 113"/>
                <a:gd name="T50" fmla="*/ 0 w 100"/>
                <a:gd name="T51" fmla="*/ 1 h 113"/>
                <a:gd name="T52" fmla="*/ 0 w 100"/>
                <a:gd name="T53" fmla="*/ 0 h 113"/>
                <a:gd name="T54" fmla="*/ 0 w 100"/>
                <a:gd name="T55" fmla="*/ 0 h 113"/>
                <a:gd name="T56" fmla="*/ 0 w 100"/>
                <a:gd name="T57" fmla="*/ 0 h 113"/>
                <a:gd name="T58" fmla="*/ 0 w 100"/>
                <a:gd name="T59" fmla="*/ 0 h 113"/>
                <a:gd name="T60" fmla="*/ 0 w 100"/>
                <a:gd name="T61" fmla="*/ 0 h 113"/>
                <a:gd name="T62" fmla="*/ 0 w 100"/>
                <a:gd name="T63" fmla="*/ 0 h 113"/>
                <a:gd name="T64" fmla="*/ 1 w 100"/>
                <a:gd name="T65" fmla="*/ 0 h 113"/>
                <a:gd name="T66" fmla="*/ 1 w 100"/>
                <a:gd name="T67" fmla="*/ 0 h 113"/>
                <a:gd name="T68" fmla="*/ 1 w 100"/>
                <a:gd name="T69" fmla="*/ 0 h 113"/>
                <a:gd name="T70" fmla="*/ 1 w 100"/>
                <a:gd name="T71" fmla="*/ 0 h 113"/>
                <a:gd name="T72" fmla="*/ 1 w 100"/>
                <a:gd name="T73" fmla="*/ 0 h 113"/>
                <a:gd name="T74" fmla="*/ 1 w 100"/>
                <a:gd name="T75" fmla="*/ 0 h 11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0" h="113">
                  <a:moveTo>
                    <a:pt x="100" y="34"/>
                  </a:moveTo>
                  <a:lnTo>
                    <a:pt x="71" y="39"/>
                  </a:lnTo>
                  <a:lnTo>
                    <a:pt x="69" y="32"/>
                  </a:lnTo>
                  <a:lnTo>
                    <a:pt x="64" y="27"/>
                  </a:lnTo>
                  <a:lnTo>
                    <a:pt x="60" y="24"/>
                  </a:lnTo>
                  <a:lnTo>
                    <a:pt x="51" y="23"/>
                  </a:lnTo>
                  <a:lnTo>
                    <a:pt x="47" y="23"/>
                  </a:lnTo>
                  <a:lnTo>
                    <a:pt x="42" y="24"/>
                  </a:lnTo>
                  <a:lnTo>
                    <a:pt x="39" y="26"/>
                  </a:lnTo>
                  <a:lnTo>
                    <a:pt x="35" y="29"/>
                  </a:lnTo>
                  <a:lnTo>
                    <a:pt x="32" y="34"/>
                  </a:lnTo>
                  <a:lnTo>
                    <a:pt x="31" y="40"/>
                  </a:lnTo>
                  <a:lnTo>
                    <a:pt x="29" y="55"/>
                  </a:lnTo>
                  <a:lnTo>
                    <a:pt x="31" y="71"/>
                  </a:lnTo>
                  <a:lnTo>
                    <a:pt x="32" y="77"/>
                  </a:lnTo>
                  <a:lnTo>
                    <a:pt x="35" y="80"/>
                  </a:lnTo>
                  <a:lnTo>
                    <a:pt x="39" y="85"/>
                  </a:lnTo>
                  <a:lnTo>
                    <a:pt x="42" y="87"/>
                  </a:lnTo>
                  <a:lnTo>
                    <a:pt x="47" y="88"/>
                  </a:lnTo>
                  <a:lnTo>
                    <a:pt x="51" y="88"/>
                  </a:lnTo>
                  <a:lnTo>
                    <a:pt x="60" y="88"/>
                  </a:lnTo>
                  <a:lnTo>
                    <a:pt x="66" y="84"/>
                  </a:lnTo>
                  <a:lnTo>
                    <a:pt x="69" y="77"/>
                  </a:lnTo>
                  <a:lnTo>
                    <a:pt x="72" y="68"/>
                  </a:lnTo>
                  <a:lnTo>
                    <a:pt x="100" y="72"/>
                  </a:lnTo>
                  <a:lnTo>
                    <a:pt x="98" y="82"/>
                  </a:lnTo>
                  <a:lnTo>
                    <a:pt x="95" y="90"/>
                  </a:lnTo>
                  <a:lnTo>
                    <a:pt x="90" y="97"/>
                  </a:lnTo>
                  <a:lnTo>
                    <a:pt x="84" y="103"/>
                  </a:lnTo>
                  <a:lnTo>
                    <a:pt x="77" y="106"/>
                  </a:lnTo>
                  <a:lnTo>
                    <a:pt x="69" y="109"/>
                  </a:lnTo>
                  <a:lnTo>
                    <a:pt x="61" y="111"/>
                  </a:lnTo>
                  <a:lnTo>
                    <a:pt x="51" y="113"/>
                  </a:lnTo>
                  <a:lnTo>
                    <a:pt x="40" y="111"/>
                  </a:lnTo>
                  <a:lnTo>
                    <a:pt x="29" y="109"/>
                  </a:lnTo>
                  <a:lnTo>
                    <a:pt x="21" y="105"/>
                  </a:lnTo>
                  <a:lnTo>
                    <a:pt x="13" y="98"/>
                  </a:lnTo>
                  <a:lnTo>
                    <a:pt x="7" y="90"/>
                  </a:lnTo>
                  <a:lnTo>
                    <a:pt x="3" y="80"/>
                  </a:lnTo>
                  <a:lnTo>
                    <a:pt x="0" y="69"/>
                  </a:lnTo>
                  <a:lnTo>
                    <a:pt x="0" y="56"/>
                  </a:lnTo>
                  <a:lnTo>
                    <a:pt x="0" y="43"/>
                  </a:lnTo>
                  <a:lnTo>
                    <a:pt x="3" y="32"/>
                  </a:lnTo>
                  <a:lnTo>
                    <a:pt x="7" y="23"/>
                  </a:lnTo>
                  <a:lnTo>
                    <a:pt x="13" y="15"/>
                  </a:lnTo>
                  <a:lnTo>
                    <a:pt x="21" y="8"/>
                  </a:lnTo>
                  <a:lnTo>
                    <a:pt x="31" y="3"/>
                  </a:lnTo>
                  <a:lnTo>
                    <a:pt x="40" y="2"/>
                  </a:lnTo>
                  <a:lnTo>
                    <a:pt x="51" y="0"/>
                  </a:lnTo>
                  <a:lnTo>
                    <a:pt x="61" y="0"/>
                  </a:lnTo>
                  <a:lnTo>
                    <a:pt x="69" y="2"/>
                  </a:lnTo>
                  <a:lnTo>
                    <a:pt x="76" y="5"/>
                  </a:lnTo>
                  <a:lnTo>
                    <a:pt x="82" y="8"/>
                  </a:lnTo>
                  <a:lnTo>
                    <a:pt x="88" y="13"/>
                  </a:lnTo>
                  <a:lnTo>
                    <a:pt x="93" y="19"/>
                  </a:lnTo>
                  <a:lnTo>
                    <a:pt x="96" y="26"/>
                  </a:lnTo>
                  <a:lnTo>
                    <a:pt x="100"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6" name="Freeform 54"/>
            <p:cNvSpPr>
              <a:spLocks noChangeAspect="1"/>
            </p:cNvSpPr>
            <p:nvPr userDrawn="1"/>
          </p:nvSpPr>
          <p:spPr bwMode="auto">
            <a:xfrm>
              <a:off x="2239" y="2384"/>
              <a:ext cx="56" cy="77"/>
            </a:xfrm>
            <a:custGeom>
              <a:avLst/>
              <a:gdLst>
                <a:gd name="T0" fmla="*/ 0 w 111"/>
                <a:gd name="T1" fmla="*/ 0 h 152"/>
                <a:gd name="T2" fmla="*/ 1 w 111"/>
                <a:gd name="T3" fmla="*/ 0 h 152"/>
                <a:gd name="T4" fmla="*/ 1 w 111"/>
                <a:gd name="T5" fmla="*/ 2 h 152"/>
                <a:gd name="T6" fmla="*/ 2 w 111"/>
                <a:gd name="T7" fmla="*/ 0 h 152"/>
                <a:gd name="T8" fmla="*/ 2 w 111"/>
                <a:gd name="T9" fmla="*/ 0 h 152"/>
                <a:gd name="T10" fmla="*/ 2 w 111"/>
                <a:gd name="T11" fmla="*/ 2 h 152"/>
                <a:gd name="T12" fmla="*/ 2 w 111"/>
                <a:gd name="T13" fmla="*/ 2 h 152"/>
                <a:gd name="T14" fmla="*/ 2 w 111"/>
                <a:gd name="T15" fmla="*/ 2 h 152"/>
                <a:gd name="T16" fmla="*/ 1 w 111"/>
                <a:gd name="T17" fmla="*/ 3 h 152"/>
                <a:gd name="T18" fmla="*/ 1 w 111"/>
                <a:gd name="T19" fmla="*/ 3 h 152"/>
                <a:gd name="T20" fmla="*/ 1 w 111"/>
                <a:gd name="T21" fmla="*/ 3 h 152"/>
                <a:gd name="T22" fmla="*/ 1 w 111"/>
                <a:gd name="T23" fmla="*/ 3 h 152"/>
                <a:gd name="T24" fmla="*/ 1 w 111"/>
                <a:gd name="T25" fmla="*/ 3 h 152"/>
                <a:gd name="T26" fmla="*/ 1 w 111"/>
                <a:gd name="T27" fmla="*/ 3 h 152"/>
                <a:gd name="T28" fmla="*/ 1 w 111"/>
                <a:gd name="T29" fmla="*/ 3 h 152"/>
                <a:gd name="T30" fmla="*/ 1 w 111"/>
                <a:gd name="T31" fmla="*/ 3 h 152"/>
                <a:gd name="T32" fmla="*/ 1 w 111"/>
                <a:gd name="T33" fmla="*/ 3 h 152"/>
                <a:gd name="T34" fmla="*/ 1 w 111"/>
                <a:gd name="T35" fmla="*/ 3 h 152"/>
                <a:gd name="T36" fmla="*/ 1 w 111"/>
                <a:gd name="T37" fmla="*/ 3 h 152"/>
                <a:gd name="T38" fmla="*/ 1 w 111"/>
                <a:gd name="T39" fmla="*/ 3 h 152"/>
                <a:gd name="T40" fmla="*/ 1 w 111"/>
                <a:gd name="T41" fmla="*/ 3 h 152"/>
                <a:gd name="T42" fmla="*/ 1 w 111"/>
                <a:gd name="T43" fmla="*/ 3 h 152"/>
                <a:gd name="T44" fmla="*/ 1 w 111"/>
                <a:gd name="T45" fmla="*/ 3 h 152"/>
                <a:gd name="T46" fmla="*/ 1 w 111"/>
                <a:gd name="T47" fmla="*/ 3 h 152"/>
                <a:gd name="T48" fmla="*/ 1 w 111"/>
                <a:gd name="T49" fmla="*/ 2 h 152"/>
                <a:gd name="T50" fmla="*/ 1 w 111"/>
                <a:gd name="T51" fmla="*/ 2 h 152"/>
                <a:gd name="T52" fmla="*/ 1 w 111"/>
                <a:gd name="T53" fmla="*/ 2 h 152"/>
                <a:gd name="T54" fmla="*/ 1 w 111"/>
                <a:gd name="T55" fmla="*/ 2 h 152"/>
                <a:gd name="T56" fmla="*/ 1 w 111"/>
                <a:gd name="T57" fmla="*/ 2 h 152"/>
                <a:gd name="T58" fmla="*/ 0 w 111"/>
                <a:gd name="T59" fmla="*/ 0 h 152"/>
                <a:gd name="T60" fmla="*/ 0 w 111"/>
                <a:gd name="T61" fmla="*/ 0 h 152"/>
                <a:gd name="T62" fmla="*/ 0 w 111"/>
                <a:gd name="T63" fmla="*/ 0 h 15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11" h="152">
                  <a:moveTo>
                    <a:pt x="0" y="0"/>
                  </a:moveTo>
                  <a:lnTo>
                    <a:pt x="31" y="0"/>
                  </a:lnTo>
                  <a:lnTo>
                    <a:pt x="57" y="77"/>
                  </a:lnTo>
                  <a:lnTo>
                    <a:pt x="82" y="0"/>
                  </a:lnTo>
                  <a:lnTo>
                    <a:pt x="111" y="0"/>
                  </a:lnTo>
                  <a:lnTo>
                    <a:pt x="73" y="104"/>
                  </a:lnTo>
                  <a:lnTo>
                    <a:pt x="66" y="123"/>
                  </a:lnTo>
                  <a:lnTo>
                    <a:pt x="60" y="136"/>
                  </a:lnTo>
                  <a:lnTo>
                    <a:pt x="55" y="141"/>
                  </a:lnTo>
                  <a:lnTo>
                    <a:pt x="52" y="144"/>
                  </a:lnTo>
                  <a:lnTo>
                    <a:pt x="47" y="148"/>
                  </a:lnTo>
                  <a:lnTo>
                    <a:pt x="40" y="149"/>
                  </a:lnTo>
                  <a:lnTo>
                    <a:pt x="26" y="152"/>
                  </a:lnTo>
                  <a:lnTo>
                    <a:pt x="10" y="149"/>
                  </a:lnTo>
                  <a:lnTo>
                    <a:pt x="8" y="128"/>
                  </a:lnTo>
                  <a:lnTo>
                    <a:pt x="20" y="128"/>
                  </a:lnTo>
                  <a:lnTo>
                    <a:pt x="28" y="128"/>
                  </a:lnTo>
                  <a:lnTo>
                    <a:pt x="31" y="125"/>
                  </a:lnTo>
                  <a:lnTo>
                    <a:pt x="34" y="123"/>
                  </a:lnTo>
                  <a:lnTo>
                    <a:pt x="39" y="117"/>
                  </a:lnTo>
                  <a:lnTo>
                    <a:pt x="42" y="107"/>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57" name="Picture 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hidden">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96" name="Rectangle 56"/>
          <p:cNvSpPr>
            <a:spLocks noGrp="1" noChangeArrowheads="1"/>
          </p:cNvSpPr>
          <p:nvPr>
            <p:ph type="ctrTitle"/>
          </p:nvPr>
        </p:nvSpPr>
        <p:spPr>
          <a:xfrm>
            <a:off x="0" y="285750"/>
            <a:ext cx="9144000" cy="1771650"/>
          </a:xfrm>
        </p:spPr>
        <p:txBody>
          <a:bodyPr anchor="ctr"/>
          <a:lstStyle>
            <a:lvl1pPr algn="ctr">
              <a:defRPr/>
            </a:lvl1pPr>
          </a:lstStyle>
          <a:p>
            <a:pPr lvl="0"/>
            <a:r>
              <a:rPr lang="en-GB" noProof="0" smtClean="0"/>
              <a:t>Click to edit Master title style</a:t>
            </a:r>
          </a:p>
        </p:txBody>
      </p:sp>
      <p:sp>
        <p:nvSpPr>
          <p:cNvPr id="35897" name="Rectangle 57"/>
          <p:cNvSpPr>
            <a:spLocks noGrp="1" noChangeArrowheads="1"/>
          </p:cNvSpPr>
          <p:nvPr>
            <p:ph type="subTitle" idx="1"/>
          </p:nvPr>
        </p:nvSpPr>
        <p:spPr>
          <a:xfrm>
            <a:off x="0" y="2057400"/>
            <a:ext cx="9144000" cy="2501900"/>
          </a:xfrm>
        </p:spPr>
        <p:txBody>
          <a:bodyPr anchor="ctr" anchorCtr="1"/>
          <a:lstStyle>
            <a:lvl1pPr marL="0" indent="0" algn="ctr">
              <a:buFontTx/>
              <a:buNone/>
              <a:defRPr b="1"/>
            </a:lvl1pPr>
          </a:lstStyle>
          <a:p>
            <a:pPr lvl="0"/>
            <a:r>
              <a:rPr lang="en-GB" noProof="0" smtClean="0"/>
              <a:t>Click to edit Master subtitle style</a:t>
            </a:r>
          </a:p>
        </p:txBody>
      </p:sp>
    </p:spTree>
    <p:extLst>
      <p:ext uri="{BB962C8B-B14F-4D97-AF65-F5344CB8AC3E}">
        <p14:creationId xmlns:p14="http://schemas.microsoft.com/office/powerpoint/2010/main" val="2244240363"/>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00"/>
          <p:cNvSpPr>
            <a:spLocks noGrp="1" noChangeArrowheads="1"/>
          </p:cNvSpPr>
          <p:nvPr>
            <p:ph type="ftr" sz="quarter" idx="10"/>
          </p:nvPr>
        </p:nvSpPr>
        <p:spPr>
          <a:ln/>
        </p:spPr>
        <p:txBody>
          <a:bodyPr/>
          <a:lstStyle>
            <a:lvl1pPr>
              <a:defRPr/>
            </a:lvl1pPr>
          </a:lstStyle>
          <a:p>
            <a:pPr>
              <a:defRPr/>
            </a:pPr>
            <a:r>
              <a:rPr lang="en-GB"/>
              <a:t>The IEC of the IAEA and its response to the acident at Fukushima Daiichi NPP</a:t>
            </a:r>
          </a:p>
        </p:txBody>
      </p:sp>
      <p:sp>
        <p:nvSpPr>
          <p:cNvPr id="5" name="Rectangle 3101"/>
          <p:cNvSpPr>
            <a:spLocks noGrp="1" noChangeArrowheads="1"/>
          </p:cNvSpPr>
          <p:nvPr>
            <p:ph type="sldNum" sz="quarter" idx="11"/>
          </p:nvPr>
        </p:nvSpPr>
        <p:spPr>
          <a:ln/>
        </p:spPr>
        <p:txBody>
          <a:bodyPr/>
          <a:lstStyle>
            <a:lvl1pPr>
              <a:defRPr/>
            </a:lvl1pPr>
          </a:lstStyle>
          <a:p>
            <a:pPr>
              <a:defRPr/>
            </a:pPr>
            <a:fld id="{C5D0216D-24D4-4278-9C26-35560ED8BB57}" type="slidenum">
              <a:rPr lang="en-GB"/>
              <a:pPr>
                <a:defRPr/>
              </a:pPr>
              <a:t>‹#›</a:t>
            </a:fld>
            <a:endParaRPr lang="en-GB"/>
          </a:p>
        </p:txBody>
      </p:sp>
    </p:spTree>
    <p:extLst>
      <p:ext uri="{BB962C8B-B14F-4D97-AF65-F5344CB8AC3E}">
        <p14:creationId xmlns:p14="http://schemas.microsoft.com/office/powerpoint/2010/main" val="79367339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27825" y="98425"/>
            <a:ext cx="2147888" cy="59975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82575" y="98425"/>
            <a:ext cx="6292850" cy="59975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00"/>
          <p:cNvSpPr>
            <a:spLocks noGrp="1" noChangeArrowheads="1"/>
          </p:cNvSpPr>
          <p:nvPr>
            <p:ph type="ftr" sz="quarter" idx="10"/>
          </p:nvPr>
        </p:nvSpPr>
        <p:spPr>
          <a:ln/>
        </p:spPr>
        <p:txBody>
          <a:bodyPr/>
          <a:lstStyle>
            <a:lvl1pPr>
              <a:defRPr/>
            </a:lvl1pPr>
          </a:lstStyle>
          <a:p>
            <a:pPr>
              <a:defRPr/>
            </a:pPr>
            <a:r>
              <a:rPr lang="en-GB"/>
              <a:t>The IEC of the IAEA and its response to the acident at Fukushima Daiichi NPP</a:t>
            </a:r>
          </a:p>
        </p:txBody>
      </p:sp>
      <p:sp>
        <p:nvSpPr>
          <p:cNvPr id="5" name="Rectangle 3101"/>
          <p:cNvSpPr>
            <a:spLocks noGrp="1" noChangeArrowheads="1"/>
          </p:cNvSpPr>
          <p:nvPr>
            <p:ph type="sldNum" sz="quarter" idx="11"/>
          </p:nvPr>
        </p:nvSpPr>
        <p:spPr>
          <a:ln/>
        </p:spPr>
        <p:txBody>
          <a:bodyPr/>
          <a:lstStyle>
            <a:lvl1pPr>
              <a:defRPr/>
            </a:lvl1pPr>
          </a:lstStyle>
          <a:p>
            <a:pPr>
              <a:defRPr/>
            </a:pPr>
            <a:fld id="{57D50677-B30D-4AF1-B6F3-1D88295201B2}" type="slidenum">
              <a:rPr lang="en-GB"/>
              <a:pPr>
                <a:defRPr/>
              </a:pPr>
              <a:t>‹#›</a:t>
            </a:fld>
            <a:endParaRPr lang="en-GB"/>
          </a:p>
        </p:txBody>
      </p:sp>
    </p:spTree>
    <p:extLst>
      <p:ext uri="{BB962C8B-B14F-4D97-AF65-F5344CB8AC3E}">
        <p14:creationId xmlns:p14="http://schemas.microsoft.com/office/powerpoint/2010/main" val="274450681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82575" y="98425"/>
            <a:ext cx="8534400" cy="762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82575" y="1524000"/>
            <a:ext cx="8593138" cy="4572000"/>
          </a:xfrm>
        </p:spPr>
        <p:txBody>
          <a:bodyPr/>
          <a:lstStyle/>
          <a:p>
            <a:endParaRPr lang="en-US"/>
          </a:p>
        </p:txBody>
      </p:sp>
      <p:sp>
        <p:nvSpPr>
          <p:cNvPr id="4" name="Date Placeholder 3"/>
          <p:cNvSpPr>
            <a:spLocks noGrp="1"/>
          </p:cNvSpPr>
          <p:nvPr>
            <p:ph type="dt" sz="half" idx="10"/>
          </p:nvPr>
        </p:nvSpPr>
        <p:spPr>
          <a:xfrm>
            <a:off x="2209800" y="6564313"/>
            <a:ext cx="4953000" cy="293687"/>
          </a:xfrm>
          <a:prstGeom prst="rect">
            <a:avLst/>
          </a:prstGeom>
        </p:spPr>
        <p:txBody>
          <a:bodyPr/>
          <a:lstStyle>
            <a:lvl1pPr>
              <a:defRPr/>
            </a:lvl1pPr>
          </a:lstStyle>
          <a:p>
            <a:r>
              <a:rPr lang="en-US"/>
              <a:t>Arrangements for Preparedness for Response to Radiation Emergencies</a:t>
            </a:r>
            <a:endParaRPr lang="en-GB"/>
          </a:p>
        </p:txBody>
      </p:sp>
      <p:sp>
        <p:nvSpPr>
          <p:cNvPr id="5" name="Slide Number Placeholder 4"/>
          <p:cNvSpPr>
            <a:spLocks noGrp="1"/>
          </p:cNvSpPr>
          <p:nvPr>
            <p:ph type="sldNum" sz="quarter" idx="11"/>
          </p:nvPr>
        </p:nvSpPr>
        <p:spPr>
          <a:xfrm>
            <a:off x="8472488" y="6369050"/>
            <a:ext cx="509587" cy="293688"/>
          </a:xfrm>
        </p:spPr>
        <p:txBody>
          <a:bodyPr/>
          <a:lstStyle>
            <a:lvl1pPr>
              <a:defRPr/>
            </a:lvl1pPr>
          </a:lstStyle>
          <a:p>
            <a:fld id="{7E28F916-EA32-4E5C-87B9-759D0365C5B0}" type="slidenum">
              <a:rPr lang="en-GB"/>
              <a:pPr/>
              <a:t>‹#›</a:t>
            </a:fld>
            <a:endParaRPr lang="en-GB"/>
          </a:p>
        </p:txBody>
      </p:sp>
    </p:spTree>
    <p:extLst>
      <p:ext uri="{BB962C8B-B14F-4D97-AF65-F5344CB8AC3E}">
        <p14:creationId xmlns:p14="http://schemas.microsoft.com/office/powerpoint/2010/main" val="2316910478"/>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100"/>
          <p:cNvSpPr>
            <a:spLocks noGrp="1" noChangeArrowheads="1"/>
          </p:cNvSpPr>
          <p:nvPr>
            <p:ph type="ftr" sz="quarter" idx="10"/>
          </p:nvPr>
        </p:nvSpPr>
        <p:spPr>
          <a:ln/>
        </p:spPr>
        <p:txBody>
          <a:bodyPr/>
          <a:lstStyle>
            <a:lvl1pPr>
              <a:defRPr/>
            </a:lvl1pPr>
          </a:lstStyle>
          <a:p>
            <a:pPr>
              <a:defRPr/>
            </a:pPr>
            <a:r>
              <a:rPr lang="en-GB"/>
              <a:t>The IEC of the IAEA and its response to the acident at Fukushima Daiichi NPP</a:t>
            </a:r>
          </a:p>
        </p:txBody>
      </p:sp>
      <p:sp>
        <p:nvSpPr>
          <p:cNvPr id="5" name="Rectangle 3101"/>
          <p:cNvSpPr>
            <a:spLocks noGrp="1" noChangeArrowheads="1"/>
          </p:cNvSpPr>
          <p:nvPr>
            <p:ph type="sldNum" sz="quarter" idx="11"/>
          </p:nvPr>
        </p:nvSpPr>
        <p:spPr>
          <a:ln/>
        </p:spPr>
        <p:txBody>
          <a:bodyPr/>
          <a:lstStyle>
            <a:lvl1pPr>
              <a:defRPr/>
            </a:lvl1pPr>
          </a:lstStyle>
          <a:p>
            <a:pPr>
              <a:defRPr/>
            </a:pPr>
            <a:fld id="{504E1F06-D0B9-4ADB-AD1F-905D5B3A1605}" type="slidenum">
              <a:rPr lang="en-GB"/>
              <a:pPr>
                <a:defRPr/>
              </a:pPr>
              <a:t>‹#›</a:t>
            </a:fld>
            <a:endParaRPr lang="en-GB"/>
          </a:p>
        </p:txBody>
      </p:sp>
    </p:spTree>
    <p:extLst>
      <p:ext uri="{BB962C8B-B14F-4D97-AF65-F5344CB8AC3E}">
        <p14:creationId xmlns:p14="http://schemas.microsoft.com/office/powerpoint/2010/main" val="16349650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100"/>
          <p:cNvSpPr>
            <a:spLocks noGrp="1" noChangeArrowheads="1"/>
          </p:cNvSpPr>
          <p:nvPr>
            <p:ph type="ftr" sz="quarter" idx="10"/>
          </p:nvPr>
        </p:nvSpPr>
        <p:spPr>
          <a:ln/>
        </p:spPr>
        <p:txBody>
          <a:bodyPr/>
          <a:lstStyle>
            <a:lvl1pPr>
              <a:defRPr/>
            </a:lvl1pPr>
          </a:lstStyle>
          <a:p>
            <a:pPr>
              <a:defRPr/>
            </a:pPr>
            <a:r>
              <a:rPr lang="en-GB"/>
              <a:t>The IEC of the IAEA and its response to the acident at Fukushima Daiichi NPP</a:t>
            </a:r>
          </a:p>
        </p:txBody>
      </p:sp>
      <p:sp>
        <p:nvSpPr>
          <p:cNvPr id="5" name="Rectangle 3101"/>
          <p:cNvSpPr>
            <a:spLocks noGrp="1" noChangeArrowheads="1"/>
          </p:cNvSpPr>
          <p:nvPr>
            <p:ph type="sldNum" sz="quarter" idx="11"/>
          </p:nvPr>
        </p:nvSpPr>
        <p:spPr>
          <a:ln/>
        </p:spPr>
        <p:txBody>
          <a:bodyPr/>
          <a:lstStyle>
            <a:lvl1pPr>
              <a:defRPr/>
            </a:lvl1pPr>
          </a:lstStyle>
          <a:p>
            <a:pPr>
              <a:defRPr/>
            </a:pPr>
            <a:fld id="{94BC753F-0131-47FF-9319-5D67CFA0C6CD}" type="slidenum">
              <a:rPr lang="en-GB"/>
              <a:pPr>
                <a:defRPr/>
              </a:pPr>
              <a:t>‹#›</a:t>
            </a:fld>
            <a:endParaRPr lang="en-GB"/>
          </a:p>
        </p:txBody>
      </p:sp>
    </p:spTree>
    <p:extLst>
      <p:ext uri="{BB962C8B-B14F-4D97-AF65-F5344CB8AC3E}">
        <p14:creationId xmlns:p14="http://schemas.microsoft.com/office/powerpoint/2010/main" val="197536585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82575" y="1524000"/>
            <a:ext cx="4219575"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4550" y="1524000"/>
            <a:ext cx="4221163"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100"/>
          <p:cNvSpPr>
            <a:spLocks noGrp="1" noChangeArrowheads="1"/>
          </p:cNvSpPr>
          <p:nvPr>
            <p:ph type="ftr" sz="quarter" idx="10"/>
          </p:nvPr>
        </p:nvSpPr>
        <p:spPr>
          <a:ln/>
        </p:spPr>
        <p:txBody>
          <a:bodyPr/>
          <a:lstStyle>
            <a:lvl1pPr>
              <a:defRPr/>
            </a:lvl1pPr>
          </a:lstStyle>
          <a:p>
            <a:pPr>
              <a:defRPr/>
            </a:pPr>
            <a:r>
              <a:rPr lang="en-GB"/>
              <a:t>The IEC of the IAEA and its response to the acident at Fukushima Daiichi NPP</a:t>
            </a:r>
          </a:p>
        </p:txBody>
      </p:sp>
      <p:sp>
        <p:nvSpPr>
          <p:cNvPr id="6" name="Rectangle 3101"/>
          <p:cNvSpPr>
            <a:spLocks noGrp="1" noChangeArrowheads="1"/>
          </p:cNvSpPr>
          <p:nvPr>
            <p:ph type="sldNum" sz="quarter" idx="11"/>
          </p:nvPr>
        </p:nvSpPr>
        <p:spPr>
          <a:ln/>
        </p:spPr>
        <p:txBody>
          <a:bodyPr/>
          <a:lstStyle>
            <a:lvl1pPr>
              <a:defRPr/>
            </a:lvl1pPr>
          </a:lstStyle>
          <a:p>
            <a:pPr>
              <a:defRPr/>
            </a:pPr>
            <a:fld id="{E2EE7B9F-AAE7-4DD4-AE6F-D9CE3343D31B}" type="slidenum">
              <a:rPr lang="en-GB"/>
              <a:pPr>
                <a:defRPr/>
              </a:pPr>
              <a:t>‹#›</a:t>
            </a:fld>
            <a:endParaRPr lang="en-GB"/>
          </a:p>
        </p:txBody>
      </p:sp>
    </p:spTree>
    <p:extLst>
      <p:ext uri="{BB962C8B-B14F-4D97-AF65-F5344CB8AC3E}">
        <p14:creationId xmlns:p14="http://schemas.microsoft.com/office/powerpoint/2010/main" val="2580412919"/>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100"/>
          <p:cNvSpPr>
            <a:spLocks noGrp="1" noChangeArrowheads="1"/>
          </p:cNvSpPr>
          <p:nvPr>
            <p:ph type="ftr" sz="quarter" idx="10"/>
          </p:nvPr>
        </p:nvSpPr>
        <p:spPr>
          <a:ln/>
        </p:spPr>
        <p:txBody>
          <a:bodyPr/>
          <a:lstStyle>
            <a:lvl1pPr>
              <a:defRPr/>
            </a:lvl1pPr>
          </a:lstStyle>
          <a:p>
            <a:pPr>
              <a:defRPr/>
            </a:pPr>
            <a:r>
              <a:rPr lang="en-GB"/>
              <a:t>The IEC of the IAEA and its response to the acident at Fukushima Daiichi NPP</a:t>
            </a:r>
          </a:p>
        </p:txBody>
      </p:sp>
      <p:sp>
        <p:nvSpPr>
          <p:cNvPr id="8" name="Rectangle 3101"/>
          <p:cNvSpPr>
            <a:spLocks noGrp="1" noChangeArrowheads="1"/>
          </p:cNvSpPr>
          <p:nvPr>
            <p:ph type="sldNum" sz="quarter" idx="11"/>
          </p:nvPr>
        </p:nvSpPr>
        <p:spPr>
          <a:ln/>
        </p:spPr>
        <p:txBody>
          <a:bodyPr/>
          <a:lstStyle>
            <a:lvl1pPr>
              <a:defRPr/>
            </a:lvl1pPr>
          </a:lstStyle>
          <a:p>
            <a:pPr>
              <a:defRPr/>
            </a:pPr>
            <a:fld id="{C705993C-85EF-44B5-A752-C2BEF98A68E0}" type="slidenum">
              <a:rPr lang="en-GB"/>
              <a:pPr>
                <a:defRPr/>
              </a:pPr>
              <a:t>‹#›</a:t>
            </a:fld>
            <a:endParaRPr lang="en-GB"/>
          </a:p>
        </p:txBody>
      </p:sp>
    </p:spTree>
    <p:extLst>
      <p:ext uri="{BB962C8B-B14F-4D97-AF65-F5344CB8AC3E}">
        <p14:creationId xmlns:p14="http://schemas.microsoft.com/office/powerpoint/2010/main" val="3217777653"/>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100"/>
          <p:cNvSpPr>
            <a:spLocks noGrp="1" noChangeArrowheads="1"/>
          </p:cNvSpPr>
          <p:nvPr>
            <p:ph type="ftr" sz="quarter" idx="10"/>
          </p:nvPr>
        </p:nvSpPr>
        <p:spPr>
          <a:ln/>
        </p:spPr>
        <p:txBody>
          <a:bodyPr/>
          <a:lstStyle>
            <a:lvl1pPr>
              <a:defRPr/>
            </a:lvl1pPr>
          </a:lstStyle>
          <a:p>
            <a:pPr>
              <a:defRPr/>
            </a:pPr>
            <a:r>
              <a:rPr lang="en-GB"/>
              <a:t>The IEC of the IAEA and its response to the acident at Fukushima Daiichi NPP</a:t>
            </a:r>
          </a:p>
        </p:txBody>
      </p:sp>
      <p:sp>
        <p:nvSpPr>
          <p:cNvPr id="4" name="Rectangle 3101"/>
          <p:cNvSpPr>
            <a:spLocks noGrp="1" noChangeArrowheads="1"/>
          </p:cNvSpPr>
          <p:nvPr>
            <p:ph type="sldNum" sz="quarter" idx="11"/>
          </p:nvPr>
        </p:nvSpPr>
        <p:spPr>
          <a:ln/>
        </p:spPr>
        <p:txBody>
          <a:bodyPr/>
          <a:lstStyle>
            <a:lvl1pPr>
              <a:defRPr/>
            </a:lvl1pPr>
          </a:lstStyle>
          <a:p>
            <a:pPr>
              <a:defRPr/>
            </a:pPr>
            <a:fld id="{AFEBFB19-5BDE-41A4-A505-E4C683E38A5B}" type="slidenum">
              <a:rPr lang="en-GB"/>
              <a:pPr>
                <a:defRPr/>
              </a:pPr>
              <a:t>‹#›</a:t>
            </a:fld>
            <a:endParaRPr lang="en-GB"/>
          </a:p>
        </p:txBody>
      </p:sp>
    </p:spTree>
    <p:extLst>
      <p:ext uri="{BB962C8B-B14F-4D97-AF65-F5344CB8AC3E}">
        <p14:creationId xmlns:p14="http://schemas.microsoft.com/office/powerpoint/2010/main" val="195886645"/>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100"/>
          <p:cNvSpPr>
            <a:spLocks noGrp="1" noChangeArrowheads="1"/>
          </p:cNvSpPr>
          <p:nvPr>
            <p:ph type="ftr" sz="quarter" idx="10"/>
          </p:nvPr>
        </p:nvSpPr>
        <p:spPr>
          <a:ln/>
        </p:spPr>
        <p:txBody>
          <a:bodyPr/>
          <a:lstStyle>
            <a:lvl1pPr>
              <a:defRPr/>
            </a:lvl1pPr>
          </a:lstStyle>
          <a:p>
            <a:pPr>
              <a:defRPr/>
            </a:pPr>
            <a:r>
              <a:rPr lang="en-GB"/>
              <a:t>The IEC of the IAEA and its response to the acident at Fukushima Daiichi NPP</a:t>
            </a:r>
          </a:p>
        </p:txBody>
      </p:sp>
      <p:sp>
        <p:nvSpPr>
          <p:cNvPr id="3" name="Rectangle 3101"/>
          <p:cNvSpPr>
            <a:spLocks noGrp="1" noChangeArrowheads="1"/>
          </p:cNvSpPr>
          <p:nvPr>
            <p:ph type="sldNum" sz="quarter" idx="11"/>
          </p:nvPr>
        </p:nvSpPr>
        <p:spPr>
          <a:ln/>
        </p:spPr>
        <p:txBody>
          <a:bodyPr/>
          <a:lstStyle>
            <a:lvl1pPr>
              <a:defRPr/>
            </a:lvl1pPr>
          </a:lstStyle>
          <a:p>
            <a:pPr>
              <a:defRPr/>
            </a:pPr>
            <a:fld id="{790F476E-5C88-44FF-9E7A-666217613A1C}" type="slidenum">
              <a:rPr lang="en-GB"/>
              <a:pPr>
                <a:defRPr/>
              </a:pPr>
              <a:t>‹#›</a:t>
            </a:fld>
            <a:endParaRPr lang="en-GB"/>
          </a:p>
        </p:txBody>
      </p:sp>
    </p:spTree>
    <p:extLst>
      <p:ext uri="{BB962C8B-B14F-4D97-AF65-F5344CB8AC3E}">
        <p14:creationId xmlns:p14="http://schemas.microsoft.com/office/powerpoint/2010/main" val="40247224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00"/>
          <p:cNvSpPr>
            <a:spLocks noGrp="1" noChangeArrowheads="1"/>
          </p:cNvSpPr>
          <p:nvPr>
            <p:ph type="ftr" sz="quarter" idx="10"/>
          </p:nvPr>
        </p:nvSpPr>
        <p:spPr>
          <a:ln/>
        </p:spPr>
        <p:txBody>
          <a:bodyPr/>
          <a:lstStyle>
            <a:lvl1pPr>
              <a:defRPr/>
            </a:lvl1pPr>
          </a:lstStyle>
          <a:p>
            <a:pPr>
              <a:defRPr/>
            </a:pPr>
            <a:r>
              <a:rPr lang="en-GB"/>
              <a:t>The IEC of the IAEA and its response to the acident at Fukushima Daiichi NPP</a:t>
            </a:r>
          </a:p>
        </p:txBody>
      </p:sp>
      <p:sp>
        <p:nvSpPr>
          <p:cNvPr id="6" name="Rectangle 3101"/>
          <p:cNvSpPr>
            <a:spLocks noGrp="1" noChangeArrowheads="1"/>
          </p:cNvSpPr>
          <p:nvPr>
            <p:ph type="sldNum" sz="quarter" idx="11"/>
          </p:nvPr>
        </p:nvSpPr>
        <p:spPr>
          <a:ln/>
        </p:spPr>
        <p:txBody>
          <a:bodyPr/>
          <a:lstStyle>
            <a:lvl1pPr>
              <a:defRPr/>
            </a:lvl1pPr>
          </a:lstStyle>
          <a:p>
            <a:pPr>
              <a:defRPr/>
            </a:pPr>
            <a:fld id="{F8B130C0-1524-4923-A3F9-4C12E722F47E}" type="slidenum">
              <a:rPr lang="en-GB"/>
              <a:pPr>
                <a:defRPr/>
              </a:pPr>
              <a:t>‹#›</a:t>
            </a:fld>
            <a:endParaRPr lang="en-GB"/>
          </a:p>
        </p:txBody>
      </p:sp>
    </p:spTree>
    <p:extLst>
      <p:ext uri="{BB962C8B-B14F-4D97-AF65-F5344CB8AC3E}">
        <p14:creationId xmlns:p14="http://schemas.microsoft.com/office/powerpoint/2010/main" val="188980376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100"/>
          <p:cNvSpPr>
            <a:spLocks noGrp="1" noChangeArrowheads="1"/>
          </p:cNvSpPr>
          <p:nvPr>
            <p:ph type="ftr" sz="quarter" idx="10"/>
          </p:nvPr>
        </p:nvSpPr>
        <p:spPr>
          <a:ln/>
        </p:spPr>
        <p:txBody>
          <a:bodyPr/>
          <a:lstStyle>
            <a:lvl1pPr>
              <a:defRPr/>
            </a:lvl1pPr>
          </a:lstStyle>
          <a:p>
            <a:pPr>
              <a:defRPr/>
            </a:pPr>
            <a:r>
              <a:rPr lang="en-GB"/>
              <a:t>The IEC of the IAEA and its response to the acident at Fukushima Daiichi NPP</a:t>
            </a:r>
          </a:p>
        </p:txBody>
      </p:sp>
      <p:sp>
        <p:nvSpPr>
          <p:cNvPr id="6" name="Rectangle 3101"/>
          <p:cNvSpPr>
            <a:spLocks noGrp="1" noChangeArrowheads="1"/>
          </p:cNvSpPr>
          <p:nvPr>
            <p:ph type="sldNum" sz="quarter" idx="11"/>
          </p:nvPr>
        </p:nvSpPr>
        <p:spPr>
          <a:ln/>
        </p:spPr>
        <p:txBody>
          <a:bodyPr/>
          <a:lstStyle>
            <a:lvl1pPr>
              <a:defRPr/>
            </a:lvl1pPr>
          </a:lstStyle>
          <a:p>
            <a:pPr>
              <a:defRPr/>
            </a:pPr>
            <a:fld id="{973147AF-45E1-4477-B9B2-9C279E3D0C31}" type="slidenum">
              <a:rPr lang="en-GB"/>
              <a:pPr>
                <a:defRPr/>
              </a:pPr>
              <a:t>‹#›</a:t>
            </a:fld>
            <a:endParaRPr lang="en-GB"/>
          </a:p>
        </p:txBody>
      </p:sp>
    </p:spTree>
    <p:extLst>
      <p:ext uri="{BB962C8B-B14F-4D97-AF65-F5344CB8AC3E}">
        <p14:creationId xmlns:p14="http://schemas.microsoft.com/office/powerpoint/2010/main" val="24411868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3366CC"/>
        </a:solidFill>
        <a:effectLst/>
      </p:bgPr>
    </p:bg>
    <p:spTree>
      <p:nvGrpSpPr>
        <p:cNvPr id="1" name=""/>
        <p:cNvGrpSpPr/>
        <p:nvPr/>
      </p:nvGrpSpPr>
      <p:grpSpPr>
        <a:xfrm>
          <a:off x="0" y="0"/>
          <a:ext cx="0" cy="0"/>
          <a:chOff x="0" y="0"/>
          <a:chExt cx="0" cy="0"/>
        </a:xfrm>
      </p:grpSpPr>
      <p:grpSp>
        <p:nvGrpSpPr>
          <p:cNvPr id="1026" name="Group 3074"/>
          <p:cNvGrpSpPr>
            <a:grpSpLocks noChangeAspect="1"/>
          </p:cNvGrpSpPr>
          <p:nvPr/>
        </p:nvGrpSpPr>
        <p:grpSpPr bwMode="auto">
          <a:xfrm>
            <a:off x="374650" y="6142038"/>
            <a:ext cx="1544638" cy="539750"/>
            <a:chOff x="2832" y="3792"/>
            <a:chExt cx="828" cy="292"/>
          </a:xfrm>
        </p:grpSpPr>
        <p:sp>
          <p:nvSpPr>
            <p:cNvPr id="1032" name="Freeform 3075"/>
            <p:cNvSpPr>
              <a:spLocks noChangeAspect="1"/>
            </p:cNvSpPr>
            <p:nvPr/>
          </p:nvSpPr>
          <p:spPr bwMode="auto">
            <a:xfrm>
              <a:off x="2868" y="3995"/>
              <a:ext cx="78" cy="56"/>
            </a:xfrm>
            <a:custGeom>
              <a:avLst/>
              <a:gdLst>
                <a:gd name="T0" fmla="*/ 0 w 234"/>
                <a:gd name="T1" fmla="*/ 0 h 169"/>
                <a:gd name="T2" fmla="*/ 0 w 234"/>
                <a:gd name="T3" fmla="*/ 0 h 169"/>
                <a:gd name="T4" fmla="*/ 0 w 234"/>
                <a:gd name="T5" fmla="*/ 0 h 169"/>
                <a:gd name="T6" fmla="*/ 0 w 234"/>
                <a:gd name="T7" fmla="*/ 0 h 169"/>
                <a:gd name="T8" fmla="*/ 0 w 234"/>
                <a:gd name="T9" fmla="*/ 0 h 169"/>
                <a:gd name="T10" fmla="*/ 0 w 234"/>
                <a:gd name="T11" fmla="*/ 0 h 169"/>
                <a:gd name="T12" fmla="*/ 0 w 234"/>
                <a:gd name="T13" fmla="*/ 0 h 169"/>
                <a:gd name="T14" fmla="*/ 0 w 234"/>
                <a:gd name="T15" fmla="*/ 0 h 169"/>
                <a:gd name="T16" fmla="*/ 0 w 234"/>
                <a:gd name="T17" fmla="*/ 0 h 169"/>
                <a:gd name="T18" fmla="*/ 0 w 234"/>
                <a:gd name="T19" fmla="*/ 0 h 169"/>
                <a:gd name="T20" fmla="*/ 0 w 234"/>
                <a:gd name="T21" fmla="*/ 0 h 169"/>
                <a:gd name="T22" fmla="*/ 0 w 234"/>
                <a:gd name="T23" fmla="*/ 0 h 169"/>
                <a:gd name="T24" fmla="*/ 0 w 234"/>
                <a:gd name="T25" fmla="*/ 0 h 169"/>
                <a:gd name="T26" fmla="*/ 0 w 234"/>
                <a:gd name="T27" fmla="*/ 0 h 169"/>
                <a:gd name="T28" fmla="*/ 0 w 234"/>
                <a:gd name="T29" fmla="*/ 0 h 169"/>
                <a:gd name="T30" fmla="*/ 0 w 234"/>
                <a:gd name="T31" fmla="*/ 0 h 169"/>
                <a:gd name="T32" fmla="*/ 0 w 234"/>
                <a:gd name="T33" fmla="*/ 0 h 169"/>
                <a:gd name="T34" fmla="*/ 0 w 234"/>
                <a:gd name="T35" fmla="*/ 0 h 169"/>
                <a:gd name="T36" fmla="*/ 0 w 234"/>
                <a:gd name="T37" fmla="*/ 0 h 169"/>
                <a:gd name="T38" fmla="*/ 0 w 234"/>
                <a:gd name="T39" fmla="*/ 0 h 169"/>
                <a:gd name="T40" fmla="*/ 0 w 234"/>
                <a:gd name="T41" fmla="*/ 0 h 169"/>
                <a:gd name="T42" fmla="*/ 0 w 234"/>
                <a:gd name="T43" fmla="*/ 0 h 169"/>
                <a:gd name="T44" fmla="*/ 0 w 234"/>
                <a:gd name="T45" fmla="*/ 0 h 169"/>
                <a:gd name="T46" fmla="*/ 0 w 234"/>
                <a:gd name="T47" fmla="*/ 0 h 169"/>
                <a:gd name="T48" fmla="*/ 0 w 234"/>
                <a:gd name="T49" fmla="*/ 0 h 169"/>
                <a:gd name="T50" fmla="*/ 0 w 234"/>
                <a:gd name="T51" fmla="*/ 0 h 169"/>
                <a:gd name="T52" fmla="*/ 0 w 234"/>
                <a:gd name="T53" fmla="*/ 0 h 169"/>
                <a:gd name="T54" fmla="*/ 0 w 234"/>
                <a:gd name="T55" fmla="*/ 0 h 169"/>
                <a:gd name="T56" fmla="*/ 0 w 234"/>
                <a:gd name="T57" fmla="*/ 0 h 169"/>
                <a:gd name="T58" fmla="*/ 0 w 234"/>
                <a:gd name="T59" fmla="*/ 0 h 169"/>
                <a:gd name="T60" fmla="*/ 0 w 234"/>
                <a:gd name="T61" fmla="*/ 0 h 169"/>
                <a:gd name="T62" fmla="*/ 0 w 234"/>
                <a:gd name="T63" fmla="*/ 0 h 169"/>
                <a:gd name="T64" fmla="*/ 0 w 234"/>
                <a:gd name="T65" fmla="*/ 0 h 169"/>
                <a:gd name="T66" fmla="*/ 0 w 234"/>
                <a:gd name="T67" fmla="*/ 0 h 169"/>
                <a:gd name="T68" fmla="*/ 0 w 234"/>
                <a:gd name="T69" fmla="*/ 0 h 169"/>
                <a:gd name="T70" fmla="*/ 0 w 234"/>
                <a:gd name="T71" fmla="*/ 0 h 169"/>
                <a:gd name="T72" fmla="*/ 0 w 234"/>
                <a:gd name="T73" fmla="*/ 0 h 169"/>
                <a:gd name="T74" fmla="*/ 0 w 234"/>
                <a:gd name="T75" fmla="*/ 0 h 169"/>
                <a:gd name="T76" fmla="*/ 0 w 234"/>
                <a:gd name="T77" fmla="*/ 0 h 169"/>
                <a:gd name="T78" fmla="*/ 0 w 234"/>
                <a:gd name="T79" fmla="*/ 0 h 169"/>
                <a:gd name="T80" fmla="*/ 0 w 234"/>
                <a:gd name="T81" fmla="*/ 0 h 169"/>
                <a:gd name="T82" fmla="*/ 0 w 234"/>
                <a:gd name="T83" fmla="*/ 0 h 169"/>
                <a:gd name="T84" fmla="*/ 0 w 234"/>
                <a:gd name="T85" fmla="*/ 0 h 169"/>
                <a:gd name="T86" fmla="*/ 0 w 234"/>
                <a:gd name="T87" fmla="*/ 0 h 169"/>
                <a:gd name="T88" fmla="*/ 0 w 234"/>
                <a:gd name="T89" fmla="*/ 0 h 169"/>
                <a:gd name="T90" fmla="*/ 0 w 234"/>
                <a:gd name="T91" fmla="*/ 0 h 169"/>
                <a:gd name="T92" fmla="*/ 0 w 234"/>
                <a:gd name="T93" fmla="*/ 0 h 169"/>
                <a:gd name="T94" fmla="*/ 0 w 234"/>
                <a:gd name="T95" fmla="*/ 0 h 169"/>
                <a:gd name="T96" fmla="*/ 0 w 234"/>
                <a:gd name="T97" fmla="*/ 0 h 169"/>
                <a:gd name="T98" fmla="*/ 0 w 234"/>
                <a:gd name="T99" fmla="*/ 0 h 169"/>
                <a:gd name="T100" fmla="*/ 0 w 234"/>
                <a:gd name="T101" fmla="*/ 0 h 169"/>
                <a:gd name="T102" fmla="*/ 0 w 234"/>
                <a:gd name="T103" fmla="*/ 0 h 169"/>
                <a:gd name="T104" fmla="*/ 0 w 234"/>
                <a:gd name="T105" fmla="*/ 0 h 169"/>
                <a:gd name="T106" fmla="*/ 0 w 234"/>
                <a:gd name="T107" fmla="*/ 0 h 169"/>
                <a:gd name="T108" fmla="*/ 0 w 234"/>
                <a:gd name="T109" fmla="*/ 0 h 169"/>
                <a:gd name="T110" fmla="*/ 0 w 234"/>
                <a:gd name="T111" fmla="*/ 0 h 169"/>
                <a:gd name="T112" fmla="*/ 0 w 234"/>
                <a:gd name="T113" fmla="*/ 0 h 169"/>
                <a:gd name="T114" fmla="*/ 0 w 234"/>
                <a:gd name="T115" fmla="*/ 0 h 169"/>
                <a:gd name="T116" fmla="*/ 0 w 234"/>
                <a:gd name="T117" fmla="*/ 0 h 169"/>
                <a:gd name="T118" fmla="*/ 0 w 234"/>
                <a:gd name="T119" fmla="*/ 0 h 16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34" h="169">
                  <a:moveTo>
                    <a:pt x="232" y="155"/>
                  </a:moveTo>
                  <a:lnTo>
                    <a:pt x="232" y="155"/>
                  </a:lnTo>
                  <a:lnTo>
                    <a:pt x="234" y="153"/>
                  </a:lnTo>
                  <a:lnTo>
                    <a:pt x="234" y="151"/>
                  </a:lnTo>
                  <a:lnTo>
                    <a:pt x="230" y="149"/>
                  </a:lnTo>
                  <a:lnTo>
                    <a:pt x="225" y="148"/>
                  </a:lnTo>
                  <a:lnTo>
                    <a:pt x="218" y="142"/>
                  </a:lnTo>
                  <a:lnTo>
                    <a:pt x="212" y="135"/>
                  </a:lnTo>
                  <a:lnTo>
                    <a:pt x="208" y="130"/>
                  </a:lnTo>
                  <a:lnTo>
                    <a:pt x="199" y="113"/>
                  </a:lnTo>
                  <a:lnTo>
                    <a:pt x="191" y="98"/>
                  </a:lnTo>
                  <a:lnTo>
                    <a:pt x="179" y="83"/>
                  </a:lnTo>
                  <a:lnTo>
                    <a:pt x="162" y="59"/>
                  </a:lnTo>
                  <a:lnTo>
                    <a:pt x="141" y="38"/>
                  </a:lnTo>
                  <a:lnTo>
                    <a:pt x="123" y="17"/>
                  </a:lnTo>
                  <a:lnTo>
                    <a:pt x="105" y="0"/>
                  </a:lnTo>
                  <a:lnTo>
                    <a:pt x="115" y="45"/>
                  </a:lnTo>
                  <a:lnTo>
                    <a:pt x="123" y="67"/>
                  </a:lnTo>
                  <a:lnTo>
                    <a:pt x="127" y="78"/>
                  </a:lnTo>
                  <a:lnTo>
                    <a:pt x="133" y="88"/>
                  </a:lnTo>
                  <a:lnTo>
                    <a:pt x="143" y="104"/>
                  </a:lnTo>
                  <a:lnTo>
                    <a:pt x="149" y="113"/>
                  </a:lnTo>
                  <a:lnTo>
                    <a:pt x="154" y="119"/>
                  </a:lnTo>
                  <a:lnTo>
                    <a:pt x="162" y="126"/>
                  </a:lnTo>
                  <a:lnTo>
                    <a:pt x="170" y="132"/>
                  </a:lnTo>
                  <a:lnTo>
                    <a:pt x="180" y="138"/>
                  </a:lnTo>
                  <a:lnTo>
                    <a:pt x="193" y="143"/>
                  </a:lnTo>
                  <a:lnTo>
                    <a:pt x="157" y="133"/>
                  </a:lnTo>
                  <a:lnTo>
                    <a:pt x="125" y="124"/>
                  </a:lnTo>
                  <a:lnTo>
                    <a:pt x="99" y="119"/>
                  </a:lnTo>
                  <a:lnTo>
                    <a:pt x="72" y="111"/>
                  </a:lnTo>
                  <a:lnTo>
                    <a:pt x="34" y="100"/>
                  </a:lnTo>
                  <a:lnTo>
                    <a:pt x="0" y="84"/>
                  </a:lnTo>
                  <a:lnTo>
                    <a:pt x="8" y="97"/>
                  </a:lnTo>
                  <a:lnTo>
                    <a:pt x="18" y="109"/>
                  </a:lnTo>
                  <a:lnTo>
                    <a:pt x="28" y="120"/>
                  </a:lnTo>
                  <a:lnTo>
                    <a:pt x="41" y="132"/>
                  </a:lnTo>
                  <a:lnTo>
                    <a:pt x="55" y="142"/>
                  </a:lnTo>
                  <a:lnTo>
                    <a:pt x="68" y="151"/>
                  </a:lnTo>
                  <a:lnTo>
                    <a:pt x="82" y="158"/>
                  </a:lnTo>
                  <a:lnTo>
                    <a:pt x="96" y="164"/>
                  </a:lnTo>
                  <a:lnTo>
                    <a:pt x="114" y="168"/>
                  </a:lnTo>
                  <a:lnTo>
                    <a:pt x="131" y="169"/>
                  </a:lnTo>
                  <a:lnTo>
                    <a:pt x="147" y="169"/>
                  </a:lnTo>
                  <a:lnTo>
                    <a:pt x="164" y="168"/>
                  </a:lnTo>
                  <a:lnTo>
                    <a:pt x="199" y="162"/>
                  </a:lnTo>
                  <a:lnTo>
                    <a:pt x="232" y="15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3" name="Freeform 3076"/>
            <p:cNvSpPr>
              <a:spLocks noChangeAspect="1"/>
            </p:cNvSpPr>
            <p:nvPr/>
          </p:nvSpPr>
          <p:spPr bwMode="auto">
            <a:xfrm>
              <a:off x="2845" y="3964"/>
              <a:ext cx="63" cy="66"/>
            </a:xfrm>
            <a:custGeom>
              <a:avLst/>
              <a:gdLst>
                <a:gd name="T0" fmla="*/ 0 w 188"/>
                <a:gd name="T1" fmla="*/ 0 h 197"/>
                <a:gd name="T2" fmla="*/ 0 w 188"/>
                <a:gd name="T3" fmla="*/ 0 h 197"/>
                <a:gd name="T4" fmla="*/ 0 w 188"/>
                <a:gd name="T5" fmla="*/ 0 h 197"/>
                <a:gd name="T6" fmla="*/ 0 w 188"/>
                <a:gd name="T7" fmla="*/ 0 h 197"/>
                <a:gd name="T8" fmla="*/ 0 w 188"/>
                <a:gd name="T9" fmla="*/ 0 h 197"/>
                <a:gd name="T10" fmla="*/ 0 w 188"/>
                <a:gd name="T11" fmla="*/ 0 h 197"/>
                <a:gd name="T12" fmla="*/ 0 w 188"/>
                <a:gd name="T13" fmla="*/ 0 h 197"/>
                <a:gd name="T14" fmla="*/ 0 w 188"/>
                <a:gd name="T15" fmla="*/ 0 h 197"/>
                <a:gd name="T16" fmla="*/ 0 w 188"/>
                <a:gd name="T17" fmla="*/ 0 h 197"/>
                <a:gd name="T18" fmla="*/ 0 w 188"/>
                <a:gd name="T19" fmla="*/ 0 h 197"/>
                <a:gd name="T20" fmla="*/ 0 w 188"/>
                <a:gd name="T21" fmla="*/ 0 h 197"/>
                <a:gd name="T22" fmla="*/ 0 w 188"/>
                <a:gd name="T23" fmla="*/ 0 h 197"/>
                <a:gd name="T24" fmla="*/ 0 w 188"/>
                <a:gd name="T25" fmla="*/ 0 h 197"/>
                <a:gd name="T26" fmla="*/ 0 w 188"/>
                <a:gd name="T27" fmla="*/ 0 h 197"/>
                <a:gd name="T28" fmla="*/ 0 w 188"/>
                <a:gd name="T29" fmla="*/ 0 h 197"/>
                <a:gd name="T30" fmla="*/ 0 w 188"/>
                <a:gd name="T31" fmla="*/ 0 h 197"/>
                <a:gd name="T32" fmla="*/ 0 w 188"/>
                <a:gd name="T33" fmla="*/ 0 h 197"/>
                <a:gd name="T34" fmla="*/ 0 w 188"/>
                <a:gd name="T35" fmla="*/ 0 h 197"/>
                <a:gd name="T36" fmla="*/ 0 w 188"/>
                <a:gd name="T37" fmla="*/ 0 h 197"/>
                <a:gd name="T38" fmla="*/ 0 w 188"/>
                <a:gd name="T39" fmla="*/ 0 h 197"/>
                <a:gd name="T40" fmla="*/ 0 w 188"/>
                <a:gd name="T41" fmla="*/ 0 h 197"/>
                <a:gd name="T42" fmla="*/ 0 w 188"/>
                <a:gd name="T43" fmla="*/ 0 h 197"/>
                <a:gd name="T44" fmla="*/ 0 w 188"/>
                <a:gd name="T45" fmla="*/ 0 h 197"/>
                <a:gd name="T46" fmla="*/ 0 w 188"/>
                <a:gd name="T47" fmla="*/ 0 h 197"/>
                <a:gd name="T48" fmla="*/ 0 w 188"/>
                <a:gd name="T49" fmla="*/ 0 h 197"/>
                <a:gd name="T50" fmla="*/ 0 w 188"/>
                <a:gd name="T51" fmla="*/ 0 h 197"/>
                <a:gd name="T52" fmla="*/ 0 w 188"/>
                <a:gd name="T53" fmla="*/ 0 h 197"/>
                <a:gd name="T54" fmla="*/ 0 w 188"/>
                <a:gd name="T55" fmla="*/ 0 h 197"/>
                <a:gd name="T56" fmla="*/ 0 w 188"/>
                <a:gd name="T57" fmla="*/ 0 h 197"/>
                <a:gd name="T58" fmla="*/ 0 w 188"/>
                <a:gd name="T59" fmla="*/ 0 h 197"/>
                <a:gd name="T60" fmla="*/ 0 w 188"/>
                <a:gd name="T61" fmla="*/ 0 h 197"/>
                <a:gd name="T62" fmla="*/ 0 w 188"/>
                <a:gd name="T63" fmla="*/ 0 h 197"/>
                <a:gd name="T64" fmla="*/ 0 w 188"/>
                <a:gd name="T65" fmla="*/ 0 h 197"/>
                <a:gd name="T66" fmla="*/ 0 w 188"/>
                <a:gd name="T67" fmla="*/ 0 h 197"/>
                <a:gd name="T68" fmla="*/ 0 w 188"/>
                <a:gd name="T69" fmla="*/ 0 h 197"/>
                <a:gd name="T70" fmla="*/ 0 w 188"/>
                <a:gd name="T71" fmla="*/ 0 h 197"/>
                <a:gd name="T72" fmla="*/ 0 w 188"/>
                <a:gd name="T73" fmla="*/ 0 h 197"/>
                <a:gd name="T74" fmla="*/ 0 w 188"/>
                <a:gd name="T75" fmla="*/ 0 h 197"/>
                <a:gd name="T76" fmla="*/ 0 w 188"/>
                <a:gd name="T77" fmla="*/ 0 h 197"/>
                <a:gd name="T78" fmla="*/ 0 w 188"/>
                <a:gd name="T79" fmla="*/ 0 h 197"/>
                <a:gd name="T80" fmla="*/ 0 w 188"/>
                <a:gd name="T81" fmla="*/ 0 h 197"/>
                <a:gd name="T82" fmla="*/ 0 w 188"/>
                <a:gd name="T83" fmla="*/ 0 h 197"/>
                <a:gd name="T84" fmla="*/ 0 w 188"/>
                <a:gd name="T85" fmla="*/ 0 h 197"/>
                <a:gd name="T86" fmla="*/ 0 w 188"/>
                <a:gd name="T87" fmla="*/ 0 h 197"/>
                <a:gd name="T88" fmla="*/ 0 w 188"/>
                <a:gd name="T89" fmla="*/ 0 h 197"/>
                <a:gd name="T90" fmla="*/ 0 w 188"/>
                <a:gd name="T91" fmla="*/ 0 h 197"/>
                <a:gd name="T92" fmla="*/ 0 w 188"/>
                <a:gd name="T93" fmla="*/ 0 h 197"/>
                <a:gd name="T94" fmla="*/ 0 w 188"/>
                <a:gd name="T95" fmla="*/ 0 h 197"/>
                <a:gd name="T96" fmla="*/ 0 w 188"/>
                <a:gd name="T97" fmla="*/ 0 h 197"/>
                <a:gd name="T98" fmla="*/ 0 w 188"/>
                <a:gd name="T99" fmla="*/ 0 h 197"/>
                <a:gd name="T100" fmla="*/ 0 w 188"/>
                <a:gd name="T101" fmla="*/ 0 h 197"/>
                <a:gd name="T102" fmla="*/ 0 w 188"/>
                <a:gd name="T103" fmla="*/ 0 h 197"/>
                <a:gd name="T104" fmla="*/ 0 w 188"/>
                <a:gd name="T105" fmla="*/ 0 h 197"/>
                <a:gd name="T106" fmla="*/ 0 w 188"/>
                <a:gd name="T107" fmla="*/ 0 h 197"/>
                <a:gd name="T108" fmla="*/ 0 w 188"/>
                <a:gd name="T109" fmla="*/ 0 h 197"/>
                <a:gd name="T110" fmla="*/ 0 w 188"/>
                <a:gd name="T111" fmla="*/ 0 h 197"/>
                <a:gd name="T112" fmla="*/ 0 w 188"/>
                <a:gd name="T113" fmla="*/ 0 h 197"/>
                <a:gd name="T114" fmla="*/ 0 w 188"/>
                <a:gd name="T115" fmla="*/ 0 h 197"/>
                <a:gd name="T116" fmla="*/ 0 w 188"/>
                <a:gd name="T117" fmla="*/ 0 h 197"/>
                <a:gd name="T118" fmla="*/ 0 w 188"/>
                <a:gd name="T119" fmla="*/ 0 h 197"/>
                <a:gd name="T120" fmla="*/ 0 w 188"/>
                <a:gd name="T121" fmla="*/ 0 h 197"/>
                <a:gd name="T122" fmla="*/ 0 w 188"/>
                <a:gd name="T123" fmla="*/ 0 h 197"/>
                <a:gd name="T124" fmla="*/ 0 w 188"/>
                <a:gd name="T125" fmla="*/ 0 h 19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188" h="197">
                  <a:moveTo>
                    <a:pt x="185" y="197"/>
                  </a:moveTo>
                  <a:lnTo>
                    <a:pt x="185" y="197"/>
                  </a:lnTo>
                  <a:lnTo>
                    <a:pt x="188" y="197"/>
                  </a:lnTo>
                  <a:lnTo>
                    <a:pt x="182" y="185"/>
                  </a:lnTo>
                  <a:lnTo>
                    <a:pt x="178" y="171"/>
                  </a:lnTo>
                  <a:lnTo>
                    <a:pt x="171" y="132"/>
                  </a:lnTo>
                  <a:lnTo>
                    <a:pt x="166" y="110"/>
                  </a:lnTo>
                  <a:lnTo>
                    <a:pt x="161" y="90"/>
                  </a:lnTo>
                  <a:lnTo>
                    <a:pt x="153" y="74"/>
                  </a:lnTo>
                  <a:lnTo>
                    <a:pt x="145" y="56"/>
                  </a:lnTo>
                  <a:lnTo>
                    <a:pt x="129" y="27"/>
                  </a:lnTo>
                  <a:lnTo>
                    <a:pt x="116" y="9"/>
                  </a:lnTo>
                  <a:lnTo>
                    <a:pt x="111" y="0"/>
                  </a:lnTo>
                  <a:lnTo>
                    <a:pt x="113" y="23"/>
                  </a:lnTo>
                  <a:lnTo>
                    <a:pt x="114" y="46"/>
                  </a:lnTo>
                  <a:lnTo>
                    <a:pt x="116" y="68"/>
                  </a:lnTo>
                  <a:lnTo>
                    <a:pt x="119" y="90"/>
                  </a:lnTo>
                  <a:lnTo>
                    <a:pt x="123" y="111"/>
                  </a:lnTo>
                  <a:lnTo>
                    <a:pt x="127" y="121"/>
                  </a:lnTo>
                  <a:lnTo>
                    <a:pt x="132" y="133"/>
                  </a:lnTo>
                  <a:lnTo>
                    <a:pt x="138" y="143"/>
                  </a:lnTo>
                  <a:lnTo>
                    <a:pt x="145" y="155"/>
                  </a:lnTo>
                  <a:lnTo>
                    <a:pt x="153" y="166"/>
                  </a:lnTo>
                  <a:lnTo>
                    <a:pt x="162" y="178"/>
                  </a:lnTo>
                  <a:lnTo>
                    <a:pt x="155" y="174"/>
                  </a:lnTo>
                  <a:lnTo>
                    <a:pt x="143" y="161"/>
                  </a:lnTo>
                  <a:lnTo>
                    <a:pt x="130" y="147"/>
                  </a:lnTo>
                  <a:lnTo>
                    <a:pt x="116" y="134"/>
                  </a:lnTo>
                  <a:lnTo>
                    <a:pt x="84" y="111"/>
                  </a:lnTo>
                  <a:lnTo>
                    <a:pt x="51" y="87"/>
                  </a:lnTo>
                  <a:lnTo>
                    <a:pt x="36" y="74"/>
                  </a:lnTo>
                  <a:lnTo>
                    <a:pt x="23" y="61"/>
                  </a:lnTo>
                  <a:lnTo>
                    <a:pt x="17" y="53"/>
                  </a:lnTo>
                  <a:lnTo>
                    <a:pt x="12" y="46"/>
                  </a:lnTo>
                  <a:lnTo>
                    <a:pt x="7" y="39"/>
                  </a:lnTo>
                  <a:lnTo>
                    <a:pt x="0" y="33"/>
                  </a:lnTo>
                  <a:lnTo>
                    <a:pt x="7" y="59"/>
                  </a:lnTo>
                  <a:lnTo>
                    <a:pt x="17" y="84"/>
                  </a:lnTo>
                  <a:lnTo>
                    <a:pt x="30" y="108"/>
                  </a:lnTo>
                  <a:lnTo>
                    <a:pt x="45" y="130"/>
                  </a:lnTo>
                  <a:lnTo>
                    <a:pt x="57" y="145"/>
                  </a:lnTo>
                  <a:lnTo>
                    <a:pt x="70" y="156"/>
                  </a:lnTo>
                  <a:lnTo>
                    <a:pt x="84" y="166"/>
                  </a:lnTo>
                  <a:lnTo>
                    <a:pt x="97" y="174"/>
                  </a:lnTo>
                  <a:lnTo>
                    <a:pt x="111" y="179"/>
                  </a:lnTo>
                  <a:lnTo>
                    <a:pt x="126" y="184"/>
                  </a:lnTo>
                  <a:lnTo>
                    <a:pt x="156" y="189"/>
                  </a:lnTo>
                  <a:lnTo>
                    <a:pt x="166" y="191"/>
                  </a:lnTo>
                  <a:lnTo>
                    <a:pt x="174" y="192"/>
                  </a:lnTo>
                  <a:lnTo>
                    <a:pt x="185" y="19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4" name="Freeform 3077"/>
            <p:cNvSpPr>
              <a:spLocks noChangeAspect="1"/>
            </p:cNvSpPr>
            <p:nvPr/>
          </p:nvSpPr>
          <p:spPr bwMode="auto">
            <a:xfrm>
              <a:off x="2835" y="3926"/>
              <a:ext cx="44" cy="71"/>
            </a:xfrm>
            <a:custGeom>
              <a:avLst/>
              <a:gdLst>
                <a:gd name="T0" fmla="*/ 0 w 133"/>
                <a:gd name="T1" fmla="*/ 0 h 211"/>
                <a:gd name="T2" fmla="*/ 0 w 133"/>
                <a:gd name="T3" fmla="*/ 0 h 211"/>
                <a:gd name="T4" fmla="*/ 0 w 133"/>
                <a:gd name="T5" fmla="*/ 0 h 211"/>
                <a:gd name="T6" fmla="*/ 0 w 133"/>
                <a:gd name="T7" fmla="*/ 0 h 211"/>
                <a:gd name="T8" fmla="*/ 0 w 133"/>
                <a:gd name="T9" fmla="*/ 0 h 211"/>
                <a:gd name="T10" fmla="*/ 0 w 133"/>
                <a:gd name="T11" fmla="*/ 0 h 211"/>
                <a:gd name="T12" fmla="*/ 0 w 133"/>
                <a:gd name="T13" fmla="*/ 0 h 211"/>
                <a:gd name="T14" fmla="*/ 0 w 133"/>
                <a:gd name="T15" fmla="*/ 0 h 211"/>
                <a:gd name="T16" fmla="*/ 0 w 133"/>
                <a:gd name="T17" fmla="*/ 0 h 211"/>
                <a:gd name="T18" fmla="*/ 0 w 133"/>
                <a:gd name="T19" fmla="*/ 0 h 211"/>
                <a:gd name="T20" fmla="*/ 0 w 133"/>
                <a:gd name="T21" fmla="*/ 0 h 211"/>
                <a:gd name="T22" fmla="*/ 0 w 133"/>
                <a:gd name="T23" fmla="*/ 0 h 211"/>
                <a:gd name="T24" fmla="*/ 0 w 133"/>
                <a:gd name="T25" fmla="*/ 0 h 211"/>
                <a:gd name="T26" fmla="*/ 0 w 133"/>
                <a:gd name="T27" fmla="*/ 0 h 211"/>
                <a:gd name="T28" fmla="*/ 0 w 133"/>
                <a:gd name="T29" fmla="*/ 0 h 211"/>
                <a:gd name="T30" fmla="*/ 0 w 133"/>
                <a:gd name="T31" fmla="*/ 0 h 211"/>
                <a:gd name="T32" fmla="*/ 0 w 133"/>
                <a:gd name="T33" fmla="*/ 0 h 211"/>
                <a:gd name="T34" fmla="*/ 0 w 133"/>
                <a:gd name="T35" fmla="*/ 0 h 211"/>
                <a:gd name="T36" fmla="*/ 0 w 133"/>
                <a:gd name="T37" fmla="*/ 0 h 211"/>
                <a:gd name="T38" fmla="*/ 0 w 133"/>
                <a:gd name="T39" fmla="*/ 0 h 211"/>
                <a:gd name="T40" fmla="*/ 0 w 133"/>
                <a:gd name="T41" fmla="*/ 0 h 211"/>
                <a:gd name="T42" fmla="*/ 0 w 133"/>
                <a:gd name="T43" fmla="*/ 0 h 211"/>
                <a:gd name="T44" fmla="*/ 0 w 133"/>
                <a:gd name="T45" fmla="*/ 0 h 211"/>
                <a:gd name="T46" fmla="*/ 0 w 133"/>
                <a:gd name="T47" fmla="*/ 0 h 211"/>
                <a:gd name="T48" fmla="*/ 0 w 133"/>
                <a:gd name="T49" fmla="*/ 0 h 211"/>
                <a:gd name="T50" fmla="*/ 0 w 133"/>
                <a:gd name="T51" fmla="*/ 0 h 211"/>
                <a:gd name="T52" fmla="*/ 0 w 133"/>
                <a:gd name="T53" fmla="*/ 0 h 211"/>
                <a:gd name="T54" fmla="*/ 0 w 133"/>
                <a:gd name="T55" fmla="*/ 0 h 211"/>
                <a:gd name="T56" fmla="*/ 0 w 133"/>
                <a:gd name="T57" fmla="*/ 0 h 211"/>
                <a:gd name="T58" fmla="*/ 0 w 133"/>
                <a:gd name="T59" fmla="*/ 0 h 211"/>
                <a:gd name="T60" fmla="*/ 0 w 133"/>
                <a:gd name="T61" fmla="*/ 0 h 211"/>
                <a:gd name="T62" fmla="*/ 0 w 133"/>
                <a:gd name="T63" fmla="*/ 0 h 211"/>
                <a:gd name="T64" fmla="*/ 0 w 133"/>
                <a:gd name="T65" fmla="*/ 0 h 211"/>
                <a:gd name="T66" fmla="*/ 0 w 133"/>
                <a:gd name="T67" fmla="*/ 0 h 211"/>
                <a:gd name="T68" fmla="*/ 0 w 133"/>
                <a:gd name="T69" fmla="*/ 0 h 211"/>
                <a:gd name="T70" fmla="*/ 0 w 133"/>
                <a:gd name="T71" fmla="*/ 0 h 211"/>
                <a:gd name="T72" fmla="*/ 0 w 133"/>
                <a:gd name="T73" fmla="*/ 0 h 211"/>
                <a:gd name="T74" fmla="*/ 0 w 133"/>
                <a:gd name="T75" fmla="*/ 0 h 211"/>
                <a:gd name="T76" fmla="*/ 0 w 133"/>
                <a:gd name="T77" fmla="*/ 0 h 211"/>
                <a:gd name="T78" fmla="*/ 0 w 133"/>
                <a:gd name="T79" fmla="*/ 0 h 211"/>
                <a:gd name="T80" fmla="*/ 0 w 133"/>
                <a:gd name="T81" fmla="*/ 0 h 211"/>
                <a:gd name="T82" fmla="*/ 0 w 133"/>
                <a:gd name="T83" fmla="*/ 0 h 211"/>
                <a:gd name="T84" fmla="*/ 0 w 133"/>
                <a:gd name="T85" fmla="*/ 0 h 211"/>
                <a:gd name="T86" fmla="*/ 0 w 133"/>
                <a:gd name="T87" fmla="*/ 0 h 211"/>
                <a:gd name="T88" fmla="*/ 0 w 133"/>
                <a:gd name="T89" fmla="*/ 0 h 211"/>
                <a:gd name="T90" fmla="*/ 0 w 133"/>
                <a:gd name="T91" fmla="*/ 0 h 211"/>
                <a:gd name="T92" fmla="*/ 0 w 133"/>
                <a:gd name="T93" fmla="*/ 0 h 211"/>
                <a:gd name="T94" fmla="*/ 0 w 133"/>
                <a:gd name="T95" fmla="*/ 0 h 211"/>
                <a:gd name="T96" fmla="*/ 0 w 133"/>
                <a:gd name="T97" fmla="*/ 0 h 211"/>
                <a:gd name="T98" fmla="*/ 0 w 133"/>
                <a:gd name="T99" fmla="*/ 0 h 211"/>
                <a:gd name="T100" fmla="*/ 0 w 133"/>
                <a:gd name="T101" fmla="*/ 0 h 211"/>
                <a:gd name="T102" fmla="*/ 0 w 133"/>
                <a:gd name="T103" fmla="*/ 0 h 211"/>
                <a:gd name="T104" fmla="*/ 0 w 133"/>
                <a:gd name="T105" fmla="*/ 0 h 211"/>
                <a:gd name="T106" fmla="*/ 0 w 133"/>
                <a:gd name="T107" fmla="*/ 0 h 211"/>
                <a:gd name="T108" fmla="*/ 0 w 133"/>
                <a:gd name="T109" fmla="*/ 0 h 211"/>
                <a:gd name="T110" fmla="*/ 0 w 133"/>
                <a:gd name="T111" fmla="*/ 0 h 211"/>
                <a:gd name="T112" fmla="*/ 0 w 133"/>
                <a:gd name="T113" fmla="*/ 0 h 211"/>
                <a:gd name="T114" fmla="*/ 0 w 133"/>
                <a:gd name="T115" fmla="*/ 0 h 211"/>
                <a:gd name="T116" fmla="*/ 0 w 133"/>
                <a:gd name="T117" fmla="*/ 0 h 211"/>
                <a:gd name="T118" fmla="*/ 0 w 133"/>
                <a:gd name="T119" fmla="*/ 0 h 211"/>
                <a:gd name="T120" fmla="*/ 0 w 133"/>
                <a:gd name="T121" fmla="*/ 0 h 21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3" h="211">
                  <a:moveTo>
                    <a:pt x="130" y="211"/>
                  </a:moveTo>
                  <a:lnTo>
                    <a:pt x="130" y="211"/>
                  </a:lnTo>
                  <a:lnTo>
                    <a:pt x="131" y="211"/>
                  </a:lnTo>
                  <a:lnTo>
                    <a:pt x="133" y="211"/>
                  </a:lnTo>
                  <a:lnTo>
                    <a:pt x="127" y="191"/>
                  </a:lnTo>
                  <a:lnTo>
                    <a:pt x="126" y="180"/>
                  </a:lnTo>
                  <a:lnTo>
                    <a:pt x="126" y="172"/>
                  </a:lnTo>
                  <a:lnTo>
                    <a:pt x="127" y="139"/>
                  </a:lnTo>
                  <a:lnTo>
                    <a:pt x="128" y="101"/>
                  </a:lnTo>
                  <a:lnTo>
                    <a:pt x="128" y="75"/>
                  </a:lnTo>
                  <a:lnTo>
                    <a:pt x="126" y="49"/>
                  </a:lnTo>
                  <a:lnTo>
                    <a:pt x="123" y="36"/>
                  </a:lnTo>
                  <a:lnTo>
                    <a:pt x="120" y="23"/>
                  </a:lnTo>
                  <a:lnTo>
                    <a:pt x="115" y="11"/>
                  </a:lnTo>
                  <a:lnTo>
                    <a:pt x="110" y="0"/>
                  </a:lnTo>
                  <a:lnTo>
                    <a:pt x="102" y="34"/>
                  </a:lnTo>
                  <a:lnTo>
                    <a:pt x="100" y="53"/>
                  </a:lnTo>
                  <a:lnTo>
                    <a:pt x="98" y="72"/>
                  </a:lnTo>
                  <a:lnTo>
                    <a:pt x="97" y="91"/>
                  </a:lnTo>
                  <a:lnTo>
                    <a:pt x="97" y="110"/>
                  </a:lnTo>
                  <a:lnTo>
                    <a:pt x="98" y="127"/>
                  </a:lnTo>
                  <a:lnTo>
                    <a:pt x="101" y="146"/>
                  </a:lnTo>
                  <a:lnTo>
                    <a:pt x="107" y="162"/>
                  </a:lnTo>
                  <a:lnTo>
                    <a:pt x="110" y="169"/>
                  </a:lnTo>
                  <a:lnTo>
                    <a:pt x="111" y="176"/>
                  </a:lnTo>
                  <a:lnTo>
                    <a:pt x="91" y="141"/>
                  </a:lnTo>
                  <a:lnTo>
                    <a:pt x="78" y="121"/>
                  </a:lnTo>
                  <a:lnTo>
                    <a:pt x="65" y="105"/>
                  </a:lnTo>
                  <a:lnTo>
                    <a:pt x="42" y="81"/>
                  </a:lnTo>
                  <a:lnTo>
                    <a:pt x="33" y="69"/>
                  </a:lnTo>
                  <a:lnTo>
                    <a:pt x="24" y="57"/>
                  </a:lnTo>
                  <a:lnTo>
                    <a:pt x="13" y="40"/>
                  </a:lnTo>
                  <a:lnTo>
                    <a:pt x="5" y="27"/>
                  </a:lnTo>
                  <a:lnTo>
                    <a:pt x="0" y="14"/>
                  </a:lnTo>
                  <a:lnTo>
                    <a:pt x="0" y="24"/>
                  </a:lnTo>
                  <a:lnTo>
                    <a:pt x="1" y="36"/>
                  </a:lnTo>
                  <a:lnTo>
                    <a:pt x="3" y="49"/>
                  </a:lnTo>
                  <a:lnTo>
                    <a:pt x="5" y="62"/>
                  </a:lnTo>
                  <a:lnTo>
                    <a:pt x="11" y="76"/>
                  </a:lnTo>
                  <a:lnTo>
                    <a:pt x="20" y="102"/>
                  </a:lnTo>
                  <a:lnTo>
                    <a:pt x="29" y="120"/>
                  </a:lnTo>
                  <a:lnTo>
                    <a:pt x="39" y="133"/>
                  </a:lnTo>
                  <a:lnTo>
                    <a:pt x="50" y="146"/>
                  </a:lnTo>
                  <a:lnTo>
                    <a:pt x="63" y="157"/>
                  </a:lnTo>
                  <a:lnTo>
                    <a:pt x="94" y="180"/>
                  </a:lnTo>
                  <a:lnTo>
                    <a:pt x="111" y="195"/>
                  </a:lnTo>
                  <a:lnTo>
                    <a:pt x="130" y="21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5" name="Freeform 3078"/>
            <p:cNvSpPr>
              <a:spLocks noChangeAspect="1"/>
            </p:cNvSpPr>
            <p:nvPr/>
          </p:nvSpPr>
          <p:spPr bwMode="auto">
            <a:xfrm>
              <a:off x="2832" y="3884"/>
              <a:ext cx="41" cy="73"/>
            </a:xfrm>
            <a:custGeom>
              <a:avLst/>
              <a:gdLst>
                <a:gd name="T0" fmla="*/ 0 w 122"/>
                <a:gd name="T1" fmla="*/ 0 h 217"/>
                <a:gd name="T2" fmla="*/ 0 w 122"/>
                <a:gd name="T3" fmla="*/ 0 h 217"/>
                <a:gd name="T4" fmla="*/ 0 w 122"/>
                <a:gd name="T5" fmla="*/ 0 h 217"/>
                <a:gd name="T6" fmla="*/ 0 w 122"/>
                <a:gd name="T7" fmla="*/ 0 h 217"/>
                <a:gd name="T8" fmla="*/ 0 w 122"/>
                <a:gd name="T9" fmla="*/ 0 h 217"/>
                <a:gd name="T10" fmla="*/ 0 w 122"/>
                <a:gd name="T11" fmla="*/ 0 h 217"/>
                <a:gd name="T12" fmla="*/ 0 w 122"/>
                <a:gd name="T13" fmla="*/ 0 h 217"/>
                <a:gd name="T14" fmla="*/ 0 w 122"/>
                <a:gd name="T15" fmla="*/ 0 h 217"/>
                <a:gd name="T16" fmla="*/ 0 w 122"/>
                <a:gd name="T17" fmla="*/ 0 h 217"/>
                <a:gd name="T18" fmla="*/ 0 w 122"/>
                <a:gd name="T19" fmla="*/ 0 h 217"/>
                <a:gd name="T20" fmla="*/ 0 w 122"/>
                <a:gd name="T21" fmla="*/ 0 h 217"/>
                <a:gd name="T22" fmla="*/ 0 w 122"/>
                <a:gd name="T23" fmla="*/ 0 h 217"/>
                <a:gd name="T24" fmla="*/ 0 w 122"/>
                <a:gd name="T25" fmla="*/ 0 h 217"/>
                <a:gd name="T26" fmla="*/ 0 w 122"/>
                <a:gd name="T27" fmla="*/ 0 h 217"/>
                <a:gd name="T28" fmla="*/ 0 w 122"/>
                <a:gd name="T29" fmla="*/ 0 h 217"/>
                <a:gd name="T30" fmla="*/ 0 w 122"/>
                <a:gd name="T31" fmla="*/ 0 h 217"/>
                <a:gd name="T32" fmla="*/ 0 w 122"/>
                <a:gd name="T33" fmla="*/ 0 h 217"/>
                <a:gd name="T34" fmla="*/ 0 w 122"/>
                <a:gd name="T35" fmla="*/ 0 h 217"/>
                <a:gd name="T36" fmla="*/ 0 w 122"/>
                <a:gd name="T37" fmla="*/ 0 h 217"/>
                <a:gd name="T38" fmla="*/ 0 w 122"/>
                <a:gd name="T39" fmla="*/ 0 h 217"/>
                <a:gd name="T40" fmla="*/ 0 w 122"/>
                <a:gd name="T41" fmla="*/ 0 h 217"/>
                <a:gd name="T42" fmla="*/ 0 w 122"/>
                <a:gd name="T43" fmla="*/ 0 h 217"/>
                <a:gd name="T44" fmla="*/ 0 w 122"/>
                <a:gd name="T45" fmla="*/ 0 h 217"/>
                <a:gd name="T46" fmla="*/ 0 w 122"/>
                <a:gd name="T47" fmla="*/ 0 h 217"/>
                <a:gd name="T48" fmla="*/ 0 w 122"/>
                <a:gd name="T49" fmla="*/ 0 h 217"/>
                <a:gd name="T50" fmla="*/ 0 w 122"/>
                <a:gd name="T51" fmla="*/ 0 h 217"/>
                <a:gd name="T52" fmla="*/ 0 w 122"/>
                <a:gd name="T53" fmla="*/ 0 h 217"/>
                <a:gd name="T54" fmla="*/ 0 w 122"/>
                <a:gd name="T55" fmla="*/ 0 h 217"/>
                <a:gd name="T56" fmla="*/ 0 w 122"/>
                <a:gd name="T57" fmla="*/ 0 h 217"/>
                <a:gd name="T58" fmla="*/ 0 w 122"/>
                <a:gd name="T59" fmla="*/ 0 h 217"/>
                <a:gd name="T60" fmla="*/ 0 w 122"/>
                <a:gd name="T61" fmla="*/ 0 h 217"/>
                <a:gd name="T62" fmla="*/ 0 w 122"/>
                <a:gd name="T63" fmla="*/ 0 h 217"/>
                <a:gd name="T64" fmla="*/ 0 w 122"/>
                <a:gd name="T65" fmla="*/ 0 h 217"/>
                <a:gd name="T66" fmla="*/ 0 w 122"/>
                <a:gd name="T67" fmla="*/ 0 h 217"/>
                <a:gd name="T68" fmla="*/ 0 w 122"/>
                <a:gd name="T69" fmla="*/ 0 h 217"/>
                <a:gd name="T70" fmla="*/ 0 w 122"/>
                <a:gd name="T71" fmla="*/ 0 h 217"/>
                <a:gd name="T72" fmla="*/ 0 w 122"/>
                <a:gd name="T73" fmla="*/ 0 h 217"/>
                <a:gd name="T74" fmla="*/ 0 w 122"/>
                <a:gd name="T75" fmla="*/ 0 h 217"/>
                <a:gd name="T76" fmla="*/ 0 w 122"/>
                <a:gd name="T77" fmla="*/ 0 h 217"/>
                <a:gd name="T78" fmla="*/ 0 w 122"/>
                <a:gd name="T79" fmla="*/ 0 h 217"/>
                <a:gd name="T80" fmla="*/ 0 w 122"/>
                <a:gd name="T81" fmla="*/ 0 h 217"/>
                <a:gd name="T82" fmla="*/ 0 w 122"/>
                <a:gd name="T83" fmla="*/ 0 h 217"/>
                <a:gd name="T84" fmla="*/ 0 w 122"/>
                <a:gd name="T85" fmla="*/ 0 h 217"/>
                <a:gd name="T86" fmla="*/ 0 w 122"/>
                <a:gd name="T87" fmla="*/ 0 h 217"/>
                <a:gd name="T88" fmla="*/ 0 w 122"/>
                <a:gd name="T89" fmla="*/ 0 h 217"/>
                <a:gd name="T90" fmla="*/ 0 w 122"/>
                <a:gd name="T91" fmla="*/ 0 h 217"/>
                <a:gd name="T92" fmla="*/ 0 w 122"/>
                <a:gd name="T93" fmla="*/ 0 h 217"/>
                <a:gd name="T94" fmla="*/ 0 w 122"/>
                <a:gd name="T95" fmla="*/ 0 h 217"/>
                <a:gd name="T96" fmla="*/ 0 w 122"/>
                <a:gd name="T97" fmla="*/ 0 h 217"/>
                <a:gd name="T98" fmla="*/ 0 w 122"/>
                <a:gd name="T99" fmla="*/ 0 h 217"/>
                <a:gd name="T100" fmla="*/ 0 w 122"/>
                <a:gd name="T101" fmla="*/ 0 h 217"/>
                <a:gd name="T102" fmla="*/ 0 w 122"/>
                <a:gd name="T103" fmla="*/ 0 h 217"/>
                <a:gd name="T104" fmla="*/ 0 w 122"/>
                <a:gd name="T105" fmla="*/ 0 h 217"/>
                <a:gd name="T106" fmla="*/ 0 w 122"/>
                <a:gd name="T107" fmla="*/ 0 h 217"/>
                <a:gd name="T108" fmla="*/ 0 w 122"/>
                <a:gd name="T109" fmla="*/ 0 h 217"/>
                <a:gd name="T110" fmla="*/ 0 w 122"/>
                <a:gd name="T111" fmla="*/ 0 h 21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22" h="217">
                  <a:moveTo>
                    <a:pt x="80" y="217"/>
                  </a:moveTo>
                  <a:lnTo>
                    <a:pt x="84" y="217"/>
                  </a:lnTo>
                  <a:lnTo>
                    <a:pt x="82" y="211"/>
                  </a:lnTo>
                  <a:lnTo>
                    <a:pt x="81" y="202"/>
                  </a:lnTo>
                  <a:lnTo>
                    <a:pt x="82" y="194"/>
                  </a:lnTo>
                  <a:lnTo>
                    <a:pt x="84" y="186"/>
                  </a:lnTo>
                  <a:lnTo>
                    <a:pt x="93" y="168"/>
                  </a:lnTo>
                  <a:lnTo>
                    <a:pt x="100" y="147"/>
                  </a:lnTo>
                  <a:lnTo>
                    <a:pt x="107" y="127"/>
                  </a:lnTo>
                  <a:lnTo>
                    <a:pt x="113" y="107"/>
                  </a:lnTo>
                  <a:lnTo>
                    <a:pt x="119" y="78"/>
                  </a:lnTo>
                  <a:lnTo>
                    <a:pt x="122" y="56"/>
                  </a:lnTo>
                  <a:lnTo>
                    <a:pt x="122" y="42"/>
                  </a:lnTo>
                  <a:lnTo>
                    <a:pt x="120" y="34"/>
                  </a:lnTo>
                  <a:lnTo>
                    <a:pt x="111" y="47"/>
                  </a:lnTo>
                  <a:lnTo>
                    <a:pt x="103" y="62"/>
                  </a:lnTo>
                  <a:lnTo>
                    <a:pt x="93" y="81"/>
                  </a:lnTo>
                  <a:lnTo>
                    <a:pt x="82" y="102"/>
                  </a:lnTo>
                  <a:lnTo>
                    <a:pt x="74" y="127"/>
                  </a:lnTo>
                  <a:lnTo>
                    <a:pt x="71" y="140"/>
                  </a:lnTo>
                  <a:lnTo>
                    <a:pt x="69" y="152"/>
                  </a:lnTo>
                  <a:lnTo>
                    <a:pt x="69" y="165"/>
                  </a:lnTo>
                  <a:lnTo>
                    <a:pt x="69" y="176"/>
                  </a:lnTo>
                  <a:lnTo>
                    <a:pt x="65" y="157"/>
                  </a:lnTo>
                  <a:lnTo>
                    <a:pt x="61" y="140"/>
                  </a:lnTo>
                  <a:lnTo>
                    <a:pt x="51" y="107"/>
                  </a:lnTo>
                  <a:lnTo>
                    <a:pt x="38" y="76"/>
                  </a:lnTo>
                  <a:lnTo>
                    <a:pt x="20" y="43"/>
                  </a:lnTo>
                  <a:lnTo>
                    <a:pt x="13" y="21"/>
                  </a:lnTo>
                  <a:lnTo>
                    <a:pt x="7" y="0"/>
                  </a:lnTo>
                  <a:lnTo>
                    <a:pt x="3" y="20"/>
                  </a:lnTo>
                  <a:lnTo>
                    <a:pt x="0" y="39"/>
                  </a:lnTo>
                  <a:lnTo>
                    <a:pt x="0" y="60"/>
                  </a:lnTo>
                  <a:lnTo>
                    <a:pt x="1" y="74"/>
                  </a:lnTo>
                  <a:lnTo>
                    <a:pt x="4" y="87"/>
                  </a:lnTo>
                  <a:lnTo>
                    <a:pt x="9" y="101"/>
                  </a:lnTo>
                  <a:lnTo>
                    <a:pt x="13" y="115"/>
                  </a:lnTo>
                  <a:lnTo>
                    <a:pt x="20" y="130"/>
                  </a:lnTo>
                  <a:lnTo>
                    <a:pt x="29" y="144"/>
                  </a:lnTo>
                  <a:lnTo>
                    <a:pt x="42" y="162"/>
                  </a:lnTo>
                  <a:lnTo>
                    <a:pt x="55" y="181"/>
                  </a:lnTo>
                  <a:lnTo>
                    <a:pt x="68" y="199"/>
                  </a:lnTo>
                  <a:lnTo>
                    <a:pt x="80" y="21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6" name="Freeform 3079"/>
            <p:cNvSpPr>
              <a:spLocks noChangeAspect="1"/>
            </p:cNvSpPr>
            <p:nvPr/>
          </p:nvSpPr>
          <p:spPr bwMode="auto">
            <a:xfrm>
              <a:off x="2843" y="3842"/>
              <a:ext cx="40" cy="80"/>
            </a:xfrm>
            <a:custGeom>
              <a:avLst/>
              <a:gdLst>
                <a:gd name="T0" fmla="*/ 0 w 120"/>
                <a:gd name="T1" fmla="*/ 0 h 242"/>
                <a:gd name="T2" fmla="*/ 0 w 120"/>
                <a:gd name="T3" fmla="*/ 0 h 242"/>
                <a:gd name="T4" fmla="*/ 0 w 120"/>
                <a:gd name="T5" fmla="*/ 0 h 242"/>
                <a:gd name="T6" fmla="*/ 0 w 120"/>
                <a:gd name="T7" fmla="*/ 0 h 242"/>
                <a:gd name="T8" fmla="*/ 0 w 120"/>
                <a:gd name="T9" fmla="*/ 0 h 242"/>
                <a:gd name="T10" fmla="*/ 0 w 120"/>
                <a:gd name="T11" fmla="*/ 0 h 242"/>
                <a:gd name="T12" fmla="*/ 0 w 120"/>
                <a:gd name="T13" fmla="*/ 0 h 242"/>
                <a:gd name="T14" fmla="*/ 0 w 120"/>
                <a:gd name="T15" fmla="*/ 0 h 242"/>
                <a:gd name="T16" fmla="*/ 0 w 120"/>
                <a:gd name="T17" fmla="*/ 0 h 242"/>
                <a:gd name="T18" fmla="*/ 0 w 120"/>
                <a:gd name="T19" fmla="*/ 0 h 242"/>
                <a:gd name="T20" fmla="*/ 0 w 120"/>
                <a:gd name="T21" fmla="*/ 0 h 242"/>
                <a:gd name="T22" fmla="*/ 0 w 120"/>
                <a:gd name="T23" fmla="*/ 0 h 242"/>
                <a:gd name="T24" fmla="*/ 0 w 120"/>
                <a:gd name="T25" fmla="*/ 0 h 242"/>
                <a:gd name="T26" fmla="*/ 0 w 120"/>
                <a:gd name="T27" fmla="*/ 0 h 242"/>
                <a:gd name="T28" fmla="*/ 0 w 120"/>
                <a:gd name="T29" fmla="*/ 0 h 242"/>
                <a:gd name="T30" fmla="*/ 0 w 120"/>
                <a:gd name="T31" fmla="*/ 0 h 242"/>
                <a:gd name="T32" fmla="*/ 0 w 120"/>
                <a:gd name="T33" fmla="*/ 0 h 242"/>
                <a:gd name="T34" fmla="*/ 0 w 120"/>
                <a:gd name="T35" fmla="*/ 0 h 242"/>
                <a:gd name="T36" fmla="*/ 0 w 120"/>
                <a:gd name="T37" fmla="*/ 0 h 242"/>
                <a:gd name="T38" fmla="*/ 0 w 120"/>
                <a:gd name="T39" fmla="*/ 0 h 242"/>
                <a:gd name="T40" fmla="*/ 0 w 120"/>
                <a:gd name="T41" fmla="*/ 0 h 242"/>
                <a:gd name="T42" fmla="*/ 0 w 120"/>
                <a:gd name="T43" fmla="*/ 0 h 242"/>
                <a:gd name="T44" fmla="*/ 0 w 120"/>
                <a:gd name="T45" fmla="*/ 0 h 242"/>
                <a:gd name="T46" fmla="*/ 0 w 120"/>
                <a:gd name="T47" fmla="*/ 0 h 242"/>
                <a:gd name="T48" fmla="*/ 0 w 120"/>
                <a:gd name="T49" fmla="*/ 0 h 242"/>
                <a:gd name="T50" fmla="*/ 0 w 120"/>
                <a:gd name="T51" fmla="*/ 0 h 242"/>
                <a:gd name="T52" fmla="*/ 0 w 120"/>
                <a:gd name="T53" fmla="*/ 0 h 242"/>
                <a:gd name="T54" fmla="*/ 0 w 120"/>
                <a:gd name="T55" fmla="*/ 0 h 242"/>
                <a:gd name="T56" fmla="*/ 0 w 120"/>
                <a:gd name="T57" fmla="*/ 0 h 242"/>
                <a:gd name="T58" fmla="*/ 0 w 120"/>
                <a:gd name="T59" fmla="*/ 0 h 242"/>
                <a:gd name="T60" fmla="*/ 0 w 120"/>
                <a:gd name="T61" fmla="*/ 0 h 242"/>
                <a:gd name="T62" fmla="*/ 0 w 120"/>
                <a:gd name="T63" fmla="*/ 0 h 242"/>
                <a:gd name="T64" fmla="*/ 0 w 120"/>
                <a:gd name="T65" fmla="*/ 0 h 242"/>
                <a:gd name="T66" fmla="*/ 0 w 120"/>
                <a:gd name="T67" fmla="*/ 0 h 242"/>
                <a:gd name="T68" fmla="*/ 0 w 120"/>
                <a:gd name="T69" fmla="*/ 0 h 242"/>
                <a:gd name="T70" fmla="*/ 0 w 120"/>
                <a:gd name="T71" fmla="*/ 0 h 242"/>
                <a:gd name="T72" fmla="*/ 0 w 120"/>
                <a:gd name="T73" fmla="*/ 0 h 242"/>
                <a:gd name="T74" fmla="*/ 0 w 120"/>
                <a:gd name="T75" fmla="*/ 0 h 242"/>
                <a:gd name="T76" fmla="*/ 0 w 120"/>
                <a:gd name="T77" fmla="*/ 0 h 242"/>
                <a:gd name="T78" fmla="*/ 0 w 120"/>
                <a:gd name="T79" fmla="*/ 0 h 242"/>
                <a:gd name="T80" fmla="*/ 0 w 120"/>
                <a:gd name="T81" fmla="*/ 0 h 242"/>
                <a:gd name="T82" fmla="*/ 0 w 120"/>
                <a:gd name="T83" fmla="*/ 0 h 242"/>
                <a:gd name="T84" fmla="*/ 0 w 120"/>
                <a:gd name="T85" fmla="*/ 0 h 242"/>
                <a:gd name="T86" fmla="*/ 0 w 120"/>
                <a:gd name="T87" fmla="*/ 0 h 242"/>
                <a:gd name="T88" fmla="*/ 0 w 120"/>
                <a:gd name="T89" fmla="*/ 0 h 242"/>
                <a:gd name="T90" fmla="*/ 0 w 120"/>
                <a:gd name="T91" fmla="*/ 0 h 242"/>
                <a:gd name="T92" fmla="*/ 0 w 120"/>
                <a:gd name="T93" fmla="*/ 0 h 242"/>
                <a:gd name="T94" fmla="*/ 0 w 120"/>
                <a:gd name="T95" fmla="*/ 0 h 242"/>
                <a:gd name="T96" fmla="*/ 0 w 120"/>
                <a:gd name="T97" fmla="*/ 0 h 242"/>
                <a:gd name="T98" fmla="*/ 0 w 120"/>
                <a:gd name="T99" fmla="*/ 0 h 242"/>
                <a:gd name="T100" fmla="*/ 0 w 120"/>
                <a:gd name="T101" fmla="*/ 0 h 242"/>
                <a:gd name="T102" fmla="*/ 0 w 120"/>
                <a:gd name="T103" fmla="*/ 0 h 242"/>
                <a:gd name="T104" fmla="*/ 0 w 120"/>
                <a:gd name="T105" fmla="*/ 0 h 242"/>
                <a:gd name="T106" fmla="*/ 0 w 120"/>
                <a:gd name="T107" fmla="*/ 0 h 24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20" h="242">
                  <a:moveTo>
                    <a:pt x="32" y="242"/>
                  </a:moveTo>
                  <a:lnTo>
                    <a:pt x="32" y="242"/>
                  </a:lnTo>
                  <a:lnTo>
                    <a:pt x="38" y="222"/>
                  </a:lnTo>
                  <a:lnTo>
                    <a:pt x="44" y="206"/>
                  </a:lnTo>
                  <a:lnTo>
                    <a:pt x="49" y="197"/>
                  </a:lnTo>
                  <a:lnTo>
                    <a:pt x="60" y="183"/>
                  </a:lnTo>
                  <a:lnTo>
                    <a:pt x="73" y="164"/>
                  </a:lnTo>
                  <a:lnTo>
                    <a:pt x="86" y="144"/>
                  </a:lnTo>
                  <a:lnTo>
                    <a:pt x="97" y="123"/>
                  </a:lnTo>
                  <a:lnTo>
                    <a:pt x="106" y="103"/>
                  </a:lnTo>
                  <a:lnTo>
                    <a:pt x="115" y="83"/>
                  </a:lnTo>
                  <a:lnTo>
                    <a:pt x="120" y="64"/>
                  </a:lnTo>
                  <a:lnTo>
                    <a:pt x="94" y="87"/>
                  </a:lnTo>
                  <a:lnTo>
                    <a:pt x="70" y="110"/>
                  </a:lnTo>
                  <a:lnTo>
                    <a:pt x="60" y="123"/>
                  </a:lnTo>
                  <a:lnTo>
                    <a:pt x="49" y="136"/>
                  </a:lnTo>
                  <a:lnTo>
                    <a:pt x="41" y="152"/>
                  </a:lnTo>
                  <a:lnTo>
                    <a:pt x="35" y="170"/>
                  </a:lnTo>
                  <a:lnTo>
                    <a:pt x="36" y="155"/>
                  </a:lnTo>
                  <a:lnTo>
                    <a:pt x="38" y="142"/>
                  </a:lnTo>
                  <a:lnTo>
                    <a:pt x="38" y="131"/>
                  </a:lnTo>
                  <a:lnTo>
                    <a:pt x="38" y="118"/>
                  </a:lnTo>
                  <a:lnTo>
                    <a:pt x="35" y="93"/>
                  </a:lnTo>
                  <a:lnTo>
                    <a:pt x="31" y="67"/>
                  </a:lnTo>
                  <a:lnTo>
                    <a:pt x="31" y="58"/>
                  </a:lnTo>
                  <a:lnTo>
                    <a:pt x="31" y="50"/>
                  </a:lnTo>
                  <a:lnTo>
                    <a:pt x="32" y="32"/>
                  </a:lnTo>
                  <a:lnTo>
                    <a:pt x="36" y="16"/>
                  </a:lnTo>
                  <a:lnTo>
                    <a:pt x="39" y="0"/>
                  </a:lnTo>
                  <a:lnTo>
                    <a:pt x="31" y="11"/>
                  </a:lnTo>
                  <a:lnTo>
                    <a:pt x="23" y="24"/>
                  </a:lnTo>
                  <a:lnTo>
                    <a:pt x="18" y="37"/>
                  </a:lnTo>
                  <a:lnTo>
                    <a:pt x="12" y="50"/>
                  </a:lnTo>
                  <a:lnTo>
                    <a:pt x="8" y="61"/>
                  </a:lnTo>
                  <a:lnTo>
                    <a:pt x="5" y="74"/>
                  </a:lnTo>
                  <a:lnTo>
                    <a:pt x="2" y="86"/>
                  </a:lnTo>
                  <a:lnTo>
                    <a:pt x="0" y="99"/>
                  </a:lnTo>
                  <a:lnTo>
                    <a:pt x="0" y="110"/>
                  </a:lnTo>
                  <a:lnTo>
                    <a:pt x="2" y="122"/>
                  </a:lnTo>
                  <a:lnTo>
                    <a:pt x="5" y="147"/>
                  </a:lnTo>
                  <a:lnTo>
                    <a:pt x="10" y="170"/>
                  </a:lnTo>
                  <a:lnTo>
                    <a:pt x="16" y="194"/>
                  </a:lnTo>
                  <a:lnTo>
                    <a:pt x="23" y="216"/>
                  </a:lnTo>
                  <a:lnTo>
                    <a:pt x="29" y="239"/>
                  </a:lnTo>
                  <a:lnTo>
                    <a:pt x="32" y="2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7" name="Freeform 3080"/>
            <p:cNvSpPr>
              <a:spLocks noChangeAspect="1"/>
            </p:cNvSpPr>
            <p:nvPr/>
          </p:nvSpPr>
          <p:spPr bwMode="auto">
            <a:xfrm>
              <a:off x="2859" y="3819"/>
              <a:ext cx="41" cy="61"/>
            </a:xfrm>
            <a:custGeom>
              <a:avLst/>
              <a:gdLst>
                <a:gd name="T0" fmla="*/ 0 w 123"/>
                <a:gd name="T1" fmla="*/ 0 h 184"/>
                <a:gd name="T2" fmla="*/ 0 w 123"/>
                <a:gd name="T3" fmla="*/ 0 h 184"/>
                <a:gd name="T4" fmla="*/ 0 w 123"/>
                <a:gd name="T5" fmla="*/ 0 h 184"/>
                <a:gd name="T6" fmla="*/ 0 w 123"/>
                <a:gd name="T7" fmla="*/ 0 h 184"/>
                <a:gd name="T8" fmla="*/ 0 w 123"/>
                <a:gd name="T9" fmla="*/ 0 h 184"/>
                <a:gd name="T10" fmla="*/ 0 w 123"/>
                <a:gd name="T11" fmla="*/ 0 h 184"/>
                <a:gd name="T12" fmla="*/ 0 w 123"/>
                <a:gd name="T13" fmla="*/ 0 h 184"/>
                <a:gd name="T14" fmla="*/ 0 w 123"/>
                <a:gd name="T15" fmla="*/ 0 h 184"/>
                <a:gd name="T16" fmla="*/ 0 w 123"/>
                <a:gd name="T17" fmla="*/ 0 h 184"/>
                <a:gd name="T18" fmla="*/ 0 w 123"/>
                <a:gd name="T19" fmla="*/ 0 h 184"/>
                <a:gd name="T20" fmla="*/ 0 w 123"/>
                <a:gd name="T21" fmla="*/ 0 h 184"/>
                <a:gd name="T22" fmla="*/ 0 w 123"/>
                <a:gd name="T23" fmla="*/ 0 h 184"/>
                <a:gd name="T24" fmla="*/ 0 w 123"/>
                <a:gd name="T25" fmla="*/ 0 h 184"/>
                <a:gd name="T26" fmla="*/ 0 w 123"/>
                <a:gd name="T27" fmla="*/ 0 h 184"/>
                <a:gd name="T28" fmla="*/ 0 w 123"/>
                <a:gd name="T29" fmla="*/ 0 h 184"/>
                <a:gd name="T30" fmla="*/ 0 w 123"/>
                <a:gd name="T31" fmla="*/ 0 h 184"/>
                <a:gd name="T32" fmla="*/ 0 w 123"/>
                <a:gd name="T33" fmla="*/ 0 h 184"/>
                <a:gd name="T34" fmla="*/ 0 w 123"/>
                <a:gd name="T35" fmla="*/ 0 h 184"/>
                <a:gd name="T36" fmla="*/ 0 w 123"/>
                <a:gd name="T37" fmla="*/ 0 h 184"/>
                <a:gd name="T38" fmla="*/ 0 w 123"/>
                <a:gd name="T39" fmla="*/ 0 h 184"/>
                <a:gd name="T40" fmla="*/ 0 w 123"/>
                <a:gd name="T41" fmla="*/ 0 h 184"/>
                <a:gd name="T42" fmla="*/ 0 w 123"/>
                <a:gd name="T43" fmla="*/ 0 h 184"/>
                <a:gd name="T44" fmla="*/ 0 w 123"/>
                <a:gd name="T45" fmla="*/ 0 h 184"/>
                <a:gd name="T46" fmla="*/ 0 w 123"/>
                <a:gd name="T47" fmla="*/ 0 h 184"/>
                <a:gd name="T48" fmla="*/ 0 w 123"/>
                <a:gd name="T49" fmla="*/ 0 h 184"/>
                <a:gd name="T50" fmla="*/ 0 w 123"/>
                <a:gd name="T51" fmla="*/ 0 h 184"/>
                <a:gd name="T52" fmla="*/ 0 w 123"/>
                <a:gd name="T53" fmla="*/ 0 h 184"/>
                <a:gd name="T54" fmla="*/ 0 w 123"/>
                <a:gd name="T55" fmla="*/ 0 h 184"/>
                <a:gd name="T56" fmla="*/ 0 w 123"/>
                <a:gd name="T57" fmla="*/ 0 h 184"/>
                <a:gd name="T58" fmla="*/ 0 w 123"/>
                <a:gd name="T59" fmla="*/ 0 h 184"/>
                <a:gd name="T60" fmla="*/ 0 w 123"/>
                <a:gd name="T61" fmla="*/ 0 h 184"/>
                <a:gd name="T62" fmla="*/ 0 w 123"/>
                <a:gd name="T63" fmla="*/ 0 h 184"/>
                <a:gd name="T64" fmla="*/ 0 w 123"/>
                <a:gd name="T65" fmla="*/ 0 h 184"/>
                <a:gd name="T66" fmla="*/ 0 w 123"/>
                <a:gd name="T67" fmla="*/ 0 h 184"/>
                <a:gd name="T68" fmla="*/ 0 w 123"/>
                <a:gd name="T69" fmla="*/ 0 h 184"/>
                <a:gd name="T70" fmla="*/ 0 w 123"/>
                <a:gd name="T71" fmla="*/ 0 h 184"/>
                <a:gd name="T72" fmla="*/ 0 w 123"/>
                <a:gd name="T73" fmla="*/ 0 h 184"/>
                <a:gd name="T74" fmla="*/ 0 w 123"/>
                <a:gd name="T75" fmla="*/ 0 h 184"/>
                <a:gd name="T76" fmla="*/ 0 w 123"/>
                <a:gd name="T77" fmla="*/ 0 h 184"/>
                <a:gd name="T78" fmla="*/ 0 w 123"/>
                <a:gd name="T79" fmla="*/ 0 h 184"/>
                <a:gd name="T80" fmla="*/ 0 w 123"/>
                <a:gd name="T81" fmla="*/ 0 h 184"/>
                <a:gd name="T82" fmla="*/ 0 w 123"/>
                <a:gd name="T83" fmla="*/ 0 h 184"/>
                <a:gd name="T84" fmla="*/ 0 w 123"/>
                <a:gd name="T85" fmla="*/ 0 h 184"/>
                <a:gd name="T86" fmla="*/ 0 w 123"/>
                <a:gd name="T87" fmla="*/ 0 h 184"/>
                <a:gd name="T88" fmla="*/ 0 w 123"/>
                <a:gd name="T89" fmla="*/ 0 h 184"/>
                <a:gd name="T90" fmla="*/ 0 w 123"/>
                <a:gd name="T91" fmla="*/ 0 h 184"/>
                <a:gd name="T92" fmla="*/ 0 w 123"/>
                <a:gd name="T93" fmla="*/ 0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3" h="184">
                  <a:moveTo>
                    <a:pt x="4" y="184"/>
                  </a:moveTo>
                  <a:lnTo>
                    <a:pt x="4" y="184"/>
                  </a:lnTo>
                  <a:lnTo>
                    <a:pt x="13" y="174"/>
                  </a:lnTo>
                  <a:lnTo>
                    <a:pt x="24" y="162"/>
                  </a:lnTo>
                  <a:lnTo>
                    <a:pt x="34" y="152"/>
                  </a:lnTo>
                  <a:lnTo>
                    <a:pt x="42" y="145"/>
                  </a:lnTo>
                  <a:lnTo>
                    <a:pt x="57" y="132"/>
                  </a:lnTo>
                  <a:lnTo>
                    <a:pt x="82" y="104"/>
                  </a:lnTo>
                  <a:lnTo>
                    <a:pt x="95" y="88"/>
                  </a:lnTo>
                  <a:lnTo>
                    <a:pt x="107" y="71"/>
                  </a:lnTo>
                  <a:lnTo>
                    <a:pt x="117" y="55"/>
                  </a:lnTo>
                  <a:lnTo>
                    <a:pt x="120" y="46"/>
                  </a:lnTo>
                  <a:lnTo>
                    <a:pt x="123" y="39"/>
                  </a:lnTo>
                  <a:lnTo>
                    <a:pt x="111" y="51"/>
                  </a:lnTo>
                  <a:lnTo>
                    <a:pt x="98" y="61"/>
                  </a:lnTo>
                  <a:lnTo>
                    <a:pt x="69" y="81"/>
                  </a:lnTo>
                  <a:lnTo>
                    <a:pt x="56" y="90"/>
                  </a:lnTo>
                  <a:lnTo>
                    <a:pt x="44" y="101"/>
                  </a:lnTo>
                  <a:lnTo>
                    <a:pt x="33" y="114"/>
                  </a:lnTo>
                  <a:lnTo>
                    <a:pt x="29" y="121"/>
                  </a:lnTo>
                  <a:lnTo>
                    <a:pt x="24" y="129"/>
                  </a:lnTo>
                  <a:lnTo>
                    <a:pt x="37" y="68"/>
                  </a:lnTo>
                  <a:lnTo>
                    <a:pt x="42" y="42"/>
                  </a:lnTo>
                  <a:lnTo>
                    <a:pt x="46" y="27"/>
                  </a:lnTo>
                  <a:lnTo>
                    <a:pt x="56" y="0"/>
                  </a:lnTo>
                  <a:lnTo>
                    <a:pt x="47" y="7"/>
                  </a:lnTo>
                  <a:lnTo>
                    <a:pt x="37" y="17"/>
                  </a:lnTo>
                  <a:lnTo>
                    <a:pt x="30" y="26"/>
                  </a:lnTo>
                  <a:lnTo>
                    <a:pt x="23" y="38"/>
                  </a:lnTo>
                  <a:lnTo>
                    <a:pt x="17" y="48"/>
                  </a:lnTo>
                  <a:lnTo>
                    <a:pt x="11" y="59"/>
                  </a:lnTo>
                  <a:lnTo>
                    <a:pt x="7" y="72"/>
                  </a:lnTo>
                  <a:lnTo>
                    <a:pt x="4" y="84"/>
                  </a:lnTo>
                  <a:lnTo>
                    <a:pt x="1" y="94"/>
                  </a:lnTo>
                  <a:lnTo>
                    <a:pt x="0" y="108"/>
                  </a:lnTo>
                  <a:lnTo>
                    <a:pt x="0" y="129"/>
                  </a:lnTo>
                  <a:lnTo>
                    <a:pt x="1" y="153"/>
                  </a:lnTo>
                  <a:lnTo>
                    <a:pt x="4" y="18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8" name="Freeform 3081"/>
            <p:cNvSpPr>
              <a:spLocks noChangeAspect="1"/>
            </p:cNvSpPr>
            <p:nvPr/>
          </p:nvSpPr>
          <p:spPr bwMode="auto">
            <a:xfrm>
              <a:off x="2874" y="3808"/>
              <a:ext cx="34" cy="38"/>
            </a:xfrm>
            <a:custGeom>
              <a:avLst/>
              <a:gdLst>
                <a:gd name="T0" fmla="*/ 0 w 103"/>
                <a:gd name="T1" fmla="*/ 0 h 114"/>
                <a:gd name="T2" fmla="*/ 0 w 103"/>
                <a:gd name="T3" fmla="*/ 0 h 114"/>
                <a:gd name="T4" fmla="*/ 0 w 103"/>
                <a:gd name="T5" fmla="*/ 0 h 114"/>
                <a:gd name="T6" fmla="*/ 0 w 103"/>
                <a:gd name="T7" fmla="*/ 0 h 114"/>
                <a:gd name="T8" fmla="*/ 0 w 103"/>
                <a:gd name="T9" fmla="*/ 0 h 114"/>
                <a:gd name="T10" fmla="*/ 0 w 103"/>
                <a:gd name="T11" fmla="*/ 0 h 114"/>
                <a:gd name="T12" fmla="*/ 0 w 103"/>
                <a:gd name="T13" fmla="*/ 0 h 114"/>
                <a:gd name="T14" fmla="*/ 0 w 103"/>
                <a:gd name="T15" fmla="*/ 0 h 114"/>
                <a:gd name="T16" fmla="*/ 0 w 103"/>
                <a:gd name="T17" fmla="*/ 0 h 114"/>
                <a:gd name="T18" fmla="*/ 0 w 103"/>
                <a:gd name="T19" fmla="*/ 0 h 114"/>
                <a:gd name="T20" fmla="*/ 0 w 103"/>
                <a:gd name="T21" fmla="*/ 0 h 114"/>
                <a:gd name="T22" fmla="*/ 0 w 103"/>
                <a:gd name="T23" fmla="*/ 0 h 114"/>
                <a:gd name="T24" fmla="*/ 0 w 103"/>
                <a:gd name="T25" fmla="*/ 0 h 114"/>
                <a:gd name="T26" fmla="*/ 0 w 103"/>
                <a:gd name="T27" fmla="*/ 0 h 114"/>
                <a:gd name="T28" fmla="*/ 0 w 103"/>
                <a:gd name="T29" fmla="*/ 0 h 114"/>
                <a:gd name="T30" fmla="*/ 0 w 103"/>
                <a:gd name="T31" fmla="*/ 0 h 114"/>
                <a:gd name="T32" fmla="*/ 0 w 103"/>
                <a:gd name="T33" fmla="*/ 0 h 114"/>
                <a:gd name="T34" fmla="*/ 0 w 103"/>
                <a:gd name="T35" fmla="*/ 0 h 114"/>
                <a:gd name="T36" fmla="*/ 0 w 103"/>
                <a:gd name="T37" fmla="*/ 0 h 114"/>
                <a:gd name="T38" fmla="*/ 0 w 103"/>
                <a:gd name="T39" fmla="*/ 0 h 114"/>
                <a:gd name="T40" fmla="*/ 0 w 103"/>
                <a:gd name="T41" fmla="*/ 0 h 114"/>
                <a:gd name="T42" fmla="*/ 0 w 103"/>
                <a:gd name="T43" fmla="*/ 0 h 114"/>
                <a:gd name="T44" fmla="*/ 0 w 103"/>
                <a:gd name="T45" fmla="*/ 0 h 114"/>
                <a:gd name="T46" fmla="*/ 0 w 103"/>
                <a:gd name="T47" fmla="*/ 0 h 11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 h="114">
                  <a:moveTo>
                    <a:pt x="0" y="114"/>
                  </a:moveTo>
                  <a:lnTo>
                    <a:pt x="0" y="114"/>
                  </a:lnTo>
                  <a:lnTo>
                    <a:pt x="16" y="106"/>
                  </a:lnTo>
                  <a:lnTo>
                    <a:pt x="32" y="93"/>
                  </a:lnTo>
                  <a:lnTo>
                    <a:pt x="45" y="80"/>
                  </a:lnTo>
                  <a:lnTo>
                    <a:pt x="58" y="64"/>
                  </a:lnTo>
                  <a:lnTo>
                    <a:pt x="81" y="32"/>
                  </a:lnTo>
                  <a:lnTo>
                    <a:pt x="91" y="16"/>
                  </a:lnTo>
                  <a:lnTo>
                    <a:pt x="103" y="0"/>
                  </a:lnTo>
                  <a:lnTo>
                    <a:pt x="85" y="7"/>
                  </a:lnTo>
                  <a:lnTo>
                    <a:pt x="69" y="16"/>
                  </a:lnTo>
                  <a:lnTo>
                    <a:pt x="55" y="26"/>
                  </a:lnTo>
                  <a:lnTo>
                    <a:pt x="40" y="38"/>
                  </a:lnTo>
                  <a:lnTo>
                    <a:pt x="29" y="51"/>
                  </a:lnTo>
                  <a:lnTo>
                    <a:pt x="19" y="65"/>
                  </a:lnTo>
                  <a:lnTo>
                    <a:pt x="10" y="80"/>
                  </a:lnTo>
                  <a:lnTo>
                    <a:pt x="3" y="96"/>
                  </a:lnTo>
                  <a:lnTo>
                    <a:pt x="0" y="109"/>
                  </a:lnTo>
                  <a:lnTo>
                    <a:pt x="0" y="11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39" name="Freeform 3082"/>
            <p:cNvSpPr>
              <a:spLocks noChangeAspect="1"/>
            </p:cNvSpPr>
            <p:nvPr/>
          </p:nvSpPr>
          <p:spPr bwMode="auto">
            <a:xfrm>
              <a:off x="3053" y="3996"/>
              <a:ext cx="79" cy="57"/>
            </a:xfrm>
            <a:custGeom>
              <a:avLst/>
              <a:gdLst>
                <a:gd name="T0" fmla="*/ 0 w 235"/>
                <a:gd name="T1" fmla="*/ 0 h 171"/>
                <a:gd name="T2" fmla="*/ 0 w 235"/>
                <a:gd name="T3" fmla="*/ 0 h 171"/>
                <a:gd name="T4" fmla="*/ 0 w 235"/>
                <a:gd name="T5" fmla="*/ 0 h 171"/>
                <a:gd name="T6" fmla="*/ 0 w 235"/>
                <a:gd name="T7" fmla="*/ 0 h 171"/>
                <a:gd name="T8" fmla="*/ 0 w 235"/>
                <a:gd name="T9" fmla="*/ 0 h 171"/>
                <a:gd name="T10" fmla="*/ 0 w 235"/>
                <a:gd name="T11" fmla="*/ 0 h 171"/>
                <a:gd name="T12" fmla="*/ 0 w 235"/>
                <a:gd name="T13" fmla="*/ 0 h 171"/>
                <a:gd name="T14" fmla="*/ 0 w 235"/>
                <a:gd name="T15" fmla="*/ 0 h 171"/>
                <a:gd name="T16" fmla="*/ 0 w 235"/>
                <a:gd name="T17" fmla="*/ 0 h 171"/>
                <a:gd name="T18" fmla="*/ 0 w 235"/>
                <a:gd name="T19" fmla="*/ 0 h 171"/>
                <a:gd name="T20" fmla="*/ 0 w 235"/>
                <a:gd name="T21" fmla="*/ 0 h 171"/>
                <a:gd name="T22" fmla="*/ 0 w 235"/>
                <a:gd name="T23" fmla="*/ 0 h 171"/>
                <a:gd name="T24" fmla="*/ 0 w 235"/>
                <a:gd name="T25" fmla="*/ 0 h 171"/>
                <a:gd name="T26" fmla="*/ 0 w 235"/>
                <a:gd name="T27" fmla="*/ 0 h 171"/>
                <a:gd name="T28" fmla="*/ 0 w 235"/>
                <a:gd name="T29" fmla="*/ 0 h 171"/>
                <a:gd name="T30" fmla="*/ 0 w 235"/>
                <a:gd name="T31" fmla="*/ 0 h 171"/>
                <a:gd name="T32" fmla="*/ 0 w 235"/>
                <a:gd name="T33" fmla="*/ 0 h 171"/>
                <a:gd name="T34" fmla="*/ 0 w 235"/>
                <a:gd name="T35" fmla="*/ 0 h 171"/>
                <a:gd name="T36" fmla="*/ 0 w 235"/>
                <a:gd name="T37" fmla="*/ 0 h 171"/>
                <a:gd name="T38" fmla="*/ 0 w 235"/>
                <a:gd name="T39" fmla="*/ 0 h 171"/>
                <a:gd name="T40" fmla="*/ 0 w 235"/>
                <a:gd name="T41" fmla="*/ 0 h 171"/>
                <a:gd name="T42" fmla="*/ 0 w 235"/>
                <a:gd name="T43" fmla="*/ 0 h 171"/>
                <a:gd name="T44" fmla="*/ 0 w 235"/>
                <a:gd name="T45" fmla="*/ 0 h 171"/>
                <a:gd name="T46" fmla="*/ 0 w 235"/>
                <a:gd name="T47" fmla="*/ 0 h 171"/>
                <a:gd name="T48" fmla="*/ 0 w 235"/>
                <a:gd name="T49" fmla="*/ 0 h 171"/>
                <a:gd name="T50" fmla="*/ 0 w 235"/>
                <a:gd name="T51" fmla="*/ 0 h 171"/>
                <a:gd name="T52" fmla="*/ 0 w 235"/>
                <a:gd name="T53" fmla="*/ 0 h 171"/>
                <a:gd name="T54" fmla="*/ 0 w 235"/>
                <a:gd name="T55" fmla="*/ 0 h 171"/>
                <a:gd name="T56" fmla="*/ 0 w 235"/>
                <a:gd name="T57" fmla="*/ 0 h 171"/>
                <a:gd name="T58" fmla="*/ 0 w 235"/>
                <a:gd name="T59" fmla="*/ 0 h 171"/>
                <a:gd name="T60" fmla="*/ 0 w 235"/>
                <a:gd name="T61" fmla="*/ 0 h 171"/>
                <a:gd name="T62" fmla="*/ 0 w 235"/>
                <a:gd name="T63" fmla="*/ 0 h 171"/>
                <a:gd name="T64" fmla="*/ 0 w 235"/>
                <a:gd name="T65" fmla="*/ 0 h 171"/>
                <a:gd name="T66" fmla="*/ 0 w 235"/>
                <a:gd name="T67" fmla="*/ 0 h 171"/>
                <a:gd name="T68" fmla="*/ 0 w 235"/>
                <a:gd name="T69" fmla="*/ 0 h 171"/>
                <a:gd name="T70" fmla="*/ 0 w 235"/>
                <a:gd name="T71" fmla="*/ 0 h 171"/>
                <a:gd name="T72" fmla="*/ 0 w 235"/>
                <a:gd name="T73" fmla="*/ 0 h 171"/>
                <a:gd name="T74" fmla="*/ 0 w 235"/>
                <a:gd name="T75" fmla="*/ 0 h 171"/>
                <a:gd name="T76" fmla="*/ 0 w 235"/>
                <a:gd name="T77" fmla="*/ 0 h 171"/>
                <a:gd name="T78" fmla="*/ 0 w 235"/>
                <a:gd name="T79" fmla="*/ 0 h 171"/>
                <a:gd name="T80" fmla="*/ 0 w 235"/>
                <a:gd name="T81" fmla="*/ 0 h 171"/>
                <a:gd name="T82" fmla="*/ 0 w 235"/>
                <a:gd name="T83" fmla="*/ 0 h 171"/>
                <a:gd name="T84" fmla="*/ 0 w 235"/>
                <a:gd name="T85" fmla="*/ 0 h 171"/>
                <a:gd name="T86" fmla="*/ 0 w 235"/>
                <a:gd name="T87" fmla="*/ 0 h 171"/>
                <a:gd name="T88" fmla="*/ 0 w 235"/>
                <a:gd name="T89" fmla="*/ 0 h 171"/>
                <a:gd name="T90" fmla="*/ 0 w 235"/>
                <a:gd name="T91" fmla="*/ 0 h 171"/>
                <a:gd name="T92" fmla="*/ 0 w 235"/>
                <a:gd name="T93" fmla="*/ 0 h 171"/>
                <a:gd name="T94" fmla="*/ 0 w 235"/>
                <a:gd name="T95" fmla="*/ 0 h 171"/>
                <a:gd name="T96" fmla="*/ 0 w 235"/>
                <a:gd name="T97" fmla="*/ 0 h 171"/>
                <a:gd name="T98" fmla="*/ 0 w 235"/>
                <a:gd name="T99" fmla="*/ 0 h 171"/>
                <a:gd name="T100" fmla="*/ 0 w 235"/>
                <a:gd name="T101" fmla="*/ 0 h 171"/>
                <a:gd name="T102" fmla="*/ 0 w 235"/>
                <a:gd name="T103" fmla="*/ 0 h 171"/>
                <a:gd name="T104" fmla="*/ 0 w 235"/>
                <a:gd name="T105" fmla="*/ 0 h 171"/>
                <a:gd name="T106" fmla="*/ 0 w 235"/>
                <a:gd name="T107" fmla="*/ 0 h 171"/>
                <a:gd name="T108" fmla="*/ 0 w 235"/>
                <a:gd name="T109" fmla="*/ 0 h 171"/>
                <a:gd name="T110" fmla="*/ 0 w 235"/>
                <a:gd name="T111" fmla="*/ 0 h 171"/>
                <a:gd name="T112" fmla="*/ 0 w 235"/>
                <a:gd name="T113" fmla="*/ 0 h 171"/>
                <a:gd name="T114" fmla="*/ 0 w 235"/>
                <a:gd name="T115" fmla="*/ 0 h 171"/>
                <a:gd name="T116" fmla="*/ 0 w 235"/>
                <a:gd name="T117" fmla="*/ 0 h 171"/>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35" h="171">
                  <a:moveTo>
                    <a:pt x="110" y="124"/>
                  </a:moveTo>
                  <a:lnTo>
                    <a:pt x="110" y="124"/>
                  </a:lnTo>
                  <a:lnTo>
                    <a:pt x="77" y="133"/>
                  </a:lnTo>
                  <a:lnTo>
                    <a:pt x="42" y="143"/>
                  </a:lnTo>
                  <a:lnTo>
                    <a:pt x="54" y="137"/>
                  </a:lnTo>
                  <a:lnTo>
                    <a:pt x="64" y="132"/>
                  </a:lnTo>
                  <a:lnTo>
                    <a:pt x="73" y="126"/>
                  </a:lnTo>
                  <a:lnTo>
                    <a:pt x="80" y="120"/>
                  </a:lnTo>
                  <a:lnTo>
                    <a:pt x="87" y="113"/>
                  </a:lnTo>
                  <a:lnTo>
                    <a:pt x="91" y="106"/>
                  </a:lnTo>
                  <a:lnTo>
                    <a:pt x="101" y="88"/>
                  </a:lnTo>
                  <a:lnTo>
                    <a:pt x="112" y="68"/>
                  </a:lnTo>
                  <a:lnTo>
                    <a:pt x="119" y="45"/>
                  </a:lnTo>
                  <a:lnTo>
                    <a:pt x="130" y="0"/>
                  </a:lnTo>
                  <a:lnTo>
                    <a:pt x="113" y="17"/>
                  </a:lnTo>
                  <a:lnTo>
                    <a:pt x="93" y="38"/>
                  </a:lnTo>
                  <a:lnTo>
                    <a:pt x="74" y="59"/>
                  </a:lnTo>
                  <a:lnTo>
                    <a:pt x="57" y="82"/>
                  </a:lnTo>
                  <a:lnTo>
                    <a:pt x="44" y="100"/>
                  </a:lnTo>
                  <a:lnTo>
                    <a:pt x="36" y="114"/>
                  </a:lnTo>
                  <a:lnTo>
                    <a:pt x="26" y="130"/>
                  </a:lnTo>
                  <a:lnTo>
                    <a:pt x="23" y="135"/>
                  </a:lnTo>
                  <a:lnTo>
                    <a:pt x="16" y="142"/>
                  </a:lnTo>
                  <a:lnTo>
                    <a:pt x="9" y="148"/>
                  </a:lnTo>
                  <a:lnTo>
                    <a:pt x="5" y="150"/>
                  </a:lnTo>
                  <a:lnTo>
                    <a:pt x="0" y="152"/>
                  </a:lnTo>
                  <a:lnTo>
                    <a:pt x="2" y="153"/>
                  </a:lnTo>
                  <a:lnTo>
                    <a:pt x="3" y="155"/>
                  </a:lnTo>
                  <a:lnTo>
                    <a:pt x="36" y="162"/>
                  </a:lnTo>
                  <a:lnTo>
                    <a:pt x="70" y="168"/>
                  </a:lnTo>
                  <a:lnTo>
                    <a:pt x="87" y="169"/>
                  </a:lnTo>
                  <a:lnTo>
                    <a:pt x="104" y="171"/>
                  </a:lnTo>
                  <a:lnTo>
                    <a:pt x="122" y="168"/>
                  </a:lnTo>
                  <a:lnTo>
                    <a:pt x="138" y="163"/>
                  </a:lnTo>
                  <a:lnTo>
                    <a:pt x="152" y="158"/>
                  </a:lnTo>
                  <a:lnTo>
                    <a:pt x="167" y="150"/>
                  </a:lnTo>
                  <a:lnTo>
                    <a:pt x="181" y="142"/>
                  </a:lnTo>
                  <a:lnTo>
                    <a:pt x="194" y="132"/>
                  </a:lnTo>
                  <a:lnTo>
                    <a:pt x="206" y="121"/>
                  </a:lnTo>
                  <a:lnTo>
                    <a:pt x="217" y="108"/>
                  </a:lnTo>
                  <a:lnTo>
                    <a:pt x="226" y="97"/>
                  </a:lnTo>
                  <a:lnTo>
                    <a:pt x="235" y="84"/>
                  </a:lnTo>
                  <a:lnTo>
                    <a:pt x="200" y="100"/>
                  </a:lnTo>
                  <a:lnTo>
                    <a:pt x="162" y="111"/>
                  </a:lnTo>
                  <a:lnTo>
                    <a:pt x="135" y="120"/>
                  </a:lnTo>
                  <a:lnTo>
                    <a:pt x="110" y="12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0" name="Freeform 3083"/>
            <p:cNvSpPr>
              <a:spLocks noChangeAspect="1"/>
            </p:cNvSpPr>
            <p:nvPr/>
          </p:nvSpPr>
          <p:spPr bwMode="auto">
            <a:xfrm>
              <a:off x="3092" y="3966"/>
              <a:ext cx="63" cy="65"/>
            </a:xfrm>
            <a:custGeom>
              <a:avLst/>
              <a:gdLst>
                <a:gd name="T0" fmla="*/ 0 w 188"/>
                <a:gd name="T1" fmla="*/ 0 h 196"/>
                <a:gd name="T2" fmla="*/ 0 w 188"/>
                <a:gd name="T3" fmla="*/ 0 h 196"/>
                <a:gd name="T4" fmla="*/ 0 w 188"/>
                <a:gd name="T5" fmla="*/ 0 h 196"/>
                <a:gd name="T6" fmla="*/ 0 w 188"/>
                <a:gd name="T7" fmla="*/ 0 h 196"/>
                <a:gd name="T8" fmla="*/ 0 w 188"/>
                <a:gd name="T9" fmla="*/ 0 h 196"/>
                <a:gd name="T10" fmla="*/ 0 w 188"/>
                <a:gd name="T11" fmla="*/ 0 h 196"/>
                <a:gd name="T12" fmla="*/ 0 w 188"/>
                <a:gd name="T13" fmla="*/ 0 h 196"/>
                <a:gd name="T14" fmla="*/ 0 w 188"/>
                <a:gd name="T15" fmla="*/ 0 h 196"/>
                <a:gd name="T16" fmla="*/ 0 w 188"/>
                <a:gd name="T17" fmla="*/ 0 h 196"/>
                <a:gd name="T18" fmla="*/ 0 w 188"/>
                <a:gd name="T19" fmla="*/ 0 h 196"/>
                <a:gd name="T20" fmla="*/ 0 w 188"/>
                <a:gd name="T21" fmla="*/ 0 h 196"/>
                <a:gd name="T22" fmla="*/ 0 w 188"/>
                <a:gd name="T23" fmla="*/ 0 h 196"/>
                <a:gd name="T24" fmla="*/ 0 w 188"/>
                <a:gd name="T25" fmla="*/ 0 h 196"/>
                <a:gd name="T26" fmla="*/ 0 w 188"/>
                <a:gd name="T27" fmla="*/ 0 h 196"/>
                <a:gd name="T28" fmla="*/ 0 w 188"/>
                <a:gd name="T29" fmla="*/ 0 h 196"/>
                <a:gd name="T30" fmla="*/ 0 w 188"/>
                <a:gd name="T31" fmla="*/ 0 h 196"/>
                <a:gd name="T32" fmla="*/ 0 w 188"/>
                <a:gd name="T33" fmla="*/ 0 h 196"/>
                <a:gd name="T34" fmla="*/ 0 w 188"/>
                <a:gd name="T35" fmla="*/ 0 h 196"/>
                <a:gd name="T36" fmla="*/ 0 w 188"/>
                <a:gd name="T37" fmla="*/ 0 h 196"/>
                <a:gd name="T38" fmla="*/ 0 w 188"/>
                <a:gd name="T39" fmla="*/ 0 h 196"/>
                <a:gd name="T40" fmla="*/ 0 w 188"/>
                <a:gd name="T41" fmla="*/ 0 h 196"/>
                <a:gd name="T42" fmla="*/ 0 w 188"/>
                <a:gd name="T43" fmla="*/ 0 h 196"/>
                <a:gd name="T44" fmla="*/ 0 w 188"/>
                <a:gd name="T45" fmla="*/ 0 h 196"/>
                <a:gd name="T46" fmla="*/ 0 w 188"/>
                <a:gd name="T47" fmla="*/ 0 h 196"/>
                <a:gd name="T48" fmla="*/ 0 w 188"/>
                <a:gd name="T49" fmla="*/ 0 h 196"/>
                <a:gd name="T50" fmla="*/ 0 w 188"/>
                <a:gd name="T51" fmla="*/ 0 h 196"/>
                <a:gd name="T52" fmla="*/ 0 w 188"/>
                <a:gd name="T53" fmla="*/ 0 h 196"/>
                <a:gd name="T54" fmla="*/ 0 w 188"/>
                <a:gd name="T55" fmla="*/ 0 h 196"/>
                <a:gd name="T56" fmla="*/ 0 w 188"/>
                <a:gd name="T57" fmla="*/ 0 h 196"/>
                <a:gd name="T58" fmla="*/ 0 w 188"/>
                <a:gd name="T59" fmla="*/ 0 h 196"/>
                <a:gd name="T60" fmla="*/ 0 w 188"/>
                <a:gd name="T61" fmla="*/ 0 h 196"/>
                <a:gd name="T62" fmla="*/ 0 w 188"/>
                <a:gd name="T63" fmla="*/ 0 h 196"/>
                <a:gd name="T64" fmla="*/ 0 w 188"/>
                <a:gd name="T65" fmla="*/ 0 h 196"/>
                <a:gd name="T66" fmla="*/ 0 w 188"/>
                <a:gd name="T67" fmla="*/ 0 h 196"/>
                <a:gd name="T68" fmla="*/ 0 w 188"/>
                <a:gd name="T69" fmla="*/ 0 h 196"/>
                <a:gd name="T70" fmla="*/ 0 w 188"/>
                <a:gd name="T71" fmla="*/ 0 h 196"/>
                <a:gd name="T72" fmla="*/ 0 w 188"/>
                <a:gd name="T73" fmla="*/ 0 h 196"/>
                <a:gd name="T74" fmla="*/ 0 w 188"/>
                <a:gd name="T75" fmla="*/ 0 h 196"/>
                <a:gd name="T76" fmla="*/ 0 w 188"/>
                <a:gd name="T77" fmla="*/ 0 h 196"/>
                <a:gd name="T78" fmla="*/ 0 w 188"/>
                <a:gd name="T79" fmla="*/ 0 h 196"/>
                <a:gd name="T80" fmla="*/ 0 w 188"/>
                <a:gd name="T81" fmla="*/ 0 h 196"/>
                <a:gd name="T82" fmla="*/ 0 w 188"/>
                <a:gd name="T83" fmla="*/ 0 h 196"/>
                <a:gd name="T84" fmla="*/ 0 w 188"/>
                <a:gd name="T85" fmla="*/ 0 h 196"/>
                <a:gd name="T86" fmla="*/ 0 w 188"/>
                <a:gd name="T87" fmla="*/ 0 h 196"/>
                <a:gd name="T88" fmla="*/ 0 w 188"/>
                <a:gd name="T89" fmla="*/ 0 h 196"/>
                <a:gd name="T90" fmla="*/ 0 w 188"/>
                <a:gd name="T91" fmla="*/ 0 h 196"/>
                <a:gd name="T92" fmla="*/ 0 w 188"/>
                <a:gd name="T93" fmla="*/ 0 h 196"/>
                <a:gd name="T94" fmla="*/ 0 w 188"/>
                <a:gd name="T95" fmla="*/ 0 h 196"/>
                <a:gd name="T96" fmla="*/ 0 w 188"/>
                <a:gd name="T97" fmla="*/ 0 h 196"/>
                <a:gd name="T98" fmla="*/ 0 w 188"/>
                <a:gd name="T99" fmla="*/ 0 h 196"/>
                <a:gd name="T100" fmla="*/ 0 w 188"/>
                <a:gd name="T101" fmla="*/ 0 h 196"/>
                <a:gd name="T102" fmla="*/ 0 w 188"/>
                <a:gd name="T103" fmla="*/ 0 h 196"/>
                <a:gd name="T104" fmla="*/ 0 w 188"/>
                <a:gd name="T105" fmla="*/ 0 h 196"/>
                <a:gd name="T106" fmla="*/ 0 w 188"/>
                <a:gd name="T107" fmla="*/ 0 h 196"/>
                <a:gd name="T108" fmla="*/ 0 w 188"/>
                <a:gd name="T109" fmla="*/ 0 h 196"/>
                <a:gd name="T110" fmla="*/ 0 w 188"/>
                <a:gd name="T111" fmla="*/ 0 h 196"/>
                <a:gd name="T112" fmla="*/ 0 w 188"/>
                <a:gd name="T113" fmla="*/ 0 h 196"/>
                <a:gd name="T114" fmla="*/ 0 w 188"/>
                <a:gd name="T115" fmla="*/ 0 h 196"/>
                <a:gd name="T116" fmla="*/ 0 w 188"/>
                <a:gd name="T117" fmla="*/ 0 h 196"/>
                <a:gd name="T118" fmla="*/ 0 w 188"/>
                <a:gd name="T119" fmla="*/ 0 h 196"/>
                <a:gd name="T120" fmla="*/ 0 w 188"/>
                <a:gd name="T121" fmla="*/ 0 h 19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88" h="196">
                  <a:moveTo>
                    <a:pt x="165" y="60"/>
                  </a:moveTo>
                  <a:lnTo>
                    <a:pt x="165" y="60"/>
                  </a:lnTo>
                  <a:lnTo>
                    <a:pt x="152" y="74"/>
                  </a:lnTo>
                  <a:lnTo>
                    <a:pt x="137" y="86"/>
                  </a:lnTo>
                  <a:lnTo>
                    <a:pt x="106" y="110"/>
                  </a:lnTo>
                  <a:lnTo>
                    <a:pt x="74" y="135"/>
                  </a:lnTo>
                  <a:lnTo>
                    <a:pt x="58" y="146"/>
                  </a:lnTo>
                  <a:lnTo>
                    <a:pt x="45" y="161"/>
                  </a:lnTo>
                  <a:lnTo>
                    <a:pt x="33" y="172"/>
                  </a:lnTo>
                  <a:lnTo>
                    <a:pt x="26" y="177"/>
                  </a:lnTo>
                  <a:lnTo>
                    <a:pt x="36" y="165"/>
                  </a:lnTo>
                  <a:lnTo>
                    <a:pt x="45" y="154"/>
                  </a:lnTo>
                  <a:lnTo>
                    <a:pt x="51" y="143"/>
                  </a:lnTo>
                  <a:lnTo>
                    <a:pt x="56" y="132"/>
                  </a:lnTo>
                  <a:lnTo>
                    <a:pt x="62" y="122"/>
                  </a:lnTo>
                  <a:lnTo>
                    <a:pt x="65" y="110"/>
                  </a:lnTo>
                  <a:lnTo>
                    <a:pt x="71" y="89"/>
                  </a:lnTo>
                  <a:lnTo>
                    <a:pt x="74" y="67"/>
                  </a:lnTo>
                  <a:lnTo>
                    <a:pt x="75" y="45"/>
                  </a:lnTo>
                  <a:lnTo>
                    <a:pt x="75" y="23"/>
                  </a:lnTo>
                  <a:lnTo>
                    <a:pt x="78" y="0"/>
                  </a:lnTo>
                  <a:lnTo>
                    <a:pt x="62" y="29"/>
                  </a:lnTo>
                  <a:lnTo>
                    <a:pt x="48" y="60"/>
                  </a:lnTo>
                  <a:lnTo>
                    <a:pt x="33" y="93"/>
                  </a:lnTo>
                  <a:lnTo>
                    <a:pt x="23" y="119"/>
                  </a:lnTo>
                  <a:lnTo>
                    <a:pt x="17" y="142"/>
                  </a:lnTo>
                  <a:lnTo>
                    <a:pt x="10" y="170"/>
                  </a:lnTo>
                  <a:lnTo>
                    <a:pt x="6" y="184"/>
                  </a:lnTo>
                  <a:lnTo>
                    <a:pt x="0" y="196"/>
                  </a:lnTo>
                  <a:lnTo>
                    <a:pt x="3" y="196"/>
                  </a:lnTo>
                  <a:lnTo>
                    <a:pt x="14" y="193"/>
                  </a:lnTo>
                  <a:lnTo>
                    <a:pt x="22" y="190"/>
                  </a:lnTo>
                  <a:lnTo>
                    <a:pt x="33" y="188"/>
                  </a:lnTo>
                  <a:lnTo>
                    <a:pt x="62" y="183"/>
                  </a:lnTo>
                  <a:lnTo>
                    <a:pt x="77" y="178"/>
                  </a:lnTo>
                  <a:lnTo>
                    <a:pt x="91" y="172"/>
                  </a:lnTo>
                  <a:lnTo>
                    <a:pt x="106" y="165"/>
                  </a:lnTo>
                  <a:lnTo>
                    <a:pt x="119" y="155"/>
                  </a:lnTo>
                  <a:lnTo>
                    <a:pt x="132" y="143"/>
                  </a:lnTo>
                  <a:lnTo>
                    <a:pt x="143" y="130"/>
                  </a:lnTo>
                  <a:lnTo>
                    <a:pt x="158" y="109"/>
                  </a:lnTo>
                  <a:lnTo>
                    <a:pt x="171" y="84"/>
                  </a:lnTo>
                  <a:lnTo>
                    <a:pt x="181" y="58"/>
                  </a:lnTo>
                  <a:lnTo>
                    <a:pt x="188" y="32"/>
                  </a:lnTo>
                  <a:lnTo>
                    <a:pt x="182" y="38"/>
                  </a:lnTo>
                  <a:lnTo>
                    <a:pt x="176" y="45"/>
                  </a:lnTo>
                  <a:lnTo>
                    <a:pt x="171" y="54"/>
                  </a:lnTo>
                  <a:lnTo>
                    <a:pt x="165" y="6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1" name="Freeform 3084"/>
            <p:cNvSpPr>
              <a:spLocks noChangeAspect="1"/>
            </p:cNvSpPr>
            <p:nvPr/>
          </p:nvSpPr>
          <p:spPr bwMode="auto">
            <a:xfrm>
              <a:off x="3120" y="3927"/>
              <a:ext cx="45" cy="71"/>
            </a:xfrm>
            <a:custGeom>
              <a:avLst/>
              <a:gdLst>
                <a:gd name="T0" fmla="*/ 0 w 133"/>
                <a:gd name="T1" fmla="*/ 0 h 213"/>
                <a:gd name="T2" fmla="*/ 0 w 133"/>
                <a:gd name="T3" fmla="*/ 0 h 213"/>
                <a:gd name="T4" fmla="*/ 0 w 133"/>
                <a:gd name="T5" fmla="*/ 0 h 213"/>
                <a:gd name="T6" fmla="*/ 0 w 133"/>
                <a:gd name="T7" fmla="*/ 0 h 213"/>
                <a:gd name="T8" fmla="*/ 0 w 133"/>
                <a:gd name="T9" fmla="*/ 0 h 213"/>
                <a:gd name="T10" fmla="*/ 0 w 133"/>
                <a:gd name="T11" fmla="*/ 0 h 213"/>
                <a:gd name="T12" fmla="*/ 0 w 133"/>
                <a:gd name="T13" fmla="*/ 0 h 213"/>
                <a:gd name="T14" fmla="*/ 0 w 133"/>
                <a:gd name="T15" fmla="*/ 0 h 213"/>
                <a:gd name="T16" fmla="*/ 0 w 133"/>
                <a:gd name="T17" fmla="*/ 0 h 213"/>
                <a:gd name="T18" fmla="*/ 0 w 133"/>
                <a:gd name="T19" fmla="*/ 0 h 213"/>
                <a:gd name="T20" fmla="*/ 0 w 133"/>
                <a:gd name="T21" fmla="*/ 0 h 213"/>
                <a:gd name="T22" fmla="*/ 0 w 133"/>
                <a:gd name="T23" fmla="*/ 0 h 213"/>
                <a:gd name="T24" fmla="*/ 0 w 133"/>
                <a:gd name="T25" fmla="*/ 0 h 213"/>
                <a:gd name="T26" fmla="*/ 0 w 133"/>
                <a:gd name="T27" fmla="*/ 0 h 213"/>
                <a:gd name="T28" fmla="*/ 0 w 133"/>
                <a:gd name="T29" fmla="*/ 0 h 213"/>
                <a:gd name="T30" fmla="*/ 0 w 133"/>
                <a:gd name="T31" fmla="*/ 0 h 213"/>
                <a:gd name="T32" fmla="*/ 0 w 133"/>
                <a:gd name="T33" fmla="*/ 0 h 213"/>
                <a:gd name="T34" fmla="*/ 0 w 133"/>
                <a:gd name="T35" fmla="*/ 0 h 213"/>
                <a:gd name="T36" fmla="*/ 0 w 133"/>
                <a:gd name="T37" fmla="*/ 0 h 213"/>
                <a:gd name="T38" fmla="*/ 0 w 133"/>
                <a:gd name="T39" fmla="*/ 0 h 213"/>
                <a:gd name="T40" fmla="*/ 0 w 133"/>
                <a:gd name="T41" fmla="*/ 0 h 213"/>
                <a:gd name="T42" fmla="*/ 0 w 133"/>
                <a:gd name="T43" fmla="*/ 0 h 213"/>
                <a:gd name="T44" fmla="*/ 0 w 133"/>
                <a:gd name="T45" fmla="*/ 0 h 213"/>
                <a:gd name="T46" fmla="*/ 0 w 133"/>
                <a:gd name="T47" fmla="*/ 0 h 213"/>
                <a:gd name="T48" fmla="*/ 0 w 133"/>
                <a:gd name="T49" fmla="*/ 0 h 213"/>
                <a:gd name="T50" fmla="*/ 0 w 133"/>
                <a:gd name="T51" fmla="*/ 0 h 213"/>
                <a:gd name="T52" fmla="*/ 0 w 133"/>
                <a:gd name="T53" fmla="*/ 0 h 213"/>
                <a:gd name="T54" fmla="*/ 0 w 133"/>
                <a:gd name="T55" fmla="*/ 0 h 213"/>
                <a:gd name="T56" fmla="*/ 0 w 133"/>
                <a:gd name="T57" fmla="*/ 0 h 213"/>
                <a:gd name="T58" fmla="*/ 0 w 133"/>
                <a:gd name="T59" fmla="*/ 0 h 213"/>
                <a:gd name="T60" fmla="*/ 0 w 133"/>
                <a:gd name="T61" fmla="*/ 0 h 213"/>
                <a:gd name="T62" fmla="*/ 0 w 133"/>
                <a:gd name="T63" fmla="*/ 0 h 213"/>
                <a:gd name="T64" fmla="*/ 0 w 133"/>
                <a:gd name="T65" fmla="*/ 0 h 213"/>
                <a:gd name="T66" fmla="*/ 0 w 133"/>
                <a:gd name="T67" fmla="*/ 0 h 213"/>
                <a:gd name="T68" fmla="*/ 0 w 133"/>
                <a:gd name="T69" fmla="*/ 0 h 213"/>
                <a:gd name="T70" fmla="*/ 0 w 133"/>
                <a:gd name="T71" fmla="*/ 0 h 213"/>
                <a:gd name="T72" fmla="*/ 0 w 133"/>
                <a:gd name="T73" fmla="*/ 0 h 213"/>
                <a:gd name="T74" fmla="*/ 0 w 133"/>
                <a:gd name="T75" fmla="*/ 0 h 213"/>
                <a:gd name="T76" fmla="*/ 0 w 133"/>
                <a:gd name="T77" fmla="*/ 0 h 213"/>
                <a:gd name="T78" fmla="*/ 0 w 133"/>
                <a:gd name="T79" fmla="*/ 0 h 213"/>
                <a:gd name="T80" fmla="*/ 0 w 133"/>
                <a:gd name="T81" fmla="*/ 0 h 213"/>
                <a:gd name="T82" fmla="*/ 0 w 133"/>
                <a:gd name="T83" fmla="*/ 0 h 213"/>
                <a:gd name="T84" fmla="*/ 0 w 133"/>
                <a:gd name="T85" fmla="*/ 0 h 213"/>
                <a:gd name="T86" fmla="*/ 0 w 133"/>
                <a:gd name="T87" fmla="*/ 0 h 213"/>
                <a:gd name="T88" fmla="*/ 0 w 133"/>
                <a:gd name="T89" fmla="*/ 0 h 213"/>
                <a:gd name="T90" fmla="*/ 0 w 133"/>
                <a:gd name="T91" fmla="*/ 0 h 213"/>
                <a:gd name="T92" fmla="*/ 0 w 133"/>
                <a:gd name="T93" fmla="*/ 0 h 213"/>
                <a:gd name="T94" fmla="*/ 0 w 133"/>
                <a:gd name="T95" fmla="*/ 0 h 213"/>
                <a:gd name="T96" fmla="*/ 0 w 133"/>
                <a:gd name="T97" fmla="*/ 0 h 213"/>
                <a:gd name="T98" fmla="*/ 0 w 133"/>
                <a:gd name="T99" fmla="*/ 0 h 213"/>
                <a:gd name="T100" fmla="*/ 0 w 133"/>
                <a:gd name="T101" fmla="*/ 0 h 213"/>
                <a:gd name="T102" fmla="*/ 0 w 133"/>
                <a:gd name="T103" fmla="*/ 0 h 213"/>
                <a:gd name="T104" fmla="*/ 0 w 133"/>
                <a:gd name="T105" fmla="*/ 0 h 213"/>
                <a:gd name="T106" fmla="*/ 0 w 133"/>
                <a:gd name="T107" fmla="*/ 0 h 213"/>
                <a:gd name="T108" fmla="*/ 0 w 133"/>
                <a:gd name="T109" fmla="*/ 0 h 213"/>
                <a:gd name="T110" fmla="*/ 0 w 133"/>
                <a:gd name="T111" fmla="*/ 0 h 213"/>
                <a:gd name="T112" fmla="*/ 0 w 133"/>
                <a:gd name="T113" fmla="*/ 0 h 213"/>
                <a:gd name="T114" fmla="*/ 0 w 133"/>
                <a:gd name="T115" fmla="*/ 0 h 213"/>
                <a:gd name="T116" fmla="*/ 0 w 133"/>
                <a:gd name="T117" fmla="*/ 0 h 213"/>
                <a:gd name="T118" fmla="*/ 0 w 133"/>
                <a:gd name="T119" fmla="*/ 0 h 213"/>
                <a:gd name="T120" fmla="*/ 0 w 133"/>
                <a:gd name="T121" fmla="*/ 0 h 213"/>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133" h="213">
                  <a:moveTo>
                    <a:pt x="110" y="58"/>
                  </a:moveTo>
                  <a:lnTo>
                    <a:pt x="110" y="58"/>
                  </a:lnTo>
                  <a:lnTo>
                    <a:pt x="100" y="70"/>
                  </a:lnTo>
                  <a:lnTo>
                    <a:pt x="91" y="82"/>
                  </a:lnTo>
                  <a:lnTo>
                    <a:pt x="68" y="106"/>
                  </a:lnTo>
                  <a:lnTo>
                    <a:pt x="55" y="122"/>
                  </a:lnTo>
                  <a:lnTo>
                    <a:pt x="44" y="142"/>
                  </a:lnTo>
                  <a:lnTo>
                    <a:pt x="22" y="178"/>
                  </a:lnTo>
                  <a:lnTo>
                    <a:pt x="25" y="170"/>
                  </a:lnTo>
                  <a:lnTo>
                    <a:pt x="26" y="163"/>
                  </a:lnTo>
                  <a:lnTo>
                    <a:pt x="32" y="147"/>
                  </a:lnTo>
                  <a:lnTo>
                    <a:pt x="35" y="129"/>
                  </a:lnTo>
                  <a:lnTo>
                    <a:pt x="36" y="110"/>
                  </a:lnTo>
                  <a:lnTo>
                    <a:pt x="38" y="92"/>
                  </a:lnTo>
                  <a:lnTo>
                    <a:pt x="36" y="73"/>
                  </a:lnTo>
                  <a:lnTo>
                    <a:pt x="34" y="54"/>
                  </a:lnTo>
                  <a:lnTo>
                    <a:pt x="31" y="35"/>
                  </a:lnTo>
                  <a:lnTo>
                    <a:pt x="23" y="0"/>
                  </a:lnTo>
                  <a:lnTo>
                    <a:pt x="18" y="12"/>
                  </a:lnTo>
                  <a:lnTo>
                    <a:pt x="13" y="25"/>
                  </a:lnTo>
                  <a:lnTo>
                    <a:pt x="10" y="37"/>
                  </a:lnTo>
                  <a:lnTo>
                    <a:pt x="8" y="50"/>
                  </a:lnTo>
                  <a:lnTo>
                    <a:pt x="5" y="76"/>
                  </a:lnTo>
                  <a:lnTo>
                    <a:pt x="5" y="103"/>
                  </a:lnTo>
                  <a:lnTo>
                    <a:pt x="6" y="141"/>
                  </a:lnTo>
                  <a:lnTo>
                    <a:pt x="9" y="173"/>
                  </a:lnTo>
                  <a:lnTo>
                    <a:pt x="8" y="183"/>
                  </a:lnTo>
                  <a:lnTo>
                    <a:pt x="6" y="193"/>
                  </a:lnTo>
                  <a:lnTo>
                    <a:pt x="0" y="212"/>
                  </a:lnTo>
                  <a:lnTo>
                    <a:pt x="2" y="213"/>
                  </a:lnTo>
                  <a:lnTo>
                    <a:pt x="5" y="212"/>
                  </a:lnTo>
                  <a:lnTo>
                    <a:pt x="22" y="196"/>
                  </a:lnTo>
                  <a:lnTo>
                    <a:pt x="39" y="183"/>
                  </a:lnTo>
                  <a:lnTo>
                    <a:pt x="70" y="158"/>
                  </a:lnTo>
                  <a:lnTo>
                    <a:pt x="83" y="147"/>
                  </a:lnTo>
                  <a:lnTo>
                    <a:pt x="94" y="135"/>
                  </a:lnTo>
                  <a:lnTo>
                    <a:pt x="104" y="121"/>
                  </a:lnTo>
                  <a:lnTo>
                    <a:pt x="113" y="103"/>
                  </a:lnTo>
                  <a:lnTo>
                    <a:pt x="123" y="79"/>
                  </a:lnTo>
                  <a:lnTo>
                    <a:pt x="128" y="63"/>
                  </a:lnTo>
                  <a:lnTo>
                    <a:pt x="131" y="51"/>
                  </a:lnTo>
                  <a:lnTo>
                    <a:pt x="132" y="37"/>
                  </a:lnTo>
                  <a:lnTo>
                    <a:pt x="133" y="27"/>
                  </a:lnTo>
                  <a:lnTo>
                    <a:pt x="133" y="16"/>
                  </a:lnTo>
                  <a:lnTo>
                    <a:pt x="128" y="28"/>
                  </a:lnTo>
                  <a:lnTo>
                    <a:pt x="120" y="42"/>
                  </a:lnTo>
                  <a:lnTo>
                    <a:pt x="110" y="5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2" name="Freeform 3085"/>
            <p:cNvSpPr>
              <a:spLocks noChangeAspect="1"/>
            </p:cNvSpPr>
            <p:nvPr/>
          </p:nvSpPr>
          <p:spPr bwMode="auto">
            <a:xfrm>
              <a:off x="3128" y="3885"/>
              <a:ext cx="40" cy="73"/>
            </a:xfrm>
            <a:custGeom>
              <a:avLst/>
              <a:gdLst>
                <a:gd name="T0" fmla="*/ 0 w 120"/>
                <a:gd name="T1" fmla="*/ 0 h 220"/>
                <a:gd name="T2" fmla="*/ 0 w 120"/>
                <a:gd name="T3" fmla="*/ 0 h 220"/>
                <a:gd name="T4" fmla="*/ 0 w 120"/>
                <a:gd name="T5" fmla="*/ 0 h 220"/>
                <a:gd name="T6" fmla="*/ 0 w 120"/>
                <a:gd name="T7" fmla="*/ 0 h 220"/>
                <a:gd name="T8" fmla="*/ 0 w 120"/>
                <a:gd name="T9" fmla="*/ 0 h 220"/>
                <a:gd name="T10" fmla="*/ 0 w 120"/>
                <a:gd name="T11" fmla="*/ 0 h 220"/>
                <a:gd name="T12" fmla="*/ 0 w 120"/>
                <a:gd name="T13" fmla="*/ 0 h 220"/>
                <a:gd name="T14" fmla="*/ 0 w 120"/>
                <a:gd name="T15" fmla="*/ 0 h 220"/>
                <a:gd name="T16" fmla="*/ 0 w 120"/>
                <a:gd name="T17" fmla="*/ 0 h 220"/>
                <a:gd name="T18" fmla="*/ 0 w 120"/>
                <a:gd name="T19" fmla="*/ 0 h 220"/>
                <a:gd name="T20" fmla="*/ 0 w 120"/>
                <a:gd name="T21" fmla="*/ 0 h 220"/>
                <a:gd name="T22" fmla="*/ 0 w 120"/>
                <a:gd name="T23" fmla="*/ 0 h 220"/>
                <a:gd name="T24" fmla="*/ 0 w 120"/>
                <a:gd name="T25" fmla="*/ 0 h 220"/>
                <a:gd name="T26" fmla="*/ 0 w 120"/>
                <a:gd name="T27" fmla="*/ 0 h 220"/>
                <a:gd name="T28" fmla="*/ 0 w 120"/>
                <a:gd name="T29" fmla="*/ 0 h 220"/>
                <a:gd name="T30" fmla="*/ 0 w 120"/>
                <a:gd name="T31" fmla="*/ 0 h 220"/>
                <a:gd name="T32" fmla="*/ 0 w 120"/>
                <a:gd name="T33" fmla="*/ 0 h 220"/>
                <a:gd name="T34" fmla="*/ 0 w 120"/>
                <a:gd name="T35" fmla="*/ 0 h 220"/>
                <a:gd name="T36" fmla="*/ 0 w 120"/>
                <a:gd name="T37" fmla="*/ 0 h 220"/>
                <a:gd name="T38" fmla="*/ 0 w 120"/>
                <a:gd name="T39" fmla="*/ 0 h 220"/>
                <a:gd name="T40" fmla="*/ 0 w 120"/>
                <a:gd name="T41" fmla="*/ 0 h 220"/>
                <a:gd name="T42" fmla="*/ 0 w 120"/>
                <a:gd name="T43" fmla="*/ 0 h 220"/>
                <a:gd name="T44" fmla="*/ 0 w 120"/>
                <a:gd name="T45" fmla="*/ 0 h 220"/>
                <a:gd name="T46" fmla="*/ 0 w 120"/>
                <a:gd name="T47" fmla="*/ 0 h 220"/>
                <a:gd name="T48" fmla="*/ 0 w 120"/>
                <a:gd name="T49" fmla="*/ 0 h 220"/>
                <a:gd name="T50" fmla="*/ 0 w 120"/>
                <a:gd name="T51" fmla="*/ 0 h 220"/>
                <a:gd name="T52" fmla="*/ 0 w 120"/>
                <a:gd name="T53" fmla="*/ 0 h 220"/>
                <a:gd name="T54" fmla="*/ 0 w 120"/>
                <a:gd name="T55" fmla="*/ 0 h 220"/>
                <a:gd name="T56" fmla="*/ 0 w 120"/>
                <a:gd name="T57" fmla="*/ 0 h 220"/>
                <a:gd name="T58" fmla="*/ 0 w 120"/>
                <a:gd name="T59" fmla="*/ 0 h 220"/>
                <a:gd name="T60" fmla="*/ 0 w 120"/>
                <a:gd name="T61" fmla="*/ 0 h 220"/>
                <a:gd name="T62" fmla="*/ 0 w 120"/>
                <a:gd name="T63" fmla="*/ 0 h 220"/>
                <a:gd name="T64" fmla="*/ 0 w 120"/>
                <a:gd name="T65" fmla="*/ 0 h 220"/>
                <a:gd name="T66" fmla="*/ 0 w 120"/>
                <a:gd name="T67" fmla="*/ 0 h 220"/>
                <a:gd name="T68" fmla="*/ 0 w 120"/>
                <a:gd name="T69" fmla="*/ 0 h 220"/>
                <a:gd name="T70" fmla="*/ 0 w 120"/>
                <a:gd name="T71" fmla="*/ 0 h 220"/>
                <a:gd name="T72" fmla="*/ 0 w 120"/>
                <a:gd name="T73" fmla="*/ 0 h 220"/>
                <a:gd name="T74" fmla="*/ 0 w 120"/>
                <a:gd name="T75" fmla="*/ 0 h 220"/>
                <a:gd name="T76" fmla="*/ 0 w 120"/>
                <a:gd name="T77" fmla="*/ 0 h 220"/>
                <a:gd name="T78" fmla="*/ 0 w 120"/>
                <a:gd name="T79" fmla="*/ 0 h 220"/>
                <a:gd name="T80" fmla="*/ 0 w 120"/>
                <a:gd name="T81" fmla="*/ 0 h 220"/>
                <a:gd name="T82" fmla="*/ 0 w 120"/>
                <a:gd name="T83" fmla="*/ 0 h 220"/>
                <a:gd name="T84" fmla="*/ 0 w 120"/>
                <a:gd name="T85" fmla="*/ 0 h 220"/>
                <a:gd name="T86" fmla="*/ 0 w 120"/>
                <a:gd name="T87" fmla="*/ 0 h 220"/>
                <a:gd name="T88" fmla="*/ 0 w 120"/>
                <a:gd name="T89" fmla="*/ 0 h 220"/>
                <a:gd name="T90" fmla="*/ 0 w 120"/>
                <a:gd name="T91" fmla="*/ 0 h 220"/>
                <a:gd name="T92" fmla="*/ 0 w 120"/>
                <a:gd name="T93" fmla="*/ 0 h 220"/>
                <a:gd name="T94" fmla="*/ 0 w 120"/>
                <a:gd name="T95" fmla="*/ 0 h 220"/>
                <a:gd name="T96" fmla="*/ 0 w 120"/>
                <a:gd name="T97" fmla="*/ 0 h 220"/>
                <a:gd name="T98" fmla="*/ 0 w 120"/>
                <a:gd name="T99" fmla="*/ 0 h 220"/>
                <a:gd name="T100" fmla="*/ 0 w 120"/>
                <a:gd name="T101" fmla="*/ 0 h 220"/>
                <a:gd name="T102" fmla="*/ 0 w 120"/>
                <a:gd name="T103" fmla="*/ 0 h 220"/>
                <a:gd name="T104" fmla="*/ 0 w 120"/>
                <a:gd name="T105" fmla="*/ 0 h 220"/>
                <a:gd name="T106" fmla="*/ 0 w 120"/>
                <a:gd name="T107" fmla="*/ 0 h 220"/>
                <a:gd name="T108" fmla="*/ 0 w 120"/>
                <a:gd name="T109" fmla="*/ 0 h 220"/>
                <a:gd name="T110" fmla="*/ 0 w 120"/>
                <a:gd name="T111" fmla="*/ 0 h 220"/>
                <a:gd name="T112" fmla="*/ 0 w 120"/>
                <a:gd name="T113" fmla="*/ 0 h 220"/>
                <a:gd name="T114" fmla="*/ 0 w 120"/>
                <a:gd name="T115" fmla="*/ 0 h 22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120" h="220">
                  <a:moveTo>
                    <a:pt x="110" y="0"/>
                  </a:moveTo>
                  <a:lnTo>
                    <a:pt x="110" y="0"/>
                  </a:lnTo>
                  <a:lnTo>
                    <a:pt x="107" y="13"/>
                  </a:lnTo>
                  <a:lnTo>
                    <a:pt x="106" y="22"/>
                  </a:lnTo>
                  <a:lnTo>
                    <a:pt x="103" y="29"/>
                  </a:lnTo>
                  <a:lnTo>
                    <a:pt x="87" y="65"/>
                  </a:lnTo>
                  <a:lnTo>
                    <a:pt x="72" y="103"/>
                  </a:lnTo>
                  <a:lnTo>
                    <a:pt x="61" y="139"/>
                  </a:lnTo>
                  <a:lnTo>
                    <a:pt x="55" y="159"/>
                  </a:lnTo>
                  <a:lnTo>
                    <a:pt x="51" y="180"/>
                  </a:lnTo>
                  <a:lnTo>
                    <a:pt x="52" y="167"/>
                  </a:lnTo>
                  <a:lnTo>
                    <a:pt x="51" y="155"/>
                  </a:lnTo>
                  <a:lnTo>
                    <a:pt x="49" y="142"/>
                  </a:lnTo>
                  <a:lnTo>
                    <a:pt x="46" y="129"/>
                  </a:lnTo>
                  <a:lnTo>
                    <a:pt x="39" y="106"/>
                  </a:lnTo>
                  <a:lnTo>
                    <a:pt x="29" y="84"/>
                  </a:lnTo>
                  <a:lnTo>
                    <a:pt x="19" y="64"/>
                  </a:lnTo>
                  <a:lnTo>
                    <a:pt x="10" y="49"/>
                  </a:lnTo>
                  <a:lnTo>
                    <a:pt x="1" y="36"/>
                  </a:lnTo>
                  <a:lnTo>
                    <a:pt x="0" y="45"/>
                  </a:lnTo>
                  <a:lnTo>
                    <a:pt x="0" y="58"/>
                  </a:lnTo>
                  <a:lnTo>
                    <a:pt x="1" y="80"/>
                  </a:lnTo>
                  <a:lnTo>
                    <a:pt x="7" y="109"/>
                  </a:lnTo>
                  <a:lnTo>
                    <a:pt x="13" y="129"/>
                  </a:lnTo>
                  <a:lnTo>
                    <a:pt x="20" y="149"/>
                  </a:lnTo>
                  <a:lnTo>
                    <a:pt x="29" y="169"/>
                  </a:lnTo>
                  <a:lnTo>
                    <a:pt x="38" y="188"/>
                  </a:lnTo>
                  <a:lnTo>
                    <a:pt x="39" y="197"/>
                  </a:lnTo>
                  <a:lnTo>
                    <a:pt x="39" y="204"/>
                  </a:lnTo>
                  <a:lnTo>
                    <a:pt x="39" y="213"/>
                  </a:lnTo>
                  <a:lnTo>
                    <a:pt x="38" y="220"/>
                  </a:lnTo>
                  <a:lnTo>
                    <a:pt x="41" y="220"/>
                  </a:lnTo>
                  <a:lnTo>
                    <a:pt x="52" y="201"/>
                  </a:lnTo>
                  <a:lnTo>
                    <a:pt x="65" y="182"/>
                  </a:lnTo>
                  <a:lnTo>
                    <a:pt x="80" y="165"/>
                  </a:lnTo>
                  <a:lnTo>
                    <a:pt x="91" y="146"/>
                  </a:lnTo>
                  <a:lnTo>
                    <a:pt x="100" y="132"/>
                  </a:lnTo>
                  <a:lnTo>
                    <a:pt x="107" y="117"/>
                  </a:lnTo>
                  <a:lnTo>
                    <a:pt x="111" y="103"/>
                  </a:lnTo>
                  <a:lnTo>
                    <a:pt x="116" y="90"/>
                  </a:lnTo>
                  <a:lnTo>
                    <a:pt x="119" y="73"/>
                  </a:lnTo>
                  <a:lnTo>
                    <a:pt x="120" y="58"/>
                  </a:lnTo>
                  <a:lnTo>
                    <a:pt x="120" y="46"/>
                  </a:lnTo>
                  <a:lnTo>
                    <a:pt x="119" y="36"/>
                  </a:lnTo>
                  <a:lnTo>
                    <a:pt x="114" y="19"/>
                  </a:lnTo>
                  <a:lnTo>
                    <a:pt x="11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3" name="Freeform 3086"/>
            <p:cNvSpPr>
              <a:spLocks noChangeAspect="1"/>
            </p:cNvSpPr>
            <p:nvPr/>
          </p:nvSpPr>
          <p:spPr bwMode="auto">
            <a:xfrm>
              <a:off x="3117" y="3843"/>
              <a:ext cx="39" cy="79"/>
            </a:xfrm>
            <a:custGeom>
              <a:avLst/>
              <a:gdLst>
                <a:gd name="T0" fmla="*/ 0 w 118"/>
                <a:gd name="T1" fmla="*/ 0 h 239"/>
                <a:gd name="T2" fmla="*/ 0 w 118"/>
                <a:gd name="T3" fmla="*/ 0 h 239"/>
                <a:gd name="T4" fmla="*/ 0 w 118"/>
                <a:gd name="T5" fmla="*/ 0 h 239"/>
                <a:gd name="T6" fmla="*/ 0 w 118"/>
                <a:gd name="T7" fmla="*/ 0 h 239"/>
                <a:gd name="T8" fmla="*/ 0 w 118"/>
                <a:gd name="T9" fmla="*/ 0 h 239"/>
                <a:gd name="T10" fmla="*/ 0 w 118"/>
                <a:gd name="T11" fmla="*/ 0 h 239"/>
                <a:gd name="T12" fmla="*/ 0 w 118"/>
                <a:gd name="T13" fmla="*/ 0 h 239"/>
                <a:gd name="T14" fmla="*/ 0 w 118"/>
                <a:gd name="T15" fmla="*/ 0 h 239"/>
                <a:gd name="T16" fmla="*/ 0 w 118"/>
                <a:gd name="T17" fmla="*/ 0 h 239"/>
                <a:gd name="T18" fmla="*/ 0 w 118"/>
                <a:gd name="T19" fmla="*/ 0 h 239"/>
                <a:gd name="T20" fmla="*/ 0 w 118"/>
                <a:gd name="T21" fmla="*/ 0 h 239"/>
                <a:gd name="T22" fmla="*/ 0 w 118"/>
                <a:gd name="T23" fmla="*/ 0 h 239"/>
                <a:gd name="T24" fmla="*/ 0 w 118"/>
                <a:gd name="T25" fmla="*/ 0 h 239"/>
                <a:gd name="T26" fmla="*/ 0 w 118"/>
                <a:gd name="T27" fmla="*/ 0 h 239"/>
                <a:gd name="T28" fmla="*/ 0 w 118"/>
                <a:gd name="T29" fmla="*/ 0 h 239"/>
                <a:gd name="T30" fmla="*/ 0 w 118"/>
                <a:gd name="T31" fmla="*/ 0 h 239"/>
                <a:gd name="T32" fmla="*/ 0 w 118"/>
                <a:gd name="T33" fmla="*/ 0 h 239"/>
                <a:gd name="T34" fmla="*/ 0 w 118"/>
                <a:gd name="T35" fmla="*/ 0 h 239"/>
                <a:gd name="T36" fmla="*/ 0 w 118"/>
                <a:gd name="T37" fmla="*/ 0 h 239"/>
                <a:gd name="T38" fmla="*/ 0 w 118"/>
                <a:gd name="T39" fmla="*/ 0 h 239"/>
                <a:gd name="T40" fmla="*/ 0 w 118"/>
                <a:gd name="T41" fmla="*/ 0 h 239"/>
                <a:gd name="T42" fmla="*/ 0 w 118"/>
                <a:gd name="T43" fmla="*/ 0 h 239"/>
                <a:gd name="T44" fmla="*/ 0 w 118"/>
                <a:gd name="T45" fmla="*/ 0 h 239"/>
                <a:gd name="T46" fmla="*/ 0 w 118"/>
                <a:gd name="T47" fmla="*/ 0 h 239"/>
                <a:gd name="T48" fmla="*/ 0 w 118"/>
                <a:gd name="T49" fmla="*/ 0 h 239"/>
                <a:gd name="T50" fmla="*/ 0 w 118"/>
                <a:gd name="T51" fmla="*/ 0 h 239"/>
                <a:gd name="T52" fmla="*/ 0 w 118"/>
                <a:gd name="T53" fmla="*/ 0 h 239"/>
                <a:gd name="T54" fmla="*/ 0 w 118"/>
                <a:gd name="T55" fmla="*/ 0 h 239"/>
                <a:gd name="T56" fmla="*/ 0 w 118"/>
                <a:gd name="T57" fmla="*/ 0 h 239"/>
                <a:gd name="T58" fmla="*/ 0 w 118"/>
                <a:gd name="T59" fmla="*/ 0 h 239"/>
                <a:gd name="T60" fmla="*/ 0 w 118"/>
                <a:gd name="T61" fmla="*/ 0 h 239"/>
                <a:gd name="T62" fmla="*/ 0 w 118"/>
                <a:gd name="T63" fmla="*/ 0 h 239"/>
                <a:gd name="T64" fmla="*/ 0 w 118"/>
                <a:gd name="T65" fmla="*/ 0 h 239"/>
                <a:gd name="T66" fmla="*/ 0 w 118"/>
                <a:gd name="T67" fmla="*/ 0 h 239"/>
                <a:gd name="T68" fmla="*/ 0 w 118"/>
                <a:gd name="T69" fmla="*/ 0 h 239"/>
                <a:gd name="T70" fmla="*/ 0 w 118"/>
                <a:gd name="T71" fmla="*/ 0 h 239"/>
                <a:gd name="T72" fmla="*/ 0 w 118"/>
                <a:gd name="T73" fmla="*/ 0 h 239"/>
                <a:gd name="T74" fmla="*/ 0 w 118"/>
                <a:gd name="T75" fmla="*/ 0 h 239"/>
                <a:gd name="T76" fmla="*/ 0 w 118"/>
                <a:gd name="T77" fmla="*/ 0 h 239"/>
                <a:gd name="T78" fmla="*/ 0 w 118"/>
                <a:gd name="T79" fmla="*/ 0 h 239"/>
                <a:gd name="T80" fmla="*/ 0 w 118"/>
                <a:gd name="T81" fmla="*/ 0 h 239"/>
                <a:gd name="T82" fmla="*/ 0 w 118"/>
                <a:gd name="T83" fmla="*/ 0 h 239"/>
                <a:gd name="T84" fmla="*/ 0 w 118"/>
                <a:gd name="T85" fmla="*/ 0 h 239"/>
                <a:gd name="T86" fmla="*/ 0 w 118"/>
                <a:gd name="T87" fmla="*/ 0 h 239"/>
                <a:gd name="T88" fmla="*/ 0 w 118"/>
                <a:gd name="T89" fmla="*/ 0 h 239"/>
                <a:gd name="T90" fmla="*/ 0 w 118"/>
                <a:gd name="T91" fmla="*/ 0 h 239"/>
                <a:gd name="T92" fmla="*/ 0 w 118"/>
                <a:gd name="T93" fmla="*/ 0 h 239"/>
                <a:gd name="T94" fmla="*/ 0 w 118"/>
                <a:gd name="T95" fmla="*/ 0 h 239"/>
                <a:gd name="T96" fmla="*/ 0 w 118"/>
                <a:gd name="T97" fmla="*/ 0 h 239"/>
                <a:gd name="T98" fmla="*/ 0 w 118"/>
                <a:gd name="T99" fmla="*/ 0 h 239"/>
                <a:gd name="T100" fmla="*/ 0 w 118"/>
                <a:gd name="T101" fmla="*/ 0 h 239"/>
                <a:gd name="T102" fmla="*/ 0 w 118"/>
                <a:gd name="T103" fmla="*/ 0 h 239"/>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0" t="0" r="r" b="b"/>
              <a:pathLst>
                <a:path w="118" h="239">
                  <a:moveTo>
                    <a:pt x="87" y="65"/>
                  </a:moveTo>
                  <a:lnTo>
                    <a:pt x="87" y="65"/>
                  </a:lnTo>
                  <a:lnTo>
                    <a:pt x="84" y="93"/>
                  </a:lnTo>
                  <a:lnTo>
                    <a:pt x="81" y="117"/>
                  </a:lnTo>
                  <a:lnTo>
                    <a:pt x="82" y="144"/>
                  </a:lnTo>
                  <a:lnTo>
                    <a:pt x="84" y="157"/>
                  </a:lnTo>
                  <a:lnTo>
                    <a:pt x="87" y="170"/>
                  </a:lnTo>
                  <a:lnTo>
                    <a:pt x="79" y="152"/>
                  </a:lnTo>
                  <a:lnTo>
                    <a:pt x="71" y="138"/>
                  </a:lnTo>
                  <a:lnTo>
                    <a:pt x="62" y="123"/>
                  </a:lnTo>
                  <a:lnTo>
                    <a:pt x="50" y="112"/>
                  </a:lnTo>
                  <a:lnTo>
                    <a:pt x="26" y="87"/>
                  </a:lnTo>
                  <a:lnTo>
                    <a:pt x="0" y="64"/>
                  </a:lnTo>
                  <a:lnTo>
                    <a:pt x="7" y="83"/>
                  </a:lnTo>
                  <a:lnTo>
                    <a:pt x="14" y="102"/>
                  </a:lnTo>
                  <a:lnTo>
                    <a:pt x="24" y="122"/>
                  </a:lnTo>
                  <a:lnTo>
                    <a:pt x="34" y="142"/>
                  </a:lnTo>
                  <a:lnTo>
                    <a:pt x="49" y="164"/>
                  </a:lnTo>
                  <a:lnTo>
                    <a:pt x="62" y="181"/>
                  </a:lnTo>
                  <a:lnTo>
                    <a:pt x="72" y="196"/>
                  </a:lnTo>
                  <a:lnTo>
                    <a:pt x="76" y="203"/>
                  </a:lnTo>
                  <a:lnTo>
                    <a:pt x="81" y="213"/>
                  </a:lnTo>
                  <a:lnTo>
                    <a:pt x="85" y="222"/>
                  </a:lnTo>
                  <a:lnTo>
                    <a:pt x="89" y="239"/>
                  </a:lnTo>
                  <a:lnTo>
                    <a:pt x="92" y="236"/>
                  </a:lnTo>
                  <a:lnTo>
                    <a:pt x="104" y="191"/>
                  </a:lnTo>
                  <a:lnTo>
                    <a:pt x="110" y="168"/>
                  </a:lnTo>
                  <a:lnTo>
                    <a:pt x="115" y="144"/>
                  </a:lnTo>
                  <a:lnTo>
                    <a:pt x="118" y="120"/>
                  </a:lnTo>
                  <a:lnTo>
                    <a:pt x="118" y="97"/>
                  </a:lnTo>
                  <a:lnTo>
                    <a:pt x="118" y="86"/>
                  </a:lnTo>
                  <a:lnTo>
                    <a:pt x="115" y="73"/>
                  </a:lnTo>
                  <a:lnTo>
                    <a:pt x="113" y="61"/>
                  </a:lnTo>
                  <a:lnTo>
                    <a:pt x="108" y="49"/>
                  </a:lnTo>
                  <a:lnTo>
                    <a:pt x="102" y="36"/>
                  </a:lnTo>
                  <a:lnTo>
                    <a:pt x="97" y="23"/>
                  </a:lnTo>
                  <a:lnTo>
                    <a:pt x="89" y="12"/>
                  </a:lnTo>
                  <a:lnTo>
                    <a:pt x="81" y="0"/>
                  </a:lnTo>
                  <a:lnTo>
                    <a:pt x="87" y="32"/>
                  </a:lnTo>
                  <a:lnTo>
                    <a:pt x="88" y="48"/>
                  </a:lnTo>
                  <a:lnTo>
                    <a:pt x="88" y="57"/>
                  </a:lnTo>
                  <a:lnTo>
                    <a:pt x="87" y="6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4" name="Freeform 3087"/>
            <p:cNvSpPr>
              <a:spLocks noChangeAspect="1"/>
            </p:cNvSpPr>
            <p:nvPr/>
          </p:nvSpPr>
          <p:spPr bwMode="auto">
            <a:xfrm>
              <a:off x="3100" y="3820"/>
              <a:ext cx="41" cy="61"/>
            </a:xfrm>
            <a:custGeom>
              <a:avLst/>
              <a:gdLst>
                <a:gd name="T0" fmla="*/ 0 w 123"/>
                <a:gd name="T1" fmla="*/ 0 h 185"/>
                <a:gd name="T2" fmla="*/ 0 w 123"/>
                <a:gd name="T3" fmla="*/ 0 h 185"/>
                <a:gd name="T4" fmla="*/ 0 w 123"/>
                <a:gd name="T5" fmla="*/ 0 h 185"/>
                <a:gd name="T6" fmla="*/ 0 w 123"/>
                <a:gd name="T7" fmla="*/ 0 h 185"/>
                <a:gd name="T8" fmla="*/ 0 w 123"/>
                <a:gd name="T9" fmla="*/ 0 h 185"/>
                <a:gd name="T10" fmla="*/ 0 w 123"/>
                <a:gd name="T11" fmla="*/ 0 h 185"/>
                <a:gd name="T12" fmla="*/ 0 w 123"/>
                <a:gd name="T13" fmla="*/ 0 h 185"/>
                <a:gd name="T14" fmla="*/ 0 w 123"/>
                <a:gd name="T15" fmla="*/ 0 h 185"/>
                <a:gd name="T16" fmla="*/ 0 w 123"/>
                <a:gd name="T17" fmla="*/ 0 h 185"/>
                <a:gd name="T18" fmla="*/ 0 w 123"/>
                <a:gd name="T19" fmla="*/ 0 h 185"/>
                <a:gd name="T20" fmla="*/ 0 w 123"/>
                <a:gd name="T21" fmla="*/ 0 h 185"/>
                <a:gd name="T22" fmla="*/ 0 w 123"/>
                <a:gd name="T23" fmla="*/ 0 h 185"/>
                <a:gd name="T24" fmla="*/ 0 w 123"/>
                <a:gd name="T25" fmla="*/ 0 h 185"/>
                <a:gd name="T26" fmla="*/ 0 w 123"/>
                <a:gd name="T27" fmla="*/ 0 h 185"/>
                <a:gd name="T28" fmla="*/ 0 w 123"/>
                <a:gd name="T29" fmla="*/ 0 h 185"/>
                <a:gd name="T30" fmla="*/ 0 w 123"/>
                <a:gd name="T31" fmla="*/ 0 h 185"/>
                <a:gd name="T32" fmla="*/ 0 w 123"/>
                <a:gd name="T33" fmla="*/ 0 h 185"/>
                <a:gd name="T34" fmla="*/ 0 w 123"/>
                <a:gd name="T35" fmla="*/ 0 h 185"/>
                <a:gd name="T36" fmla="*/ 0 w 123"/>
                <a:gd name="T37" fmla="*/ 0 h 185"/>
                <a:gd name="T38" fmla="*/ 0 w 123"/>
                <a:gd name="T39" fmla="*/ 0 h 185"/>
                <a:gd name="T40" fmla="*/ 0 w 123"/>
                <a:gd name="T41" fmla="*/ 0 h 185"/>
                <a:gd name="T42" fmla="*/ 0 w 123"/>
                <a:gd name="T43" fmla="*/ 0 h 185"/>
                <a:gd name="T44" fmla="*/ 0 w 123"/>
                <a:gd name="T45" fmla="*/ 0 h 185"/>
                <a:gd name="T46" fmla="*/ 0 w 123"/>
                <a:gd name="T47" fmla="*/ 0 h 185"/>
                <a:gd name="T48" fmla="*/ 0 w 123"/>
                <a:gd name="T49" fmla="*/ 0 h 185"/>
                <a:gd name="T50" fmla="*/ 0 w 123"/>
                <a:gd name="T51" fmla="*/ 0 h 185"/>
                <a:gd name="T52" fmla="*/ 0 w 123"/>
                <a:gd name="T53" fmla="*/ 0 h 185"/>
                <a:gd name="T54" fmla="*/ 0 w 123"/>
                <a:gd name="T55" fmla="*/ 0 h 185"/>
                <a:gd name="T56" fmla="*/ 0 w 123"/>
                <a:gd name="T57" fmla="*/ 0 h 185"/>
                <a:gd name="T58" fmla="*/ 0 w 123"/>
                <a:gd name="T59" fmla="*/ 0 h 185"/>
                <a:gd name="T60" fmla="*/ 0 w 123"/>
                <a:gd name="T61" fmla="*/ 0 h 185"/>
                <a:gd name="T62" fmla="*/ 0 w 123"/>
                <a:gd name="T63" fmla="*/ 0 h 185"/>
                <a:gd name="T64" fmla="*/ 0 w 123"/>
                <a:gd name="T65" fmla="*/ 0 h 185"/>
                <a:gd name="T66" fmla="*/ 0 w 123"/>
                <a:gd name="T67" fmla="*/ 0 h 185"/>
                <a:gd name="T68" fmla="*/ 0 w 123"/>
                <a:gd name="T69" fmla="*/ 0 h 185"/>
                <a:gd name="T70" fmla="*/ 0 w 123"/>
                <a:gd name="T71" fmla="*/ 0 h 185"/>
                <a:gd name="T72" fmla="*/ 0 w 123"/>
                <a:gd name="T73" fmla="*/ 0 h 185"/>
                <a:gd name="T74" fmla="*/ 0 w 123"/>
                <a:gd name="T75" fmla="*/ 0 h 185"/>
                <a:gd name="T76" fmla="*/ 0 w 123"/>
                <a:gd name="T77" fmla="*/ 0 h 185"/>
                <a:gd name="T78" fmla="*/ 0 w 123"/>
                <a:gd name="T79" fmla="*/ 0 h 185"/>
                <a:gd name="T80" fmla="*/ 0 w 123"/>
                <a:gd name="T81" fmla="*/ 0 h 185"/>
                <a:gd name="T82" fmla="*/ 0 w 123"/>
                <a:gd name="T83" fmla="*/ 0 h 185"/>
                <a:gd name="T84" fmla="*/ 0 w 123"/>
                <a:gd name="T85" fmla="*/ 0 h 185"/>
                <a:gd name="T86" fmla="*/ 0 w 123"/>
                <a:gd name="T87" fmla="*/ 0 h 185"/>
                <a:gd name="T88" fmla="*/ 0 w 123"/>
                <a:gd name="T89" fmla="*/ 0 h 185"/>
                <a:gd name="T90" fmla="*/ 0 w 123"/>
                <a:gd name="T91" fmla="*/ 0 h 185"/>
                <a:gd name="T92" fmla="*/ 0 w 123"/>
                <a:gd name="T93" fmla="*/ 0 h 18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23" h="185">
                  <a:moveTo>
                    <a:pt x="99" y="130"/>
                  </a:moveTo>
                  <a:lnTo>
                    <a:pt x="99" y="130"/>
                  </a:lnTo>
                  <a:lnTo>
                    <a:pt x="95" y="121"/>
                  </a:lnTo>
                  <a:lnTo>
                    <a:pt x="89" y="114"/>
                  </a:lnTo>
                  <a:lnTo>
                    <a:pt x="79" y="101"/>
                  </a:lnTo>
                  <a:lnTo>
                    <a:pt x="66" y="91"/>
                  </a:lnTo>
                  <a:lnTo>
                    <a:pt x="53" y="81"/>
                  </a:lnTo>
                  <a:lnTo>
                    <a:pt x="26" y="62"/>
                  </a:lnTo>
                  <a:lnTo>
                    <a:pt x="13" y="50"/>
                  </a:lnTo>
                  <a:lnTo>
                    <a:pt x="0" y="39"/>
                  </a:lnTo>
                  <a:lnTo>
                    <a:pt x="2" y="46"/>
                  </a:lnTo>
                  <a:lnTo>
                    <a:pt x="7" y="55"/>
                  </a:lnTo>
                  <a:lnTo>
                    <a:pt x="15" y="72"/>
                  </a:lnTo>
                  <a:lnTo>
                    <a:pt x="28" y="88"/>
                  </a:lnTo>
                  <a:lnTo>
                    <a:pt x="41" y="105"/>
                  </a:lnTo>
                  <a:lnTo>
                    <a:pt x="66" y="132"/>
                  </a:lnTo>
                  <a:lnTo>
                    <a:pt x="81" y="146"/>
                  </a:lnTo>
                  <a:lnTo>
                    <a:pt x="89" y="152"/>
                  </a:lnTo>
                  <a:lnTo>
                    <a:pt x="99" y="162"/>
                  </a:lnTo>
                  <a:lnTo>
                    <a:pt x="110" y="173"/>
                  </a:lnTo>
                  <a:lnTo>
                    <a:pt x="118" y="185"/>
                  </a:lnTo>
                  <a:lnTo>
                    <a:pt x="121" y="155"/>
                  </a:lnTo>
                  <a:lnTo>
                    <a:pt x="123" y="129"/>
                  </a:lnTo>
                  <a:lnTo>
                    <a:pt x="123" y="108"/>
                  </a:lnTo>
                  <a:lnTo>
                    <a:pt x="121" y="94"/>
                  </a:lnTo>
                  <a:lnTo>
                    <a:pt x="120" y="84"/>
                  </a:lnTo>
                  <a:lnTo>
                    <a:pt x="115" y="72"/>
                  </a:lnTo>
                  <a:lnTo>
                    <a:pt x="111" y="61"/>
                  </a:lnTo>
                  <a:lnTo>
                    <a:pt x="107" y="49"/>
                  </a:lnTo>
                  <a:lnTo>
                    <a:pt x="99" y="37"/>
                  </a:lnTo>
                  <a:lnTo>
                    <a:pt x="92" y="27"/>
                  </a:lnTo>
                  <a:lnTo>
                    <a:pt x="85" y="17"/>
                  </a:lnTo>
                  <a:lnTo>
                    <a:pt x="76" y="9"/>
                  </a:lnTo>
                  <a:lnTo>
                    <a:pt x="66" y="0"/>
                  </a:lnTo>
                  <a:lnTo>
                    <a:pt x="76" y="27"/>
                  </a:lnTo>
                  <a:lnTo>
                    <a:pt x="81" y="42"/>
                  </a:lnTo>
                  <a:lnTo>
                    <a:pt x="86" y="68"/>
                  </a:lnTo>
                  <a:lnTo>
                    <a:pt x="99" y="13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5" name="Freeform 3088"/>
            <p:cNvSpPr>
              <a:spLocks noChangeAspect="1"/>
            </p:cNvSpPr>
            <p:nvPr/>
          </p:nvSpPr>
          <p:spPr bwMode="auto">
            <a:xfrm>
              <a:off x="3092" y="3809"/>
              <a:ext cx="34" cy="39"/>
            </a:xfrm>
            <a:custGeom>
              <a:avLst/>
              <a:gdLst>
                <a:gd name="T0" fmla="*/ 0 w 103"/>
                <a:gd name="T1" fmla="*/ 0 h 115"/>
                <a:gd name="T2" fmla="*/ 0 w 103"/>
                <a:gd name="T3" fmla="*/ 0 h 115"/>
                <a:gd name="T4" fmla="*/ 0 w 103"/>
                <a:gd name="T5" fmla="*/ 0 h 115"/>
                <a:gd name="T6" fmla="*/ 0 w 103"/>
                <a:gd name="T7" fmla="*/ 0 h 115"/>
                <a:gd name="T8" fmla="*/ 0 w 103"/>
                <a:gd name="T9" fmla="*/ 0 h 115"/>
                <a:gd name="T10" fmla="*/ 0 w 103"/>
                <a:gd name="T11" fmla="*/ 0 h 115"/>
                <a:gd name="T12" fmla="*/ 0 w 103"/>
                <a:gd name="T13" fmla="*/ 0 h 115"/>
                <a:gd name="T14" fmla="*/ 0 w 103"/>
                <a:gd name="T15" fmla="*/ 0 h 115"/>
                <a:gd name="T16" fmla="*/ 0 w 103"/>
                <a:gd name="T17" fmla="*/ 0 h 115"/>
                <a:gd name="T18" fmla="*/ 0 w 103"/>
                <a:gd name="T19" fmla="*/ 0 h 115"/>
                <a:gd name="T20" fmla="*/ 0 w 103"/>
                <a:gd name="T21" fmla="*/ 0 h 115"/>
                <a:gd name="T22" fmla="*/ 0 w 103"/>
                <a:gd name="T23" fmla="*/ 0 h 115"/>
                <a:gd name="T24" fmla="*/ 0 w 103"/>
                <a:gd name="T25" fmla="*/ 0 h 115"/>
                <a:gd name="T26" fmla="*/ 0 w 103"/>
                <a:gd name="T27" fmla="*/ 0 h 115"/>
                <a:gd name="T28" fmla="*/ 0 w 103"/>
                <a:gd name="T29" fmla="*/ 0 h 115"/>
                <a:gd name="T30" fmla="*/ 0 w 103"/>
                <a:gd name="T31" fmla="*/ 0 h 115"/>
                <a:gd name="T32" fmla="*/ 0 w 103"/>
                <a:gd name="T33" fmla="*/ 0 h 115"/>
                <a:gd name="T34" fmla="*/ 0 w 103"/>
                <a:gd name="T35" fmla="*/ 0 h 115"/>
                <a:gd name="T36" fmla="*/ 0 w 103"/>
                <a:gd name="T37" fmla="*/ 0 h 115"/>
                <a:gd name="T38" fmla="*/ 0 w 103"/>
                <a:gd name="T39" fmla="*/ 0 h 115"/>
                <a:gd name="T40" fmla="*/ 0 w 103"/>
                <a:gd name="T41" fmla="*/ 0 h 115"/>
                <a:gd name="T42" fmla="*/ 0 w 103"/>
                <a:gd name="T43" fmla="*/ 0 h 115"/>
                <a:gd name="T44" fmla="*/ 0 w 103"/>
                <a:gd name="T45" fmla="*/ 0 h 115"/>
                <a:gd name="T46" fmla="*/ 0 w 103"/>
                <a:gd name="T47" fmla="*/ 0 h 1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03" h="115">
                  <a:moveTo>
                    <a:pt x="103" y="115"/>
                  </a:moveTo>
                  <a:lnTo>
                    <a:pt x="103" y="115"/>
                  </a:lnTo>
                  <a:lnTo>
                    <a:pt x="103" y="108"/>
                  </a:lnTo>
                  <a:lnTo>
                    <a:pt x="100" y="95"/>
                  </a:lnTo>
                  <a:lnTo>
                    <a:pt x="93" y="79"/>
                  </a:lnTo>
                  <a:lnTo>
                    <a:pt x="84" y="64"/>
                  </a:lnTo>
                  <a:lnTo>
                    <a:pt x="74" y="50"/>
                  </a:lnTo>
                  <a:lnTo>
                    <a:pt x="62" y="37"/>
                  </a:lnTo>
                  <a:lnTo>
                    <a:pt x="49" y="25"/>
                  </a:lnTo>
                  <a:lnTo>
                    <a:pt x="33" y="15"/>
                  </a:lnTo>
                  <a:lnTo>
                    <a:pt x="17" y="6"/>
                  </a:lnTo>
                  <a:lnTo>
                    <a:pt x="0" y="0"/>
                  </a:lnTo>
                  <a:lnTo>
                    <a:pt x="12" y="15"/>
                  </a:lnTo>
                  <a:lnTo>
                    <a:pt x="22" y="31"/>
                  </a:lnTo>
                  <a:lnTo>
                    <a:pt x="45" y="64"/>
                  </a:lnTo>
                  <a:lnTo>
                    <a:pt x="58" y="79"/>
                  </a:lnTo>
                  <a:lnTo>
                    <a:pt x="71" y="93"/>
                  </a:lnTo>
                  <a:lnTo>
                    <a:pt x="87" y="105"/>
                  </a:lnTo>
                  <a:lnTo>
                    <a:pt x="103" y="1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6" name="Freeform 3089"/>
            <p:cNvSpPr>
              <a:spLocks noChangeAspect="1"/>
            </p:cNvSpPr>
            <p:nvPr/>
          </p:nvSpPr>
          <p:spPr bwMode="auto">
            <a:xfrm>
              <a:off x="2894" y="4048"/>
              <a:ext cx="212" cy="36"/>
            </a:xfrm>
            <a:custGeom>
              <a:avLst/>
              <a:gdLst>
                <a:gd name="T0" fmla="*/ 1 w 638"/>
                <a:gd name="T1" fmla="*/ 0 h 108"/>
                <a:gd name="T2" fmla="*/ 1 w 638"/>
                <a:gd name="T3" fmla="*/ 0 h 108"/>
                <a:gd name="T4" fmla="*/ 1 w 638"/>
                <a:gd name="T5" fmla="*/ 0 h 108"/>
                <a:gd name="T6" fmla="*/ 1 w 638"/>
                <a:gd name="T7" fmla="*/ 0 h 108"/>
                <a:gd name="T8" fmla="*/ 1 w 638"/>
                <a:gd name="T9" fmla="*/ 0 h 108"/>
                <a:gd name="T10" fmla="*/ 1 w 638"/>
                <a:gd name="T11" fmla="*/ 0 h 108"/>
                <a:gd name="T12" fmla="*/ 0 w 638"/>
                <a:gd name="T13" fmla="*/ 0 h 108"/>
                <a:gd name="T14" fmla="*/ 0 w 638"/>
                <a:gd name="T15" fmla="*/ 0 h 108"/>
                <a:gd name="T16" fmla="*/ 0 w 638"/>
                <a:gd name="T17" fmla="*/ 0 h 108"/>
                <a:gd name="T18" fmla="*/ 0 w 638"/>
                <a:gd name="T19" fmla="*/ 0 h 108"/>
                <a:gd name="T20" fmla="*/ 0 w 638"/>
                <a:gd name="T21" fmla="*/ 0 h 108"/>
                <a:gd name="T22" fmla="*/ 0 w 638"/>
                <a:gd name="T23" fmla="*/ 0 h 108"/>
                <a:gd name="T24" fmla="*/ 0 w 638"/>
                <a:gd name="T25" fmla="*/ 0 h 108"/>
                <a:gd name="T26" fmla="*/ 0 w 638"/>
                <a:gd name="T27" fmla="*/ 0 h 108"/>
                <a:gd name="T28" fmla="*/ 0 w 638"/>
                <a:gd name="T29" fmla="*/ 0 h 108"/>
                <a:gd name="T30" fmla="*/ 0 w 638"/>
                <a:gd name="T31" fmla="*/ 0 h 108"/>
                <a:gd name="T32" fmla="*/ 0 w 638"/>
                <a:gd name="T33" fmla="*/ 0 h 108"/>
                <a:gd name="T34" fmla="*/ 0 w 638"/>
                <a:gd name="T35" fmla="*/ 0 h 108"/>
                <a:gd name="T36" fmla="*/ 0 w 638"/>
                <a:gd name="T37" fmla="*/ 0 h 108"/>
                <a:gd name="T38" fmla="*/ 0 w 638"/>
                <a:gd name="T39" fmla="*/ 0 h 108"/>
                <a:gd name="T40" fmla="*/ 0 w 638"/>
                <a:gd name="T41" fmla="*/ 0 h 108"/>
                <a:gd name="T42" fmla="*/ 0 w 638"/>
                <a:gd name="T43" fmla="*/ 0 h 108"/>
                <a:gd name="T44" fmla="*/ 0 w 638"/>
                <a:gd name="T45" fmla="*/ 0 h 108"/>
                <a:gd name="T46" fmla="*/ 0 w 638"/>
                <a:gd name="T47" fmla="*/ 0 h 108"/>
                <a:gd name="T48" fmla="*/ 0 w 638"/>
                <a:gd name="T49" fmla="*/ 0 h 108"/>
                <a:gd name="T50" fmla="*/ 0 w 638"/>
                <a:gd name="T51" fmla="*/ 0 h 108"/>
                <a:gd name="T52" fmla="*/ 0 w 638"/>
                <a:gd name="T53" fmla="*/ 0 h 108"/>
                <a:gd name="T54" fmla="*/ 0 w 638"/>
                <a:gd name="T55" fmla="*/ 0 h 108"/>
                <a:gd name="T56" fmla="*/ 0 w 638"/>
                <a:gd name="T57" fmla="*/ 0 h 108"/>
                <a:gd name="T58" fmla="*/ 0 w 638"/>
                <a:gd name="T59" fmla="*/ 0 h 108"/>
                <a:gd name="T60" fmla="*/ 0 w 638"/>
                <a:gd name="T61" fmla="*/ 0 h 108"/>
                <a:gd name="T62" fmla="*/ 0 w 638"/>
                <a:gd name="T63" fmla="*/ 0 h 108"/>
                <a:gd name="T64" fmla="*/ 0 w 638"/>
                <a:gd name="T65" fmla="*/ 0 h 108"/>
                <a:gd name="T66" fmla="*/ 0 w 638"/>
                <a:gd name="T67" fmla="*/ 0 h 108"/>
                <a:gd name="T68" fmla="*/ 0 w 638"/>
                <a:gd name="T69" fmla="*/ 0 h 108"/>
                <a:gd name="T70" fmla="*/ 0 w 638"/>
                <a:gd name="T71" fmla="*/ 0 h 108"/>
                <a:gd name="T72" fmla="*/ 0 w 638"/>
                <a:gd name="T73" fmla="*/ 0 h 108"/>
                <a:gd name="T74" fmla="*/ 0 w 638"/>
                <a:gd name="T75" fmla="*/ 0 h 108"/>
                <a:gd name="T76" fmla="*/ 0 w 638"/>
                <a:gd name="T77" fmla="*/ 0 h 108"/>
                <a:gd name="T78" fmla="*/ 0 w 638"/>
                <a:gd name="T79" fmla="*/ 0 h 108"/>
                <a:gd name="T80" fmla="*/ 1 w 638"/>
                <a:gd name="T81" fmla="*/ 0 h 108"/>
                <a:gd name="T82" fmla="*/ 1 w 638"/>
                <a:gd name="T83" fmla="*/ 0 h 108"/>
                <a:gd name="T84" fmla="*/ 1 w 638"/>
                <a:gd name="T85" fmla="*/ 0 h 108"/>
                <a:gd name="T86" fmla="*/ 1 w 638"/>
                <a:gd name="T87" fmla="*/ 0 h 108"/>
                <a:gd name="T88" fmla="*/ 1 w 638"/>
                <a:gd name="T89" fmla="*/ 0 h 108"/>
                <a:gd name="T90" fmla="*/ 1 w 638"/>
                <a:gd name="T91" fmla="*/ 0 h 108"/>
                <a:gd name="T92" fmla="*/ 1 w 638"/>
                <a:gd name="T93" fmla="*/ 0 h 108"/>
                <a:gd name="T94" fmla="*/ 1 w 638"/>
                <a:gd name="T95" fmla="*/ 0 h 108"/>
                <a:gd name="T96" fmla="*/ 0 w 638"/>
                <a:gd name="T97" fmla="*/ 0 h 108"/>
                <a:gd name="T98" fmla="*/ 0 w 638"/>
                <a:gd name="T99" fmla="*/ 0 h 108"/>
                <a:gd name="T100" fmla="*/ 1 w 638"/>
                <a:gd name="T101" fmla="*/ 0 h 108"/>
                <a:gd name="T102" fmla="*/ 1 w 638"/>
                <a:gd name="T103" fmla="*/ 0 h 108"/>
                <a:gd name="T104" fmla="*/ 1 w 638"/>
                <a:gd name="T105" fmla="*/ 0 h 108"/>
                <a:gd name="T106" fmla="*/ 1 w 638"/>
                <a:gd name="T107" fmla="*/ 0 h 108"/>
                <a:gd name="T108" fmla="*/ 1 w 638"/>
                <a:gd name="T109" fmla="*/ 0 h 108"/>
                <a:gd name="T110" fmla="*/ 1 w 638"/>
                <a:gd name="T111" fmla="*/ 0 h 108"/>
                <a:gd name="T112" fmla="*/ 1 w 638"/>
                <a:gd name="T113" fmla="*/ 0 h 108"/>
                <a:gd name="T114" fmla="*/ 1 w 638"/>
                <a:gd name="T115" fmla="*/ 0 h 108"/>
                <a:gd name="T116" fmla="*/ 1 w 638"/>
                <a:gd name="T117" fmla="*/ 0 h 108"/>
                <a:gd name="T118" fmla="*/ 1 w 638"/>
                <a:gd name="T119" fmla="*/ 0 h 108"/>
                <a:gd name="T120" fmla="*/ 1 w 638"/>
                <a:gd name="T121" fmla="*/ 0 h 108"/>
                <a:gd name="T122" fmla="*/ 1 w 638"/>
                <a:gd name="T123" fmla="*/ 0 h 108"/>
                <a:gd name="T124" fmla="*/ 1 w 638"/>
                <a:gd name="T125" fmla="*/ 0 h 108"/>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638" h="108">
                  <a:moveTo>
                    <a:pt x="567" y="34"/>
                  </a:moveTo>
                  <a:lnTo>
                    <a:pt x="567" y="34"/>
                  </a:lnTo>
                  <a:lnTo>
                    <a:pt x="543" y="29"/>
                  </a:lnTo>
                  <a:lnTo>
                    <a:pt x="517" y="21"/>
                  </a:lnTo>
                  <a:lnTo>
                    <a:pt x="489" y="14"/>
                  </a:lnTo>
                  <a:lnTo>
                    <a:pt x="462" y="8"/>
                  </a:lnTo>
                  <a:lnTo>
                    <a:pt x="444" y="5"/>
                  </a:lnTo>
                  <a:lnTo>
                    <a:pt x="427" y="4"/>
                  </a:lnTo>
                  <a:lnTo>
                    <a:pt x="407" y="3"/>
                  </a:lnTo>
                  <a:lnTo>
                    <a:pt x="385" y="4"/>
                  </a:lnTo>
                  <a:lnTo>
                    <a:pt x="352" y="8"/>
                  </a:lnTo>
                  <a:lnTo>
                    <a:pt x="324" y="14"/>
                  </a:lnTo>
                  <a:lnTo>
                    <a:pt x="294" y="8"/>
                  </a:lnTo>
                  <a:lnTo>
                    <a:pt x="269" y="3"/>
                  </a:lnTo>
                  <a:lnTo>
                    <a:pt x="246" y="0"/>
                  </a:lnTo>
                  <a:lnTo>
                    <a:pt x="229" y="0"/>
                  </a:lnTo>
                  <a:lnTo>
                    <a:pt x="210" y="1"/>
                  </a:lnTo>
                  <a:lnTo>
                    <a:pt x="177" y="5"/>
                  </a:lnTo>
                  <a:lnTo>
                    <a:pt x="151" y="11"/>
                  </a:lnTo>
                  <a:lnTo>
                    <a:pt x="123" y="18"/>
                  </a:lnTo>
                  <a:lnTo>
                    <a:pt x="97" y="26"/>
                  </a:lnTo>
                  <a:lnTo>
                    <a:pt x="73" y="31"/>
                  </a:lnTo>
                  <a:lnTo>
                    <a:pt x="54" y="31"/>
                  </a:lnTo>
                  <a:lnTo>
                    <a:pt x="35" y="31"/>
                  </a:lnTo>
                  <a:lnTo>
                    <a:pt x="18" y="29"/>
                  </a:lnTo>
                  <a:lnTo>
                    <a:pt x="0" y="24"/>
                  </a:lnTo>
                  <a:lnTo>
                    <a:pt x="15" y="34"/>
                  </a:lnTo>
                  <a:lnTo>
                    <a:pt x="31" y="43"/>
                  </a:lnTo>
                  <a:lnTo>
                    <a:pt x="47" y="50"/>
                  </a:lnTo>
                  <a:lnTo>
                    <a:pt x="64" y="55"/>
                  </a:lnTo>
                  <a:lnTo>
                    <a:pt x="81" y="59"/>
                  </a:lnTo>
                  <a:lnTo>
                    <a:pt x="99" y="62"/>
                  </a:lnTo>
                  <a:lnTo>
                    <a:pt x="116" y="62"/>
                  </a:lnTo>
                  <a:lnTo>
                    <a:pt x="132" y="62"/>
                  </a:lnTo>
                  <a:lnTo>
                    <a:pt x="148" y="60"/>
                  </a:lnTo>
                  <a:lnTo>
                    <a:pt x="164" y="58"/>
                  </a:lnTo>
                  <a:lnTo>
                    <a:pt x="191" y="50"/>
                  </a:lnTo>
                  <a:lnTo>
                    <a:pt x="217" y="42"/>
                  </a:lnTo>
                  <a:lnTo>
                    <a:pt x="239" y="33"/>
                  </a:lnTo>
                  <a:lnTo>
                    <a:pt x="255" y="26"/>
                  </a:lnTo>
                  <a:lnTo>
                    <a:pt x="268" y="23"/>
                  </a:lnTo>
                  <a:lnTo>
                    <a:pt x="288" y="20"/>
                  </a:lnTo>
                  <a:lnTo>
                    <a:pt x="295" y="20"/>
                  </a:lnTo>
                  <a:lnTo>
                    <a:pt x="306" y="21"/>
                  </a:lnTo>
                  <a:lnTo>
                    <a:pt x="298" y="23"/>
                  </a:lnTo>
                  <a:lnTo>
                    <a:pt x="269" y="37"/>
                  </a:lnTo>
                  <a:lnTo>
                    <a:pt x="255" y="45"/>
                  </a:lnTo>
                  <a:lnTo>
                    <a:pt x="240" y="53"/>
                  </a:lnTo>
                  <a:lnTo>
                    <a:pt x="226" y="63"/>
                  </a:lnTo>
                  <a:lnTo>
                    <a:pt x="213" y="73"/>
                  </a:lnTo>
                  <a:lnTo>
                    <a:pt x="200" y="85"/>
                  </a:lnTo>
                  <a:lnTo>
                    <a:pt x="188" y="98"/>
                  </a:lnTo>
                  <a:lnTo>
                    <a:pt x="194" y="102"/>
                  </a:lnTo>
                  <a:lnTo>
                    <a:pt x="201" y="105"/>
                  </a:lnTo>
                  <a:lnTo>
                    <a:pt x="207" y="108"/>
                  </a:lnTo>
                  <a:lnTo>
                    <a:pt x="209" y="105"/>
                  </a:lnTo>
                  <a:lnTo>
                    <a:pt x="214" y="97"/>
                  </a:lnTo>
                  <a:lnTo>
                    <a:pt x="224" y="84"/>
                  </a:lnTo>
                  <a:lnTo>
                    <a:pt x="243" y="68"/>
                  </a:lnTo>
                  <a:lnTo>
                    <a:pt x="253" y="59"/>
                  </a:lnTo>
                  <a:lnTo>
                    <a:pt x="265" y="52"/>
                  </a:lnTo>
                  <a:lnTo>
                    <a:pt x="287" y="40"/>
                  </a:lnTo>
                  <a:lnTo>
                    <a:pt x="307" y="31"/>
                  </a:lnTo>
                  <a:lnTo>
                    <a:pt x="324" y="26"/>
                  </a:lnTo>
                  <a:lnTo>
                    <a:pt x="342" y="31"/>
                  </a:lnTo>
                  <a:lnTo>
                    <a:pt x="359" y="40"/>
                  </a:lnTo>
                  <a:lnTo>
                    <a:pt x="378" y="52"/>
                  </a:lnTo>
                  <a:lnTo>
                    <a:pt x="395" y="63"/>
                  </a:lnTo>
                  <a:lnTo>
                    <a:pt x="414" y="81"/>
                  </a:lnTo>
                  <a:lnTo>
                    <a:pt x="426" y="94"/>
                  </a:lnTo>
                  <a:lnTo>
                    <a:pt x="430" y="102"/>
                  </a:lnTo>
                  <a:lnTo>
                    <a:pt x="431" y="105"/>
                  </a:lnTo>
                  <a:lnTo>
                    <a:pt x="439" y="102"/>
                  </a:lnTo>
                  <a:lnTo>
                    <a:pt x="444" y="98"/>
                  </a:lnTo>
                  <a:lnTo>
                    <a:pt x="450" y="95"/>
                  </a:lnTo>
                  <a:lnTo>
                    <a:pt x="440" y="82"/>
                  </a:lnTo>
                  <a:lnTo>
                    <a:pt x="429" y="72"/>
                  </a:lnTo>
                  <a:lnTo>
                    <a:pt x="416" y="60"/>
                  </a:lnTo>
                  <a:lnTo>
                    <a:pt x="402" y="52"/>
                  </a:lnTo>
                  <a:lnTo>
                    <a:pt x="375" y="36"/>
                  </a:lnTo>
                  <a:lnTo>
                    <a:pt x="346" y="21"/>
                  </a:lnTo>
                  <a:lnTo>
                    <a:pt x="358" y="23"/>
                  </a:lnTo>
                  <a:lnTo>
                    <a:pt x="372" y="26"/>
                  </a:lnTo>
                  <a:lnTo>
                    <a:pt x="384" y="30"/>
                  </a:lnTo>
                  <a:lnTo>
                    <a:pt x="401" y="36"/>
                  </a:lnTo>
                  <a:lnTo>
                    <a:pt x="423" y="45"/>
                  </a:lnTo>
                  <a:lnTo>
                    <a:pt x="447" y="53"/>
                  </a:lnTo>
                  <a:lnTo>
                    <a:pt x="476" y="60"/>
                  </a:lnTo>
                  <a:lnTo>
                    <a:pt x="492" y="63"/>
                  </a:lnTo>
                  <a:lnTo>
                    <a:pt x="508" y="65"/>
                  </a:lnTo>
                  <a:lnTo>
                    <a:pt x="524" y="65"/>
                  </a:lnTo>
                  <a:lnTo>
                    <a:pt x="541" y="65"/>
                  </a:lnTo>
                  <a:lnTo>
                    <a:pt x="559" y="62"/>
                  </a:lnTo>
                  <a:lnTo>
                    <a:pt x="576" y="59"/>
                  </a:lnTo>
                  <a:lnTo>
                    <a:pt x="592" y="53"/>
                  </a:lnTo>
                  <a:lnTo>
                    <a:pt x="609" y="46"/>
                  </a:lnTo>
                  <a:lnTo>
                    <a:pt x="624" y="39"/>
                  </a:lnTo>
                  <a:lnTo>
                    <a:pt x="638" y="27"/>
                  </a:lnTo>
                  <a:lnTo>
                    <a:pt x="622" y="31"/>
                  </a:lnTo>
                  <a:lnTo>
                    <a:pt x="605" y="34"/>
                  </a:lnTo>
                  <a:lnTo>
                    <a:pt x="586" y="36"/>
                  </a:lnTo>
                  <a:lnTo>
                    <a:pt x="567" y="3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7" name="Freeform 3090"/>
            <p:cNvSpPr>
              <a:spLocks noChangeAspect="1" noEditPoints="1"/>
            </p:cNvSpPr>
            <p:nvPr/>
          </p:nvSpPr>
          <p:spPr bwMode="auto">
            <a:xfrm>
              <a:off x="2908" y="3792"/>
              <a:ext cx="183" cy="232"/>
            </a:xfrm>
            <a:custGeom>
              <a:avLst/>
              <a:gdLst>
                <a:gd name="T0" fmla="*/ 1 w 549"/>
                <a:gd name="T1" fmla="*/ 0 h 696"/>
                <a:gd name="T2" fmla="*/ 1 w 549"/>
                <a:gd name="T3" fmla="*/ 0 h 696"/>
                <a:gd name="T4" fmla="*/ 0 w 549"/>
                <a:gd name="T5" fmla="*/ 0 h 696"/>
                <a:gd name="T6" fmla="*/ 0 w 549"/>
                <a:gd name="T7" fmla="*/ 0 h 696"/>
                <a:gd name="T8" fmla="*/ 0 w 549"/>
                <a:gd name="T9" fmla="*/ 0 h 696"/>
                <a:gd name="T10" fmla="*/ 0 w 549"/>
                <a:gd name="T11" fmla="*/ 0 h 696"/>
                <a:gd name="T12" fmla="*/ 0 w 549"/>
                <a:gd name="T13" fmla="*/ 0 h 696"/>
                <a:gd name="T14" fmla="*/ 0 w 549"/>
                <a:gd name="T15" fmla="*/ 1 h 696"/>
                <a:gd name="T16" fmla="*/ 0 w 549"/>
                <a:gd name="T17" fmla="*/ 1 h 696"/>
                <a:gd name="T18" fmla="*/ 0 w 549"/>
                <a:gd name="T19" fmla="*/ 1 h 696"/>
                <a:gd name="T20" fmla="*/ 0 w 549"/>
                <a:gd name="T21" fmla="*/ 1 h 696"/>
                <a:gd name="T22" fmla="*/ 0 w 549"/>
                <a:gd name="T23" fmla="*/ 1 h 696"/>
                <a:gd name="T24" fmla="*/ 1 w 549"/>
                <a:gd name="T25" fmla="*/ 1 h 696"/>
                <a:gd name="T26" fmla="*/ 1 w 549"/>
                <a:gd name="T27" fmla="*/ 1 h 696"/>
                <a:gd name="T28" fmla="*/ 1 w 549"/>
                <a:gd name="T29" fmla="*/ 1 h 696"/>
                <a:gd name="T30" fmla="*/ 1 w 549"/>
                <a:gd name="T31" fmla="*/ 0 h 696"/>
                <a:gd name="T32" fmla="*/ 0 w 549"/>
                <a:gd name="T33" fmla="*/ 0 h 696"/>
                <a:gd name="T34" fmla="*/ 1 w 549"/>
                <a:gd name="T35" fmla="*/ 0 h 696"/>
                <a:gd name="T36" fmla="*/ 0 w 549"/>
                <a:gd name="T37" fmla="*/ 0 h 696"/>
                <a:gd name="T38" fmla="*/ 0 w 549"/>
                <a:gd name="T39" fmla="*/ 0 h 696"/>
                <a:gd name="T40" fmla="*/ 0 w 549"/>
                <a:gd name="T41" fmla="*/ 0 h 696"/>
                <a:gd name="T42" fmla="*/ 0 w 549"/>
                <a:gd name="T43" fmla="*/ 1 h 696"/>
                <a:gd name="T44" fmla="*/ 0 w 549"/>
                <a:gd name="T45" fmla="*/ 1 h 696"/>
                <a:gd name="T46" fmla="*/ 0 w 549"/>
                <a:gd name="T47" fmla="*/ 1 h 696"/>
                <a:gd name="T48" fmla="*/ 0 w 549"/>
                <a:gd name="T49" fmla="*/ 0 h 696"/>
                <a:gd name="T50" fmla="*/ 0 w 549"/>
                <a:gd name="T51" fmla="*/ 0 h 696"/>
                <a:gd name="T52" fmla="*/ 0 w 549"/>
                <a:gd name="T53" fmla="*/ 0 h 696"/>
                <a:gd name="T54" fmla="*/ 0 w 549"/>
                <a:gd name="T55" fmla="*/ 0 h 696"/>
                <a:gd name="T56" fmla="*/ 0 w 549"/>
                <a:gd name="T57" fmla="*/ 0 h 696"/>
                <a:gd name="T58" fmla="*/ 0 w 549"/>
                <a:gd name="T59" fmla="*/ 0 h 696"/>
                <a:gd name="T60" fmla="*/ 0 w 549"/>
                <a:gd name="T61" fmla="*/ 0 h 696"/>
                <a:gd name="T62" fmla="*/ 0 w 549"/>
                <a:gd name="T63" fmla="*/ 0 h 696"/>
                <a:gd name="T64" fmla="*/ 0 w 549"/>
                <a:gd name="T65" fmla="*/ 0 h 696"/>
                <a:gd name="T66" fmla="*/ 0 w 549"/>
                <a:gd name="T67" fmla="*/ 1 h 696"/>
                <a:gd name="T68" fmla="*/ 0 w 549"/>
                <a:gd name="T69" fmla="*/ 1 h 696"/>
                <a:gd name="T70" fmla="*/ 0 w 549"/>
                <a:gd name="T71" fmla="*/ 1 h 696"/>
                <a:gd name="T72" fmla="*/ 0 w 549"/>
                <a:gd name="T73" fmla="*/ 1 h 696"/>
                <a:gd name="T74" fmla="*/ 1 w 549"/>
                <a:gd name="T75" fmla="*/ 1 h 696"/>
                <a:gd name="T76" fmla="*/ 1 w 549"/>
                <a:gd name="T77" fmla="*/ 1 h 696"/>
                <a:gd name="T78" fmla="*/ 1 w 549"/>
                <a:gd name="T79" fmla="*/ 1 h 696"/>
                <a:gd name="T80" fmla="*/ 1 w 549"/>
                <a:gd name="T81" fmla="*/ 1 h 696"/>
                <a:gd name="T82" fmla="*/ 0 w 549"/>
                <a:gd name="T83" fmla="*/ 0 h 696"/>
                <a:gd name="T84" fmla="*/ 0 w 549"/>
                <a:gd name="T85" fmla="*/ 0 h 696"/>
                <a:gd name="T86" fmla="*/ 0 w 549"/>
                <a:gd name="T87" fmla="*/ 0 h 696"/>
                <a:gd name="T88" fmla="*/ 0 w 549"/>
                <a:gd name="T89" fmla="*/ 0 h 696"/>
                <a:gd name="T90" fmla="*/ 0 w 549"/>
                <a:gd name="T91" fmla="*/ 1 h 696"/>
                <a:gd name="T92" fmla="*/ 0 w 549"/>
                <a:gd name="T93" fmla="*/ 0 h 696"/>
                <a:gd name="T94" fmla="*/ 0 w 549"/>
                <a:gd name="T95" fmla="*/ 1 h 696"/>
                <a:gd name="T96" fmla="*/ 0 w 549"/>
                <a:gd name="T97" fmla="*/ 1 h 696"/>
                <a:gd name="T98" fmla="*/ 0 w 549"/>
                <a:gd name="T99" fmla="*/ 1 h 696"/>
                <a:gd name="T100" fmla="*/ 0 w 549"/>
                <a:gd name="T101" fmla="*/ 1 h 696"/>
                <a:gd name="T102" fmla="*/ 0 w 549"/>
                <a:gd name="T103" fmla="*/ 1 h 696"/>
                <a:gd name="T104" fmla="*/ 0 w 549"/>
                <a:gd name="T105" fmla="*/ 1 h 696"/>
                <a:gd name="T106" fmla="*/ 1 w 549"/>
                <a:gd name="T107" fmla="*/ 1 h 696"/>
                <a:gd name="T108" fmla="*/ 1 w 549"/>
                <a:gd name="T109" fmla="*/ 1 h 696"/>
                <a:gd name="T110" fmla="*/ 1 w 549"/>
                <a:gd name="T111" fmla="*/ 1 h 696"/>
                <a:gd name="T112" fmla="*/ 1 w 549"/>
                <a:gd name="T113" fmla="*/ 1 h 696"/>
                <a:gd name="T114" fmla="*/ 1 w 549"/>
                <a:gd name="T115" fmla="*/ 0 h 696"/>
                <a:gd name="T116" fmla="*/ 1 w 549"/>
                <a:gd name="T117" fmla="*/ 1 h 69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49" h="696">
                  <a:moveTo>
                    <a:pt x="547" y="346"/>
                  </a:moveTo>
                  <a:lnTo>
                    <a:pt x="547" y="346"/>
                  </a:lnTo>
                  <a:lnTo>
                    <a:pt x="547" y="340"/>
                  </a:lnTo>
                  <a:lnTo>
                    <a:pt x="544" y="335"/>
                  </a:lnTo>
                  <a:lnTo>
                    <a:pt x="540" y="329"/>
                  </a:lnTo>
                  <a:lnTo>
                    <a:pt x="536" y="324"/>
                  </a:lnTo>
                  <a:lnTo>
                    <a:pt x="523" y="314"/>
                  </a:lnTo>
                  <a:lnTo>
                    <a:pt x="507" y="307"/>
                  </a:lnTo>
                  <a:lnTo>
                    <a:pt x="486" y="300"/>
                  </a:lnTo>
                  <a:lnTo>
                    <a:pt x="462" y="294"/>
                  </a:lnTo>
                  <a:lnTo>
                    <a:pt x="436" y="291"/>
                  </a:lnTo>
                  <a:lnTo>
                    <a:pt x="407" y="288"/>
                  </a:lnTo>
                  <a:lnTo>
                    <a:pt x="410" y="259"/>
                  </a:lnTo>
                  <a:lnTo>
                    <a:pt x="413" y="232"/>
                  </a:lnTo>
                  <a:lnTo>
                    <a:pt x="414" y="206"/>
                  </a:lnTo>
                  <a:lnTo>
                    <a:pt x="414" y="180"/>
                  </a:lnTo>
                  <a:lnTo>
                    <a:pt x="414" y="155"/>
                  </a:lnTo>
                  <a:lnTo>
                    <a:pt x="413" y="133"/>
                  </a:lnTo>
                  <a:lnTo>
                    <a:pt x="410" y="112"/>
                  </a:lnTo>
                  <a:lnTo>
                    <a:pt x="407" y="92"/>
                  </a:lnTo>
                  <a:lnTo>
                    <a:pt x="402" y="73"/>
                  </a:lnTo>
                  <a:lnTo>
                    <a:pt x="397" y="57"/>
                  </a:lnTo>
                  <a:lnTo>
                    <a:pt x="391" y="42"/>
                  </a:lnTo>
                  <a:lnTo>
                    <a:pt x="385" y="29"/>
                  </a:lnTo>
                  <a:lnTo>
                    <a:pt x="378" y="19"/>
                  </a:lnTo>
                  <a:lnTo>
                    <a:pt x="369" y="12"/>
                  </a:lnTo>
                  <a:lnTo>
                    <a:pt x="360" y="6"/>
                  </a:lnTo>
                  <a:lnTo>
                    <a:pt x="350" y="2"/>
                  </a:lnTo>
                  <a:lnTo>
                    <a:pt x="336" y="0"/>
                  </a:lnTo>
                  <a:lnTo>
                    <a:pt x="329" y="2"/>
                  </a:lnTo>
                  <a:lnTo>
                    <a:pt x="321" y="3"/>
                  </a:lnTo>
                  <a:lnTo>
                    <a:pt x="317" y="0"/>
                  </a:lnTo>
                  <a:lnTo>
                    <a:pt x="313" y="0"/>
                  </a:lnTo>
                  <a:lnTo>
                    <a:pt x="307" y="2"/>
                  </a:lnTo>
                  <a:lnTo>
                    <a:pt x="303" y="5"/>
                  </a:lnTo>
                  <a:lnTo>
                    <a:pt x="298" y="9"/>
                  </a:lnTo>
                  <a:lnTo>
                    <a:pt x="298" y="15"/>
                  </a:lnTo>
                  <a:lnTo>
                    <a:pt x="298" y="19"/>
                  </a:lnTo>
                  <a:lnTo>
                    <a:pt x="285" y="32"/>
                  </a:lnTo>
                  <a:lnTo>
                    <a:pt x="274" y="47"/>
                  </a:lnTo>
                  <a:lnTo>
                    <a:pt x="262" y="63"/>
                  </a:lnTo>
                  <a:lnTo>
                    <a:pt x="252" y="79"/>
                  </a:lnTo>
                  <a:lnTo>
                    <a:pt x="240" y="97"/>
                  </a:lnTo>
                  <a:lnTo>
                    <a:pt x="230" y="116"/>
                  </a:lnTo>
                  <a:lnTo>
                    <a:pt x="222" y="136"/>
                  </a:lnTo>
                  <a:lnTo>
                    <a:pt x="211" y="158"/>
                  </a:lnTo>
                  <a:lnTo>
                    <a:pt x="198" y="151"/>
                  </a:lnTo>
                  <a:lnTo>
                    <a:pt x="187" y="147"/>
                  </a:lnTo>
                  <a:lnTo>
                    <a:pt x="175" y="145"/>
                  </a:lnTo>
                  <a:lnTo>
                    <a:pt x="169" y="147"/>
                  </a:lnTo>
                  <a:lnTo>
                    <a:pt x="165" y="148"/>
                  </a:lnTo>
                  <a:lnTo>
                    <a:pt x="158" y="152"/>
                  </a:lnTo>
                  <a:lnTo>
                    <a:pt x="152" y="158"/>
                  </a:lnTo>
                  <a:lnTo>
                    <a:pt x="148" y="164"/>
                  </a:lnTo>
                  <a:lnTo>
                    <a:pt x="143" y="173"/>
                  </a:lnTo>
                  <a:lnTo>
                    <a:pt x="141" y="183"/>
                  </a:lnTo>
                  <a:lnTo>
                    <a:pt x="138" y="193"/>
                  </a:lnTo>
                  <a:lnTo>
                    <a:pt x="136" y="204"/>
                  </a:lnTo>
                  <a:lnTo>
                    <a:pt x="135" y="217"/>
                  </a:lnTo>
                  <a:lnTo>
                    <a:pt x="133" y="219"/>
                  </a:lnTo>
                  <a:lnTo>
                    <a:pt x="132" y="222"/>
                  </a:lnTo>
                  <a:lnTo>
                    <a:pt x="130" y="228"/>
                  </a:lnTo>
                  <a:lnTo>
                    <a:pt x="132" y="232"/>
                  </a:lnTo>
                  <a:lnTo>
                    <a:pt x="133" y="235"/>
                  </a:lnTo>
                  <a:lnTo>
                    <a:pt x="136" y="238"/>
                  </a:lnTo>
                  <a:lnTo>
                    <a:pt x="139" y="241"/>
                  </a:lnTo>
                  <a:lnTo>
                    <a:pt x="143" y="267"/>
                  </a:lnTo>
                  <a:lnTo>
                    <a:pt x="128" y="267"/>
                  </a:lnTo>
                  <a:lnTo>
                    <a:pt x="113" y="269"/>
                  </a:lnTo>
                  <a:lnTo>
                    <a:pt x="107" y="272"/>
                  </a:lnTo>
                  <a:lnTo>
                    <a:pt x="103" y="275"/>
                  </a:lnTo>
                  <a:lnTo>
                    <a:pt x="99" y="278"/>
                  </a:lnTo>
                  <a:lnTo>
                    <a:pt x="96" y="283"/>
                  </a:lnTo>
                  <a:lnTo>
                    <a:pt x="93" y="288"/>
                  </a:lnTo>
                  <a:lnTo>
                    <a:pt x="93" y="294"/>
                  </a:lnTo>
                  <a:lnTo>
                    <a:pt x="93" y="300"/>
                  </a:lnTo>
                  <a:lnTo>
                    <a:pt x="93" y="306"/>
                  </a:lnTo>
                  <a:lnTo>
                    <a:pt x="99" y="320"/>
                  </a:lnTo>
                  <a:lnTo>
                    <a:pt x="107" y="336"/>
                  </a:lnTo>
                  <a:lnTo>
                    <a:pt x="83" y="346"/>
                  </a:lnTo>
                  <a:lnTo>
                    <a:pt x="61" y="356"/>
                  </a:lnTo>
                  <a:lnTo>
                    <a:pt x="42" y="368"/>
                  </a:lnTo>
                  <a:lnTo>
                    <a:pt x="26" y="379"/>
                  </a:lnTo>
                  <a:lnTo>
                    <a:pt x="15" y="391"/>
                  </a:lnTo>
                  <a:lnTo>
                    <a:pt x="6" y="404"/>
                  </a:lnTo>
                  <a:lnTo>
                    <a:pt x="3" y="410"/>
                  </a:lnTo>
                  <a:lnTo>
                    <a:pt x="0" y="416"/>
                  </a:lnTo>
                  <a:lnTo>
                    <a:pt x="0" y="421"/>
                  </a:lnTo>
                  <a:lnTo>
                    <a:pt x="0" y="427"/>
                  </a:lnTo>
                  <a:lnTo>
                    <a:pt x="2" y="433"/>
                  </a:lnTo>
                  <a:lnTo>
                    <a:pt x="5" y="439"/>
                  </a:lnTo>
                  <a:lnTo>
                    <a:pt x="7" y="445"/>
                  </a:lnTo>
                  <a:lnTo>
                    <a:pt x="13" y="450"/>
                  </a:lnTo>
                  <a:lnTo>
                    <a:pt x="25" y="459"/>
                  </a:lnTo>
                  <a:lnTo>
                    <a:pt x="42" y="468"/>
                  </a:lnTo>
                  <a:lnTo>
                    <a:pt x="62" y="475"/>
                  </a:lnTo>
                  <a:lnTo>
                    <a:pt x="86" y="481"/>
                  </a:lnTo>
                  <a:lnTo>
                    <a:pt x="112" y="485"/>
                  </a:lnTo>
                  <a:lnTo>
                    <a:pt x="141" y="488"/>
                  </a:lnTo>
                  <a:lnTo>
                    <a:pt x="141" y="530"/>
                  </a:lnTo>
                  <a:lnTo>
                    <a:pt x="142" y="568"/>
                  </a:lnTo>
                  <a:lnTo>
                    <a:pt x="146" y="601"/>
                  </a:lnTo>
                  <a:lnTo>
                    <a:pt x="154" y="630"/>
                  </a:lnTo>
                  <a:lnTo>
                    <a:pt x="158" y="643"/>
                  </a:lnTo>
                  <a:lnTo>
                    <a:pt x="162" y="654"/>
                  </a:lnTo>
                  <a:lnTo>
                    <a:pt x="168" y="666"/>
                  </a:lnTo>
                  <a:lnTo>
                    <a:pt x="174" y="675"/>
                  </a:lnTo>
                  <a:lnTo>
                    <a:pt x="181" y="682"/>
                  </a:lnTo>
                  <a:lnTo>
                    <a:pt x="188" y="688"/>
                  </a:lnTo>
                  <a:lnTo>
                    <a:pt x="196" y="692"/>
                  </a:lnTo>
                  <a:lnTo>
                    <a:pt x="204" y="695"/>
                  </a:lnTo>
                  <a:lnTo>
                    <a:pt x="210" y="696"/>
                  </a:lnTo>
                  <a:lnTo>
                    <a:pt x="216" y="696"/>
                  </a:lnTo>
                  <a:lnTo>
                    <a:pt x="223" y="695"/>
                  </a:lnTo>
                  <a:lnTo>
                    <a:pt x="230" y="692"/>
                  </a:lnTo>
                  <a:lnTo>
                    <a:pt x="243" y="686"/>
                  </a:lnTo>
                  <a:lnTo>
                    <a:pt x="258" y="675"/>
                  </a:lnTo>
                  <a:lnTo>
                    <a:pt x="271" y="662"/>
                  </a:lnTo>
                  <a:lnTo>
                    <a:pt x="285" y="644"/>
                  </a:lnTo>
                  <a:lnTo>
                    <a:pt x="298" y="624"/>
                  </a:lnTo>
                  <a:lnTo>
                    <a:pt x="313" y="601"/>
                  </a:lnTo>
                  <a:lnTo>
                    <a:pt x="323" y="608"/>
                  </a:lnTo>
                  <a:lnTo>
                    <a:pt x="332" y="615"/>
                  </a:lnTo>
                  <a:lnTo>
                    <a:pt x="342" y="621"/>
                  </a:lnTo>
                  <a:lnTo>
                    <a:pt x="350" y="625"/>
                  </a:lnTo>
                  <a:lnTo>
                    <a:pt x="359" y="628"/>
                  </a:lnTo>
                  <a:lnTo>
                    <a:pt x="368" y="630"/>
                  </a:lnTo>
                  <a:lnTo>
                    <a:pt x="375" y="628"/>
                  </a:lnTo>
                  <a:lnTo>
                    <a:pt x="382" y="627"/>
                  </a:lnTo>
                  <a:lnTo>
                    <a:pt x="391" y="621"/>
                  </a:lnTo>
                  <a:lnTo>
                    <a:pt x="397" y="612"/>
                  </a:lnTo>
                  <a:lnTo>
                    <a:pt x="402" y="601"/>
                  </a:lnTo>
                  <a:lnTo>
                    <a:pt x="405" y="588"/>
                  </a:lnTo>
                  <a:lnTo>
                    <a:pt x="408" y="572"/>
                  </a:lnTo>
                  <a:lnTo>
                    <a:pt x="408" y="553"/>
                  </a:lnTo>
                  <a:lnTo>
                    <a:pt x="407" y="533"/>
                  </a:lnTo>
                  <a:lnTo>
                    <a:pt x="404" y="511"/>
                  </a:lnTo>
                  <a:lnTo>
                    <a:pt x="421" y="513"/>
                  </a:lnTo>
                  <a:lnTo>
                    <a:pt x="437" y="510"/>
                  </a:lnTo>
                  <a:lnTo>
                    <a:pt x="443" y="507"/>
                  </a:lnTo>
                  <a:lnTo>
                    <a:pt x="449" y="504"/>
                  </a:lnTo>
                  <a:lnTo>
                    <a:pt x="453" y="501"/>
                  </a:lnTo>
                  <a:lnTo>
                    <a:pt x="456" y="497"/>
                  </a:lnTo>
                  <a:lnTo>
                    <a:pt x="459" y="491"/>
                  </a:lnTo>
                  <a:lnTo>
                    <a:pt x="462" y="488"/>
                  </a:lnTo>
                  <a:lnTo>
                    <a:pt x="465" y="485"/>
                  </a:lnTo>
                  <a:lnTo>
                    <a:pt x="466" y="482"/>
                  </a:lnTo>
                  <a:lnTo>
                    <a:pt x="466" y="478"/>
                  </a:lnTo>
                  <a:lnTo>
                    <a:pt x="466" y="474"/>
                  </a:lnTo>
                  <a:lnTo>
                    <a:pt x="463" y="469"/>
                  </a:lnTo>
                  <a:lnTo>
                    <a:pt x="459" y="466"/>
                  </a:lnTo>
                  <a:lnTo>
                    <a:pt x="455" y="465"/>
                  </a:lnTo>
                  <a:lnTo>
                    <a:pt x="449" y="452"/>
                  </a:lnTo>
                  <a:lnTo>
                    <a:pt x="442" y="439"/>
                  </a:lnTo>
                  <a:lnTo>
                    <a:pt x="466" y="429"/>
                  </a:lnTo>
                  <a:lnTo>
                    <a:pt x="486" y="417"/>
                  </a:lnTo>
                  <a:lnTo>
                    <a:pt x="505" y="405"/>
                  </a:lnTo>
                  <a:lnTo>
                    <a:pt x="521" y="394"/>
                  </a:lnTo>
                  <a:lnTo>
                    <a:pt x="534" y="382"/>
                  </a:lnTo>
                  <a:lnTo>
                    <a:pt x="543" y="371"/>
                  </a:lnTo>
                  <a:lnTo>
                    <a:pt x="546" y="365"/>
                  </a:lnTo>
                  <a:lnTo>
                    <a:pt x="547" y="358"/>
                  </a:lnTo>
                  <a:lnTo>
                    <a:pt x="549" y="352"/>
                  </a:lnTo>
                  <a:lnTo>
                    <a:pt x="547" y="346"/>
                  </a:lnTo>
                  <a:close/>
                  <a:moveTo>
                    <a:pt x="307" y="29"/>
                  </a:moveTo>
                  <a:lnTo>
                    <a:pt x="307" y="29"/>
                  </a:lnTo>
                  <a:lnTo>
                    <a:pt x="310" y="31"/>
                  </a:lnTo>
                  <a:lnTo>
                    <a:pt x="314" y="31"/>
                  </a:lnTo>
                  <a:lnTo>
                    <a:pt x="320" y="31"/>
                  </a:lnTo>
                  <a:lnTo>
                    <a:pt x="324" y="28"/>
                  </a:lnTo>
                  <a:lnTo>
                    <a:pt x="327" y="25"/>
                  </a:lnTo>
                  <a:lnTo>
                    <a:pt x="329" y="19"/>
                  </a:lnTo>
                  <a:lnTo>
                    <a:pt x="337" y="19"/>
                  </a:lnTo>
                  <a:lnTo>
                    <a:pt x="345" y="19"/>
                  </a:lnTo>
                  <a:lnTo>
                    <a:pt x="353" y="22"/>
                  </a:lnTo>
                  <a:lnTo>
                    <a:pt x="362" y="28"/>
                  </a:lnTo>
                  <a:lnTo>
                    <a:pt x="369" y="35"/>
                  </a:lnTo>
                  <a:lnTo>
                    <a:pt x="375" y="44"/>
                  </a:lnTo>
                  <a:lnTo>
                    <a:pt x="382" y="57"/>
                  </a:lnTo>
                  <a:lnTo>
                    <a:pt x="387" y="70"/>
                  </a:lnTo>
                  <a:lnTo>
                    <a:pt x="391" y="86"/>
                  </a:lnTo>
                  <a:lnTo>
                    <a:pt x="395" y="102"/>
                  </a:lnTo>
                  <a:lnTo>
                    <a:pt x="398" y="120"/>
                  </a:lnTo>
                  <a:lnTo>
                    <a:pt x="400" y="141"/>
                  </a:lnTo>
                  <a:lnTo>
                    <a:pt x="402" y="186"/>
                  </a:lnTo>
                  <a:lnTo>
                    <a:pt x="401" y="235"/>
                  </a:lnTo>
                  <a:lnTo>
                    <a:pt x="395" y="288"/>
                  </a:lnTo>
                  <a:lnTo>
                    <a:pt x="359" y="287"/>
                  </a:lnTo>
                  <a:lnTo>
                    <a:pt x="321" y="290"/>
                  </a:lnTo>
                  <a:lnTo>
                    <a:pt x="308" y="268"/>
                  </a:lnTo>
                  <a:lnTo>
                    <a:pt x="295" y="249"/>
                  </a:lnTo>
                  <a:lnTo>
                    <a:pt x="284" y="230"/>
                  </a:lnTo>
                  <a:lnTo>
                    <a:pt x="271" y="215"/>
                  </a:lnTo>
                  <a:lnTo>
                    <a:pt x="258" y="199"/>
                  </a:lnTo>
                  <a:lnTo>
                    <a:pt x="245" y="186"/>
                  </a:lnTo>
                  <a:lnTo>
                    <a:pt x="233" y="174"/>
                  </a:lnTo>
                  <a:lnTo>
                    <a:pt x="222" y="164"/>
                  </a:lnTo>
                  <a:lnTo>
                    <a:pt x="230" y="141"/>
                  </a:lnTo>
                  <a:lnTo>
                    <a:pt x="242" y="118"/>
                  </a:lnTo>
                  <a:lnTo>
                    <a:pt x="252" y="99"/>
                  </a:lnTo>
                  <a:lnTo>
                    <a:pt x="262" y="80"/>
                  </a:lnTo>
                  <a:lnTo>
                    <a:pt x="274" y="64"/>
                  </a:lnTo>
                  <a:lnTo>
                    <a:pt x="284" y="50"/>
                  </a:lnTo>
                  <a:lnTo>
                    <a:pt x="295" y="38"/>
                  </a:lnTo>
                  <a:lnTo>
                    <a:pt x="307" y="29"/>
                  </a:lnTo>
                  <a:close/>
                  <a:moveTo>
                    <a:pt x="381" y="377"/>
                  </a:moveTo>
                  <a:lnTo>
                    <a:pt x="381" y="377"/>
                  </a:lnTo>
                  <a:lnTo>
                    <a:pt x="355" y="356"/>
                  </a:lnTo>
                  <a:lnTo>
                    <a:pt x="353" y="352"/>
                  </a:lnTo>
                  <a:lnTo>
                    <a:pt x="339" y="324"/>
                  </a:lnTo>
                  <a:lnTo>
                    <a:pt x="326" y="297"/>
                  </a:lnTo>
                  <a:lnTo>
                    <a:pt x="360" y="296"/>
                  </a:lnTo>
                  <a:lnTo>
                    <a:pt x="395" y="296"/>
                  </a:lnTo>
                  <a:lnTo>
                    <a:pt x="389" y="333"/>
                  </a:lnTo>
                  <a:lnTo>
                    <a:pt x="382" y="372"/>
                  </a:lnTo>
                  <a:lnTo>
                    <a:pt x="381" y="377"/>
                  </a:lnTo>
                  <a:close/>
                  <a:moveTo>
                    <a:pt x="235" y="484"/>
                  </a:moveTo>
                  <a:lnTo>
                    <a:pt x="235" y="484"/>
                  </a:lnTo>
                  <a:lnTo>
                    <a:pt x="259" y="481"/>
                  </a:lnTo>
                  <a:lnTo>
                    <a:pt x="285" y="478"/>
                  </a:lnTo>
                  <a:lnTo>
                    <a:pt x="292" y="476"/>
                  </a:lnTo>
                  <a:lnTo>
                    <a:pt x="321" y="489"/>
                  </a:lnTo>
                  <a:lnTo>
                    <a:pt x="347" y="500"/>
                  </a:lnTo>
                  <a:lnTo>
                    <a:pt x="329" y="546"/>
                  </a:lnTo>
                  <a:lnTo>
                    <a:pt x="320" y="568"/>
                  </a:lnTo>
                  <a:lnTo>
                    <a:pt x="310" y="586"/>
                  </a:lnTo>
                  <a:lnTo>
                    <a:pt x="291" y="566"/>
                  </a:lnTo>
                  <a:lnTo>
                    <a:pt x="272" y="543"/>
                  </a:lnTo>
                  <a:lnTo>
                    <a:pt x="253" y="515"/>
                  </a:lnTo>
                  <a:lnTo>
                    <a:pt x="235" y="484"/>
                  </a:lnTo>
                  <a:close/>
                  <a:moveTo>
                    <a:pt x="345" y="359"/>
                  </a:moveTo>
                  <a:lnTo>
                    <a:pt x="345" y="359"/>
                  </a:lnTo>
                  <a:lnTo>
                    <a:pt x="358" y="392"/>
                  </a:lnTo>
                  <a:lnTo>
                    <a:pt x="371" y="424"/>
                  </a:lnTo>
                  <a:lnTo>
                    <a:pt x="362" y="455"/>
                  </a:lnTo>
                  <a:lnTo>
                    <a:pt x="330" y="462"/>
                  </a:lnTo>
                  <a:lnTo>
                    <a:pt x="297" y="468"/>
                  </a:lnTo>
                  <a:lnTo>
                    <a:pt x="271" y="455"/>
                  </a:lnTo>
                  <a:lnTo>
                    <a:pt x="243" y="440"/>
                  </a:lnTo>
                  <a:lnTo>
                    <a:pt x="220" y="424"/>
                  </a:lnTo>
                  <a:lnTo>
                    <a:pt x="198" y="410"/>
                  </a:lnTo>
                  <a:lnTo>
                    <a:pt x="182" y="374"/>
                  </a:lnTo>
                  <a:lnTo>
                    <a:pt x="171" y="337"/>
                  </a:lnTo>
                  <a:lnTo>
                    <a:pt x="172" y="332"/>
                  </a:lnTo>
                  <a:lnTo>
                    <a:pt x="174" y="323"/>
                  </a:lnTo>
                  <a:lnTo>
                    <a:pt x="211" y="313"/>
                  </a:lnTo>
                  <a:lnTo>
                    <a:pt x="251" y="306"/>
                  </a:lnTo>
                  <a:lnTo>
                    <a:pt x="278" y="319"/>
                  </a:lnTo>
                  <a:lnTo>
                    <a:pt x="305" y="335"/>
                  </a:lnTo>
                  <a:lnTo>
                    <a:pt x="345" y="359"/>
                  </a:lnTo>
                  <a:close/>
                  <a:moveTo>
                    <a:pt x="311" y="329"/>
                  </a:moveTo>
                  <a:lnTo>
                    <a:pt x="311" y="329"/>
                  </a:lnTo>
                  <a:lnTo>
                    <a:pt x="288" y="316"/>
                  </a:lnTo>
                  <a:lnTo>
                    <a:pt x="265" y="304"/>
                  </a:lnTo>
                  <a:lnTo>
                    <a:pt x="265" y="303"/>
                  </a:lnTo>
                  <a:lnTo>
                    <a:pt x="313" y="298"/>
                  </a:lnTo>
                  <a:lnTo>
                    <a:pt x="326" y="320"/>
                  </a:lnTo>
                  <a:lnTo>
                    <a:pt x="337" y="345"/>
                  </a:lnTo>
                  <a:lnTo>
                    <a:pt x="311" y="329"/>
                  </a:lnTo>
                  <a:close/>
                  <a:moveTo>
                    <a:pt x="262" y="296"/>
                  </a:moveTo>
                  <a:lnTo>
                    <a:pt x="262" y="296"/>
                  </a:lnTo>
                  <a:lnTo>
                    <a:pt x="252" y="297"/>
                  </a:lnTo>
                  <a:lnTo>
                    <a:pt x="217" y="284"/>
                  </a:lnTo>
                  <a:lnTo>
                    <a:pt x="185" y="274"/>
                  </a:lnTo>
                  <a:lnTo>
                    <a:pt x="200" y="223"/>
                  </a:lnTo>
                  <a:lnTo>
                    <a:pt x="216" y="175"/>
                  </a:lnTo>
                  <a:lnTo>
                    <a:pt x="227" y="184"/>
                  </a:lnTo>
                  <a:lnTo>
                    <a:pt x="237" y="194"/>
                  </a:lnTo>
                  <a:lnTo>
                    <a:pt x="249" y="207"/>
                  </a:lnTo>
                  <a:lnTo>
                    <a:pt x="261" y="220"/>
                  </a:lnTo>
                  <a:lnTo>
                    <a:pt x="285" y="252"/>
                  </a:lnTo>
                  <a:lnTo>
                    <a:pt x="308" y="290"/>
                  </a:lnTo>
                  <a:lnTo>
                    <a:pt x="262" y="296"/>
                  </a:lnTo>
                  <a:close/>
                  <a:moveTo>
                    <a:pt x="237" y="300"/>
                  </a:moveTo>
                  <a:lnTo>
                    <a:pt x="237" y="300"/>
                  </a:lnTo>
                  <a:lnTo>
                    <a:pt x="206" y="306"/>
                  </a:lnTo>
                  <a:lnTo>
                    <a:pt x="175" y="313"/>
                  </a:lnTo>
                  <a:lnTo>
                    <a:pt x="184" y="281"/>
                  </a:lnTo>
                  <a:lnTo>
                    <a:pt x="210" y="288"/>
                  </a:lnTo>
                  <a:lnTo>
                    <a:pt x="237" y="300"/>
                  </a:lnTo>
                  <a:close/>
                  <a:moveTo>
                    <a:pt x="164" y="316"/>
                  </a:moveTo>
                  <a:lnTo>
                    <a:pt x="164" y="316"/>
                  </a:lnTo>
                  <a:lnTo>
                    <a:pt x="155" y="275"/>
                  </a:lnTo>
                  <a:lnTo>
                    <a:pt x="172" y="278"/>
                  </a:lnTo>
                  <a:lnTo>
                    <a:pt x="164" y="316"/>
                  </a:lnTo>
                  <a:close/>
                  <a:moveTo>
                    <a:pt x="159" y="336"/>
                  </a:moveTo>
                  <a:lnTo>
                    <a:pt x="159" y="336"/>
                  </a:lnTo>
                  <a:lnTo>
                    <a:pt x="154" y="374"/>
                  </a:lnTo>
                  <a:lnTo>
                    <a:pt x="135" y="356"/>
                  </a:lnTo>
                  <a:lnTo>
                    <a:pt x="122" y="339"/>
                  </a:lnTo>
                  <a:lnTo>
                    <a:pt x="158" y="327"/>
                  </a:lnTo>
                  <a:lnTo>
                    <a:pt x="159" y="336"/>
                  </a:lnTo>
                  <a:close/>
                  <a:moveTo>
                    <a:pt x="167" y="358"/>
                  </a:moveTo>
                  <a:lnTo>
                    <a:pt x="167" y="358"/>
                  </a:lnTo>
                  <a:lnTo>
                    <a:pt x="182" y="398"/>
                  </a:lnTo>
                  <a:lnTo>
                    <a:pt x="162" y="382"/>
                  </a:lnTo>
                  <a:lnTo>
                    <a:pt x="167" y="358"/>
                  </a:lnTo>
                  <a:close/>
                  <a:moveTo>
                    <a:pt x="190" y="416"/>
                  </a:moveTo>
                  <a:lnTo>
                    <a:pt x="190" y="416"/>
                  </a:lnTo>
                  <a:lnTo>
                    <a:pt x="193" y="423"/>
                  </a:lnTo>
                  <a:lnTo>
                    <a:pt x="207" y="450"/>
                  </a:lnTo>
                  <a:lnTo>
                    <a:pt x="220" y="476"/>
                  </a:lnTo>
                  <a:lnTo>
                    <a:pt x="193" y="478"/>
                  </a:lnTo>
                  <a:lnTo>
                    <a:pt x="191" y="474"/>
                  </a:lnTo>
                  <a:lnTo>
                    <a:pt x="190" y="471"/>
                  </a:lnTo>
                  <a:lnTo>
                    <a:pt x="185" y="469"/>
                  </a:lnTo>
                  <a:lnTo>
                    <a:pt x="181" y="469"/>
                  </a:lnTo>
                  <a:lnTo>
                    <a:pt x="174" y="471"/>
                  </a:lnTo>
                  <a:lnTo>
                    <a:pt x="171" y="472"/>
                  </a:lnTo>
                  <a:lnTo>
                    <a:pt x="169" y="475"/>
                  </a:lnTo>
                  <a:lnTo>
                    <a:pt x="154" y="475"/>
                  </a:lnTo>
                  <a:lnTo>
                    <a:pt x="156" y="436"/>
                  </a:lnTo>
                  <a:lnTo>
                    <a:pt x="161" y="394"/>
                  </a:lnTo>
                  <a:lnTo>
                    <a:pt x="190" y="416"/>
                  </a:lnTo>
                  <a:close/>
                  <a:moveTo>
                    <a:pt x="206" y="427"/>
                  </a:moveTo>
                  <a:lnTo>
                    <a:pt x="206" y="427"/>
                  </a:lnTo>
                  <a:lnTo>
                    <a:pt x="240" y="449"/>
                  </a:lnTo>
                  <a:lnTo>
                    <a:pt x="279" y="471"/>
                  </a:lnTo>
                  <a:lnTo>
                    <a:pt x="230" y="476"/>
                  </a:lnTo>
                  <a:lnTo>
                    <a:pt x="217" y="452"/>
                  </a:lnTo>
                  <a:lnTo>
                    <a:pt x="206" y="427"/>
                  </a:lnTo>
                  <a:close/>
                  <a:moveTo>
                    <a:pt x="311" y="474"/>
                  </a:moveTo>
                  <a:lnTo>
                    <a:pt x="311" y="474"/>
                  </a:lnTo>
                  <a:lnTo>
                    <a:pt x="359" y="463"/>
                  </a:lnTo>
                  <a:lnTo>
                    <a:pt x="350" y="489"/>
                  </a:lnTo>
                  <a:lnTo>
                    <a:pt x="332" y="482"/>
                  </a:lnTo>
                  <a:lnTo>
                    <a:pt x="311" y="474"/>
                  </a:lnTo>
                  <a:close/>
                  <a:moveTo>
                    <a:pt x="369" y="462"/>
                  </a:moveTo>
                  <a:lnTo>
                    <a:pt x="369" y="462"/>
                  </a:lnTo>
                  <a:lnTo>
                    <a:pt x="381" y="458"/>
                  </a:lnTo>
                  <a:lnTo>
                    <a:pt x="391" y="498"/>
                  </a:lnTo>
                  <a:lnTo>
                    <a:pt x="376" y="495"/>
                  </a:lnTo>
                  <a:lnTo>
                    <a:pt x="359" y="491"/>
                  </a:lnTo>
                  <a:lnTo>
                    <a:pt x="369" y="462"/>
                  </a:lnTo>
                  <a:close/>
                  <a:moveTo>
                    <a:pt x="372" y="452"/>
                  </a:moveTo>
                  <a:lnTo>
                    <a:pt x="372" y="452"/>
                  </a:lnTo>
                  <a:lnTo>
                    <a:pt x="375" y="440"/>
                  </a:lnTo>
                  <a:lnTo>
                    <a:pt x="379" y="450"/>
                  </a:lnTo>
                  <a:lnTo>
                    <a:pt x="372" y="452"/>
                  </a:lnTo>
                  <a:close/>
                  <a:moveTo>
                    <a:pt x="381" y="421"/>
                  </a:moveTo>
                  <a:lnTo>
                    <a:pt x="381" y="421"/>
                  </a:lnTo>
                  <a:lnTo>
                    <a:pt x="388" y="392"/>
                  </a:lnTo>
                  <a:lnTo>
                    <a:pt x="410" y="414"/>
                  </a:lnTo>
                  <a:lnTo>
                    <a:pt x="428" y="434"/>
                  </a:lnTo>
                  <a:lnTo>
                    <a:pt x="389" y="447"/>
                  </a:lnTo>
                  <a:lnTo>
                    <a:pt x="381" y="421"/>
                  </a:lnTo>
                  <a:close/>
                  <a:moveTo>
                    <a:pt x="375" y="405"/>
                  </a:moveTo>
                  <a:lnTo>
                    <a:pt x="375" y="405"/>
                  </a:lnTo>
                  <a:lnTo>
                    <a:pt x="362" y="372"/>
                  </a:lnTo>
                  <a:lnTo>
                    <a:pt x="379" y="385"/>
                  </a:lnTo>
                  <a:lnTo>
                    <a:pt x="375" y="405"/>
                  </a:lnTo>
                  <a:close/>
                  <a:moveTo>
                    <a:pt x="149" y="241"/>
                  </a:moveTo>
                  <a:lnTo>
                    <a:pt x="149" y="241"/>
                  </a:lnTo>
                  <a:lnTo>
                    <a:pt x="154" y="239"/>
                  </a:lnTo>
                  <a:lnTo>
                    <a:pt x="156" y="236"/>
                  </a:lnTo>
                  <a:lnTo>
                    <a:pt x="158" y="232"/>
                  </a:lnTo>
                  <a:lnTo>
                    <a:pt x="159" y="228"/>
                  </a:lnTo>
                  <a:lnTo>
                    <a:pt x="158" y="223"/>
                  </a:lnTo>
                  <a:lnTo>
                    <a:pt x="158" y="220"/>
                  </a:lnTo>
                  <a:lnTo>
                    <a:pt x="155" y="217"/>
                  </a:lnTo>
                  <a:lnTo>
                    <a:pt x="152" y="216"/>
                  </a:lnTo>
                  <a:lnTo>
                    <a:pt x="154" y="197"/>
                  </a:lnTo>
                  <a:lnTo>
                    <a:pt x="156" y="183"/>
                  </a:lnTo>
                  <a:lnTo>
                    <a:pt x="159" y="175"/>
                  </a:lnTo>
                  <a:lnTo>
                    <a:pt x="162" y="171"/>
                  </a:lnTo>
                  <a:lnTo>
                    <a:pt x="167" y="167"/>
                  </a:lnTo>
                  <a:lnTo>
                    <a:pt x="171" y="164"/>
                  </a:lnTo>
                  <a:lnTo>
                    <a:pt x="178" y="161"/>
                  </a:lnTo>
                  <a:lnTo>
                    <a:pt x="187" y="162"/>
                  </a:lnTo>
                  <a:lnTo>
                    <a:pt x="197" y="165"/>
                  </a:lnTo>
                  <a:lnTo>
                    <a:pt x="207" y="170"/>
                  </a:lnTo>
                  <a:lnTo>
                    <a:pt x="190" y="217"/>
                  </a:lnTo>
                  <a:lnTo>
                    <a:pt x="175" y="271"/>
                  </a:lnTo>
                  <a:lnTo>
                    <a:pt x="154" y="268"/>
                  </a:lnTo>
                  <a:lnTo>
                    <a:pt x="149" y="241"/>
                  </a:lnTo>
                  <a:close/>
                  <a:moveTo>
                    <a:pt x="106" y="287"/>
                  </a:moveTo>
                  <a:lnTo>
                    <a:pt x="106" y="287"/>
                  </a:lnTo>
                  <a:lnTo>
                    <a:pt x="107" y="284"/>
                  </a:lnTo>
                  <a:lnTo>
                    <a:pt x="112" y="281"/>
                  </a:lnTo>
                  <a:lnTo>
                    <a:pt x="120" y="277"/>
                  </a:lnTo>
                  <a:lnTo>
                    <a:pt x="130" y="274"/>
                  </a:lnTo>
                  <a:lnTo>
                    <a:pt x="145" y="274"/>
                  </a:lnTo>
                  <a:lnTo>
                    <a:pt x="149" y="296"/>
                  </a:lnTo>
                  <a:lnTo>
                    <a:pt x="155" y="319"/>
                  </a:lnTo>
                  <a:lnTo>
                    <a:pt x="116" y="332"/>
                  </a:lnTo>
                  <a:lnTo>
                    <a:pt x="109" y="319"/>
                  </a:lnTo>
                  <a:lnTo>
                    <a:pt x="103" y="306"/>
                  </a:lnTo>
                  <a:lnTo>
                    <a:pt x="103" y="301"/>
                  </a:lnTo>
                  <a:lnTo>
                    <a:pt x="103" y="296"/>
                  </a:lnTo>
                  <a:lnTo>
                    <a:pt x="103" y="291"/>
                  </a:lnTo>
                  <a:lnTo>
                    <a:pt x="106" y="287"/>
                  </a:lnTo>
                  <a:close/>
                  <a:moveTo>
                    <a:pt x="12" y="426"/>
                  </a:moveTo>
                  <a:lnTo>
                    <a:pt x="12" y="426"/>
                  </a:lnTo>
                  <a:lnTo>
                    <a:pt x="12" y="420"/>
                  </a:lnTo>
                  <a:lnTo>
                    <a:pt x="13" y="416"/>
                  </a:lnTo>
                  <a:lnTo>
                    <a:pt x="18" y="404"/>
                  </a:lnTo>
                  <a:lnTo>
                    <a:pt x="26" y="394"/>
                  </a:lnTo>
                  <a:lnTo>
                    <a:pt x="36" y="382"/>
                  </a:lnTo>
                  <a:lnTo>
                    <a:pt x="52" y="372"/>
                  </a:lnTo>
                  <a:lnTo>
                    <a:pt x="70" y="362"/>
                  </a:lnTo>
                  <a:lnTo>
                    <a:pt x="90" y="352"/>
                  </a:lnTo>
                  <a:lnTo>
                    <a:pt x="112" y="342"/>
                  </a:lnTo>
                  <a:lnTo>
                    <a:pt x="129" y="364"/>
                  </a:lnTo>
                  <a:lnTo>
                    <a:pt x="151" y="384"/>
                  </a:lnTo>
                  <a:lnTo>
                    <a:pt x="145" y="430"/>
                  </a:lnTo>
                  <a:lnTo>
                    <a:pt x="142" y="475"/>
                  </a:lnTo>
                  <a:lnTo>
                    <a:pt x="114" y="472"/>
                  </a:lnTo>
                  <a:lnTo>
                    <a:pt x="91" y="469"/>
                  </a:lnTo>
                  <a:lnTo>
                    <a:pt x="70" y="465"/>
                  </a:lnTo>
                  <a:lnTo>
                    <a:pt x="51" y="459"/>
                  </a:lnTo>
                  <a:lnTo>
                    <a:pt x="35" y="453"/>
                  </a:lnTo>
                  <a:lnTo>
                    <a:pt x="23" y="445"/>
                  </a:lnTo>
                  <a:lnTo>
                    <a:pt x="19" y="440"/>
                  </a:lnTo>
                  <a:lnTo>
                    <a:pt x="16" y="436"/>
                  </a:lnTo>
                  <a:lnTo>
                    <a:pt x="13" y="430"/>
                  </a:lnTo>
                  <a:lnTo>
                    <a:pt x="12" y="426"/>
                  </a:lnTo>
                  <a:close/>
                  <a:moveTo>
                    <a:pt x="210" y="685"/>
                  </a:moveTo>
                  <a:lnTo>
                    <a:pt x="210" y="685"/>
                  </a:lnTo>
                  <a:lnTo>
                    <a:pt x="203" y="683"/>
                  </a:lnTo>
                  <a:lnTo>
                    <a:pt x="196" y="680"/>
                  </a:lnTo>
                  <a:lnTo>
                    <a:pt x="188" y="675"/>
                  </a:lnTo>
                  <a:lnTo>
                    <a:pt x="182" y="669"/>
                  </a:lnTo>
                  <a:lnTo>
                    <a:pt x="177" y="660"/>
                  </a:lnTo>
                  <a:lnTo>
                    <a:pt x="172" y="650"/>
                  </a:lnTo>
                  <a:lnTo>
                    <a:pt x="168" y="640"/>
                  </a:lnTo>
                  <a:lnTo>
                    <a:pt x="164" y="627"/>
                  </a:lnTo>
                  <a:lnTo>
                    <a:pt x="158" y="599"/>
                  </a:lnTo>
                  <a:lnTo>
                    <a:pt x="154" y="566"/>
                  </a:lnTo>
                  <a:lnTo>
                    <a:pt x="152" y="530"/>
                  </a:lnTo>
                  <a:lnTo>
                    <a:pt x="152" y="489"/>
                  </a:lnTo>
                  <a:lnTo>
                    <a:pt x="169" y="489"/>
                  </a:lnTo>
                  <a:lnTo>
                    <a:pt x="172" y="492"/>
                  </a:lnTo>
                  <a:lnTo>
                    <a:pt x="175" y="494"/>
                  </a:lnTo>
                  <a:lnTo>
                    <a:pt x="181" y="495"/>
                  </a:lnTo>
                  <a:lnTo>
                    <a:pt x="185" y="495"/>
                  </a:lnTo>
                  <a:lnTo>
                    <a:pt x="190" y="492"/>
                  </a:lnTo>
                  <a:lnTo>
                    <a:pt x="193" y="489"/>
                  </a:lnTo>
                  <a:lnTo>
                    <a:pt x="193" y="485"/>
                  </a:lnTo>
                  <a:lnTo>
                    <a:pt x="224" y="485"/>
                  </a:lnTo>
                  <a:lnTo>
                    <a:pt x="245" y="517"/>
                  </a:lnTo>
                  <a:lnTo>
                    <a:pt x="265" y="547"/>
                  </a:lnTo>
                  <a:lnTo>
                    <a:pt x="285" y="573"/>
                  </a:lnTo>
                  <a:lnTo>
                    <a:pt x="305" y="595"/>
                  </a:lnTo>
                  <a:lnTo>
                    <a:pt x="294" y="615"/>
                  </a:lnTo>
                  <a:lnTo>
                    <a:pt x="281" y="634"/>
                  </a:lnTo>
                  <a:lnTo>
                    <a:pt x="269" y="650"/>
                  </a:lnTo>
                  <a:lnTo>
                    <a:pt x="256" y="663"/>
                  </a:lnTo>
                  <a:lnTo>
                    <a:pt x="245" y="673"/>
                  </a:lnTo>
                  <a:lnTo>
                    <a:pt x="233" y="680"/>
                  </a:lnTo>
                  <a:lnTo>
                    <a:pt x="220" y="683"/>
                  </a:lnTo>
                  <a:lnTo>
                    <a:pt x="210" y="685"/>
                  </a:lnTo>
                  <a:close/>
                  <a:moveTo>
                    <a:pt x="376" y="617"/>
                  </a:moveTo>
                  <a:lnTo>
                    <a:pt x="376" y="617"/>
                  </a:lnTo>
                  <a:lnTo>
                    <a:pt x="371" y="618"/>
                  </a:lnTo>
                  <a:lnTo>
                    <a:pt x="363" y="620"/>
                  </a:lnTo>
                  <a:lnTo>
                    <a:pt x="358" y="618"/>
                  </a:lnTo>
                  <a:lnTo>
                    <a:pt x="349" y="615"/>
                  </a:lnTo>
                  <a:lnTo>
                    <a:pt x="342" y="611"/>
                  </a:lnTo>
                  <a:lnTo>
                    <a:pt x="333" y="607"/>
                  </a:lnTo>
                  <a:lnTo>
                    <a:pt x="316" y="592"/>
                  </a:lnTo>
                  <a:lnTo>
                    <a:pt x="327" y="572"/>
                  </a:lnTo>
                  <a:lnTo>
                    <a:pt x="337" y="550"/>
                  </a:lnTo>
                  <a:lnTo>
                    <a:pt x="356" y="501"/>
                  </a:lnTo>
                  <a:lnTo>
                    <a:pt x="375" y="507"/>
                  </a:lnTo>
                  <a:lnTo>
                    <a:pt x="394" y="510"/>
                  </a:lnTo>
                  <a:lnTo>
                    <a:pt x="397" y="530"/>
                  </a:lnTo>
                  <a:lnTo>
                    <a:pt x="398" y="549"/>
                  </a:lnTo>
                  <a:lnTo>
                    <a:pt x="398" y="566"/>
                  </a:lnTo>
                  <a:lnTo>
                    <a:pt x="397" y="581"/>
                  </a:lnTo>
                  <a:lnTo>
                    <a:pt x="394" y="594"/>
                  </a:lnTo>
                  <a:lnTo>
                    <a:pt x="389" y="604"/>
                  </a:lnTo>
                  <a:lnTo>
                    <a:pt x="384" y="612"/>
                  </a:lnTo>
                  <a:lnTo>
                    <a:pt x="376" y="617"/>
                  </a:lnTo>
                  <a:close/>
                  <a:moveTo>
                    <a:pt x="444" y="466"/>
                  </a:moveTo>
                  <a:lnTo>
                    <a:pt x="444" y="466"/>
                  </a:lnTo>
                  <a:lnTo>
                    <a:pt x="443" y="468"/>
                  </a:lnTo>
                  <a:lnTo>
                    <a:pt x="440" y="471"/>
                  </a:lnTo>
                  <a:lnTo>
                    <a:pt x="439" y="474"/>
                  </a:lnTo>
                  <a:lnTo>
                    <a:pt x="439" y="478"/>
                  </a:lnTo>
                  <a:lnTo>
                    <a:pt x="440" y="484"/>
                  </a:lnTo>
                  <a:lnTo>
                    <a:pt x="443" y="488"/>
                  </a:lnTo>
                  <a:lnTo>
                    <a:pt x="440" y="491"/>
                  </a:lnTo>
                  <a:lnTo>
                    <a:pt x="437" y="494"/>
                  </a:lnTo>
                  <a:lnTo>
                    <a:pt x="427" y="498"/>
                  </a:lnTo>
                  <a:lnTo>
                    <a:pt x="415" y="500"/>
                  </a:lnTo>
                  <a:lnTo>
                    <a:pt x="401" y="500"/>
                  </a:lnTo>
                  <a:lnTo>
                    <a:pt x="397" y="478"/>
                  </a:lnTo>
                  <a:lnTo>
                    <a:pt x="391" y="455"/>
                  </a:lnTo>
                  <a:lnTo>
                    <a:pt x="433" y="442"/>
                  </a:lnTo>
                  <a:lnTo>
                    <a:pt x="440" y="455"/>
                  </a:lnTo>
                  <a:lnTo>
                    <a:pt x="444" y="466"/>
                  </a:lnTo>
                  <a:close/>
                  <a:moveTo>
                    <a:pt x="436" y="432"/>
                  </a:moveTo>
                  <a:lnTo>
                    <a:pt x="436" y="432"/>
                  </a:lnTo>
                  <a:lnTo>
                    <a:pt x="427" y="420"/>
                  </a:lnTo>
                  <a:lnTo>
                    <a:pt x="415" y="408"/>
                  </a:lnTo>
                  <a:lnTo>
                    <a:pt x="389" y="384"/>
                  </a:lnTo>
                  <a:lnTo>
                    <a:pt x="392" y="371"/>
                  </a:lnTo>
                  <a:lnTo>
                    <a:pt x="400" y="333"/>
                  </a:lnTo>
                  <a:lnTo>
                    <a:pt x="405" y="296"/>
                  </a:lnTo>
                  <a:lnTo>
                    <a:pt x="433" y="298"/>
                  </a:lnTo>
                  <a:lnTo>
                    <a:pt x="457" y="301"/>
                  </a:lnTo>
                  <a:lnTo>
                    <a:pt x="479" y="306"/>
                  </a:lnTo>
                  <a:lnTo>
                    <a:pt x="498" y="313"/>
                  </a:lnTo>
                  <a:lnTo>
                    <a:pt x="514" y="320"/>
                  </a:lnTo>
                  <a:lnTo>
                    <a:pt x="525" y="327"/>
                  </a:lnTo>
                  <a:lnTo>
                    <a:pt x="530" y="333"/>
                  </a:lnTo>
                  <a:lnTo>
                    <a:pt x="533" y="337"/>
                  </a:lnTo>
                  <a:lnTo>
                    <a:pt x="536" y="343"/>
                  </a:lnTo>
                  <a:lnTo>
                    <a:pt x="537" y="348"/>
                  </a:lnTo>
                  <a:lnTo>
                    <a:pt x="537" y="353"/>
                  </a:lnTo>
                  <a:lnTo>
                    <a:pt x="536" y="359"/>
                  </a:lnTo>
                  <a:lnTo>
                    <a:pt x="531" y="369"/>
                  </a:lnTo>
                  <a:lnTo>
                    <a:pt x="524" y="381"/>
                  </a:lnTo>
                  <a:lnTo>
                    <a:pt x="512" y="391"/>
                  </a:lnTo>
                  <a:lnTo>
                    <a:pt x="496" y="401"/>
                  </a:lnTo>
                  <a:lnTo>
                    <a:pt x="479" y="413"/>
                  </a:lnTo>
                  <a:lnTo>
                    <a:pt x="459" y="421"/>
                  </a:lnTo>
                  <a:lnTo>
                    <a:pt x="436" y="43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8" name="Freeform 3091"/>
            <p:cNvSpPr>
              <a:spLocks noChangeAspect="1"/>
            </p:cNvSpPr>
            <p:nvPr/>
          </p:nvSpPr>
          <p:spPr bwMode="auto">
            <a:xfrm>
              <a:off x="3008" y="3931"/>
              <a:ext cx="12" cy="12"/>
            </a:xfrm>
            <a:custGeom>
              <a:avLst/>
              <a:gdLst>
                <a:gd name="T0" fmla="*/ 0 w 37"/>
                <a:gd name="T1" fmla="*/ 0 h 36"/>
                <a:gd name="T2" fmla="*/ 0 w 37"/>
                <a:gd name="T3" fmla="*/ 0 h 36"/>
                <a:gd name="T4" fmla="*/ 0 w 37"/>
                <a:gd name="T5" fmla="*/ 0 h 36"/>
                <a:gd name="T6" fmla="*/ 0 w 37"/>
                <a:gd name="T7" fmla="*/ 0 h 36"/>
                <a:gd name="T8" fmla="*/ 0 w 37"/>
                <a:gd name="T9" fmla="*/ 0 h 36"/>
                <a:gd name="T10" fmla="*/ 0 w 37"/>
                <a:gd name="T11" fmla="*/ 0 h 36"/>
                <a:gd name="T12" fmla="*/ 0 w 37"/>
                <a:gd name="T13" fmla="*/ 0 h 36"/>
                <a:gd name="T14" fmla="*/ 0 w 37"/>
                <a:gd name="T15" fmla="*/ 0 h 36"/>
                <a:gd name="T16" fmla="*/ 0 w 37"/>
                <a:gd name="T17" fmla="*/ 0 h 36"/>
                <a:gd name="T18" fmla="*/ 0 w 37"/>
                <a:gd name="T19" fmla="*/ 0 h 36"/>
                <a:gd name="T20" fmla="*/ 0 w 37"/>
                <a:gd name="T21" fmla="*/ 0 h 36"/>
                <a:gd name="T22" fmla="*/ 0 w 37"/>
                <a:gd name="T23" fmla="*/ 0 h 36"/>
                <a:gd name="T24" fmla="*/ 0 w 37"/>
                <a:gd name="T25" fmla="*/ 0 h 36"/>
                <a:gd name="T26" fmla="*/ 0 w 37"/>
                <a:gd name="T27" fmla="*/ 0 h 36"/>
                <a:gd name="T28" fmla="*/ 0 w 37"/>
                <a:gd name="T29" fmla="*/ 0 h 36"/>
                <a:gd name="T30" fmla="*/ 0 w 37"/>
                <a:gd name="T31" fmla="*/ 0 h 36"/>
                <a:gd name="T32" fmla="*/ 0 w 37"/>
                <a:gd name="T33" fmla="*/ 0 h 36"/>
                <a:gd name="T34" fmla="*/ 0 w 37"/>
                <a:gd name="T35" fmla="*/ 0 h 36"/>
                <a:gd name="T36" fmla="*/ 0 w 37"/>
                <a:gd name="T37" fmla="*/ 0 h 36"/>
                <a:gd name="T38" fmla="*/ 0 w 37"/>
                <a:gd name="T39" fmla="*/ 0 h 36"/>
                <a:gd name="T40" fmla="*/ 0 w 37"/>
                <a:gd name="T41" fmla="*/ 0 h 36"/>
                <a:gd name="T42" fmla="*/ 0 w 37"/>
                <a:gd name="T43" fmla="*/ 0 h 36"/>
                <a:gd name="T44" fmla="*/ 0 w 37"/>
                <a:gd name="T45" fmla="*/ 0 h 36"/>
                <a:gd name="T46" fmla="*/ 0 w 37"/>
                <a:gd name="T47" fmla="*/ 0 h 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37" h="36">
                  <a:moveTo>
                    <a:pt x="0" y="18"/>
                  </a:moveTo>
                  <a:lnTo>
                    <a:pt x="0" y="18"/>
                  </a:lnTo>
                  <a:lnTo>
                    <a:pt x="1" y="24"/>
                  </a:lnTo>
                  <a:lnTo>
                    <a:pt x="5" y="30"/>
                  </a:lnTo>
                  <a:lnTo>
                    <a:pt x="11" y="34"/>
                  </a:lnTo>
                  <a:lnTo>
                    <a:pt x="19" y="36"/>
                  </a:lnTo>
                  <a:lnTo>
                    <a:pt x="26" y="34"/>
                  </a:lnTo>
                  <a:lnTo>
                    <a:pt x="32" y="30"/>
                  </a:lnTo>
                  <a:lnTo>
                    <a:pt x="36" y="24"/>
                  </a:lnTo>
                  <a:lnTo>
                    <a:pt x="37" y="18"/>
                  </a:lnTo>
                  <a:lnTo>
                    <a:pt x="36" y="11"/>
                  </a:lnTo>
                  <a:lnTo>
                    <a:pt x="32" y="5"/>
                  </a:lnTo>
                  <a:lnTo>
                    <a:pt x="26" y="1"/>
                  </a:lnTo>
                  <a:lnTo>
                    <a:pt x="19" y="0"/>
                  </a:lnTo>
                  <a:lnTo>
                    <a:pt x="11" y="1"/>
                  </a:lnTo>
                  <a:lnTo>
                    <a:pt x="5" y="5"/>
                  </a:lnTo>
                  <a:lnTo>
                    <a:pt x="1" y="11"/>
                  </a:lnTo>
                  <a:lnTo>
                    <a:pt x="0" y="1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49" name="Freeform 3092"/>
            <p:cNvSpPr>
              <a:spLocks noChangeAspect="1"/>
            </p:cNvSpPr>
            <p:nvPr/>
          </p:nvSpPr>
          <p:spPr bwMode="auto">
            <a:xfrm>
              <a:off x="3226" y="3881"/>
              <a:ext cx="23" cy="116"/>
            </a:xfrm>
            <a:custGeom>
              <a:avLst/>
              <a:gdLst>
                <a:gd name="T0" fmla="*/ 0 w 69"/>
                <a:gd name="T1" fmla="*/ 0 h 347"/>
                <a:gd name="T2" fmla="*/ 0 w 69"/>
                <a:gd name="T3" fmla="*/ 0 h 347"/>
                <a:gd name="T4" fmla="*/ 0 w 69"/>
                <a:gd name="T5" fmla="*/ 0 h 347"/>
                <a:gd name="T6" fmla="*/ 0 w 69"/>
                <a:gd name="T7" fmla="*/ 0 h 347"/>
                <a:gd name="T8" fmla="*/ 0 w 69"/>
                <a:gd name="T9" fmla="*/ 0 h 347"/>
                <a:gd name="T10" fmla="*/ 0 w 69"/>
                <a:gd name="T11" fmla="*/ 0 h 347"/>
                <a:gd name="T12" fmla="*/ 0 w 69"/>
                <a:gd name="T13" fmla="*/ 0 h 34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9" h="347">
                  <a:moveTo>
                    <a:pt x="0" y="347"/>
                  </a:moveTo>
                  <a:lnTo>
                    <a:pt x="0" y="0"/>
                  </a:lnTo>
                  <a:lnTo>
                    <a:pt x="69" y="0"/>
                  </a:lnTo>
                  <a:lnTo>
                    <a:pt x="69" y="347"/>
                  </a:lnTo>
                  <a:lnTo>
                    <a:pt x="0" y="3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0" name="Freeform 3093"/>
            <p:cNvSpPr>
              <a:spLocks noChangeAspect="1" noEditPoints="1"/>
            </p:cNvSpPr>
            <p:nvPr/>
          </p:nvSpPr>
          <p:spPr bwMode="auto">
            <a:xfrm>
              <a:off x="3279" y="3881"/>
              <a:ext cx="116" cy="116"/>
            </a:xfrm>
            <a:custGeom>
              <a:avLst/>
              <a:gdLst>
                <a:gd name="T0" fmla="*/ 0 w 349"/>
                <a:gd name="T1" fmla="*/ 0 h 347"/>
                <a:gd name="T2" fmla="*/ 0 w 349"/>
                <a:gd name="T3" fmla="*/ 0 h 347"/>
                <a:gd name="T4" fmla="*/ 0 w 349"/>
                <a:gd name="T5" fmla="*/ 0 h 347"/>
                <a:gd name="T6" fmla="*/ 0 w 349"/>
                <a:gd name="T7" fmla="*/ 0 h 347"/>
                <a:gd name="T8" fmla="*/ 0 w 349"/>
                <a:gd name="T9" fmla="*/ 0 h 347"/>
                <a:gd name="T10" fmla="*/ 0 w 349"/>
                <a:gd name="T11" fmla="*/ 0 h 347"/>
                <a:gd name="T12" fmla="*/ 0 w 349"/>
                <a:gd name="T13" fmla="*/ 0 h 347"/>
                <a:gd name="T14" fmla="*/ 0 w 349"/>
                <a:gd name="T15" fmla="*/ 0 h 347"/>
                <a:gd name="T16" fmla="*/ 0 w 349"/>
                <a:gd name="T17" fmla="*/ 0 h 347"/>
                <a:gd name="T18" fmla="*/ 0 w 349"/>
                <a:gd name="T19" fmla="*/ 0 h 347"/>
                <a:gd name="T20" fmla="*/ 0 w 349"/>
                <a:gd name="T21" fmla="*/ 0 h 347"/>
                <a:gd name="T22" fmla="*/ 0 w 349"/>
                <a:gd name="T23" fmla="*/ 0 h 347"/>
                <a:gd name="T24" fmla="*/ 0 w 349"/>
                <a:gd name="T25" fmla="*/ 0 h 347"/>
                <a:gd name="T26" fmla="*/ 0 w 349"/>
                <a:gd name="T27" fmla="*/ 0 h 347"/>
                <a:gd name="T28" fmla="*/ 0 w 349"/>
                <a:gd name="T29" fmla="*/ 0 h 347"/>
                <a:gd name="T30" fmla="*/ 0 w 349"/>
                <a:gd name="T31" fmla="*/ 0 h 347"/>
                <a:gd name="T32" fmla="*/ 0 w 349"/>
                <a:gd name="T33" fmla="*/ 0 h 3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9" h="347">
                  <a:moveTo>
                    <a:pt x="349" y="347"/>
                  </a:moveTo>
                  <a:lnTo>
                    <a:pt x="272" y="347"/>
                  </a:lnTo>
                  <a:lnTo>
                    <a:pt x="242" y="268"/>
                  </a:lnTo>
                  <a:lnTo>
                    <a:pt x="103" y="268"/>
                  </a:lnTo>
                  <a:lnTo>
                    <a:pt x="74" y="347"/>
                  </a:lnTo>
                  <a:lnTo>
                    <a:pt x="0" y="347"/>
                  </a:lnTo>
                  <a:lnTo>
                    <a:pt x="136" y="0"/>
                  </a:lnTo>
                  <a:lnTo>
                    <a:pt x="210" y="0"/>
                  </a:lnTo>
                  <a:lnTo>
                    <a:pt x="349" y="347"/>
                  </a:lnTo>
                  <a:close/>
                  <a:moveTo>
                    <a:pt x="220" y="210"/>
                  </a:moveTo>
                  <a:lnTo>
                    <a:pt x="173" y="81"/>
                  </a:lnTo>
                  <a:lnTo>
                    <a:pt x="125" y="210"/>
                  </a:lnTo>
                  <a:lnTo>
                    <a:pt x="220"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1" name="Freeform 3094"/>
            <p:cNvSpPr>
              <a:spLocks noChangeAspect="1"/>
            </p:cNvSpPr>
            <p:nvPr/>
          </p:nvSpPr>
          <p:spPr bwMode="auto">
            <a:xfrm>
              <a:off x="3428" y="3881"/>
              <a:ext cx="87" cy="116"/>
            </a:xfrm>
            <a:custGeom>
              <a:avLst/>
              <a:gdLst>
                <a:gd name="T0" fmla="*/ 0 w 263"/>
                <a:gd name="T1" fmla="*/ 0 h 347"/>
                <a:gd name="T2" fmla="*/ 0 w 263"/>
                <a:gd name="T3" fmla="*/ 0 h 347"/>
                <a:gd name="T4" fmla="*/ 0 w 263"/>
                <a:gd name="T5" fmla="*/ 0 h 347"/>
                <a:gd name="T6" fmla="*/ 0 w 263"/>
                <a:gd name="T7" fmla="*/ 0 h 347"/>
                <a:gd name="T8" fmla="*/ 0 w 263"/>
                <a:gd name="T9" fmla="*/ 0 h 347"/>
                <a:gd name="T10" fmla="*/ 0 w 263"/>
                <a:gd name="T11" fmla="*/ 0 h 347"/>
                <a:gd name="T12" fmla="*/ 0 w 263"/>
                <a:gd name="T13" fmla="*/ 0 h 347"/>
                <a:gd name="T14" fmla="*/ 0 w 263"/>
                <a:gd name="T15" fmla="*/ 0 h 347"/>
                <a:gd name="T16" fmla="*/ 0 w 263"/>
                <a:gd name="T17" fmla="*/ 0 h 347"/>
                <a:gd name="T18" fmla="*/ 0 w 263"/>
                <a:gd name="T19" fmla="*/ 0 h 347"/>
                <a:gd name="T20" fmla="*/ 0 w 263"/>
                <a:gd name="T21" fmla="*/ 0 h 347"/>
                <a:gd name="T22" fmla="*/ 0 w 263"/>
                <a:gd name="T23" fmla="*/ 0 h 347"/>
                <a:gd name="T24" fmla="*/ 0 w 263"/>
                <a:gd name="T25" fmla="*/ 0 h 347"/>
                <a:gd name="T26" fmla="*/ 0 w 263"/>
                <a:gd name="T27" fmla="*/ 0 h 347"/>
                <a:gd name="T28" fmla="*/ 0 w 263"/>
                <a:gd name="T29" fmla="*/ 0 h 34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63" h="347">
                  <a:moveTo>
                    <a:pt x="0" y="347"/>
                  </a:moveTo>
                  <a:lnTo>
                    <a:pt x="0" y="0"/>
                  </a:lnTo>
                  <a:lnTo>
                    <a:pt x="258" y="0"/>
                  </a:lnTo>
                  <a:lnTo>
                    <a:pt x="258" y="58"/>
                  </a:lnTo>
                  <a:lnTo>
                    <a:pt x="69" y="58"/>
                  </a:lnTo>
                  <a:lnTo>
                    <a:pt x="69" y="135"/>
                  </a:lnTo>
                  <a:lnTo>
                    <a:pt x="245" y="135"/>
                  </a:lnTo>
                  <a:lnTo>
                    <a:pt x="245" y="194"/>
                  </a:lnTo>
                  <a:lnTo>
                    <a:pt x="69" y="194"/>
                  </a:lnTo>
                  <a:lnTo>
                    <a:pt x="69" y="288"/>
                  </a:lnTo>
                  <a:lnTo>
                    <a:pt x="263" y="288"/>
                  </a:lnTo>
                  <a:lnTo>
                    <a:pt x="263" y="347"/>
                  </a:lnTo>
                  <a:lnTo>
                    <a:pt x="0" y="34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052" name="Freeform 3095"/>
            <p:cNvSpPr>
              <a:spLocks noChangeAspect="1" noEditPoints="1"/>
            </p:cNvSpPr>
            <p:nvPr/>
          </p:nvSpPr>
          <p:spPr bwMode="auto">
            <a:xfrm>
              <a:off x="3543" y="3881"/>
              <a:ext cx="117" cy="116"/>
            </a:xfrm>
            <a:custGeom>
              <a:avLst/>
              <a:gdLst>
                <a:gd name="T0" fmla="*/ 0 w 349"/>
                <a:gd name="T1" fmla="*/ 0 h 347"/>
                <a:gd name="T2" fmla="*/ 0 w 349"/>
                <a:gd name="T3" fmla="*/ 0 h 347"/>
                <a:gd name="T4" fmla="*/ 0 w 349"/>
                <a:gd name="T5" fmla="*/ 0 h 347"/>
                <a:gd name="T6" fmla="*/ 0 w 349"/>
                <a:gd name="T7" fmla="*/ 0 h 347"/>
                <a:gd name="T8" fmla="*/ 0 w 349"/>
                <a:gd name="T9" fmla="*/ 0 h 347"/>
                <a:gd name="T10" fmla="*/ 0 w 349"/>
                <a:gd name="T11" fmla="*/ 0 h 347"/>
                <a:gd name="T12" fmla="*/ 0 w 349"/>
                <a:gd name="T13" fmla="*/ 0 h 347"/>
                <a:gd name="T14" fmla="*/ 0 w 349"/>
                <a:gd name="T15" fmla="*/ 0 h 347"/>
                <a:gd name="T16" fmla="*/ 0 w 349"/>
                <a:gd name="T17" fmla="*/ 0 h 347"/>
                <a:gd name="T18" fmla="*/ 0 w 349"/>
                <a:gd name="T19" fmla="*/ 0 h 347"/>
                <a:gd name="T20" fmla="*/ 0 w 349"/>
                <a:gd name="T21" fmla="*/ 0 h 347"/>
                <a:gd name="T22" fmla="*/ 0 w 349"/>
                <a:gd name="T23" fmla="*/ 0 h 347"/>
                <a:gd name="T24" fmla="*/ 0 w 349"/>
                <a:gd name="T25" fmla="*/ 0 h 347"/>
                <a:gd name="T26" fmla="*/ 0 w 349"/>
                <a:gd name="T27" fmla="*/ 0 h 347"/>
                <a:gd name="T28" fmla="*/ 0 w 349"/>
                <a:gd name="T29" fmla="*/ 0 h 347"/>
                <a:gd name="T30" fmla="*/ 0 w 349"/>
                <a:gd name="T31" fmla="*/ 0 h 347"/>
                <a:gd name="T32" fmla="*/ 0 w 349"/>
                <a:gd name="T33" fmla="*/ 0 h 3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49" h="347">
                  <a:moveTo>
                    <a:pt x="349" y="347"/>
                  </a:moveTo>
                  <a:lnTo>
                    <a:pt x="272" y="347"/>
                  </a:lnTo>
                  <a:lnTo>
                    <a:pt x="243" y="268"/>
                  </a:lnTo>
                  <a:lnTo>
                    <a:pt x="105" y="268"/>
                  </a:lnTo>
                  <a:lnTo>
                    <a:pt x="76" y="347"/>
                  </a:lnTo>
                  <a:lnTo>
                    <a:pt x="0" y="347"/>
                  </a:lnTo>
                  <a:lnTo>
                    <a:pt x="136" y="0"/>
                  </a:lnTo>
                  <a:lnTo>
                    <a:pt x="212" y="0"/>
                  </a:lnTo>
                  <a:lnTo>
                    <a:pt x="349" y="347"/>
                  </a:lnTo>
                  <a:close/>
                  <a:moveTo>
                    <a:pt x="220" y="210"/>
                  </a:moveTo>
                  <a:lnTo>
                    <a:pt x="173" y="81"/>
                  </a:lnTo>
                  <a:lnTo>
                    <a:pt x="126" y="210"/>
                  </a:lnTo>
                  <a:lnTo>
                    <a:pt x="220" y="21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1027" name="Picture 309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hidden">
          <a:xfrm>
            <a:off x="0" y="-3175"/>
            <a:ext cx="9144000"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Rectangle 3097"/>
          <p:cNvSpPr>
            <a:spLocks noGrp="1" noChangeArrowheads="1"/>
          </p:cNvSpPr>
          <p:nvPr>
            <p:ph type="title"/>
          </p:nvPr>
        </p:nvSpPr>
        <p:spPr bwMode="auto">
          <a:xfrm>
            <a:off x="282575" y="98425"/>
            <a:ext cx="85344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title style</a:t>
            </a:r>
          </a:p>
        </p:txBody>
      </p:sp>
      <p:sp>
        <p:nvSpPr>
          <p:cNvPr id="1029" name="Rectangle 3098"/>
          <p:cNvSpPr>
            <a:spLocks noGrp="1" noChangeArrowheads="1"/>
          </p:cNvSpPr>
          <p:nvPr>
            <p:ph type="body" idx="1"/>
          </p:nvPr>
        </p:nvSpPr>
        <p:spPr bwMode="auto">
          <a:xfrm>
            <a:off x="282575" y="1524000"/>
            <a:ext cx="8593138"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4844" name="Rectangle 3100"/>
          <p:cNvSpPr>
            <a:spLocks noGrp="1" noChangeArrowheads="1"/>
          </p:cNvSpPr>
          <p:nvPr>
            <p:ph type="ftr" sz="quarter" idx="3"/>
          </p:nvPr>
        </p:nvSpPr>
        <p:spPr bwMode="auto">
          <a:xfrm>
            <a:off x="2209800" y="6400800"/>
            <a:ext cx="6113463"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kumimoji="0" sz="1200" b="1">
                <a:solidFill>
                  <a:srgbClr val="D5D7D8"/>
                </a:solidFill>
              </a:defRPr>
            </a:lvl1pPr>
          </a:lstStyle>
          <a:p>
            <a:pPr>
              <a:defRPr/>
            </a:pPr>
            <a:r>
              <a:rPr lang="en-GB"/>
              <a:t>The IEC of the IAEA and its response to the acident at Fukushima Daiichi NPP</a:t>
            </a:r>
          </a:p>
        </p:txBody>
      </p:sp>
      <p:sp>
        <p:nvSpPr>
          <p:cNvPr id="34845" name="Rectangle 3101"/>
          <p:cNvSpPr>
            <a:spLocks noGrp="1" noChangeArrowheads="1"/>
          </p:cNvSpPr>
          <p:nvPr>
            <p:ph type="sldNum" sz="quarter" idx="4"/>
          </p:nvPr>
        </p:nvSpPr>
        <p:spPr bwMode="auto">
          <a:xfrm>
            <a:off x="8382000" y="6400800"/>
            <a:ext cx="509588" cy="293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lnSpc>
                <a:spcPct val="100000"/>
              </a:lnSpc>
              <a:defRPr kumimoji="0" sz="1200" b="1">
                <a:solidFill>
                  <a:srgbClr val="D5D7D8"/>
                </a:solidFill>
              </a:defRPr>
            </a:lvl1pPr>
          </a:lstStyle>
          <a:p>
            <a:pPr>
              <a:defRPr/>
            </a:pPr>
            <a:fld id="{179BA0F0-5BA6-4142-A1D4-2942D013A2B4}" type="slidenum">
              <a:rPr lang="en-GB"/>
              <a:pPr>
                <a:defRPr/>
              </a:pPr>
              <a:t>‹#›</a:t>
            </a:fld>
            <a:endParaRPr lang="en-GB"/>
          </a:p>
        </p:txBody>
      </p:sp>
    </p:spTree>
  </p:cSld>
  <p:clrMap bg1="dk2" tx1="lt1" bg2="dk1" tx2="lt2" accent1="accent1" accent2="accent2" accent3="accent3" accent4="accent4" accent5="accent5" accent6="accent6" hlink="hlink" folHlink="folHlink"/>
  <p:sldLayoutIdLst>
    <p:sldLayoutId id="2147483739"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40" r:id="rId12"/>
  </p:sldLayoutIdLst>
  <p:transition/>
  <p:hf hdr="0" dt="0"/>
  <p:txStyles>
    <p:titleStyle>
      <a:lvl1pPr algn="l" rtl="0" eaLnBrk="0" fontAlgn="base" hangingPunct="0">
        <a:spcBef>
          <a:spcPct val="20000"/>
        </a:spcBef>
        <a:spcAft>
          <a:spcPct val="0"/>
        </a:spcAft>
        <a:defRPr sz="3600" b="1">
          <a:solidFill>
            <a:srgbClr val="CCECFF"/>
          </a:solidFill>
          <a:latin typeface="+mj-lt"/>
          <a:ea typeface="+mj-ea"/>
          <a:cs typeface="+mj-cs"/>
        </a:defRPr>
      </a:lvl1pPr>
      <a:lvl2pPr algn="l" rtl="0" eaLnBrk="0" fontAlgn="base" hangingPunct="0">
        <a:spcBef>
          <a:spcPct val="20000"/>
        </a:spcBef>
        <a:spcAft>
          <a:spcPct val="0"/>
        </a:spcAft>
        <a:defRPr sz="3600" b="1">
          <a:solidFill>
            <a:srgbClr val="CCECFF"/>
          </a:solidFill>
          <a:latin typeface="Arial" charset="0"/>
        </a:defRPr>
      </a:lvl2pPr>
      <a:lvl3pPr algn="l" rtl="0" eaLnBrk="0" fontAlgn="base" hangingPunct="0">
        <a:spcBef>
          <a:spcPct val="20000"/>
        </a:spcBef>
        <a:spcAft>
          <a:spcPct val="0"/>
        </a:spcAft>
        <a:defRPr sz="3600" b="1">
          <a:solidFill>
            <a:srgbClr val="CCECFF"/>
          </a:solidFill>
          <a:latin typeface="Arial" charset="0"/>
        </a:defRPr>
      </a:lvl3pPr>
      <a:lvl4pPr algn="l" rtl="0" eaLnBrk="0" fontAlgn="base" hangingPunct="0">
        <a:spcBef>
          <a:spcPct val="20000"/>
        </a:spcBef>
        <a:spcAft>
          <a:spcPct val="0"/>
        </a:spcAft>
        <a:defRPr sz="3600" b="1">
          <a:solidFill>
            <a:srgbClr val="CCECFF"/>
          </a:solidFill>
          <a:latin typeface="Arial" charset="0"/>
        </a:defRPr>
      </a:lvl4pPr>
      <a:lvl5pPr algn="l" rtl="0" eaLnBrk="0" fontAlgn="base" hangingPunct="0">
        <a:spcBef>
          <a:spcPct val="20000"/>
        </a:spcBef>
        <a:spcAft>
          <a:spcPct val="0"/>
        </a:spcAft>
        <a:defRPr sz="3600" b="1">
          <a:solidFill>
            <a:srgbClr val="CCECFF"/>
          </a:solidFill>
          <a:latin typeface="Arial" charset="0"/>
        </a:defRPr>
      </a:lvl5pPr>
      <a:lvl6pPr marL="457200" algn="l" rtl="0" fontAlgn="base">
        <a:spcBef>
          <a:spcPct val="20000"/>
        </a:spcBef>
        <a:spcAft>
          <a:spcPct val="0"/>
        </a:spcAft>
        <a:defRPr sz="3600" b="1">
          <a:solidFill>
            <a:srgbClr val="CCECFF"/>
          </a:solidFill>
          <a:latin typeface="Arial" charset="0"/>
        </a:defRPr>
      </a:lvl6pPr>
      <a:lvl7pPr marL="914400" algn="l" rtl="0" fontAlgn="base">
        <a:spcBef>
          <a:spcPct val="20000"/>
        </a:spcBef>
        <a:spcAft>
          <a:spcPct val="0"/>
        </a:spcAft>
        <a:defRPr sz="3600" b="1">
          <a:solidFill>
            <a:srgbClr val="CCECFF"/>
          </a:solidFill>
          <a:latin typeface="Arial" charset="0"/>
        </a:defRPr>
      </a:lvl7pPr>
      <a:lvl8pPr marL="1371600" algn="l" rtl="0" fontAlgn="base">
        <a:spcBef>
          <a:spcPct val="20000"/>
        </a:spcBef>
        <a:spcAft>
          <a:spcPct val="0"/>
        </a:spcAft>
        <a:defRPr sz="3600" b="1">
          <a:solidFill>
            <a:srgbClr val="CCECFF"/>
          </a:solidFill>
          <a:latin typeface="Arial" charset="0"/>
        </a:defRPr>
      </a:lvl8pPr>
      <a:lvl9pPr marL="1828800" algn="l" rtl="0" fontAlgn="base">
        <a:spcBef>
          <a:spcPct val="20000"/>
        </a:spcBef>
        <a:spcAft>
          <a:spcPct val="0"/>
        </a:spcAft>
        <a:defRPr sz="3600" b="1">
          <a:solidFill>
            <a:srgbClr val="CCECFF"/>
          </a:solidFill>
          <a:latin typeface="Arial" charset="0"/>
        </a:defRPr>
      </a:lvl9pPr>
    </p:titleStyle>
    <p:bodyStyle>
      <a:lvl1pPr marL="342900" indent="-342900" algn="l" rtl="0" eaLnBrk="0" fontAlgn="base" hangingPunct="0">
        <a:spcBef>
          <a:spcPct val="20000"/>
        </a:spcBef>
        <a:spcAft>
          <a:spcPct val="0"/>
        </a:spcAft>
        <a:buClr>
          <a:srgbClr val="99CCFF"/>
        </a:buClr>
        <a:buSzPct val="110000"/>
        <a:buChar char="•"/>
        <a:defRPr sz="3200">
          <a:solidFill>
            <a:srgbClr val="FFFFCC"/>
          </a:solidFill>
          <a:latin typeface="+mn-lt"/>
          <a:ea typeface="+mn-ea"/>
          <a:cs typeface="+mn-cs"/>
        </a:defRPr>
      </a:lvl1pPr>
      <a:lvl2pPr marL="742950" indent="-285750" algn="l" rtl="0" eaLnBrk="0" fontAlgn="base" hangingPunct="0">
        <a:spcBef>
          <a:spcPct val="20000"/>
        </a:spcBef>
        <a:spcAft>
          <a:spcPct val="0"/>
        </a:spcAft>
        <a:buClr>
          <a:srgbClr val="99CCFF"/>
        </a:buClr>
        <a:buSzPct val="110000"/>
        <a:buChar char="•"/>
        <a:defRPr sz="2800">
          <a:solidFill>
            <a:srgbClr val="FFFFCC"/>
          </a:solidFill>
          <a:latin typeface="+mn-lt"/>
        </a:defRPr>
      </a:lvl2pPr>
      <a:lvl3pPr marL="1143000" indent="-228600" algn="l" rtl="0" eaLnBrk="0" fontAlgn="base" hangingPunct="0">
        <a:spcBef>
          <a:spcPct val="20000"/>
        </a:spcBef>
        <a:spcAft>
          <a:spcPct val="0"/>
        </a:spcAft>
        <a:buClr>
          <a:srgbClr val="99CCFF"/>
        </a:buClr>
        <a:buSzPct val="110000"/>
        <a:buChar char="•"/>
        <a:defRPr sz="2400">
          <a:solidFill>
            <a:srgbClr val="FFFFCC"/>
          </a:solidFill>
          <a:latin typeface="+mn-lt"/>
        </a:defRPr>
      </a:lvl3pPr>
      <a:lvl4pPr marL="1600200" indent="-228600" algn="l" rtl="0" eaLnBrk="0" fontAlgn="base" hangingPunct="0">
        <a:spcBef>
          <a:spcPct val="20000"/>
        </a:spcBef>
        <a:spcAft>
          <a:spcPct val="0"/>
        </a:spcAft>
        <a:buClr>
          <a:srgbClr val="99CCFF"/>
        </a:buClr>
        <a:buSzPct val="110000"/>
        <a:buChar char="–"/>
        <a:defRPr sz="2000">
          <a:solidFill>
            <a:srgbClr val="FFFFCC"/>
          </a:solidFill>
          <a:latin typeface="+mn-lt"/>
        </a:defRPr>
      </a:lvl4pPr>
      <a:lvl5pPr marL="2057400" indent="-228600" algn="l" rtl="0" eaLnBrk="0" fontAlgn="base" hangingPunct="0">
        <a:spcBef>
          <a:spcPct val="20000"/>
        </a:spcBef>
        <a:spcAft>
          <a:spcPct val="0"/>
        </a:spcAft>
        <a:buClr>
          <a:srgbClr val="99CCFF"/>
        </a:buClr>
        <a:buSzPct val="110000"/>
        <a:buChar char="»"/>
        <a:defRPr sz="2000">
          <a:solidFill>
            <a:srgbClr val="FFFFCC"/>
          </a:solidFill>
          <a:latin typeface="+mn-lt"/>
        </a:defRPr>
      </a:lvl5pPr>
      <a:lvl6pPr marL="2514600" indent="-228600" algn="l" rtl="0" fontAlgn="base">
        <a:spcBef>
          <a:spcPct val="20000"/>
        </a:spcBef>
        <a:spcAft>
          <a:spcPct val="0"/>
        </a:spcAft>
        <a:buClr>
          <a:srgbClr val="99CCFF"/>
        </a:buClr>
        <a:buSzPct val="110000"/>
        <a:buChar char="»"/>
        <a:defRPr sz="2000">
          <a:solidFill>
            <a:srgbClr val="FFFFCC"/>
          </a:solidFill>
          <a:latin typeface="+mn-lt"/>
        </a:defRPr>
      </a:lvl6pPr>
      <a:lvl7pPr marL="2971800" indent="-228600" algn="l" rtl="0" fontAlgn="base">
        <a:spcBef>
          <a:spcPct val="20000"/>
        </a:spcBef>
        <a:spcAft>
          <a:spcPct val="0"/>
        </a:spcAft>
        <a:buClr>
          <a:srgbClr val="99CCFF"/>
        </a:buClr>
        <a:buSzPct val="110000"/>
        <a:buChar char="»"/>
        <a:defRPr sz="2000">
          <a:solidFill>
            <a:srgbClr val="FFFFCC"/>
          </a:solidFill>
          <a:latin typeface="+mn-lt"/>
        </a:defRPr>
      </a:lvl7pPr>
      <a:lvl8pPr marL="3429000" indent="-228600" algn="l" rtl="0" fontAlgn="base">
        <a:spcBef>
          <a:spcPct val="20000"/>
        </a:spcBef>
        <a:spcAft>
          <a:spcPct val="0"/>
        </a:spcAft>
        <a:buClr>
          <a:srgbClr val="99CCFF"/>
        </a:buClr>
        <a:buSzPct val="110000"/>
        <a:buChar char="»"/>
        <a:defRPr sz="2000">
          <a:solidFill>
            <a:srgbClr val="FFFFCC"/>
          </a:solidFill>
          <a:latin typeface="+mn-lt"/>
        </a:defRPr>
      </a:lvl8pPr>
      <a:lvl9pPr marL="3886200" indent="-228600" algn="l" rtl="0" fontAlgn="base">
        <a:spcBef>
          <a:spcPct val="20000"/>
        </a:spcBef>
        <a:spcAft>
          <a:spcPct val="0"/>
        </a:spcAft>
        <a:buClr>
          <a:srgbClr val="99CCFF"/>
        </a:buClr>
        <a:buSzPct val="110000"/>
        <a:buChar char="»"/>
        <a:defRPr sz="2000">
          <a:solidFill>
            <a:srgbClr val="FFFFC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6.emf"/><Relationship Id="rId4" Type="http://schemas.openxmlformats.org/officeDocument/2006/relationships/oleObject" Target="../embeddings/oleObject3.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7.xml"/><Relationship Id="rId1" Type="http://schemas.openxmlformats.org/officeDocument/2006/relationships/vmlDrawing" Target="../drawings/vmlDrawing4.vml"/><Relationship Id="rId5" Type="http://schemas.openxmlformats.org/officeDocument/2006/relationships/image" Target="../media/image17.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8.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emf"/><Relationship Id="rId11" Type="http://schemas.openxmlformats.org/officeDocument/2006/relationships/image" Target="../media/image10.png"/><Relationship Id="rId5" Type="http://schemas.openxmlformats.org/officeDocument/2006/relationships/oleObject" Target="../embeddings/oleObject1.bin"/><Relationship Id="rId10" Type="http://schemas.openxmlformats.org/officeDocument/2006/relationships/image" Target="../media/image9.jpeg"/><Relationship Id="rId4" Type="http://schemas.openxmlformats.org/officeDocument/2006/relationships/image" Target="../media/image5.jpeg"/><Relationship Id="rId9"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5.wmf"/><Relationship Id="rId4" Type="http://schemas.openxmlformats.org/officeDocument/2006/relationships/oleObject" Target="../embeddings/oleObject2.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1484313"/>
            <a:ext cx="9144000"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lnSpc>
                <a:spcPct val="80000"/>
              </a:lnSpc>
              <a:spcBef>
                <a:spcPct val="30000"/>
              </a:spcBef>
            </a:pPr>
            <a:r>
              <a:rPr lang="en-US" sz="4000" b="1" dirty="0" smtClean="0">
                <a:solidFill>
                  <a:srgbClr val="FFFF00"/>
                </a:solidFill>
              </a:rPr>
              <a:t>Emergency Exposure Situations:  IAEA Safety Standards and Guidance</a:t>
            </a:r>
            <a:endParaRPr lang="ru-RU" sz="4000" b="1" dirty="0">
              <a:solidFill>
                <a:srgbClr val="FFFF00"/>
              </a:solidFill>
            </a:endParaRPr>
          </a:p>
        </p:txBody>
      </p:sp>
      <p:sp>
        <p:nvSpPr>
          <p:cNvPr id="3075" name="Rectangle 3"/>
          <p:cNvSpPr>
            <a:spLocks noChangeArrowheads="1"/>
          </p:cNvSpPr>
          <p:nvPr/>
        </p:nvSpPr>
        <p:spPr bwMode="auto">
          <a:xfrm>
            <a:off x="0" y="3644900"/>
            <a:ext cx="9144000" cy="1239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nchorCtr="1"/>
          <a:lstStyle/>
          <a:p>
            <a:pPr algn="ctr">
              <a:spcBef>
                <a:spcPct val="20000"/>
              </a:spcBef>
              <a:buClr>
                <a:srgbClr val="99CCFF"/>
              </a:buClr>
              <a:buSzPct val="110000"/>
              <a:defRPr/>
            </a:pPr>
            <a:r>
              <a:rPr lang="en-GB" sz="2800" i="1" dirty="0">
                <a:solidFill>
                  <a:srgbClr val="FFFFCC"/>
                </a:solidFill>
                <a:latin typeface="+mn-lt"/>
              </a:rPr>
              <a:t>Elena </a:t>
            </a:r>
            <a:r>
              <a:rPr lang="en-GB" sz="2800" i="1" dirty="0" err="1" smtClean="0">
                <a:solidFill>
                  <a:srgbClr val="FFFFCC"/>
                </a:solidFill>
                <a:latin typeface="+mn-lt"/>
              </a:rPr>
              <a:t>Buglova</a:t>
            </a:r>
            <a:endParaRPr lang="en-GB" sz="2800" i="1" dirty="0">
              <a:solidFill>
                <a:srgbClr val="FFFFCC"/>
              </a:solidFill>
              <a:latin typeface="+mn-lt"/>
            </a:endParaRPr>
          </a:p>
          <a:p>
            <a:pPr algn="ctr">
              <a:spcBef>
                <a:spcPct val="20000"/>
              </a:spcBef>
              <a:buClr>
                <a:srgbClr val="99CCFF"/>
              </a:buClr>
              <a:buSzPct val="110000"/>
              <a:defRPr/>
            </a:pPr>
            <a:r>
              <a:rPr lang="en-GB" sz="2800" i="1" dirty="0" smtClean="0">
                <a:solidFill>
                  <a:srgbClr val="FFFFCC"/>
                </a:solidFill>
                <a:latin typeface="+mn-lt"/>
              </a:rPr>
              <a:t>Head, Incident </a:t>
            </a:r>
            <a:r>
              <a:rPr lang="en-GB" sz="2800" i="1" dirty="0">
                <a:solidFill>
                  <a:srgbClr val="FFFFCC"/>
                </a:solidFill>
                <a:latin typeface="+mn-lt"/>
              </a:rPr>
              <a:t>and Emergency Centre</a:t>
            </a:r>
          </a:p>
        </p:txBody>
      </p:sp>
      <p:sp>
        <p:nvSpPr>
          <p:cNvPr id="3076" name="Rectangle 3"/>
          <p:cNvSpPr txBox="1">
            <a:spLocks noChangeArrowheads="1"/>
          </p:cNvSpPr>
          <p:nvPr/>
        </p:nvSpPr>
        <p:spPr bwMode="black">
          <a:xfrm>
            <a:off x="0" y="144463"/>
            <a:ext cx="9144000" cy="836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chorCtr="1"/>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algn="ctr">
              <a:spcBef>
                <a:spcPct val="20000"/>
              </a:spcBef>
              <a:buClr>
                <a:srgbClr val="99CCFF"/>
              </a:buClr>
              <a:buSzPct val="110000"/>
            </a:pPr>
            <a:endParaRPr kumimoji="0" lang="en-US" sz="2000">
              <a:solidFill>
                <a:srgbClr val="FFFF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4"/>
          <p:cNvSpPr>
            <a:spLocks noGrp="1"/>
          </p:cNvSpPr>
          <p:nvPr>
            <p:ph type="sldNum" sz="quarter" idx="11"/>
          </p:nvPr>
        </p:nvSpPr>
        <p:spPr/>
        <p:txBody>
          <a:bodyPr/>
          <a:lstStyle/>
          <a:p>
            <a:fld id="{F735D5E1-30A6-4CC2-A12B-738E4ED9C720}" type="slidenum">
              <a:rPr lang="en-GB"/>
              <a:pPr/>
              <a:t>10</a:t>
            </a:fld>
            <a:endParaRPr lang="en-GB"/>
          </a:p>
        </p:txBody>
      </p:sp>
      <p:sp>
        <p:nvSpPr>
          <p:cNvPr id="411650" name="Rectangle 2"/>
          <p:cNvSpPr>
            <a:spLocks noGrp="1" noChangeArrowheads="1"/>
          </p:cNvSpPr>
          <p:nvPr>
            <p:ph type="title"/>
          </p:nvPr>
        </p:nvSpPr>
        <p:spPr/>
        <p:txBody>
          <a:bodyPr/>
          <a:lstStyle/>
          <a:p>
            <a:r>
              <a:rPr lang="en-GB" sz="3200" dirty="0" smtClean="0"/>
              <a:t>Response </a:t>
            </a:r>
            <a:r>
              <a:rPr lang="en-GB" sz="3200" dirty="0"/>
              <a:t>Time Objectives</a:t>
            </a:r>
          </a:p>
        </p:txBody>
      </p:sp>
      <p:graphicFrame>
        <p:nvGraphicFramePr>
          <p:cNvPr id="412020" name="Group 372"/>
          <p:cNvGraphicFramePr>
            <a:graphicFrameLocks noGrp="1"/>
          </p:cNvGraphicFramePr>
          <p:nvPr>
            <p:ph idx="1"/>
          </p:nvPr>
        </p:nvGraphicFramePr>
        <p:xfrm>
          <a:off x="457200" y="1447800"/>
          <a:ext cx="8382000" cy="4572001"/>
        </p:xfrm>
        <a:graphic>
          <a:graphicData uri="http://schemas.openxmlformats.org/drawingml/2006/table">
            <a:tbl>
              <a:tblPr/>
              <a:tblGrid>
                <a:gridCol w="2536825"/>
                <a:gridCol w="762000"/>
                <a:gridCol w="609600"/>
                <a:gridCol w="685800"/>
                <a:gridCol w="182563"/>
                <a:gridCol w="503237"/>
                <a:gridCol w="282575"/>
                <a:gridCol w="403225"/>
                <a:gridCol w="206375"/>
                <a:gridCol w="479425"/>
                <a:gridCol w="358775"/>
                <a:gridCol w="327025"/>
                <a:gridCol w="434975"/>
                <a:gridCol w="609600"/>
              </a:tblGrid>
              <a:tr h="984250">
                <a:tc row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Element/task</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8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noFill/>
                  </a:tcPr>
                </a:tc>
                <a:tc gridSpan="4">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Threat category I facility</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8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gridSpan="6">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Threat category II facility</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8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gridSpan="3">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Threat category III facility</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8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r>
              <a:tr h="600075">
                <a:tc vMerge="1">
                  <a:txBody>
                    <a:bodyPr/>
                    <a:lstStyle/>
                    <a:p>
                      <a:endParaRPr lang="en-US"/>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Facility</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noFill/>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Local</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noFill/>
                  </a:tcPr>
                </a:tc>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National</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Facility</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Local</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National</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Facility</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noFill/>
                  </a:tcPr>
                </a:tc>
                <a:tc hMerge="1">
                  <a:txBody>
                    <a:bodyPr/>
                    <a:lstStyle/>
                    <a:p>
                      <a:endParaRPr lang="en-US"/>
                    </a:p>
                  </a:txBody>
                  <a:tcPr/>
                </a:tc>
                <a:tc>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Local</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noFill/>
                  </a:tcPr>
                </a:tc>
              </a:tr>
              <a:tr h="601663">
                <a:tc gridSpan="14">
                  <a:txBody>
                    <a:bodyPr/>
                    <a:lstStyle/>
                    <a:p>
                      <a:pPr marL="342900" marR="0" lvl="0" indent="-342900" algn="just" defTabSz="914400" rtl="0" eaLnBrk="1" fontAlgn="base" latinLnBrk="0" hangingPunct="1">
                        <a:lnSpc>
                          <a:spcPct val="100000"/>
                        </a:lnSpc>
                        <a:spcBef>
                          <a:spcPct val="0"/>
                        </a:spcBef>
                        <a:spcAft>
                          <a:spcPct val="0"/>
                        </a:spcAft>
                        <a:buClrTx/>
                        <a:buSzTx/>
                        <a:buFontTx/>
                        <a:buNone/>
                        <a:tabLst/>
                      </a:pPr>
                      <a:r>
                        <a:rPr kumimoji="1" lang="en-US" sz="1400" b="0" i="1" u="none" strike="noStrike" cap="none" normalizeH="0" baseline="0" smtClean="0">
                          <a:ln>
                            <a:noFill/>
                          </a:ln>
                          <a:solidFill>
                            <a:schemeClr val="tx1"/>
                          </a:solidFill>
                          <a:effectLst/>
                          <a:latin typeface="Times New Roman" pitchFamily="18" charset="0"/>
                          <a:cs typeface="Times New Roman" pitchFamily="18" charset="0"/>
                        </a:rPr>
                        <a:t>Establishing emergency management operation (the objective is timed from the time at which the emergency is classified by the facility operator)</a:t>
                      </a:r>
                      <a:endParaRPr kumimoji="1" lang="en-US" sz="14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8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192213">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Announce who is the director of on-site emergency response to those on the site </a:t>
                      </a:r>
                      <a:endParaRPr kumimoji="1"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&lt; 15 min</a:t>
                      </a:r>
                      <a:endParaRPr kumimoji="1"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endParaRPr kumimoji="0" lang="en-US" sz="1400" b="0" i="0" u="none" strike="noStrike" cap="none" normalizeH="0" baseline="0" smtClean="0">
                        <a:ln>
                          <a:noFill/>
                        </a:ln>
                        <a:solidFill>
                          <a:srgbClr val="FFFFCC"/>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endParaRPr kumimoji="0" lang="en-US" sz="1400" b="0" i="0" u="none" strike="noStrike" cap="none" normalizeH="0" baseline="0" smtClean="0">
                        <a:ln>
                          <a:noFill/>
                        </a:ln>
                        <a:solidFill>
                          <a:srgbClr val="FFFFCC"/>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gridSpan="2">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endParaRPr kumimoji="0" lang="en-US" sz="1400" b="0" i="0" u="none" strike="noStrike" cap="none" normalizeH="0" baseline="0" smtClean="0">
                        <a:ln>
                          <a:noFill/>
                        </a:ln>
                        <a:solidFill>
                          <a:srgbClr val="FFFFCC"/>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endParaRPr kumimoji="0" lang="en-US" sz="1400" b="0" i="0" u="none" strike="noStrike" cap="none" normalizeH="0" baseline="0" smtClean="0">
                        <a:ln>
                          <a:noFill/>
                        </a:ln>
                        <a:solidFill>
                          <a:srgbClr val="FFFFCC"/>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endParaRPr kumimoji="0" lang="en-US" sz="1400" b="0" i="0" u="none" strike="noStrike" cap="none" normalizeH="0" baseline="0" smtClean="0">
                        <a:ln>
                          <a:noFill/>
                        </a:ln>
                        <a:solidFill>
                          <a:srgbClr val="FFFFCC"/>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endParaRPr kumimoji="0" lang="en-US" sz="1400" b="0" i="0" u="none" strike="noStrike" cap="none" normalizeH="0" baseline="0" smtClean="0">
                        <a:ln>
                          <a:noFill/>
                        </a:ln>
                        <a:solidFill>
                          <a:srgbClr val="FFFFCC"/>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endParaRPr kumimoji="0" lang="en-US" sz="1400" b="0" i="0" u="none" strike="noStrike" cap="none" normalizeH="0" baseline="0" smtClean="0">
                        <a:ln>
                          <a:noFill/>
                        </a:ln>
                        <a:solidFill>
                          <a:srgbClr val="FFFFCC"/>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hMerge="1">
                  <a:txBody>
                    <a:bodyPr/>
                    <a:lstStyle/>
                    <a:p>
                      <a:endParaRPr lang="en-US"/>
                    </a:p>
                  </a:txBody>
                  <a:tcPr/>
                </a:tc>
              </a:tr>
              <a:tr h="1193800">
                <a:tc>
                  <a:txBody>
                    <a:bodyPr/>
                    <a:lstStyle/>
                    <a:p>
                      <a:pPr marL="342900" marR="0" lvl="0" indent="-342900" algn="l"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Activate emergency operations facility and/or incident command post (see Appendix VIII)</a:t>
                      </a:r>
                      <a:endParaRPr kumimoji="1"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8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&lt; 1 h</a:t>
                      </a:r>
                      <a:endParaRPr kumimoji="1"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8000"/>
                      </a:solidFill>
                      <a:prstDash val="solid"/>
                      <a:round/>
                      <a:headEnd type="none" w="sm" len="sm"/>
                      <a:tailEnd type="none" w="sm" len="sm"/>
                    </a:lnB>
                    <a:lnTlToBr>
                      <a:noFill/>
                    </a:lnTlToBr>
                    <a:lnBlToTr>
                      <a:noFill/>
                    </a:lnBlToTr>
                    <a:noFill/>
                  </a:tcPr>
                </a:tc>
                <a:tc>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&lt;1 h</a:t>
                      </a:r>
                      <a:endParaRPr kumimoji="1"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8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endParaRPr kumimoji="0" lang="en-US" sz="1400" b="0" i="0" u="none" strike="noStrike" cap="none" normalizeH="0" baseline="0" smtClean="0">
                        <a:ln>
                          <a:noFill/>
                        </a:ln>
                        <a:solidFill>
                          <a:srgbClr val="FFFFCC"/>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8000"/>
                      </a:solidFill>
                      <a:prstDash val="solid"/>
                      <a:round/>
                      <a:headEnd type="none" w="sm" len="sm"/>
                      <a:tailEnd type="none" w="sm" len="sm"/>
                    </a:lnB>
                    <a:lnTlToBr>
                      <a:noFill/>
                    </a:lnTlToBr>
                    <a:lnBlToTr>
                      <a:noFill/>
                    </a:lnBlToTr>
                    <a:noFill/>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&lt; 1 h</a:t>
                      </a:r>
                      <a:endParaRPr kumimoji="1"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8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&lt; 1 h</a:t>
                      </a:r>
                      <a:endParaRPr kumimoji="1"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8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endParaRPr kumimoji="0" lang="en-US" sz="1400" b="0" i="0" u="none" strike="noStrike" cap="none" normalizeH="0" baseline="0" smtClean="0">
                        <a:ln>
                          <a:noFill/>
                        </a:ln>
                        <a:solidFill>
                          <a:srgbClr val="FFFFCC"/>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8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endParaRPr kumimoji="0" lang="en-US" sz="1400" b="0" i="0" u="none" strike="noStrike" cap="none" normalizeH="0" baseline="0" smtClean="0">
                        <a:ln>
                          <a:noFill/>
                        </a:ln>
                        <a:solidFill>
                          <a:srgbClr val="FFFFCC"/>
                        </a:solidFill>
                        <a:effectLst/>
                        <a:latin typeface="Arial"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8000"/>
                      </a:solidFill>
                      <a:prstDash val="solid"/>
                      <a:round/>
                      <a:headEnd type="none" w="sm" len="sm"/>
                      <a:tailEnd type="none" w="sm" len="sm"/>
                    </a:lnB>
                    <a:lnTlToBr>
                      <a:noFill/>
                    </a:lnTlToBr>
                    <a:lnBlToTr>
                      <a:noFill/>
                    </a:lnBlToTr>
                    <a:noFill/>
                  </a:tcPr>
                </a:tc>
                <a:tc hMerge="1">
                  <a:txBody>
                    <a:bodyPr/>
                    <a:lstStyle/>
                    <a:p>
                      <a:endParaRPr lang="en-US"/>
                    </a:p>
                  </a:txBody>
                  <a:tcPr/>
                </a:tc>
                <a:tc gridSpan="2">
                  <a:txBody>
                    <a:bodyPr/>
                    <a:lstStyle/>
                    <a:p>
                      <a:pPr marL="342900" marR="0" lvl="0" indent="-342900" algn="ctr" defTabSz="914400" rtl="0" eaLnBrk="1" fontAlgn="base" latinLnBrk="0" hangingPunct="1">
                        <a:lnSpc>
                          <a:spcPct val="100000"/>
                        </a:lnSpc>
                        <a:spcBef>
                          <a:spcPct val="0"/>
                        </a:spcBef>
                        <a:spcAft>
                          <a:spcPct val="0"/>
                        </a:spcAft>
                        <a:buClrTx/>
                        <a:buSzTx/>
                        <a:buFontTx/>
                        <a:buNone/>
                        <a:tabLst/>
                      </a:pPr>
                      <a:r>
                        <a:rPr kumimoji="1" lang="en-US" sz="1400" b="0" i="0" u="none" strike="noStrike" cap="none" normalizeH="0" baseline="0" smtClean="0">
                          <a:ln>
                            <a:noFill/>
                          </a:ln>
                          <a:solidFill>
                            <a:schemeClr val="tx1"/>
                          </a:solidFill>
                          <a:effectLst/>
                          <a:latin typeface="Times New Roman" pitchFamily="18" charset="0"/>
                          <a:cs typeface="Times New Roman" pitchFamily="18" charset="0"/>
                        </a:rPr>
                        <a:t>&lt; 2 h</a:t>
                      </a:r>
                      <a:endParaRPr kumimoji="1" lang="en-US" sz="1400" b="0"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8000"/>
                      </a:solidFill>
                      <a:prstDash val="solid"/>
                      <a:round/>
                      <a:headEnd type="none" w="sm" len="sm"/>
                      <a:tailEnd type="none" w="sm" len="sm"/>
                    </a:lnB>
                    <a:lnTlToBr>
                      <a:noFill/>
                    </a:lnTlToBr>
                    <a:lnBlToTr>
                      <a:noFill/>
                    </a:lnBlToTr>
                    <a:noFill/>
                  </a:tcPr>
                </a:tc>
                <a:tc hMerge="1">
                  <a:txBody>
                    <a:bodyPr/>
                    <a:lstStyle/>
                    <a:p>
                      <a:endParaRPr lang="en-US"/>
                    </a:p>
                  </a:txBody>
                  <a:tcPr/>
                </a:tc>
              </a:tr>
            </a:tbl>
          </a:graphicData>
        </a:graphic>
      </p:graphicFrame>
    </p:spTree>
    <p:extLst>
      <p:ext uri="{BB962C8B-B14F-4D97-AF65-F5344CB8AC3E}">
        <p14:creationId xmlns:p14="http://schemas.microsoft.com/office/powerpoint/2010/main" val="3919534582"/>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30188" y="152400"/>
            <a:ext cx="8913812" cy="838200"/>
          </a:xfrm>
        </p:spPr>
        <p:txBody>
          <a:bodyPr anchor="ctr"/>
          <a:lstStyle/>
          <a:p>
            <a:pPr eaLnBrk="1" hangingPunct="1"/>
            <a:r>
              <a:rPr lang="en-GB" dirty="0" smtClean="0"/>
              <a:t>Safety Guides</a:t>
            </a:r>
          </a:p>
        </p:txBody>
      </p:sp>
      <p:sp>
        <p:nvSpPr>
          <p:cNvPr id="7171" name="Rectangle 3"/>
          <p:cNvSpPr>
            <a:spLocks noGrp="1" noChangeArrowheads="1"/>
          </p:cNvSpPr>
          <p:nvPr>
            <p:ph type="body" idx="4294967295"/>
          </p:nvPr>
        </p:nvSpPr>
        <p:spPr>
          <a:xfrm>
            <a:off x="198438" y="1141413"/>
            <a:ext cx="7040562" cy="5054600"/>
          </a:xfrm>
        </p:spPr>
        <p:txBody>
          <a:bodyPr/>
          <a:lstStyle/>
          <a:p>
            <a:pPr marL="0" indent="0" eaLnBrk="1" hangingPunct="1">
              <a:buSzTx/>
              <a:buNone/>
            </a:pPr>
            <a:r>
              <a:rPr lang="en-GB" sz="2800" b="1" dirty="0" smtClean="0">
                <a:solidFill>
                  <a:schemeClr val="tx1"/>
                </a:solidFill>
              </a:rPr>
              <a:t>Criteria for Use in Planning Response to Nuclear and Radiological Emergencies:</a:t>
            </a:r>
            <a:br>
              <a:rPr lang="en-GB" sz="2800" b="1" dirty="0" smtClean="0">
                <a:solidFill>
                  <a:schemeClr val="tx1"/>
                </a:solidFill>
              </a:rPr>
            </a:br>
            <a:r>
              <a:rPr lang="en-GB" sz="2800" b="1" dirty="0" smtClean="0">
                <a:solidFill>
                  <a:schemeClr val="tx1"/>
                </a:solidFill>
              </a:rPr>
              <a:t>General </a:t>
            </a:r>
            <a:r>
              <a:rPr lang="en-US" sz="2800" b="1" dirty="0" smtClean="0">
                <a:solidFill>
                  <a:schemeClr val="tx1"/>
                </a:solidFill>
              </a:rPr>
              <a:t>Safety</a:t>
            </a:r>
            <a:r>
              <a:rPr lang="en-GB" sz="2800" b="1" dirty="0" smtClean="0">
                <a:solidFill>
                  <a:schemeClr val="tx1"/>
                </a:solidFill>
              </a:rPr>
              <a:t> </a:t>
            </a:r>
            <a:r>
              <a:rPr lang="en-US" sz="2800" b="1" dirty="0" smtClean="0">
                <a:solidFill>
                  <a:schemeClr val="tx1"/>
                </a:solidFill>
              </a:rPr>
              <a:t>Guide GSG-2 (2011)</a:t>
            </a:r>
          </a:p>
          <a:p>
            <a:pPr eaLnBrk="1" hangingPunct="1">
              <a:buSzTx/>
            </a:pPr>
            <a:r>
              <a:rPr lang="en-US" sz="2800" b="1" dirty="0" smtClean="0">
                <a:solidFill>
                  <a:schemeClr val="tx1"/>
                </a:solidFill>
              </a:rPr>
              <a:t>Provides</a:t>
            </a:r>
          </a:p>
          <a:p>
            <a:pPr lvl="1" eaLnBrk="1" hangingPunct="1">
              <a:buSzTx/>
            </a:pPr>
            <a:r>
              <a:rPr lang="en-US" sz="2400" b="1" dirty="0" smtClean="0">
                <a:solidFill>
                  <a:schemeClr val="tx1"/>
                </a:solidFill>
              </a:rPr>
              <a:t>Generic criteria</a:t>
            </a:r>
          </a:p>
          <a:p>
            <a:pPr lvl="1" eaLnBrk="1" hangingPunct="1">
              <a:buSzTx/>
            </a:pPr>
            <a:r>
              <a:rPr lang="en-US" sz="2400" b="1" dirty="0" smtClean="0">
                <a:solidFill>
                  <a:schemeClr val="tx1"/>
                </a:solidFill>
              </a:rPr>
              <a:t>Operational intervention levels (OILs)</a:t>
            </a:r>
          </a:p>
          <a:p>
            <a:pPr lvl="1" eaLnBrk="1" hangingPunct="1">
              <a:buSzTx/>
            </a:pPr>
            <a:r>
              <a:rPr lang="en-US" sz="2400" b="1" dirty="0" smtClean="0">
                <a:solidFill>
                  <a:schemeClr val="tx1"/>
                </a:solidFill>
              </a:rPr>
              <a:t>Emergency actions levels</a:t>
            </a:r>
          </a:p>
          <a:p>
            <a:pPr lvl="1" eaLnBrk="1" hangingPunct="1">
              <a:buSzTx/>
            </a:pPr>
            <a:r>
              <a:rPr lang="en-US" sz="2400" b="1" dirty="0" smtClean="0">
                <a:solidFill>
                  <a:schemeClr val="tx1"/>
                </a:solidFill>
              </a:rPr>
              <a:t>Observables</a:t>
            </a:r>
          </a:p>
          <a:p>
            <a:pPr lvl="1" eaLnBrk="1" hangingPunct="1">
              <a:buSzTx/>
            </a:pPr>
            <a:r>
              <a:rPr lang="en-US" sz="2400" b="1" dirty="0" smtClean="0">
                <a:solidFill>
                  <a:schemeClr val="tx1"/>
                </a:solidFill>
              </a:rPr>
              <a:t>Plain language explanation of                                actions </a:t>
            </a:r>
            <a:r>
              <a:rPr lang="en-US" sz="2400" b="1" dirty="0" err="1" smtClean="0">
                <a:solidFill>
                  <a:schemeClr val="tx1"/>
                </a:solidFill>
              </a:rPr>
              <a:t>vs</a:t>
            </a:r>
            <a:r>
              <a:rPr lang="en-US" sz="2400" b="1" dirty="0" smtClean="0">
                <a:solidFill>
                  <a:schemeClr val="tx1"/>
                </a:solidFill>
              </a:rPr>
              <a:t> OILs</a:t>
            </a:r>
            <a:endParaRPr lang="en-GB" sz="2400" b="1" dirty="0" smtClean="0">
              <a:solidFill>
                <a:schemeClr val="tx1"/>
              </a:solidFill>
            </a:endParaRPr>
          </a:p>
        </p:txBody>
      </p:sp>
      <p:sp>
        <p:nvSpPr>
          <p:cNvPr id="7175"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F240C8A7-AA3F-45B2-9182-099576DD4521}" type="slidenum">
              <a:rPr kumimoji="0" lang="en-GB" sz="1200" smtClean="0">
                <a:solidFill>
                  <a:srgbClr val="D5D7D8"/>
                </a:solidFill>
              </a:rPr>
              <a:pPr eaLnBrk="1" hangingPunct="1"/>
              <a:t>11</a:t>
            </a:fld>
            <a:endParaRPr kumimoji="0" lang="en-GB" sz="1200" smtClean="0">
              <a:solidFill>
                <a:srgbClr val="D5D7D8"/>
              </a:solidFill>
            </a:endParaRPr>
          </a:p>
        </p:txBody>
      </p:sp>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2286000"/>
            <a:ext cx="224676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377502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895600"/>
            <a:ext cx="8534400" cy="762000"/>
          </a:xfrm>
        </p:spPr>
        <p:txBody>
          <a:bodyPr/>
          <a:lstStyle/>
          <a:p>
            <a:pPr algn="ctr"/>
            <a:r>
              <a:rPr lang="en-US" dirty="0" smtClean="0"/>
              <a:t>Examples of addressed issues </a:t>
            </a:r>
            <a:endParaRPr lang="en-US" dirty="0"/>
          </a:p>
        </p:txBody>
      </p:sp>
      <p:sp>
        <p:nvSpPr>
          <p:cNvPr id="3" name="Slide Number Placeholder 2"/>
          <p:cNvSpPr>
            <a:spLocks noGrp="1"/>
          </p:cNvSpPr>
          <p:nvPr>
            <p:ph type="sldNum" sz="quarter" idx="11"/>
          </p:nvPr>
        </p:nvSpPr>
        <p:spPr/>
        <p:txBody>
          <a:bodyPr/>
          <a:lstStyle/>
          <a:p>
            <a:pPr>
              <a:defRPr/>
            </a:pPr>
            <a:fld id="{790F476E-5C88-44FF-9E7A-666217613A1C}" type="slidenum">
              <a:rPr lang="en-GB" smtClean="0"/>
              <a:pPr>
                <a:defRPr/>
              </a:pPr>
              <a:t>12</a:t>
            </a:fld>
            <a:endParaRPr lang="en-GB"/>
          </a:p>
        </p:txBody>
      </p:sp>
    </p:spTree>
    <p:extLst>
      <p:ext uri="{BB962C8B-B14F-4D97-AF65-F5344CB8AC3E}">
        <p14:creationId xmlns:p14="http://schemas.microsoft.com/office/powerpoint/2010/main" val="260301247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26773" y="0"/>
            <a:ext cx="9067799" cy="1098550"/>
          </a:xfrm>
        </p:spPr>
        <p:txBody>
          <a:bodyPr anchor="ctr"/>
          <a:lstStyle/>
          <a:p>
            <a:r>
              <a:rPr lang="en-GB" dirty="0" smtClean="0"/>
              <a:t>System of Generic &amp; Operational Criteria</a:t>
            </a:r>
          </a:p>
        </p:txBody>
      </p:sp>
      <p:graphicFrame>
        <p:nvGraphicFramePr>
          <p:cNvPr id="15363" name="Object 3"/>
          <p:cNvGraphicFramePr>
            <a:graphicFrameLocks noGrp="1" noChangeAspect="1"/>
          </p:cNvGraphicFramePr>
          <p:nvPr>
            <p:ph idx="4294967295"/>
          </p:nvPr>
        </p:nvGraphicFramePr>
        <p:xfrm>
          <a:off x="1198563" y="1314450"/>
          <a:ext cx="6745287" cy="5010150"/>
        </p:xfrm>
        <a:graphic>
          <a:graphicData uri="http://schemas.openxmlformats.org/presentationml/2006/ole">
            <mc:AlternateContent xmlns:mc="http://schemas.openxmlformats.org/markup-compatibility/2006">
              <mc:Choice xmlns:v="urn:schemas-microsoft-com:vml" Requires="v">
                <p:oleObj spid="_x0000_s15368" name="Visio" r:id="rId4" imgW="10997184" imgH="8167990" progId="Visio.Drawing.11">
                  <p:embed/>
                </p:oleObj>
              </mc:Choice>
              <mc:Fallback>
                <p:oleObj name="Visio" r:id="rId4" imgW="10997184" imgH="8167990" progId="Visio.Drawing.11">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98563" y="1314450"/>
                        <a:ext cx="6745287"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sp>
        <p:nvSpPr>
          <p:cNvPr id="15365"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84E5BF3F-3203-4238-B581-5B865EA33620}" type="slidenum">
              <a:rPr kumimoji="0" lang="en-GB" sz="1200" smtClean="0">
                <a:solidFill>
                  <a:srgbClr val="D5D7D8"/>
                </a:solidFill>
              </a:rPr>
              <a:pPr eaLnBrk="1" hangingPunct="1"/>
              <a:t>13</a:t>
            </a:fld>
            <a:endParaRPr kumimoji="0" lang="en-GB" sz="1200" smtClean="0">
              <a:solidFill>
                <a:srgbClr val="D5D7D8"/>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52400" y="152400"/>
            <a:ext cx="8861425" cy="739775"/>
          </a:xfrm>
        </p:spPr>
        <p:txBody>
          <a:bodyPr anchor="ctr"/>
          <a:lstStyle/>
          <a:p>
            <a:r>
              <a:rPr lang="en-US" dirty="0" smtClean="0"/>
              <a:t>Criteria in Establishing Protection Strategy</a:t>
            </a:r>
            <a:endParaRPr lang="en-GB" sz="3200" dirty="0" smtClean="0"/>
          </a:p>
        </p:txBody>
      </p:sp>
      <p:graphicFrame>
        <p:nvGraphicFramePr>
          <p:cNvPr id="11267" name="Object 3"/>
          <p:cNvGraphicFramePr>
            <a:graphicFrameLocks noGrp="1" noChangeAspect="1"/>
          </p:cNvGraphicFramePr>
          <p:nvPr>
            <p:ph idx="4294967295"/>
          </p:nvPr>
        </p:nvGraphicFramePr>
        <p:xfrm>
          <a:off x="546100" y="1377950"/>
          <a:ext cx="8432800" cy="4870450"/>
        </p:xfrm>
        <a:graphic>
          <a:graphicData uri="http://schemas.openxmlformats.org/presentationml/2006/ole">
            <mc:AlternateContent xmlns:mc="http://schemas.openxmlformats.org/markup-compatibility/2006">
              <mc:Choice xmlns:v="urn:schemas-microsoft-com:vml" Requires="v">
                <p:oleObj spid="_x0000_s11273" name="Visio" r:id="rId4" imgW="12315512" imgH="7113560" progId="Visio.Drawing.11">
                  <p:embed/>
                </p:oleObj>
              </mc:Choice>
              <mc:Fallback>
                <p:oleObj name="Visio" r:id="rId4" imgW="12315512" imgH="7113560" progId="Visio.Drawing.11">
                  <p:embed/>
                  <p:pic>
                    <p:nvPicPr>
                      <p:cNvPr id="0" name="Object 3"/>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6100" y="1377950"/>
                        <a:ext cx="8432800" cy="4870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F3CCF936-57F0-4934-B077-D4620EA3F40D}" type="slidenum">
              <a:rPr kumimoji="0" lang="en-GB" sz="1200" smtClean="0">
                <a:solidFill>
                  <a:srgbClr val="D5D7D8"/>
                </a:solidFill>
              </a:rPr>
              <a:pPr eaLnBrk="1" hangingPunct="1"/>
              <a:t>14</a:t>
            </a:fld>
            <a:endParaRPr kumimoji="0" lang="en-GB" sz="1200" smtClean="0">
              <a:solidFill>
                <a:srgbClr val="D5D7D8"/>
              </a:solidFill>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p:txBody>
          <a:bodyPr anchor="ctr"/>
          <a:lstStyle/>
          <a:p>
            <a:r>
              <a:rPr lang="en-US" dirty="0" smtClean="0"/>
              <a:t>Generic Criteria for Protective Actions</a:t>
            </a:r>
          </a:p>
        </p:txBody>
      </p:sp>
      <p:graphicFrame>
        <p:nvGraphicFramePr>
          <p:cNvPr id="14339" name="Object 3"/>
          <p:cNvGraphicFramePr>
            <a:graphicFrameLocks noChangeAspect="1"/>
          </p:cNvGraphicFramePr>
          <p:nvPr/>
        </p:nvGraphicFramePr>
        <p:xfrm>
          <a:off x="0" y="1285875"/>
          <a:ext cx="9144000" cy="4657725"/>
        </p:xfrm>
        <a:graphic>
          <a:graphicData uri="http://schemas.openxmlformats.org/presentationml/2006/ole">
            <mc:AlternateContent xmlns:mc="http://schemas.openxmlformats.org/markup-compatibility/2006">
              <mc:Choice xmlns:v="urn:schemas-microsoft-com:vml" Requires="v">
                <p:oleObj spid="_x0000_s14344" name="Visio" r:id="rId4" imgW="9538631" imgH="5323900" progId="Visio.Drawing.11">
                  <p:embed/>
                </p:oleObj>
              </mc:Choice>
              <mc:Fallback>
                <p:oleObj name="Visio" r:id="rId4" imgW="9538631" imgH="5323900" progId="Visio.Drawing.11">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285875"/>
                        <a:ext cx="9144000" cy="4657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41"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FB85C52F-F2A5-414B-821E-6F29476EFE46}" type="slidenum">
              <a:rPr kumimoji="0" lang="en-GB" sz="1200" smtClean="0">
                <a:solidFill>
                  <a:srgbClr val="D5D7D8"/>
                </a:solidFill>
              </a:rPr>
              <a:pPr eaLnBrk="1" hangingPunct="1"/>
              <a:t>15</a:t>
            </a:fld>
            <a:endParaRPr kumimoji="0" lang="en-GB" sz="1200" smtClean="0">
              <a:solidFill>
                <a:srgbClr val="D5D7D8"/>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152400" y="0"/>
            <a:ext cx="8763000" cy="1143000"/>
          </a:xfrm>
        </p:spPr>
        <p:txBody>
          <a:bodyPr/>
          <a:lstStyle/>
          <a:p>
            <a:pPr eaLnBrk="1" hangingPunct="1"/>
            <a:r>
              <a:rPr kumimoji="1" lang="en-US" dirty="0" smtClean="0"/>
              <a:t>Generic Criteria for </a:t>
            </a:r>
            <a:r>
              <a:rPr lang="en-GB" dirty="0" smtClean="0"/>
              <a:t>Preventing Severe Deterministic Health Effects (1)</a:t>
            </a:r>
            <a:endParaRPr lang="en-US" dirty="0" smtClean="0">
              <a:solidFill>
                <a:schemeClr val="accent1"/>
              </a:solidFill>
            </a:endParaRPr>
          </a:p>
        </p:txBody>
      </p:sp>
      <p:graphicFrame>
        <p:nvGraphicFramePr>
          <p:cNvPr id="908344" name="Group 56"/>
          <p:cNvGraphicFramePr>
            <a:graphicFrameLocks noGrp="1"/>
          </p:cNvGraphicFramePr>
          <p:nvPr>
            <p:ph idx="4294967295"/>
          </p:nvPr>
        </p:nvGraphicFramePr>
        <p:xfrm>
          <a:off x="304800" y="2333625"/>
          <a:ext cx="8593138" cy="3381374"/>
        </p:xfrm>
        <a:graphic>
          <a:graphicData uri="http://schemas.openxmlformats.org/drawingml/2006/table">
            <a:tbl>
              <a:tblPr/>
              <a:tblGrid>
                <a:gridCol w="3276600"/>
                <a:gridCol w="5316538"/>
              </a:tblGrid>
              <a:tr h="736093">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1" i="0" u="none" strike="noStrike" kern="1200" cap="none" normalizeH="0" baseline="0" dirty="0" smtClean="0">
                          <a:ln>
                            <a:noFill/>
                          </a:ln>
                          <a:solidFill>
                            <a:srgbClr val="002060"/>
                          </a:solidFill>
                          <a:effectLst/>
                          <a:latin typeface="Arial" charset="0"/>
                          <a:ea typeface="+mn-ea"/>
                          <a:cs typeface="+mn-cs"/>
                        </a:rPr>
                        <a:t>Organ or tissue</a:t>
                      </a:r>
                    </a:p>
                  </a:txBody>
                  <a:tcPr marT="45719" marB="45719"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1" i="0" u="none" strike="noStrike" kern="1200" cap="none" normalizeH="0" baseline="0" dirty="0" smtClean="0">
                          <a:ln>
                            <a:noFill/>
                          </a:ln>
                          <a:solidFill>
                            <a:srgbClr val="002060"/>
                          </a:solidFill>
                          <a:effectLst/>
                          <a:latin typeface="Arial" charset="0"/>
                          <a:ea typeface="+mn-ea"/>
                          <a:cs typeface="+mn-cs"/>
                        </a:rPr>
                        <a:t>RBE-weighted dose</a:t>
                      </a:r>
                    </a:p>
                  </a:txBody>
                  <a:tcPr marT="45719" marB="45719"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r>
              <a:tr h="576055">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Red marrow</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1 Gy</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576055">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Foetus</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0.1 Gy</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72006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Soft tissue</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25 Gy  at 0.5 cm to 100 cm</a:t>
                      </a:r>
                      <a:r>
                        <a:rPr kumimoji="0" lang="en-GB" sz="2800" b="0" i="0" u="none" strike="noStrike" kern="1200" cap="none" normalizeH="0" baseline="30000" dirty="0" smtClean="0">
                          <a:ln>
                            <a:noFill/>
                          </a:ln>
                          <a:solidFill>
                            <a:srgbClr val="FFFFCC"/>
                          </a:solidFill>
                          <a:effectLst/>
                          <a:latin typeface="Arial" charset="0"/>
                          <a:ea typeface="+mn-ea"/>
                          <a:cs typeface="+mn-cs"/>
                        </a:rPr>
                        <a:t>2</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773102">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Skin derma</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10 Gy at 0.4 mm to 100 cm</a:t>
                      </a:r>
                      <a:r>
                        <a:rPr kumimoji="0" lang="en-GB" sz="2800" b="0" i="0" u="none" strike="noStrike" kern="1200" cap="none" normalizeH="0" baseline="30000" dirty="0" smtClean="0">
                          <a:ln>
                            <a:noFill/>
                          </a:ln>
                          <a:solidFill>
                            <a:srgbClr val="FFFFCC"/>
                          </a:solidFill>
                          <a:effectLst/>
                          <a:latin typeface="Arial" charset="0"/>
                          <a:ea typeface="+mn-ea"/>
                          <a:cs typeface="+mn-cs"/>
                        </a:rPr>
                        <a:t>2</a:t>
                      </a:r>
                      <a:r>
                        <a:rPr kumimoji="0" lang="en-GB" sz="2800" b="0" i="0" u="none" strike="noStrike" kern="1200" cap="none" normalizeH="0" baseline="0" dirty="0" smtClean="0">
                          <a:ln>
                            <a:noFill/>
                          </a:ln>
                          <a:solidFill>
                            <a:srgbClr val="FFFFCC"/>
                          </a:solidFill>
                          <a:effectLst/>
                          <a:latin typeface="Arial" charset="0"/>
                          <a:ea typeface="+mn-ea"/>
                          <a:cs typeface="+mn-cs"/>
                        </a:rPr>
                        <a:t>  </a:t>
                      </a:r>
                    </a:p>
                  </a:txBody>
                  <a:tcPr marT="45719" marB="45719"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2794" name="Rectangle 20"/>
          <p:cNvSpPr>
            <a:spLocks noChangeArrowheads="1"/>
          </p:cNvSpPr>
          <p:nvPr/>
        </p:nvSpPr>
        <p:spPr bwMode="auto">
          <a:xfrm>
            <a:off x="366713" y="1495425"/>
            <a:ext cx="76009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ctr">
              <a:spcBef>
                <a:spcPct val="20000"/>
              </a:spcBef>
              <a:buClr>
                <a:srgbClr val="99CCFF"/>
              </a:buClr>
              <a:buSzPct val="110000"/>
              <a:defRPr/>
            </a:pPr>
            <a:r>
              <a:rPr lang="en-GB" sz="2800" b="1" dirty="0">
                <a:solidFill>
                  <a:srgbClr val="FFFF00"/>
                </a:solidFill>
                <a:latin typeface="+mn-lt"/>
              </a:rPr>
              <a:t>Acute external, local and contact </a:t>
            </a:r>
            <a:r>
              <a:rPr lang="en-GB" sz="2800" b="1" dirty="0" smtClean="0">
                <a:solidFill>
                  <a:srgbClr val="FFFF00"/>
                </a:solidFill>
                <a:latin typeface="+mn-lt"/>
              </a:rPr>
              <a:t>exposure</a:t>
            </a:r>
            <a:endParaRPr lang="en-GB" sz="2800" b="1" dirty="0">
              <a:solidFill>
                <a:srgbClr val="FFFF00"/>
              </a:solidFill>
              <a:latin typeface="+mn-lt"/>
            </a:endParaRPr>
          </a:p>
        </p:txBody>
      </p:sp>
      <p:sp>
        <p:nvSpPr>
          <p:cNvPr id="9244"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91528451-5ED4-4C88-B93A-0F19AB9333A7}" type="slidenum">
              <a:rPr kumimoji="0" lang="en-GB" sz="1200" smtClean="0">
                <a:solidFill>
                  <a:srgbClr val="D5D7D8"/>
                </a:solidFill>
              </a:rPr>
              <a:pPr eaLnBrk="1" hangingPunct="1"/>
              <a:t>16</a:t>
            </a:fld>
            <a:endParaRPr kumimoji="0" lang="en-GB" sz="1200" smtClean="0">
              <a:solidFill>
                <a:srgbClr val="D5D7D8"/>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76200" y="1"/>
            <a:ext cx="8763000" cy="838200"/>
          </a:xfrm>
        </p:spPr>
        <p:txBody>
          <a:bodyPr/>
          <a:lstStyle/>
          <a:p>
            <a:pPr eaLnBrk="1" hangingPunct="1"/>
            <a:r>
              <a:rPr kumimoji="1" lang="en-US" dirty="0" smtClean="0"/>
              <a:t>Generic Criteria for </a:t>
            </a:r>
            <a:r>
              <a:rPr lang="en-GB" dirty="0" smtClean="0"/>
              <a:t>Preventing Severe Deterministic Health Effects (2)</a:t>
            </a:r>
            <a:endParaRPr lang="en-US" dirty="0" smtClean="0"/>
          </a:p>
        </p:txBody>
      </p:sp>
      <p:graphicFrame>
        <p:nvGraphicFramePr>
          <p:cNvPr id="910339" name="Group 3"/>
          <p:cNvGraphicFramePr>
            <a:graphicFrameLocks noGrp="1"/>
          </p:cNvGraphicFramePr>
          <p:nvPr>
            <p:ph idx="4294967295"/>
          </p:nvPr>
        </p:nvGraphicFramePr>
        <p:xfrm>
          <a:off x="406400" y="1679575"/>
          <a:ext cx="8280400" cy="4494215"/>
        </p:xfrm>
        <a:graphic>
          <a:graphicData uri="http://schemas.openxmlformats.org/drawingml/2006/table">
            <a:tbl>
              <a:tblPr/>
              <a:tblGrid>
                <a:gridCol w="2489200"/>
                <a:gridCol w="5791200"/>
              </a:tblGrid>
              <a:tr h="944870">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1" i="0" u="none" strike="noStrike" kern="1200" cap="none" normalizeH="0" baseline="0" dirty="0" smtClean="0">
                          <a:ln>
                            <a:noFill/>
                          </a:ln>
                          <a:solidFill>
                            <a:srgbClr val="002060"/>
                          </a:solidFill>
                          <a:effectLst/>
                          <a:latin typeface="Arial" charset="0"/>
                          <a:ea typeface="+mn-ea"/>
                          <a:cs typeface="+mn-cs"/>
                        </a:rPr>
                        <a:t>Organ or tissue</a:t>
                      </a:r>
                    </a:p>
                  </a:txBody>
                  <a:tcPr marT="45715" marB="45715"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1" i="0" u="none" strike="noStrike" kern="1200" cap="none" normalizeH="0" baseline="0" dirty="0" smtClean="0">
                          <a:ln>
                            <a:noFill/>
                          </a:ln>
                          <a:solidFill>
                            <a:srgbClr val="002060"/>
                          </a:solidFill>
                          <a:effectLst/>
                          <a:latin typeface="Arial" charset="0"/>
                          <a:ea typeface="+mn-ea"/>
                          <a:cs typeface="+mn-cs"/>
                        </a:rPr>
                        <a:t>30-day committed </a:t>
                      </a:r>
                      <a:br>
                        <a:rPr kumimoji="0" lang="en-GB" sz="2800" b="1" i="0" u="none" strike="noStrike" kern="1200" cap="none" normalizeH="0" baseline="0" dirty="0" smtClean="0">
                          <a:ln>
                            <a:noFill/>
                          </a:ln>
                          <a:solidFill>
                            <a:srgbClr val="002060"/>
                          </a:solidFill>
                          <a:effectLst/>
                          <a:latin typeface="Arial" charset="0"/>
                          <a:ea typeface="+mn-ea"/>
                          <a:cs typeface="+mn-cs"/>
                        </a:rPr>
                      </a:br>
                      <a:r>
                        <a:rPr kumimoji="0" lang="en-GB" sz="2800" b="1" i="0" u="none" strike="noStrike" kern="1200" cap="none" normalizeH="0" baseline="0" dirty="0" smtClean="0">
                          <a:ln>
                            <a:noFill/>
                          </a:ln>
                          <a:solidFill>
                            <a:srgbClr val="002060"/>
                          </a:solidFill>
                          <a:effectLst/>
                          <a:latin typeface="Arial" charset="0"/>
                          <a:ea typeface="+mn-ea"/>
                          <a:cs typeface="+mn-cs"/>
                        </a:rPr>
                        <a:t>RBE-weighted dose</a:t>
                      </a:r>
                    </a:p>
                  </a:txBody>
                  <a:tcPr marT="45715" marB="45715" anchor="ctr" horzOverflow="overflow">
                    <a:lnL w="38100" cap="flat" cmpd="sng" algn="ctr">
                      <a:solidFill>
                        <a:srgbClr val="FFFF00"/>
                      </a:solidFill>
                      <a:prstDash val="solid"/>
                      <a:round/>
                      <a:headEnd type="none" w="med" len="med"/>
                      <a:tailEnd type="none" w="med" len="med"/>
                    </a:lnL>
                    <a:lnR w="38100" cap="flat" cmpd="sng" algn="ctr">
                      <a:solidFill>
                        <a:srgbClr val="FFFF00"/>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00"/>
                      </a:solidFill>
                      <a:prstDash val="solid"/>
                      <a:round/>
                      <a:headEnd type="none" w="med" len="med"/>
                      <a:tailEnd type="none" w="med" len="med"/>
                    </a:lnB>
                    <a:lnTlToBr>
                      <a:noFill/>
                    </a:lnTlToBr>
                    <a:lnBlToTr>
                      <a:noFill/>
                    </a:lnBlToTr>
                    <a:solidFill>
                      <a:srgbClr val="00FFFF"/>
                    </a:solidFill>
                  </a:tcPr>
                </a:tc>
              </a:tr>
              <a:tr h="106678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Red marrow</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0.2 Gy [RN with Z&gt;89]; </a:t>
                      </a:r>
                      <a:br>
                        <a:rPr kumimoji="0" lang="en-GB" sz="2800" b="0" i="0" u="none" strike="noStrike" kern="1200" cap="none" normalizeH="0" baseline="0" dirty="0" smtClean="0">
                          <a:ln>
                            <a:noFill/>
                          </a:ln>
                          <a:solidFill>
                            <a:srgbClr val="FFFFCC"/>
                          </a:solidFill>
                          <a:effectLst/>
                          <a:latin typeface="Arial" charset="0"/>
                          <a:ea typeface="+mn-ea"/>
                          <a:cs typeface="+mn-cs"/>
                        </a:rPr>
                      </a:br>
                      <a:r>
                        <a:rPr kumimoji="0" lang="en-GB" sz="2800" b="0" i="0" u="none" strike="noStrike" kern="1200" cap="none" normalizeH="0" baseline="0" dirty="0" smtClean="0">
                          <a:ln>
                            <a:noFill/>
                          </a:ln>
                          <a:solidFill>
                            <a:srgbClr val="FFFFCC"/>
                          </a:solidFill>
                          <a:effectLst/>
                          <a:latin typeface="Arial" charset="0"/>
                          <a:ea typeface="+mn-ea"/>
                          <a:cs typeface="+mn-cs"/>
                        </a:rPr>
                        <a:t>2 Gy    [other]</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00"/>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62063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Thyroid</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2 Gy  [thyroid seeking RN]</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62063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Lung</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30 Gy</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62063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Colon</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20 Gy</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r h="62063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Foetus</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2800" b="0" i="0" u="none" strike="noStrike" kern="1200" cap="none" normalizeH="0" baseline="0" dirty="0" smtClean="0">
                          <a:ln>
                            <a:noFill/>
                          </a:ln>
                          <a:solidFill>
                            <a:srgbClr val="FFFFCC"/>
                          </a:solidFill>
                          <a:effectLst/>
                          <a:latin typeface="Arial" charset="0"/>
                          <a:ea typeface="+mn-ea"/>
                          <a:cs typeface="+mn-cs"/>
                        </a:rPr>
                        <a:t>0.1 Gy</a:t>
                      </a:r>
                    </a:p>
                  </a:txBody>
                  <a:tcPr marT="45715" marB="45715" anchor="ctr" horzOverflow="overflow">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lnTlToBr>
                      <a:noFill/>
                    </a:lnTlToBr>
                    <a:lnBlToTr>
                      <a:noFill/>
                    </a:lnBlToTr>
                    <a:noFill/>
                  </a:tcPr>
                </a:tc>
              </a:tr>
            </a:tbl>
          </a:graphicData>
        </a:graphic>
      </p:graphicFrame>
      <p:sp>
        <p:nvSpPr>
          <p:cNvPr id="33821" name="Rectangle 29"/>
          <p:cNvSpPr>
            <a:spLocks noChangeArrowheads="1"/>
          </p:cNvSpPr>
          <p:nvPr/>
        </p:nvSpPr>
        <p:spPr bwMode="auto">
          <a:xfrm>
            <a:off x="457200" y="1081088"/>
            <a:ext cx="232410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342900" indent="-342900" algn="ctr">
              <a:spcBef>
                <a:spcPct val="20000"/>
              </a:spcBef>
              <a:buClr>
                <a:srgbClr val="99CCFF"/>
              </a:buClr>
              <a:buSzPct val="110000"/>
              <a:defRPr/>
            </a:pPr>
            <a:r>
              <a:rPr lang="en-GB" sz="2800" b="1" dirty="0">
                <a:solidFill>
                  <a:srgbClr val="FFFF00"/>
                </a:solidFill>
                <a:latin typeface="+mn-lt"/>
              </a:rPr>
              <a:t>Acute intake</a:t>
            </a:r>
          </a:p>
        </p:txBody>
      </p:sp>
      <p:sp>
        <p:nvSpPr>
          <p:cNvPr id="10271"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E21CFA8D-9E4A-4572-859F-D1DB8C9B36A7}" type="slidenum">
              <a:rPr kumimoji="0" lang="en-GB" sz="1200" smtClean="0">
                <a:solidFill>
                  <a:srgbClr val="D5D7D8"/>
                </a:solidFill>
              </a:rPr>
              <a:pPr eaLnBrk="1" hangingPunct="1"/>
              <a:t>17</a:t>
            </a:fld>
            <a:endParaRPr kumimoji="0" lang="en-GB" sz="1200" smtClean="0">
              <a:solidFill>
                <a:srgbClr val="D5D7D8"/>
              </a:solidFill>
            </a:endParaRP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304800" y="0"/>
            <a:ext cx="8610600" cy="1196975"/>
          </a:xfrm>
        </p:spPr>
        <p:txBody>
          <a:bodyPr/>
          <a:lstStyle/>
          <a:p>
            <a:pPr eaLnBrk="1" hangingPunct="1"/>
            <a:r>
              <a:rPr kumimoji="1" lang="en-US" dirty="0" smtClean="0"/>
              <a:t>Generic Criteria for Reducing</a:t>
            </a:r>
            <a:r>
              <a:rPr lang="en-GB" dirty="0" smtClean="0"/>
              <a:t> Risk of Stochastic Health Effects (1)</a:t>
            </a:r>
            <a:endParaRPr lang="en-US" dirty="0" smtClean="0"/>
          </a:p>
        </p:txBody>
      </p:sp>
      <p:graphicFrame>
        <p:nvGraphicFramePr>
          <p:cNvPr id="11" name="Group 86"/>
          <p:cNvGraphicFramePr>
            <a:graphicFrameLocks/>
          </p:cNvGraphicFramePr>
          <p:nvPr/>
        </p:nvGraphicFramePr>
        <p:xfrm>
          <a:off x="152400" y="1371600"/>
          <a:ext cx="8877300" cy="4724401"/>
        </p:xfrm>
        <a:graphic>
          <a:graphicData uri="http://schemas.openxmlformats.org/drawingml/2006/table">
            <a:tbl>
              <a:tblPr/>
              <a:tblGrid>
                <a:gridCol w="3238500"/>
                <a:gridCol w="2496393"/>
                <a:gridCol w="3142407"/>
              </a:tblGrid>
              <a:tr h="1052513">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1" i="0" u="none" strike="noStrike" cap="none" normalizeH="0" baseline="0" dirty="0" smtClean="0">
                          <a:ln>
                            <a:noFill/>
                          </a:ln>
                          <a:solidFill>
                            <a:srgbClr val="000000"/>
                          </a:solidFill>
                          <a:effectLst/>
                          <a:latin typeface="Arial" charset="0"/>
                        </a:rPr>
                        <a:t>Dosimetric quantity</a:t>
                      </a:r>
                      <a:endParaRPr kumimoji="1" lang="en-GB" sz="2800" b="1" i="0" u="none" strike="noStrike" cap="none" normalizeH="0" baseline="0" dirty="0" smtClean="0">
                        <a:ln>
                          <a:noFill/>
                        </a:ln>
                        <a:solidFill>
                          <a:srgbClr val="000000"/>
                        </a:solidFill>
                        <a:effectLst/>
                        <a:latin typeface="Arial" charset="0"/>
                      </a:endParaRPr>
                    </a:p>
                  </a:txBody>
                  <a:tcPr anchor="ctr" horzOverflow="overflow">
                    <a:lnL w="38100" cap="flat" cmpd="sng" algn="ctr">
                      <a:solidFill>
                        <a:srgbClr val="FFFF00"/>
                      </a:solidFill>
                      <a:prstDash val="solid"/>
                      <a:round/>
                      <a:headEnd type="none" w="sm" len="sm"/>
                      <a:tailEnd type="none" w="sm" len="sm"/>
                    </a:lnL>
                    <a:lnR w="38100" cap="flat" cmpd="sng" algn="ctr">
                      <a:solidFill>
                        <a:srgbClr val="FFFF00"/>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00"/>
                      </a:solidFill>
                      <a:prstDash val="solid"/>
                      <a:round/>
                      <a:headEnd type="none" w="sm" len="sm"/>
                      <a:tailEnd type="none" w="sm" len="sm"/>
                    </a:lnB>
                    <a:lnTlToBr>
                      <a:noFill/>
                    </a:lnTlToBr>
                    <a:lnBlToTr>
                      <a:noFill/>
                    </a:lnBlToTr>
                    <a:solidFill>
                      <a:srgbClr val="00FFFF"/>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GB" sz="2800" b="1" i="0" u="none" strike="noStrike" cap="none" normalizeH="0" baseline="0" dirty="0" smtClean="0">
                          <a:ln>
                            <a:noFill/>
                          </a:ln>
                          <a:solidFill>
                            <a:srgbClr val="000000"/>
                          </a:solidFill>
                          <a:effectLst/>
                          <a:latin typeface="Arial" charset="0"/>
                        </a:rPr>
                        <a:t>Projected dose in the </a:t>
                      </a:r>
                      <a:r>
                        <a:rPr kumimoji="1" lang="en-GB" sz="2800" b="1" i="0" u="none" strike="noStrike" cap="none" normalizeH="0" baseline="0" dirty="0" smtClean="0">
                          <a:ln>
                            <a:noFill/>
                          </a:ln>
                          <a:solidFill>
                            <a:srgbClr val="FF3300"/>
                          </a:solidFill>
                          <a:effectLst/>
                          <a:latin typeface="Arial" charset="0"/>
                        </a:rPr>
                        <a:t>first week </a:t>
                      </a:r>
                      <a:r>
                        <a:rPr kumimoji="1" lang="en-GB" sz="2800" b="1" i="0" u="none" strike="noStrike" cap="none" normalizeH="0" baseline="0" dirty="0" smtClean="0">
                          <a:ln>
                            <a:noFill/>
                          </a:ln>
                          <a:solidFill>
                            <a:srgbClr val="000000"/>
                          </a:solidFill>
                          <a:effectLst/>
                          <a:latin typeface="Arial" charset="0"/>
                        </a:rPr>
                        <a:t>and </a:t>
                      </a:r>
                      <a:r>
                        <a:rPr kumimoji="1" lang="en-GB" sz="2800" b="1" i="0" u="none" strike="noStrike" cap="none" normalizeH="0" baseline="0" dirty="0" smtClean="0">
                          <a:ln>
                            <a:noFill/>
                          </a:ln>
                          <a:solidFill>
                            <a:srgbClr val="FF3300"/>
                          </a:solidFill>
                          <a:effectLst/>
                          <a:latin typeface="Arial" charset="0"/>
                        </a:rPr>
                        <a:t>urgent</a:t>
                      </a:r>
                      <a:r>
                        <a:rPr kumimoji="1" lang="en-GB" sz="2800" b="1" i="0" u="none" strike="noStrike" cap="none" normalizeH="0" baseline="0" dirty="0" smtClean="0">
                          <a:ln>
                            <a:noFill/>
                          </a:ln>
                          <a:solidFill>
                            <a:srgbClr val="000000"/>
                          </a:solidFill>
                          <a:effectLst/>
                          <a:latin typeface="Arial" charset="0"/>
                        </a:rPr>
                        <a:t> protective actions</a:t>
                      </a:r>
                    </a:p>
                  </a:txBody>
                  <a:tcPr anchor="ctr" horzOverflow="overflow">
                    <a:lnL w="38100" cap="flat" cmpd="sng" algn="ctr">
                      <a:solidFill>
                        <a:srgbClr val="FFFF00"/>
                      </a:solidFill>
                      <a:prstDash val="solid"/>
                      <a:round/>
                      <a:headEnd type="none" w="sm" len="sm"/>
                      <a:tailEnd type="none" w="sm" len="sm"/>
                    </a:lnL>
                    <a:lnR w="38100" cap="flat" cmpd="sng" algn="ctr">
                      <a:solidFill>
                        <a:srgbClr val="FFFF00"/>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00"/>
                      </a:solidFill>
                      <a:prstDash val="solid"/>
                      <a:round/>
                      <a:headEnd type="none" w="sm" len="sm"/>
                      <a:tailEnd type="none" w="sm" len="sm"/>
                    </a:lnB>
                    <a:lnTlToBr>
                      <a:noFill/>
                    </a:lnTlToBr>
                    <a:lnBlToTr>
                      <a:noFill/>
                    </a:lnBlToTr>
                    <a:solidFill>
                      <a:srgbClr val="00FFFF"/>
                    </a:solidFill>
                  </a:tcPr>
                </a:tc>
                <a:tc hMerge="1">
                  <a:txBody>
                    <a:bodyPr/>
                    <a:lstStyle/>
                    <a:p>
                      <a:endParaRPr lang="en-GB"/>
                    </a:p>
                  </a:txBody>
                  <a:tcPr/>
                </a:tc>
              </a:tr>
              <a:tr h="928688">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smtClean="0">
                          <a:ln>
                            <a:noFill/>
                          </a:ln>
                          <a:solidFill>
                            <a:srgbClr val="FFFFCC"/>
                          </a:solidFill>
                          <a:effectLst/>
                          <a:latin typeface="Arial" charset="0"/>
                          <a:cs typeface="Times New Roman" pitchFamily="18" charset="0"/>
                        </a:rPr>
                        <a:t>Total effective dose</a:t>
                      </a:r>
                      <a:endParaRPr kumimoji="1" lang="en-US" sz="2800" b="0" i="0" u="none" strike="noStrike" cap="none" normalizeH="0" baseline="0" smtClean="0">
                        <a:ln>
                          <a:noFill/>
                        </a:ln>
                        <a:solidFill>
                          <a:srgbClr val="FFFF00"/>
                        </a:solidFill>
                        <a:effectLst/>
                        <a:latin typeface="Arial" charset="0"/>
                        <a:cs typeface="Times New Roman" pitchFamily="18" charset="0"/>
                      </a:endParaRPr>
                    </a:p>
                  </a:txBody>
                  <a:tcPr anchor="ctr" horzOverflow="overflow">
                    <a:lnL w="38100" cap="flat" cmpd="sng" algn="ctr">
                      <a:solidFill>
                        <a:srgbClr val="FFFFFF"/>
                      </a:solidFill>
                      <a:prstDash val="solid"/>
                      <a:round/>
                      <a:headEnd type="none" w="sm" len="sm"/>
                      <a:tailEnd type="none" w="sm" len="sm"/>
                    </a:lnL>
                    <a:lnR w="38100" cap="flat" cmpd="sng" algn="ctr">
                      <a:solidFill>
                        <a:srgbClr val="FFFFCC"/>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CC"/>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100 mSv</a:t>
                      </a:r>
                    </a:p>
                  </a:txBody>
                  <a:tcPr anchor="ctr" horzOverflow="overflow">
                    <a:lnL w="38100" cap="flat" cmpd="sng" algn="ctr">
                      <a:solidFill>
                        <a:srgbClr val="FFFFCC"/>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CC"/>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smtClean="0">
                          <a:ln>
                            <a:noFill/>
                          </a:ln>
                          <a:solidFill>
                            <a:srgbClr val="FFFFCC"/>
                          </a:solidFill>
                          <a:effectLst/>
                          <a:latin typeface="Arial" charset="0"/>
                        </a:rPr>
                        <a:t>Sheltering, evacuation, decontamination, restriction of food consumption …</a:t>
                      </a:r>
                    </a:p>
                  </a:txBody>
                  <a:tcPr anchor="ctr" horzOverflow="overflow">
                    <a:lnL w="38100" cap="flat" cmpd="sng" algn="ctr">
                      <a:solidFill>
                        <a:srgbClr val="FFFFFF"/>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r>
              <a:tr h="1371600">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smtClean="0">
                          <a:ln>
                            <a:noFill/>
                          </a:ln>
                          <a:solidFill>
                            <a:srgbClr val="FFFFCC"/>
                          </a:solidFill>
                          <a:effectLst/>
                          <a:latin typeface="Arial" charset="0"/>
                          <a:cs typeface="Times New Roman" pitchFamily="18" charset="0"/>
                        </a:rPr>
                        <a:t>Total equivalent dose in foetus or embryo </a:t>
                      </a:r>
                      <a:endParaRPr kumimoji="1" lang="en-US" sz="2800" b="0" i="0" u="none" strike="noStrike" cap="none" normalizeH="0" baseline="0" smtClean="0">
                        <a:ln>
                          <a:noFill/>
                        </a:ln>
                        <a:solidFill>
                          <a:srgbClr val="FFFF00"/>
                        </a:solidFill>
                        <a:effectLst/>
                        <a:latin typeface="Arial" charset="0"/>
                        <a:cs typeface="Times New Roman" pitchFamily="18" charset="0"/>
                      </a:endParaRPr>
                    </a:p>
                  </a:txBody>
                  <a:tcPr anchor="ctr" horzOverflow="overflow">
                    <a:lnL w="38100" cap="flat" cmpd="sng" algn="ctr">
                      <a:solidFill>
                        <a:srgbClr val="FFFFFF"/>
                      </a:solidFill>
                      <a:prstDash val="solid"/>
                      <a:round/>
                      <a:headEnd type="none" w="sm" len="sm"/>
                      <a:tailEnd type="none" w="sm" len="sm"/>
                    </a:lnL>
                    <a:lnR w="38100" cap="flat" cmpd="sng" algn="ctr">
                      <a:solidFill>
                        <a:srgbClr val="FFFFCC"/>
                      </a:solidFill>
                      <a:prstDash val="solid"/>
                      <a:round/>
                      <a:headEnd type="none" w="sm" len="sm"/>
                      <a:tailEnd type="none" w="sm" len="sm"/>
                    </a:lnR>
                    <a:lnT w="38100" cap="flat" cmpd="sng" algn="ctr">
                      <a:solidFill>
                        <a:srgbClr val="FFFFCC"/>
                      </a:solidFill>
                      <a:prstDash val="solid"/>
                      <a:round/>
                      <a:headEnd type="none" w="sm" len="sm"/>
                      <a:tailEnd type="none" w="sm" len="sm"/>
                    </a:lnT>
                    <a:lnB w="38100" cap="flat" cmpd="sng" algn="ctr">
                      <a:solidFill>
                        <a:srgbClr val="FFFFCC"/>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100 mSv</a:t>
                      </a:r>
                    </a:p>
                  </a:txBody>
                  <a:tcPr anchor="ctr" horzOverflow="overflow">
                    <a:lnL w="38100" cap="flat" cmpd="sng" algn="ctr">
                      <a:solidFill>
                        <a:srgbClr val="FFFFCC"/>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CC"/>
                      </a:solidFill>
                      <a:prstDash val="solid"/>
                      <a:round/>
                      <a:headEnd type="none" w="sm" len="sm"/>
                      <a:tailEnd type="none" w="sm" len="sm"/>
                    </a:lnT>
                    <a:lnB w="38100" cap="flat" cmpd="sng" algn="ctr">
                      <a:solidFill>
                        <a:srgbClr val="FFFFCC"/>
                      </a:solidFill>
                      <a:prstDash val="solid"/>
                      <a:round/>
                      <a:headEnd type="none" w="sm" len="sm"/>
                      <a:tailEnd type="none" w="sm" len="sm"/>
                    </a:lnB>
                    <a:lnTlToBr>
                      <a:noFill/>
                    </a:lnTlToBr>
                    <a:lnBlToTr>
                      <a:noFill/>
                    </a:lnBlToTr>
                    <a:noFill/>
                  </a:tcPr>
                </a:tc>
                <a:tc vMerge="1">
                  <a:txBody>
                    <a:bodyPr/>
                    <a:lstStyle/>
                    <a:p>
                      <a:endParaRPr lang="en-GB"/>
                    </a:p>
                  </a:txBody>
                  <a:tcPr/>
                </a:tc>
              </a:tr>
              <a:tr h="1371600">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smtClean="0">
                          <a:ln>
                            <a:noFill/>
                          </a:ln>
                          <a:solidFill>
                            <a:srgbClr val="FFFFCC"/>
                          </a:solidFill>
                          <a:effectLst/>
                          <a:latin typeface="Arial" charset="0"/>
                          <a:cs typeface="Times New Roman" pitchFamily="18" charset="0"/>
                        </a:rPr>
                        <a:t>Committed equivalent dose in thyroid</a:t>
                      </a:r>
                    </a:p>
                  </a:txBody>
                  <a:tcPr anchor="ctr" horzOverflow="overflow">
                    <a:lnL w="38100" cap="flat" cmpd="sng" algn="ctr">
                      <a:solidFill>
                        <a:srgbClr val="FFFFFF"/>
                      </a:solidFill>
                      <a:prstDash val="solid"/>
                      <a:round/>
                      <a:headEnd type="none" w="sm" len="sm"/>
                      <a:tailEnd type="none" w="sm" len="sm"/>
                    </a:lnL>
                    <a:lnR w="38100" cap="flat" cmpd="sng" algn="ctr">
                      <a:solidFill>
                        <a:srgbClr val="FFFFCC"/>
                      </a:solidFill>
                      <a:prstDash val="solid"/>
                      <a:round/>
                      <a:headEnd type="none" w="sm" len="sm"/>
                      <a:tailEnd type="none" w="sm" len="sm"/>
                    </a:lnR>
                    <a:lnT w="38100" cap="flat" cmpd="sng" algn="ctr">
                      <a:solidFill>
                        <a:srgbClr val="FFFFCC"/>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50 mSv</a:t>
                      </a:r>
                    </a:p>
                  </a:txBody>
                  <a:tcPr anchor="ctr" horzOverflow="overflow">
                    <a:lnL w="38100" cap="flat" cmpd="sng" algn="ctr">
                      <a:solidFill>
                        <a:srgbClr val="FFFFCC"/>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CC"/>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dirty="0" smtClean="0">
                          <a:ln>
                            <a:noFill/>
                          </a:ln>
                          <a:solidFill>
                            <a:srgbClr val="FFFFCC"/>
                          </a:solidFill>
                          <a:effectLst/>
                          <a:latin typeface="Arial" charset="0"/>
                        </a:rPr>
                        <a:t>Iodine thyroid blocking</a:t>
                      </a:r>
                    </a:p>
                  </a:txBody>
                  <a:tcPr anchor="ctr" horzOverflow="overflow">
                    <a:lnL w="38100" cap="flat" cmpd="sng" algn="ctr">
                      <a:solidFill>
                        <a:srgbClr val="FFFFFF"/>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r>
            </a:tbl>
          </a:graphicData>
        </a:graphic>
      </p:graphicFrame>
      <p:sp>
        <p:nvSpPr>
          <p:cNvPr id="12316"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31ED18AD-B49F-4EE9-B771-CA0593830A4F}" type="slidenum">
              <a:rPr kumimoji="0" lang="en-GB" sz="1200" smtClean="0">
                <a:solidFill>
                  <a:srgbClr val="D5D7D8"/>
                </a:solidFill>
              </a:rPr>
              <a:pPr eaLnBrk="1" hangingPunct="1"/>
              <a:t>18</a:t>
            </a:fld>
            <a:endParaRPr kumimoji="0" lang="en-GB" sz="1200" smtClean="0">
              <a:solidFill>
                <a:srgbClr val="D5D7D8"/>
              </a:solidFill>
            </a:endParaRP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228600" y="24714"/>
            <a:ext cx="8610600" cy="968375"/>
          </a:xfrm>
        </p:spPr>
        <p:txBody>
          <a:bodyPr/>
          <a:lstStyle/>
          <a:p>
            <a:pPr eaLnBrk="1" hangingPunct="1"/>
            <a:r>
              <a:rPr kumimoji="1" lang="en-US" dirty="0" smtClean="0"/>
              <a:t>Generic Criteria for </a:t>
            </a:r>
            <a:r>
              <a:rPr lang="en-GB" dirty="0" smtClean="0"/>
              <a:t>Reducing Risk of  Stochastic Health Effects (2)</a:t>
            </a:r>
            <a:endParaRPr lang="en-US" dirty="0" smtClean="0"/>
          </a:p>
        </p:txBody>
      </p:sp>
      <p:graphicFrame>
        <p:nvGraphicFramePr>
          <p:cNvPr id="8" name="Group 35"/>
          <p:cNvGraphicFramePr>
            <a:graphicFrameLocks/>
          </p:cNvGraphicFramePr>
          <p:nvPr/>
        </p:nvGraphicFramePr>
        <p:xfrm>
          <a:off x="152400" y="1371600"/>
          <a:ext cx="8801100" cy="4643438"/>
        </p:xfrm>
        <a:graphic>
          <a:graphicData uri="http://schemas.openxmlformats.org/drawingml/2006/table">
            <a:tbl>
              <a:tblPr/>
              <a:tblGrid>
                <a:gridCol w="3349091"/>
                <a:gridCol w="2336575"/>
                <a:gridCol w="3115434"/>
              </a:tblGrid>
              <a:tr h="1052599">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1" i="0" u="none" strike="noStrike" cap="none" normalizeH="0" baseline="0" dirty="0" smtClean="0">
                          <a:ln>
                            <a:noFill/>
                          </a:ln>
                          <a:solidFill>
                            <a:srgbClr val="000000"/>
                          </a:solidFill>
                          <a:effectLst/>
                          <a:latin typeface="Arial" charset="0"/>
                        </a:rPr>
                        <a:t>Dosimetric quantity</a:t>
                      </a:r>
                      <a:endParaRPr kumimoji="1" lang="en-GB" sz="2800" b="1" i="0" u="none" strike="noStrike" cap="none" normalizeH="0" baseline="0" dirty="0" smtClean="0">
                        <a:ln>
                          <a:noFill/>
                        </a:ln>
                        <a:solidFill>
                          <a:srgbClr val="000000"/>
                        </a:solidFill>
                        <a:effectLst/>
                        <a:latin typeface="Arial" charset="0"/>
                      </a:endParaRPr>
                    </a:p>
                  </a:txBody>
                  <a:tcPr marT="45724" marB="45724" anchor="ctr" horzOverflow="overflow">
                    <a:lnL w="38100" cap="flat" cmpd="sng" algn="ctr">
                      <a:solidFill>
                        <a:srgbClr val="FFFF00"/>
                      </a:solidFill>
                      <a:prstDash val="solid"/>
                      <a:round/>
                      <a:headEnd type="none" w="sm" len="sm"/>
                      <a:tailEnd type="none" w="sm" len="sm"/>
                    </a:lnL>
                    <a:lnR w="38100" cap="flat" cmpd="sng" algn="ctr">
                      <a:solidFill>
                        <a:srgbClr val="FFFF00"/>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00"/>
                      </a:solidFill>
                      <a:prstDash val="solid"/>
                      <a:round/>
                      <a:headEnd type="none" w="sm" len="sm"/>
                      <a:tailEnd type="none" w="sm" len="sm"/>
                    </a:lnB>
                    <a:lnTlToBr>
                      <a:noFill/>
                    </a:lnTlToBr>
                    <a:lnBlToTr>
                      <a:noFill/>
                    </a:lnBlToTr>
                    <a:solidFill>
                      <a:srgbClr val="00FFFF"/>
                    </a:solidFill>
                  </a:tcPr>
                </a:tc>
                <a:tc gridSpan="2">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GB" sz="2800" b="1" i="0" u="none" strike="noStrike" cap="none" normalizeH="0" baseline="0" dirty="0" smtClean="0">
                          <a:ln>
                            <a:noFill/>
                          </a:ln>
                          <a:solidFill>
                            <a:srgbClr val="000000"/>
                          </a:solidFill>
                          <a:effectLst/>
                          <a:latin typeface="Arial" charset="0"/>
                        </a:rPr>
                        <a:t>Projected dose in the </a:t>
                      </a:r>
                      <a:r>
                        <a:rPr kumimoji="1" lang="en-GB" sz="2800" b="1" i="0" u="none" strike="noStrike" cap="none" normalizeH="0" baseline="0" dirty="0" smtClean="0">
                          <a:ln>
                            <a:noFill/>
                          </a:ln>
                          <a:solidFill>
                            <a:srgbClr val="FF3300"/>
                          </a:solidFill>
                          <a:effectLst/>
                          <a:latin typeface="Arial" charset="0"/>
                        </a:rPr>
                        <a:t>first year</a:t>
                      </a:r>
                    </a:p>
                    <a:p>
                      <a:pPr marL="0" marR="0" lvl="0" indent="0" algn="ctr" defTabSz="914400" rtl="0" eaLnBrk="1" fontAlgn="base" latinLnBrk="0" hangingPunct="1">
                        <a:lnSpc>
                          <a:spcPct val="100000"/>
                        </a:lnSpc>
                        <a:spcBef>
                          <a:spcPct val="0"/>
                        </a:spcBef>
                        <a:spcAft>
                          <a:spcPct val="0"/>
                        </a:spcAft>
                        <a:buClrTx/>
                        <a:buSzTx/>
                        <a:buFontTx/>
                        <a:buNone/>
                        <a:tabLst/>
                      </a:pPr>
                      <a:r>
                        <a:rPr kumimoji="1" lang="en-GB" sz="2800" b="1" i="0" u="none" strike="noStrike" cap="none" normalizeH="0" baseline="0" dirty="0" smtClean="0">
                          <a:ln>
                            <a:noFill/>
                          </a:ln>
                          <a:solidFill>
                            <a:srgbClr val="000000"/>
                          </a:solidFill>
                          <a:effectLst/>
                          <a:latin typeface="Arial" charset="0"/>
                        </a:rPr>
                        <a:t>and </a:t>
                      </a:r>
                      <a:r>
                        <a:rPr kumimoji="1" lang="en-GB" sz="2800" b="1" i="0" u="none" strike="noStrike" cap="none" normalizeH="0" baseline="0" dirty="0" smtClean="0">
                          <a:ln>
                            <a:noFill/>
                          </a:ln>
                          <a:solidFill>
                            <a:srgbClr val="FF3300"/>
                          </a:solidFill>
                          <a:effectLst/>
                          <a:latin typeface="Arial" charset="0"/>
                        </a:rPr>
                        <a:t>early</a:t>
                      </a:r>
                      <a:r>
                        <a:rPr kumimoji="1" lang="en-GB" sz="2800" b="1" i="0" u="none" strike="noStrike" cap="none" normalizeH="0" baseline="0" dirty="0" smtClean="0">
                          <a:ln>
                            <a:noFill/>
                          </a:ln>
                          <a:solidFill>
                            <a:srgbClr val="000000"/>
                          </a:solidFill>
                          <a:effectLst/>
                          <a:latin typeface="Arial" charset="0"/>
                        </a:rPr>
                        <a:t> protective actions</a:t>
                      </a:r>
                    </a:p>
                  </a:txBody>
                  <a:tcPr marT="45724" marB="45724" anchor="ctr" horzOverflow="overflow">
                    <a:lnL w="38100" cap="flat" cmpd="sng" algn="ctr">
                      <a:solidFill>
                        <a:srgbClr val="FFFF00"/>
                      </a:solidFill>
                      <a:prstDash val="solid"/>
                      <a:round/>
                      <a:headEnd type="none" w="sm" len="sm"/>
                      <a:tailEnd type="none" w="sm" len="sm"/>
                    </a:lnL>
                    <a:lnR w="38100" cap="flat" cmpd="sng" algn="ctr">
                      <a:solidFill>
                        <a:srgbClr val="FFFF00"/>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00"/>
                      </a:solidFill>
                      <a:prstDash val="solid"/>
                      <a:round/>
                      <a:headEnd type="none" w="sm" len="sm"/>
                      <a:tailEnd type="none" w="sm" len="sm"/>
                    </a:lnB>
                    <a:lnTlToBr>
                      <a:noFill/>
                    </a:lnTlToBr>
                    <a:lnBlToTr>
                      <a:noFill/>
                    </a:lnBlToTr>
                    <a:solidFill>
                      <a:srgbClr val="00FFFF"/>
                    </a:solidFill>
                  </a:tcPr>
                </a:tc>
                <a:tc hMerge="1">
                  <a:txBody>
                    <a:bodyPr/>
                    <a:lstStyle/>
                    <a:p>
                      <a:endParaRPr lang="en-GB"/>
                    </a:p>
                  </a:txBody>
                  <a:tcPr/>
                </a:tc>
              </a:tr>
              <a:tr h="928764">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smtClean="0">
                          <a:ln>
                            <a:noFill/>
                          </a:ln>
                          <a:solidFill>
                            <a:srgbClr val="FFFFCC"/>
                          </a:solidFill>
                          <a:effectLst/>
                          <a:latin typeface="Arial" charset="0"/>
                          <a:cs typeface="Times New Roman" pitchFamily="18" charset="0"/>
                        </a:rPr>
                        <a:t>Total effective dose</a:t>
                      </a:r>
                      <a:endParaRPr kumimoji="1" lang="en-US" sz="2800" b="0" i="0" u="none" strike="noStrike" cap="none" normalizeH="0" baseline="0" smtClean="0">
                        <a:ln>
                          <a:noFill/>
                        </a:ln>
                        <a:solidFill>
                          <a:srgbClr val="FFFF00"/>
                        </a:solidFill>
                        <a:effectLst/>
                        <a:latin typeface="Arial" charset="0"/>
                        <a:cs typeface="Times New Roman" pitchFamily="18" charset="0"/>
                      </a:endParaRPr>
                    </a:p>
                  </a:txBody>
                  <a:tcPr marT="45724" marB="45724" anchor="ctr" horzOverflow="overflow">
                    <a:lnL w="38100" cap="flat" cmpd="sng" algn="ctr">
                      <a:solidFill>
                        <a:srgbClr val="FFFFFF"/>
                      </a:solidFill>
                      <a:prstDash val="solid"/>
                      <a:round/>
                      <a:headEnd type="none" w="sm" len="sm"/>
                      <a:tailEnd type="none" w="sm" len="sm"/>
                    </a:lnL>
                    <a:lnR w="38100" cap="flat" cmpd="sng" algn="ctr">
                      <a:solidFill>
                        <a:srgbClr val="FFFFCC"/>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CC"/>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100 mSv</a:t>
                      </a:r>
                    </a:p>
                  </a:txBody>
                  <a:tcPr marT="45724" marB="45724" anchor="ctr" horzOverflow="overflow">
                    <a:lnL w="38100" cap="flat" cmpd="sng" algn="ctr">
                      <a:solidFill>
                        <a:srgbClr val="FFFFCC"/>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CC"/>
                      </a:solidFill>
                      <a:prstDash val="solid"/>
                      <a:round/>
                      <a:headEnd type="none" w="sm" len="sm"/>
                      <a:tailEnd type="none" w="sm" len="sm"/>
                    </a:lnB>
                    <a:lnTlToBr>
                      <a:noFill/>
                    </a:lnTlToBr>
                    <a:lnBlToTr>
                      <a:noFill/>
                    </a:lnBlToTr>
                    <a:noFill/>
                  </a:tcPr>
                </a:tc>
                <a:tc rowSpan="2">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smtClean="0">
                          <a:ln>
                            <a:noFill/>
                          </a:ln>
                          <a:solidFill>
                            <a:srgbClr val="FFFFCC"/>
                          </a:solidFill>
                          <a:effectLst/>
                          <a:latin typeface="Arial" charset="0"/>
                        </a:rPr>
                        <a:t>Temporary relocation, decontamination, replacement of food, milk and water, public reassurance</a:t>
                      </a:r>
                      <a:r>
                        <a:rPr kumimoji="1" lang="ru-RU" sz="2800" b="0" i="0" u="none" strike="noStrike" cap="none" normalizeH="0" baseline="0" smtClean="0">
                          <a:ln>
                            <a:noFill/>
                          </a:ln>
                          <a:solidFill>
                            <a:srgbClr val="FFFFCC"/>
                          </a:solidFill>
                          <a:effectLst/>
                          <a:latin typeface="Arial" charset="0"/>
                        </a:rPr>
                        <a:t> …</a:t>
                      </a:r>
                      <a:endParaRPr kumimoji="1" lang="en-US" sz="2800" b="0" i="0" u="none" strike="noStrike" cap="none" normalizeH="0" baseline="0" smtClean="0">
                        <a:ln>
                          <a:noFill/>
                        </a:ln>
                        <a:solidFill>
                          <a:srgbClr val="FFFFCC"/>
                        </a:solidFill>
                        <a:effectLst/>
                        <a:latin typeface="Arial" charset="0"/>
                      </a:endParaRPr>
                    </a:p>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endParaRPr kumimoji="1" lang="en-US" sz="2800" b="0" i="0" u="none" strike="noStrike" cap="none" normalizeH="0" baseline="0" smtClean="0">
                        <a:ln>
                          <a:noFill/>
                        </a:ln>
                        <a:solidFill>
                          <a:srgbClr val="FFFFCC"/>
                        </a:solidFill>
                        <a:effectLst/>
                        <a:latin typeface="Arial" charset="0"/>
                      </a:endParaRPr>
                    </a:p>
                  </a:txBody>
                  <a:tcPr marT="45724" marB="45724" anchor="ctr" horzOverflow="overflow">
                    <a:lnL w="38100" cap="flat" cmpd="sng" algn="ctr">
                      <a:solidFill>
                        <a:srgbClr val="FFFFFF"/>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00"/>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r>
              <a:tr h="2662075">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r>
                        <a:rPr kumimoji="1" lang="en-US" sz="2800" b="0" i="0" u="none" strike="noStrike" cap="none" normalizeH="0" baseline="0" smtClean="0">
                          <a:ln>
                            <a:noFill/>
                          </a:ln>
                          <a:solidFill>
                            <a:srgbClr val="FFFFCC"/>
                          </a:solidFill>
                          <a:effectLst/>
                          <a:latin typeface="Arial" charset="0"/>
                          <a:cs typeface="Times New Roman" pitchFamily="18" charset="0"/>
                        </a:rPr>
                        <a:t>Total equivalent dose in foetus or embryo </a:t>
                      </a:r>
                      <a:br>
                        <a:rPr kumimoji="1" lang="en-US" sz="2800" b="0" i="0" u="none" strike="noStrike" cap="none" normalizeH="0" baseline="0" smtClean="0">
                          <a:ln>
                            <a:noFill/>
                          </a:ln>
                          <a:solidFill>
                            <a:srgbClr val="FFFFCC"/>
                          </a:solidFill>
                          <a:effectLst/>
                          <a:latin typeface="Arial" charset="0"/>
                          <a:cs typeface="Times New Roman" pitchFamily="18" charset="0"/>
                        </a:rPr>
                      </a:br>
                      <a:r>
                        <a:rPr kumimoji="1" lang="en-US" sz="2800" b="0" i="0" u="none" strike="noStrike" cap="none" normalizeH="0" baseline="0" smtClean="0">
                          <a:ln>
                            <a:noFill/>
                          </a:ln>
                          <a:solidFill>
                            <a:srgbClr val="FFFFCC"/>
                          </a:solidFill>
                          <a:effectLst/>
                          <a:latin typeface="Arial" charset="0"/>
                          <a:cs typeface="Times New Roman" pitchFamily="18" charset="0"/>
                        </a:rPr>
                        <a:t>(for period of </a:t>
                      </a:r>
                      <a:r>
                        <a:rPr kumimoji="1" lang="en-US" sz="2800" b="0" i="1" u="none" strike="noStrike" cap="none" normalizeH="0" baseline="0" smtClean="0">
                          <a:ln>
                            <a:noFill/>
                          </a:ln>
                          <a:solidFill>
                            <a:srgbClr val="FFFFCC"/>
                          </a:solidFill>
                          <a:effectLst/>
                          <a:latin typeface="Arial" charset="0"/>
                          <a:cs typeface="Times New Roman" pitchFamily="18" charset="0"/>
                        </a:rPr>
                        <a:t>in utero</a:t>
                      </a:r>
                      <a:r>
                        <a:rPr kumimoji="1" lang="en-US" sz="2800" b="0" i="0" u="none" strike="noStrike" cap="none" normalizeH="0" baseline="0" smtClean="0">
                          <a:ln>
                            <a:noFill/>
                          </a:ln>
                          <a:solidFill>
                            <a:srgbClr val="FFFFCC"/>
                          </a:solidFill>
                          <a:effectLst/>
                          <a:latin typeface="Arial" charset="0"/>
                          <a:cs typeface="Times New Roman" pitchFamily="18" charset="0"/>
                        </a:rPr>
                        <a:t> development)</a:t>
                      </a:r>
                      <a:endParaRPr kumimoji="1" lang="en-US" sz="2800" b="0" i="0" u="none" strike="noStrike" cap="none" normalizeH="0" baseline="0" smtClean="0">
                        <a:ln>
                          <a:noFill/>
                        </a:ln>
                        <a:solidFill>
                          <a:srgbClr val="FFFF00"/>
                        </a:solidFill>
                        <a:effectLst/>
                        <a:latin typeface="Arial" charset="0"/>
                        <a:cs typeface="Times New Roman" pitchFamily="18" charset="0"/>
                      </a:endParaRPr>
                    </a:p>
                  </a:txBody>
                  <a:tcPr marT="45724" marB="45724" anchor="ctr" horzOverflow="overflow">
                    <a:lnL w="38100" cap="flat" cmpd="sng" algn="ctr">
                      <a:solidFill>
                        <a:srgbClr val="FFFFFF"/>
                      </a:solidFill>
                      <a:prstDash val="solid"/>
                      <a:round/>
                      <a:headEnd type="none" w="sm" len="sm"/>
                      <a:tailEnd type="none" w="sm" len="sm"/>
                    </a:lnL>
                    <a:lnR w="38100" cap="flat" cmpd="sng" algn="ctr">
                      <a:solidFill>
                        <a:srgbClr val="FFFFCC"/>
                      </a:solidFill>
                      <a:prstDash val="solid"/>
                      <a:round/>
                      <a:headEnd type="none" w="sm" len="sm"/>
                      <a:tailEnd type="none" w="sm" len="sm"/>
                    </a:lnR>
                    <a:lnT w="38100" cap="flat" cmpd="sng" algn="ctr">
                      <a:solidFill>
                        <a:srgbClr val="FFFFCC"/>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1" lang="en-US" sz="3200" b="1" i="0" u="none" strike="noStrike" cap="none" normalizeH="0" baseline="0" dirty="0" smtClean="0">
                          <a:ln>
                            <a:noFill/>
                          </a:ln>
                          <a:solidFill>
                            <a:srgbClr val="FFFF00"/>
                          </a:solidFill>
                          <a:effectLst/>
                          <a:latin typeface="Arial" charset="0"/>
                          <a:cs typeface="Times New Roman" pitchFamily="18" charset="0"/>
                        </a:rPr>
                        <a:t>100 mSv</a:t>
                      </a:r>
                    </a:p>
                  </a:txBody>
                  <a:tcPr marT="45724" marB="45724" anchor="ctr" horzOverflow="overflow">
                    <a:lnL w="38100" cap="flat" cmpd="sng" algn="ctr">
                      <a:solidFill>
                        <a:srgbClr val="FFFFCC"/>
                      </a:solidFill>
                      <a:prstDash val="solid"/>
                      <a:round/>
                      <a:headEnd type="none" w="sm" len="sm"/>
                      <a:tailEnd type="none" w="sm" len="sm"/>
                    </a:lnL>
                    <a:lnR w="38100" cap="flat" cmpd="sng" algn="ctr">
                      <a:solidFill>
                        <a:srgbClr val="FFFFFF"/>
                      </a:solidFill>
                      <a:prstDash val="solid"/>
                      <a:round/>
                      <a:headEnd type="none" w="sm" len="sm"/>
                      <a:tailEnd type="none" w="sm" len="sm"/>
                    </a:lnR>
                    <a:lnT w="38100" cap="flat" cmpd="sng" algn="ctr">
                      <a:solidFill>
                        <a:srgbClr val="FFFFCC"/>
                      </a:solidFill>
                      <a:prstDash val="solid"/>
                      <a:round/>
                      <a:headEnd type="none" w="sm" len="sm"/>
                      <a:tailEnd type="none" w="sm" len="sm"/>
                    </a:lnT>
                    <a:lnB w="38100" cap="flat" cmpd="sng" algn="ctr">
                      <a:solidFill>
                        <a:srgbClr val="FFFFFF"/>
                      </a:solidFill>
                      <a:prstDash val="solid"/>
                      <a:round/>
                      <a:headEnd type="none" w="sm" len="sm"/>
                      <a:tailEnd type="none" w="sm" len="sm"/>
                    </a:lnB>
                    <a:lnTlToBr>
                      <a:noFill/>
                    </a:lnTlToBr>
                    <a:lnBlToTr>
                      <a:noFill/>
                    </a:lnBlToTr>
                    <a:noFill/>
                  </a:tcPr>
                </a:tc>
                <a:tc vMerge="1">
                  <a:txBody>
                    <a:bodyPr/>
                    <a:lstStyle/>
                    <a:p>
                      <a:endParaRPr lang="en-GB"/>
                    </a:p>
                  </a:txBody>
                  <a:tcPr/>
                </a:tc>
              </a:tr>
            </a:tbl>
          </a:graphicData>
        </a:graphic>
      </p:graphicFrame>
      <p:sp>
        <p:nvSpPr>
          <p:cNvPr id="13335"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A4F1D316-7863-4706-B698-87E7F9739A77}" type="slidenum">
              <a:rPr kumimoji="0" lang="en-GB" sz="1200" smtClean="0">
                <a:solidFill>
                  <a:srgbClr val="D5D7D8"/>
                </a:solidFill>
              </a:rPr>
              <a:pPr eaLnBrk="1" hangingPunct="1"/>
              <a:t>19</a:t>
            </a:fld>
            <a:endParaRPr kumimoji="0" lang="en-GB" sz="1200" smtClean="0">
              <a:solidFill>
                <a:srgbClr val="D5D7D8"/>
              </a:solidFill>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title"/>
          </p:nvPr>
        </p:nvSpPr>
        <p:spPr/>
        <p:txBody>
          <a:bodyPr/>
          <a:lstStyle/>
          <a:p>
            <a:r>
              <a:rPr lang="en-GB" dirty="0" smtClean="0"/>
              <a:t>Incident and Emergency Centre (IEC)</a:t>
            </a:r>
            <a:endParaRPr lang="en-GB" dirty="0"/>
          </a:p>
        </p:txBody>
      </p:sp>
      <p:pic>
        <p:nvPicPr>
          <p:cNvPr id="6"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3007" y="3886240"/>
            <a:ext cx="4437594" cy="2958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4294967295"/>
          </p:nvPr>
        </p:nvSpPr>
        <p:spPr>
          <a:xfrm>
            <a:off x="8472488" y="6369050"/>
            <a:ext cx="509587" cy="293688"/>
          </a:xfrm>
          <a:prstGeom prst="rect">
            <a:avLst/>
          </a:prstGeom>
        </p:spPr>
        <p:txBody>
          <a:bodyPr/>
          <a:lstStyle/>
          <a:p>
            <a:fld id="{75438AA2-A647-4DD3-8964-BF4D566E7557}" type="slidenum">
              <a:rPr lang="en-US" smtClean="0"/>
              <a:pPr/>
              <a:t>2</a:t>
            </a:fld>
            <a:endParaRPr lang="en-US"/>
          </a:p>
        </p:txBody>
      </p:sp>
      <p:sp>
        <p:nvSpPr>
          <p:cNvPr id="4" name="Content Placeholder 3"/>
          <p:cNvSpPr>
            <a:spLocks noGrp="1"/>
          </p:cNvSpPr>
          <p:nvPr>
            <p:ph idx="1"/>
          </p:nvPr>
        </p:nvSpPr>
        <p:spPr>
          <a:xfrm>
            <a:off x="0" y="1124744"/>
            <a:ext cx="8593138" cy="2502024"/>
          </a:xfrm>
        </p:spPr>
        <p:txBody>
          <a:bodyPr/>
          <a:lstStyle/>
          <a:p>
            <a:pPr marL="0" indent="0" algn="ctr">
              <a:buNone/>
            </a:pPr>
            <a:r>
              <a:rPr lang="en-US" dirty="0"/>
              <a:t>Global Focal Point </a:t>
            </a:r>
            <a:r>
              <a:rPr lang="en-US" dirty="0" smtClean="0"/>
              <a:t>for</a:t>
            </a:r>
            <a:endParaRPr lang="en-US" dirty="0"/>
          </a:p>
          <a:p>
            <a:pPr marL="0" indent="0" algn="ctr">
              <a:buNone/>
            </a:pPr>
            <a:r>
              <a:rPr lang="en-US" dirty="0"/>
              <a:t> International Preparedness and Response </a:t>
            </a:r>
            <a:r>
              <a:rPr lang="en-US" dirty="0" smtClean="0"/>
              <a:t>to </a:t>
            </a:r>
            <a:endParaRPr lang="en-US" dirty="0"/>
          </a:p>
          <a:p>
            <a:pPr marL="0" indent="0" algn="ctr">
              <a:buNone/>
            </a:pPr>
            <a:r>
              <a:rPr lang="en-US" dirty="0"/>
              <a:t>Nuclear and Radiological Safety or Security related Incidents, Emergencies, Threats or Events of Media Interest</a:t>
            </a:r>
            <a:endParaRPr lang="en-GB" dirty="0"/>
          </a:p>
        </p:txBody>
      </p:sp>
    </p:spTree>
    <p:extLst>
      <p:ext uri="{BB962C8B-B14F-4D97-AF65-F5344CB8AC3E}">
        <p14:creationId xmlns:p14="http://schemas.microsoft.com/office/powerpoint/2010/main" val="110932738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Slide Number Placeholder 4"/>
          <p:cNvSpPr>
            <a:spLocks noGrp="1"/>
          </p:cNvSpPr>
          <p:nvPr>
            <p:ph type="sldNum" sz="quarter" idx="11"/>
          </p:nvPr>
        </p:nvSpPr>
        <p:spPr/>
        <p:txBody>
          <a:bodyPr/>
          <a:lstStyle/>
          <a:p>
            <a:fld id="{A2EAE2BA-4E7E-4DD8-80A8-14C57EBC0407}" type="slidenum">
              <a:rPr lang="en-GB"/>
              <a:pPr/>
              <a:t>20</a:t>
            </a:fld>
            <a:endParaRPr lang="en-GB"/>
          </a:p>
        </p:txBody>
      </p:sp>
      <p:sp>
        <p:nvSpPr>
          <p:cNvPr id="473094" name="Rectangle 6"/>
          <p:cNvSpPr>
            <a:spLocks noGrp="1" noChangeArrowheads="1"/>
          </p:cNvSpPr>
          <p:nvPr>
            <p:ph type="title"/>
          </p:nvPr>
        </p:nvSpPr>
        <p:spPr>
          <a:xfrm>
            <a:off x="152400" y="0"/>
            <a:ext cx="8534400" cy="762000"/>
          </a:xfrm>
        </p:spPr>
        <p:txBody>
          <a:bodyPr/>
          <a:lstStyle/>
          <a:p>
            <a:r>
              <a:rPr lang="en-US" sz="3200" dirty="0"/>
              <a:t>Guidance Values For </a:t>
            </a:r>
            <a:r>
              <a:rPr lang="en-US" sz="3200" dirty="0" smtClean="0"/>
              <a:t>Restricting </a:t>
            </a:r>
            <a:r>
              <a:rPr lang="en-US" sz="3200" dirty="0"/>
              <a:t>Exposure of Emergency Workers</a:t>
            </a:r>
            <a:endParaRPr lang="en-GB" sz="3200" dirty="0"/>
          </a:p>
        </p:txBody>
      </p:sp>
      <p:graphicFrame>
        <p:nvGraphicFramePr>
          <p:cNvPr id="473131" name="Group 43"/>
          <p:cNvGraphicFramePr>
            <a:graphicFrameLocks noGrp="1"/>
          </p:cNvGraphicFramePr>
          <p:nvPr>
            <p:ph type="tbl" idx="1"/>
            <p:extLst>
              <p:ext uri="{D42A27DB-BD31-4B8C-83A1-F6EECF244321}">
                <p14:modId xmlns:p14="http://schemas.microsoft.com/office/powerpoint/2010/main" val="1925183732"/>
              </p:ext>
            </p:extLst>
          </p:nvPr>
        </p:nvGraphicFramePr>
        <p:xfrm>
          <a:off x="228600" y="1371600"/>
          <a:ext cx="8593138" cy="5029200"/>
        </p:xfrm>
        <a:graphic>
          <a:graphicData uri="http://schemas.openxmlformats.org/drawingml/2006/table">
            <a:tbl>
              <a:tblPr/>
              <a:tblGrid>
                <a:gridCol w="3962400"/>
                <a:gridCol w="4630738"/>
              </a:tblGrid>
              <a:tr h="381000">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1800" b="1" i="0" u="none" strike="noStrike" cap="none" normalizeH="0" baseline="0" dirty="0" smtClean="0">
                          <a:ln>
                            <a:noFill/>
                          </a:ln>
                          <a:solidFill>
                            <a:srgbClr val="000000"/>
                          </a:solidFill>
                          <a:effectLst/>
                          <a:latin typeface="Arial" charset="0"/>
                        </a:rPr>
                        <a:t>Tasks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FFFF"/>
                    </a:solid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1800" b="1" i="0" u="none" strike="noStrike" cap="none" normalizeH="0" baseline="0" dirty="0" smtClean="0">
                          <a:ln>
                            <a:noFill/>
                          </a:ln>
                          <a:solidFill>
                            <a:srgbClr val="000000"/>
                          </a:solidFill>
                          <a:effectLst/>
                          <a:latin typeface="Arial" charset="0"/>
                        </a:rPr>
                        <a:t>Guidance value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rgbClr val="00FFFF"/>
                    </a:solidFill>
                  </a:tcPr>
                </a:tc>
              </a:tr>
              <a:tr h="1143000">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1800" b="0" i="0" u="none" strike="noStrike" cap="none" normalizeH="0" baseline="0" dirty="0" smtClean="0">
                          <a:ln>
                            <a:noFill/>
                          </a:ln>
                          <a:solidFill>
                            <a:srgbClr val="FFFFCC"/>
                          </a:solidFill>
                          <a:effectLst/>
                          <a:latin typeface="Arial" charset="0"/>
                        </a:rPr>
                        <a:t>Life saving actions</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defRPr/>
                      </a:pPr>
                      <a:r>
                        <a:rPr kumimoji="0" lang="en-US" sz="1800" b="0" i="0" u="none" strike="noStrike" cap="none" normalizeH="0" baseline="0" dirty="0" smtClean="0">
                          <a:ln>
                            <a:noFill/>
                          </a:ln>
                          <a:solidFill>
                            <a:srgbClr val="FFFFCC"/>
                          </a:solidFill>
                          <a:effectLst/>
                          <a:latin typeface="Arial" charset="0"/>
                        </a:rPr>
                        <a:t> </a:t>
                      </a:r>
                      <a:r>
                        <a:rPr kumimoji="0" lang="en-US" sz="1800" b="0" i="1" u="none" strike="noStrike" cap="none" normalizeH="0" baseline="0" dirty="0" smtClean="0">
                          <a:ln>
                            <a:noFill/>
                          </a:ln>
                          <a:solidFill>
                            <a:srgbClr val="FFFFCC"/>
                          </a:solidFill>
                          <a:effectLst/>
                          <a:latin typeface="Arial" charset="0"/>
                        </a:rPr>
                        <a:t>H</a:t>
                      </a:r>
                      <a:r>
                        <a:rPr kumimoji="0" lang="en-US" sz="1800" b="0" i="1" u="none" strike="noStrike" cap="none" normalizeH="0" baseline="-25000" dirty="0" smtClean="0">
                          <a:ln>
                            <a:noFill/>
                          </a:ln>
                          <a:solidFill>
                            <a:srgbClr val="FFFFCC"/>
                          </a:solidFill>
                          <a:effectLst/>
                          <a:latin typeface="Arial" charset="0"/>
                        </a:rPr>
                        <a:t>P</a:t>
                      </a:r>
                      <a:r>
                        <a:rPr kumimoji="0" lang="en-US" sz="1800" b="0" i="1" u="none" strike="noStrike" cap="none" normalizeH="0" baseline="0" dirty="0" smtClean="0">
                          <a:ln>
                            <a:noFill/>
                          </a:ln>
                          <a:solidFill>
                            <a:srgbClr val="FFFFCC"/>
                          </a:solidFill>
                          <a:effectLst/>
                          <a:latin typeface="Arial" charset="0"/>
                        </a:rPr>
                        <a:t>(10)</a:t>
                      </a:r>
                      <a:r>
                        <a:rPr kumimoji="0" lang="en-GB" sz="1800" b="0" i="0" u="none" strike="noStrike" cap="none" normalizeH="0" baseline="0" dirty="0" smtClean="0">
                          <a:ln>
                            <a:noFill/>
                          </a:ln>
                          <a:solidFill>
                            <a:srgbClr val="FFFFCC"/>
                          </a:solidFill>
                          <a:effectLst/>
                          <a:latin typeface="Arial" charset="0"/>
                        </a:rPr>
                        <a:t> </a:t>
                      </a:r>
                      <a:r>
                        <a:rPr kumimoji="0" lang="en-GB" sz="1800" b="0" i="0" u="none" strike="noStrike" cap="none" normalizeH="0" baseline="0" dirty="0" smtClean="0">
                          <a:ln>
                            <a:noFill/>
                          </a:ln>
                          <a:solidFill>
                            <a:srgbClr val="FFC000"/>
                          </a:solidFill>
                          <a:effectLst/>
                          <a:latin typeface="Arial" charset="0"/>
                        </a:rPr>
                        <a:t>&lt; 500 </a:t>
                      </a:r>
                      <a:r>
                        <a:rPr kumimoji="0" lang="en-GB" sz="1800" b="0" i="0" u="none" strike="noStrike" cap="none" normalizeH="0" baseline="0" dirty="0" err="1" smtClean="0">
                          <a:ln>
                            <a:noFill/>
                          </a:ln>
                          <a:solidFill>
                            <a:srgbClr val="FFC000"/>
                          </a:solidFill>
                          <a:effectLst/>
                          <a:latin typeface="Arial" charset="0"/>
                        </a:rPr>
                        <a:t>mSv</a:t>
                      </a:r>
                      <a:endParaRPr kumimoji="0" lang="en-GB" sz="1800" b="0" i="0" u="none" strike="noStrike" cap="none" normalizeH="0" baseline="0" dirty="0" smtClean="0">
                        <a:ln>
                          <a:noFill/>
                        </a:ln>
                        <a:solidFill>
                          <a:srgbClr val="FFC000"/>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US" sz="1600" b="0" i="0" u="none" strike="noStrike" cap="none" normalizeH="0" baseline="0" dirty="0" smtClean="0">
                          <a:ln>
                            <a:noFill/>
                          </a:ln>
                          <a:solidFill>
                            <a:srgbClr val="FFFFCC"/>
                          </a:solidFill>
                          <a:effectLst/>
                          <a:latin typeface="Arial" charset="0"/>
                        </a:rPr>
                        <a:t>This value may be exceeded under circumstances which the expected benefits to others clearly overweigh the  emergency worker’s own heath risks, and the emergency worker volunteers to take the action and understands and accepts this health risk</a:t>
                      </a:r>
                      <a:endParaRPr kumimoji="0" lang="en-GB" sz="1600" b="0" i="0" u="none" strike="noStrike" cap="none" normalizeH="0" baseline="0" dirty="0" smtClean="0">
                        <a:ln>
                          <a:noFill/>
                        </a:ln>
                        <a:solidFill>
                          <a:srgbClr val="FFFFCC"/>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43000">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1800" b="0" i="0" u="none" strike="noStrike" cap="none" normalizeH="0" baseline="0" dirty="0" smtClean="0">
                          <a:ln>
                            <a:noFill/>
                          </a:ln>
                          <a:solidFill>
                            <a:srgbClr val="FFFFCC"/>
                          </a:solidFill>
                          <a:effectLst/>
                          <a:latin typeface="Arial" charset="0"/>
                        </a:rPr>
                        <a:t>Actions, to prevent severe deterministic effects                                   </a:t>
                      </a:r>
                    </a:p>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1800" b="0" i="0" u="none" strike="noStrike" cap="none" normalizeH="0" baseline="0" dirty="0" smtClean="0">
                          <a:ln>
                            <a:noFill/>
                          </a:ln>
                          <a:solidFill>
                            <a:srgbClr val="FFFFCC"/>
                          </a:solidFill>
                          <a:effectLst/>
                          <a:latin typeface="Arial" charset="0"/>
                        </a:rPr>
                        <a:t>and</a:t>
                      </a:r>
                    </a:p>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1800" b="0" i="0" u="none" strike="noStrike" cap="none" normalizeH="0" baseline="0" dirty="0" smtClean="0">
                          <a:ln>
                            <a:noFill/>
                          </a:ln>
                          <a:solidFill>
                            <a:srgbClr val="FFFFCC"/>
                          </a:solidFill>
                          <a:effectLst/>
                          <a:latin typeface="Arial" charset="0"/>
                        </a:rPr>
                        <a:t>Actions to prevent the development of catastrophic conditions  that could significantly affect people and the environment</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endParaRPr kumimoji="0" lang="it-IT" sz="1800" b="0" i="1" u="none" strike="noStrike" cap="none" normalizeH="0" baseline="0" dirty="0" smtClean="0">
                        <a:ln>
                          <a:noFill/>
                        </a:ln>
                        <a:solidFill>
                          <a:srgbClr val="FFFFCC"/>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endParaRPr kumimoji="0" lang="it-IT" sz="1800" b="0" i="1" u="none" strike="noStrike" cap="none" normalizeH="0" baseline="0" dirty="0" smtClean="0">
                        <a:ln>
                          <a:noFill/>
                        </a:ln>
                        <a:solidFill>
                          <a:srgbClr val="FFFFCC"/>
                        </a:solidFill>
                        <a:effectLst/>
                        <a:latin typeface="Arial" charset="0"/>
                      </a:endParaRPr>
                    </a:p>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it-IT" sz="1800" b="0" i="1" u="none" strike="noStrike" cap="none" normalizeH="0" baseline="0" dirty="0" smtClean="0">
                          <a:ln>
                            <a:noFill/>
                          </a:ln>
                          <a:solidFill>
                            <a:srgbClr val="FFFFCC"/>
                          </a:solidFill>
                          <a:effectLst/>
                          <a:latin typeface="Arial" charset="0"/>
                        </a:rPr>
                        <a:t>H</a:t>
                      </a:r>
                      <a:r>
                        <a:rPr kumimoji="0" lang="it-IT" sz="1800" b="0" i="1" u="none" strike="noStrike" cap="none" normalizeH="0" baseline="-25000" dirty="0" smtClean="0">
                          <a:ln>
                            <a:noFill/>
                          </a:ln>
                          <a:solidFill>
                            <a:srgbClr val="FFFFCC"/>
                          </a:solidFill>
                          <a:effectLst/>
                          <a:latin typeface="Arial" charset="0"/>
                        </a:rPr>
                        <a:t>P</a:t>
                      </a:r>
                      <a:r>
                        <a:rPr kumimoji="0" lang="it-IT" sz="1800" b="0" i="1" u="none" strike="noStrike" cap="none" normalizeH="0" baseline="0" dirty="0" smtClean="0">
                          <a:ln>
                            <a:noFill/>
                          </a:ln>
                          <a:solidFill>
                            <a:srgbClr val="FFFFCC"/>
                          </a:solidFill>
                          <a:effectLst/>
                          <a:latin typeface="Arial" charset="0"/>
                        </a:rPr>
                        <a:t>(10)</a:t>
                      </a:r>
                      <a:r>
                        <a:rPr kumimoji="0" lang="en-GB" sz="1800" b="0" i="0" u="none" strike="noStrike" cap="none" normalizeH="0" baseline="0" dirty="0" smtClean="0">
                          <a:ln>
                            <a:noFill/>
                          </a:ln>
                          <a:solidFill>
                            <a:srgbClr val="FFFFCC"/>
                          </a:solidFill>
                          <a:effectLst/>
                          <a:latin typeface="Arial" charset="0"/>
                        </a:rPr>
                        <a:t> </a:t>
                      </a:r>
                      <a:r>
                        <a:rPr kumimoji="0" lang="en-GB" sz="1800" b="0" i="0" u="none" strike="noStrike" cap="none" normalizeH="0" baseline="0" dirty="0" smtClean="0">
                          <a:ln>
                            <a:noFill/>
                          </a:ln>
                          <a:solidFill>
                            <a:srgbClr val="FFC000"/>
                          </a:solidFill>
                          <a:effectLst/>
                          <a:latin typeface="Arial" charset="0"/>
                        </a:rPr>
                        <a:t>&lt; 500 </a:t>
                      </a:r>
                      <a:r>
                        <a:rPr kumimoji="0" lang="en-GB" sz="1800" b="0" i="0" u="none" strike="noStrike" cap="none" normalizeH="0" baseline="0" dirty="0" err="1" smtClean="0">
                          <a:ln>
                            <a:noFill/>
                          </a:ln>
                          <a:solidFill>
                            <a:srgbClr val="FFC000"/>
                          </a:solidFill>
                          <a:effectLst/>
                          <a:latin typeface="Arial" charset="0"/>
                        </a:rPr>
                        <a:t>mSv</a:t>
                      </a:r>
                      <a:endParaRPr kumimoji="0" lang="en-GB" sz="1800" b="0" i="0" u="none" strike="noStrike" cap="none" normalizeH="0" baseline="0" dirty="0" smtClean="0">
                        <a:ln>
                          <a:noFill/>
                        </a:ln>
                        <a:solidFill>
                          <a:srgbClr val="FFC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49224">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en-GB" sz="1800" b="0" i="0" u="none" strike="noStrike" cap="none" normalizeH="0" baseline="0" dirty="0" smtClean="0">
                          <a:ln>
                            <a:noFill/>
                          </a:ln>
                          <a:solidFill>
                            <a:srgbClr val="FFFFCC"/>
                          </a:solidFill>
                          <a:effectLst/>
                          <a:latin typeface="Arial" charset="0"/>
                        </a:rPr>
                        <a:t>Actions to avert a large collective dose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rgbClr val="99CCFF"/>
                        </a:buClr>
                        <a:buSzPct val="110000"/>
                        <a:buFontTx/>
                        <a:buNone/>
                        <a:tabLst/>
                      </a:pPr>
                      <a:r>
                        <a:rPr kumimoji="0" lang="it-IT" sz="1800" b="0" i="1" u="none" strike="noStrike" cap="none" normalizeH="0" baseline="0" dirty="0" smtClean="0">
                          <a:ln>
                            <a:noFill/>
                          </a:ln>
                          <a:solidFill>
                            <a:srgbClr val="FFFFCC"/>
                          </a:solidFill>
                          <a:effectLst/>
                          <a:latin typeface="Arial" charset="0"/>
                        </a:rPr>
                        <a:t>H</a:t>
                      </a:r>
                      <a:r>
                        <a:rPr kumimoji="0" lang="it-IT" sz="1800" b="0" i="1" u="none" strike="noStrike" cap="none" normalizeH="0" baseline="-25000" dirty="0" smtClean="0">
                          <a:ln>
                            <a:noFill/>
                          </a:ln>
                          <a:solidFill>
                            <a:srgbClr val="FFFFCC"/>
                          </a:solidFill>
                          <a:effectLst/>
                          <a:latin typeface="Arial" charset="0"/>
                        </a:rPr>
                        <a:t>P</a:t>
                      </a:r>
                      <a:r>
                        <a:rPr kumimoji="0" lang="it-IT" sz="1800" b="0" i="1" u="none" strike="noStrike" cap="none" normalizeH="0" baseline="0" dirty="0" smtClean="0">
                          <a:ln>
                            <a:noFill/>
                          </a:ln>
                          <a:solidFill>
                            <a:srgbClr val="FFFFCC"/>
                          </a:solidFill>
                          <a:effectLst/>
                          <a:latin typeface="Arial" charset="0"/>
                        </a:rPr>
                        <a:t>(10)</a:t>
                      </a:r>
                      <a:r>
                        <a:rPr kumimoji="0" lang="en-GB" sz="1800" b="0" i="0" u="none" strike="noStrike" cap="none" normalizeH="0" baseline="0" dirty="0" smtClean="0">
                          <a:ln>
                            <a:noFill/>
                          </a:ln>
                          <a:solidFill>
                            <a:srgbClr val="FFFFCC"/>
                          </a:solidFill>
                          <a:effectLst/>
                          <a:latin typeface="Arial" charset="0"/>
                        </a:rPr>
                        <a:t> </a:t>
                      </a:r>
                      <a:r>
                        <a:rPr kumimoji="0" lang="en-GB" sz="1800" b="0" i="0" u="none" strike="noStrike" cap="none" normalizeH="0" baseline="0" dirty="0" smtClean="0">
                          <a:ln>
                            <a:noFill/>
                          </a:ln>
                          <a:solidFill>
                            <a:srgbClr val="FFC000"/>
                          </a:solidFill>
                          <a:effectLst/>
                          <a:latin typeface="Arial" charset="0"/>
                        </a:rPr>
                        <a:t>&lt; 100 </a:t>
                      </a:r>
                      <a:r>
                        <a:rPr kumimoji="0" lang="en-GB" sz="1800" b="0" i="0" u="none" strike="noStrike" cap="none" normalizeH="0" baseline="0" dirty="0" err="1" smtClean="0">
                          <a:ln>
                            <a:noFill/>
                          </a:ln>
                          <a:solidFill>
                            <a:srgbClr val="FFC000"/>
                          </a:solidFill>
                          <a:effectLst/>
                          <a:latin typeface="Arial" charset="0"/>
                        </a:rPr>
                        <a:t>mSv</a:t>
                      </a:r>
                      <a:endParaRPr kumimoji="0" lang="en-GB" sz="1800" b="0" i="0" u="none" strike="noStrike" cap="none" normalizeH="0" baseline="0" dirty="0" smtClean="0">
                        <a:ln>
                          <a:noFill/>
                        </a:ln>
                        <a:solidFill>
                          <a:srgbClr val="FFC000"/>
                        </a:solidFill>
                        <a:effectLst/>
                        <a:latin typeface="Arial"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Tree>
    <p:extLst>
      <p:ext uri="{BB962C8B-B14F-4D97-AF65-F5344CB8AC3E}">
        <p14:creationId xmlns:p14="http://schemas.microsoft.com/office/powerpoint/2010/main" val="1701752525"/>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Supporting Documents in Preparation</a:t>
            </a:r>
            <a:endParaRPr lang="en-US" dirty="0"/>
          </a:p>
        </p:txBody>
      </p:sp>
      <p:sp>
        <p:nvSpPr>
          <p:cNvPr id="5" name="Content Placeholder 4"/>
          <p:cNvSpPr>
            <a:spLocks noGrp="1"/>
          </p:cNvSpPr>
          <p:nvPr>
            <p:ph idx="1"/>
          </p:nvPr>
        </p:nvSpPr>
        <p:spPr/>
        <p:txBody>
          <a:bodyPr/>
          <a:lstStyle/>
          <a:p>
            <a:r>
              <a:rPr lang="en-US" dirty="0" smtClean="0"/>
              <a:t>Guidance to support implementation of OILs in a radiation emergency</a:t>
            </a:r>
          </a:p>
          <a:p>
            <a:r>
              <a:rPr lang="en-US" dirty="0" smtClean="0"/>
              <a:t>Procedures to respond to a severe emergency at NPP and spend fuel pool</a:t>
            </a:r>
          </a:p>
          <a:p>
            <a:r>
              <a:rPr lang="en-US" dirty="0" smtClean="0"/>
              <a:t>First training course - March 12-16, 2012</a:t>
            </a:r>
            <a:endParaRPr lang="en-US" dirty="0"/>
          </a:p>
        </p:txBody>
      </p:sp>
      <p:sp>
        <p:nvSpPr>
          <p:cNvPr id="4" name="Slide Number Placeholder 3"/>
          <p:cNvSpPr>
            <a:spLocks noGrp="1"/>
          </p:cNvSpPr>
          <p:nvPr>
            <p:ph type="sldNum" sz="quarter" idx="11"/>
          </p:nvPr>
        </p:nvSpPr>
        <p:spPr/>
        <p:txBody>
          <a:bodyPr/>
          <a:lstStyle/>
          <a:p>
            <a:fld id="{7E28F916-EA32-4E5C-87B9-759D0365C5B0}" type="slidenum">
              <a:rPr lang="en-GB" smtClean="0"/>
              <a:pPr/>
              <a:t>21</a:t>
            </a:fld>
            <a:endParaRPr lang="en-GB"/>
          </a:p>
        </p:txBody>
      </p:sp>
    </p:spTree>
    <p:extLst>
      <p:ext uri="{BB962C8B-B14F-4D97-AF65-F5344CB8AC3E}">
        <p14:creationId xmlns:p14="http://schemas.microsoft.com/office/powerpoint/2010/main" val="292060766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4195" y="990600"/>
            <a:ext cx="4738497" cy="923330"/>
          </a:xfrm>
          <a:prstGeom prst="rect">
            <a:avLst/>
          </a:prstGeom>
          <a:noFill/>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5400" b="1" dirty="0">
                <a:ln w="11430"/>
                <a:solidFill>
                  <a:srgbClr val="FFFFFF"/>
                </a:solidFill>
                <a:effectLst>
                  <a:outerShdw blurRad="50800" dist="39000" dir="5460000" algn="tl">
                    <a:srgbClr val="000000">
                      <a:alpha val="38000"/>
                    </a:srgbClr>
                  </a:outerShdw>
                </a:effectLst>
                <a:latin typeface="+mn-lt"/>
              </a:rPr>
              <a:t>Thank you!</a:t>
            </a:r>
          </a:p>
        </p:txBody>
      </p:sp>
      <p:pic>
        <p:nvPicPr>
          <p:cNvPr id="2253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1413" y="2492375"/>
            <a:ext cx="6400800"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Footer Placeholder 4"/>
          <p:cNvSpPr>
            <a:spLocks noGrp="1"/>
          </p:cNvSpPr>
          <p:nvPr>
            <p:ph type="ftr" sz="quarter" idx="11"/>
          </p:nvPr>
        </p:nvSpPr>
        <p:spPr/>
        <p:txBody>
          <a:bodyPr/>
          <a:lstStyle/>
          <a:p>
            <a:pPr algn="ctr">
              <a:defRPr/>
            </a:pPr>
            <a:r>
              <a:rPr lang="en-GB" dirty="0"/>
              <a:t>IEC</a:t>
            </a:r>
          </a:p>
          <a:p>
            <a:pPr algn="ctr">
              <a:defRPr/>
            </a:pPr>
            <a:r>
              <a:rPr lang="en-GB" dirty="0"/>
              <a:t> Incident and Emergency Centre</a:t>
            </a:r>
          </a:p>
        </p:txBody>
      </p:sp>
      <p:sp>
        <p:nvSpPr>
          <p:cNvPr id="5" name="Rectangle 4"/>
          <p:cNvSpPr/>
          <p:nvPr/>
        </p:nvSpPr>
        <p:spPr>
          <a:xfrm>
            <a:off x="374195" y="5435887"/>
            <a:ext cx="5237618" cy="584775"/>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defRPr/>
            </a:pPr>
            <a:r>
              <a:rPr lang="en-US" sz="3200" b="1" dirty="0" smtClean="0">
                <a:ln w="11430"/>
                <a:solidFill>
                  <a:srgbClr val="FFFFFF"/>
                </a:solidFill>
                <a:effectLst>
                  <a:outerShdw blurRad="50800" dist="39000" dir="5460000" algn="tl">
                    <a:srgbClr val="000000">
                      <a:alpha val="38000"/>
                    </a:srgbClr>
                  </a:outerShdw>
                </a:effectLst>
                <a:latin typeface="+mn-lt"/>
              </a:rPr>
              <a:t>E.Buglova@iaea.org</a:t>
            </a:r>
            <a:endParaRPr lang="en-US" sz="3200" b="1" dirty="0">
              <a:ln w="11430"/>
              <a:solidFill>
                <a:srgbClr val="FFFFFF"/>
              </a:solidFill>
              <a:effectLst>
                <a:outerShdw blurRad="50800" dist="39000" dir="5460000" algn="tl">
                  <a:srgbClr val="000000">
                    <a:alpha val="38000"/>
                  </a:srgbClr>
                </a:outerShdw>
              </a:effectLst>
              <a:latin typeface="+mn-lt"/>
            </a:endParaRPr>
          </a:p>
        </p:txBody>
      </p:sp>
    </p:spTree>
    <p:extLst>
      <p:ext uri="{BB962C8B-B14F-4D97-AF65-F5344CB8AC3E}">
        <p14:creationId xmlns:p14="http://schemas.microsoft.com/office/powerpoint/2010/main" val="13916984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1775" y="4516438"/>
            <a:ext cx="2921000" cy="219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sp>
        <p:nvSpPr>
          <p:cNvPr id="23554" name="Rectangle 2"/>
          <p:cNvSpPr>
            <a:spLocks noGrp="1" noChangeArrowheads="1"/>
          </p:cNvSpPr>
          <p:nvPr>
            <p:ph type="title"/>
          </p:nvPr>
        </p:nvSpPr>
        <p:spPr/>
        <p:txBody>
          <a:bodyPr/>
          <a:lstStyle/>
          <a:p>
            <a:pPr eaLnBrk="1" hangingPunct="1"/>
            <a:r>
              <a:rPr lang="en-GB" smtClean="0"/>
              <a:t>Basis for IEC Activities</a:t>
            </a:r>
          </a:p>
        </p:txBody>
      </p:sp>
      <p:sp>
        <p:nvSpPr>
          <p:cNvPr id="172035" name="Text Box 3"/>
          <p:cNvSpPr txBox="1">
            <a:spLocks noChangeArrowheads="1"/>
          </p:cNvSpPr>
          <p:nvPr/>
        </p:nvSpPr>
        <p:spPr bwMode="auto">
          <a:xfrm>
            <a:off x="827088" y="692150"/>
            <a:ext cx="88931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defRPr/>
            </a:pPr>
            <a:r>
              <a:rPr lang="en-GB" sz="2000" b="1">
                <a:solidFill>
                  <a:srgbClr val="FFFFFF"/>
                </a:solidFill>
                <a:effectLst>
                  <a:outerShdw blurRad="38100" dist="38100" dir="2700000" algn="tl">
                    <a:srgbClr val="000000"/>
                  </a:outerShdw>
                </a:effectLst>
                <a:latin typeface="Arial" charset="0"/>
              </a:rPr>
              <a:t>	</a:t>
            </a:r>
            <a:endParaRPr lang="en-GB"/>
          </a:p>
        </p:txBody>
      </p:sp>
      <p:graphicFrame>
        <p:nvGraphicFramePr>
          <p:cNvPr id="23556" name="Object 4"/>
          <p:cNvGraphicFramePr>
            <a:graphicFrameLocks noChangeAspect="1"/>
          </p:cNvGraphicFramePr>
          <p:nvPr>
            <p:extLst>
              <p:ext uri="{D42A27DB-BD31-4B8C-83A1-F6EECF244321}">
                <p14:modId xmlns:p14="http://schemas.microsoft.com/office/powerpoint/2010/main" val="2746719050"/>
              </p:ext>
            </p:extLst>
          </p:nvPr>
        </p:nvGraphicFramePr>
        <p:xfrm>
          <a:off x="2627313" y="1412875"/>
          <a:ext cx="4968875" cy="3095625"/>
        </p:xfrm>
        <a:graphic>
          <a:graphicData uri="http://schemas.openxmlformats.org/presentationml/2006/ole">
            <mc:AlternateContent xmlns:mc="http://schemas.openxmlformats.org/markup-compatibility/2006">
              <mc:Choice xmlns:v="urn:schemas-microsoft-com:vml" Requires="v">
                <p:oleObj spid="_x0000_s45061" name="Visio" r:id="rId5" imgW="4244542" imgH="2583758" progId="Visio.Drawing.11">
                  <p:embed/>
                </p:oleObj>
              </mc:Choice>
              <mc:Fallback>
                <p:oleObj name="Visio" r:id="rId5" imgW="4244542" imgH="2583758" progId="Visio.Drawing.11">
                  <p:embed/>
                  <p:pic>
                    <p:nvPicPr>
                      <p:cNvPr id="0" name=""/>
                      <p:cNvPicPr>
                        <a:picLocks noChangeAspect="1" noChangeArrowheads="1"/>
                      </p:cNvPicPr>
                      <p:nvPr/>
                    </p:nvPicPr>
                    <p:blipFill>
                      <a:blip r:embed="rId6"/>
                      <a:srcRect/>
                      <a:stretch>
                        <a:fillRect/>
                      </a:stretch>
                    </p:blipFill>
                    <p:spPr bwMode="auto">
                      <a:xfrm>
                        <a:off x="2627313" y="1412875"/>
                        <a:ext cx="4968875" cy="3095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2355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688" y="1341438"/>
            <a:ext cx="1265237" cy="1800225"/>
          </a:xfrm>
          <a:prstGeom prst="rect">
            <a:avLst/>
          </a:prstGeom>
          <a:noFill/>
          <a:ln w="9525">
            <a:solidFill>
              <a:srgbClr val="333333"/>
            </a:solidFill>
            <a:miter lim="800000"/>
            <a:headEnd/>
            <a:tailEnd/>
          </a:ln>
          <a:effectLst>
            <a:outerShdw dist="91581" dir="3378596" algn="ctr" rotWithShape="0">
              <a:srgbClr val="000000"/>
            </a:outerShdw>
          </a:effectLst>
          <a:extLst>
            <a:ext uri="{909E8E84-426E-40DD-AFC4-6F175D3DCCD1}">
              <a14:hiddenFill xmlns:a14="http://schemas.microsoft.com/office/drawing/2010/main">
                <a:solidFill>
                  <a:schemeClr val="accent1"/>
                </a:solidFill>
              </a14:hiddenFill>
            </a:ext>
          </a:extLst>
        </p:spPr>
      </p:pic>
      <p:pic>
        <p:nvPicPr>
          <p:cNvPr id="23558"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16688" y="2781300"/>
            <a:ext cx="1463675" cy="2087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9"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908175" y="3789363"/>
            <a:ext cx="863600" cy="1295400"/>
          </a:xfrm>
          <a:prstGeom prst="rect">
            <a:avLst/>
          </a:prstGeom>
          <a:noFill/>
          <a:ln w="9525">
            <a:solidFill>
              <a:srgbClr val="000000"/>
            </a:solidFill>
            <a:miter lim="800000"/>
            <a:headEnd/>
            <a:tailEnd/>
          </a:ln>
          <a:effectLst>
            <a:outerShdw dist="89803" dir="2700000" algn="ctr" rotWithShape="0">
              <a:srgbClr val="000000"/>
            </a:outerShdw>
          </a:effectLst>
          <a:extLst>
            <a:ext uri="{909E8E84-426E-40DD-AFC4-6F175D3DCCD1}">
              <a14:hiddenFill xmlns:a14="http://schemas.microsoft.com/office/drawing/2010/main">
                <a:solidFill>
                  <a:schemeClr val="accent1"/>
                </a:solidFill>
              </a14:hiddenFill>
            </a:ext>
          </a:extLst>
        </p:spPr>
      </p:pic>
      <p:sp>
        <p:nvSpPr>
          <p:cNvPr id="23560" name="Line 9"/>
          <p:cNvSpPr>
            <a:spLocks noChangeShapeType="1"/>
          </p:cNvSpPr>
          <p:nvPr/>
        </p:nvSpPr>
        <p:spPr bwMode="auto">
          <a:xfrm>
            <a:off x="1692275" y="2205038"/>
            <a:ext cx="1223963" cy="0"/>
          </a:xfrm>
          <a:prstGeom prst="line">
            <a:avLst/>
          </a:prstGeom>
          <a:noFill/>
          <a:ln w="38100">
            <a:solidFill>
              <a:srgbClr val="0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3561" name="Line 10"/>
          <p:cNvSpPr>
            <a:spLocks noChangeShapeType="1"/>
          </p:cNvSpPr>
          <p:nvPr/>
        </p:nvSpPr>
        <p:spPr bwMode="auto">
          <a:xfrm flipV="1">
            <a:off x="2916238" y="3789363"/>
            <a:ext cx="935037" cy="287337"/>
          </a:xfrm>
          <a:prstGeom prst="line">
            <a:avLst/>
          </a:prstGeom>
          <a:noFill/>
          <a:ln w="38100">
            <a:solidFill>
              <a:srgbClr val="0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3562" name="Line 11"/>
          <p:cNvSpPr>
            <a:spLocks noChangeShapeType="1"/>
          </p:cNvSpPr>
          <p:nvPr/>
        </p:nvSpPr>
        <p:spPr bwMode="auto">
          <a:xfrm flipH="1" flipV="1">
            <a:off x="5148263" y="2276475"/>
            <a:ext cx="1295400" cy="1008063"/>
          </a:xfrm>
          <a:prstGeom prst="line">
            <a:avLst/>
          </a:prstGeom>
          <a:noFill/>
          <a:ln w="38100">
            <a:solidFill>
              <a:srgbClr val="0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sp>
        <p:nvSpPr>
          <p:cNvPr id="23563" name="Line 12"/>
          <p:cNvSpPr>
            <a:spLocks noChangeShapeType="1"/>
          </p:cNvSpPr>
          <p:nvPr/>
        </p:nvSpPr>
        <p:spPr bwMode="auto">
          <a:xfrm flipV="1">
            <a:off x="4067175" y="4365625"/>
            <a:ext cx="0" cy="287338"/>
          </a:xfrm>
          <a:prstGeom prst="line">
            <a:avLst/>
          </a:prstGeom>
          <a:noFill/>
          <a:ln w="38100">
            <a:solidFill>
              <a:srgbClr val="0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pic>
        <p:nvPicPr>
          <p:cNvPr id="23564" name="Picture 13"/>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03800" y="3789363"/>
            <a:ext cx="892175" cy="1368425"/>
          </a:xfrm>
          <a:prstGeom prst="rect">
            <a:avLst/>
          </a:prstGeom>
          <a:noFill/>
          <a:ln w="9525">
            <a:solidFill>
              <a:srgbClr val="000000"/>
            </a:solidFill>
            <a:miter lim="800000"/>
            <a:headEnd/>
            <a:tailEnd/>
          </a:ln>
          <a:effectLst>
            <a:outerShdw dist="89803" dir="2700000" algn="ctr" rotWithShape="0">
              <a:srgbClr val="000000"/>
            </a:outerShdw>
          </a:effectLst>
          <a:extLst>
            <a:ext uri="{909E8E84-426E-40DD-AFC4-6F175D3DCCD1}">
              <a14:hiddenFill xmlns:a14="http://schemas.microsoft.com/office/drawing/2010/main">
                <a:solidFill>
                  <a:schemeClr val="accent1"/>
                </a:solidFill>
              </a14:hiddenFill>
            </a:ext>
          </a:extLst>
        </p:spPr>
      </p:pic>
      <p:sp>
        <p:nvSpPr>
          <p:cNvPr id="23565" name="Line 14"/>
          <p:cNvSpPr>
            <a:spLocks noChangeShapeType="1"/>
          </p:cNvSpPr>
          <p:nvPr/>
        </p:nvSpPr>
        <p:spPr bwMode="auto">
          <a:xfrm flipH="1" flipV="1">
            <a:off x="4284663" y="3284538"/>
            <a:ext cx="647700" cy="720725"/>
          </a:xfrm>
          <a:prstGeom prst="line">
            <a:avLst/>
          </a:prstGeom>
          <a:noFill/>
          <a:ln w="38100">
            <a:solidFill>
              <a:srgbClr val="000000"/>
            </a:solidFill>
            <a:miter lim="800000"/>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endParaRPr lang="en-GB"/>
          </a:p>
        </p:txBody>
      </p:sp>
      <p:pic>
        <p:nvPicPr>
          <p:cNvPr id="23566" name="Picture 1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79788" y="4724400"/>
            <a:ext cx="1374775" cy="1944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978076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8534400" cy="838200"/>
          </a:xfrm>
        </p:spPr>
        <p:txBody>
          <a:bodyPr/>
          <a:lstStyle/>
          <a:p>
            <a:r>
              <a:rPr lang="en-GB" dirty="0" smtClean="0"/>
              <a:t>Safety Standards in EPR </a:t>
            </a:r>
            <a:endParaRPr lang="en-GB" dirty="0"/>
          </a:p>
        </p:txBody>
      </p:sp>
      <p:pic>
        <p:nvPicPr>
          <p:cNvPr id="4" name="Picture 1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52800" y="1295400"/>
            <a:ext cx="1698785" cy="2548178"/>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Lst>
        </p:spPr>
      </p:pic>
      <p:pic>
        <p:nvPicPr>
          <p:cNvPr id="5" name="Picture 20" descr="GS-G-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0" y="3657600"/>
            <a:ext cx="1699716" cy="256992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0" y="3657600"/>
            <a:ext cx="1722147" cy="2569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4294967295"/>
          </p:nvPr>
        </p:nvSpPr>
        <p:spPr>
          <a:xfrm>
            <a:off x="8472488" y="6369050"/>
            <a:ext cx="509587" cy="293688"/>
          </a:xfrm>
          <a:prstGeom prst="rect">
            <a:avLst/>
          </a:prstGeom>
        </p:spPr>
        <p:txBody>
          <a:bodyPr/>
          <a:lstStyle/>
          <a:p>
            <a:fld id="{75438AA2-A647-4DD3-8964-BF4D566E7557}" type="slidenum">
              <a:rPr lang="en-US" smtClean="0"/>
              <a:pPr/>
              <a:t>4</a:t>
            </a:fld>
            <a:endParaRPr lang="en-US"/>
          </a:p>
        </p:txBody>
      </p:sp>
    </p:spTree>
    <p:extLst>
      <p:ext uri="{BB962C8B-B14F-4D97-AF65-F5344CB8AC3E}">
        <p14:creationId xmlns:p14="http://schemas.microsoft.com/office/powerpoint/2010/main" val="11697141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30188" y="152400"/>
            <a:ext cx="8913812" cy="838200"/>
          </a:xfrm>
        </p:spPr>
        <p:txBody>
          <a:bodyPr anchor="ctr"/>
          <a:lstStyle/>
          <a:p>
            <a:pPr eaLnBrk="1" hangingPunct="1"/>
            <a:r>
              <a:rPr lang="en-GB" dirty="0" smtClean="0"/>
              <a:t>Safety Requirements</a:t>
            </a:r>
          </a:p>
        </p:txBody>
      </p:sp>
      <p:sp>
        <p:nvSpPr>
          <p:cNvPr id="7171" name="Rectangle 3"/>
          <p:cNvSpPr>
            <a:spLocks noGrp="1" noChangeArrowheads="1"/>
          </p:cNvSpPr>
          <p:nvPr>
            <p:ph type="body" idx="4294967295"/>
          </p:nvPr>
        </p:nvSpPr>
        <p:spPr>
          <a:xfrm>
            <a:off x="198438" y="1141413"/>
            <a:ext cx="7040562" cy="5054600"/>
          </a:xfrm>
        </p:spPr>
        <p:txBody>
          <a:bodyPr/>
          <a:lstStyle/>
          <a:p>
            <a:pPr marL="0" indent="0" eaLnBrk="1" hangingPunct="1">
              <a:buSzTx/>
              <a:buNone/>
            </a:pPr>
            <a:r>
              <a:rPr lang="en-GB" sz="2800" b="1" dirty="0" smtClean="0">
                <a:solidFill>
                  <a:srgbClr val="FFFFFF"/>
                </a:solidFill>
              </a:rPr>
              <a:t>Preparedness and Response for Nuclear or Radiological Emergency: </a:t>
            </a:r>
            <a:br>
              <a:rPr lang="en-GB" sz="2800" b="1" dirty="0" smtClean="0">
                <a:solidFill>
                  <a:srgbClr val="FFFFFF"/>
                </a:solidFill>
              </a:rPr>
            </a:br>
            <a:r>
              <a:rPr lang="en-GB" sz="2800" b="1" dirty="0" smtClean="0">
                <a:solidFill>
                  <a:srgbClr val="FFFFFF"/>
                </a:solidFill>
              </a:rPr>
              <a:t>Requirements GS-R-2 (2002)</a:t>
            </a:r>
            <a:endParaRPr lang="en-GB" sz="2800" b="1" dirty="0">
              <a:solidFill>
                <a:srgbClr val="FFFFFF"/>
              </a:solidFill>
            </a:endParaRPr>
          </a:p>
          <a:p>
            <a:pPr eaLnBrk="1" hangingPunct="1">
              <a:buSzTx/>
            </a:pPr>
            <a:r>
              <a:rPr lang="en-GB" sz="2800" b="1" dirty="0" smtClean="0">
                <a:solidFill>
                  <a:srgbClr val="FFFFFF"/>
                </a:solidFill>
              </a:rPr>
              <a:t>establishes requirements for an adequate level of preparedness                         and response for a nuclear or radiological emergency in any                  State</a:t>
            </a:r>
          </a:p>
        </p:txBody>
      </p:sp>
      <p:sp>
        <p:nvSpPr>
          <p:cNvPr id="7175"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F240C8A7-AA3F-45B2-9182-099576DD4521}" type="slidenum">
              <a:rPr kumimoji="0" lang="en-GB" sz="1200" smtClean="0">
                <a:solidFill>
                  <a:srgbClr val="D5D7D8"/>
                </a:solidFill>
              </a:rPr>
              <a:pPr eaLnBrk="1" hangingPunct="1"/>
              <a:t>5</a:t>
            </a:fld>
            <a:endParaRPr kumimoji="0" lang="en-GB" sz="1200" smtClean="0">
              <a:solidFill>
                <a:srgbClr val="D5D7D8"/>
              </a:solidFill>
            </a:endParaRPr>
          </a:p>
        </p:txBody>
      </p:sp>
      <p:pic>
        <p:nvPicPr>
          <p:cNvPr id="11"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1143000"/>
            <a:ext cx="2412999" cy="36195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9458142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230188" y="152400"/>
            <a:ext cx="8913812" cy="838200"/>
          </a:xfrm>
        </p:spPr>
        <p:txBody>
          <a:bodyPr anchor="ctr"/>
          <a:lstStyle/>
          <a:p>
            <a:pPr eaLnBrk="1" hangingPunct="1"/>
            <a:r>
              <a:rPr lang="en-GB" dirty="0" smtClean="0"/>
              <a:t>Safety Guides</a:t>
            </a:r>
          </a:p>
        </p:txBody>
      </p:sp>
      <p:sp>
        <p:nvSpPr>
          <p:cNvPr id="7171" name="Rectangle 3"/>
          <p:cNvSpPr>
            <a:spLocks noGrp="1" noChangeArrowheads="1"/>
          </p:cNvSpPr>
          <p:nvPr>
            <p:ph type="body" idx="4294967295"/>
          </p:nvPr>
        </p:nvSpPr>
        <p:spPr>
          <a:xfrm>
            <a:off x="198438" y="1141413"/>
            <a:ext cx="7040562" cy="5054600"/>
          </a:xfrm>
        </p:spPr>
        <p:txBody>
          <a:bodyPr/>
          <a:lstStyle/>
          <a:p>
            <a:pPr marL="0" indent="0" eaLnBrk="1" hangingPunct="1">
              <a:buSzTx/>
              <a:buNone/>
            </a:pPr>
            <a:r>
              <a:rPr lang="en-US" sz="2800" b="1" dirty="0" smtClean="0">
                <a:solidFill>
                  <a:srgbClr val="FFFFFF"/>
                </a:solidFill>
              </a:rPr>
              <a:t>Arrangements for Preparedness for a Nuclear or Radiological Emergency:</a:t>
            </a:r>
            <a:br>
              <a:rPr lang="en-US" sz="2800" b="1" dirty="0" smtClean="0">
                <a:solidFill>
                  <a:srgbClr val="FFFFFF"/>
                </a:solidFill>
              </a:rPr>
            </a:br>
            <a:r>
              <a:rPr lang="en-US" sz="2800" b="1" dirty="0" smtClean="0">
                <a:solidFill>
                  <a:srgbClr val="FFFFFF"/>
                </a:solidFill>
              </a:rPr>
              <a:t>Safety Guide GS-G-2.1 (2007)</a:t>
            </a:r>
          </a:p>
          <a:p>
            <a:pPr eaLnBrk="1" hangingPunct="1">
              <a:buSzTx/>
            </a:pPr>
            <a:r>
              <a:rPr lang="en-US" sz="2800" b="1" dirty="0" smtClean="0">
                <a:solidFill>
                  <a:srgbClr val="FFFFFF"/>
                </a:solidFill>
              </a:rPr>
              <a:t>Assists in fulfilling requirements                               for efficient EPR</a:t>
            </a:r>
          </a:p>
          <a:p>
            <a:pPr marL="0" indent="0" eaLnBrk="1" hangingPunct="1">
              <a:buSzTx/>
              <a:buNone/>
            </a:pPr>
            <a:endParaRPr lang="en-US" sz="2800" b="1" dirty="0" smtClean="0">
              <a:solidFill>
                <a:srgbClr val="FFFFFF"/>
              </a:solidFill>
            </a:endParaRPr>
          </a:p>
        </p:txBody>
      </p:sp>
      <p:sp>
        <p:nvSpPr>
          <p:cNvPr id="7175" name="Slide Number Placeholder 2"/>
          <p:cNvSpPr>
            <a:spLocks noGrp="1"/>
          </p:cNvSpPr>
          <p:nvPr>
            <p:ph type="sldNum" sz="quarter" idx="11"/>
          </p:nvPr>
        </p:nvSpPr>
        <p:spPr>
          <a:noFill/>
        </p:spPr>
        <p:txBody>
          <a:bodyPr/>
          <a:lstStyle>
            <a:lvl1pPr eaLnBrk="0" hangingPunct="0">
              <a:defRPr kumimoji="1" sz="1000">
                <a:solidFill>
                  <a:schemeClr val="tx1"/>
                </a:solidFill>
                <a:latin typeface="Arial" charset="0"/>
                <a:cs typeface="Arial" charset="0"/>
              </a:defRPr>
            </a:lvl1pPr>
            <a:lvl2pPr marL="742950" indent="-285750" eaLnBrk="0" hangingPunct="0">
              <a:defRPr kumimoji="1" sz="1000">
                <a:solidFill>
                  <a:schemeClr val="tx1"/>
                </a:solidFill>
                <a:latin typeface="Arial" charset="0"/>
                <a:cs typeface="Arial" charset="0"/>
              </a:defRPr>
            </a:lvl2pPr>
            <a:lvl3pPr marL="1143000" indent="-228600" eaLnBrk="0" hangingPunct="0">
              <a:defRPr kumimoji="1" sz="1000">
                <a:solidFill>
                  <a:schemeClr val="tx1"/>
                </a:solidFill>
                <a:latin typeface="Arial" charset="0"/>
                <a:cs typeface="Arial" charset="0"/>
              </a:defRPr>
            </a:lvl3pPr>
            <a:lvl4pPr marL="1600200" indent="-228600" eaLnBrk="0" hangingPunct="0">
              <a:defRPr kumimoji="1" sz="1000">
                <a:solidFill>
                  <a:schemeClr val="tx1"/>
                </a:solidFill>
                <a:latin typeface="Arial" charset="0"/>
                <a:cs typeface="Arial" charset="0"/>
              </a:defRPr>
            </a:lvl4pPr>
            <a:lvl5pPr marL="2057400" indent="-228600" eaLnBrk="0" hangingPunct="0">
              <a:defRPr kumimoji="1" sz="1000">
                <a:solidFill>
                  <a:schemeClr val="tx1"/>
                </a:solidFill>
                <a:latin typeface="Arial" charset="0"/>
                <a:cs typeface="Arial" charset="0"/>
              </a:defRPr>
            </a:lvl5pPr>
            <a:lvl6pPr marL="2514600" indent="-228600" eaLnBrk="0" fontAlgn="base" hangingPunct="0">
              <a:spcBef>
                <a:spcPct val="0"/>
              </a:spcBef>
              <a:spcAft>
                <a:spcPct val="0"/>
              </a:spcAft>
              <a:defRPr kumimoji="1" sz="1000">
                <a:solidFill>
                  <a:schemeClr val="tx1"/>
                </a:solidFill>
                <a:latin typeface="Arial" charset="0"/>
                <a:cs typeface="Arial" charset="0"/>
              </a:defRPr>
            </a:lvl6pPr>
            <a:lvl7pPr marL="2971800" indent="-228600" eaLnBrk="0" fontAlgn="base" hangingPunct="0">
              <a:spcBef>
                <a:spcPct val="0"/>
              </a:spcBef>
              <a:spcAft>
                <a:spcPct val="0"/>
              </a:spcAft>
              <a:defRPr kumimoji="1" sz="1000">
                <a:solidFill>
                  <a:schemeClr val="tx1"/>
                </a:solidFill>
                <a:latin typeface="Arial" charset="0"/>
                <a:cs typeface="Arial" charset="0"/>
              </a:defRPr>
            </a:lvl7pPr>
            <a:lvl8pPr marL="3429000" indent="-228600" eaLnBrk="0" fontAlgn="base" hangingPunct="0">
              <a:spcBef>
                <a:spcPct val="0"/>
              </a:spcBef>
              <a:spcAft>
                <a:spcPct val="0"/>
              </a:spcAft>
              <a:defRPr kumimoji="1" sz="1000">
                <a:solidFill>
                  <a:schemeClr val="tx1"/>
                </a:solidFill>
                <a:latin typeface="Arial" charset="0"/>
                <a:cs typeface="Arial" charset="0"/>
              </a:defRPr>
            </a:lvl8pPr>
            <a:lvl9pPr marL="3886200" indent="-228600" eaLnBrk="0" fontAlgn="base" hangingPunct="0">
              <a:spcBef>
                <a:spcPct val="0"/>
              </a:spcBef>
              <a:spcAft>
                <a:spcPct val="0"/>
              </a:spcAft>
              <a:defRPr kumimoji="1" sz="1000">
                <a:solidFill>
                  <a:schemeClr val="tx1"/>
                </a:solidFill>
                <a:latin typeface="Arial" charset="0"/>
                <a:cs typeface="Arial" charset="0"/>
              </a:defRPr>
            </a:lvl9pPr>
          </a:lstStyle>
          <a:p>
            <a:pPr eaLnBrk="1" hangingPunct="1"/>
            <a:fld id="{F240C8A7-AA3F-45B2-9182-099576DD4521}" type="slidenum">
              <a:rPr kumimoji="0" lang="en-GB" sz="1200" smtClean="0">
                <a:solidFill>
                  <a:srgbClr val="D5D7D8"/>
                </a:solidFill>
              </a:rPr>
              <a:pPr eaLnBrk="1" hangingPunct="1"/>
              <a:t>6</a:t>
            </a:fld>
            <a:endParaRPr kumimoji="0" lang="en-GB" sz="1200" smtClean="0">
              <a:solidFill>
                <a:srgbClr val="D5D7D8"/>
              </a:solidFill>
            </a:endParaRPr>
          </a:p>
        </p:txBody>
      </p:sp>
      <p:pic>
        <p:nvPicPr>
          <p:cNvPr id="11" name="Picture 20" descr="GS-G-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2057400"/>
            <a:ext cx="2233116" cy="3376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6926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2895600"/>
            <a:ext cx="8534400" cy="762000"/>
          </a:xfrm>
        </p:spPr>
        <p:txBody>
          <a:bodyPr/>
          <a:lstStyle/>
          <a:p>
            <a:pPr algn="ctr"/>
            <a:r>
              <a:rPr lang="en-US" dirty="0" smtClean="0"/>
              <a:t>Examples of addressed issues </a:t>
            </a:r>
            <a:endParaRPr lang="en-US" dirty="0"/>
          </a:p>
        </p:txBody>
      </p:sp>
      <p:sp>
        <p:nvSpPr>
          <p:cNvPr id="3" name="Slide Number Placeholder 2"/>
          <p:cNvSpPr>
            <a:spLocks noGrp="1"/>
          </p:cNvSpPr>
          <p:nvPr>
            <p:ph type="sldNum" sz="quarter" idx="11"/>
          </p:nvPr>
        </p:nvSpPr>
        <p:spPr/>
        <p:txBody>
          <a:bodyPr/>
          <a:lstStyle/>
          <a:p>
            <a:pPr>
              <a:defRPr/>
            </a:pPr>
            <a:fld id="{790F476E-5C88-44FF-9E7A-666217613A1C}" type="slidenum">
              <a:rPr lang="en-GB" smtClean="0"/>
              <a:pPr>
                <a:defRPr/>
              </a:pPr>
              <a:t>7</a:t>
            </a:fld>
            <a:endParaRPr lang="en-GB"/>
          </a:p>
        </p:txBody>
      </p:sp>
    </p:spTree>
    <p:extLst>
      <p:ext uri="{BB962C8B-B14F-4D97-AF65-F5344CB8AC3E}">
        <p14:creationId xmlns:p14="http://schemas.microsoft.com/office/powerpoint/2010/main" val="2135558148"/>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4"/>
          <p:cNvSpPr>
            <a:spLocks noGrp="1"/>
          </p:cNvSpPr>
          <p:nvPr>
            <p:ph type="sldNum" sz="quarter" idx="11"/>
          </p:nvPr>
        </p:nvSpPr>
        <p:spPr/>
        <p:txBody>
          <a:bodyPr/>
          <a:lstStyle/>
          <a:p>
            <a:fld id="{B90F2509-2861-4BD2-8373-14F502FF3AE0}" type="slidenum">
              <a:rPr lang="en-GB"/>
              <a:pPr/>
              <a:t>8</a:t>
            </a:fld>
            <a:endParaRPr lang="en-GB"/>
          </a:p>
        </p:txBody>
      </p:sp>
      <p:sp>
        <p:nvSpPr>
          <p:cNvPr id="394242" name="Rectangle 2"/>
          <p:cNvSpPr>
            <a:spLocks noGrp="1" noChangeArrowheads="1"/>
          </p:cNvSpPr>
          <p:nvPr>
            <p:ph type="title"/>
          </p:nvPr>
        </p:nvSpPr>
        <p:spPr/>
        <p:txBody>
          <a:bodyPr/>
          <a:lstStyle/>
          <a:p>
            <a:r>
              <a:rPr lang="en-GB" dirty="0" smtClean="0"/>
              <a:t>Areas </a:t>
            </a:r>
            <a:r>
              <a:rPr lang="en-GB" dirty="0"/>
              <a:t>and </a:t>
            </a:r>
            <a:r>
              <a:rPr lang="en-GB" dirty="0" smtClean="0"/>
              <a:t>Zones</a:t>
            </a:r>
            <a:endParaRPr lang="en-GB" dirty="0"/>
          </a:p>
        </p:txBody>
      </p:sp>
      <p:sp>
        <p:nvSpPr>
          <p:cNvPr id="394243" name="Rectangle 3"/>
          <p:cNvSpPr>
            <a:spLocks noGrp="1" noChangeArrowheads="1"/>
          </p:cNvSpPr>
          <p:nvPr>
            <p:ph type="body" idx="1"/>
          </p:nvPr>
        </p:nvSpPr>
        <p:spPr>
          <a:xfrm>
            <a:off x="282575" y="1066800"/>
            <a:ext cx="8556625" cy="5029200"/>
          </a:xfrm>
        </p:spPr>
        <p:txBody>
          <a:bodyPr/>
          <a:lstStyle/>
          <a:p>
            <a:pPr>
              <a:buFontTx/>
              <a:buNone/>
            </a:pPr>
            <a:endParaRPr lang="en-GB"/>
          </a:p>
          <a:p>
            <a:endParaRPr lang="en-GB"/>
          </a:p>
        </p:txBody>
      </p:sp>
      <p:graphicFrame>
        <p:nvGraphicFramePr>
          <p:cNvPr id="394244" name="Object 4"/>
          <p:cNvGraphicFramePr>
            <a:graphicFrameLocks noChangeAspect="1"/>
          </p:cNvGraphicFramePr>
          <p:nvPr/>
        </p:nvGraphicFramePr>
        <p:xfrm>
          <a:off x="1371600" y="1143000"/>
          <a:ext cx="7391400" cy="5087938"/>
        </p:xfrm>
        <a:graphic>
          <a:graphicData uri="http://schemas.openxmlformats.org/presentationml/2006/ole">
            <mc:AlternateContent xmlns:mc="http://schemas.openxmlformats.org/markup-compatibility/2006">
              <mc:Choice xmlns:v="urn:schemas-microsoft-com:vml" Requires="v">
                <p:oleObj spid="_x0000_s46085" r:id="rId4" imgW="4701540" imgH="3631692" progId="Visio.Drawing.6">
                  <p:embed/>
                </p:oleObj>
              </mc:Choice>
              <mc:Fallback>
                <p:oleObj r:id="rId4" imgW="4701540" imgH="3631692" progId="Visio.Drawing.6">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71600" y="1143000"/>
                        <a:ext cx="7391400" cy="5087938"/>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8635941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Slide Number Placeholder 2"/>
          <p:cNvSpPr>
            <a:spLocks noGrp="1"/>
          </p:cNvSpPr>
          <p:nvPr>
            <p:ph type="sldNum" sz="quarter" idx="11"/>
          </p:nvPr>
        </p:nvSpPr>
        <p:spPr/>
        <p:txBody>
          <a:bodyPr/>
          <a:lstStyle/>
          <a:p>
            <a:fld id="{B0888341-9D87-4860-907C-AD990C27FC6E}" type="slidenum">
              <a:rPr lang="en-GB"/>
              <a:pPr/>
              <a:t>9</a:t>
            </a:fld>
            <a:endParaRPr lang="en-GB"/>
          </a:p>
        </p:txBody>
      </p:sp>
      <p:sp>
        <p:nvSpPr>
          <p:cNvPr id="407554" name="Rectangle 2"/>
          <p:cNvSpPr>
            <a:spLocks noGrp="1" noChangeArrowheads="1"/>
          </p:cNvSpPr>
          <p:nvPr>
            <p:ph type="title" idx="4294967295"/>
          </p:nvPr>
        </p:nvSpPr>
        <p:spPr>
          <a:xfrm>
            <a:off x="0" y="98425"/>
            <a:ext cx="8991600" cy="762000"/>
          </a:xfrm>
        </p:spPr>
        <p:txBody>
          <a:bodyPr/>
          <a:lstStyle/>
          <a:p>
            <a:r>
              <a:rPr lang="en-US" sz="3200"/>
              <a:t>Suggested Emergency Zones and Area Sizes</a:t>
            </a:r>
            <a:endParaRPr lang="en-GB" sz="3200"/>
          </a:p>
        </p:txBody>
      </p:sp>
      <p:graphicFrame>
        <p:nvGraphicFramePr>
          <p:cNvPr id="407800" name="Group 248"/>
          <p:cNvGraphicFramePr>
            <a:graphicFrameLocks noGrp="1"/>
          </p:cNvGraphicFramePr>
          <p:nvPr/>
        </p:nvGraphicFramePr>
        <p:xfrm>
          <a:off x="0" y="1143000"/>
          <a:ext cx="9144000" cy="4892993"/>
        </p:xfrm>
        <a:graphic>
          <a:graphicData uri="http://schemas.openxmlformats.org/drawingml/2006/table">
            <a:tbl>
              <a:tblPr/>
              <a:tblGrid>
                <a:gridCol w="3937000"/>
                <a:gridCol w="2286000"/>
                <a:gridCol w="2921000"/>
              </a:tblGrid>
              <a:tr h="9064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smtClean="0">
                          <a:ln>
                            <a:noFill/>
                          </a:ln>
                          <a:solidFill>
                            <a:schemeClr val="tx1"/>
                          </a:solidFill>
                          <a:effectLst/>
                          <a:latin typeface="Times New Roman" pitchFamily="18" charset="0"/>
                          <a:cs typeface="Times New Roman" pitchFamily="18" charset="0"/>
                        </a:rPr>
                        <a:t>Facilities</a:t>
                      </a:r>
                      <a:endParaRPr kumimoji="1" lang="en-US"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8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smtClean="0">
                          <a:ln>
                            <a:noFill/>
                          </a:ln>
                          <a:solidFill>
                            <a:schemeClr val="tx1"/>
                          </a:solidFill>
                          <a:effectLst/>
                          <a:latin typeface="Times New Roman" pitchFamily="18" charset="0"/>
                          <a:cs typeface="Times New Roman" pitchFamily="18" charset="0"/>
                        </a:rPr>
                        <a:t>Precautionary action zone (PAZ)</a:t>
                      </a:r>
                      <a:endParaRPr kumimoji="1" lang="en-US"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8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2000" b="1" i="0" u="none" strike="noStrike" cap="none" normalizeH="0" baseline="0" smtClean="0">
                          <a:ln>
                            <a:noFill/>
                          </a:ln>
                          <a:solidFill>
                            <a:schemeClr val="tx1"/>
                          </a:solidFill>
                          <a:effectLst/>
                          <a:latin typeface="Times New Roman" pitchFamily="18" charset="0"/>
                          <a:cs typeface="Times New Roman" pitchFamily="18" charset="0"/>
                        </a:rPr>
                        <a:t>Urgent protective action planning zone (UPZ)</a:t>
                      </a:r>
                      <a:endParaRPr kumimoji="1" lang="en-US"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25400" cap="flat" cmpd="sng" algn="ctr">
                      <a:solidFill>
                        <a:srgbClr val="008000"/>
                      </a:solidFill>
                      <a:prstDash val="solid"/>
                      <a:round/>
                      <a:headEnd type="none" w="sm" len="sm"/>
                      <a:tailEnd type="none" w="sm" len="sm"/>
                    </a:lnT>
                    <a:lnB w="12700" cap="flat" cmpd="sng" algn="ctr">
                      <a:solidFill>
                        <a:srgbClr val="008000"/>
                      </a:solidFill>
                      <a:prstDash val="solid"/>
                      <a:round/>
                      <a:headEnd type="none" w="sm" len="sm"/>
                      <a:tailEnd type="none" w="sm" len="sm"/>
                    </a:lnB>
                    <a:lnTlToBr>
                      <a:noFill/>
                    </a:lnTlToBr>
                    <a:lnBlToTr>
                      <a:noFill/>
                    </a:lnBlToTr>
                    <a:noFill/>
                  </a:tcPr>
                </a:tc>
              </a:tr>
              <a:tr h="2190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1" i="0" u="none" strike="noStrike" cap="none" normalizeH="0" baseline="0" smtClean="0">
                          <a:ln>
                            <a:noFill/>
                          </a:ln>
                          <a:solidFill>
                            <a:schemeClr val="tx1"/>
                          </a:solidFill>
                          <a:effectLst/>
                          <a:latin typeface="Times New Roman" pitchFamily="18" charset="0"/>
                          <a:cs typeface="Times New Roman" pitchFamily="18" charset="0"/>
                        </a:rPr>
                        <a:t>Threat category I facilities</a:t>
                      </a:r>
                      <a:endParaRPr kumimoji="1" lang="en-US" sz="16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8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55000"/>
                        </a:lnSpc>
                        <a:spcBef>
                          <a:spcPct val="20000"/>
                        </a:spcBef>
                        <a:spcAft>
                          <a:spcPct val="0"/>
                        </a:spcAft>
                        <a:buClr>
                          <a:srgbClr val="99CCFF"/>
                        </a:buClr>
                        <a:buSzPct val="110000"/>
                        <a:buFontTx/>
                        <a:buNone/>
                        <a:tabLst/>
                      </a:pPr>
                      <a:r>
                        <a:rPr kumimoji="1" lang="en-US" sz="2000" b="1" i="0" u="none" strike="noStrike" cap="none" normalizeH="0" baseline="0" smtClean="0">
                          <a:ln>
                            <a:noFill/>
                          </a:ln>
                          <a:solidFill>
                            <a:schemeClr val="tx1"/>
                          </a:solidFill>
                          <a:effectLst/>
                          <a:latin typeface="Times New Roman" pitchFamily="18" charset="0"/>
                        </a:rPr>
                        <a:t>radius</a:t>
                      </a:r>
                      <a:endParaRPr kumimoji="1" lang="en-GB" sz="2000" b="1"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8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55000"/>
                        </a:lnSpc>
                        <a:spcBef>
                          <a:spcPct val="0"/>
                        </a:spcBef>
                        <a:spcAft>
                          <a:spcPct val="0"/>
                        </a:spcAft>
                        <a:buClrTx/>
                        <a:buSzTx/>
                        <a:buFontTx/>
                        <a:buNone/>
                        <a:tabLst/>
                      </a:pPr>
                      <a:r>
                        <a:rPr kumimoji="1" lang="en-US" sz="2000" b="1" i="0" u="none" strike="noStrike" cap="none" normalizeH="0" baseline="0" smtClean="0">
                          <a:ln>
                            <a:noFill/>
                          </a:ln>
                          <a:solidFill>
                            <a:schemeClr val="tx1"/>
                          </a:solidFill>
                          <a:effectLst/>
                          <a:latin typeface="Times New Roman" pitchFamily="18" charset="0"/>
                        </a:rPr>
                        <a:t>radius</a:t>
                      </a:r>
                      <a:endParaRPr kumimoji="0" lang="en-GB" sz="2000" b="1" i="0" u="none" strike="noStrike" cap="none" normalizeH="0" baseline="0" smtClean="0">
                        <a:ln>
                          <a:noFill/>
                        </a:ln>
                        <a:solidFill>
                          <a:srgbClr val="FFFFCC"/>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8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Reactors &gt; 1000 MW(th)</a:t>
                      </a:r>
                      <a:r>
                        <a:rPr kumimoji="1" lang="en-US" sz="1600" b="0" i="0" u="none" strike="noStrike" cap="none" normalizeH="0" baseline="30000" smtClean="0">
                          <a:ln>
                            <a:noFill/>
                          </a:ln>
                          <a:solidFill>
                            <a:schemeClr val="tx1"/>
                          </a:solidFill>
                          <a:effectLst/>
                          <a:latin typeface="Times New Roman" pitchFamily="18" charset="0"/>
                          <a:cs typeface="Times New Roman" pitchFamily="18" charset="0"/>
                        </a:rPr>
                        <a:t> </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3–5 km</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5–30 km</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095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Reactor 100–1000 MW(th) </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0.5–3 km</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5–30 km</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58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A/D</a:t>
                      </a:r>
                      <a:r>
                        <a:rPr kumimoji="1" lang="en-US" sz="1600" b="0" i="0" u="none" strike="noStrike" cap="none" normalizeH="0" baseline="-30000" smtClean="0">
                          <a:ln>
                            <a:noFill/>
                          </a:ln>
                          <a:solidFill>
                            <a:schemeClr val="tx1"/>
                          </a:solidFill>
                          <a:effectLst/>
                          <a:latin typeface="Times New Roman" pitchFamily="18" charset="0"/>
                          <a:cs typeface="Times New Roman" pitchFamily="18" charset="0"/>
                        </a:rPr>
                        <a:t>2</a:t>
                      </a: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 from Appendix III is ≥ 10</a:t>
                      </a:r>
                      <a:r>
                        <a:rPr kumimoji="1" lang="en-US" sz="1600" b="0" i="0" u="none" strike="noStrike" cap="none" normalizeH="0" baseline="30000" smtClean="0">
                          <a:ln>
                            <a:noFill/>
                          </a:ln>
                          <a:solidFill>
                            <a:schemeClr val="tx1"/>
                          </a:solidFill>
                          <a:effectLst/>
                          <a:latin typeface="Times New Roman" pitchFamily="18" charset="0"/>
                          <a:cs typeface="Times New Roman" pitchFamily="18" charset="0"/>
                        </a:rPr>
                        <a:t>5</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3–5 km</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5–30 km</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6550">
                <a:tc>
                  <a:txBody>
                    <a:bodyPr/>
                    <a:lstStyle/>
                    <a:p>
                      <a:pPr marL="0" marR="0" lvl="0" indent="0" algn="l" defTabSz="914400" rtl="0" eaLnBrk="1" fontAlgn="base" latinLnBrk="0" hangingPunct="1">
                        <a:lnSpc>
                          <a:spcPct val="100000"/>
                        </a:lnSpc>
                        <a:spcBef>
                          <a:spcPct val="0"/>
                        </a:spcBef>
                        <a:spcAft>
                          <a:spcPct val="0"/>
                        </a:spcAft>
                        <a:buClrTx/>
                        <a:buSzTx/>
                        <a:buFontTx/>
                        <a:buNone/>
                        <a:tabLst>
                          <a:tab pos="457200" algn="r"/>
                          <a:tab pos="5486400" algn="r"/>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A/D</a:t>
                      </a:r>
                      <a:r>
                        <a:rPr kumimoji="1" lang="en-US" sz="1600" b="0" i="0" u="none" strike="noStrike" cap="none" normalizeH="0" baseline="-30000" smtClean="0">
                          <a:ln>
                            <a:noFill/>
                          </a:ln>
                          <a:solidFill>
                            <a:schemeClr val="tx1"/>
                          </a:solidFill>
                          <a:effectLst/>
                          <a:latin typeface="Times New Roman" pitchFamily="18" charset="0"/>
                          <a:cs typeface="Times New Roman" pitchFamily="18" charset="0"/>
                        </a:rPr>
                        <a:t>2</a:t>
                      </a: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 from Appendix III is ≥ 10</a:t>
                      </a:r>
                      <a:r>
                        <a:rPr kumimoji="1" lang="en-US" sz="1600" b="0" i="0" u="none" strike="noStrike" cap="none" normalizeH="0" baseline="30000" smtClean="0">
                          <a:ln>
                            <a:noFill/>
                          </a:ln>
                          <a:solidFill>
                            <a:schemeClr val="tx1"/>
                          </a:solidFill>
                          <a:effectLst/>
                          <a:latin typeface="Times New Roman" pitchFamily="18" charset="0"/>
                          <a:cs typeface="Times New Roman" pitchFamily="18" charset="0"/>
                        </a:rPr>
                        <a:t>4</a:t>
                      </a: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–10</a:t>
                      </a:r>
                      <a:r>
                        <a:rPr kumimoji="1" lang="en-US" sz="1600" b="0" i="0" u="none" strike="noStrike" cap="none" normalizeH="0" baseline="30000" smtClean="0">
                          <a:ln>
                            <a:noFill/>
                          </a:ln>
                          <a:solidFill>
                            <a:schemeClr val="tx1"/>
                          </a:solidFill>
                          <a:effectLst/>
                          <a:latin typeface="Times New Roman" pitchFamily="18" charset="0"/>
                          <a:cs typeface="Times New Roman" pitchFamily="18" charset="0"/>
                        </a:rPr>
                        <a:t>5</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0.5–3 km</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5–30 km</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286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Threat category II facilities</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endParaRPr kumimoji="0" lang="en-US" sz="1600" b="0" i="0" u="none" strike="noStrike" cap="none" normalizeH="0" baseline="0" smtClean="0">
                        <a:ln>
                          <a:noFill/>
                        </a:ln>
                        <a:solidFill>
                          <a:srgbClr val="FFFFCC"/>
                        </a:solidFill>
                        <a:effectLst/>
                        <a:latin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rgbClr val="99CCFF"/>
                        </a:buClr>
                        <a:buSzPct val="110000"/>
                        <a:buFontTx/>
                        <a:buNone/>
                        <a:tabLst/>
                      </a:pPr>
                      <a:endParaRPr kumimoji="0" lang="en-US" sz="1600" b="0" i="0" u="none" strike="noStrike" cap="none" normalizeH="0" baseline="0" smtClean="0">
                        <a:ln>
                          <a:noFill/>
                        </a:ln>
                        <a:solidFill>
                          <a:srgbClr val="FFFFCC"/>
                        </a:solidFill>
                        <a:effectLst/>
                        <a:latin typeface="Arial"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2317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Reactors 10–100 MW(th)</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None</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0.5–5 km</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Reactors 2–10 MW(th)</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None</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0.5 km</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619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A/D</a:t>
                      </a:r>
                      <a:r>
                        <a:rPr kumimoji="1" lang="en-US" sz="1600" b="0" i="0" u="none" strike="noStrike" cap="none" normalizeH="0" baseline="-30000" smtClean="0">
                          <a:ln>
                            <a:noFill/>
                          </a:ln>
                          <a:solidFill>
                            <a:schemeClr val="tx1"/>
                          </a:solidFill>
                          <a:effectLst/>
                          <a:latin typeface="Times New Roman" pitchFamily="18" charset="0"/>
                          <a:cs typeface="Times New Roman" pitchFamily="18" charset="0"/>
                        </a:rPr>
                        <a:t>2</a:t>
                      </a: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 from Appendix III is ≥ 10</a:t>
                      </a:r>
                      <a:r>
                        <a:rPr kumimoji="1" lang="en-US" sz="1600" b="0" i="0" u="none" strike="noStrike" cap="none" normalizeH="0" baseline="30000" smtClean="0">
                          <a:ln>
                            <a:noFill/>
                          </a:ln>
                          <a:solidFill>
                            <a:schemeClr val="tx1"/>
                          </a:solidFill>
                          <a:effectLst/>
                          <a:latin typeface="Times New Roman" pitchFamily="18" charset="0"/>
                          <a:cs typeface="Times New Roman" pitchFamily="18" charset="0"/>
                        </a:rPr>
                        <a:t>3</a:t>
                      </a: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–10</a:t>
                      </a:r>
                      <a:r>
                        <a:rPr kumimoji="1" lang="en-US" sz="1600" b="0" i="0" u="none" strike="noStrike" cap="none" normalizeH="0" baseline="30000" smtClean="0">
                          <a:ln>
                            <a:noFill/>
                          </a:ln>
                          <a:solidFill>
                            <a:schemeClr val="tx1"/>
                          </a:solidFill>
                          <a:effectLst/>
                          <a:latin typeface="Times New Roman" pitchFamily="18" charset="0"/>
                          <a:cs typeface="Times New Roman" pitchFamily="18" charset="0"/>
                        </a:rPr>
                        <a:t>4</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None</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0.5–5 km</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302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A/D</a:t>
                      </a:r>
                      <a:r>
                        <a:rPr kumimoji="1" lang="en-US" sz="1600" b="0" i="0" u="none" strike="noStrike" cap="none" normalizeH="0" baseline="-30000" smtClean="0">
                          <a:ln>
                            <a:noFill/>
                          </a:ln>
                          <a:solidFill>
                            <a:schemeClr val="tx1"/>
                          </a:solidFill>
                          <a:effectLst/>
                          <a:latin typeface="Times New Roman" pitchFamily="18" charset="0"/>
                          <a:cs typeface="Times New Roman" pitchFamily="18" charset="0"/>
                        </a:rPr>
                        <a:t>2</a:t>
                      </a: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 from Appendix III is ≥ 10</a:t>
                      </a:r>
                      <a:r>
                        <a:rPr kumimoji="1" lang="en-US" sz="1600" b="0" i="0" u="none" strike="noStrike" cap="none" normalizeH="0" baseline="30000" smtClean="0">
                          <a:ln>
                            <a:noFill/>
                          </a:ln>
                          <a:solidFill>
                            <a:schemeClr val="tx1"/>
                          </a:solidFill>
                          <a:effectLst/>
                          <a:latin typeface="Times New Roman" pitchFamily="18" charset="0"/>
                          <a:cs typeface="Times New Roman" pitchFamily="18" charset="0"/>
                        </a:rPr>
                        <a:t>2</a:t>
                      </a: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–10</a:t>
                      </a:r>
                      <a:r>
                        <a:rPr kumimoji="1" lang="en-US" sz="1600" b="0" i="0" u="none" strike="noStrike" cap="none" normalizeH="0" baseline="30000" smtClean="0">
                          <a:ln>
                            <a:noFill/>
                          </a:ln>
                          <a:solidFill>
                            <a:schemeClr val="tx1"/>
                          </a:solidFill>
                          <a:effectLst/>
                          <a:latin typeface="Times New Roman" pitchFamily="18" charset="0"/>
                          <a:cs typeface="Times New Roman" pitchFamily="18" charset="0"/>
                        </a:rPr>
                        <a:t>3</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None</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0.5 km</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12700" cap="flat" cmpd="sng" algn="ctr">
                      <a:solidFill>
                        <a:srgbClr val="000000"/>
                      </a:solidFill>
                      <a:prstDash val="solid"/>
                      <a:round/>
                      <a:headEnd type="none" w="sm" len="sm"/>
                      <a:tailEnd type="none" w="sm" len="sm"/>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Fissionable mass is possible within 500 m of site boundary</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8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smtClean="0">
                          <a:ln>
                            <a:noFill/>
                          </a:ln>
                          <a:solidFill>
                            <a:schemeClr val="tx1"/>
                          </a:solidFill>
                          <a:effectLst/>
                          <a:latin typeface="Times New Roman" pitchFamily="18" charset="0"/>
                          <a:cs typeface="Times New Roman" pitchFamily="18" charset="0"/>
                        </a:rPr>
                        <a:t>None</a:t>
                      </a:r>
                      <a:endParaRPr kumimoji="1" lang="en-US" sz="1600" b="0" i="0" u="none" strike="noStrike" cap="none" normalizeH="0" baseline="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8000"/>
                      </a:solidFill>
                      <a:prstDash val="solid"/>
                      <a:round/>
                      <a:headEnd type="none" w="sm" len="sm"/>
                      <a:tailEnd type="none" w="sm" len="sm"/>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sz="1600" b="0" i="0" u="none" strike="noStrike" cap="none" normalizeH="0" baseline="0" dirty="0" smtClean="0">
                          <a:ln>
                            <a:noFill/>
                          </a:ln>
                          <a:solidFill>
                            <a:schemeClr val="tx1"/>
                          </a:solidFill>
                          <a:effectLst/>
                          <a:latin typeface="Times New Roman" pitchFamily="18" charset="0"/>
                          <a:cs typeface="Times New Roman" pitchFamily="18" charset="0"/>
                        </a:rPr>
                        <a:t>0.5–1 km</a:t>
                      </a:r>
                      <a:endParaRPr kumimoji="1" lang="en-US" sz="1600" b="0" i="0" u="none" strike="noStrike" cap="none" normalizeH="0" baseline="0" dirty="0" smtClean="0">
                        <a:ln>
                          <a:noFill/>
                        </a:ln>
                        <a:solidFill>
                          <a:schemeClr val="tx1"/>
                        </a:solidFill>
                        <a:effectLst/>
                        <a:latin typeface="Times New Roman" pitchFamily="18" charset="0"/>
                      </a:endParaRPr>
                    </a:p>
                  </a:txBody>
                  <a:tcPr anchor="ctr" horzOverflow="overflow">
                    <a:lnL w="12700" cap="flat" cmpd="sng" algn="ctr">
                      <a:solidFill>
                        <a:srgbClr val="000000"/>
                      </a:solidFill>
                      <a:prstDash val="solid"/>
                      <a:round/>
                      <a:headEnd type="none" w="sm" len="sm"/>
                      <a:tailEnd type="none" w="sm" len="sm"/>
                    </a:lnL>
                    <a:lnR w="12700" cap="flat" cmpd="sng" algn="ctr">
                      <a:solidFill>
                        <a:srgbClr val="000000"/>
                      </a:solidFill>
                      <a:prstDash val="solid"/>
                      <a:round/>
                      <a:headEnd type="none" w="sm" len="sm"/>
                      <a:tailEnd type="none" w="sm" len="sm"/>
                    </a:lnR>
                    <a:lnT w="12700" cap="flat" cmpd="sng" algn="ctr">
                      <a:solidFill>
                        <a:srgbClr val="000000"/>
                      </a:solidFill>
                      <a:prstDash val="solid"/>
                      <a:round/>
                      <a:headEnd type="none" w="sm" len="sm"/>
                      <a:tailEnd type="none" w="sm" len="sm"/>
                    </a:lnT>
                    <a:lnB w="25400" cap="flat" cmpd="sng" algn="ctr">
                      <a:solidFill>
                        <a:srgbClr val="008000"/>
                      </a:solidFill>
                      <a:prstDash val="solid"/>
                      <a:round/>
                      <a:headEnd type="none" w="sm" len="sm"/>
                      <a:tailEnd type="none" w="sm" len="sm"/>
                    </a:lnB>
                    <a:lnTlToBr>
                      <a:noFill/>
                    </a:lnTlToBr>
                    <a:lnBlToTr>
                      <a:noFill/>
                    </a:lnBlToTr>
                    <a:noFill/>
                  </a:tcPr>
                </a:tc>
              </a:tr>
            </a:tbl>
          </a:graphicData>
        </a:graphic>
      </p:graphicFrame>
      <p:sp>
        <p:nvSpPr>
          <p:cNvPr id="407785" name="Rectangle 233"/>
          <p:cNvSpPr>
            <a:spLocks noChangeArrowheads="1"/>
          </p:cNvSpPr>
          <p:nvPr/>
        </p:nvSpPr>
        <p:spPr bwMode="auto">
          <a:xfrm>
            <a:off x="-4640263" y="5119688"/>
            <a:ext cx="184150" cy="59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l"/>
            <a:r>
              <a:rPr kumimoji="1" lang="en-GB" sz="900"/>
              <a:t/>
            </a:r>
            <a:br>
              <a:rPr kumimoji="1" lang="en-GB" sz="900"/>
            </a:br>
            <a:endParaRPr kumimoji="1" lang="en-GB"/>
          </a:p>
        </p:txBody>
      </p:sp>
      <p:sp>
        <p:nvSpPr>
          <p:cNvPr id="407786" name="Rectangle 234"/>
          <p:cNvSpPr>
            <a:spLocks noChangeArrowheads="1"/>
          </p:cNvSpPr>
          <p:nvPr/>
        </p:nvSpPr>
        <p:spPr bwMode="auto">
          <a:xfrm>
            <a:off x="-4640263" y="5713413"/>
            <a:ext cx="3017838" cy="6350"/>
          </a:xfrm>
          <a:prstGeom prst="rect">
            <a:avLst/>
          </a:prstGeom>
          <a:solidFill>
            <a:srgbClr val="000000"/>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p>
        </p:txBody>
      </p:sp>
    </p:spTree>
    <p:extLst>
      <p:ext uri="{BB962C8B-B14F-4D97-AF65-F5344CB8AC3E}">
        <p14:creationId xmlns:p14="http://schemas.microsoft.com/office/powerpoint/2010/main" val="2583008536"/>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IAEAdark">
  <a:themeElements>
    <a:clrScheme name="">
      <a:dk1>
        <a:srgbClr val="808080"/>
      </a:dk1>
      <a:lt1>
        <a:srgbClr val="EAEAEA"/>
      </a:lt1>
      <a:dk2>
        <a:srgbClr val="000099"/>
      </a:dk2>
      <a:lt2>
        <a:srgbClr val="EAEAEA"/>
      </a:lt2>
      <a:accent1>
        <a:srgbClr val="99CCFF"/>
      </a:accent1>
      <a:accent2>
        <a:srgbClr val="8681B8"/>
      </a:accent2>
      <a:accent3>
        <a:srgbClr val="AAAACA"/>
      </a:accent3>
      <a:accent4>
        <a:srgbClr val="C8C8C8"/>
      </a:accent4>
      <a:accent5>
        <a:srgbClr val="CAE2FF"/>
      </a:accent5>
      <a:accent6>
        <a:srgbClr val="7974A6"/>
      </a:accent6>
      <a:hlink>
        <a:srgbClr val="FCD3C1"/>
      </a:hlink>
      <a:folHlink>
        <a:srgbClr val="FF9900"/>
      </a:folHlink>
    </a:clrScheme>
    <a:fontScheme name="IAEAd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714" tIns="45857" rIns="91714" bIns="45857" numCol="1" anchor="t" anchorCtr="0" compatLnSpc="1">
        <a:prstTxWarp prst="textNoShape">
          <a:avLst/>
        </a:prstTxWarp>
      </a:bodyPr>
      <a:lstStyle>
        <a:defPPr marL="0" marR="0" indent="0" algn="just" defTabSz="914400" rtl="0" eaLnBrk="1" fontAlgn="base" latinLnBrk="0" hangingPunct="1">
          <a:lnSpc>
            <a:spcPct val="130000"/>
          </a:lnSpc>
          <a:spcBef>
            <a:spcPct val="0"/>
          </a:spcBef>
          <a:spcAft>
            <a:spcPct val="0"/>
          </a:spcAft>
          <a:buClrTx/>
          <a:buSzTx/>
          <a:buFontTx/>
          <a:buNone/>
          <a:tabLst/>
          <a:defRPr kumimoji="1" lang="en-GB" sz="1000" b="0" i="0" u="none" strike="noStrike" cap="none" normalizeH="0" baseline="0" smtClean="0">
            <a:ln>
              <a:noFill/>
            </a:ln>
            <a:solidFill>
              <a:schemeClr val="tx1"/>
            </a:solidFill>
            <a:effectLst/>
            <a:latin typeface="Arial" charset="0"/>
            <a:cs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flat" cmpd="sng" algn="ctr">
              <a:solidFill>
                <a:schemeClr val="tx1"/>
              </a:solidFill>
              <a:prstDash val="solid"/>
              <a:round/>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714" tIns="45857" rIns="91714" bIns="45857" numCol="1" anchor="t" anchorCtr="0" compatLnSpc="1">
        <a:prstTxWarp prst="textNoShape">
          <a:avLst/>
        </a:prstTxWarp>
      </a:bodyPr>
      <a:lstStyle>
        <a:defPPr marL="0" marR="0" indent="0" algn="just" defTabSz="914400" rtl="0" eaLnBrk="1" fontAlgn="base" latinLnBrk="0" hangingPunct="1">
          <a:lnSpc>
            <a:spcPct val="130000"/>
          </a:lnSpc>
          <a:spcBef>
            <a:spcPct val="0"/>
          </a:spcBef>
          <a:spcAft>
            <a:spcPct val="0"/>
          </a:spcAft>
          <a:buClrTx/>
          <a:buSzTx/>
          <a:buFontTx/>
          <a:buNone/>
          <a:tabLst/>
          <a:defRPr kumimoji="1" lang="en-GB" sz="1000" b="0" i="0" u="none" strike="noStrike" cap="none" normalizeH="0" baseline="0" smtClean="0">
            <a:ln>
              <a:noFill/>
            </a:ln>
            <a:solidFill>
              <a:schemeClr val="tx1"/>
            </a:solidFill>
            <a:effectLst/>
            <a:latin typeface="Arial" charset="0"/>
            <a:cs typeface="Arial" charset="0"/>
          </a:defRPr>
        </a:defPPr>
      </a:lstStyle>
    </a:lnDef>
  </a:objectDefaults>
  <a:extraClrSchemeLst>
    <a:extraClrScheme>
      <a:clrScheme name="IAEAdark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IAEAdark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AEAdark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AEAdark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AEAdark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AEAdark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IAEAdark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\\iaea.org\resources\Templates\Office2000\IAEA Presentation\IAEAdark.pot</Template>
  <TotalTime>5355</TotalTime>
  <Words>1993</Words>
  <Application>Microsoft Office PowerPoint</Application>
  <PresentationFormat>On-screen Show (4:3)</PresentationFormat>
  <Paragraphs>243</Paragraphs>
  <Slides>22</Slides>
  <Notes>15</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22</vt:i4>
      </vt:variant>
    </vt:vector>
  </HeadingPairs>
  <TitlesOfParts>
    <vt:vector size="25" baseType="lpstr">
      <vt:lpstr>IAEAdark</vt:lpstr>
      <vt:lpstr>Visio</vt:lpstr>
      <vt:lpstr>Visio.Drawing.6</vt:lpstr>
      <vt:lpstr>PowerPoint Presentation</vt:lpstr>
      <vt:lpstr>Incident and Emergency Centre (IEC)</vt:lpstr>
      <vt:lpstr>Basis for IEC Activities</vt:lpstr>
      <vt:lpstr>Safety Standards in EPR </vt:lpstr>
      <vt:lpstr>Safety Requirements</vt:lpstr>
      <vt:lpstr>Safety Guides</vt:lpstr>
      <vt:lpstr>Examples of addressed issues </vt:lpstr>
      <vt:lpstr>Areas and Zones</vt:lpstr>
      <vt:lpstr>Suggested Emergency Zones and Area Sizes</vt:lpstr>
      <vt:lpstr>Response Time Objectives</vt:lpstr>
      <vt:lpstr>Safety Guides</vt:lpstr>
      <vt:lpstr>Examples of addressed issues </vt:lpstr>
      <vt:lpstr>System of Generic &amp; Operational Criteria</vt:lpstr>
      <vt:lpstr>Criteria in Establishing Protection Strategy</vt:lpstr>
      <vt:lpstr>Generic Criteria for Protective Actions</vt:lpstr>
      <vt:lpstr>Generic Criteria for Preventing Severe Deterministic Health Effects (1)</vt:lpstr>
      <vt:lpstr>Generic Criteria for Preventing Severe Deterministic Health Effects (2)</vt:lpstr>
      <vt:lpstr>Generic Criteria for Reducing Risk of Stochastic Health Effects (1)</vt:lpstr>
      <vt:lpstr>Generic Criteria for Reducing Risk of  Stochastic Health Effects (2)</vt:lpstr>
      <vt:lpstr>Guidance Values For Restricting Exposure of Emergency Workers</vt:lpstr>
      <vt:lpstr>Supporting Documents in Preparation</vt:lpstr>
      <vt:lpstr>PowerPoint Presentation</vt:lpstr>
    </vt:vector>
  </TitlesOfParts>
  <Manager>V. Kutkov IEC/NS</Manager>
  <Company>IAEA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Training in Emergency Preparedness and Response for Countries Embarking on the use</dc:title>
  <dc:subject>Module E-EM-01. Application of EPR-EMBARKING at National and Local Level for  Developing a Framework of Emergency Preparedness and Response</dc:subject>
  <dc:creator>M. Tkavc</dc:creator>
  <cp:keywords>IAEA Training in Emergency Preparedness and Response</cp:keywords>
  <dc:description>Draft 1.0_x000d_
Exercise Briefing - 15 minutes</dc:description>
  <cp:lastModifiedBy>iaea-user</cp:lastModifiedBy>
  <cp:revision>200</cp:revision>
  <cp:lastPrinted>2010-05-10T07:29:20Z</cp:lastPrinted>
  <dcterms:created xsi:type="dcterms:W3CDTF">2005-09-16T09:39:45Z</dcterms:created>
  <dcterms:modified xsi:type="dcterms:W3CDTF">2012-02-06T16:55:36Z</dcterms:modified>
  <cp:category>Exercise  breefing</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number">
    <vt:lpwstr>Version 1.0</vt:lpwstr>
  </property>
  <property fmtid="{D5CDD505-2E9C-101B-9397-08002B2CF9AE}" pid="3" name="Date completed">
    <vt:lpwstr>24-01-2002</vt:lpwstr>
  </property>
</Properties>
</file>