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271" r:id="rId3"/>
    <p:sldId id="275" r:id="rId4"/>
    <p:sldId id="276" r:id="rId5"/>
    <p:sldId id="274" r:id="rId6"/>
    <p:sldId id="277" r:id="rId7"/>
    <p:sldId id="278" r:id="rId8"/>
    <p:sldId id="280" r:id="rId9"/>
    <p:sldId id="282" r:id="rId10"/>
    <p:sldId id="284" r:id="rId11"/>
    <p:sldId id="286" r:id="rId12"/>
    <p:sldId id="287" r:id="rId13"/>
    <p:sldId id="292" r:id="rId14"/>
    <p:sldId id="289" r:id="rId15"/>
    <p:sldId id="290" r:id="rId16"/>
    <p:sldId id="291" r:id="rId17"/>
    <p:sldId id="294" r:id="rId18"/>
  </p:sldIdLst>
  <p:sldSz cx="9144000" cy="6858000" type="screen4x3"/>
  <p:notesSz cx="9906000" cy="67945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F0D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141" d="100"/>
          <a:sy n="141" d="100"/>
        </p:scale>
        <p:origin x="24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vl1pPr>
          </a:lstStyle>
          <a:p>
            <a:fld id="{6BD5D1BE-8002-42C2-BD57-8AA9AD0CE5D8}" type="datetimeFigureOut">
              <a:rPr lang="en-GB" smtClean="0"/>
              <a:pPr/>
              <a:t>06/02/2012</a:t>
            </a:fld>
            <a:endParaRPr lang="en-GB"/>
          </a:p>
        </p:txBody>
      </p:sp>
      <p:sp>
        <p:nvSpPr>
          <p:cNvPr id="4" name="Footer Placeholder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vl1pPr>
          </a:lstStyle>
          <a:p>
            <a:fld id="{04EAB373-762C-42C8-A9EC-93F149CDD88B}" type="slidenum">
              <a:rPr lang="en-GB" smtClean="0"/>
              <a:pPr/>
              <a:t>‹#›</a:t>
            </a:fld>
            <a:endParaRPr lang="en-GB"/>
          </a:p>
        </p:txBody>
      </p:sp>
    </p:spTree>
    <p:extLst>
      <p:ext uri="{BB962C8B-B14F-4D97-AF65-F5344CB8AC3E}">
        <p14:creationId xmlns:p14="http://schemas.microsoft.com/office/powerpoint/2010/main" xmlns="" val="167216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9" y="0"/>
            <a:ext cx="4292600" cy="339725"/>
          </a:xfrm>
          <a:prstGeom prst="rect">
            <a:avLst/>
          </a:prstGeom>
        </p:spPr>
        <p:txBody>
          <a:bodyPr vert="horz" lIns="91440" tIns="45720" rIns="91440" bIns="45720" rtlCol="0"/>
          <a:lstStyle>
            <a:lvl1pPr algn="r">
              <a:defRPr sz="1200"/>
            </a:lvl1pPr>
          </a:lstStyle>
          <a:p>
            <a:fld id="{4DAF14D5-2735-4E59-8E3D-00D48C69BB5F}" type="datetimeFigureOut">
              <a:rPr lang="en-GB" smtClean="0"/>
              <a:pPr/>
              <a:t>06/02/2012</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9" y="6453596"/>
            <a:ext cx="4292600" cy="339725"/>
          </a:xfrm>
          <a:prstGeom prst="rect">
            <a:avLst/>
          </a:prstGeom>
        </p:spPr>
        <p:txBody>
          <a:bodyPr vert="horz" lIns="91440" tIns="45720" rIns="91440" bIns="45720" rtlCol="0" anchor="b"/>
          <a:lstStyle>
            <a:lvl1pPr algn="r">
              <a:defRPr sz="1200"/>
            </a:lvl1pPr>
          </a:lstStyle>
          <a:p>
            <a:fld id="{D9700258-2569-49BF-9C01-70A854B8E529}" type="slidenum">
              <a:rPr lang="en-GB" smtClean="0"/>
              <a:pPr/>
              <a:t>‹#›</a:t>
            </a:fld>
            <a:endParaRPr lang="en-GB"/>
          </a:p>
        </p:txBody>
      </p:sp>
    </p:spTree>
    <p:extLst>
      <p:ext uri="{BB962C8B-B14F-4D97-AF65-F5344CB8AC3E}">
        <p14:creationId xmlns:p14="http://schemas.microsoft.com/office/powerpoint/2010/main" xmlns="" val="393792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E96A3B4-5CCF-4B55-B8CC-768A286351D7}" type="slidenum">
              <a:rPr lang="en-US" sz="1200" smtClean="0"/>
              <a:pPr eaLnBrk="1" hangingPunct="1"/>
              <a:t>4</a:t>
            </a:fld>
            <a:endParaRPr lang="en-US" sz="1200" smtClean="0"/>
          </a:p>
        </p:txBody>
      </p:sp>
      <p:sp>
        <p:nvSpPr>
          <p:cNvPr id="59395" name="Rectangle 2"/>
          <p:cNvSpPr>
            <a:spLocks noGrp="1" noRot="1" noChangeAspect="1" noTextEdit="1"/>
          </p:cNvSpPr>
          <p:nvPr>
            <p:ph type="sldImg"/>
          </p:nvPr>
        </p:nvSpPr>
        <p:spPr bwMode="auto">
          <a:xfrm>
            <a:off x="3367088" y="596900"/>
            <a:ext cx="3170237" cy="23764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p:cNvSpPr>
          <p:nvPr>
            <p:ph type="body" idx="1"/>
          </p:nvPr>
        </p:nvSpPr>
        <p:spPr bwMode="auto">
          <a:xfrm>
            <a:off x="1320802" y="3239184"/>
            <a:ext cx="7262108" cy="306814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408" tIns="42204" rIns="84408" bIns="42204" numCol="1" anchor="t" anchorCtr="0" compatLnSpc="1">
            <a:prstTxWarp prst="textNoShape">
              <a:avLst/>
            </a:prstTxWarp>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5" name="Text Box 9"/>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latin typeface="Arial" charset="0"/>
              </a:rPr>
              <a:t>IAEA</a:t>
            </a:r>
          </a:p>
          <a:p>
            <a:pPr algn="ctr">
              <a:spcBef>
                <a:spcPct val="50000"/>
              </a:spcBef>
            </a:pPr>
            <a:r>
              <a:rPr lang="en-US" sz="900" b="1">
                <a:solidFill>
                  <a:srgbClr val="FFFFFF"/>
                </a:solidFill>
                <a:latin typeface="Arial" charset="0"/>
              </a:rPr>
              <a:t>International Atomic Energy Agency</a:t>
            </a:r>
          </a:p>
        </p:txBody>
      </p:sp>
      <p:pic>
        <p:nvPicPr>
          <p:cNvPr id="4106" name="Picture 10" descr="\\pc26995\Projects\ICS\ICS.VB6\ICSUI\Graphics\IAEAlogo_Black.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45791" dir="3378596" algn="ctr" rotWithShape="0">
                    <a:srgbClr val="5F5F5F">
                      <a:alpha val="50000"/>
                    </a:srgbClr>
                  </a:outerShdw>
                </a:effectLst>
              </a14:hiddenEffects>
            </a:ext>
          </a:extLst>
        </p:spPr>
      </p:pic>
      <p:pic>
        <p:nvPicPr>
          <p:cNvPr id="4104" name="Picture 8" descr="title_logo_bglight.jpg                                         00056D31Macintosh HD                   B746CC0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ctrTitle"/>
          </p:nvPr>
        </p:nvSpPr>
        <p:spPr bwMode="gray">
          <a:xfrm>
            <a:off x="0" y="1000125"/>
            <a:ext cx="9144000" cy="177165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C3BACF-D3F2-4680-8A83-F235EF9DE0FB}" type="slidenum">
              <a:rPr lang="en-US"/>
              <a:pPr/>
              <a:t>‹#›</a:t>
            </a:fld>
            <a:endParaRPr lang="en-US"/>
          </a:p>
        </p:txBody>
      </p:sp>
    </p:spTree>
    <p:extLst>
      <p:ext uri="{BB962C8B-B14F-4D97-AF65-F5344CB8AC3E}">
        <p14:creationId xmlns:p14="http://schemas.microsoft.com/office/powerpoint/2010/main" xmlns="" val="418007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7EFD44-B94C-4C57-AE01-A4B8882DABE8}" type="slidenum">
              <a:rPr lang="en-US"/>
              <a:pPr/>
              <a:t>‹#›</a:t>
            </a:fld>
            <a:endParaRPr lang="en-US"/>
          </a:p>
        </p:txBody>
      </p:sp>
    </p:spTree>
    <p:extLst>
      <p:ext uri="{BB962C8B-B14F-4D97-AF65-F5344CB8AC3E}">
        <p14:creationId xmlns:p14="http://schemas.microsoft.com/office/powerpoint/2010/main" xmlns="" val="338245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25D2BF-40DD-4153-8CA3-FA72C0D116DE}" type="slidenum">
              <a:rPr lang="en-US"/>
              <a:pPr/>
              <a:t>‹#›</a:t>
            </a:fld>
            <a:endParaRPr lang="en-US"/>
          </a:p>
        </p:txBody>
      </p:sp>
    </p:spTree>
    <p:extLst>
      <p:ext uri="{BB962C8B-B14F-4D97-AF65-F5344CB8AC3E}">
        <p14:creationId xmlns:p14="http://schemas.microsoft.com/office/powerpoint/2010/main" xmlns="" val="92519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B426EB-D8B9-4590-84E5-2B7372505E30}" type="slidenum">
              <a:rPr lang="en-US"/>
              <a:pPr/>
              <a:t>‹#›</a:t>
            </a:fld>
            <a:endParaRPr lang="en-US"/>
          </a:p>
        </p:txBody>
      </p:sp>
    </p:spTree>
    <p:extLst>
      <p:ext uri="{BB962C8B-B14F-4D97-AF65-F5344CB8AC3E}">
        <p14:creationId xmlns:p14="http://schemas.microsoft.com/office/powerpoint/2010/main" xmlns="" val="279772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328EFB-EE01-4A70-9A4E-807F4C30E73B}" type="slidenum">
              <a:rPr lang="en-US"/>
              <a:pPr/>
              <a:t>‹#›</a:t>
            </a:fld>
            <a:endParaRPr lang="en-US"/>
          </a:p>
        </p:txBody>
      </p:sp>
    </p:spTree>
    <p:extLst>
      <p:ext uri="{BB962C8B-B14F-4D97-AF65-F5344CB8AC3E}">
        <p14:creationId xmlns:p14="http://schemas.microsoft.com/office/powerpoint/2010/main" xmlns="" val="275880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96FF85-89A4-4D2F-9A47-F254EE67E025}" type="slidenum">
              <a:rPr lang="en-US"/>
              <a:pPr/>
              <a:t>‹#›</a:t>
            </a:fld>
            <a:endParaRPr lang="en-US"/>
          </a:p>
        </p:txBody>
      </p:sp>
    </p:spTree>
    <p:extLst>
      <p:ext uri="{BB962C8B-B14F-4D97-AF65-F5344CB8AC3E}">
        <p14:creationId xmlns:p14="http://schemas.microsoft.com/office/powerpoint/2010/main" xmlns="" val="36998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E0F0D9-1BD1-4BB2-9AEF-C45FC83CEFD4}" type="slidenum">
              <a:rPr lang="en-US"/>
              <a:pPr/>
              <a:t>‹#›</a:t>
            </a:fld>
            <a:endParaRPr lang="en-US"/>
          </a:p>
        </p:txBody>
      </p:sp>
    </p:spTree>
    <p:extLst>
      <p:ext uri="{BB962C8B-B14F-4D97-AF65-F5344CB8AC3E}">
        <p14:creationId xmlns:p14="http://schemas.microsoft.com/office/powerpoint/2010/main" xmlns="" val="318180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122FAA-958D-4FF6-BF9F-0C9279367AB9}" type="slidenum">
              <a:rPr lang="en-US"/>
              <a:pPr/>
              <a:t>‹#›</a:t>
            </a:fld>
            <a:endParaRPr lang="en-US"/>
          </a:p>
        </p:txBody>
      </p:sp>
    </p:spTree>
    <p:extLst>
      <p:ext uri="{BB962C8B-B14F-4D97-AF65-F5344CB8AC3E}">
        <p14:creationId xmlns:p14="http://schemas.microsoft.com/office/powerpoint/2010/main" xmlns="" val="409135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8927C1-C2C8-4D21-B9BC-DE421986B189}" type="slidenum">
              <a:rPr lang="en-US"/>
              <a:pPr/>
              <a:t>‹#›</a:t>
            </a:fld>
            <a:endParaRPr lang="en-US"/>
          </a:p>
        </p:txBody>
      </p:sp>
    </p:spTree>
    <p:extLst>
      <p:ext uri="{BB962C8B-B14F-4D97-AF65-F5344CB8AC3E}">
        <p14:creationId xmlns:p14="http://schemas.microsoft.com/office/powerpoint/2010/main" xmlns="" val="91841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A23273-90C5-4DFB-9ABE-5A8277E46A94}" type="slidenum">
              <a:rPr lang="en-US"/>
              <a:pPr/>
              <a:t>‹#›</a:t>
            </a:fld>
            <a:endParaRPr lang="en-US"/>
          </a:p>
        </p:txBody>
      </p:sp>
    </p:spTree>
    <p:extLst>
      <p:ext uri="{BB962C8B-B14F-4D97-AF65-F5344CB8AC3E}">
        <p14:creationId xmlns:p14="http://schemas.microsoft.com/office/powerpoint/2010/main" xmlns="" val="164124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3082" name="Picture 10" descr="\\pc26995\Projects\ICS\ICS.VB6\ICSUI\Graphics\IAEAlogo_Black.wm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45791" dir="3378596" algn="ctr" rotWithShape="0">
                    <a:srgbClr val="5F5F5F">
                      <a:alpha val="50000"/>
                    </a:srgbClr>
                  </a:outerShdw>
                </a:effectLst>
              </a14:hiddenEffects>
            </a:ext>
          </a:extLst>
        </p:spPr>
      </p:pic>
      <p:sp>
        <p:nvSpPr>
          <p:cNvPr id="3083" name="Text Box 11"/>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FFFF"/>
                </a:solidFill>
                <a:latin typeface="Arial" charset="0"/>
              </a:rPr>
              <a:t>IAEA</a:t>
            </a:r>
          </a:p>
        </p:txBody>
      </p:sp>
      <p:pic>
        <p:nvPicPr>
          <p:cNvPr id="3081" name="Picture 9" descr="slide_logo_bglight.jpg                                         00056D31Macintosh HD                   B746CC0A:"/>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gray">
          <a:xfrm>
            <a:off x="274638" y="1524000"/>
            <a:ext cx="8593137"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endParaRPr lang="en-US"/>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endParaRPr lang="en-US"/>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fld id="{E358438C-7C3B-4B33-AF5F-D51E5B3798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20000"/>
        </a:spcBef>
        <a:spcAft>
          <a:spcPct val="0"/>
        </a:spcAft>
        <a:defRPr sz="3600" b="1">
          <a:solidFill>
            <a:schemeClr val="tx2"/>
          </a:solidFill>
          <a:latin typeface="+mj-lt"/>
          <a:ea typeface="+mj-ea"/>
          <a:cs typeface="+mj-cs"/>
        </a:defRPr>
      </a:lvl1pPr>
      <a:lvl2pPr algn="l" rtl="0" eaLnBrk="1" fontAlgn="base" hangingPunct="1">
        <a:spcBef>
          <a:spcPct val="20000"/>
        </a:spcBef>
        <a:spcAft>
          <a:spcPct val="0"/>
        </a:spcAft>
        <a:defRPr sz="3600" b="1">
          <a:solidFill>
            <a:schemeClr val="tx2"/>
          </a:solidFill>
          <a:latin typeface="Arial" charset="0"/>
        </a:defRPr>
      </a:lvl2pPr>
      <a:lvl3pPr algn="l" rtl="0" eaLnBrk="1" fontAlgn="base" hangingPunct="1">
        <a:spcBef>
          <a:spcPct val="20000"/>
        </a:spcBef>
        <a:spcAft>
          <a:spcPct val="0"/>
        </a:spcAft>
        <a:defRPr sz="3600" b="1">
          <a:solidFill>
            <a:schemeClr val="tx2"/>
          </a:solidFill>
          <a:latin typeface="Arial" charset="0"/>
        </a:defRPr>
      </a:lvl3pPr>
      <a:lvl4pPr algn="l" rtl="0" eaLnBrk="1" fontAlgn="base" hangingPunct="1">
        <a:spcBef>
          <a:spcPct val="20000"/>
        </a:spcBef>
        <a:spcAft>
          <a:spcPct val="0"/>
        </a:spcAft>
        <a:defRPr sz="3600" b="1">
          <a:solidFill>
            <a:schemeClr val="tx2"/>
          </a:solidFill>
          <a:latin typeface="Arial" charset="0"/>
        </a:defRPr>
      </a:lvl4pPr>
      <a:lvl5pPr algn="l" rtl="0" eaLnBrk="1" fontAlgn="base" hangingPunct="1">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folHlink"/>
        </a:buClr>
        <a:buSzPct val="110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3pPr>
      <a:lvl4pPr marL="1600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4pPr>
      <a:lvl5pPr marL="20574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5pPr>
      <a:lvl6pPr marL="25146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6pPr>
      <a:lvl7pPr marL="29718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7pPr>
      <a:lvl8pPr marL="3429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8pPr>
      <a:lvl9pPr marL="3886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sz="2400" dirty="0" smtClean="0"/>
              <a:t>NERIS Workshop – </a:t>
            </a:r>
            <a:r>
              <a:rPr lang="en-US" sz="2400" smtClean="0"/>
              <a:t>Bratislava </a:t>
            </a:r>
            <a:r>
              <a:rPr lang="en-US" sz="2400" smtClean="0"/>
              <a:t>- Febr</a:t>
            </a:r>
            <a:r>
              <a:rPr lang="en-US" sz="2400" smtClean="0"/>
              <a:t>uary </a:t>
            </a:r>
            <a:r>
              <a:rPr lang="en-US" sz="2400" dirty="0" smtClean="0"/>
              <a:t>2012</a:t>
            </a:r>
            <a:br>
              <a:rPr lang="en-US" sz="2400" dirty="0" smtClean="0"/>
            </a:br>
            <a:r>
              <a:rPr lang="en-US" sz="2400" dirty="0" smtClean="0"/>
              <a:t/>
            </a:r>
            <a:br>
              <a:rPr lang="en-US" sz="2400" dirty="0" smtClean="0"/>
            </a:br>
            <a:r>
              <a:rPr lang="en-US" sz="2400" dirty="0"/>
              <a:t/>
            </a:r>
            <a:br>
              <a:rPr lang="en-US" sz="2400" dirty="0"/>
            </a:br>
            <a:r>
              <a:rPr lang="en-US" dirty="0" smtClean="0"/>
              <a:t>The IAEA Basic Safety Standards – its implementation</a:t>
            </a:r>
            <a:endParaRPr lang="en-US" dirty="0"/>
          </a:p>
        </p:txBody>
      </p:sp>
      <p:sp>
        <p:nvSpPr>
          <p:cNvPr id="11267" name="Rectangle 3"/>
          <p:cNvSpPr>
            <a:spLocks noGrp="1" noChangeArrowheads="1"/>
          </p:cNvSpPr>
          <p:nvPr>
            <p:ph type="subTitle" idx="1"/>
          </p:nvPr>
        </p:nvSpPr>
        <p:spPr/>
        <p:txBody>
          <a:bodyPr/>
          <a:lstStyle/>
          <a:p>
            <a:endParaRPr lang="en-US" sz="2400" dirty="0" smtClean="0"/>
          </a:p>
          <a:p>
            <a:endParaRPr lang="en-US" sz="2400" dirty="0"/>
          </a:p>
          <a:p>
            <a:r>
              <a:rPr lang="en-US" sz="2400" dirty="0" smtClean="0"/>
              <a:t>T. </a:t>
            </a:r>
            <a:r>
              <a:rPr lang="en-US" sz="2400" dirty="0" err="1" smtClean="0"/>
              <a:t>Boal</a:t>
            </a:r>
            <a:r>
              <a:rPr lang="en-US" sz="2400" dirty="0" smtClean="0"/>
              <a:t>, T. </a:t>
            </a:r>
            <a:r>
              <a:rPr lang="en-US" sz="2400" dirty="0" err="1" smtClean="0"/>
              <a:t>Colgan</a:t>
            </a:r>
            <a:r>
              <a:rPr lang="en-US" sz="2400" dirty="0" smtClean="0"/>
              <a:t> &amp; R. </a:t>
            </a:r>
            <a:r>
              <a:rPr lang="en-US" sz="2400" dirty="0" err="1" smtClean="0"/>
              <a:t>Czarwinski</a:t>
            </a:r>
            <a:r>
              <a:rPr lang="en-US" sz="2400" dirty="0" smtClean="0"/>
              <a:t> - NSRW</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sz="2400" u="sng" smtClean="0"/>
              <a:t>Section 3. PLANNED EXPOSURE SITUATIONS</a:t>
            </a:r>
            <a:r>
              <a:rPr lang="en-US" sz="2400" smtClean="0"/>
              <a:t/>
            </a:r>
            <a:br>
              <a:rPr lang="en-US" sz="2400" smtClean="0"/>
            </a:br>
            <a:r>
              <a:rPr lang="en-US" sz="2400" smtClean="0"/>
              <a:t>GENERIC REQUIREMENTS</a:t>
            </a:r>
            <a:endParaRPr lang="en-AU" sz="2400" smtClean="0"/>
          </a:p>
        </p:txBody>
      </p:sp>
      <p:sp>
        <p:nvSpPr>
          <p:cNvPr id="27651" name="Content Placeholder 2"/>
          <p:cNvSpPr>
            <a:spLocks noGrp="1"/>
          </p:cNvSpPr>
          <p:nvPr>
            <p:ph idx="1"/>
          </p:nvPr>
        </p:nvSpPr>
        <p:spPr>
          <a:xfrm>
            <a:off x="250825" y="1123950"/>
            <a:ext cx="8593138" cy="4827588"/>
          </a:xfrm>
        </p:spPr>
        <p:txBody>
          <a:bodyPr/>
          <a:lstStyle/>
          <a:p>
            <a:r>
              <a:rPr lang="en-AU" sz="2400" dirty="0" smtClean="0"/>
              <a:t>Scope</a:t>
            </a:r>
          </a:p>
          <a:p>
            <a:r>
              <a:rPr lang="en-AU" sz="2400" dirty="0" smtClean="0"/>
              <a:t>Graded approach</a:t>
            </a:r>
          </a:p>
          <a:p>
            <a:r>
              <a:rPr lang="en-AU" sz="2400" dirty="0" smtClean="0"/>
              <a:t>Justification / Optimization / Dose limits</a:t>
            </a:r>
          </a:p>
          <a:p>
            <a:pPr lvl="1"/>
            <a:r>
              <a:rPr lang="en-AU" sz="2000" dirty="0" smtClean="0"/>
              <a:t>Dose limit for lens of the eye has been reduced</a:t>
            </a:r>
          </a:p>
          <a:p>
            <a:r>
              <a:rPr lang="en-US" sz="2400" dirty="0" smtClean="0"/>
              <a:t>Notification and authorization</a:t>
            </a:r>
          </a:p>
          <a:p>
            <a:r>
              <a:rPr lang="en-US" sz="2400" dirty="0" smtClean="0"/>
              <a:t>Safety assessment</a:t>
            </a:r>
          </a:p>
          <a:p>
            <a:r>
              <a:rPr lang="en-US" sz="2400" dirty="0" smtClean="0"/>
              <a:t>Accident prevention</a:t>
            </a:r>
          </a:p>
          <a:p>
            <a:pPr lvl="1"/>
            <a:r>
              <a:rPr lang="en-US" sz="2000" dirty="0" smtClean="0"/>
              <a:t>Defence in depth</a:t>
            </a:r>
          </a:p>
          <a:p>
            <a:pPr lvl="1"/>
            <a:r>
              <a:rPr lang="en-US" sz="2000" dirty="0" smtClean="0"/>
              <a:t>Good engineering design</a:t>
            </a:r>
          </a:p>
          <a:p>
            <a:r>
              <a:rPr lang="en-US" sz="2400" dirty="0" smtClean="0"/>
              <a:t>Emergency plans</a:t>
            </a:r>
          </a:p>
          <a:p>
            <a:pPr lvl="1"/>
            <a:r>
              <a:rPr lang="en-US" sz="2000" dirty="0" smtClean="0"/>
              <a:t>Licensee responsible to prepare emergency plan</a:t>
            </a:r>
            <a:endParaRPr lang="en-US" sz="1600" dirty="0" smtClean="0"/>
          </a:p>
          <a:p>
            <a:pPr lvl="1"/>
            <a:r>
              <a:rPr lang="en-US" sz="2000" dirty="0" smtClean="0"/>
              <a:t>Licensee responsible to implement their emergency plans</a:t>
            </a:r>
          </a:p>
          <a:p>
            <a:endParaRPr lang="en-US" sz="2400" dirty="0" smtClean="0"/>
          </a:p>
          <a:p>
            <a:endParaRPr lang="en-AU" sz="2400" dirty="0" smtClean="0"/>
          </a:p>
        </p:txBody>
      </p:sp>
    </p:spTree>
    <p:extLst>
      <p:ext uri="{BB962C8B-B14F-4D97-AF65-F5344CB8AC3E}">
        <p14:creationId xmlns:p14="http://schemas.microsoft.com/office/powerpoint/2010/main" xmlns="" val="115520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sz="2400" smtClean="0"/>
              <a:t>Section 4.  EMERGENCY EXPOSURE SITUATIONS</a:t>
            </a:r>
          </a:p>
        </p:txBody>
      </p:sp>
      <p:sp>
        <p:nvSpPr>
          <p:cNvPr id="38915" name="Content Placeholder 2"/>
          <p:cNvSpPr>
            <a:spLocks noGrp="1"/>
          </p:cNvSpPr>
          <p:nvPr>
            <p:ph idx="4294967295"/>
          </p:nvPr>
        </p:nvSpPr>
        <p:spPr>
          <a:xfrm>
            <a:off x="285750" y="1124744"/>
            <a:ext cx="8593138" cy="4899819"/>
          </a:xfrm>
        </p:spPr>
        <p:txBody>
          <a:bodyPr/>
          <a:lstStyle/>
          <a:p>
            <a:pPr eaLnBrk="1" hangingPunct="1"/>
            <a:r>
              <a:rPr lang="en-GB" sz="2400" dirty="0" smtClean="0"/>
              <a:t>Text consistent with ICRP Publication 103 &amp;109</a:t>
            </a:r>
          </a:p>
          <a:p>
            <a:pPr lvl="1" eaLnBrk="1" hangingPunct="1"/>
            <a:r>
              <a:rPr lang="en-GB" sz="2000" dirty="0" smtClean="0"/>
              <a:t>Dose concepts of residual dose, projected dose, received dose</a:t>
            </a:r>
          </a:p>
          <a:p>
            <a:pPr eaLnBrk="1" hangingPunct="1"/>
            <a:endParaRPr lang="en-US" sz="1800" dirty="0" smtClean="0"/>
          </a:p>
          <a:p>
            <a:pPr eaLnBrk="1" hangingPunct="1"/>
            <a:r>
              <a:rPr lang="en-US" sz="2400" dirty="0" smtClean="0"/>
              <a:t>Government to ensure that an integrated and coordinated emergency management system is established and maintained</a:t>
            </a:r>
          </a:p>
          <a:p>
            <a:pPr eaLnBrk="1" hangingPunct="1"/>
            <a:endParaRPr lang="en-US" sz="1800" dirty="0" smtClean="0"/>
          </a:p>
          <a:p>
            <a:pPr eaLnBrk="1" hangingPunct="1"/>
            <a:r>
              <a:rPr lang="en-US" sz="2400" dirty="0" smtClean="0"/>
              <a:t>Arrangements for protection of public, such as strategies for protection are developed, justified and optimized</a:t>
            </a:r>
          </a:p>
          <a:p>
            <a:pPr lvl="1" eaLnBrk="1" hangingPunct="1"/>
            <a:r>
              <a:rPr lang="en-US" sz="2000" dirty="0" smtClean="0"/>
              <a:t>Protection strategies to include:</a:t>
            </a:r>
          </a:p>
          <a:p>
            <a:pPr lvl="2"/>
            <a:r>
              <a:rPr lang="en-US" sz="1800" dirty="0" smtClean="0"/>
              <a:t>Reference levels for residual dose in range of 20-100 </a:t>
            </a:r>
            <a:r>
              <a:rPr lang="en-US" sz="1800" dirty="0" err="1" smtClean="0"/>
              <a:t>mSv</a:t>
            </a:r>
            <a:endParaRPr lang="en-US" sz="1800" dirty="0" smtClean="0"/>
          </a:p>
          <a:p>
            <a:pPr lvl="2"/>
            <a:r>
              <a:rPr lang="en-US" sz="1800" dirty="0" smtClean="0"/>
              <a:t>Generic criteria for some protective actions</a:t>
            </a:r>
          </a:p>
          <a:p>
            <a:pPr lvl="2"/>
            <a:r>
              <a:rPr lang="en-US" sz="1800" dirty="0" smtClean="0"/>
              <a:t>Default triggers – OILs, EALs, </a:t>
            </a:r>
          </a:p>
          <a:p>
            <a:pPr lvl="1" eaLnBrk="1" hangingPunct="1"/>
            <a:endParaRPr lang="en-GB" sz="1600" dirty="0" smtClean="0"/>
          </a:p>
          <a:p>
            <a:pPr eaLnBrk="1" hangingPunct="1"/>
            <a:endParaRPr lang="en-GB" sz="2000" dirty="0" smtClean="0"/>
          </a:p>
          <a:p>
            <a:pPr lvl="2"/>
            <a:endParaRPr lang="en-AU" sz="2000" dirty="0" smtClean="0"/>
          </a:p>
          <a:p>
            <a:endParaRPr lang="en-AU" sz="2800" dirty="0" smtClean="0"/>
          </a:p>
          <a:p>
            <a:pPr eaLnBrk="1" hangingPunct="1"/>
            <a:endParaRPr lang="en-US" dirty="0" smtClean="0"/>
          </a:p>
        </p:txBody>
      </p:sp>
    </p:spTree>
    <p:extLst>
      <p:ext uri="{BB962C8B-B14F-4D97-AF65-F5344CB8AC3E}">
        <p14:creationId xmlns:p14="http://schemas.microsoft.com/office/powerpoint/2010/main" xmlns="" val="24506111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US" sz="2400" dirty="0" smtClean="0"/>
              <a:t>Section 4.  EMERGENCY EXPOSURE SITUATIONS</a:t>
            </a:r>
            <a:endParaRPr lang="en-AU" sz="2400" dirty="0" smtClean="0"/>
          </a:p>
        </p:txBody>
      </p:sp>
      <p:sp>
        <p:nvSpPr>
          <p:cNvPr id="39939" name="Content Placeholder 3"/>
          <p:cNvSpPr>
            <a:spLocks noGrp="1"/>
          </p:cNvSpPr>
          <p:nvPr>
            <p:ph idx="1"/>
          </p:nvPr>
        </p:nvSpPr>
        <p:spPr>
          <a:xfrm>
            <a:off x="274638" y="1196752"/>
            <a:ext cx="8593137" cy="4899248"/>
          </a:xfrm>
        </p:spPr>
        <p:txBody>
          <a:bodyPr/>
          <a:lstStyle/>
          <a:p>
            <a:r>
              <a:rPr lang="en-GB" altLang="ja-JP" sz="2400" dirty="0" smtClean="0">
                <a:ea typeface="MS PGothic" pitchFamily="34" charset="-128"/>
              </a:rPr>
              <a:t>The government shall establish a programme for managing, controlling and recording doses received in an emergency by emergency workers, which shall be implemented by response organizations and employers.</a:t>
            </a:r>
          </a:p>
          <a:p>
            <a:pPr lvl="1"/>
            <a:r>
              <a:rPr lang="en-AU" sz="2000" dirty="0" smtClean="0"/>
              <a:t>Requirements for occupational exposure in planned exposure situations apply, …  graded approach,  except for</a:t>
            </a:r>
          </a:p>
          <a:p>
            <a:pPr lvl="1"/>
            <a:r>
              <a:rPr lang="en-AU" sz="2000" dirty="0" smtClean="0"/>
              <a:t>Exceed 50 </a:t>
            </a:r>
            <a:r>
              <a:rPr lang="en-AU" sz="2000" dirty="0" err="1" smtClean="0"/>
              <a:t>mSv</a:t>
            </a:r>
            <a:r>
              <a:rPr lang="en-AU" sz="2000" dirty="0" smtClean="0"/>
              <a:t> only in exceptional circumstances</a:t>
            </a:r>
          </a:p>
          <a:p>
            <a:pPr eaLnBrk="1" hangingPunct="1"/>
            <a:endParaRPr lang="en-GB" sz="2400" dirty="0" smtClean="0"/>
          </a:p>
          <a:p>
            <a:pPr eaLnBrk="1" hangingPunct="1"/>
            <a:r>
              <a:rPr lang="en-GB" sz="2400" dirty="0" smtClean="0"/>
              <a:t>Requirement on governments to ensure that arrangements are in place for the transition from an emergency exposure situation to an existing exposure situation</a:t>
            </a:r>
          </a:p>
          <a:p>
            <a:pPr lvl="1"/>
            <a:r>
              <a:rPr lang="en-GB" sz="2000" dirty="0" smtClean="0"/>
              <a:t>Different geographic areas may undergo transition at different times</a:t>
            </a:r>
          </a:p>
          <a:p>
            <a:pPr lvl="1"/>
            <a:r>
              <a:rPr lang="en-GB" sz="2000" dirty="0" smtClean="0"/>
              <a:t>Responsible authority to make decision to take transition</a:t>
            </a:r>
          </a:p>
          <a:p>
            <a:endParaRPr lang="en-AU" dirty="0" smtClean="0"/>
          </a:p>
        </p:txBody>
      </p:sp>
    </p:spTree>
    <p:extLst>
      <p:ext uri="{BB962C8B-B14F-4D97-AF65-F5344CB8AC3E}">
        <p14:creationId xmlns:p14="http://schemas.microsoft.com/office/powerpoint/2010/main" xmlns="" val="21399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AU" sz="2400" dirty="0" smtClean="0"/>
              <a:t>Schedule IV and Annex</a:t>
            </a:r>
          </a:p>
        </p:txBody>
      </p:sp>
      <p:sp>
        <p:nvSpPr>
          <p:cNvPr id="51203" name="Content Placeholder 2"/>
          <p:cNvSpPr>
            <a:spLocks noGrp="1"/>
          </p:cNvSpPr>
          <p:nvPr>
            <p:ph idx="1"/>
          </p:nvPr>
        </p:nvSpPr>
        <p:spPr>
          <a:xfrm>
            <a:off x="274638" y="1268760"/>
            <a:ext cx="8593137" cy="4827240"/>
          </a:xfrm>
        </p:spPr>
        <p:txBody>
          <a:bodyPr/>
          <a:lstStyle/>
          <a:p>
            <a:r>
              <a:rPr lang="en-AU" sz="2400" dirty="0" smtClean="0"/>
              <a:t>Schedule IV: Criteria for use in emergency preparedness and response</a:t>
            </a:r>
          </a:p>
          <a:p>
            <a:pPr lvl="1"/>
            <a:r>
              <a:rPr lang="en-AU" sz="2000" dirty="0" smtClean="0"/>
              <a:t>Table IV-1: Generic criteria for acute doses at which protective and other actions are expected to be taken under any circumstances to avoid or minimize severe deterministic health effects</a:t>
            </a:r>
          </a:p>
          <a:p>
            <a:pPr lvl="1"/>
            <a:r>
              <a:rPr lang="en-AU" sz="2000" dirty="0" smtClean="0"/>
              <a:t>Table IV-2: Guidance values for restricting exposure of emergency workers</a:t>
            </a:r>
          </a:p>
          <a:p>
            <a:pPr marL="457200" lvl="1" indent="0">
              <a:buNone/>
            </a:pPr>
            <a:endParaRPr lang="en-AU" sz="2400" dirty="0" smtClean="0"/>
          </a:p>
          <a:p>
            <a:r>
              <a:rPr lang="en-AU" sz="2400" dirty="0" smtClean="0"/>
              <a:t>Annex: Generic criteria for protective actions ..  in emergency exposure situations to reduce risk of stochastic effects</a:t>
            </a:r>
          </a:p>
          <a:p>
            <a:pPr lvl="1"/>
            <a:r>
              <a:rPr lang="en-AU" sz="2000" dirty="0" smtClean="0"/>
              <a:t>Compatible with reference level of 20-100 </a:t>
            </a:r>
            <a:r>
              <a:rPr lang="en-AU" sz="2000" dirty="0" err="1" smtClean="0"/>
              <a:t>mSv</a:t>
            </a:r>
            <a:endParaRPr lang="en-AU" sz="2000" dirty="0" smtClean="0"/>
          </a:p>
        </p:txBody>
      </p:sp>
    </p:spTree>
    <p:extLst>
      <p:ext uri="{BB962C8B-B14F-4D97-AF65-F5344CB8AC3E}">
        <p14:creationId xmlns:p14="http://schemas.microsoft.com/office/powerpoint/2010/main" xmlns="" val="127901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z="2400" u="sng" smtClean="0"/>
              <a:t>Section 5: EXISTING EXPOSURE SITUATIONS</a:t>
            </a:r>
            <a:br>
              <a:rPr lang="en-GB" sz="2400" u="sng" smtClean="0"/>
            </a:br>
            <a:r>
              <a:rPr lang="en-GB" sz="2400" smtClean="0"/>
              <a:t>GENERIC REQUIREMENTS</a:t>
            </a:r>
            <a:endParaRPr lang="en-AU" sz="2400" smtClean="0"/>
          </a:p>
        </p:txBody>
      </p:sp>
      <p:sp>
        <p:nvSpPr>
          <p:cNvPr id="41987" name="Content Placeholder 2"/>
          <p:cNvSpPr>
            <a:spLocks noGrp="1"/>
          </p:cNvSpPr>
          <p:nvPr>
            <p:ph idx="1"/>
          </p:nvPr>
        </p:nvSpPr>
        <p:spPr>
          <a:xfrm>
            <a:off x="274638" y="1124744"/>
            <a:ext cx="8593137" cy="4971256"/>
          </a:xfrm>
        </p:spPr>
        <p:txBody>
          <a:bodyPr/>
          <a:lstStyle/>
          <a:p>
            <a:r>
              <a:rPr lang="en-GB" sz="2400" dirty="0" smtClean="0"/>
              <a:t>Scope includes:</a:t>
            </a:r>
          </a:p>
          <a:p>
            <a:pPr lvl="1"/>
            <a:r>
              <a:rPr lang="en-GB" sz="2000" dirty="0" smtClean="0"/>
              <a:t>Exposure due to contamination by residual radioactive material</a:t>
            </a:r>
          </a:p>
          <a:p>
            <a:pPr lvl="2"/>
            <a:r>
              <a:rPr lang="en-GB" sz="1600" dirty="0" smtClean="0"/>
              <a:t>Arising from past activities not regulated</a:t>
            </a:r>
          </a:p>
          <a:p>
            <a:pPr lvl="2"/>
            <a:r>
              <a:rPr lang="en-GB" sz="1600" dirty="0" smtClean="0"/>
              <a:t>Arising from nuclear or radiological emergency </a:t>
            </a:r>
          </a:p>
          <a:p>
            <a:pPr lvl="1"/>
            <a:r>
              <a:rPr lang="en-GB" sz="2000" dirty="0" smtClean="0"/>
              <a:t>Commodities that incorporate radionuclides</a:t>
            </a:r>
          </a:p>
          <a:p>
            <a:pPr lvl="1"/>
            <a:r>
              <a:rPr lang="en-GB" sz="2000" dirty="0" smtClean="0"/>
              <a:t>Radon in dwellings and workplaces</a:t>
            </a:r>
          </a:p>
          <a:p>
            <a:pPr lvl="1"/>
            <a:r>
              <a:rPr lang="en-GB" sz="2000" dirty="0" smtClean="0"/>
              <a:t>Exposure of aircrew and space crew to cosmic radiation  </a:t>
            </a:r>
          </a:p>
          <a:p>
            <a:pPr eaLnBrk="1" hangingPunct="1"/>
            <a:r>
              <a:rPr lang="en-GB" sz="2400" dirty="0" smtClean="0"/>
              <a:t>Government shall ensure that existing exposure situations that have been identified are evaluated to determine which occupational exposures and public exposures are of concern</a:t>
            </a:r>
          </a:p>
          <a:p>
            <a:pPr lvl="1" eaLnBrk="1" hangingPunct="1"/>
            <a:r>
              <a:rPr lang="en-GB" sz="2000" dirty="0" smtClean="0"/>
              <a:t>Responsibilities are assigned</a:t>
            </a:r>
          </a:p>
          <a:p>
            <a:pPr lvl="1" eaLnBrk="1" hangingPunct="1"/>
            <a:r>
              <a:rPr lang="en-GB" sz="2000" dirty="0" smtClean="0"/>
              <a:t>Include management of existing exposure in the legal and regulatory framework</a:t>
            </a:r>
          </a:p>
          <a:p>
            <a:endParaRPr lang="en-GB" sz="2400" dirty="0" smtClean="0"/>
          </a:p>
          <a:p>
            <a:endParaRPr lang="en-AU" dirty="0" smtClean="0"/>
          </a:p>
        </p:txBody>
      </p:sp>
    </p:spTree>
    <p:extLst>
      <p:ext uri="{BB962C8B-B14F-4D97-AF65-F5344CB8AC3E}">
        <p14:creationId xmlns:p14="http://schemas.microsoft.com/office/powerpoint/2010/main" xmlns="" val="149347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r>
              <a:rPr lang="en-GB" sz="2400" u="sng" smtClean="0"/>
              <a:t>Section 5: EXISTING EXPOSURE SITUATIONS</a:t>
            </a:r>
            <a:br>
              <a:rPr lang="en-GB" sz="2400" u="sng" smtClean="0"/>
            </a:br>
            <a:r>
              <a:rPr lang="en-GB" sz="2400" smtClean="0"/>
              <a:t>PUBLIC EXPOSURE</a:t>
            </a:r>
            <a:endParaRPr lang="en-AU" sz="2400" smtClean="0"/>
          </a:p>
        </p:txBody>
      </p:sp>
      <p:sp>
        <p:nvSpPr>
          <p:cNvPr id="43011" name="Content Placeholder 2"/>
          <p:cNvSpPr>
            <a:spLocks noGrp="1"/>
          </p:cNvSpPr>
          <p:nvPr>
            <p:ph idx="4294967295"/>
          </p:nvPr>
        </p:nvSpPr>
        <p:spPr>
          <a:xfrm>
            <a:off x="274638" y="1196975"/>
            <a:ext cx="8593137" cy="4899025"/>
          </a:xfrm>
        </p:spPr>
        <p:txBody>
          <a:bodyPr/>
          <a:lstStyle/>
          <a:p>
            <a:r>
              <a:rPr lang="en-GB" sz="2400" dirty="0" smtClean="0"/>
              <a:t>Justification of protective actions and remedial actions</a:t>
            </a:r>
          </a:p>
          <a:p>
            <a:r>
              <a:rPr lang="en-GB" sz="2400" dirty="0" smtClean="0"/>
              <a:t>Optimization of protection</a:t>
            </a:r>
          </a:p>
          <a:p>
            <a:pPr lvl="2"/>
            <a:r>
              <a:rPr lang="en-GB" sz="2000" dirty="0" smtClean="0"/>
              <a:t>Priority given to those groups for whom residual dose exceeds reference level</a:t>
            </a:r>
          </a:p>
          <a:p>
            <a:pPr lvl="2"/>
            <a:r>
              <a:rPr lang="en-GB" sz="2000" dirty="0" smtClean="0"/>
              <a:t>All reasonable steps taken to prevent doses remaining above reference level</a:t>
            </a:r>
          </a:p>
          <a:p>
            <a:pPr lvl="2"/>
            <a:r>
              <a:rPr lang="en-GB" sz="2000" dirty="0"/>
              <a:t>Reference levels in range of 1-20 </a:t>
            </a:r>
            <a:r>
              <a:rPr lang="en-GB" sz="2000" dirty="0" err="1" smtClean="0"/>
              <a:t>mSv</a:t>
            </a:r>
            <a:endParaRPr lang="en-GB" sz="2000" dirty="0" smtClean="0"/>
          </a:p>
          <a:p>
            <a:r>
              <a:rPr lang="en-GB" sz="2400" dirty="0" smtClean="0"/>
              <a:t>Remediation of areas contaminated with residual radioactive material (WS-R-3 into BSS)</a:t>
            </a:r>
          </a:p>
          <a:p>
            <a:pPr lvl="2"/>
            <a:r>
              <a:rPr lang="en-GB" sz="2000" dirty="0" smtClean="0"/>
              <a:t>Government to establish framework</a:t>
            </a:r>
          </a:p>
          <a:p>
            <a:pPr lvl="2"/>
            <a:r>
              <a:rPr lang="en-GB" sz="2000" dirty="0" smtClean="0"/>
              <a:t>Responsibilities of regulatory body / organization for remediation</a:t>
            </a:r>
          </a:p>
          <a:p>
            <a:pPr lvl="2"/>
            <a:r>
              <a:rPr lang="en-GB" sz="2000" dirty="0" smtClean="0"/>
              <a:t>Implementation remediation programme </a:t>
            </a:r>
          </a:p>
          <a:p>
            <a:pPr lvl="2"/>
            <a:r>
              <a:rPr lang="en-GB" sz="2000" dirty="0" smtClean="0"/>
              <a:t>Post-remediation control measures</a:t>
            </a:r>
          </a:p>
          <a:p>
            <a:pPr lvl="2"/>
            <a:endParaRPr lang="en-GB" sz="2000" dirty="0" smtClean="0"/>
          </a:p>
          <a:p>
            <a:pPr lvl="2"/>
            <a:endParaRPr lang="en-GB" sz="2000" dirty="0" smtClean="0"/>
          </a:p>
          <a:p>
            <a:pPr lvl="2"/>
            <a:endParaRPr lang="en-GB" sz="1200" dirty="0" smtClean="0"/>
          </a:p>
        </p:txBody>
      </p:sp>
    </p:spTree>
    <p:extLst>
      <p:ext uri="{BB962C8B-B14F-4D97-AF65-F5344CB8AC3E}">
        <p14:creationId xmlns:p14="http://schemas.microsoft.com/office/powerpoint/2010/main" xmlns="" val="323495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z="2400" u="sng" smtClean="0"/>
              <a:t>Section 5: EXISTING EXPOSURE SITUATIONS</a:t>
            </a:r>
            <a:br>
              <a:rPr lang="en-GB" sz="2400" u="sng" smtClean="0"/>
            </a:br>
            <a:r>
              <a:rPr lang="en-GB" sz="2400" smtClean="0"/>
              <a:t>PUBLIC EXPOSURE</a:t>
            </a:r>
            <a:endParaRPr lang="en-AU" sz="2400" smtClean="0"/>
          </a:p>
        </p:txBody>
      </p:sp>
      <p:sp>
        <p:nvSpPr>
          <p:cNvPr id="44035" name="Content Placeholder 2"/>
          <p:cNvSpPr>
            <a:spLocks noGrp="1"/>
          </p:cNvSpPr>
          <p:nvPr>
            <p:ph idx="1"/>
          </p:nvPr>
        </p:nvSpPr>
        <p:spPr>
          <a:xfrm>
            <a:off x="274638" y="1124744"/>
            <a:ext cx="8593137" cy="4971256"/>
          </a:xfrm>
        </p:spPr>
        <p:txBody>
          <a:bodyPr/>
          <a:lstStyle/>
          <a:p>
            <a:pPr lvl="1"/>
            <a:r>
              <a:rPr lang="en-AU" sz="2000" dirty="0" smtClean="0"/>
              <a:t>For those areas with long lasting residual radioactive in which the government has decided to allow habitation, government to ensure arrangements in place for ongoing control of exposure with aim of establishing conditions for sustainable living</a:t>
            </a:r>
          </a:p>
          <a:p>
            <a:pPr lvl="2"/>
            <a:r>
              <a:rPr lang="en-AU" sz="1800" dirty="0" smtClean="0"/>
              <a:t>Establish reference levels consistent with day today life\</a:t>
            </a:r>
          </a:p>
          <a:p>
            <a:pPr lvl="2"/>
            <a:r>
              <a:rPr lang="en-AU" sz="1800" dirty="0" smtClean="0"/>
              <a:t>Establish infrastructure to support continuing “self-help protective actions” in the affected areas, … provision of information, monitoring </a:t>
            </a:r>
          </a:p>
          <a:p>
            <a:pPr lvl="2"/>
            <a:endParaRPr lang="en-AU" sz="1600" dirty="0" smtClean="0"/>
          </a:p>
          <a:p>
            <a:r>
              <a:rPr lang="en-AU" sz="2400" dirty="0" smtClean="0"/>
              <a:t>Radionuclides in commodities</a:t>
            </a:r>
          </a:p>
          <a:p>
            <a:pPr lvl="1"/>
            <a:r>
              <a:rPr lang="en-AU" sz="2000" dirty="0" smtClean="0"/>
              <a:t>Regulatory body to establish specific reference levels for exposure to r/n in construction materials, food, feed, drinking water – reference level is not to exceed 1 </a:t>
            </a:r>
            <a:r>
              <a:rPr lang="en-AU" sz="2000" dirty="0" err="1" smtClean="0"/>
              <a:t>mSv</a:t>
            </a:r>
            <a:endParaRPr lang="en-AU" sz="2000" dirty="0" smtClean="0"/>
          </a:p>
          <a:p>
            <a:pPr lvl="1"/>
            <a:r>
              <a:rPr lang="en-AU" sz="2000" dirty="0" smtClean="0"/>
              <a:t>Food traded internationally as a result of a nuclear or radiological emergency – FAO/WHO - Codex  has published guideline values</a:t>
            </a:r>
          </a:p>
          <a:p>
            <a:pPr lvl="1"/>
            <a:r>
              <a:rPr lang="en-AU" sz="2000" dirty="0" smtClean="0"/>
              <a:t>Drinking water – WHO guidelines</a:t>
            </a:r>
          </a:p>
        </p:txBody>
      </p:sp>
    </p:spTree>
    <p:extLst>
      <p:ext uri="{BB962C8B-B14F-4D97-AF65-F5344CB8AC3E}">
        <p14:creationId xmlns:p14="http://schemas.microsoft.com/office/powerpoint/2010/main" xmlns="" val="6912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 Θέση ημερομηνίας"/>
          <p:cNvSpPr txBox="1">
            <a:spLocks noGrp="1"/>
          </p:cNvSpPr>
          <p:nvPr/>
        </p:nvSpPr>
        <p:spPr bwMode="white">
          <a:xfrm>
            <a:off x="6783388" y="6369050"/>
            <a:ext cx="167640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F6A46F2B-8797-4D5E-9432-6EA29C5DC9F9}" type="datetime1">
              <a:rPr lang="en-GB" sz="1000">
                <a:solidFill>
                  <a:schemeClr val="bg2"/>
                </a:solidFill>
                <a:latin typeface="Arial" charset="0"/>
              </a:rPr>
              <a:pPr algn="r" eaLnBrk="1" hangingPunct="1"/>
              <a:t>06/02/2012</a:t>
            </a:fld>
            <a:endParaRPr lang="en-GB" sz="1000">
              <a:solidFill>
                <a:schemeClr val="bg2"/>
              </a:solidFill>
              <a:latin typeface="Arial" charset="0"/>
            </a:endParaRPr>
          </a:p>
        </p:txBody>
      </p:sp>
      <p:sp>
        <p:nvSpPr>
          <p:cNvPr id="57347" name="5 - Θέση αριθμού διαφάνειας"/>
          <p:cNvSpPr txBox="1">
            <a:spLocks noGrp="1"/>
          </p:cNvSpPr>
          <p:nvPr/>
        </p:nvSpPr>
        <p:spPr bwMode="white">
          <a:xfrm>
            <a:off x="8472488" y="6369050"/>
            <a:ext cx="509587"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D9C81995-5240-4303-8D8F-8CDF7ECE2799}" type="slidenum">
              <a:rPr lang="en-GB" sz="1000">
                <a:solidFill>
                  <a:schemeClr val="bg2"/>
                </a:solidFill>
                <a:latin typeface="Arial" charset="0"/>
              </a:rPr>
              <a:pPr algn="r" eaLnBrk="1" hangingPunct="1"/>
              <a:t>17</a:t>
            </a:fld>
            <a:endParaRPr lang="en-GB" sz="1000">
              <a:solidFill>
                <a:schemeClr val="bg2"/>
              </a:solidFill>
              <a:latin typeface="Arial" charset="0"/>
            </a:endParaRPr>
          </a:p>
        </p:txBody>
      </p:sp>
      <p:pic>
        <p:nvPicPr>
          <p:cNvPr id="57348" name="Picture 4" descr="vic_flags"/>
          <p:cNvPicPr>
            <a:picLocks noGrp="1" noChangeAspect="1" noChangeArrowheads="1"/>
          </p:cNvPicPr>
          <p:nvPr>
            <p:ph type="body"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5125" y="1844675"/>
            <a:ext cx="5908675" cy="2895600"/>
          </a:xfrm>
        </p:spPr>
      </p:pic>
      <p:sp>
        <p:nvSpPr>
          <p:cNvPr id="192517" name="Rectangle 5"/>
          <p:cNvSpPr>
            <a:spLocks noGrp="1" noChangeArrowheads="1"/>
          </p:cNvSpPr>
          <p:nvPr>
            <p:ph type="title" idx="4294967295"/>
          </p:nvPr>
        </p:nvSpPr>
        <p:spPr>
          <a:xfrm>
            <a:off x="304800" y="152400"/>
            <a:ext cx="8534400" cy="762000"/>
          </a:xfrm>
        </p:spPr>
        <p:txBody>
          <a:bodyPr/>
          <a:lstStyle/>
          <a:p>
            <a:pPr algn="ctr" eaLnBrk="1" hangingPunct="1">
              <a:defRPr/>
            </a:pPr>
            <a:r>
              <a:rPr lang="en-GB" sz="3200" i="1">
                <a:effectLst>
                  <a:outerShdw blurRad="38100" dist="38100" dir="2700000" algn="tl">
                    <a:srgbClr val="000000"/>
                  </a:outerShdw>
                </a:effectLst>
              </a:rPr>
              <a:t>Thank you for your attention</a:t>
            </a:r>
          </a:p>
        </p:txBody>
      </p:sp>
      <p:sp>
        <p:nvSpPr>
          <p:cNvPr id="2" name="TextBox 1"/>
          <p:cNvSpPr txBox="1"/>
          <p:nvPr/>
        </p:nvSpPr>
        <p:spPr>
          <a:xfrm>
            <a:off x="3495675" y="5661025"/>
            <a:ext cx="1816100" cy="369888"/>
          </a:xfrm>
          <a:prstGeom prst="rect">
            <a:avLst/>
          </a:prstGeom>
          <a:noFill/>
        </p:spPr>
        <p:txBody>
          <a:bodyPr wrap="none">
            <a:spAutoFit/>
          </a:bodyPr>
          <a:lstStyle/>
          <a:p>
            <a:pPr>
              <a:defRPr/>
            </a:pPr>
            <a:r>
              <a:rPr lang="en-US" sz="1800" dirty="0">
                <a:solidFill>
                  <a:srgbClr val="0070C0"/>
                </a:solidFill>
                <a:latin typeface="+mn-lt"/>
              </a:rPr>
              <a:t>t.boal@iaea.org</a:t>
            </a:r>
          </a:p>
        </p:txBody>
      </p:sp>
    </p:spTree>
    <p:extLst>
      <p:ext uri="{BB962C8B-B14F-4D97-AF65-F5344CB8AC3E}">
        <p14:creationId xmlns:p14="http://schemas.microsoft.com/office/powerpoint/2010/main" xmlns="" val="352998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512" y="98425"/>
            <a:ext cx="8856538" cy="762000"/>
          </a:xfrm>
        </p:spPr>
        <p:txBody>
          <a:bodyPr/>
          <a:lstStyle/>
          <a:p>
            <a:pPr eaLnBrk="1" hangingPunct="1">
              <a:defRPr/>
            </a:pPr>
            <a:r>
              <a:rPr lang="en-GB" sz="2800" b="0" dirty="0" smtClean="0">
                <a:effectLst>
                  <a:outerShdw blurRad="38100" dist="38100" dir="2700000" algn="tl">
                    <a:srgbClr val="000000"/>
                  </a:outerShdw>
                </a:effectLst>
              </a:rPr>
              <a:t>Approval </a:t>
            </a:r>
            <a:r>
              <a:rPr lang="en-GB" sz="2800" b="0" dirty="0">
                <a:effectLst>
                  <a:outerShdw blurRad="38100" dist="38100" dir="2700000" algn="tl">
                    <a:srgbClr val="000000"/>
                  </a:outerShdw>
                </a:effectLst>
              </a:rPr>
              <a:t>process for revised </a:t>
            </a:r>
            <a:r>
              <a:rPr lang="en-GB" sz="2800" b="0" dirty="0" smtClean="0">
                <a:effectLst>
                  <a:outerShdw blurRad="38100" dist="38100" dir="2700000" algn="tl">
                    <a:srgbClr val="000000"/>
                  </a:outerShdw>
                </a:effectLst>
              </a:rPr>
              <a:t>BSS</a:t>
            </a:r>
            <a:endParaRPr lang="en-GB" sz="2800" b="0" dirty="0">
              <a:effectLst>
                <a:outerShdw blurRad="38100" dist="38100" dir="2700000" algn="tl">
                  <a:srgbClr val="000000"/>
                </a:outerShdw>
              </a:effectLst>
            </a:endParaRPr>
          </a:p>
        </p:txBody>
      </p:sp>
      <p:sp>
        <p:nvSpPr>
          <p:cNvPr id="8195" name="Content Placeholder 2"/>
          <p:cNvSpPr>
            <a:spLocks noGrp="1"/>
          </p:cNvSpPr>
          <p:nvPr>
            <p:ph idx="1"/>
          </p:nvPr>
        </p:nvSpPr>
        <p:spPr>
          <a:xfrm>
            <a:off x="684213" y="1268413"/>
            <a:ext cx="7632700" cy="4752975"/>
          </a:xfrm>
        </p:spPr>
        <p:txBody>
          <a:bodyPr/>
          <a:lstStyle/>
          <a:p>
            <a:pPr eaLnBrk="1" hangingPunct="1">
              <a:spcBef>
                <a:spcPts val="1200"/>
              </a:spcBef>
            </a:pPr>
            <a:r>
              <a:rPr lang="en-GB" sz="2400" smtClean="0"/>
              <a:t>RASSC, WASSC, TRANSSC, NUSSC approved draft 4.0 in Nov-Dec 2010</a:t>
            </a:r>
          </a:p>
          <a:p>
            <a:pPr eaLnBrk="1" hangingPunct="1">
              <a:spcBef>
                <a:spcPts val="1200"/>
              </a:spcBef>
            </a:pPr>
            <a:r>
              <a:rPr lang="en-GB" sz="2400" smtClean="0"/>
              <a:t>CSS approved revised BSS in May 2011</a:t>
            </a:r>
          </a:p>
          <a:p>
            <a:pPr eaLnBrk="1" hangingPunct="1">
              <a:spcBef>
                <a:spcPts val="1200"/>
              </a:spcBef>
            </a:pPr>
            <a:r>
              <a:rPr lang="en-GB" sz="2400" b="1" smtClean="0"/>
              <a:t>IAEA Board of Governors approved revised BSS on 12 September 2011</a:t>
            </a:r>
          </a:p>
          <a:p>
            <a:pPr eaLnBrk="1" hangingPunct="1">
              <a:spcBef>
                <a:spcPts val="1200"/>
              </a:spcBef>
            </a:pPr>
            <a:endParaRPr lang="en-GB" sz="2400" b="1" smtClean="0"/>
          </a:p>
          <a:p>
            <a:pPr eaLnBrk="1" hangingPunct="1">
              <a:spcBef>
                <a:spcPts val="1200"/>
              </a:spcBef>
            </a:pPr>
            <a:r>
              <a:rPr lang="en-GB" sz="2400" smtClean="0"/>
              <a:t>Interim edition to be published by end of 2011</a:t>
            </a:r>
          </a:p>
          <a:p>
            <a:pPr eaLnBrk="1" hangingPunct="1">
              <a:spcBef>
                <a:spcPts val="1200"/>
              </a:spcBef>
            </a:pPr>
            <a:r>
              <a:rPr lang="en-GB" sz="2400" smtClean="0"/>
              <a:t>Cosponsors to approve BSS during late 2011 / 2012</a:t>
            </a:r>
          </a:p>
          <a:p>
            <a:pPr eaLnBrk="1" hangingPunct="1">
              <a:spcBef>
                <a:spcPts val="1200"/>
              </a:spcBef>
            </a:pPr>
            <a:r>
              <a:rPr lang="en-GB" sz="2400" smtClean="0"/>
              <a:t>Jointly sponsored BSS to be published late 2012 / early 2013</a:t>
            </a:r>
          </a:p>
        </p:txBody>
      </p:sp>
    </p:spTree>
    <p:extLst>
      <p:ext uri="{BB962C8B-B14F-4D97-AF65-F5344CB8AC3E}">
        <p14:creationId xmlns:p14="http://schemas.microsoft.com/office/powerpoint/2010/main" xmlns="" val="352479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GB" sz="2800" dirty="0" smtClean="0"/>
              <a:t>ICRP / BSS</a:t>
            </a:r>
          </a:p>
        </p:txBody>
      </p:sp>
      <p:sp>
        <p:nvSpPr>
          <p:cNvPr id="12291" name="Content Placeholder 4"/>
          <p:cNvSpPr>
            <a:spLocks noGrp="1"/>
          </p:cNvSpPr>
          <p:nvPr>
            <p:ph sz="half" idx="1"/>
          </p:nvPr>
        </p:nvSpPr>
        <p:spPr>
          <a:xfrm>
            <a:off x="274638" y="1268413"/>
            <a:ext cx="4219575" cy="4827587"/>
          </a:xfrm>
        </p:spPr>
        <p:txBody>
          <a:bodyPr/>
          <a:lstStyle/>
          <a:p>
            <a:r>
              <a:rPr lang="en-GB" sz="2400" smtClean="0">
                <a:solidFill>
                  <a:srgbClr val="FF0000"/>
                </a:solidFill>
              </a:rPr>
              <a:t>ICRP recommendations</a:t>
            </a:r>
          </a:p>
          <a:p>
            <a:r>
              <a:rPr lang="en-GB" sz="2400" smtClean="0"/>
              <a:t>1958 (“Publication 1”)</a:t>
            </a:r>
          </a:p>
          <a:p>
            <a:r>
              <a:rPr lang="en-GB" sz="2400" smtClean="0"/>
              <a:t>1966 (Publication 9)</a:t>
            </a:r>
          </a:p>
          <a:p>
            <a:r>
              <a:rPr lang="en-GB" sz="2400" smtClean="0"/>
              <a:t>1977 (Publication 26)</a:t>
            </a:r>
          </a:p>
          <a:p>
            <a:r>
              <a:rPr lang="en-GB" sz="2400" smtClean="0"/>
              <a:t>1990 (Publication 60)</a:t>
            </a:r>
          </a:p>
          <a:p>
            <a:r>
              <a:rPr lang="en-GB" sz="2400" smtClean="0"/>
              <a:t>2007 (Publication 103)</a:t>
            </a:r>
          </a:p>
          <a:p>
            <a:endParaRPr lang="en-GB" sz="2400" smtClean="0"/>
          </a:p>
        </p:txBody>
      </p:sp>
      <p:sp>
        <p:nvSpPr>
          <p:cNvPr id="12292" name="Content Placeholder 5"/>
          <p:cNvSpPr>
            <a:spLocks noGrp="1"/>
          </p:cNvSpPr>
          <p:nvPr>
            <p:ph sz="half" idx="2"/>
          </p:nvPr>
        </p:nvSpPr>
        <p:spPr>
          <a:xfrm>
            <a:off x="4500563" y="1268413"/>
            <a:ext cx="4511675" cy="4827587"/>
          </a:xfrm>
        </p:spPr>
        <p:txBody>
          <a:bodyPr/>
          <a:lstStyle/>
          <a:p>
            <a:r>
              <a:rPr lang="en-GB" sz="2400" smtClean="0">
                <a:solidFill>
                  <a:srgbClr val="FF0000"/>
                </a:solidFill>
              </a:rPr>
              <a:t>IAEA Basic Safety Standards</a:t>
            </a:r>
          </a:p>
          <a:p>
            <a:r>
              <a:rPr lang="en-GB" sz="2400" smtClean="0"/>
              <a:t>1962</a:t>
            </a:r>
          </a:p>
          <a:p>
            <a:r>
              <a:rPr lang="en-GB" sz="2400" smtClean="0"/>
              <a:t>1967</a:t>
            </a:r>
          </a:p>
          <a:p>
            <a:r>
              <a:rPr lang="en-GB" sz="2400" smtClean="0"/>
              <a:t>1982</a:t>
            </a:r>
          </a:p>
          <a:p>
            <a:r>
              <a:rPr lang="en-GB" sz="2400" smtClean="0"/>
              <a:t>1996</a:t>
            </a:r>
          </a:p>
          <a:p>
            <a:r>
              <a:rPr lang="en-GB" sz="2400" smtClean="0"/>
              <a:t>2011 – Interim edition</a:t>
            </a:r>
          </a:p>
        </p:txBody>
      </p:sp>
      <p:pic>
        <p:nvPicPr>
          <p:cNvPr id="1229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4076700"/>
            <a:ext cx="1347788" cy="189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513" y="4056063"/>
            <a:ext cx="1368425"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838" y="4076700"/>
            <a:ext cx="131762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4163" y="4097338"/>
            <a:ext cx="1223962" cy="182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388" y="4138613"/>
            <a:ext cx="1227137" cy="173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700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dt" sz="quarter" idx="10"/>
          </p:nvPr>
        </p:nvSpPr>
        <p:spPr/>
        <p:txBody>
          <a:bodyPr/>
          <a:lstStyle/>
          <a:p>
            <a:pPr>
              <a:defRPr/>
            </a:pPr>
            <a:fld id="{6F53AB78-2C45-41A9-B2FC-1690777EFA97}" type="datetime1">
              <a:rPr lang="en-GB"/>
              <a:pPr>
                <a:defRPr/>
              </a:pPr>
              <a:t>06/02/2012</a:t>
            </a:fld>
            <a:endParaRPr lang="en-GB"/>
          </a:p>
        </p:txBody>
      </p:sp>
      <p:sp>
        <p:nvSpPr>
          <p:cNvPr id="16" name="Rectangle 9"/>
          <p:cNvSpPr>
            <a:spLocks noGrp="1" noChangeArrowheads="1"/>
          </p:cNvSpPr>
          <p:nvPr>
            <p:ph type="sldNum" sz="quarter" idx="12"/>
          </p:nvPr>
        </p:nvSpPr>
        <p:spPr/>
        <p:txBody>
          <a:bodyPr/>
          <a:lstStyle/>
          <a:p>
            <a:pPr>
              <a:defRPr/>
            </a:pPr>
            <a:fld id="{4808EC2B-93D0-4588-A493-68D8A3DA0C1B}" type="slidenum">
              <a:rPr lang="en-GB"/>
              <a:pPr>
                <a:defRPr/>
              </a:pPr>
              <a:t>4</a:t>
            </a:fld>
            <a:endParaRPr lang="en-GB"/>
          </a:p>
        </p:txBody>
      </p:sp>
      <p:sp>
        <p:nvSpPr>
          <p:cNvPr id="13316" name="1 - Θέση ημερομηνίας"/>
          <p:cNvSpPr txBox="1">
            <a:spLocks noGrp="1"/>
          </p:cNvSpPr>
          <p:nvPr/>
        </p:nvSpPr>
        <p:spPr bwMode="white">
          <a:xfrm>
            <a:off x="6783388" y="6369050"/>
            <a:ext cx="167640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E7A6DC26-D183-4047-86A0-0436BFE11F17}" type="datetime1">
              <a:rPr lang="en-GB" sz="1000">
                <a:solidFill>
                  <a:schemeClr val="bg2"/>
                </a:solidFill>
              </a:rPr>
              <a:pPr algn="r" eaLnBrk="1" hangingPunct="1"/>
              <a:t>06/02/2012</a:t>
            </a:fld>
            <a:endParaRPr lang="en-GB" sz="1000">
              <a:solidFill>
                <a:schemeClr val="bg2"/>
              </a:solidFill>
            </a:endParaRPr>
          </a:p>
        </p:txBody>
      </p:sp>
      <p:sp>
        <p:nvSpPr>
          <p:cNvPr id="13317" name="3 - Θέση αριθμού διαφάνειας"/>
          <p:cNvSpPr txBox="1">
            <a:spLocks noGrp="1"/>
          </p:cNvSpPr>
          <p:nvPr/>
        </p:nvSpPr>
        <p:spPr bwMode="white">
          <a:xfrm>
            <a:off x="8472488" y="6369050"/>
            <a:ext cx="509587"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1FCDC58B-5EAC-46ED-9A69-8F21F0A57DAE}" type="slidenum">
              <a:rPr lang="en-GB" sz="1000">
                <a:solidFill>
                  <a:schemeClr val="bg2"/>
                </a:solidFill>
              </a:rPr>
              <a:pPr algn="r" eaLnBrk="1" hangingPunct="1"/>
              <a:t>4</a:t>
            </a:fld>
            <a:endParaRPr lang="en-GB" sz="1000">
              <a:solidFill>
                <a:schemeClr val="bg2"/>
              </a:solidFill>
            </a:endParaRPr>
          </a:p>
        </p:txBody>
      </p:sp>
      <p:sp>
        <p:nvSpPr>
          <p:cNvPr id="49154" name="Rectangle 2"/>
          <p:cNvSpPr>
            <a:spLocks noChangeArrowheads="1"/>
          </p:cNvSpPr>
          <p:nvPr/>
        </p:nvSpPr>
        <p:spPr bwMode="black">
          <a:xfrm>
            <a:off x="944563" y="128588"/>
            <a:ext cx="6580187" cy="779462"/>
          </a:xfrm>
          <a:prstGeom prst="rect">
            <a:avLst/>
          </a:prstGeom>
          <a:noFill/>
          <a:ln w="9525" algn="ctr">
            <a:noFill/>
            <a:miter lim="800000"/>
            <a:headEnd/>
            <a:tailEnd/>
          </a:ln>
          <a:effectLst/>
        </p:spPr>
        <p:txBody>
          <a:bodyPr anchor="ctr"/>
          <a:lstStyle/>
          <a:p>
            <a:pPr algn="ctr">
              <a:spcBef>
                <a:spcPct val="20000"/>
              </a:spcBef>
              <a:defRPr/>
            </a:pPr>
            <a:endParaRPr lang="en-US" sz="2800" b="1" dirty="0">
              <a:solidFill>
                <a:schemeClr val="tx2"/>
              </a:solidFill>
              <a:effectLst>
                <a:outerShdw blurRad="38100" dist="38100" dir="2700000" algn="tl">
                  <a:srgbClr val="000000"/>
                </a:outerShdw>
              </a:effectLst>
            </a:endParaRPr>
          </a:p>
        </p:txBody>
      </p:sp>
      <p:sp>
        <p:nvSpPr>
          <p:cNvPr id="13319" name="AutoShape 3"/>
          <p:cNvSpPr>
            <a:spLocks noChangeArrowheads="1"/>
          </p:cNvSpPr>
          <p:nvPr/>
        </p:nvSpPr>
        <p:spPr bwMode="auto">
          <a:xfrm>
            <a:off x="0" y="1341438"/>
            <a:ext cx="5321300" cy="3995737"/>
          </a:xfrm>
          <a:prstGeom prst="triangle">
            <a:avLst>
              <a:gd name="adj" fmla="val 49995"/>
            </a:avLst>
          </a:prstGeom>
          <a:gradFill rotWithShape="0">
            <a:gsLst>
              <a:gs pos="0">
                <a:schemeClr val="accent1"/>
              </a:gs>
              <a:gs pos="100000">
                <a:schemeClr val="hlink"/>
              </a:gs>
            </a:gsLst>
            <a:lin ang="5400000" scaled="1"/>
          </a:gradFill>
          <a:ln w="25400">
            <a:solidFill>
              <a:schemeClr val="tx1"/>
            </a:solidFill>
            <a:miter lim="800000"/>
            <a:headEnd/>
            <a:tailEnd/>
          </a:ln>
        </p:spPr>
        <p:txBody>
          <a:bodyPr wrap="none" lIns="90488" tIns="44450" rIns="90488" bIns="44450" anchor="ctr"/>
          <a:lstStyle/>
          <a:p>
            <a:pPr eaLnBrk="0" hangingPunct="0">
              <a:spcBef>
                <a:spcPct val="50000"/>
              </a:spcBef>
            </a:pPr>
            <a:endParaRPr lang="de-DE"/>
          </a:p>
        </p:txBody>
      </p:sp>
      <p:sp>
        <p:nvSpPr>
          <p:cNvPr id="13320" name="Rectangle 4"/>
          <p:cNvSpPr>
            <a:spLocks noChangeArrowheads="1"/>
          </p:cNvSpPr>
          <p:nvPr/>
        </p:nvSpPr>
        <p:spPr bwMode="auto">
          <a:xfrm>
            <a:off x="1031875" y="1720850"/>
            <a:ext cx="39973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US" sz="3600"/>
              <a:t>Fundamentals</a:t>
            </a:r>
          </a:p>
        </p:txBody>
      </p:sp>
      <p:sp>
        <p:nvSpPr>
          <p:cNvPr id="13321" name="Rectangle 5"/>
          <p:cNvSpPr>
            <a:spLocks noChangeArrowheads="1"/>
          </p:cNvSpPr>
          <p:nvPr/>
        </p:nvSpPr>
        <p:spPr bwMode="auto">
          <a:xfrm>
            <a:off x="5416550" y="1389063"/>
            <a:ext cx="31654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lvl="1" eaLnBrk="0" hangingPunct="0">
              <a:spcBef>
                <a:spcPct val="20000"/>
              </a:spcBef>
            </a:pPr>
            <a:r>
              <a:rPr lang="en-US" sz="1800"/>
              <a:t>underlying principles - aimed at politicians and regulatory authorities</a:t>
            </a:r>
          </a:p>
        </p:txBody>
      </p:sp>
      <p:sp>
        <p:nvSpPr>
          <p:cNvPr id="13322" name="Rectangle 6"/>
          <p:cNvSpPr>
            <a:spLocks noChangeArrowheads="1"/>
          </p:cNvSpPr>
          <p:nvPr/>
        </p:nvSpPr>
        <p:spPr bwMode="auto">
          <a:xfrm>
            <a:off x="1060450" y="3168650"/>
            <a:ext cx="4044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US" sz="3600">
                <a:solidFill>
                  <a:srgbClr val="FF0033"/>
                </a:solidFill>
              </a:rPr>
              <a:t>Requirements</a:t>
            </a:r>
          </a:p>
        </p:txBody>
      </p:sp>
      <p:sp>
        <p:nvSpPr>
          <p:cNvPr id="13323" name="Rectangle 7"/>
          <p:cNvSpPr>
            <a:spLocks noChangeArrowheads="1"/>
          </p:cNvSpPr>
          <p:nvPr/>
        </p:nvSpPr>
        <p:spPr bwMode="auto">
          <a:xfrm>
            <a:off x="6478588" y="2760663"/>
            <a:ext cx="2665412"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lvl="1" eaLnBrk="0" hangingPunct="0">
              <a:spcBef>
                <a:spcPct val="20000"/>
              </a:spcBef>
            </a:pPr>
            <a:r>
              <a:rPr lang="en-US" sz="1800"/>
              <a:t>specify obligations and responsibilities</a:t>
            </a:r>
          </a:p>
          <a:p>
            <a:pPr lvl="1" eaLnBrk="0" hangingPunct="0">
              <a:spcBef>
                <a:spcPct val="20000"/>
              </a:spcBef>
            </a:pPr>
            <a:r>
              <a:rPr lang="en-US" sz="1800"/>
              <a:t>(“</a:t>
            </a:r>
            <a:r>
              <a:rPr lang="en-US" sz="1800">
                <a:solidFill>
                  <a:srgbClr val="FF3300"/>
                </a:solidFill>
              </a:rPr>
              <a:t>shall</a:t>
            </a:r>
            <a:r>
              <a:rPr lang="en-US" sz="1800"/>
              <a:t>” statements)</a:t>
            </a:r>
          </a:p>
        </p:txBody>
      </p:sp>
      <p:sp>
        <p:nvSpPr>
          <p:cNvPr id="13324" name="Rectangle 8"/>
          <p:cNvSpPr>
            <a:spLocks noChangeArrowheads="1"/>
          </p:cNvSpPr>
          <p:nvPr/>
        </p:nvSpPr>
        <p:spPr bwMode="auto">
          <a:xfrm>
            <a:off x="1555750" y="4356100"/>
            <a:ext cx="2778125"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eaLnBrk="0" hangingPunct="0">
              <a:lnSpc>
                <a:spcPct val="130000"/>
              </a:lnSpc>
              <a:spcBef>
                <a:spcPct val="20000"/>
              </a:spcBef>
            </a:pPr>
            <a:r>
              <a:rPr lang="en-US">
                <a:solidFill>
                  <a:srgbClr val="009900"/>
                </a:solidFill>
              </a:rPr>
              <a:t> </a:t>
            </a:r>
            <a:r>
              <a:rPr lang="en-US" sz="3600">
                <a:solidFill>
                  <a:srgbClr val="009900"/>
                </a:solidFill>
              </a:rPr>
              <a:t>Guides</a:t>
            </a:r>
          </a:p>
        </p:txBody>
      </p:sp>
      <p:sp>
        <p:nvSpPr>
          <p:cNvPr id="13325" name="Rectangle 9"/>
          <p:cNvSpPr>
            <a:spLocks noChangeArrowheads="1"/>
          </p:cNvSpPr>
          <p:nvPr/>
        </p:nvSpPr>
        <p:spPr bwMode="auto">
          <a:xfrm>
            <a:off x="5149850" y="5226050"/>
            <a:ext cx="2590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US" sz="1800"/>
              <a:t>recommendations to support requirements (“</a:t>
            </a:r>
            <a:r>
              <a:rPr lang="en-US" sz="1800">
                <a:solidFill>
                  <a:srgbClr val="FF3300"/>
                </a:solidFill>
              </a:rPr>
              <a:t>should</a:t>
            </a:r>
            <a:r>
              <a:rPr lang="en-US" sz="1800"/>
              <a:t>” statements)</a:t>
            </a:r>
          </a:p>
        </p:txBody>
      </p:sp>
      <p:pic>
        <p:nvPicPr>
          <p:cNvPr id="13326"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7788" y="4722813"/>
            <a:ext cx="1274762" cy="198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descr="sf-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4663" y="1196975"/>
            <a:ext cx="1392237"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a:xfrm>
            <a:off x="251521" y="333375"/>
            <a:ext cx="6269930" cy="522288"/>
          </a:xfrm>
          <a:prstGeom prst="rect">
            <a:avLst/>
          </a:prstGeom>
        </p:spPr>
        <p:txBody>
          <a:bodyPr wrap="square">
            <a:spAutoFit/>
          </a:bodyPr>
          <a:lstStyle/>
          <a:p>
            <a:pPr>
              <a:defRPr/>
            </a:pPr>
            <a:r>
              <a:rPr lang="en-AU" sz="2800" dirty="0">
                <a:solidFill>
                  <a:schemeClr val="tx2"/>
                </a:solidFill>
                <a:latin typeface="+mn-lt"/>
              </a:rPr>
              <a:t>Hierarchy of Safety Standards</a:t>
            </a:r>
          </a:p>
        </p:txBody>
      </p:sp>
      <p:pic>
        <p:nvPicPr>
          <p:cNvPr id="13329"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37225" y="3471863"/>
            <a:ext cx="1225550" cy="173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612762"/>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932363" y="836613"/>
            <a:ext cx="4211637" cy="5832475"/>
          </a:xfrm>
          <a:prstGeom prst="rect">
            <a:avLst/>
          </a:prstGeom>
          <a:solidFill>
            <a:schemeClr val="accent1"/>
          </a:solidFill>
          <a:ln w="9525">
            <a:solidFill>
              <a:schemeClr val="tx1"/>
            </a:solidFill>
            <a:miter lim="800000"/>
            <a:headEnd/>
            <a:tailEnd/>
          </a:ln>
        </p:spPr>
        <p:txBody>
          <a:bodyPr wrap="none" anchor="ctr"/>
          <a:lstStyle/>
          <a:p>
            <a:endParaRPr lang="en-AU"/>
          </a:p>
        </p:txBody>
      </p:sp>
      <p:sp>
        <p:nvSpPr>
          <p:cNvPr id="15363" name="Rectangle 3"/>
          <p:cNvSpPr>
            <a:spLocks noChangeArrowheads="1"/>
          </p:cNvSpPr>
          <p:nvPr/>
        </p:nvSpPr>
        <p:spPr bwMode="auto">
          <a:xfrm>
            <a:off x="250825" y="836613"/>
            <a:ext cx="4464050" cy="5905500"/>
          </a:xfrm>
          <a:prstGeom prst="rect">
            <a:avLst/>
          </a:prstGeom>
          <a:solidFill>
            <a:srgbClr val="E7B7E0"/>
          </a:solidFill>
          <a:ln w="9525">
            <a:solidFill>
              <a:schemeClr val="tx1"/>
            </a:solidFill>
            <a:miter lim="800000"/>
            <a:headEnd/>
            <a:tailEnd/>
          </a:ln>
        </p:spPr>
        <p:txBody>
          <a:bodyPr wrap="none" anchor="ctr"/>
          <a:lstStyle/>
          <a:p>
            <a:endParaRPr lang="en-AU"/>
          </a:p>
        </p:txBody>
      </p:sp>
      <p:sp>
        <p:nvSpPr>
          <p:cNvPr id="15364" name="Rectangle 4"/>
          <p:cNvSpPr>
            <a:spLocks noChangeArrowheads="1"/>
          </p:cNvSpPr>
          <p:nvPr/>
        </p:nvSpPr>
        <p:spPr bwMode="auto">
          <a:xfrm>
            <a:off x="827088" y="1412875"/>
            <a:ext cx="3744912" cy="576263"/>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1 Governmental, Legal and</a:t>
            </a:r>
          </a:p>
          <a:p>
            <a:pPr algn="ctr"/>
            <a:r>
              <a:rPr lang="en-GB" sz="1800">
                <a:latin typeface="Arial" charset="0"/>
              </a:rPr>
              <a:t>Regulatory Framework</a:t>
            </a:r>
          </a:p>
        </p:txBody>
      </p:sp>
      <p:sp>
        <p:nvSpPr>
          <p:cNvPr id="15365" name="Rectangle 5"/>
          <p:cNvSpPr>
            <a:spLocks noChangeArrowheads="1"/>
          </p:cNvSpPr>
          <p:nvPr/>
        </p:nvSpPr>
        <p:spPr bwMode="auto">
          <a:xfrm>
            <a:off x="827088" y="2133600"/>
            <a:ext cx="3744912" cy="576263"/>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2 Leadership and Management</a:t>
            </a:r>
          </a:p>
          <a:p>
            <a:pPr algn="ctr"/>
            <a:r>
              <a:rPr lang="en-GB" sz="1800">
                <a:latin typeface="Arial" charset="0"/>
              </a:rPr>
              <a:t>for Safety</a:t>
            </a:r>
          </a:p>
        </p:txBody>
      </p:sp>
      <p:sp>
        <p:nvSpPr>
          <p:cNvPr id="15366" name="Rectangle 6"/>
          <p:cNvSpPr>
            <a:spLocks noChangeArrowheads="1"/>
          </p:cNvSpPr>
          <p:nvPr/>
        </p:nvSpPr>
        <p:spPr bwMode="auto">
          <a:xfrm>
            <a:off x="827088" y="3716338"/>
            <a:ext cx="3744912" cy="647700"/>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4 Safety Assessment</a:t>
            </a:r>
          </a:p>
          <a:p>
            <a:pPr algn="ctr"/>
            <a:r>
              <a:rPr lang="en-GB" sz="1800">
                <a:latin typeface="Arial" charset="0"/>
              </a:rPr>
              <a:t>for Facilities and Activities</a:t>
            </a:r>
          </a:p>
        </p:txBody>
      </p:sp>
      <p:sp>
        <p:nvSpPr>
          <p:cNvPr id="15367" name="Rectangle 7"/>
          <p:cNvSpPr>
            <a:spLocks noChangeArrowheads="1"/>
          </p:cNvSpPr>
          <p:nvPr/>
        </p:nvSpPr>
        <p:spPr bwMode="auto">
          <a:xfrm>
            <a:off x="827088" y="4508500"/>
            <a:ext cx="3744912" cy="576263"/>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5 Predisposal Management</a:t>
            </a:r>
          </a:p>
          <a:p>
            <a:pPr algn="ctr"/>
            <a:r>
              <a:rPr lang="fr-FR" sz="1800">
                <a:latin typeface="Arial" charset="0"/>
              </a:rPr>
              <a:t>of Radioactive </a:t>
            </a:r>
            <a:r>
              <a:rPr lang="en-US" sz="1800">
                <a:latin typeface="Arial" charset="0"/>
              </a:rPr>
              <a:t>Waste</a:t>
            </a:r>
          </a:p>
        </p:txBody>
      </p:sp>
      <p:sp>
        <p:nvSpPr>
          <p:cNvPr id="15368" name="Rectangle 8"/>
          <p:cNvSpPr>
            <a:spLocks noChangeArrowheads="1"/>
          </p:cNvSpPr>
          <p:nvPr/>
        </p:nvSpPr>
        <p:spPr bwMode="auto">
          <a:xfrm>
            <a:off x="827088" y="5229225"/>
            <a:ext cx="3744912" cy="576263"/>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6 Decommissioning and</a:t>
            </a:r>
          </a:p>
          <a:p>
            <a:pPr algn="ctr"/>
            <a:r>
              <a:rPr lang="en-US" sz="1800">
                <a:latin typeface="Arial" charset="0"/>
              </a:rPr>
              <a:t>Termination of Activities</a:t>
            </a:r>
          </a:p>
        </p:txBody>
      </p:sp>
      <p:sp>
        <p:nvSpPr>
          <p:cNvPr id="15369" name="Rectangle 9"/>
          <p:cNvSpPr>
            <a:spLocks noChangeArrowheads="1"/>
          </p:cNvSpPr>
          <p:nvPr/>
        </p:nvSpPr>
        <p:spPr bwMode="auto">
          <a:xfrm>
            <a:off x="827088" y="5949950"/>
            <a:ext cx="3744912" cy="576263"/>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7 Emergency Preparedness</a:t>
            </a:r>
          </a:p>
          <a:p>
            <a:pPr algn="ctr"/>
            <a:r>
              <a:rPr lang="en-GB" sz="1800">
                <a:latin typeface="Arial" charset="0"/>
              </a:rPr>
              <a:t>and Response</a:t>
            </a:r>
          </a:p>
        </p:txBody>
      </p:sp>
      <p:sp>
        <p:nvSpPr>
          <p:cNvPr id="15370" name="Rectangle 10"/>
          <p:cNvSpPr>
            <a:spLocks noChangeArrowheads="1"/>
          </p:cNvSpPr>
          <p:nvPr/>
        </p:nvSpPr>
        <p:spPr bwMode="auto">
          <a:xfrm>
            <a:off x="5364163" y="2133600"/>
            <a:ext cx="3527425" cy="576263"/>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B. Design of Nuclear Power Plants</a:t>
            </a:r>
          </a:p>
        </p:txBody>
      </p:sp>
      <p:sp>
        <p:nvSpPr>
          <p:cNvPr id="15371" name="Text Box 11"/>
          <p:cNvSpPr txBox="1">
            <a:spLocks noChangeArrowheads="1"/>
          </p:cNvSpPr>
          <p:nvPr/>
        </p:nvSpPr>
        <p:spPr bwMode="auto">
          <a:xfrm>
            <a:off x="5003800" y="836613"/>
            <a:ext cx="3778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GB" sz="1800" b="1">
                <a:solidFill>
                  <a:schemeClr val="tx2"/>
                </a:solidFill>
                <a:latin typeface="Arial" charset="0"/>
              </a:rPr>
              <a:t>Specific </a:t>
            </a:r>
            <a:r>
              <a:rPr lang="en-US" sz="1800" b="1">
                <a:solidFill>
                  <a:schemeClr val="tx2"/>
                </a:solidFill>
                <a:latin typeface="Arial" charset="0"/>
              </a:rPr>
              <a:t>Safety Requirements</a:t>
            </a:r>
          </a:p>
        </p:txBody>
      </p:sp>
      <p:sp>
        <p:nvSpPr>
          <p:cNvPr id="15372" name="Text Box 12"/>
          <p:cNvSpPr txBox="1">
            <a:spLocks noChangeArrowheads="1"/>
          </p:cNvSpPr>
          <p:nvPr/>
        </p:nvSpPr>
        <p:spPr bwMode="auto">
          <a:xfrm>
            <a:off x="468313" y="836613"/>
            <a:ext cx="46085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GB" sz="1800" b="1">
                <a:solidFill>
                  <a:schemeClr val="tx2"/>
                </a:solidFill>
                <a:latin typeface="Arial" charset="0"/>
              </a:rPr>
              <a:t>General Safety Requirements</a:t>
            </a:r>
          </a:p>
        </p:txBody>
      </p:sp>
      <p:sp>
        <p:nvSpPr>
          <p:cNvPr id="15373" name="Line 13"/>
          <p:cNvSpPr>
            <a:spLocks noChangeShapeType="1"/>
          </p:cNvSpPr>
          <p:nvPr/>
        </p:nvSpPr>
        <p:spPr bwMode="auto">
          <a:xfrm>
            <a:off x="4859338" y="765175"/>
            <a:ext cx="0" cy="597693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4" name="Rectangle 14"/>
          <p:cNvSpPr>
            <a:spLocks noChangeArrowheads="1"/>
          </p:cNvSpPr>
          <p:nvPr/>
        </p:nvSpPr>
        <p:spPr bwMode="auto">
          <a:xfrm>
            <a:off x="827088" y="2852738"/>
            <a:ext cx="3744912" cy="720725"/>
          </a:xfrm>
          <a:prstGeom prst="rect">
            <a:avLst/>
          </a:prstGeom>
          <a:solidFill>
            <a:schemeClr val="accent1"/>
          </a:solidFill>
          <a:ln w="9525">
            <a:solidFill>
              <a:schemeClr val="tx1"/>
            </a:solidFill>
            <a:miter lim="800000"/>
            <a:headEnd/>
            <a:tailEnd/>
          </a:ln>
        </p:spPr>
        <p:txBody>
          <a:bodyPr wrap="none" anchor="ctr"/>
          <a:lstStyle/>
          <a:p>
            <a:pPr algn="ctr"/>
            <a:r>
              <a:rPr lang="en-GB" sz="1800">
                <a:latin typeface="Arial" charset="0"/>
              </a:rPr>
              <a:t>Part 3 Radiation Protection and</a:t>
            </a:r>
          </a:p>
          <a:p>
            <a:pPr algn="ctr"/>
            <a:r>
              <a:rPr lang="en-GB" sz="1800">
                <a:latin typeface="Arial" charset="0"/>
              </a:rPr>
              <a:t> Safety of Radiation Sources</a:t>
            </a:r>
          </a:p>
        </p:txBody>
      </p:sp>
      <p:sp>
        <p:nvSpPr>
          <p:cNvPr id="15375" name="Rectangle 15"/>
          <p:cNvSpPr>
            <a:spLocks noChangeArrowheads="1"/>
          </p:cNvSpPr>
          <p:nvPr/>
        </p:nvSpPr>
        <p:spPr bwMode="auto">
          <a:xfrm>
            <a:off x="5003800" y="1412875"/>
            <a:ext cx="4032250" cy="576263"/>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1. Site Evaluation for</a:t>
            </a:r>
          </a:p>
          <a:p>
            <a:pPr algn="ctr"/>
            <a:r>
              <a:rPr lang="en-GB" sz="1800">
                <a:latin typeface="Arial" charset="0"/>
              </a:rPr>
              <a:t>Nuclear Installations</a:t>
            </a:r>
          </a:p>
        </p:txBody>
      </p:sp>
      <p:sp>
        <p:nvSpPr>
          <p:cNvPr id="15376" name="Rectangle 16"/>
          <p:cNvSpPr>
            <a:spLocks noChangeArrowheads="1"/>
          </p:cNvSpPr>
          <p:nvPr/>
        </p:nvSpPr>
        <p:spPr bwMode="auto">
          <a:xfrm>
            <a:off x="5003800" y="3716338"/>
            <a:ext cx="4032250" cy="576262"/>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3. Safety of Research Reactors</a:t>
            </a:r>
          </a:p>
        </p:txBody>
      </p:sp>
      <p:sp>
        <p:nvSpPr>
          <p:cNvPr id="15377" name="Rectangle 17"/>
          <p:cNvSpPr>
            <a:spLocks noChangeArrowheads="1"/>
          </p:cNvSpPr>
          <p:nvPr/>
        </p:nvSpPr>
        <p:spPr bwMode="auto">
          <a:xfrm>
            <a:off x="5003800" y="4508500"/>
            <a:ext cx="4032250" cy="576263"/>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4. Safety of Nuclear Fuel</a:t>
            </a:r>
          </a:p>
          <a:p>
            <a:pPr algn="ctr"/>
            <a:r>
              <a:rPr lang="en-GB" sz="1800">
                <a:latin typeface="Arial" charset="0"/>
              </a:rPr>
              <a:t>Cycle Facilities</a:t>
            </a:r>
          </a:p>
        </p:txBody>
      </p:sp>
      <p:sp>
        <p:nvSpPr>
          <p:cNvPr id="15378" name="Rectangle 18"/>
          <p:cNvSpPr>
            <a:spLocks noChangeArrowheads="1"/>
          </p:cNvSpPr>
          <p:nvPr/>
        </p:nvSpPr>
        <p:spPr bwMode="auto">
          <a:xfrm>
            <a:off x="5003800" y="5229225"/>
            <a:ext cx="4032250" cy="576263"/>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5. Safety of Radioactive Waste</a:t>
            </a:r>
          </a:p>
          <a:p>
            <a:pPr algn="ctr"/>
            <a:r>
              <a:rPr lang="en-US" sz="1800">
                <a:latin typeface="Arial" charset="0"/>
              </a:rPr>
              <a:t>Disposal Facilities</a:t>
            </a:r>
          </a:p>
        </p:txBody>
      </p:sp>
      <p:sp>
        <p:nvSpPr>
          <p:cNvPr id="15379" name="Rectangle 19"/>
          <p:cNvSpPr>
            <a:spLocks noChangeArrowheads="1"/>
          </p:cNvSpPr>
          <p:nvPr/>
        </p:nvSpPr>
        <p:spPr bwMode="auto">
          <a:xfrm>
            <a:off x="0" y="0"/>
            <a:ext cx="9144000" cy="620713"/>
          </a:xfrm>
          <a:prstGeom prst="rect">
            <a:avLst/>
          </a:prstGeom>
          <a:solidFill>
            <a:schemeClr val="bg1"/>
          </a:solidFill>
          <a:ln w="9525">
            <a:solidFill>
              <a:schemeClr val="tx1"/>
            </a:solidFill>
            <a:miter lim="800000"/>
            <a:headEnd/>
            <a:tailEnd/>
          </a:ln>
        </p:spPr>
        <p:txBody>
          <a:bodyPr wrap="none" anchor="ctr"/>
          <a:lstStyle/>
          <a:p>
            <a:pPr algn="ctr"/>
            <a:r>
              <a:rPr lang="fr-FR" sz="2000" b="1">
                <a:solidFill>
                  <a:schemeClr val="tx2"/>
                </a:solidFill>
                <a:latin typeface="Arial" charset="0"/>
              </a:rPr>
              <a:t>Structure of the Long </a:t>
            </a:r>
            <a:r>
              <a:rPr lang="en-US" sz="2000" b="1">
                <a:solidFill>
                  <a:schemeClr val="tx2"/>
                </a:solidFill>
                <a:latin typeface="Arial" charset="0"/>
              </a:rPr>
              <a:t>Term Set of </a:t>
            </a:r>
          </a:p>
          <a:p>
            <a:pPr algn="ctr"/>
            <a:r>
              <a:rPr lang="en-US" sz="2000" b="1">
                <a:solidFill>
                  <a:schemeClr val="tx2"/>
                </a:solidFill>
                <a:latin typeface="Arial" charset="0"/>
              </a:rPr>
              <a:t>Safety Requirements</a:t>
            </a:r>
          </a:p>
        </p:txBody>
      </p:sp>
      <p:sp>
        <p:nvSpPr>
          <p:cNvPr id="15380" name="Rectangle 20"/>
          <p:cNvSpPr>
            <a:spLocks noChangeArrowheads="1"/>
          </p:cNvSpPr>
          <p:nvPr/>
        </p:nvSpPr>
        <p:spPr bwMode="auto">
          <a:xfrm>
            <a:off x="5003800" y="5949950"/>
            <a:ext cx="4032250" cy="576263"/>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6. Safe Transport of</a:t>
            </a:r>
          </a:p>
          <a:p>
            <a:pPr algn="ctr"/>
            <a:r>
              <a:rPr lang="en-GB" sz="1800">
                <a:latin typeface="Arial" charset="0"/>
              </a:rPr>
              <a:t>Radioactive Material</a:t>
            </a:r>
          </a:p>
        </p:txBody>
      </p:sp>
      <p:sp>
        <p:nvSpPr>
          <p:cNvPr id="15381" name="Rectangle 21"/>
          <p:cNvSpPr>
            <a:spLocks noChangeArrowheads="1"/>
          </p:cNvSpPr>
          <p:nvPr/>
        </p:nvSpPr>
        <p:spPr bwMode="auto">
          <a:xfrm>
            <a:off x="5003800" y="2133600"/>
            <a:ext cx="4032250" cy="1366838"/>
          </a:xfrm>
          <a:prstGeom prst="rect">
            <a:avLst/>
          </a:prstGeom>
          <a:solidFill>
            <a:srgbClr val="A2B3FC"/>
          </a:solidFill>
          <a:ln w="9525">
            <a:solidFill>
              <a:schemeClr val="tx1"/>
            </a:solidFill>
            <a:miter lim="800000"/>
            <a:headEnd/>
            <a:tailEnd/>
          </a:ln>
        </p:spPr>
        <p:txBody>
          <a:bodyPr wrap="none" anchor="ctr"/>
          <a:lstStyle/>
          <a:p>
            <a:pPr algn="ctr"/>
            <a:r>
              <a:rPr lang="en-GB" sz="1800">
                <a:latin typeface="Arial" charset="0"/>
              </a:rPr>
              <a:t>2. Safety of Nuclear Power Plants</a:t>
            </a:r>
          </a:p>
          <a:p>
            <a:pPr algn="ctr"/>
            <a:endParaRPr lang="en-GB" sz="1800">
              <a:latin typeface="Arial" charset="0"/>
            </a:endParaRPr>
          </a:p>
          <a:p>
            <a:pPr algn="ctr"/>
            <a:r>
              <a:rPr lang="fr-FR" sz="1800">
                <a:latin typeface="Arial" charset="0"/>
              </a:rPr>
              <a:t> 2.1 Design and Construction</a:t>
            </a:r>
          </a:p>
          <a:p>
            <a:pPr algn="ctr"/>
            <a:r>
              <a:rPr lang="fr-FR" sz="1800">
                <a:latin typeface="Arial" charset="0"/>
              </a:rPr>
              <a:t>2.2 </a:t>
            </a:r>
            <a:r>
              <a:rPr lang="en-US" sz="1800">
                <a:latin typeface="Arial" charset="0"/>
              </a:rPr>
              <a:t>Commissioning and Operation</a:t>
            </a:r>
          </a:p>
        </p:txBody>
      </p:sp>
    </p:spTree>
    <p:extLst>
      <p:ext uri="{BB962C8B-B14F-4D97-AF65-F5344CB8AC3E}">
        <p14:creationId xmlns:p14="http://schemas.microsoft.com/office/powerpoint/2010/main" xmlns="" val="1978397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GB" sz="2800" dirty="0" smtClean="0"/>
              <a:t>New structure</a:t>
            </a:r>
          </a:p>
        </p:txBody>
      </p:sp>
      <p:sp>
        <p:nvSpPr>
          <p:cNvPr id="17411" name="Rectangle 3"/>
          <p:cNvSpPr>
            <a:spLocks noGrp="1" noChangeArrowheads="1"/>
          </p:cNvSpPr>
          <p:nvPr>
            <p:ph type="body" idx="4294967295"/>
          </p:nvPr>
        </p:nvSpPr>
        <p:spPr/>
        <p:txBody>
          <a:bodyPr/>
          <a:lstStyle/>
          <a:p>
            <a:pPr>
              <a:lnSpc>
                <a:spcPct val="90000"/>
              </a:lnSpc>
            </a:pPr>
            <a:r>
              <a:rPr lang="en-GB" smtClean="0"/>
              <a:t>The structure of the revised BSS follows from the new recommendations of ICRP 103</a:t>
            </a:r>
          </a:p>
          <a:p>
            <a:pPr lvl="1">
              <a:lnSpc>
                <a:spcPct val="90000"/>
              </a:lnSpc>
            </a:pPr>
            <a:r>
              <a:rPr lang="en-GB" smtClean="0"/>
              <a:t>three exposure situations:</a:t>
            </a:r>
          </a:p>
          <a:p>
            <a:pPr lvl="2">
              <a:lnSpc>
                <a:spcPct val="90000"/>
              </a:lnSpc>
            </a:pPr>
            <a:r>
              <a:rPr lang="en-GB" smtClean="0"/>
              <a:t>Planned exposure situation</a:t>
            </a:r>
          </a:p>
          <a:p>
            <a:pPr lvl="2">
              <a:lnSpc>
                <a:spcPct val="90000"/>
              </a:lnSpc>
            </a:pPr>
            <a:r>
              <a:rPr lang="en-GB" smtClean="0"/>
              <a:t>Emergency exposure situation</a:t>
            </a:r>
          </a:p>
          <a:p>
            <a:pPr lvl="2">
              <a:lnSpc>
                <a:spcPct val="90000"/>
              </a:lnSpc>
            </a:pPr>
            <a:r>
              <a:rPr lang="en-GB" smtClean="0"/>
              <a:t>Existing exposure situation</a:t>
            </a:r>
          </a:p>
          <a:p>
            <a:pPr lvl="1">
              <a:lnSpc>
                <a:spcPct val="90000"/>
              </a:lnSpc>
            </a:pPr>
            <a:r>
              <a:rPr lang="en-GB" smtClean="0"/>
              <a:t>three categories of exposure</a:t>
            </a:r>
          </a:p>
          <a:p>
            <a:pPr lvl="2">
              <a:lnSpc>
                <a:spcPct val="90000"/>
              </a:lnSpc>
            </a:pPr>
            <a:r>
              <a:rPr lang="en-GB" smtClean="0"/>
              <a:t>Occupational</a:t>
            </a:r>
          </a:p>
          <a:p>
            <a:pPr lvl="2">
              <a:lnSpc>
                <a:spcPct val="90000"/>
              </a:lnSpc>
            </a:pPr>
            <a:r>
              <a:rPr lang="en-GB" smtClean="0"/>
              <a:t>Public</a:t>
            </a:r>
          </a:p>
          <a:p>
            <a:pPr lvl="2">
              <a:lnSpc>
                <a:spcPct val="90000"/>
              </a:lnSpc>
            </a:pPr>
            <a:r>
              <a:rPr lang="en-GB" smtClean="0"/>
              <a:t>Medical</a:t>
            </a:r>
          </a:p>
        </p:txBody>
      </p:sp>
    </p:spTree>
    <p:extLst>
      <p:ext uri="{BB962C8B-B14F-4D97-AF65-F5344CB8AC3E}">
        <p14:creationId xmlns:p14="http://schemas.microsoft.com/office/powerpoint/2010/main" xmlns="" val="364856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pPr eaLnBrk="1" hangingPunct="1">
              <a:defRPr/>
            </a:pPr>
            <a:r>
              <a:rPr lang="en-GB" sz="3200" dirty="0" smtClean="0"/>
              <a:t>Revised BSS</a:t>
            </a:r>
            <a:endParaRPr lang="en-GB" sz="3200" dirty="0" smtClean="0">
              <a:effectLst>
                <a:outerShdw blurRad="38100" dist="38100" dir="2700000" algn="tl">
                  <a:srgbClr val="000000"/>
                </a:outerShdw>
              </a:effectLst>
            </a:endParaRPr>
          </a:p>
        </p:txBody>
      </p:sp>
      <p:sp>
        <p:nvSpPr>
          <p:cNvPr id="18435" name="Rectangle 3"/>
          <p:cNvSpPr>
            <a:spLocks noGrp="1" noChangeArrowheads="1"/>
          </p:cNvSpPr>
          <p:nvPr>
            <p:ph type="body" idx="4294967295"/>
          </p:nvPr>
        </p:nvSpPr>
        <p:spPr>
          <a:xfrm>
            <a:off x="274638" y="1125538"/>
            <a:ext cx="8593137" cy="5256212"/>
          </a:xfrm>
        </p:spPr>
        <p:txBody>
          <a:bodyPr/>
          <a:lstStyle/>
          <a:p>
            <a:pPr eaLnBrk="1" hangingPunct="1">
              <a:lnSpc>
                <a:spcPct val="80000"/>
              </a:lnSpc>
              <a:buFontTx/>
              <a:buNone/>
            </a:pPr>
            <a:r>
              <a:rPr lang="en-GB" sz="1000" u="sng" smtClean="0"/>
              <a:t>1. INTRODUCTION</a:t>
            </a:r>
          </a:p>
          <a:p>
            <a:pPr eaLnBrk="1" hangingPunct="1">
              <a:lnSpc>
                <a:spcPct val="80000"/>
              </a:lnSpc>
              <a:buFontTx/>
              <a:buNone/>
            </a:pPr>
            <a:endParaRPr lang="en-GB" sz="1000" smtClean="0"/>
          </a:p>
          <a:p>
            <a:pPr eaLnBrk="1" hangingPunct="1">
              <a:lnSpc>
                <a:spcPct val="80000"/>
              </a:lnSpc>
              <a:buFontTx/>
              <a:buNone/>
            </a:pPr>
            <a:r>
              <a:rPr lang="en-GB" sz="1000" u="sng" smtClean="0"/>
              <a:t>2. GENERAL REQUIREMENTS FOR PROTECTION AND SAFETY</a:t>
            </a:r>
          </a:p>
          <a:p>
            <a:pPr eaLnBrk="1" hangingPunct="1">
              <a:lnSpc>
                <a:spcPct val="80000"/>
              </a:lnSpc>
              <a:buFontTx/>
              <a:buNone/>
            </a:pPr>
            <a:r>
              <a:rPr lang="en-GB" sz="1000" smtClean="0"/>
              <a:t>Application of principles of  radiation protection </a:t>
            </a:r>
          </a:p>
          <a:p>
            <a:pPr eaLnBrk="1" hangingPunct="1">
              <a:lnSpc>
                <a:spcPct val="80000"/>
              </a:lnSpc>
              <a:buFontTx/>
              <a:buNone/>
            </a:pPr>
            <a:r>
              <a:rPr lang="en-GB" sz="1000" smtClean="0"/>
              <a:t>Responsibilities of the government</a:t>
            </a:r>
          </a:p>
          <a:p>
            <a:pPr eaLnBrk="1" hangingPunct="1">
              <a:lnSpc>
                <a:spcPct val="80000"/>
              </a:lnSpc>
              <a:buFontTx/>
              <a:buNone/>
            </a:pPr>
            <a:r>
              <a:rPr lang="en-GB" sz="1000" smtClean="0"/>
              <a:t>Responsibilities of the regulatory body</a:t>
            </a:r>
          </a:p>
          <a:p>
            <a:pPr eaLnBrk="1" hangingPunct="1">
              <a:lnSpc>
                <a:spcPct val="80000"/>
              </a:lnSpc>
              <a:buFontTx/>
              <a:buNone/>
            </a:pPr>
            <a:r>
              <a:rPr lang="en-GB" sz="1000" smtClean="0"/>
              <a:t>Responsibilities for protection and safety</a:t>
            </a:r>
          </a:p>
          <a:p>
            <a:pPr eaLnBrk="1" hangingPunct="1">
              <a:lnSpc>
                <a:spcPct val="80000"/>
              </a:lnSpc>
              <a:buFontTx/>
              <a:buNone/>
            </a:pPr>
            <a:r>
              <a:rPr lang="en-GB" sz="1000" smtClean="0"/>
              <a:t>Management requirements</a:t>
            </a:r>
          </a:p>
          <a:p>
            <a:pPr eaLnBrk="1" hangingPunct="1">
              <a:lnSpc>
                <a:spcPct val="80000"/>
              </a:lnSpc>
              <a:buFontTx/>
              <a:buNone/>
            </a:pPr>
            <a:endParaRPr lang="en-GB" sz="1000" smtClean="0"/>
          </a:p>
          <a:p>
            <a:pPr eaLnBrk="1" hangingPunct="1">
              <a:lnSpc>
                <a:spcPct val="80000"/>
              </a:lnSpc>
              <a:buFontTx/>
              <a:buNone/>
            </a:pPr>
            <a:r>
              <a:rPr lang="en-GB" sz="1000" u="sng" smtClean="0"/>
              <a:t>3. PLANNED EXPOSURE SITUATIONS</a:t>
            </a:r>
          </a:p>
          <a:p>
            <a:pPr eaLnBrk="1" hangingPunct="1">
              <a:lnSpc>
                <a:spcPct val="80000"/>
              </a:lnSpc>
              <a:buFontTx/>
              <a:buNone/>
            </a:pPr>
            <a:r>
              <a:rPr lang="en-GB" sz="1000" smtClean="0"/>
              <a:t>Scope</a:t>
            </a:r>
          </a:p>
          <a:p>
            <a:pPr eaLnBrk="1" hangingPunct="1">
              <a:lnSpc>
                <a:spcPct val="80000"/>
              </a:lnSpc>
              <a:buFontTx/>
              <a:buNone/>
            </a:pPr>
            <a:r>
              <a:rPr lang="en-GB" sz="1000" smtClean="0"/>
              <a:t>Generic requirements</a:t>
            </a:r>
          </a:p>
          <a:p>
            <a:pPr eaLnBrk="1" hangingPunct="1">
              <a:lnSpc>
                <a:spcPct val="80000"/>
              </a:lnSpc>
              <a:buFontTx/>
              <a:buNone/>
            </a:pPr>
            <a:r>
              <a:rPr lang="en-GB" sz="1000" smtClean="0"/>
              <a:t>Occupational exposure</a:t>
            </a:r>
          </a:p>
          <a:p>
            <a:pPr eaLnBrk="1" hangingPunct="1">
              <a:lnSpc>
                <a:spcPct val="80000"/>
              </a:lnSpc>
              <a:buFontTx/>
              <a:buNone/>
            </a:pPr>
            <a:r>
              <a:rPr lang="en-GB" sz="1000" smtClean="0"/>
              <a:t>Public exposure</a:t>
            </a:r>
          </a:p>
          <a:p>
            <a:pPr eaLnBrk="1" hangingPunct="1">
              <a:lnSpc>
                <a:spcPct val="80000"/>
              </a:lnSpc>
              <a:buFontTx/>
              <a:buNone/>
            </a:pPr>
            <a:r>
              <a:rPr lang="en-GB" sz="1000" smtClean="0"/>
              <a:t>Medical exposure</a:t>
            </a:r>
          </a:p>
          <a:p>
            <a:pPr eaLnBrk="1" hangingPunct="1">
              <a:lnSpc>
                <a:spcPct val="80000"/>
              </a:lnSpc>
              <a:buFontTx/>
              <a:buNone/>
            </a:pPr>
            <a:endParaRPr lang="en-GB" sz="1000" smtClean="0"/>
          </a:p>
          <a:p>
            <a:pPr eaLnBrk="1" hangingPunct="1">
              <a:lnSpc>
                <a:spcPct val="80000"/>
              </a:lnSpc>
              <a:buFontTx/>
              <a:buNone/>
            </a:pPr>
            <a:r>
              <a:rPr lang="en-GB" sz="1000" u="sng" smtClean="0"/>
              <a:t>4. EMERGENCY EXPOSURE SITUATIONS</a:t>
            </a:r>
          </a:p>
          <a:p>
            <a:pPr eaLnBrk="1" hangingPunct="1">
              <a:lnSpc>
                <a:spcPct val="80000"/>
              </a:lnSpc>
              <a:buFontTx/>
              <a:buNone/>
            </a:pPr>
            <a:r>
              <a:rPr lang="en-GB" sz="1000" smtClean="0"/>
              <a:t>Scope</a:t>
            </a:r>
          </a:p>
          <a:p>
            <a:pPr eaLnBrk="1" hangingPunct="1">
              <a:lnSpc>
                <a:spcPct val="80000"/>
              </a:lnSpc>
              <a:buFontTx/>
              <a:buNone/>
            </a:pPr>
            <a:r>
              <a:rPr lang="en-GB" sz="1000" smtClean="0"/>
              <a:t>Generic requirements</a:t>
            </a:r>
          </a:p>
          <a:p>
            <a:pPr eaLnBrk="1" hangingPunct="1">
              <a:lnSpc>
                <a:spcPct val="80000"/>
              </a:lnSpc>
              <a:buFontTx/>
              <a:buNone/>
            </a:pPr>
            <a:r>
              <a:rPr lang="en-GB" sz="1000" smtClean="0"/>
              <a:t>Public exposure</a:t>
            </a:r>
          </a:p>
          <a:p>
            <a:pPr eaLnBrk="1" hangingPunct="1">
              <a:lnSpc>
                <a:spcPct val="80000"/>
              </a:lnSpc>
              <a:buFontTx/>
              <a:buNone/>
            </a:pPr>
            <a:r>
              <a:rPr lang="en-GB" sz="1000" smtClean="0"/>
              <a:t>Exposure of emergency workers</a:t>
            </a:r>
          </a:p>
          <a:p>
            <a:pPr eaLnBrk="1" hangingPunct="1">
              <a:lnSpc>
                <a:spcPct val="80000"/>
              </a:lnSpc>
              <a:buFontTx/>
              <a:buNone/>
            </a:pPr>
            <a:r>
              <a:rPr lang="en-GB" sz="1000" smtClean="0"/>
              <a:t>Transition from an emergency exposure situation to an existing exposure situation</a:t>
            </a:r>
          </a:p>
          <a:p>
            <a:pPr eaLnBrk="1" hangingPunct="1">
              <a:lnSpc>
                <a:spcPct val="80000"/>
              </a:lnSpc>
              <a:buFontTx/>
              <a:buNone/>
            </a:pPr>
            <a:endParaRPr lang="en-GB" sz="1000" smtClean="0"/>
          </a:p>
          <a:p>
            <a:pPr eaLnBrk="1" hangingPunct="1">
              <a:lnSpc>
                <a:spcPct val="80000"/>
              </a:lnSpc>
              <a:buFontTx/>
              <a:buNone/>
            </a:pPr>
            <a:r>
              <a:rPr lang="en-GB" sz="1000" u="sng" smtClean="0"/>
              <a:t>5. EXISTING EXPOSURE SITUATIONS</a:t>
            </a:r>
          </a:p>
          <a:p>
            <a:pPr eaLnBrk="1" hangingPunct="1">
              <a:lnSpc>
                <a:spcPct val="80000"/>
              </a:lnSpc>
              <a:buFontTx/>
              <a:buNone/>
            </a:pPr>
            <a:r>
              <a:rPr lang="en-GB" sz="1000" smtClean="0"/>
              <a:t>Scope</a:t>
            </a:r>
          </a:p>
          <a:p>
            <a:pPr eaLnBrk="1" hangingPunct="1">
              <a:lnSpc>
                <a:spcPct val="80000"/>
              </a:lnSpc>
              <a:buFontTx/>
              <a:buNone/>
            </a:pPr>
            <a:r>
              <a:rPr lang="en-GB" sz="1000" smtClean="0"/>
              <a:t>Generic requirements</a:t>
            </a:r>
          </a:p>
          <a:p>
            <a:pPr eaLnBrk="1" hangingPunct="1">
              <a:lnSpc>
                <a:spcPct val="80000"/>
              </a:lnSpc>
              <a:buFontTx/>
              <a:buNone/>
            </a:pPr>
            <a:r>
              <a:rPr lang="en-GB" sz="1000" smtClean="0"/>
              <a:t>Public exposure</a:t>
            </a:r>
          </a:p>
          <a:p>
            <a:pPr eaLnBrk="1" hangingPunct="1">
              <a:lnSpc>
                <a:spcPct val="80000"/>
              </a:lnSpc>
              <a:buFontTx/>
              <a:buNone/>
            </a:pPr>
            <a:r>
              <a:rPr lang="en-GB" sz="1000" smtClean="0"/>
              <a:t>Occupational exposure</a:t>
            </a:r>
          </a:p>
          <a:p>
            <a:pPr eaLnBrk="1" hangingPunct="1">
              <a:lnSpc>
                <a:spcPct val="80000"/>
              </a:lnSpc>
              <a:buFontTx/>
              <a:buNone/>
            </a:pPr>
            <a:endParaRPr lang="en-GB" sz="1000" smtClean="0"/>
          </a:p>
          <a:p>
            <a:pPr eaLnBrk="1" hangingPunct="1">
              <a:lnSpc>
                <a:spcPct val="80000"/>
              </a:lnSpc>
              <a:buFontTx/>
              <a:buNone/>
            </a:pPr>
            <a:r>
              <a:rPr lang="en-GB" sz="1000" smtClean="0"/>
              <a:t>Schedule I    EXEMPTION AND CLEARANCE</a:t>
            </a:r>
          </a:p>
          <a:p>
            <a:pPr eaLnBrk="1" hangingPunct="1">
              <a:lnSpc>
                <a:spcPct val="80000"/>
              </a:lnSpc>
              <a:buFontTx/>
              <a:buNone/>
            </a:pPr>
            <a:r>
              <a:rPr lang="en-GB" sz="1000" smtClean="0"/>
              <a:t>Schedule II   CATEGORIZATION FOR SEALED SOURCES USED IN COMMON PRACTICES</a:t>
            </a:r>
          </a:p>
          <a:p>
            <a:pPr eaLnBrk="1" hangingPunct="1">
              <a:lnSpc>
                <a:spcPct val="80000"/>
              </a:lnSpc>
              <a:buFontTx/>
              <a:buNone/>
            </a:pPr>
            <a:r>
              <a:rPr lang="en-GB" sz="1000" smtClean="0"/>
              <a:t>Schedule III  DOSE LIMITS FOR PLANNED EXPOSURE SITUATIONS</a:t>
            </a:r>
          </a:p>
          <a:p>
            <a:pPr eaLnBrk="1" hangingPunct="1">
              <a:lnSpc>
                <a:spcPct val="80000"/>
              </a:lnSpc>
              <a:buFontTx/>
              <a:buNone/>
            </a:pPr>
            <a:r>
              <a:rPr lang="en-GB" sz="1000" smtClean="0"/>
              <a:t>Schedule IV CRITERIA FOR USE IN EMERGENCY PREPAREDNESS AND RESPONSE</a:t>
            </a:r>
          </a:p>
        </p:txBody>
      </p:sp>
      <p:grpSp>
        <p:nvGrpSpPr>
          <p:cNvPr id="18436" name="Group 24"/>
          <p:cNvGrpSpPr>
            <a:grpSpLocks/>
          </p:cNvGrpSpPr>
          <p:nvPr/>
        </p:nvGrpSpPr>
        <p:grpSpPr bwMode="auto">
          <a:xfrm>
            <a:off x="6905625" y="2349500"/>
            <a:ext cx="1843088" cy="2651125"/>
            <a:chOff x="2312" y="1486"/>
            <a:chExt cx="1161" cy="1670"/>
          </a:xfrm>
        </p:grpSpPr>
        <p:pic>
          <p:nvPicPr>
            <p:cNvPr id="18442" name="Picture 25" descr="ICRP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2" y="1486"/>
              <a:ext cx="1161" cy="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3" name="Rectangle 26"/>
            <p:cNvSpPr>
              <a:spLocks noChangeArrowheads="1"/>
            </p:cNvSpPr>
            <p:nvPr/>
          </p:nvSpPr>
          <p:spPr bwMode="auto">
            <a:xfrm>
              <a:off x="3067" y="2160"/>
              <a:ext cx="75" cy="60"/>
            </a:xfrm>
            <a:prstGeom prst="rect">
              <a:avLst/>
            </a:prstGeom>
            <a:solidFill>
              <a:srgbClr val="81B8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a:p>
          </p:txBody>
        </p:sp>
        <p:sp>
          <p:nvSpPr>
            <p:cNvPr id="18444" name="Text Box 27"/>
            <p:cNvSpPr txBox="1">
              <a:spLocks noChangeArrowheads="1"/>
            </p:cNvSpPr>
            <p:nvPr/>
          </p:nvSpPr>
          <p:spPr bwMode="auto">
            <a:xfrm>
              <a:off x="3022" y="2130"/>
              <a:ext cx="240"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AU" sz="700">
                  <a:solidFill>
                    <a:srgbClr val="0066CC"/>
                  </a:solidFill>
                  <a:latin typeface="Arial" charset="0"/>
                </a:rPr>
                <a:t>103</a:t>
              </a:r>
              <a:endParaRPr lang="en-GB" sz="700">
                <a:solidFill>
                  <a:srgbClr val="0066CC"/>
                </a:solidFill>
                <a:latin typeface="Arial" charset="0"/>
              </a:endParaRPr>
            </a:p>
          </p:txBody>
        </p:sp>
        <p:pic>
          <p:nvPicPr>
            <p:cNvPr id="18445" name="Picture 28" descr="ICRP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l="9842" t="65047" r="11810" b="21910"/>
            <a:stretch>
              <a:fillRect/>
            </a:stretch>
          </p:blipFill>
          <p:spPr bwMode="auto">
            <a:xfrm>
              <a:off x="2434" y="2236"/>
              <a:ext cx="909"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6" name="Text Box 29"/>
            <p:cNvSpPr txBox="1">
              <a:spLocks noChangeArrowheads="1"/>
            </p:cNvSpPr>
            <p:nvPr/>
          </p:nvSpPr>
          <p:spPr bwMode="auto">
            <a:xfrm>
              <a:off x="2365" y="2418"/>
              <a:ext cx="1088" cy="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AU" sz="600" b="1">
                  <a:solidFill>
                    <a:srgbClr val="0066CC"/>
                  </a:solidFill>
                  <a:latin typeface="Arial" charset="0"/>
                </a:rPr>
                <a:t>The 2007 Recommendations of the International Commission on Radiological Protection</a:t>
              </a:r>
              <a:endParaRPr lang="en-GB" sz="600" b="1">
                <a:solidFill>
                  <a:srgbClr val="0066CC"/>
                </a:solidFill>
                <a:latin typeface="Arial" charset="0"/>
              </a:endParaRPr>
            </a:p>
          </p:txBody>
        </p:sp>
      </p:grpSp>
      <p:sp>
        <p:nvSpPr>
          <p:cNvPr id="18437" name="Line 32"/>
          <p:cNvSpPr>
            <a:spLocks noChangeShapeType="1"/>
          </p:cNvSpPr>
          <p:nvPr/>
        </p:nvSpPr>
        <p:spPr bwMode="auto">
          <a:xfrm flipH="1">
            <a:off x="5148263" y="2781300"/>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38" name="Line 34"/>
          <p:cNvSpPr>
            <a:spLocks noChangeShapeType="1"/>
          </p:cNvSpPr>
          <p:nvPr/>
        </p:nvSpPr>
        <p:spPr bwMode="auto">
          <a:xfrm flipH="1">
            <a:off x="5364163" y="2997200"/>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39" name="Line 35"/>
          <p:cNvSpPr>
            <a:spLocks noChangeShapeType="1"/>
          </p:cNvSpPr>
          <p:nvPr/>
        </p:nvSpPr>
        <p:spPr bwMode="auto">
          <a:xfrm flipH="1">
            <a:off x="5580063" y="3213100"/>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40" name="Line 36"/>
          <p:cNvSpPr>
            <a:spLocks noChangeShapeType="1"/>
          </p:cNvSpPr>
          <p:nvPr/>
        </p:nvSpPr>
        <p:spPr bwMode="auto">
          <a:xfrm flipH="1">
            <a:off x="5795963" y="3429000"/>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41" name="Line 37"/>
          <p:cNvSpPr>
            <a:spLocks noChangeShapeType="1"/>
          </p:cNvSpPr>
          <p:nvPr/>
        </p:nvSpPr>
        <p:spPr bwMode="auto">
          <a:xfrm flipH="1">
            <a:off x="6011863" y="3644900"/>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xmlns="" val="3035922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400" u="sng" smtClean="0"/>
              <a:t>Section 2. GENERAL REQUIREMENTS FOR PROTECTION AND SAFETY</a:t>
            </a:r>
            <a:endParaRPr lang="en-GB" sz="2400" u="sng" smtClean="0"/>
          </a:p>
        </p:txBody>
      </p:sp>
      <p:sp>
        <p:nvSpPr>
          <p:cNvPr id="22531" name="Rectangle 3"/>
          <p:cNvSpPr>
            <a:spLocks noGrp="1" noChangeArrowheads="1"/>
          </p:cNvSpPr>
          <p:nvPr>
            <p:ph type="body" idx="1"/>
          </p:nvPr>
        </p:nvSpPr>
        <p:spPr>
          <a:xfrm>
            <a:off x="274638" y="1196752"/>
            <a:ext cx="8593137" cy="4899248"/>
          </a:xfrm>
        </p:spPr>
        <p:txBody>
          <a:bodyPr/>
          <a:lstStyle/>
          <a:p>
            <a:pPr eaLnBrk="1" hangingPunct="1"/>
            <a:r>
              <a:rPr lang="en-US" sz="2400" dirty="0" smtClean="0"/>
              <a:t>Chapter 2 contains requirements that are applicable to all 3 exposures situations (planned, emergency, existing)</a:t>
            </a:r>
          </a:p>
          <a:p>
            <a:pPr eaLnBrk="1" hangingPunct="1"/>
            <a:endParaRPr lang="en-US" sz="2400" dirty="0" smtClean="0"/>
          </a:p>
          <a:p>
            <a:pPr eaLnBrk="1" hangingPunct="1"/>
            <a:r>
              <a:rPr lang="en-US" sz="2400" dirty="0" smtClean="0"/>
              <a:t>The three radiation protection principles (Requirement 1)</a:t>
            </a:r>
          </a:p>
          <a:p>
            <a:pPr lvl="1" eaLnBrk="1" hangingPunct="1"/>
            <a:r>
              <a:rPr lang="en-US" sz="2400" dirty="0" smtClean="0"/>
              <a:t>Justification and optimization apply to all three exposure situations; </a:t>
            </a:r>
          </a:p>
          <a:p>
            <a:pPr lvl="1" eaLnBrk="1" hangingPunct="1"/>
            <a:r>
              <a:rPr lang="en-US" sz="2400" dirty="0" smtClean="0"/>
              <a:t>Dose limitation only apply to planned exposure situations</a:t>
            </a:r>
          </a:p>
          <a:p>
            <a:endParaRPr lang="en-US" dirty="0"/>
          </a:p>
          <a:p>
            <a:r>
              <a:rPr lang="en-US" sz="2800" dirty="0"/>
              <a:t>Responsibilities of government / regulatory body </a:t>
            </a:r>
          </a:p>
          <a:p>
            <a:pPr lvl="1"/>
            <a:r>
              <a:rPr lang="en-US" sz="2400" dirty="0"/>
              <a:t>consistent with Safety Requirements GSR Part 1</a:t>
            </a:r>
          </a:p>
          <a:p>
            <a:endParaRPr lang="en-GB" dirty="0" smtClean="0"/>
          </a:p>
        </p:txBody>
      </p:sp>
    </p:spTree>
    <p:extLst>
      <p:ext uri="{BB962C8B-B14F-4D97-AF65-F5344CB8AC3E}">
        <p14:creationId xmlns:p14="http://schemas.microsoft.com/office/powerpoint/2010/main" xmlns="" val="415839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400" u="sng" dirty="0" smtClean="0"/>
              <a:t>Section 2. GENERAL REQUIREMENTS FOR PROTECTION AND SAFETY</a:t>
            </a:r>
            <a:endParaRPr lang="en-GB" sz="2400" u="sng" dirty="0" smtClean="0"/>
          </a:p>
        </p:txBody>
      </p:sp>
      <p:sp>
        <p:nvSpPr>
          <p:cNvPr id="24579" name="Rectangle 3"/>
          <p:cNvSpPr>
            <a:spLocks noGrp="1" noChangeArrowheads="1"/>
          </p:cNvSpPr>
          <p:nvPr>
            <p:ph type="body" idx="1"/>
          </p:nvPr>
        </p:nvSpPr>
        <p:spPr>
          <a:xfrm>
            <a:off x="274638" y="1124744"/>
            <a:ext cx="8593137" cy="4971256"/>
          </a:xfrm>
        </p:spPr>
        <p:txBody>
          <a:bodyPr/>
          <a:lstStyle/>
          <a:p>
            <a:pPr eaLnBrk="1" hangingPunct="1">
              <a:lnSpc>
                <a:spcPct val="90000"/>
              </a:lnSpc>
            </a:pPr>
            <a:r>
              <a:rPr lang="en-US" sz="2800" dirty="0" smtClean="0"/>
              <a:t>Responsibilities of other parties </a:t>
            </a:r>
          </a:p>
          <a:p>
            <a:pPr lvl="1" eaLnBrk="1" hangingPunct="1">
              <a:lnSpc>
                <a:spcPct val="90000"/>
              </a:lnSpc>
            </a:pPr>
            <a:r>
              <a:rPr lang="en-US" sz="2400" dirty="0" smtClean="0"/>
              <a:t>Prime responsibility for safety – registrants &amp; licensees</a:t>
            </a:r>
          </a:p>
          <a:p>
            <a:pPr lvl="1" eaLnBrk="1" hangingPunct="1">
              <a:lnSpc>
                <a:spcPct val="90000"/>
              </a:lnSpc>
            </a:pPr>
            <a:r>
              <a:rPr lang="en-US" sz="2400" dirty="0" smtClean="0"/>
              <a:t>Principal parties:</a:t>
            </a:r>
          </a:p>
          <a:p>
            <a:pPr lvl="2" eaLnBrk="1" hangingPunct="1">
              <a:lnSpc>
                <a:spcPct val="90000"/>
              </a:lnSpc>
            </a:pPr>
            <a:r>
              <a:rPr lang="en-US" sz="2000" dirty="0" smtClean="0"/>
              <a:t>Registrants and licensees</a:t>
            </a:r>
          </a:p>
          <a:p>
            <a:pPr lvl="2" eaLnBrk="1" hangingPunct="1">
              <a:lnSpc>
                <a:spcPct val="90000"/>
              </a:lnSpc>
            </a:pPr>
            <a:r>
              <a:rPr lang="en-US" sz="2000" dirty="0" smtClean="0"/>
              <a:t>Employers – occupational exposure</a:t>
            </a:r>
          </a:p>
          <a:p>
            <a:pPr lvl="2" eaLnBrk="1" hangingPunct="1">
              <a:lnSpc>
                <a:spcPct val="90000"/>
              </a:lnSpc>
            </a:pPr>
            <a:r>
              <a:rPr lang="en-US" sz="2000" dirty="0" smtClean="0"/>
              <a:t>Radiological medical practitioners - medical exposure</a:t>
            </a:r>
          </a:p>
          <a:p>
            <a:pPr lvl="2" eaLnBrk="1" hangingPunct="1">
              <a:lnSpc>
                <a:spcPct val="90000"/>
              </a:lnSpc>
            </a:pPr>
            <a:r>
              <a:rPr lang="en-US" sz="2000" dirty="0" smtClean="0"/>
              <a:t>Designated organizations - emergency exposure situations</a:t>
            </a:r>
          </a:p>
          <a:p>
            <a:pPr lvl="2">
              <a:lnSpc>
                <a:spcPct val="90000"/>
              </a:lnSpc>
            </a:pPr>
            <a:r>
              <a:rPr lang="en-US" sz="2000" dirty="0" smtClean="0"/>
              <a:t>Designated organizations - existing exposure situations</a:t>
            </a:r>
          </a:p>
          <a:p>
            <a:pPr lvl="1" eaLnBrk="1" hangingPunct="1">
              <a:lnSpc>
                <a:spcPct val="90000"/>
              </a:lnSpc>
            </a:pPr>
            <a:endParaRPr lang="en-US" sz="2400" dirty="0" smtClean="0"/>
          </a:p>
          <a:p>
            <a:pPr lvl="1" eaLnBrk="1" hangingPunct="1">
              <a:lnSpc>
                <a:spcPct val="90000"/>
              </a:lnSpc>
            </a:pPr>
            <a:r>
              <a:rPr lang="en-US" sz="2400" dirty="0" smtClean="0"/>
              <a:t>Principal parties to ensure that all personnel engaged in activities relevant to protection and safety are appropriately educated, trained, and qualified so that they can understand their responsibilities and perform their duties competently ……</a:t>
            </a:r>
          </a:p>
        </p:txBody>
      </p:sp>
    </p:spTree>
    <p:extLst>
      <p:ext uri="{BB962C8B-B14F-4D97-AF65-F5344CB8AC3E}">
        <p14:creationId xmlns:p14="http://schemas.microsoft.com/office/powerpoint/2010/main" xmlns="" val="4173963700"/>
      </p:ext>
    </p:extLst>
  </p:cSld>
  <p:clrMapOvr>
    <a:masterClrMapping/>
  </p:clrMapOvr>
</p:sld>
</file>

<file path=ppt/theme/theme1.xml><?xml version="1.0" encoding="utf-8"?>
<a:theme xmlns:a="http://schemas.openxmlformats.org/drawingml/2006/main" name="IAEA Light">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 Light</Template>
  <TotalTime>662</TotalTime>
  <Words>1233</Words>
  <Application>Microsoft Office PowerPoint</Application>
  <PresentationFormat>On-screen Show (4:3)</PresentationFormat>
  <Paragraphs>214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IAEA Light</vt:lpstr>
      <vt:lpstr>NERIS Workshop – Bratislava - February 2012   The IAEA Basic Safety Standards – its implementation</vt:lpstr>
      <vt:lpstr>Approval process for revised BSS</vt:lpstr>
      <vt:lpstr>ICRP / BSS</vt:lpstr>
      <vt:lpstr>Slide 4</vt:lpstr>
      <vt:lpstr>Slide 5</vt:lpstr>
      <vt:lpstr>New structure</vt:lpstr>
      <vt:lpstr>Revised BSS</vt:lpstr>
      <vt:lpstr>Section 2. GENERAL REQUIREMENTS FOR PROTECTION AND SAFETY</vt:lpstr>
      <vt:lpstr>Section 2. GENERAL REQUIREMENTS FOR PROTECTION AND SAFETY</vt:lpstr>
      <vt:lpstr>Section 3. PLANNED EXPOSURE SITUATIONS GENERIC REQUIREMENTS</vt:lpstr>
      <vt:lpstr>Section 4.  EMERGENCY EXPOSURE SITUATIONS</vt:lpstr>
      <vt:lpstr>Section 4.  EMERGENCY EXPOSURE SITUATIONS</vt:lpstr>
      <vt:lpstr>Schedule IV and Annex</vt:lpstr>
      <vt:lpstr>Section 5: EXISTING EXPOSURE SITUATIONS GENERIC REQUIREMENTS</vt:lpstr>
      <vt:lpstr>Section 5: EXISTING EXPOSURE SITUATIONS PUBLIC EXPOSURE</vt:lpstr>
      <vt:lpstr>Section 5: EXISTING EXPOSURE SITUATIONS PUBLIC EXPOSURE</vt:lpstr>
      <vt:lpstr>Thank you for your attention</vt:lpstr>
    </vt:vector>
  </TitlesOfParts>
  <Company>IAEA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BOAL, Trevor John</dc:creator>
  <cp:lastModifiedBy>neris</cp:lastModifiedBy>
  <cp:revision>19</cp:revision>
  <cp:lastPrinted>2012-01-13T16:35:23Z</cp:lastPrinted>
  <dcterms:created xsi:type="dcterms:W3CDTF">2012-01-11T15:16:44Z</dcterms:created>
  <dcterms:modified xsi:type="dcterms:W3CDTF">2012-02-06T15:33:38Z</dcterms:modified>
</cp:coreProperties>
</file>