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52" r:id="rId1"/>
    <p:sldMasterId id="2147483649" r:id="rId2"/>
    <p:sldMasterId id="2147483650" r:id="rId3"/>
  </p:sldMasterIdLst>
  <p:notesMasterIdLst>
    <p:notesMasterId r:id="rId16"/>
  </p:notesMasterIdLst>
  <p:handoutMasterIdLst>
    <p:handoutMasterId r:id="rId17"/>
  </p:handoutMasterIdLst>
  <p:sldIdLst>
    <p:sldId id="314" r:id="rId4"/>
    <p:sldId id="324" r:id="rId5"/>
    <p:sldId id="325" r:id="rId6"/>
    <p:sldId id="326" r:id="rId7"/>
    <p:sldId id="327" r:id="rId8"/>
    <p:sldId id="328" r:id="rId9"/>
    <p:sldId id="310" r:id="rId10"/>
    <p:sldId id="335" r:id="rId11"/>
    <p:sldId id="330" r:id="rId12"/>
    <p:sldId id="331" r:id="rId13"/>
    <p:sldId id="332" r:id="rId14"/>
    <p:sldId id="334" r:id="rId15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present/>
    <p:sldAll/>
    <p:penClr>
      <a:srgbClr val="FF0000"/>
    </p:penClr>
  </p:showPr>
  <p:clrMru>
    <a:srgbClr val="5C81CE"/>
    <a:srgbClr val="467272"/>
    <a:srgbClr val="397F40"/>
    <a:srgbClr val="FFFFFF"/>
    <a:srgbClr val="9578F2"/>
    <a:srgbClr val="00FFCC"/>
    <a:srgbClr val="F9FDDB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049" autoAdjust="0"/>
    <p:restoredTop sz="93165" autoAdjust="0"/>
  </p:normalViewPr>
  <p:slideViewPr>
    <p:cSldViewPr snapToGrid="0">
      <p:cViewPr>
        <p:scale>
          <a:sx n="98" d="100"/>
          <a:sy n="98" d="100"/>
        </p:scale>
        <p:origin x="-2136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-1872" y="-96"/>
      </p:cViewPr>
      <p:guideLst>
        <p:guide orient="horz" pos="2141"/>
        <p:guide pos="31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endParaRPr lang="en-GB" sz="1400" smtClean="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r>
              <a:rPr lang="en-GB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2012 - SCK•CEN - This is a copyright protected publication (2012). No part of this publication may be reproduced and/or made public without the express written consent of SCK•CEN.</a:t>
            </a:r>
            <a:r>
              <a:rPr lang="nl-NL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8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 smtClean="0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7525"/>
            <a:ext cx="337820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477000"/>
            <a:ext cx="9926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r>
              <a:rPr lang="en-GB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2012 - SCK•CEN - This is a copyright protected publication (2012). No part of this publication may be reproduced and/or made public without the express written consent of SCK•CEN.</a:t>
            </a:r>
            <a:r>
              <a:rPr lang="nl-NL" sz="8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 sz="8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2130425"/>
            <a:ext cx="700697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9347" y="3886200"/>
            <a:ext cx="69967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C68D2-556A-45C8-8202-ACE7F3C57F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BBAA7-CC3B-47F7-A257-59E98CBED27D}" type="datetime1">
              <a:rPr lang="nl-BE"/>
              <a:pPr>
                <a:defRPr/>
              </a:pPr>
              <a:t>13/02/12</a:t>
            </a:fld>
            <a:endParaRPr lang="nl-B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09B60-D2CF-49A4-921A-0354181A88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214D-50FF-4B05-9EA3-D1A3217D5D83}" type="datetime1">
              <a:rPr lang="nl-BE"/>
              <a:pPr>
                <a:defRPr/>
              </a:pPr>
              <a:t>13/02/12</a:t>
            </a:fld>
            <a:endParaRPr lang="nl-B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0425"/>
            <a:ext cx="6629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526" y="3886200"/>
            <a:ext cx="66884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42FC-D13E-49C7-AF26-31A9850363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E226-6481-4FA9-A938-E0B17D90CB31}" type="datetime1">
              <a:rPr lang="nl-BE"/>
              <a:pPr>
                <a:defRPr/>
              </a:pPr>
              <a:t>13/02/12</a:t>
            </a:fld>
            <a:endParaRPr lang="nl-B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D34EB-A1BB-4136-AEDA-780E484FFA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BC87-B0BF-4E55-9902-B103E6C8CC77}" type="datetime1">
              <a:rPr lang="nl-BE"/>
              <a:pPr>
                <a:defRPr/>
              </a:pPr>
              <a:t>13/02/12</a:t>
            </a:fld>
            <a:endParaRPr lang="nl-B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78D41-DF1A-4C66-B590-9B6E499DE9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5085-BB30-4DBA-8150-504B689C5D03}" type="datetime1">
              <a:rPr lang="nl-BE"/>
              <a:pPr>
                <a:defRPr/>
              </a:pPr>
              <a:t>13/02/12</a:t>
            </a:fld>
            <a:endParaRPr lang="nl-B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E0B5-2A6B-4A66-AB94-84DD169B69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60A8-4A22-4584-B4D9-FDE630CDDD7A}" type="datetime1">
              <a:rPr lang="nl-BE"/>
              <a:pPr>
                <a:defRPr/>
              </a:pPr>
              <a:t>13/02/12</a:t>
            </a:fld>
            <a:endParaRPr lang="nl-B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541338"/>
            <a:ext cx="66024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nl-BE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nl-BE" sz="2400"/>
          </a:p>
        </p:txBody>
      </p:sp>
      <p:pic>
        <p:nvPicPr>
          <p:cNvPr id="1030" name="Picture 9" descr="NL_F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62725"/>
            <a:ext cx="9144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C1777251-B11D-469B-B7CD-023D08EA46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6562725"/>
            <a:ext cx="1531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10937C4-0164-44DC-96CB-0924DBEB979C}" type="datetime1">
              <a:rPr lang="nl-BE"/>
              <a:pPr>
                <a:defRPr/>
              </a:pPr>
              <a:t>13/02/12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ransition/>
  <p:hf hdr="0" ftr="0" dt="0"/>
  <p:txStyles>
    <p:titleStyle>
      <a:lvl1pPr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fontAlgn="base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44475" algn="l" defTabSz="685800" rtl="0" fontAlgn="base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028700" indent="-206375" algn="l" defTabSz="685800" rtl="0" fontAlgn="base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39863" indent="-204788" algn="l" defTabSz="685800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550" y="1752600"/>
            <a:ext cx="65976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US" smtClean="0"/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285750" y="1685925"/>
            <a:ext cx="1531938" cy="487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1C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nl-BE" sz="2400"/>
          </a:p>
        </p:txBody>
      </p:sp>
      <p:pic>
        <p:nvPicPr>
          <p:cNvPr id="4100" name="Picture 9" descr="NL_F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62725"/>
            <a:ext cx="9144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F9F3C8F4-7EE2-4FD8-87EF-E80F720C84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6562725"/>
            <a:ext cx="1531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085984-2E84-4965-8D72-A3E63C4F5291}" type="datetime1">
              <a:rPr lang="nl-BE"/>
              <a:pPr>
                <a:defRPr/>
              </a:pPr>
              <a:t>13/02/12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/>
  <p:hf hdr="0" ft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5pPr>
      <a:lvl6pPr marL="4572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6pPr>
      <a:lvl7pPr marL="9144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7pPr>
      <a:lvl8pPr marL="13716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8pPr>
      <a:lvl9pPr marL="18288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tx2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08075" indent="-285750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50000"/>
        <a:buFont typeface="Symbol" pitchFamily="18" charset="2"/>
        <a:buChar char=""/>
        <a:defRPr>
          <a:solidFill>
            <a:schemeClr val="tx1"/>
          </a:solidFill>
          <a:latin typeface="+mn-lt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19325" y="541338"/>
            <a:ext cx="66595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752600"/>
            <a:ext cx="85217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endParaRPr lang="en-US" smtClean="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225675" y="1257300"/>
            <a:ext cx="6619875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A2C1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nl-BE"/>
          </a:p>
        </p:txBody>
      </p:sp>
      <p:pic>
        <p:nvPicPr>
          <p:cNvPr id="7173" name="Picture 10" descr="NL_F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1313"/>
            <a:ext cx="16208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62725"/>
            <a:ext cx="9144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544D003-E407-45E4-B701-71ACEE7F90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6562725"/>
            <a:ext cx="1531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ED35F57-78A1-42D2-8ECD-32B34FE5BA95}" type="datetime1">
              <a:rPr lang="nl-BE"/>
              <a:pPr>
                <a:defRPr/>
              </a:pPr>
              <a:t>13/02/12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</p:sldLayoutIdLst>
  <p:transition/>
  <p:hf hdr="0" ftr="0" dt="0"/>
  <p:txStyles>
    <p:titleStyle>
      <a:lvl1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0" fontAlgn="base" hangingPunct="0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fontAlgn="base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44475" algn="l" defTabSz="685800" rtl="0" eaLnBrk="0" fontAlgn="base" hangingPunct="0">
        <a:spcBef>
          <a:spcPct val="20000"/>
        </a:spcBef>
        <a:spcAft>
          <a:spcPct val="0"/>
        </a:spcAft>
        <a:buClr>
          <a:srgbClr val="A2C1FE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08075" indent="-285750" algn="l" defTabSz="685800" rtl="0" eaLnBrk="0" fontAlgn="base" hangingPunct="0">
        <a:spcBef>
          <a:spcPct val="20000"/>
        </a:spcBef>
        <a:spcAft>
          <a:spcPct val="0"/>
        </a:spcAft>
        <a:buClr>
          <a:srgbClr val="618FFD"/>
        </a:buClr>
        <a:buSzPct val="150000"/>
        <a:buFont typeface="Symbol" pitchFamily="18" charset="2"/>
        <a:buChar char=""/>
        <a:defRPr>
          <a:solidFill>
            <a:schemeClr val="tx1"/>
          </a:solidFill>
          <a:latin typeface="+mn-lt"/>
        </a:defRPr>
      </a:lvl3pPr>
      <a:lvl4pPr marL="1439863" indent="-204788" algn="l" defTabSz="6858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camps@sckcen.be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4"/>
          <p:cNvSpPr txBox="1">
            <a:spLocks noChangeArrowheads="1"/>
          </p:cNvSpPr>
          <p:nvPr/>
        </p:nvSpPr>
        <p:spPr bwMode="auto">
          <a:xfrm>
            <a:off x="809625" y="2117725"/>
            <a:ext cx="80660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l-BE" sz="2800">
                <a:solidFill>
                  <a:schemeClr val="accent1"/>
                </a:solidFill>
              </a:rPr>
              <a:t>Synthesis of outcomes: conclusions and recommendations, identification of key issues and direction forward</a:t>
            </a:r>
          </a:p>
          <a:p>
            <a:pPr algn="ctr" eaLnBrk="0" hangingPunct="0"/>
            <a:endParaRPr lang="en-US" sz="2800">
              <a:solidFill>
                <a:schemeClr val="accent1"/>
              </a:solidFill>
            </a:endParaRPr>
          </a:p>
        </p:txBody>
      </p:sp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809625" y="3606800"/>
            <a:ext cx="80629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l-BE" sz="2200"/>
              <a:t>Johan Camps</a:t>
            </a:r>
          </a:p>
          <a:p>
            <a:pPr algn="ctr" eaLnBrk="0" hangingPunct="0"/>
            <a:r>
              <a:rPr lang="nl-BE" sz="2200"/>
              <a:t>Belgian Nuclear Research Center</a:t>
            </a:r>
          </a:p>
          <a:p>
            <a:pPr algn="ctr" eaLnBrk="0" hangingPunct="0"/>
            <a:endParaRPr lang="nl-BE" sz="2200"/>
          </a:p>
          <a:p>
            <a:pPr algn="ctr" eaLnBrk="0" hangingPunct="0"/>
            <a:endParaRPr lang="nl-BE" sz="2200"/>
          </a:p>
          <a:p>
            <a:pPr algn="ctr" eaLnBrk="0" hangingPunct="0"/>
            <a:r>
              <a:rPr lang="nl-BE" sz="1800">
                <a:hlinkClick r:id="rId3"/>
              </a:rPr>
              <a:t>jcamps@sckcen.be</a:t>
            </a:r>
            <a:endParaRPr lang="nl-BE" sz="1800"/>
          </a:p>
          <a:p>
            <a:pPr algn="ctr" eaLnBrk="0" hangingPunct="0"/>
            <a:endParaRPr lang="nl-BE" sz="1800"/>
          </a:p>
          <a:p>
            <a:pPr algn="ctr" eaLnBrk="0" hangingPunct="0"/>
            <a:endParaRPr lang="nl-BE" sz="1800"/>
          </a:p>
          <a:p>
            <a:pPr algn="ctr" eaLnBrk="0" hangingPunct="0"/>
            <a:endParaRPr lang="en-US" sz="1800"/>
          </a:p>
        </p:txBody>
      </p:sp>
      <p:pic>
        <p:nvPicPr>
          <p:cNvPr id="12291" name="I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0" y="5286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357688" y="5822950"/>
            <a:ext cx="46577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6819900" algn="r"/>
              </a:tabLst>
            </a:pPr>
            <a:r>
              <a:rPr lang="en-US" b="1">
                <a:cs typeface="Arial" charset="0"/>
              </a:rPr>
              <a:t>   1</a:t>
            </a:r>
            <a:r>
              <a:rPr lang="en-US" b="1" baseline="30000">
                <a:cs typeface="Arial" charset="0"/>
              </a:rPr>
              <a:t>st</a:t>
            </a:r>
            <a:r>
              <a:rPr lang="en-US" b="1">
                <a:cs typeface="Arial" charset="0"/>
              </a:rPr>
              <a:t> NERIS Platform Workshop</a:t>
            </a:r>
            <a:r>
              <a:rPr lang="en-US">
                <a:cs typeface="Arial" charset="0"/>
              </a:rPr>
              <a:t>, Preparedness for nuclear and radiological emerengency response and recovery: implementation of ICRP recommendations</a:t>
            </a:r>
          </a:p>
          <a:p>
            <a:pPr algn="r" eaLnBrk="0" hangingPunct="0">
              <a:tabLst>
                <a:tab pos="6819900" algn="r"/>
              </a:tabLst>
            </a:pPr>
            <a:r>
              <a:rPr lang="nl-BE" b="1">
                <a:cs typeface="Arial" charset="0"/>
              </a:rPr>
              <a:t>Bratislava/Park Inn Danube, 6-8 February 2012</a:t>
            </a:r>
            <a:endParaRPr lang="en-US" b="1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8F8BB-8A52-4952-9034-59E612A4CA07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5C81CE"/>
                </a:solidFill>
              </a:rPr>
              <a:t>Way forward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241550" y="1392238"/>
            <a:ext cx="6597650" cy="4784725"/>
          </a:xfrm>
        </p:spPr>
        <p:txBody>
          <a:bodyPr/>
          <a:lstStyle/>
          <a:p>
            <a:r>
              <a:rPr lang="en-US" smtClean="0"/>
              <a:t>NERIS: large momentum (participants in this workshop, growing members, …)</a:t>
            </a:r>
          </a:p>
          <a:p>
            <a:r>
              <a:rPr lang="en-US" smtClean="0"/>
              <a:t>Working groups:</a:t>
            </a:r>
          </a:p>
          <a:p>
            <a:pPr lvl="1"/>
            <a:r>
              <a:rPr lang="en-US" smtClean="0"/>
              <a:t>New ICRP recommendations</a:t>
            </a:r>
          </a:p>
          <a:p>
            <a:pPr lvl="1"/>
            <a:r>
              <a:rPr lang="en-US" smtClean="0"/>
              <a:t>Preparedness at local level</a:t>
            </a:r>
          </a:p>
          <a:p>
            <a:r>
              <a:rPr lang="en-US" smtClean="0"/>
              <a:t>NERIS TP project is running:</a:t>
            </a:r>
          </a:p>
          <a:p>
            <a:pPr lvl="1"/>
            <a:r>
              <a:rPr lang="en-US" smtClean="0"/>
              <a:t>Demonstration of new tools?</a:t>
            </a:r>
          </a:p>
          <a:p>
            <a:pPr lvl="1"/>
            <a:r>
              <a:rPr lang="en-US" smtClean="0"/>
              <a:t>Additional meetings not excluded (more feedback required?)</a:t>
            </a:r>
          </a:p>
          <a:p>
            <a:pPr lvl="1"/>
            <a:r>
              <a:rPr lang="en-US" smtClean="0"/>
              <a:t>Exercises/ demonstrations</a:t>
            </a:r>
          </a:p>
          <a:p>
            <a:r>
              <a:rPr lang="en-US" smtClean="0"/>
              <a:t>New Euratom call 2012: NERIS basis for consortium</a:t>
            </a:r>
          </a:p>
          <a:p>
            <a:r>
              <a:rPr lang="en-US" smtClean="0"/>
              <a:t>Relation of  NERIS with other organizations and initiatives (e.g. HERCA, …)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06A15-A7A2-4D7F-BB69-60611430F1A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288" y="-1588"/>
            <a:ext cx="3322637" cy="147320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23557" name="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5C81CE"/>
                </a:solidFill>
              </a:rPr>
              <a:t>Public takes also action!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7AD9B-9CAA-41D9-A246-0ABF9B1E71C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 l="21121" t="21037" r="37666" b="20062"/>
          <a:stretch>
            <a:fillRect/>
          </a:stretch>
        </p:blipFill>
        <p:spPr bwMode="auto">
          <a:xfrm>
            <a:off x="2311400" y="1273175"/>
            <a:ext cx="6477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4288" y="-1588"/>
            <a:ext cx="3322637" cy="147320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24581" name="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smtClean="0"/>
              <a:t>Wisdom for travelers:</a:t>
            </a:r>
            <a:br>
              <a:rPr lang="en-US" sz="4400" smtClean="0"/>
            </a:br>
            <a:r>
              <a:rPr lang="en-US" sz="4400" smtClean="0"/>
              <a:t>don’t focus on arriving, enjoy being on the road</a:t>
            </a:r>
            <a:br>
              <a:rPr lang="en-US" sz="4400" smtClean="0"/>
            </a:br>
            <a:r>
              <a:rPr lang="en-US" sz="4400" smtClean="0"/>
              <a:t/>
            </a:r>
            <a:br>
              <a:rPr lang="en-US" sz="4400" smtClean="0"/>
            </a:br>
            <a:r>
              <a:rPr lang="en-US" sz="4400" smtClean="0"/>
              <a:t>Thanks for the excellent organization </a:t>
            </a:r>
            <a:r>
              <a:rPr lang="en-US" sz="4400" smtClean="0">
                <a:sym typeface="Wingdings" pitchFamily="2" charset="2"/>
              </a:rPr>
              <a:t></a:t>
            </a:r>
            <a:r>
              <a:rPr lang="en-US" sz="4400" smtClean="0"/>
              <a:t/>
            </a:r>
            <a:br>
              <a:rPr lang="en-US" sz="4400" smtClean="0"/>
            </a:br>
            <a:endParaRPr lang="en-US" sz="4400" smtClean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288" y="-1588"/>
            <a:ext cx="3322637" cy="147320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25603" name="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3028950" y="1698625"/>
            <a:ext cx="2101850" cy="373063"/>
          </a:xfrm>
          <a:prstGeom prst="rect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/>
              <a:t>UNSCEAR</a:t>
            </a: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87363" y="1924050"/>
            <a:ext cx="1103312" cy="415607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  <a:p>
            <a:pPr algn="ctr" eaLnBrk="0" hangingPunct="0"/>
            <a:r>
              <a:rPr lang="en-US"/>
              <a:t>N</a:t>
            </a:r>
          </a:p>
          <a:p>
            <a:pPr algn="ctr" eaLnBrk="0" hangingPunct="0"/>
            <a:r>
              <a:rPr lang="en-US"/>
              <a:t>E</a:t>
            </a:r>
          </a:p>
          <a:p>
            <a:pPr algn="ctr" eaLnBrk="0" hangingPunct="0"/>
            <a:r>
              <a:rPr lang="en-US"/>
              <a:t>R</a:t>
            </a:r>
          </a:p>
          <a:p>
            <a:pPr algn="ctr" eaLnBrk="0" hangingPunct="0"/>
            <a:r>
              <a:rPr lang="en-US"/>
              <a:t>I</a:t>
            </a:r>
          </a:p>
          <a:p>
            <a:pPr algn="ctr" eaLnBrk="0" hangingPunct="0"/>
            <a:r>
              <a:rPr lang="en-US"/>
              <a:t>S</a:t>
            </a:r>
          </a:p>
          <a:p>
            <a:pPr algn="ctr" eaLnBrk="0" hangingPunct="0"/>
            <a:endParaRPr lang="en-US"/>
          </a:p>
          <a:p>
            <a:pPr algn="ctr" eaLnBrk="0" hangingPunct="0"/>
            <a:r>
              <a:rPr lang="en-US"/>
              <a:t>P</a:t>
            </a:r>
          </a:p>
          <a:p>
            <a:pPr algn="ctr" eaLnBrk="0" hangingPunct="0"/>
            <a:r>
              <a:rPr lang="en-US"/>
              <a:t>L</a:t>
            </a:r>
          </a:p>
          <a:p>
            <a:pPr algn="ctr" eaLnBrk="0" hangingPunct="0"/>
            <a:r>
              <a:rPr lang="en-US"/>
              <a:t>A</a:t>
            </a:r>
          </a:p>
          <a:p>
            <a:pPr algn="ctr" eaLnBrk="0" hangingPunct="0"/>
            <a:r>
              <a:rPr lang="en-US"/>
              <a:t>T</a:t>
            </a:r>
          </a:p>
          <a:p>
            <a:pPr algn="ctr" eaLnBrk="0" hangingPunct="0"/>
            <a:r>
              <a:rPr lang="en-US"/>
              <a:t>F</a:t>
            </a:r>
          </a:p>
          <a:p>
            <a:pPr algn="ctr" eaLnBrk="0" hangingPunct="0"/>
            <a:r>
              <a:rPr lang="en-US"/>
              <a:t>O</a:t>
            </a:r>
          </a:p>
          <a:p>
            <a:pPr algn="ctr" eaLnBrk="0" hangingPunct="0"/>
            <a:r>
              <a:rPr lang="en-US"/>
              <a:t>R</a:t>
            </a:r>
          </a:p>
          <a:p>
            <a:pPr algn="ctr" eaLnBrk="0" hangingPunct="0"/>
            <a:r>
              <a:rPr lang="en-US"/>
              <a:t>M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778125" y="2493963"/>
            <a:ext cx="2601913" cy="819150"/>
          </a:xfrm>
          <a:prstGeom prst="rect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  <a:p>
            <a:pPr algn="ctr" eaLnBrk="0" hangingPunct="0"/>
            <a:r>
              <a:rPr lang="en-US"/>
              <a:t>ICRP</a:t>
            </a:r>
          </a:p>
          <a:p>
            <a:pPr algn="ctr" eaLnBrk="0" hangingPunct="0"/>
            <a:r>
              <a:rPr lang="en-US"/>
              <a:t>New recom. 103, 109, 111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470150" y="3963988"/>
            <a:ext cx="1270000" cy="546100"/>
          </a:xfrm>
          <a:prstGeom prst="rect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/>
              <a:t>IAEA BSS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4383088" y="3989388"/>
            <a:ext cx="1350962" cy="509587"/>
          </a:xfrm>
          <a:prstGeom prst="rect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/>
              <a:t>EU BSS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223000" y="4002088"/>
            <a:ext cx="890588" cy="496887"/>
          </a:xfrm>
          <a:prstGeom prst="rect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/>
              <a:t>OECD/ NEA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7445375" y="4002088"/>
            <a:ext cx="890588" cy="508000"/>
          </a:xfrm>
          <a:prstGeom prst="rect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/>
              <a:t>WNA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470150" y="4738688"/>
            <a:ext cx="2136775" cy="392112"/>
          </a:xfrm>
          <a:prstGeom prst="rect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Authorities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3224213" y="5256213"/>
            <a:ext cx="2220912" cy="384175"/>
          </a:xfrm>
          <a:prstGeom prst="rect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Operators</a:t>
            </a: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3989388" y="5792788"/>
            <a:ext cx="2220912" cy="384175"/>
          </a:xfrm>
          <a:prstGeom prst="rect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Research</a:t>
            </a:r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4833938" y="6345238"/>
            <a:ext cx="2563812" cy="512762"/>
          </a:xfrm>
          <a:prstGeom prst="rect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Emergency responders, local stakeholders, NGO, .. …..</a:t>
            </a:r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6792913" y="4725988"/>
            <a:ext cx="1211262" cy="519112"/>
          </a:xfrm>
          <a:prstGeom prst="ellipse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HERCA</a:t>
            </a:r>
          </a:p>
        </p:txBody>
      </p:sp>
      <p:cxnSp>
        <p:nvCxnSpPr>
          <p:cNvPr id="14349" name="Straight Arrow Connector 16"/>
          <p:cNvCxnSpPr>
            <a:cxnSpLocks noChangeShapeType="1"/>
            <a:stCxn id="14337" idx="2"/>
            <a:endCxn id="14339" idx="0"/>
          </p:cNvCxnSpPr>
          <p:nvPr/>
        </p:nvCxnSpPr>
        <p:spPr bwMode="auto">
          <a:xfrm>
            <a:off x="4079875" y="2071688"/>
            <a:ext cx="0" cy="422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0" name="Straight Arrow Connector 20"/>
          <p:cNvCxnSpPr>
            <a:cxnSpLocks noChangeShapeType="1"/>
            <a:stCxn id="14339" idx="2"/>
            <a:endCxn id="14340" idx="0"/>
          </p:cNvCxnSpPr>
          <p:nvPr/>
        </p:nvCxnSpPr>
        <p:spPr bwMode="auto">
          <a:xfrm flipH="1">
            <a:off x="3105150" y="3313113"/>
            <a:ext cx="974725" cy="650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1" name="Straight Arrow Connector 24"/>
          <p:cNvCxnSpPr>
            <a:cxnSpLocks noChangeShapeType="1"/>
            <a:stCxn id="14339" idx="2"/>
            <a:endCxn id="14341" idx="0"/>
          </p:cNvCxnSpPr>
          <p:nvPr/>
        </p:nvCxnSpPr>
        <p:spPr bwMode="auto">
          <a:xfrm>
            <a:off x="4079875" y="3313113"/>
            <a:ext cx="979488" cy="676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2" name="Straight Connector 26"/>
          <p:cNvCxnSpPr>
            <a:cxnSpLocks noChangeShapeType="1"/>
          </p:cNvCxnSpPr>
          <p:nvPr/>
        </p:nvCxnSpPr>
        <p:spPr bwMode="auto">
          <a:xfrm>
            <a:off x="2078038" y="2282825"/>
            <a:ext cx="62579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sp>
        <p:nvSpPr>
          <p:cNvPr id="14353" name="Oval 27"/>
          <p:cNvSpPr>
            <a:spLocks noChangeArrowheads="1"/>
          </p:cNvSpPr>
          <p:nvPr/>
        </p:nvSpPr>
        <p:spPr bwMode="auto">
          <a:xfrm>
            <a:off x="7618413" y="5295900"/>
            <a:ext cx="1208087" cy="536575"/>
          </a:xfrm>
          <a:prstGeom prst="ellipse">
            <a:avLst/>
          </a:prstGeom>
          <a:solidFill>
            <a:srgbClr val="467272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WENRA</a:t>
            </a:r>
          </a:p>
        </p:txBody>
      </p:sp>
      <p:cxnSp>
        <p:nvCxnSpPr>
          <p:cNvPr id="14354" name="Straight Arrow Connector 29"/>
          <p:cNvCxnSpPr>
            <a:cxnSpLocks noChangeShapeType="1"/>
            <a:stCxn id="14339" idx="2"/>
            <a:endCxn id="14342" idx="0"/>
          </p:cNvCxnSpPr>
          <p:nvPr/>
        </p:nvCxnSpPr>
        <p:spPr bwMode="auto">
          <a:xfrm>
            <a:off x="4079875" y="3313113"/>
            <a:ext cx="2587625" cy="6889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4355" name="Left Brace 13311"/>
          <p:cNvSpPr>
            <a:spLocks/>
          </p:cNvSpPr>
          <p:nvPr/>
        </p:nvSpPr>
        <p:spPr bwMode="auto">
          <a:xfrm>
            <a:off x="2078038" y="4643438"/>
            <a:ext cx="238125" cy="2214562"/>
          </a:xfrm>
          <a:prstGeom prst="leftBrace">
            <a:avLst>
              <a:gd name="adj1" fmla="val 831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cxnSp>
        <p:nvCxnSpPr>
          <p:cNvPr id="14356" name="Elbow Connector 13315"/>
          <p:cNvCxnSpPr>
            <a:cxnSpLocks noChangeShapeType="1"/>
            <a:stCxn id="14355" idx="1"/>
            <a:endCxn id="14338" idx="3"/>
          </p:cNvCxnSpPr>
          <p:nvPr/>
        </p:nvCxnSpPr>
        <p:spPr bwMode="auto">
          <a:xfrm rot="10800000">
            <a:off x="1590675" y="4002088"/>
            <a:ext cx="487363" cy="1747837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1" name="Oval 13320"/>
          <p:cNvSpPr/>
          <p:nvPr/>
        </p:nvSpPr>
        <p:spPr bwMode="auto">
          <a:xfrm>
            <a:off x="6792913" y="130175"/>
            <a:ext cx="2170112" cy="19415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en-US" sz="1600" dirty="0"/>
              <a:t>Experience from real cases</a:t>
            </a:r>
          </a:p>
          <a:p>
            <a:pPr marL="285750" indent="-285750" algn="ctr" eaLnBrk="0" hangingPunct="0">
              <a:buFontTx/>
              <a:buChar char="-"/>
              <a:defRPr/>
            </a:pPr>
            <a:r>
              <a:rPr lang="en-US" sz="1600" dirty="0"/>
              <a:t>Fukushima</a:t>
            </a:r>
          </a:p>
          <a:p>
            <a:pPr marL="285750" indent="-285750" algn="ctr" eaLnBrk="0" hangingPunct="0">
              <a:buFontTx/>
              <a:buChar char="-"/>
              <a:defRPr/>
            </a:pPr>
            <a:r>
              <a:rPr lang="en-US" sz="1600" dirty="0"/>
              <a:t>Chernobyl</a:t>
            </a:r>
          </a:p>
          <a:p>
            <a:pPr marL="285750" indent="-285750" algn="ctr" eaLnBrk="0" hangingPunct="0">
              <a:buFontTx/>
              <a:buChar char="-"/>
              <a:defRPr/>
            </a:pPr>
            <a:r>
              <a:rPr lang="en-US" sz="1600" dirty="0"/>
              <a:t>….</a:t>
            </a:r>
          </a:p>
          <a:p>
            <a:pPr eaLnBrk="0" hangingPunct="0">
              <a:defRPr/>
            </a:pPr>
            <a:endParaRPr lang="en-US" dirty="0"/>
          </a:p>
        </p:txBody>
      </p:sp>
      <p:cxnSp>
        <p:nvCxnSpPr>
          <p:cNvPr id="14358" name="Straight Connector 13322"/>
          <p:cNvCxnSpPr>
            <a:cxnSpLocks noChangeShapeType="1"/>
          </p:cNvCxnSpPr>
          <p:nvPr/>
        </p:nvCxnSpPr>
        <p:spPr bwMode="auto">
          <a:xfrm flipH="1">
            <a:off x="6069013" y="1473200"/>
            <a:ext cx="723900" cy="4127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9" name="Straight Connector 43"/>
          <p:cNvCxnSpPr>
            <a:cxnSpLocks noChangeShapeType="1"/>
          </p:cNvCxnSpPr>
          <p:nvPr/>
        </p:nvCxnSpPr>
        <p:spPr bwMode="auto">
          <a:xfrm flipH="1">
            <a:off x="6223000" y="1814513"/>
            <a:ext cx="771525" cy="5857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0" name="Straight Connector 44"/>
          <p:cNvCxnSpPr>
            <a:cxnSpLocks noChangeShapeType="1"/>
          </p:cNvCxnSpPr>
          <p:nvPr/>
        </p:nvCxnSpPr>
        <p:spPr bwMode="auto">
          <a:xfrm flipH="1">
            <a:off x="6667500" y="2020888"/>
            <a:ext cx="639763" cy="7572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1" name="Straight Connector 45"/>
          <p:cNvCxnSpPr>
            <a:cxnSpLocks noChangeShapeType="1"/>
          </p:cNvCxnSpPr>
          <p:nvPr/>
        </p:nvCxnSpPr>
        <p:spPr bwMode="auto">
          <a:xfrm flipH="1">
            <a:off x="7553325" y="2200275"/>
            <a:ext cx="93663" cy="7667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9" name="Slide Number Placeholder 133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42F8E-3CF2-425D-A644-4460AFE078B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4363" name="Rectangle 13329"/>
          <p:cNvSpPr>
            <a:spLocks noChangeArrowheads="1"/>
          </p:cNvSpPr>
          <p:nvPr/>
        </p:nvSpPr>
        <p:spPr bwMode="auto">
          <a:xfrm>
            <a:off x="14288" y="-1588"/>
            <a:ext cx="3322637" cy="147320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14364" name="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5C81CE"/>
                </a:solidFill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408113"/>
            <a:ext cx="6597650" cy="47847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NERIS</a:t>
            </a:r>
            <a:r>
              <a:rPr lang="en-US" dirty="0"/>
              <a:t> </a:t>
            </a:r>
            <a:r>
              <a:rPr lang="en-US" dirty="0" smtClean="0"/>
              <a:t>- an </a:t>
            </a:r>
            <a:r>
              <a:rPr lang="en-US" b="1" dirty="0" smtClean="0"/>
              <a:t>attempt</a:t>
            </a:r>
            <a:r>
              <a:rPr lang="en-US" dirty="0" smtClean="0"/>
              <a:t> to enhance European response to and recovery from radiological emergencies</a:t>
            </a:r>
          </a:p>
          <a:p>
            <a:pPr lvl="1">
              <a:defRPr/>
            </a:pPr>
            <a:r>
              <a:rPr lang="en-US" dirty="0" smtClean="0"/>
              <a:t>Lot of things to do, not evident to succeed</a:t>
            </a:r>
          </a:p>
          <a:p>
            <a:pPr lvl="1">
              <a:defRPr/>
            </a:pPr>
            <a:r>
              <a:rPr lang="en-US" dirty="0" err="1" smtClean="0"/>
              <a:t>NERIS</a:t>
            </a:r>
            <a:r>
              <a:rPr lang="en-US" dirty="0"/>
              <a:t>:</a:t>
            </a:r>
            <a:r>
              <a:rPr lang="en-US" dirty="0" smtClean="0"/>
              <a:t> potential to succeed: </a:t>
            </a:r>
          </a:p>
          <a:p>
            <a:pPr lvl="2">
              <a:defRPr/>
            </a:pPr>
            <a:r>
              <a:rPr lang="en-US" dirty="0" smtClean="0"/>
              <a:t>= independent</a:t>
            </a:r>
          </a:p>
          <a:p>
            <a:pPr lvl="2">
              <a:defRPr/>
            </a:pPr>
            <a:r>
              <a:rPr lang="en-US" dirty="0" smtClean="0"/>
              <a:t>very large and diverse expertise</a:t>
            </a:r>
          </a:p>
          <a:p>
            <a:pPr>
              <a:defRPr/>
            </a:pPr>
            <a:r>
              <a:rPr lang="en-US" dirty="0" smtClean="0"/>
              <a:t>Application of </a:t>
            </a:r>
            <a:r>
              <a:rPr lang="en-US" dirty="0" err="1" smtClean="0"/>
              <a:t>ICRP</a:t>
            </a:r>
            <a:r>
              <a:rPr lang="en-US" dirty="0" smtClean="0"/>
              <a:t> recommendations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Not &gt;100 </a:t>
            </a:r>
            <a:r>
              <a:rPr lang="en-US" dirty="0" err="1" smtClean="0">
                <a:sym typeface="Wingdings" pitchFamily="2" charset="2"/>
              </a:rPr>
              <a:t>mSv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>
              <a:defRPr/>
            </a:pPr>
            <a:r>
              <a:rPr lang="en-US" dirty="0" smtClean="0"/>
              <a:t>Dose scale with 3 bands: 0-1, 1-20, 20-100</a:t>
            </a:r>
          </a:p>
          <a:p>
            <a:pPr lvl="1">
              <a:defRPr/>
            </a:pPr>
            <a:r>
              <a:rPr lang="en-US" dirty="0" smtClean="0"/>
              <a:t>Depending on controllability of source </a:t>
            </a:r>
            <a:r>
              <a:rPr lang="en-US" dirty="0" smtClean="0">
                <a:sym typeface="Wingdings" pitchFamily="2" charset="2"/>
              </a:rPr>
              <a:t> lower and lower band</a:t>
            </a:r>
          </a:p>
          <a:p>
            <a:pPr lvl="1">
              <a:defRPr/>
            </a:pPr>
            <a:r>
              <a:rPr lang="en-US" b="1" dirty="0" smtClean="0">
                <a:sym typeface="Wingdings" pitchFamily="2" charset="2"/>
              </a:rPr>
              <a:t>If</a:t>
            </a:r>
            <a:r>
              <a:rPr lang="en-US" dirty="0" smtClean="0">
                <a:sym typeface="Wingdings" pitchFamily="2" charset="2"/>
              </a:rPr>
              <a:t> you can do better   do better</a:t>
            </a:r>
          </a:p>
          <a:p>
            <a:pPr marL="422275" lvl="1" indent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5C81CE"/>
                </a:solidFill>
                <a:sym typeface="Wingdings" pitchFamily="2" charset="2"/>
              </a:rPr>
              <a:t>Key issue: transition from emergency exposure situation to existing exposure situation</a:t>
            </a:r>
            <a:endParaRPr lang="en-US" dirty="0" smtClean="0">
              <a:solidFill>
                <a:srgbClr val="5C81CE"/>
              </a:solidFill>
            </a:endParaRP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D321D-842D-4B33-A6B3-515B8BA6EB5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4288" y="-1588"/>
            <a:ext cx="3322637" cy="1450976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16389" name="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>
                <a:solidFill>
                  <a:srgbClr val="5C81CE"/>
                </a:solidFill>
              </a:rPr>
              <a:t>Fukushima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550" y="1693863"/>
            <a:ext cx="6597650" cy="4784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Fukushima response </a:t>
            </a:r>
            <a:r>
              <a:rPr lang="en-US" dirty="0"/>
              <a:t>(</a:t>
            </a:r>
            <a:r>
              <a:rPr lang="en-US" dirty="0" smtClean="0"/>
              <a:t>Japan): </a:t>
            </a:r>
          </a:p>
          <a:p>
            <a:pPr>
              <a:defRPr/>
            </a:pP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in line with </a:t>
            </a:r>
            <a:r>
              <a:rPr lang="en-US" dirty="0" err="1" smtClean="0"/>
              <a:t>ICRP</a:t>
            </a:r>
            <a:r>
              <a:rPr lang="en-US" dirty="0" smtClean="0"/>
              <a:t> recommendations (3 bands)</a:t>
            </a:r>
          </a:p>
          <a:p>
            <a:pPr>
              <a:defRPr/>
            </a:pPr>
            <a:r>
              <a:rPr lang="en-US" dirty="0"/>
              <a:t>l</a:t>
            </a:r>
            <a:r>
              <a:rPr lang="en-US" dirty="0" smtClean="0"/>
              <a:t>essons </a:t>
            </a:r>
          </a:p>
          <a:p>
            <a:pPr lvl="1">
              <a:defRPr/>
            </a:pPr>
            <a:r>
              <a:rPr lang="en-US" dirty="0" smtClean="0"/>
              <a:t>Sheltering very difficult protective action</a:t>
            </a:r>
          </a:p>
          <a:p>
            <a:pPr lvl="1">
              <a:defRPr/>
            </a:pPr>
            <a:r>
              <a:rPr lang="en-US" dirty="0" smtClean="0"/>
              <a:t>Difficulty on computer code predictions</a:t>
            </a:r>
          </a:p>
          <a:p>
            <a:pPr lvl="1">
              <a:defRPr/>
            </a:pPr>
            <a:r>
              <a:rPr lang="en-US" dirty="0" smtClean="0"/>
              <a:t>Tap water surprises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ransition to existing exposure situation (1-20 </a:t>
            </a:r>
            <a:r>
              <a:rPr lang="en-US" dirty="0" err="1" smtClean="0">
                <a:sym typeface="Wingdings" pitchFamily="2" charset="2"/>
              </a:rPr>
              <a:t>mSv</a:t>
            </a:r>
            <a:r>
              <a:rPr lang="en-US" dirty="0" smtClean="0">
                <a:sym typeface="Wingdings" pitchFamily="2" charset="2"/>
              </a:rPr>
              <a:t>): use of school playgrounds @ 20 </a:t>
            </a:r>
            <a:r>
              <a:rPr lang="en-US" dirty="0" err="1" smtClean="0">
                <a:sym typeface="Wingdings" pitchFamily="2" charset="2"/>
              </a:rPr>
              <a:t>mSv</a:t>
            </a:r>
            <a:endParaRPr lang="en-US" dirty="0" smtClean="0"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rom </a:t>
            </a:r>
            <a:r>
              <a:rPr lang="en-US" dirty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eptember on: lifting of evacuation prepared area  nobody has come back yet </a:t>
            </a:r>
          </a:p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rom next April : lowering of Food contamination levels (&lt; </a:t>
            </a:r>
            <a:r>
              <a:rPr lang="en-US" dirty="0" err="1" smtClean="0"/>
              <a:t>1mSv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will Europe follow again?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Open questions: e.g. thyroid dose children</a:t>
            </a:r>
          </a:p>
          <a:p>
            <a:pPr>
              <a:defRPr/>
            </a:pPr>
            <a:endParaRPr lang="en-US" dirty="0" smtClean="0">
              <a:solidFill>
                <a:srgbClr val="5C81CE"/>
              </a:solidFill>
            </a:endParaRP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37557-5752-49FF-A28F-B3ADC88D6B6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288" y="-1588"/>
            <a:ext cx="3322637" cy="1450976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17413" name="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5C81CE"/>
                </a:solidFill>
              </a:rPr>
              <a:t>Fukushima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663" y="1633538"/>
            <a:ext cx="6951662" cy="4784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Fukushima response (Europe)</a:t>
            </a:r>
          </a:p>
          <a:p>
            <a:pPr>
              <a:defRPr/>
            </a:pPr>
            <a:r>
              <a:rPr lang="en-US" dirty="0" err="1" smtClean="0"/>
              <a:t>ECURIE</a:t>
            </a:r>
            <a:r>
              <a:rPr lang="en-US" dirty="0" smtClean="0"/>
              <a:t> activated 12/03, </a:t>
            </a:r>
          </a:p>
          <a:p>
            <a:pPr>
              <a:defRPr/>
            </a:pPr>
            <a:r>
              <a:rPr lang="en-US" dirty="0" smtClean="0"/>
              <a:t>Import controls: </a:t>
            </a:r>
          </a:p>
          <a:p>
            <a:pPr lvl="1">
              <a:defRPr/>
            </a:pPr>
            <a:r>
              <a:rPr lang="en-US" dirty="0" smtClean="0"/>
              <a:t>binding on import checks on food &amp; feed</a:t>
            </a:r>
          </a:p>
          <a:p>
            <a:pPr lvl="1">
              <a:defRPr/>
            </a:pPr>
            <a:r>
              <a:rPr lang="en-US" dirty="0" smtClean="0"/>
              <a:t>Non-binding for other goods (confusion)</a:t>
            </a:r>
          </a:p>
          <a:p>
            <a:pPr>
              <a:defRPr/>
            </a:pPr>
            <a:r>
              <a:rPr lang="en-US" dirty="0" smtClean="0"/>
              <a:t>Food levels (25/03) </a:t>
            </a:r>
            <a:r>
              <a:rPr lang="en-US" dirty="0" smtClean="0">
                <a:sym typeface="Wingdings" pitchFamily="2" charset="2"/>
              </a:rPr>
              <a:t> 500 </a:t>
            </a:r>
            <a:r>
              <a:rPr lang="en-US" dirty="0" err="1" smtClean="0">
                <a:sym typeface="Wingdings" pitchFamily="2" charset="2"/>
              </a:rPr>
              <a:t>Bq</a:t>
            </a:r>
            <a:r>
              <a:rPr lang="en-US" dirty="0" smtClean="0">
                <a:sym typeface="Wingdings" pitchFamily="2" charset="2"/>
              </a:rPr>
              <a:t>/kg (Cs-137,134)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Need for: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Emergency plan: circulation of contaminated goods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Information exchange (</a:t>
            </a:r>
            <a:r>
              <a:rPr lang="en-US" dirty="0" err="1" smtClean="0">
                <a:sym typeface="Wingdings" pitchFamily="2" charset="2"/>
              </a:rPr>
              <a:t>HERCA</a:t>
            </a:r>
            <a:r>
              <a:rPr lang="en-US" dirty="0" smtClean="0">
                <a:sym typeface="Wingdings" pitchFamily="2" charset="2"/>
              </a:rPr>
              <a:t> became very active)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Improve communication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Sharing environmental monitoring data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Harmonization within EU of emergency response</a:t>
            </a:r>
          </a:p>
          <a:p>
            <a:pPr lvl="1">
              <a:defRPr/>
            </a:pPr>
            <a:r>
              <a:rPr lang="en-US" dirty="0" smtClean="0">
                <a:sym typeface="Wingdings" pitchFamily="2" charset="2"/>
              </a:rPr>
              <a:t>Thorough reflection on food levels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0CC0B-14EE-4847-ACB3-6C7E25C351F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l="2399" t="7008" r="2766" b="2795"/>
          <a:stretch>
            <a:fillRect/>
          </a:stretch>
        </p:blipFill>
        <p:spPr bwMode="auto">
          <a:xfrm>
            <a:off x="0" y="4714875"/>
            <a:ext cx="24574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4288" y="-1588"/>
            <a:ext cx="3322637" cy="147320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18438" name="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5C81CE"/>
                </a:solidFill>
              </a:rPr>
              <a:t>ICRP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EU Revision BSS and also other directives (basis </a:t>
            </a:r>
            <a:r>
              <a:rPr lang="en-US" dirty="0" err="1" smtClean="0"/>
              <a:t>ICRP103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IAEA</a:t>
            </a:r>
            <a:r>
              <a:rPr lang="en-US" dirty="0" smtClean="0"/>
              <a:t> BSS ready (interim report): basis </a:t>
            </a:r>
            <a:r>
              <a:rPr lang="en-US" dirty="0" err="1" smtClean="0"/>
              <a:t>ICRP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“should” and “shall” statements</a:t>
            </a:r>
          </a:p>
          <a:p>
            <a:pPr>
              <a:defRPr/>
            </a:pPr>
            <a:r>
              <a:rPr lang="en-US" dirty="0" smtClean="0"/>
              <a:t>NEA: large number of activities, reference levels link to </a:t>
            </a:r>
            <a:r>
              <a:rPr lang="en-US" dirty="0" err="1" smtClean="0"/>
              <a:t>ICRP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WNA</a:t>
            </a:r>
            <a:r>
              <a:rPr lang="en-US" dirty="0" smtClean="0"/>
              <a:t>: need for “refinements”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/>
              <a:t>Key issue: </a:t>
            </a:r>
            <a:r>
              <a:rPr lang="en-US" dirty="0" smtClean="0"/>
              <a:t>how to deal with contradicting advices </a:t>
            </a:r>
            <a:r>
              <a:rPr lang="en-US" dirty="0" smtClean="0">
                <a:sym typeface="Wingdings" pitchFamily="2" charset="2"/>
              </a:rPr>
              <a:t> makes communication with public difficult.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ym typeface="Wingdings" pitchFamily="2" charset="2"/>
              </a:rPr>
              <a:t>Don’t confuse the public!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C6032-A600-465C-BFDC-8EEC0AE47EC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288" y="-1588"/>
            <a:ext cx="3322637" cy="147320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19461" name="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5C81CE"/>
                </a:solidFill>
              </a:rPr>
              <a:t>Implementation of </a:t>
            </a:r>
            <a:br>
              <a:rPr lang="en-US" smtClean="0">
                <a:solidFill>
                  <a:srgbClr val="5C81CE"/>
                </a:solidFill>
              </a:rPr>
            </a:br>
            <a:r>
              <a:rPr lang="en-US" smtClean="0">
                <a:solidFill>
                  <a:srgbClr val="5C81CE"/>
                </a:solidFill>
              </a:rPr>
              <a:t>ICRP recommendations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Individual countermeasures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overall protection strategy</a:t>
            </a:r>
          </a:p>
          <a:p>
            <a:pPr lvl="1">
              <a:defRPr/>
            </a:pPr>
            <a:r>
              <a:rPr lang="en-US" dirty="0" smtClean="0"/>
              <a:t>Implementation poses several questions (for development of tools answers are required)</a:t>
            </a:r>
          </a:p>
          <a:p>
            <a:pPr marL="407988" indent="-342900">
              <a:defRPr/>
            </a:pPr>
            <a:r>
              <a:rPr lang="en-US" dirty="0" smtClean="0"/>
              <a:t>In context of </a:t>
            </a:r>
            <a:r>
              <a:rPr lang="en-US" dirty="0" err="1" smtClean="0"/>
              <a:t>NERIS-TP</a:t>
            </a:r>
            <a:r>
              <a:rPr lang="en-US" dirty="0" smtClean="0"/>
              <a:t> project: big effort of the development of a screening tool</a:t>
            </a:r>
          </a:p>
          <a:p>
            <a:pPr marL="407988" indent="-342900">
              <a:defRPr/>
            </a:pPr>
            <a:r>
              <a:rPr lang="en-US" dirty="0" smtClean="0"/>
              <a:t>Is all knowledge available: e.g. radionuclide vector not enough, also physicochemical parameters required.</a:t>
            </a:r>
          </a:p>
          <a:p>
            <a:pPr marL="407988" indent="-342900">
              <a:defRPr/>
            </a:pPr>
            <a:r>
              <a:rPr lang="en-US" dirty="0" smtClean="0"/>
              <a:t>Can collective dose contribute in optimization of protection strategy? </a:t>
            </a:r>
          </a:p>
          <a:p>
            <a:pPr marL="407988" indent="-342900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FB011-E242-49B9-BBD3-F00C1D317D6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4288" y="-1588"/>
            <a:ext cx="3322637" cy="147320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20485" name="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5C81CE"/>
                </a:solidFill>
              </a:rPr>
              <a:t>National experiences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244600" y="1382713"/>
            <a:ext cx="7594600" cy="4784725"/>
          </a:xfrm>
        </p:spPr>
        <p:txBody>
          <a:bodyPr/>
          <a:lstStyle/>
          <a:p>
            <a:pPr lvl="1"/>
            <a:r>
              <a:rPr lang="en-US" smtClean="0"/>
              <a:t>Germany:</a:t>
            </a:r>
          </a:p>
          <a:p>
            <a:pPr lvl="2"/>
            <a:r>
              <a:rPr lang="en-US" smtClean="0"/>
              <a:t>study on relation of individual intervention levels with the general ICRP reference level (use of 100 mSv/y)</a:t>
            </a:r>
          </a:p>
          <a:p>
            <a:pPr lvl="1"/>
            <a:r>
              <a:rPr lang="en-US" smtClean="0"/>
              <a:t>Finland: </a:t>
            </a:r>
          </a:p>
          <a:p>
            <a:pPr lvl="2"/>
            <a:r>
              <a:rPr lang="en-US" smtClean="0"/>
              <a:t>20 mSv/y effective residual dose</a:t>
            </a:r>
          </a:p>
          <a:p>
            <a:pPr lvl="2"/>
            <a:r>
              <a:rPr lang="en-US" smtClean="0"/>
              <a:t>Operational intervention levels: dose criteria </a:t>
            </a:r>
            <a:r>
              <a:rPr lang="en-US" smtClean="0">
                <a:sym typeface="Wingdings" pitchFamily="2" charset="2"/>
              </a:rPr>
              <a:t> ambient dose rate  airborne concentration  surface activity</a:t>
            </a:r>
          </a:p>
          <a:p>
            <a:pPr lvl="1"/>
            <a:r>
              <a:rPr lang="en-US" smtClean="0">
                <a:sym typeface="Wingdings" pitchFamily="2" charset="2"/>
              </a:rPr>
              <a:t>UK:</a:t>
            </a:r>
          </a:p>
          <a:p>
            <a:pPr lvl="2"/>
            <a:r>
              <a:rPr lang="en-US" smtClean="0">
                <a:sym typeface="Wingdings" pitchFamily="2" charset="2"/>
              </a:rPr>
              <a:t>Likely to adopt intervention levels (averted dose) and reference levels (residual dose); expressed as ranges</a:t>
            </a:r>
          </a:p>
          <a:p>
            <a:pPr lvl="2"/>
            <a:r>
              <a:rPr lang="en-US" smtClean="0">
                <a:sym typeface="Wingdings" pitchFamily="2" charset="2"/>
              </a:rPr>
              <a:t>New advice will undergo extensive stakeholder consultation</a:t>
            </a:r>
          </a:p>
          <a:p>
            <a:pPr lvl="1"/>
            <a:r>
              <a:rPr lang="en-US" smtClean="0">
                <a:sym typeface="Wingdings" pitchFamily="2" charset="2"/>
              </a:rPr>
              <a:t>Baden-Wuerttemberg:</a:t>
            </a:r>
          </a:p>
          <a:p>
            <a:pPr lvl="2"/>
            <a:r>
              <a:rPr lang="en-US" smtClean="0">
                <a:sym typeface="Wingdings" pitchFamily="2" charset="2"/>
              </a:rPr>
              <a:t>Full chain from plant status to monitoring over models</a:t>
            </a:r>
          </a:p>
          <a:p>
            <a:pPr lvl="1"/>
            <a:r>
              <a:rPr lang="en-US" smtClean="0">
                <a:sym typeface="Wingdings" pitchFamily="2" charset="2"/>
              </a:rPr>
              <a:t>Posters reflect well different national concerns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F6476-166F-4CEB-81F4-73D2868DE03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4288" y="-1588"/>
            <a:ext cx="3322637" cy="147320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21509" name="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5C81CE"/>
                </a:solidFill>
              </a:rPr>
              <a:t>Break-out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71613"/>
            <a:ext cx="7162800" cy="4627562"/>
          </a:xfrm>
        </p:spPr>
        <p:txBody>
          <a:bodyPr/>
          <a:lstStyle/>
          <a:p>
            <a:pPr marL="357187" lvl="1" indent="0">
              <a:buFont typeface="Wingdings" pitchFamily="2" charset="2"/>
              <a:buNone/>
              <a:defRPr/>
            </a:pPr>
            <a:r>
              <a:rPr lang="en-US" dirty="0" smtClean="0"/>
              <a:t>Common aspects in the 4 break-out sessions:</a:t>
            </a:r>
          </a:p>
          <a:p>
            <a:pPr lvl="2">
              <a:defRPr/>
            </a:pPr>
            <a:r>
              <a:rPr lang="en-US" dirty="0" smtClean="0"/>
              <a:t>Use of simulation models and/or tools related to new recommendations: further developments/ coherence </a:t>
            </a:r>
          </a:p>
          <a:p>
            <a:pPr lvl="2">
              <a:defRPr/>
            </a:pPr>
            <a:r>
              <a:rPr lang="en-US" dirty="0" smtClean="0"/>
              <a:t>What are the needs for taking decisions:</a:t>
            </a:r>
          </a:p>
          <a:p>
            <a:pPr lvl="3">
              <a:defRPr/>
            </a:pPr>
            <a:r>
              <a:rPr lang="en-US" dirty="0" smtClean="0"/>
              <a:t>(Exchange of) data: </a:t>
            </a:r>
            <a:r>
              <a:rPr lang="en-US" dirty="0" err="1" smtClean="0"/>
              <a:t>ECURIE</a:t>
            </a:r>
            <a:r>
              <a:rPr lang="en-US" dirty="0" smtClean="0"/>
              <a:t> or </a:t>
            </a:r>
            <a:r>
              <a:rPr lang="en-US" b="1" dirty="0" smtClean="0"/>
              <a:t>new EU databank </a:t>
            </a:r>
            <a:r>
              <a:rPr lang="en-US" dirty="0" smtClean="0"/>
              <a:t>(technical backup of </a:t>
            </a:r>
            <a:r>
              <a:rPr lang="en-US" dirty="0" err="1" smtClean="0"/>
              <a:t>NERIS</a:t>
            </a:r>
            <a:r>
              <a:rPr lang="en-US" dirty="0" smtClean="0"/>
              <a:t> partners)/ R&amp;D or authority perspective</a:t>
            </a:r>
          </a:p>
          <a:p>
            <a:pPr lvl="3">
              <a:defRPr/>
            </a:pPr>
            <a:r>
              <a:rPr lang="en-US" dirty="0" smtClean="0"/>
              <a:t>Tools (Preparedness </a:t>
            </a:r>
            <a:r>
              <a:rPr lang="en-US" dirty="0" smtClean="0">
                <a:sym typeface="Wingdings" pitchFamily="2" charset="2"/>
              </a:rPr>
              <a:t> strategies</a:t>
            </a:r>
            <a:r>
              <a:rPr lang="en-US" dirty="0" smtClean="0"/>
              <a:t> – response)</a:t>
            </a:r>
            <a:endParaRPr lang="en-US" dirty="0"/>
          </a:p>
          <a:p>
            <a:pPr lvl="4">
              <a:defRPr/>
            </a:pPr>
            <a:r>
              <a:rPr lang="en-US" dirty="0" smtClean="0"/>
              <a:t>Plant status</a:t>
            </a:r>
          </a:p>
          <a:p>
            <a:pPr lvl="4">
              <a:defRPr/>
            </a:pPr>
            <a:r>
              <a:rPr lang="en-US" dirty="0" smtClean="0"/>
              <a:t>Models </a:t>
            </a:r>
          </a:p>
          <a:p>
            <a:pPr lvl="4">
              <a:defRPr/>
            </a:pPr>
            <a:r>
              <a:rPr lang="en-US" dirty="0" smtClean="0"/>
              <a:t>Measurements</a:t>
            </a:r>
          </a:p>
          <a:p>
            <a:pPr lvl="4">
              <a:defRPr/>
            </a:pPr>
            <a:r>
              <a:rPr lang="en-US" dirty="0" smtClean="0"/>
              <a:t>Handbooks, stakeholder processes, …</a:t>
            </a:r>
          </a:p>
          <a:p>
            <a:pPr lvl="3">
              <a:defRPr/>
            </a:pPr>
            <a:r>
              <a:rPr lang="en-US" dirty="0" smtClean="0"/>
              <a:t>Expert knowledge/experience/validation of tools/elimination of crazy options/uncertainties/more needed for malicious acts</a:t>
            </a:r>
          </a:p>
          <a:p>
            <a:pPr lvl="3">
              <a:defRPr/>
            </a:pPr>
            <a:r>
              <a:rPr lang="en-US" dirty="0" smtClean="0"/>
              <a:t>The opinion of the public, ethical aspects, communication dimensions (new media)</a:t>
            </a:r>
          </a:p>
          <a:p>
            <a:pPr lvl="3">
              <a:defRPr/>
            </a:pPr>
            <a:r>
              <a:rPr lang="en-US" dirty="0" smtClean="0"/>
              <a:t>Guidance: reference levels - operational intervention levels, …(</a:t>
            </a:r>
            <a:r>
              <a:rPr lang="en-US" dirty="0" err="1" smtClean="0"/>
              <a:t>ICRP60</a:t>
            </a:r>
            <a:r>
              <a:rPr lang="en-US" dirty="0" smtClean="0"/>
              <a:t> well integrated </a:t>
            </a:r>
            <a:r>
              <a:rPr lang="en-US" dirty="0" smtClean="0">
                <a:sym typeface="Wingdings" pitchFamily="2" charset="2"/>
              </a:rPr>
              <a:t> (no) need for strategy related to new </a:t>
            </a:r>
            <a:r>
              <a:rPr lang="en-US" dirty="0" err="1" smtClean="0">
                <a:sym typeface="Wingdings" pitchFamily="2" charset="2"/>
              </a:rPr>
              <a:t>ICRP</a:t>
            </a:r>
            <a:r>
              <a:rPr lang="en-US" dirty="0" smtClean="0">
                <a:sym typeface="Wingdings" pitchFamily="2" charset="2"/>
              </a:rPr>
              <a:t>), needs time</a:t>
            </a: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069C20-5993-433A-BF8E-4304041A485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22532" name="Picture 2" descr="http://www.math.rug.nl/stat/models/css/header%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1244600"/>
            <a:ext cx="871537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4288" y="-1588"/>
            <a:ext cx="3322637" cy="147320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22534" name="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439738"/>
            <a:ext cx="2974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9688" y="6099175"/>
            <a:ext cx="27717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Title of a workshop for modelers of complex problems related to uncertainty and model selection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_sc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_s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709</TotalTime>
  <Pages>22</Pages>
  <Words>897</Words>
  <Application>Microsoft Macintosh PowerPoint</Application>
  <PresentationFormat>Présentation à l'écran (4:3)</PresentationFormat>
  <Paragraphs>149</Paragraphs>
  <Slides>12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2__SCK</vt:lpstr>
      <vt:lpstr>_sck</vt:lpstr>
      <vt:lpstr>1__sck</vt:lpstr>
      <vt:lpstr>Diapositive 1</vt:lpstr>
      <vt:lpstr>Diapositive 2</vt:lpstr>
      <vt:lpstr> Introduction </vt:lpstr>
      <vt:lpstr> Fukushima</vt:lpstr>
      <vt:lpstr>Fukushima</vt:lpstr>
      <vt:lpstr>ICRP recommendations</vt:lpstr>
      <vt:lpstr>Implementation of  ICRP recommendations</vt:lpstr>
      <vt:lpstr>National experiences</vt:lpstr>
      <vt:lpstr>Break-out sessions</vt:lpstr>
      <vt:lpstr>Way forward</vt:lpstr>
      <vt:lpstr>Public takes also action!</vt:lpstr>
      <vt:lpstr>Wisdom for travelers: don’t focus on arriving, enjoy being on the road  Thanks for the excellent organization  </vt:lpstr>
    </vt:vector>
  </TitlesOfParts>
  <Company>SCK-CEN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jcamps</dc:creator>
  <cp:lastModifiedBy>Cyril Croteau</cp:lastModifiedBy>
  <cp:revision>48</cp:revision>
  <cp:lastPrinted>2011-12-22T07:31:06Z</cp:lastPrinted>
  <dcterms:created xsi:type="dcterms:W3CDTF">2012-02-13T17:01:24Z</dcterms:created>
  <dcterms:modified xsi:type="dcterms:W3CDTF">2012-02-13T17:01:51Z</dcterms:modified>
</cp:coreProperties>
</file>