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sldIdLst>
    <p:sldId id="339" r:id="rId2"/>
    <p:sldId id="341" r:id="rId3"/>
    <p:sldId id="349" r:id="rId4"/>
    <p:sldId id="350" r:id="rId5"/>
    <p:sldId id="351" r:id="rId6"/>
    <p:sldId id="352" r:id="rId7"/>
    <p:sldId id="359" r:id="rId8"/>
    <p:sldId id="353" r:id="rId9"/>
    <p:sldId id="354" r:id="rId10"/>
    <p:sldId id="355" r:id="rId11"/>
    <p:sldId id="356" r:id="rId12"/>
    <p:sldId id="357" r:id="rId13"/>
    <p:sldId id="358" r:id="rId14"/>
    <p:sldId id="346" r:id="rId15"/>
    <p:sldId id="321"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9F0D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1331" autoAdjust="0"/>
  </p:normalViewPr>
  <p:slideViewPr>
    <p:cSldViewPr>
      <p:cViewPr varScale="1">
        <p:scale>
          <a:sx n="85" d="100"/>
          <a:sy n="85" d="100"/>
        </p:scale>
        <p:origin x="-859"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09CEDE-15EB-4725-9518-B6728DFAC11C}" type="datetimeFigureOut">
              <a:rPr lang="en-GB" smtClean="0"/>
              <a:t>2013-05-17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B880CD-8EF1-4E3E-9393-3CD8A832ADB9}" type="slidenum">
              <a:rPr lang="en-GB" smtClean="0"/>
              <a:t>‹#›</a:t>
            </a:fld>
            <a:endParaRPr lang="en-GB"/>
          </a:p>
        </p:txBody>
      </p:sp>
    </p:spTree>
    <p:extLst>
      <p:ext uri="{BB962C8B-B14F-4D97-AF65-F5344CB8AC3E}">
        <p14:creationId xmlns:p14="http://schemas.microsoft.com/office/powerpoint/2010/main" val="471814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B880CD-8EF1-4E3E-9393-3CD8A832ADB9}" type="slidenum">
              <a:rPr lang="en-GB" smtClean="0"/>
              <a:t>1</a:t>
            </a:fld>
            <a:endParaRPr lang="en-GB"/>
          </a:p>
        </p:txBody>
      </p:sp>
    </p:spTree>
    <p:extLst>
      <p:ext uri="{BB962C8B-B14F-4D97-AF65-F5344CB8AC3E}">
        <p14:creationId xmlns:p14="http://schemas.microsoft.com/office/powerpoint/2010/main" val="5398134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05" name="Text Box 9"/>
          <p:cNvSpPr txBox="1">
            <a:spLocks noChangeArrowheads="1"/>
          </p:cNvSpPr>
          <p:nvPr/>
        </p:nvSpPr>
        <p:spPr bwMode="black">
          <a:xfrm>
            <a:off x="3505200" y="6019800"/>
            <a:ext cx="2209800" cy="66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b="1">
                <a:solidFill>
                  <a:srgbClr val="FFFFFF"/>
                </a:solidFill>
                <a:latin typeface="Arial" charset="0"/>
              </a:rPr>
              <a:t>IAEA</a:t>
            </a:r>
          </a:p>
          <a:p>
            <a:pPr algn="ctr">
              <a:spcBef>
                <a:spcPct val="50000"/>
              </a:spcBef>
            </a:pPr>
            <a:r>
              <a:rPr lang="en-US" sz="900" b="1">
                <a:solidFill>
                  <a:srgbClr val="FFFFFF"/>
                </a:solidFill>
                <a:latin typeface="Arial" charset="0"/>
              </a:rPr>
              <a:t>International Atomic Energy Agency</a:t>
            </a:r>
          </a:p>
        </p:txBody>
      </p:sp>
      <p:pic>
        <p:nvPicPr>
          <p:cNvPr id="4106" name="Picture 10" descr="\\pc26995\Projects\ICS\ICS.VB6\ICSUI\Graphics\IAEAlogo_Black.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4114800" y="5105400"/>
            <a:ext cx="1050925"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45791" dir="3378596" algn="ctr" rotWithShape="0">
                    <a:srgbClr val="5F5F5F">
                      <a:alpha val="50000"/>
                    </a:srgbClr>
                  </a:outerShdw>
                </a:effectLst>
              </a14:hiddenEffects>
            </a:ext>
          </a:extLst>
        </p:spPr>
      </p:pic>
      <p:pic>
        <p:nvPicPr>
          <p:cNvPr id="4104" name="Picture 8" descr="title_logo_bglight.jpg                                         00056D31Macintosh HD                   B746CC0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hidden">
          <a:xfrm>
            <a:off x="0" y="0"/>
            <a:ext cx="9144000" cy="6861175"/>
          </a:xfrm>
          <a:prstGeom prst="rect">
            <a:avLst/>
          </a:prstGeom>
          <a:noFill/>
          <a:extLst>
            <a:ext uri="{909E8E84-426E-40DD-AFC4-6F175D3DCCD1}">
              <a14:hiddenFill xmlns:a14="http://schemas.microsoft.com/office/drawing/2010/main">
                <a:solidFill>
                  <a:srgbClr val="FFFFFF"/>
                </a:solidFill>
              </a14:hiddenFill>
            </a:ext>
          </a:extLst>
        </p:spPr>
      </p:pic>
      <p:sp>
        <p:nvSpPr>
          <p:cNvPr id="4099" name="Rectangle 3"/>
          <p:cNvSpPr>
            <a:spLocks noGrp="1" noChangeArrowheads="1"/>
          </p:cNvSpPr>
          <p:nvPr>
            <p:ph type="ctrTitle"/>
          </p:nvPr>
        </p:nvSpPr>
        <p:spPr bwMode="gray">
          <a:xfrm>
            <a:off x="0" y="1000125"/>
            <a:ext cx="9144000" cy="1771650"/>
          </a:xfrm>
        </p:spPr>
        <p:txBody>
          <a:bodyPr/>
          <a:lstStyle>
            <a:lvl1pPr algn="ctr">
              <a:defRPr/>
            </a:lvl1pPr>
          </a:lstStyle>
          <a:p>
            <a:pPr lvl="0"/>
            <a:r>
              <a:rPr lang="en-US" noProof="0" smtClean="0"/>
              <a:t>Click to edit Master title style</a:t>
            </a:r>
          </a:p>
        </p:txBody>
      </p:sp>
      <p:sp>
        <p:nvSpPr>
          <p:cNvPr id="4100" name="Rectangle 4"/>
          <p:cNvSpPr>
            <a:spLocks noGrp="1" noChangeArrowheads="1"/>
          </p:cNvSpPr>
          <p:nvPr>
            <p:ph type="subTitle" idx="1"/>
          </p:nvPr>
        </p:nvSpPr>
        <p:spPr>
          <a:xfrm>
            <a:off x="0" y="2797175"/>
            <a:ext cx="9144000" cy="1727200"/>
          </a:xfrm>
        </p:spPr>
        <p:txBody>
          <a:bodyPr anchor="ctr" anchorCtr="1"/>
          <a:lstStyle>
            <a:lvl1pPr marL="0" indent="0" algn="ctr">
              <a:buFontTx/>
              <a:buNone/>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CS 7-11 May 2012</a:t>
            </a:r>
            <a:endParaRPr lang="en-US"/>
          </a:p>
        </p:txBody>
      </p:sp>
      <p:sp>
        <p:nvSpPr>
          <p:cNvPr id="6" name="Slide Number Placeholder 5"/>
          <p:cNvSpPr>
            <a:spLocks noGrp="1"/>
          </p:cNvSpPr>
          <p:nvPr>
            <p:ph type="sldNum" sz="quarter" idx="12"/>
          </p:nvPr>
        </p:nvSpPr>
        <p:spPr/>
        <p:txBody>
          <a:bodyPr/>
          <a:lstStyle>
            <a:lvl1pPr>
              <a:defRPr/>
            </a:lvl1pPr>
          </a:lstStyle>
          <a:p>
            <a:fld id="{12C3BACF-D3F2-4680-8A83-F235EF9DE0FB}" type="slidenum">
              <a:rPr lang="en-US"/>
              <a:pPr/>
              <a:t>‹#›</a:t>
            </a:fld>
            <a:endParaRPr lang="en-US"/>
          </a:p>
        </p:txBody>
      </p:sp>
    </p:spTree>
    <p:extLst>
      <p:ext uri="{BB962C8B-B14F-4D97-AF65-F5344CB8AC3E}">
        <p14:creationId xmlns:p14="http://schemas.microsoft.com/office/powerpoint/2010/main" val="4180070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9888" y="98425"/>
            <a:ext cx="2147887" cy="5997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4638" y="98425"/>
            <a:ext cx="6292850" cy="5997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CS 7-11 May 2012</a:t>
            </a:r>
            <a:endParaRPr lang="en-US"/>
          </a:p>
        </p:txBody>
      </p:sp>
      <p:sp>
        <p:nvSpPr>
          <p:cNvPr id="6" name="Slide Number Placeholder 5"/>
          <p:cNvSpPr>
            <a:spLocks noGrp="1"/>
          </p:cNvSpPr>
          <p:nvPr>
            <p:ph type="sldNum" sz="quarter" idx="12"/>
          </p:nvPr>
        </p:nvSpPr>
        <p:spPr/>
        <p:txBody>
          <a:bodyPr/>
          <a:lstStyle>
            <a:lvl1pPr>
              <a:defRPr/>
            </a:lvl1pPr>
          </a:lstStyle>
          <a:p>
            <a:fld id="{B47EFD44-B94C-4C57-AE01-A4B8882DABE8}" type="slidenum">
              <a:rPr lang="en-US"/>
              <a:pPr/>
              <a:t>‹#›</a:t>
            </a:fld>
            <a:endParaRPr lang="en-US"/>
          </a:p>
        </p:txBody>
      </p:sp>
    </p:spTree>
    <p:extLst>
      <p:ext uri="{BB962C8B-B14F-4D97-AF65-F5344CB8AC3E}">
        <p14:creationId xmlns:p14="http://schemas.microsoft.com/office/powerpoint/2010/main" val="3382451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CS 7-11 May 2012</a:t>
            </a:r>
            <a:endParaRPr lang="en-US"/>
          </a:p>
        </p:txBody>
      </p:sp>
      <p:sp>
        <p:nvSpPr>
          <p:cNvPr id="6" name="Slide Number Placeholder 5"/>
          <p:cNvSpPr>
            <a:spLocks noGrp="1"/>
          </p:cNvSpPr>
          <p:nvPr>
            <p:ph type="sldNum" sz="quarter" idx="12"/>
          </p:nvPr>
        </p:nvSpPr>
        <p:spPr/>
        <p:txBody>
          <a:bodyPr/>
          <a:lstStyle>
            <a:lvl1pPr>
              <a:defRPr/>
            </a:lvl1pPr>
          </a:lstStyle>
          <a:p>
            <a:fld id="{8F25D2BF-40DD-4153-8CA3-FA72C0D116DE}" type="slidenum">
              <a:rPr lang="en-US"/>
              <a:pPr/>
              <a:t>‹#›</a:t>
            </a:fld>
            <a:endParaRPr lang="en-US"/>
          </a:p>
        </p:txBody>
      </p:sp>
    </p:spTree>
    <p:extLst>
      <p:ext uri="{BB962C8B-B14F-4D97-AF65-F5344CB8AC3E}">
        <p14:creationId xmlns:p14="http://schemas.microsoft.com/office/powerpoint/2010/main" val="925198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GB" smtClean="0"/>
              <a:t>CS 7-11 May 2012</a:t>
            </a:r>
            <a:endParaRPr lang="en-US"/>
          </a:p>
        </p:txBody>
      </p:sp>
      <p:sp>
        <p:nvSpPr>
          <p:cNvPr id="6" name="Slide Number Placeholder 5"/>
          <p:cNvSpPr>
            <a:spLocks noGrp="1"/>
          </p:cNvSpPr>
          <p:nvPr>
            <p:ph type="sldNum" sz="quarter" idx="12"/>
          </p:nvPr>
        </p:nvSpPr>
        <p:spPr/>
        <p:txBody>
          <a:bodyPr/>
          <a:lstStyle>
            <a:lvl1pPr>
              <a:defRPr/>
            </a:lvl1pPr>
          </a:lstStyle>
          <a:p>
            <a:fld id="{9AB426EB-D8B9-4590-84E5-2B7372505E30}" type="slidenum">
              <a:rPr lang="en-US"/>
              <a:pPr/>
              <a:t>‹#›</a:t>
            </a:fld>
            <a:endParaRPr lang="en-US"/>
          </a:p>
        </p:txBody>
      </p:sp>
    </p:spTree>
    <p:extLst>
      <p:ext uri="{BB962C8B-B14F-4D97-AF65-F5344CB8AC3E}">
        <p14:creationId xmlns:p14="http://schemas.microsoft.com/office/powerpoint/2010/main" val="2797728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4638" y="1524000"/>
            <a:ext cx="4219575"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524000"/>
            <a:ext cx="4221162"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CS 7-11 May 2012</a:t>
            </a:r>
            <a:endParaRPr lang="en-US"/>
          </a:p>
        </p:txBody>
      </p:sp>
      <p:sp>
        <p:nvSpPr>
          <p:cNvPr id="7" name="Slide Number Placeholder 6"/>
          <p:cNvSpPr>
            <a:spLocks noGrp="1"/>
          </p:cNvSpPr>
          <p:nvPr>
            <p:ph type="sldNum" sz="quarter" idx="12"/>
          </p:nvPr>
        </p:nvSpPr>
        <p:spPr/>
        <p:txBody>
          <a:bodyPr/>
          <a:lstStyle>
            <a:lvl1pPr>
              <a:defRPr/>
            </a:lvl1pPr>
          </a:lstStyle>
          <a:p>
            <a:fld id="{00328EFB-EE01-4A70-9A4E-807F4C30E73B}" type="slidenum">
              <a:rPr lang="en-US"/>
              <a:pPr/>
              <a:t>‹#›</a:t>
            </a:fld>
            <a:endParaRPr lang="en-US"/>
          </a:p>
        </p:txBody>
      </p:sp>
    </p:spTree>
    <p:extLst>
      <p:ext uri="{BB962C8B-B14F-4D97-AF65-F5344CB8AC3E}">
        <p14:creationId xmlns:p14="http://schemas.microsoft.com/office/powerpoint/2010/main" val="2758805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GB" smtClean="0"/>
              <a:t>CS 7-11 May 2012</a:t>
            </a:r>
            <a:endParaRPr lang="en-US"/>
          </a:p>
        </p:txBody>
      </p:sp>
      <p:sp>
        <p:nvSpPr>
          <p:cNvPr id="9" name="Slide Number Placeholder 8"/>
          <p:cNvSpPr>
            <a:spLocks noGrp="1"/>
          </p:cNvSpPr>
          <p:nvPr>
            <p:ph type="sldNum" sz="quarter" idx="12"/>
          </p:nvPr>
        </p:nvSpPr>
        <p:spPr/>
        <p:txBody>
          <a:bodyPr/>
          <a:lstStyle>
            <a:lvl1pPr>
              <a:defRPr/>
            </a:lvl1pPr>
          </a:lstStyle>
          <a:p>
            <a:fld id="{3496FF85-89A4-4D2F-9A47-F254EE67E025}" type="slidenum">
              <a:rPr lang="en-US"/>
              <a:pPr/>
              <a:t>‹#›</a:t>
            </a:fld>
            <a:endParaRPr lang="en-US"/>
          </a:p>
        </p:txBody>
      </p:sp>
    </p:spTree>
    <p:extLst>
      <p:ext uri="{BB962C8B-B14F-4D97-AF65-F5344CB8AC3E}">
        <p14:creationId xmlns:p14="http://schemas.microsoft.com/office/powerpoint/2010/main" val="3699818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GB" smtClean="0"/>
              <a:t>CS 7-11 May 2012</a:t>
            </a:r>
            <a:endParaRPr lang="en-US"/>
          </a:p>
        </p:txBody>
      </p:sp>
      <p:sp>
        <p:nvSpPr>
          <p:cNvPr id="5" name="Slide Number Placeholder 4"/>
          <p:cNvSpPr>
            <a:spLocks noGrp="1"/>
          </p:cNvSpPr>
          <p:nvPr>
            <p:ph type="sldNum" sz="quarter" idx="12"/>
          </p:nvPr>
        </p:nvSpPr>
        <p:spPr/>
        <p:txBody>
          <a:bodyPr/>
          <a:lstStyle>
            <a:lvl1pPr>
              <a:defRPr/>
            </a:lvl1pPr>
          </a:lstStyle>
          <a:p>
            <a:fld id="{64E0F0D9-1BD1-4BB2-9AEF-C45FC83CEFD4}" type="slidenum">
              <a:rPr lang="en-US"/>
              <a:pPr/>
              <a:t>‹#›</a:t>
            </a:fld>
            <a:endParaRPr lang="en-US"/>
          </a:p>
        </p:txBody>
      </p:sp>
    </p:spTree>
    <p:extLst>
      <p:ext uri="{BB962C8B-B14F-4D97-AF65-F5344CB8AC3E}">
        <p14:creationId xmlns:p14="http://schemas.microsoft.com/office/powerpoint/2010/main" val="3181803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GB" smtClean="0"/>
              <a:t>CS 7-11 May 2012</a:t>
            </a:r>
            <a:endParaRPr lang="en-US"/>
          </a:p>
        </p:txBody>
      </p:sp>
      <p:sp>
        <p:nvSpPr>
          <p:cNvPr id="4" name="Slide Number Placeholder 3"/>
          <p:cNvSpPr>
            <a:spLocks noGrp="1"/>
          </p:cNvSpPr>
          <p:nvPr>
            <p:ph type="sldNum" sz="quarter" idx="12"/>
          </p:nvPr>
        </p:nvSpPr>
        <p:spPr/>
        <p:txBody>
          <a:bodyPr/>
          <a:lstStyle>
            <a:lvl1pPr>
              <a:defRPr/>
            </a:lvl1pPr>
          </a:lstStyle>
          <a:p>
            <a:fld id="{40122FAA-958D-4FF6-BF9F-0C9279367AB9}" type="slidenum">
              <a:rPr lang="en-US"/>
              <a:pPr/>
              <a:t>‹#›</a:t>
            </a:fld>
            <a:endParaRPr lang="en-US"/>
          </a:p>
        </p:txBody>
      </p:sp>
    </p:spTree>
    <p:extLst>
      <p:ext uri="{BB962C8B-B14F-4D97-AF65-F5344CB8AC3E}">
        <p14:creationId xmlns:p14="http://schemas.microsoft.com/office/powerpoint/2010/main" val="4091353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CS 7-11 May 2012</a:t>
            </a:r>
            <a:endParaRPr lang="en-US"/>
          </a:p>
        </p:txBody>
      </p:sp>
      <p:sp>
        <p:nvSpPr>
          <p:cNvPr id="7" name="Slide Number Placeholder 6"/>
          <p:cNvSpPr>
            <a:spLocks noGrp="1"/>
          </p:cNvSpPr>
          <p:nvPr>
            <p:ph type="sldNum" sz="quarter" idx="12"/>
          </p:nvPr>
        </p:nvSpPr>
        <p:spPr/>
        <p:txBody>
          <a:bodyPr/>
          <a:lstStyle>
            <a:lvl1pPr>
              <a:defRPr/>
            </a:lvl1pPr>
          </a:lstStyle>
          <a:p>
            <a:fld id="{A98927C1-C2C8-4D21-B9BC-DE421986B189}" type="slidenum">
              <a:rPr lang="en-US"/>
              <a:pPr/>
              <a:t>‹#›</a:t>
            </a:fld>
            <a:endParaRPr lang="en-US"/>
          </a:p>
        </p:txBody>
      </p:sp>
    </p:spTree>
    <p:extLst>
      <p:ext uri="{BB962C8B-B14F-4D97-AF65-F5344CB8AC3E}">
        <p14:creationId xmlns:p14="http://schemas.microsoft.com/office/powerpoint/2010/main" val="918417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GB" smtClean="0"/>
              <a:t>CS 7-11 May 2012</a:t>
            </a:r>
            <a:endParaRPr lang="en-US"/>
          </a:p>
        </p:txBody>
      </p:sp>
      <p:sp>
        <p:nvSpPr>
          <p:cNvPr id="7" name="Slide Number Placeholder 6"/>
          <p:cNvSpPr>
            <a:spLocks noGrp="1"/>
          </p:cNvSpPr>
          <p:nvPr>
            <p:ph type="sldNum" sz="quarter" idx="12"/>
          </p:nvPr>
        </p:nvSpPr>
        <p:spPr/>
        <p:txBody>
          <a:bodyPr/>
          <a:lstStyle>
            <a:lvl1pPr>
              <a:defRPr/>
            </a:lvl1pPr>
          </a:lstStyle>
          <a:p>
            <a:fld id="{3CA23273-90C5-4DFB-9ABE-5A8277E46A94}" type="slidenum">
              <a:rPr lang="en-US"/>
              <a:pPr/>
              <a:t>‹#›</a:t>
            </a:fld>
            <a:endParaRPr lang="en-US"/>
          </a:p>
        </p:txBody>
      </p:sp>
    </p:spTree>
    <p:extLst>
      <p:ext uri="{BB962C8B-B14F-4D97-AF65-F5344CB8AC3E}">
        <p14:creationId xmlns:p14="http://schemas.microsoft.com/office/powerpoint/2010/main" val="1641246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9F0DF"/>
        </a:solidFill>
        <a:effectLst/>
      </p:bgPr>
    </p:bg>
    <p:spTree>
      <p:nvGrpSpPr>
        <p:cNvPr id="1" name=""/>
        <p:cNvGrpSpPr/>
        <p:nvPr/>
      </p:nvGrpSpPr>
      <p:grpSpPr>
        <a:xfrm>
          <a:off x="0" y="0"/>
          <a:ext cx="0" cy="0"/>
          <a:chOff x="0" y="0"/>
          <a:chExt cx="0" cy="0"/>
        </a:xfrm>
      </p:grpSpPr>
      <p:pic>
        <p:nvPicPr>
          <p:cNvPr id="3082" name="Picture 10" descr="\\pc26995\Projects\ICS\ICS.VB6\ICSUI\Graphics\IAEAlogo_Black.wmf"/>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black">
          <a:xfrm>
            <a:off x="304800" y="6110288"/>
            <a:ext cx="685800" cy="5969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45791" dir="3378596" algn="ctr" rotWithShape="0">
                    <a:srgbClr val="5F5F5F">
                      <a:alpha val="50000"/>
                    </a:srgbClr>
                  </a:outerShdw>
                </a:effectLst>
              </a14:hiddenEffects>
            </a:ext>
          </a:extLst>
        </p:spPr>
      </p:pic>
      <p:sp>
        <p:nvSpPr>
          <p:cNvPr id="3083" name="Text Box 11"/>
          <p:cNvSpPr txBox="1">
            <a:spLocks noChangeArrowheads="1"/>
          </p:cNvSpPr>
          <p:nvPr/>
        </p:nvSpPr>
        <p:spPr bwMode="black">
          <a:xfrm>
            <a:off x="990600" y="6202363"/>
            <a:ext cx="9144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200" b="1">
                <a:solidFill>
                  <a:srgbClr val="FFFFFF"/>
                </a:solidFill>
                <a:latin typeface="Arial" charset="0"/>
              </a:rPr>
              <a:t>IAEA</a:t>
            </a:r>
          </a:p>
        </p:txBody>
      </p:sp>
      <p:pic>
        <p:nvPicPr>
          <p:cNvPr id="3081" name="Picture 9" descr="slide_logo_bglight.jpg                                         00056D31Macintosh HD                   B746CC0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hidden">
          <a:xfrm>
            <a:off x="0" y="0"/>
            <a:ext cx="9144000" cy="6861175"/>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title"/>
          </p:nvPr>
        </p:nvSpPr>
        <p:spPr bwMode="black">
          <a:xfrm>
            <a:off x="282575" y="98425"/>
            <a:ext cx="8534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6" name="Rectangle 4"/>
          <p:cNvSpPr>
            <a:spLocks noGrp="1" noChangeArrowheads="1"/>
          </p:cNvSpPr>
          <p:nvPr>
            <p:ph type="body" idx="1"/>
          </p:nvPr>
        </p:nvSpPr>
        <p:spPr bwMode="gray">
          <a:xfrm>
            <a:off x="274638" y="1524000"/>
            <a:ext cx="8593137"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Rectangle 5"/>
          <p:cNvSpPr>
            <a:spLocks noGrp="1" noChangeArrowheads="1"/>
          </p:cNvSpPr>
          <p:nvPr>
            <p:ph type="dt" sz="half" idx="2"/>
          </p:nvPr>
        </p:nvSpPr>
        <p:spPr bwMode="white">
          <a:xfrm>
            <a:off x="6783388" y="6369050"/>
            <a:ext cx="1676400"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latin typeface="+mn-lt"/>
              </a:defRPr>
            </a:lvl1pPr>
          </a:lstStyle>
          <a:p>
            <a:endParaRPr lang="en-US"/>
          </a:p>
        </p:txBody>
      </p:sp>
      <p:sp>
        <p:nvSpPr>
          <p:cNvPr id="3078" name="Rectangle 6"/>
          <p:cNvSpPr>
            <a:spLocks noGrp="1" noChangeArrowheads="1"/>
          </p:cNvSpPr>
          <p:nvPr>
            <p:ph type="ftr" sz="quarter" idx="3"/>
          </p:nvPr>
        </p:nvSpPr>
        <p:spPr bwMode="white">
          <a:xfrm>
            <a:off x="4154488" y="6369050"/>
            <a:ext cx="2624137"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latin typeface="+mn-lt"/>
              </a:defRPr>
            </a:lvl1pPr>
          </a:lstStyle>
          <a:p>
            <a:r>
              <a:rPr lang="en-GB" smtClean="0"/>
              <a:t>CS 7-11 May 2012</a:t>
            </a:r>
            <a:endParaRPr lang="en-US"/>
          </a:p>
        </p:txBody>
      </p:sp>
      <p:sp>
        <p:nvSpPr>
          <p:cNvPr id="3079" name="Rectangle 7"/>
          <p:cNvSpPr>
            <a:spLocks noGrp="1" noChangeArrowheads="1"/>
          </p:cNvSpPr>
          <p:nvPr>
            <p:ph type="sldNum" sz="quarter" idx="4"/>
          </p:nvPr>
        </p:nvSpPr>
        <p:spPr bwMode="white">
          <a:xfrm>
            <a:off x="8472488" y="6369050"/>
            <a:ext cx="509587" cy="29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latin typeface="+mn-lt"/>
              </a:defRPr>
            </a:lvl1pPr>
          </a:lstStyle>
          <a:p>
            <a:fld id="{E358438C-7C3B-4B33-AF5F-D51E5B37982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l" rtl="0" eaLnBrk="1" fontAlgn="base" hangingPunct="1">
        <a:spcBef>
          <a:spcPct val="20000"/>
        </a:spcBef>
        <a:spcAft>
          <a:spcPct val="0"/>
        </a:spcAft>
        <a:defRPr sz="3600" b="1">
          <a:solidFill>
            <a:schemeClr val="tx2"/>
          </a:solidFill>
          <a:latin typeface="+mj-lt"/>
          <a:ea typeface="+mj-ea"/>
          <a:cs typeface="+mj-cs"/>
        </a:defRPr>
      </a:lvl1pPr>
      <a:lvl2pPr algn="l" rtl="0" eaLnBrk="1" fontAlgn="base" hangingPunct="1">
        <a:spcBef>
          <a:spcPct val="20000"/>
        </a:spcBef>
        <a:spcAft>
          <a:spcPct val="0"/>
        </a:spcAft>
        <a:defRPr sz="3600" b="1">
          <a:solidFill>
            <a:schemeClr val="tx2"/>
          </a:solidFill>
          <a:latin typeface="Arial" charset="0"/>
        </a:defRPr>
      </a:lvl2pPr>
      <a:lvl3pPr algn="l" rtl="0" eaLnBrk="1" fontAlgn="base" hangingPunct="1">
        <a:spcBef>
          <a:spcPct val="20000"/>
        </a:spcBef>
        <a:spcAft>
          <a:spcPct val="0"/>
        </a:spcAft>
        <a:defRPr sz="3600" b="1">
          <a:solidFill>
            <a:schemeClr val="tx2"/>
          </a:solidFill>
          <a:latin typeface="Arial" charset="0"/>
        </a:defRPr>
      </a:lvl3pPr>
      <a:lvl4pPr algn="l" rtl="0" eaLnBrk="1" fontAlgn="base" hangingPunct="1">
        <a:spcBef>
          <a:spcPct val="20000"/>
        </a:spcBef>
        <a:spcAft>
          <a:spcPct val="0"/>
        </a:spcAft>
        <a:defRPr sz="3600" b="1">
          <a:solidFill>
            <a:schemeClr val="tx2"/>
          </a:solidFill>
          <a:latin typeface="Arial" charset="0"/>
        </a:defRPr>
      </a:lvl4pPr>
      <a:lvl5pPr algn="l" rtl="0" eaLnBrk="1" fontAlgn="base" hangingPunct="1">
        <a:spcBef>
          <a:spcPct val="20000"/>
        </a:spcBef>
        <a:spcAft>
          <a:spcPct val="0"/>
        </a:spcAft>
        <a:defRPr sz="3600" b="1">
          <a:solidFill>
            <a:schemeClr val="tx2"/>
          </a:solidFill>
          <a:latin typeface="Arial" charset="0"/>
        </a:defRPr>
      </a:lvl5pPr>
      <a:lvl6pPr marL="457200" algn="l" rtl="0" eaLnBrk="1" fontAlgn="base" hangingPunct="1">
        <a:spcBef>
          <a:spcPct val="20000"/>
        </a:spcBef>
        <a:spcAft>
          <a:spcPct val="0"/>
        </a:spcAft>
        <a:defRPr sz="3600" b="1">
          <a:solidFill>
            <a:schemeClr val="tx2"/>
          </a:solidFill>
          <a:latin typeface="Arial" charset="0"/>
        </a:defRPr>
      </a:lvl6pPr>
      <a:lvl7pPr marL="914400" algn="l" rtl="0" eaLnBrk="1" fontAlgn="base" hangingPunct="1">
        <a:spcBef>
          <a:spcPct val="20000"/>
        </a:spcBef>
        <a:spcAft>
          <a:spcPct val="0"/>
        </a:spcAft>
        <a:defRPr sz="3600" b="1">
          <a:solidFill>
            <a:schemeClr val="tx2"/>
          </a:solidFill>
          <a:latin typeface="Arial" charset="0"/>
        </a:defRPr>
      </a:lvl7pPr>
      <a:lvl8pPr marL="1371600" algn="l" rtl="0" eaLnBrk="1" fontAlgn="base" hangingPunct="1">
        <a:spcBef>
          <a:spcPct val="20000"/>
        </a:spcBef>
        <a:spcAft>
          <a:spcPct val="0"/>
        </a:spcAft>
        <a:defRPr sz="3600" b="1">
          <a:solidFill>
            <a:schemeClr val="tx2"/>
          </a:solidFill>
          <a:latin typeface="Arial" charset="0"/>
        </a:defRPr>
      </a:lvl8pPr>
      <a:lvl9pPr marL="1828800" algn="l" rtl="0" eaLnBrk="1" fontAlgn="base" hangingPunct="1">
        <a:spcBef>
          <a:spcPct val="20000"/>
        </a:spcBef>
        <a:spcAft>
          <a:spcPct val="0"/>
        </a:spcAft>
        <a:defRPr sz="3600" b="1">
          <a:solidFill>
            <a:schemeClr val="tx2"/>
          </a:solidFill>
          <a:latin typeface="Arial" charset="0"/>
        </a:defRPr>
      </a:lvl9pPr>
    </p:titleStyle>
    <p:bodyStyle>
      <a:lvl1pPr marL="342900" indent="-342900" algn="l" rtl="0" eaLnBrk="1" fontAlgn="base" hangingPunct="1">
        <a:spcBef>
          <a:spcPct val="20000"/>
        </a:spcBef>
        <a:spcAft>
          <a:spcPct val="0"/>
        </a:spcAft>
        <a:buClr>
          <a:schemeClr val="folHlink"/>
        </a:buClr>
        <a:buSzPct val="110000"/>
        <a:buChar char="•"/>
        <a:defRPr sz="3200">
          <a:solidFill>
            <a:schemeClr val="tx2"/>
          </a:solidFill>
          <a:latin typeface="+mn-lt"/>
          <a:ea typeface="+mn-ea"/>
          <a:cs typeface="+mn-cs"/>
        </a:defRPr>
      </a:lvl1pPr>
      <a:lvl2pPr marL="742950" indent="-285750" algn="l" rtl="0" eaLnBrk="1" fontAlgn="base" hangingPunct="1">
        <a:spcBef>
          <a:spcPct val="20000"/>
        </a:spcBef>
        <a:spcAft>
          <a:spcPct val="0"/>
        </a:spcAft>
        <a:buClr>
          <a:schemeClr val="folHlink"/>
        </a:buClr>
        <a:buSzPct val="110000"/>
        <a:buChar char="•"/>
        <a:defRPr sz="2800">
          <a:solidFill>
            <a:schemeClr val="tx2"/>
          </a:solidFill>
          <a:latin typeface="+mn-lt"/>
        </a:defRPr>
      </a:lvl2pPr>
      <a:lvl3pPr marL="1143000" indent="-228600" algn="l" rtl="0" eaLnBrk="1" fontAlgn="base" hangingPunct="1">
        <a:spcBef>
          <a:spcPct val="20000"/>
        </a:spcBef>
        <a:spcAft>
          <a:spcPct val="0"/>
        </a:spcAft>
        <a:buClr>
          <a:schemeClr val="folHlink"/>
        </a:buClr>
        <a:buSzPct val="110000"/>
        <a:buChar char="•"/>
        <a:defRPr sz="2400">
          <a:solidFill>
            <a:schemeClr val="tx2"/>
          </a:solidFill>
          <a:latin typeface="+mn-lt"/>
        </a:defRPr>
      </a:lvl3pPr>
      <a:lvl4pPr marL="1600200" indent="-228600" algn="l" rtl="0" eaLnBrk="1" fontAlgn="base" hangingPunct="1">
        <a:spcBef>
          <a:spcPct val="20000"/>
        </a:spcBef>
        <a:spcAft>
          <a:spcPct val="0"/>
        </a:spcAft>
        <a:buClr>
          <a:schemeClr val="folHlink"/>
        </a:buClr>
        <a:buSzPct val="110000"/>
        <a:buChar char="•"/>
        <a:defRPr sz="2400">
          <a:solidFill>
            <a:schemeClr val="tx2"/>
          </a:solidFill>
          <a:latin typeface="+mn-lt"/>
        </a:defRPr>
      </a:lvl4pPr>
      <a:lvl5pPr marL="2057400" indent="-228600" algn="l" rtl="0" eaLnBrk="1" fontAlgn="base" hangingPunct="1">
        <a:spcBef>
          <a:spcPct val="20000"/>
        </a:spcBef>
        <a:spcAft>
          <a:spcPct val="0"/>
        </a:spcAft>
        <a:buClr>
          <a:schemeClr val="folHlink"/>
        </a:buClr>
        <a:buSzPct val="110000"/>
        <a:buChar char="•"/>
        <a:defRPr sz="2400">
          <a:solidFill>
            <a:schemeClr val="tx2"/>
          </a:solidFill>
          <a:latin typeface="+mn-lt"/>
        </a:defRPr>
      </a:lvl5pPr>
      <a:lvl6pPr marL="2514600" indent="-228600" algn="l" rtl="0" eaLnBrk="1" fontAlgn="base" hangingPunct="1">
        <a:spcBef>
          <a:spcPct val="20000"/>
        </a:spcBef>
        <a:spcAft>
          <a:spcPct val="0"/>
        </a:spcAft>
        <a:buClr>
          <a:schemeClr val="folHlink"/>
        </a:buClr>
        <a:buSzPct val="110000"/>
        <a:buChar char="•"/>
        <a:defRPr sz="2400">
          <a:solidFill>
            <a:schemeClr val="tx2"/>
          </a:solidFill>
          <a:latin typeface="+mn-lt"/>
        </a:defRPr>
      </a:lvl6pPr>
      <a:lvl7pPr marL="2971800" indent="-228600" algn="l" rtl="0" eaLnBrk="1" fontAlgn="base" hangingPunct="1">
        <a:spcBef>
          <a:spcPct val="20000"/>
        </a:spcBef>
        <a:spcAft>
          <a:spcPct val="0"/>
        </a:spcAft>
        <a:buClr>
          <a:schemeClr val="folHlink"/>
        </a:buClr>
        <a:buSzPct val="110000"/>
        <a:buChar char="•"/>
        <a:defRPr sz="2400">
          <a:solidFill>
            <a:schemeClr val="tx2"/>
          </a:solidFill>
          <a:latin typeface="+mn-lt"/>
        </a:defRPr>
      </a:lvl7pPr>
      <a:lvl8pPr marL="3429000" indent="-228600" algn="l" rtl="0" eaLnBrk="1" fontAlgn="base" hangingPunct="1">
        <a:spcBef>
          <a:spcPct val="20000"/>
        </a:spcBef>
        <a:spcAft>
          <a:spcPct val="0"/>
        </a:spcAft>
        <a:buClr>
          <a:schemeClr val="folHlink"/>
        </a:buClr>
        <a:buSzPct val="110000"/>
        <a:buChar char="•"/>
        <a:defRPr sz="2400">
          <a:solidFill>
            <a:schemeClr val="tx2"/>
          </a:solidFill>
          <a:latin typeface="+mn-lt"/>
        </a:defRPr>
      </a:lvl8pPr>
      <a:lvl9pPr marL="3886200" indent="-228600" algn="l" rtl="0" eaLnBrk="1" fontAlgn="base" hangingPunct="1">
        <a:spcBef>
          <a:spcPct val="20000"/>
        </a:spcBef>
        <a:spcAft>
          <a:spcPct val="0"/>
        </a:spcAft>
        <a:buClr>
          <a:schemeClr val="folHlink"/>
        </a:buClr>
        <a:buSzPct val="110000"/>
        <a:buChar char="•"/>
        <a:defRPr sz="24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a:spLocks noGrp="1" noChangeArrowheads="1"/>
          </p:cNvSpPr>
          <p:nvPr>
            <p:ph type="ctrTitle"/>
          </p:nvPr>
        </p:nvSpPr>
        <p:spPr>
          <a:xfrm>
            <a:off x="17470" y="476672"/>
            <a:ext cx="9144000" cy="2087563"/>
          </a:xfrm>
          <a:noFill/>
          <a:extLst>
            <a:ext uri="{91240B29-F687-4F45-9708-019B960494DF}">
              <a14:hiddenLine xmlns:a14="http://schemas.microsoft.com/office/drawing/2010/main" w="3175">
                <a:solidFill>
                  <a:schemeClr val="tx1"/>
                </a:solidFill>
                <a:miter lim="800000"/>
                <a:headEnd/>
                <a:tailEnd/>
              </a14:hiddenLine>
            </a:ext>
          </a:extLst>
        </p:spPr>
        <p:txBody>
          <a:bodyPr/>
          <a:lstStyle/>
          <a:p>
            <a:pPr>
              <a:lnSpc>
                <a:spcPct val="75000"/>
              </a:lnSpc>
              <a:spcBef>
                <a:spcPct val="50000"/>
              </a:spcBef>
            </a:pPr>
            <a:r>
              <a:rPr lang="en-GB" sz="1800" b="0" dirty="0"/>
              <a:t>NERIS Topical Workshop on Management of Contaminated </a:t>
            </a:r>
            <a:r>
              <a:rPr lang="en-GB" sz="1800" b="0" dirty="0" smtClean="0"/>
              <a:t>Goods</a:t>
            </a:r>
            <a:br>
              <a:rPr lang="en-GB" sz="1800" b="0" dirty="0" smtClean="0"/>
            </a:br>
            <a:r>
              <a:rPr lang="en-GB" sz="1800" b="0" dirty="0"/>
              <a:t/>
            </a:r>
            <a:br>
              <a:rPr lang="en-GB" sz="1800" b="0" dirty="0"/>
            </a:br>
            <a:r>
              <a:rPr lang="en-GB" sz="1800" b="0" dirty="0"/>
              <a:t>22 May </a:t>
            </a:r>
            <a:r>
              <a:rPr lang="en-GB" sz="1800" b="0" dirty="0" smtClean="0"/>
              <a:t>2013</a:t>
            </a:r>
            <a:br>
              <a:rPr lang="en-GB" sz="1800" b="0" dirty="0" smtClean="0"/>
            </a:br>
            <a:r>
              <a:rPr lang="en-GB" sz="1800" b="0" dirty="0"/>
              <a:t/>
            </a:r>
            <a:br>
              <a:rPr lang="en-GB" sz="1800" b="0" dirty="0"/>
            </a:br>
            <a:r>
              <a:rPr lang="en-GB" sz="1800" b="0" dirty="0"/>
              <a:t>CIEMAT, Madrid, Spain</a:t>
            </a:r>
            <a:r>
              <a:rPr lang="en-GB" sz="2800" b="0" dirty="0"/>
              <a:t/>
            </a:r>
            <a:br>
              <a:rPr lang="en-GB" sz="2800" b="0" dirty="0"/>
            </a:br>
            <a:endParaRPr lang="en-GB" sz="2800" b="0" dirty="0" smtClean="0"/>
          </a:p>
        </p:txBody>
      </p:sp>
      <p:sp>
        <p:nvSpPr>
          <p:cNvPr id="11269" name="Rectangle 5"/>
          <p:cNvSpPr>
            <a:spLocks noGrp="1" noChangeArrowheads="1"/>
          </p:cNvSpPr>
          <p:nvPr>
            <p:ph type="subTitle" idx="1"/>
          </p:nvPr>
        </p:nvSpPr>
        <p:spPr>
          <a:xfrm>
            <a:off x="0" y="2204864"/>
            <a:ext cx="9144000" cy="2016299"/>
          </a:xfrm>
        </p:spPr>
        <p:txBody>
          <a:bodyPr/>
          <a:lstStyle/>
          <a:p>
            <a:endParaRPr lang="en-GB" sz="4000" dirty="0" smtClean="0"/>
          </a:p>
          <a:p>
            <a:pPr lvl="0">
              <a:buClr>
                <a:srgbClr val="3366CC"/>
              </a:buClr>
            </a:pPr>
            <a:r>
              <a:rPr lang="en-GB" b="1" dirty="0">
                <a:solidFill>
                  <a:srgbClr val="003399"/>
                </a:solidFill>
              </a:rPr>
              <a:t>IAEA work </a:t>
            </a:r>
            <a:r>
              <a:rPr lang="en-GB" b="1" dirty="0" smtClean="0">
                <a:solidFill>
                  <a:srgbClr val="003399"/>
                </a:solidFill>
              </a:rPr>
              <a:t>programme</a:t>
            </a:r>
          </a:p>
          <a:p>
            <a:pPr lvl="0">
              <a:buClr>
                <a:srgbClr val="3366CC"/>
              </a:buClr>
            </a:pPr>
            <a:r>
              <a:rPr lang="en-GB" b="1" dirty="0" smtClean="0">
                <a:solidFill>
                  <a:srgbClr val="003399"/>
                </a:solidFill>
              </a:rPr>
              <a:t> </a:t>
            </a:r>
            <a:r>
              <a:rPr lang="en-GB" b="1" dirty="0">
                <a:solidFill>
                  <a:srgbClr val="003399"/>
                </a:solidFill>
              </a:rPr>
              <a:t>on the control of </a:t>
            </a:r>
            <a:endParaRPr lang="en-GB" b="1" dirty="0" smtClean="0">
              <a:solidFill>
                <a:srgbClr val="003399"/>
              </a:solidFill>
            </a:endParaRPr>
          </a:p>
          <a:p>
            <a:pPr lvl="0">
              <a:buClr>
                <a:srgbClr val="3366CC"/>
              </a:buClr>
            </a:pPr>
            <a:r>
              <a:rPr lang="en-GB" b="1" dirty="0" smtClean="0">
                <a:solidFill>
                  <a:srgbClr val="003399"/>
                </a:solidFill>
              </a:rPr>
              <a:t>foodstuffs </a:t>
            </a:r>
            <a:r>
              <a:rPr lang="en-GB" b="1" dirty="0">
                <a:solidFill>
                  <a:srgbClr val="003399"/>
                </a:solidFill>
              </a:rPr>
              <a:t>and </a:t>
            </a:r>
            <a:r>
              <a:rPr lang="en-GB" b="1" dirty="0" smtClean="0">
                <a:solidFill>
                  <a:srgbClr val="003399"/>
                </a:solidFill>
              </a:rPr>
              <a:t>commodities</a:t>
            </a:r>
            <a:r>
              <a:rPr lang="en-GB" sz="2400" dirty="0"/>
              <a:t/>
            </a:r>
            <a:br>
              <a:rPr lang="en-GB" sz="2400" dirty="0"/>
            </a:br>
            <a:r>
              <a:rPr lang="en-GB" sz="2400" dirty="0"/>
              <a:t/>
            </a:r>
            <a:br>
              <a:rPr lang="en-GB" sz="2400" dirty="0"/>
            </a:br>
            <a:endParaRPr lang="en-GB" sz="2400" dirty="0" smtClean="0"/>
          </a:p>
        </p:txBody>
      </p:sp>
      <p:sp>
        <p:nvSpPr>
          <p:cNvPr id="3076" name="Text Box 3"/>
          <p:cNvSpPr txBox="1">
            <a:spLocks noChangeArrowheads="1"/>
          </p:cNvSpPr>
          <p:nvPr/>
        </p:nvSpPr>
        <p:spPr bwMode="auto">
          <a:xfrm>
            <a:off x="3078483" y="4437063"/>
            <a:ext cx="302198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GB" sz="2000" i="1" dirty="0" smtClean="0">
                <a:solidFill>
                  <a:schemeClr val="folHlink"/>
                </a:solidFill>
                <a:latin typeface="Arial" charset="0"/>
              </a:rPr>
              <a:t>Igor </a:t>
            </a:r>
            <a:r>
              <a:rPr lang="en-GB" sz="2000" i="1" dirty="0" err="1" smtClean="0">
                <a:solidFill>
                  <a:schemeClr val="folHlink"/>
                </a:solidFill>
                <a:latin typeface="Arial" charset="0"/>
              </a:rPr>
              <a:t>Gusev</a:t>
            </a:r>
            <a:r>
              <a:rPr lang="en-GB" sz="2000" i="1" dirty="0" smtClean="0">
                <a:solidFill>
                  <a:schemeClr val="folHlink"/>
                </a:solidFill>
                <a:latin typeface="Arial" charset="0"/>
              </a:rPr>
              <a:t/>
            </a:r>
            <a:br>
              <a:rPr lang="en-GB" sz="2000" i="1" dirty="0" smtClean="0">
                <a:solidFill>
                  <a:schemeClr val="folHlink"/>
                </a:solidFill>
                <a:latin typeface="Arial" charset="0"/>
              </a:rPr>
            </a:br>
            <a:r>
              <a:rPr lang="en-GB" sz="2000" i="1" dirty="0" smtClean="0">
                <a:solidFill>
                  <a:schemeClr val="folHlink"/>
                </a:solidFill>
                <a:latin typeface="Arial" charset="0"/>
              </a:rPr>
              <a:t>Radiation Protection Unit</a:t>
            </a:r>
            <a:endParaRPr lang="en-GB" sz="2000" i="1" dirty="0">
              <a:solidFill>
                <a:schemeClr val="folHlink"/>
              </a:solidFill>
              <a:latin typeface="Arial" charset="0"/>
            </a:endParaRPr>
          </a:p>
        </p:txBody>
      </p:sp>
    </p:spTree>
    <p:extLst>
      <p:ext uri="{BB962C8B-B14F-4D97-AF65-F5344CB8AC3E}">
        <p14:creationId xmlns:p14="http://schemas.microsoft.com/office/powerpoint/2010/main" val="4163205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534400" cy="762000"/>
          </a:xfrm>
        </p:spPr>
        <p:txBody>
          <a:bodyPr/>
          <a:lstStyle/>
          <a:p>
            <a:r>
              <a:rPr lang="en-GB" sz="3200" dirty="0"/>
              <a:t>Some misinterpretations and gaps </a:t>
            </a:r>
            <a:r>
              <a:rPr lang="en-GB" sz="3200" dirty="0" smtClean="0"/>
              <a:t>(cont’d)</a:t>
            </a:r>
            <a:endParaRPr lang="en-GB" sz="3200" dirty="0"/>
          </a:p>
        </p:txBody>
      </p:sp>
      <p:sp>
        <p:nvSpPr>
          <p:cNvPr id="3" name="Content Placeholder 2"/>
          <p:cNvSpPr>
            <a:spLocks noGrp="1"/>
          </p:cNvSpPr>
          <p:nvPr>
            <p:ph idx="1"/>
          </p:nvPr>
        </p:nvSpPr>
        <p:spPr>
          <a:xfrm>
            <a:off x="251520" y="1268760"/>
            <a:ext cx="8593137" cy="4572000"/>
          </a:xfrm>
        </p:spPr>
        <p:txBody>
          <a:bodyPr/>
          <a:lstStyle/>
          <a:p>
            <a:pPr marL="457200" lvl="0" indent="-457200">
              <a:buClr>
                <a:schemeClr val="tx2"/>
              </a:buClr>
              <a:buSzPct val="100000"/>
              <a:buFont typeface="+mj-lt"/>
              <a:buAutoNum type="arabicParenR" startAt="3"/>
            </a:pPr>
            <a:r>
              <a:rPr lang="en-US" sz="2400" dirty="0" smtClean="0"/>
              <a:t>There </a:t>
            </a:r>
            <a:r>
              <a:rPr lang="en-US" sz="2400" dirty="0"/>
              <a:t>seems to be some uncertainty among users </a:t>
            </a:r>
            <a:r>
              <a:rPr lang="en-US" sz="2400" dirty="0" smtClean="0"/>
              <a:t>concerning the </a:t>
            </a:r>
            <a:r>
              <a:rPr lang="en-US" sz="2400" dirty="0"/>
              <a:t>duration of Codex </a:t>
            </a:r>
            <a:r>
              <a:rPr lang="en-US" sz="2400" dirty="0" err="1"/>
              <a:t>Alimentarius</a:t>
            </a:r>
            <a:r>
              <a:rPr lang="en-US" sz="2400" dirty="0"/>
              <a:t>  </a:t>
            </a:r>
            <a:r>
              <a:rPr lang="en-US" sz="2400" dirty="0" smtClean="0"/>
              <a:t>applicability - </a:t>
            </a:r>
            <a:r>
              <a:rPr lang="en-US" sz="2400" dirty="0"/>
              <a:t>it </a:t>
            </a:r>
            <a:r>
              <a:rPr lang="en-US" sz="2400" dirty="0" smtClean="0"/>
              <a:t>requires more explanation </a:t>
            </a:r>
            <a:r>
              <a:rPr lang="en-US" sz="2400" dirty="0"/>
              <a:t>for users </a:t>
            </a:r>
            <a:r>
              <a:rPr lang="en-US" sz="2400" dirty="0" smtClean="0"/>
              <a:t/>
            </a:r>
            <a:br>
              <a:rPr lang="en-US" sz="2400" dirty="0" smtClean="0"/>
            </a:br>
            <a:r>
              <a:rPr lang="en-US" sz="2400" dirty="0" smtClean="0"/>
              <a:t>in the </a:t>
            </a:r>
            <a:r>
              <a:rPr lang="en-US" sz="2400" dirty="0"/>
              <a:t>absence of such </a:t>
            </a:r>
            <a:r>
              <a:rPr lang="en-US" sz="2400" dirty="0" smtClean="0"/>
              <a:t>a time limit.</a:t>
            </a:r>
          </a:p>
          <a:p>
            <a:pPr marL="0" lvl="0" indent="0">
              <a:lnSpc>
                <a:spcPct val="115000"/>
              </a:lnSpc>
              <a:buNone/>
            </a:pPr>
            <a:endParaRPr lang="en-GB" sz="2400" dirty="0"/>
          </a:p>
          <a:p>
            <a:pPr marL="0" indent="0" algn="just">
              <a:buNone/>
            </a:pPr>
            <a:r>
              <a:rPr lang="en-US" sz="2400" dirty="0"/>
              <a:t>There is a strong need to foster interaction between relevant national authorities inside the country to ensure that proper standards will be applied in </a:t>
            </a:r>
            <a:r>
              <a:rPr lang="en-US" sz="2400" dirty="0" smtClean="0"/>
              <a:t>a correct </a:t>
            </a:r>
            <a:r>
              <a:rPr lang="en-US" sz="2400" dirty="0"/>
              <a:t>manner in the event of </a:t>
            </a:r>
            <a:r>
              <a:rPr lang="en-US" sz="2400" dirty="0" smtClean="0"/>
              <a:t>a nuclear </a:t>
            </a:r>
            <a:r>
              <a:rPr lang="en-US" sz="2400" dirty="0"/>
              <a:t>or radiological emergency (e.g. interaction between radiation protection authorities, nuclear safety authorities, food safety authorities and health authorities</a:t>
            </a:r>
            <a:r>
              <a:rPr lang="en-US" sz="2400" dirty="0" smtClean="0"/>
              <a:t>).</a:t>
            </a:r>
            <a:endParaRPr lang="en-GB" sz="2400" dirty="0"/>
          </a:p>
        </p:txBody>
      </p:sp>
    </p:spTree>
    <p:extLst>
      <p:ext uri="{BB962C8B-B14F-4D97-AF65-F5344CB8AC3E}">
        <p14:creationId xmlns:p14="http://schemas.microsoft.com/office/powerpoint/2010/main" val="20818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Some misinterpretations and gaps (cont’d)</a:t>
            </a:r>
          </a:p>
        </p:txBody>
      </p:sp>
      <p:sp>
        <p:nvSpPr>
          <p:cNvPr id="3" name="Content Placeholder 2"/>
          <p:cNvSpPr>
            <a:spLocks noGrp="1"/>
          </p:cNvSpPr>
          <p:nvPr>
            <p:ph idx="1"/>
          </p:nvPr>
        </p:nvSpPr>
        <p:spPr/>
        <p:txBody>
          <a:bodyPr/>
          <a:lstStyle/>
          <a:p>
            <a:pPr marL="457200" indent="-457200">
              <a:buClr>
                <a:schemeClr val="tx2"/>
              </a:buClr>
              <a:buSzPct val="100000"/>
              <a:buFont typeface="+mj-lt"/>
              <a:buAutoNum type="arabicParenR" startAt="4"/>
            </a:pPr>
            <a:r>
              <a:rPr lang="en-US" sz="2400" dirty="0" smtClean="0">
                <a:ea typeface="MS Mincho"/>
              </a:rPr>
              <a:t>After </a:t>
            </a:r>
            <a:r>
              <a:rPr lang="en-US" sz="2400" dirty="0">
                <a:ea typeface="MS Mincho"/>
              </a:rPr>
              <a:t>the transition phase from </a:t>
            </a:r>
            <a:r>
              <a:rPr lang="en-US" sz="2400" dirty="0" smtClean="0">
                <a:ea typeface="MS Mincho"/>
              </a:rPr>
              <a:t>an emergency </a:t>
            </a:r>
            <a:r>
              <a:rPr lang="en-US" sz="2400" dirty="0">
                <a:ea typeface="MS Mincho"/>
              </a:rPr>
              <a:t>exposure situation to </a:t>
            </a:r>
            <a:r>
              <a:rPr lang="en-US" sz="2400" dirty="0" smtClean="0">
                <a:ea typeface="MS Mincho"/>
              </a:rPr>
              <a:t>an existing </a:t>
            </a:r>
            <a:r>
              <a:rPr lang="en-US" sz="2400" dirty="0">
                <a:ea typeface="MS Mincho"/>
              </a:rPr>
              <a:t>exposure situation, if 1 </a:t>
            </a:r>
            <a:r>
              <a:rPr lang="en-US" sz="2400" dirty="0" err="1" smtClean="0">
                <a:ea typeface="MS Mincho"/>
              </a:rPr>
              <a:t>mSv</a:t>
            </a:r>
            <a:r>
              <a:rPr lang="en-US" sz="2400" dirty="0" smtClean="0">
                <a:ea typeface="MS Mincho"/>
              </a:rPr>
              <a:t>/year</a:t>
            </a:r>
            <a:br>
              <a:rPr lang="en-US" sz="2400" dirty="0" smtClean="0">
                <a:ea typeface="MS Mincho"/>
              </a:rPr>
            </a:br>
            <a:r>
              <a:rPr lang="en-US" sz="2400" dirty="0" smtClean="0">
                <a:ea typeface="MS Mincho"/>
              </a:rPr>
              <a:t>was </a:t>
            </a:r>
            <a:r>
              <a:rPr lang="en-US" sz="2400" dirty="0">
                <a:ea typeface="MS Mincho"/>
              </a:rPr>
              <a:t>taken as the reference, there is </a:t>
            </a:r>
            <a:r>
              <a:rPr lang="en-US" sz="2400" dirty="0" smtClean="0">
                <a:ea typeface="MS Mincho"/>
              </a:rPr>
              <a:t>no </a:t>
            </a:r>
            <a:r>
              <a:rPr lang="en-US" sz="2400" dirty="0">
                <a:ea typeface="MS Mincho"/>
              </a:rPr>
              <a:t>space for change. </a:t>
            </a:r>
            <a:endParaRPr lang="en-US" sz="2400" dirty="0" smtClean="0">
              <a:ea typeface="MS Mincho"/>
            </a:endParaRPr>
          </a:p>
          <a:p>
            <a:pPr marL="0" indent="0">
              <a:buNone/>
            </a:pPr>
            <a:endParaRPr lang="en-US" sz="2400" dirty="0">
              <a:ea typeface="MS Mincho"/>
            </a:endParaRPr>
          </a:p>
          <a:p>
            <a:pPr marL="0" indent="0" algn="just">
              <a:buNone/>
            </a:pPr>
            <a:r>
              <a:rPr lang="en-US" sz="2400" dirty="0" smtClean="0">
                <a:ea typeface="MS Mincho"/>
              </a:rPr>
              <a:t>Apparently</a:t>
            </a:r>
            <a:r>
              <a:rPr lang="en-US" sz="2400" dirty="0">
                <a:ea typeface="MS Mincho"/>
              </a:rPr>
              <a:t>, some number in </a:t>
            </a:r>
            <a:r>
              <a:rPr lang="en-US" sz="2400" dirty="0" smtClean="0">
                <a:ea typeface="MS Mincho"/>
              </a:rPr>
              <a:t>the 1 </a:t>
            </a:r>
            <a:r>
              <a:rPr lang="en-US" sz="2400" dirty="0">
                <a:ea typeface="MS Mincho"/>
              </a:rPr>
              <a:t>– 20 mSv range should be </a:t>
            </a:r>
            <a:r>
              <a:rPr lang="en-US" sz="2400" dirty="0" smtClean="0">
                <a:ea typeface="MS Mincho"/>
              </a:rPr>
              <a:t>selected. At </a:t>
            </a:r>
            <a:r>
              <a:rPr lang="en-US" sz="2400" dirty="0">
                <a:ea typeface="MS Mincho"/>
              </a:rPr>
              <a:t>the beginning of </a:t>
            </a:r>
            <a:r>
              <a:rPr lang="en-US" sz="2400" dirty="0" smtClean="0">
                <a:ea typeface="MS Mincho"/>
              </a:rPr>
              <a:t>an existing </a:t>
            </a:r>
            <a:r>
              <a:rPr lang="en-US" sz="2400" dirty="0">
                <a:ea typeface="MS Mincho"/>
              </a:rPr>
              <a:t>situation some operational level will be </a:t>
            </a:r>
            <a:r>
              <a:rPr lang="en-US" sz="2400" dirty="0" smtClean="0">
                <a:ea typeface="MS Mincho"/>
              </a:rPr>
              <a:t>present.</a:t>
            </a:r>
            <a:endParaRPr lang="en-GB" sz="2400" dirty="0"/>
          </a:p>
        </p:txBody>
      </p:sp>
    </p:spTree>
    <p:extLst>
      <p:ext uri="{BB962C8B-B14F-4D97-AF65-F5344CB8AC3E}">
        <p14:creationId xmlns:p14="http://schemas.microsoft.com/office/powerpoint/2010/main" val="373490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Some misinterpretations and gaps (cont’d)</a:t>
            </a:r>
          </a:p>
        </p:txBody>
      </p:sp>
      <p:sp>
        <p:nvSpPr>
          <p:cNvPr id="3" name="Content Placeholder 2"/>
          <p:cNvSpPr>
            <a:spLocks noGrp="1"/>
          </p:cNvSpPr>
          <p:nvPr>
            <p:ph idx="1"/>
          </p:nvPr>
        </p:nvSpPr>
        <p:spPr>
          <a:xfrm>
            <a:off x="251520" y="1268760"/>
            <a:ext cx="8593137" cy="4968552"/>
          </a:xfrm>
        </p:spPr>
        <p:txBody>
          <a:bodyPr/>
          <a:lstStyle/>
          <a:p>
            <a:pPr marL="457200" lvl="0" indent="-457200">
              <a:spcAft>
                <a:spcPts val="1000"/>
              </a:spcAft>
              <a:buClr>
                <a:schemeClr val="tx2"/>
              </a:buClr>
              <a:buSzPct val="100000"/>
              <a:buFont typeface="+mj-lt"/>
              <a:buAutoNum type="arabicParenR" startAt="5"/>
            </a:pPr>
            <a:r>
              <a:rPr lang="en-US" sz="2400" dirty="0" smtClean="0">
                <a:ea typeface="MS Mincho"/>
                <a:cs typeface="Times New Roman"/>
              </a:rPr>
              <a:t>There </a:t>
            </a:r>
            <a:r>
              <a:rPr lang="en-US" sz="2400" dirty="0">
                <a:ea typeface="MS Mincho"/>
                <a:cs typeface="Times New Roman"/>
              </a:rPr>
              <a:t>are </a:t>
            </a:r>
            <a:r>
              <a:rPr lang="en-US" sz="2400" dirty="0" smtClean="0">
                <a:ea typeface="MS Mincho"/>
                <a:cs typeface="Times New Roman"/>
              </a:rPr>
              <a:t>no </a:t>
            </a:r>
            <a:r>
              <a:rPr lang="en-US" sz="2400" dirty="0">
                <a:ea typeface="MS Mincho"/>
                <a:cs typeface="Times New Roman"/>
              </a:rPr>
              <a:t>pre-established international </a:t>
            </a:r>
            <a:r>
              <a:rPr lang="en-US" sz="2400" dirty="0" smtClean="0">
                <a:ea typeface="MS Mincho"/>
                <a:cs typeface="Times New Roman"/>
              </a:rPr>
              <a:t>levels</a:t>
            </a:r>
            <a:br>
              <a:rPr lang="en-US" sz="2400" dirty="0" smtClean="0">
                <a:ea typeface="MS Mincho"/>
                <a:cs typeface="Times New Roman"/>
              </a:rPr>
            </a:br>
            <a:r>
              <a:rPr lang="en-US" sz="2400" dirty="0" smtClean="0">
                <a:ea typeface="MS Mincho"/>
                <a:cs typeface="Times New Roman"/>
              </a:rPr>
              <a:t> for food </a:t>
            </a:r>
            <a:r>
              <a:rPr lang="en-US" sz="2400" dirty="0">
                <a:ea typeface="MS Mincho"/>
                <a:cs typeface="Times New Roman"/>
              </a:rPr>
              <a:t>in </a:t>
            </a:r>
            <a:r>
              <a:rPr lang="en-US" sz="2400" dirty="0" smtClean="0">
                <a:ea typeface="MS Mincho"/>
                <a:cs typeface="Times New Roman"/>
              </a:rPr>
              <a:t>an existing </a:t>
            </a:r>
            <a:r>
              <a:rPr lang="en-US" sz="2400" dirty="0">
                <a:ea typeface="MS Mincho"/>
                <a:cs typeface="Times New Roman"/>
              </a:rPr>
              <a:t>exposure situation. </a:t>
            </a:r>
            <a:endParaRPr lang="en-US" sz="2400" dirty="0" smtClean="0">
              <a:ea typeface="MS Mincho"/>
              <a:cs typeface="Times New Roman"/>
            </a:endParaRPr>
          </a:p>
          <a:p>
            <a:pPr marL="0" lvl="0" indent="0" algn="just">
              <a:spcBef>
                <a:spcPts val="600"/>
              </a:spcBef>
              <a:spcAft>
                <a:spcPts val="0"/>
              </a:spcAft>
              <a:buNone/>
            </a:pPr>
            <a:endParaRPr lang="en-US" sz="2400" dirty="0" smtClean="0"/>
          </a:p>
          <a:p>
            <a:pPr marL="0" lvl="0" indent="0" algn="just">
              <a:spcBef>
                <a:spcPts val="600"/>
              </a:spcBef>
              <a:spcAft>
                <a:spcPts val="0"/>
              </a:spcAft>
              <a:buNone/>
            </a:pPr>
            <a:r>
              <a:rPr lang="en-US" sz="2400" dirty="0" smtClean="0"/>
              <a:t>After </a:t>
            </a:r>
            <a:r>
              <a:rPr lang="en-US" sz="2400" dirty="0"/>
              <a:t>the discussion, the Working Group concluded that </a:t>
            </a:r>
            <a:r>
              <a:rPr lang="en-US" sz="2400" dirty="0" smtClean="0"/>
              <a:t>there is </a:t>
            </a:r>
            <a:r>
              <a:rPr lang="en-US" sz="2400" dirty="0"/>
              <a:t>not a gap </a:t>
            </a:r>
            <a:r>
              <a:rPr lang="en-US" sz="2400" dirty="0" smtClean="0"/>
              <a:t>in the </a:t>
            </a:r>
            <a:r>
              <a:rPr lang="en-US" sz="2400" dirty="0"/>
              <a:t>international </a:t>
            </a:r>
            <a:r>
              <a:rPr lang="en-US" sz="2400" dirty="0" smtClean="0"/>
              <a:t>requirements, but rather the </a:t>
            </a:r>
            <a:r>
              <a:rPr lang="en-US" sz="2400" dirty="0"/>
              <a:t>elaboration of the process to facilitate countries at national level taking into account important national factors such as dietary factors, threats to potential vulnerable populations etc.    Step-by-step improvement strategy developed  through dialogue with stakeholders regarding the evolution of reference levels should be appreciated and be flexible enough to deal with peculiar characteristics of the </a:t>
            </a:r>
            <a:r>
              <a:rPr lang="en-US" sz="2400" dirty="0" smtClean="0"/>
              <a:t>situation.</a:t>
            </a:r>
            <a:endParaRPr lang="en-GB" sz="2400" dirty="0"/>
          </a:p>
          <a:p>
            <a:endParaRPr lang="en-GB" dirty="0"/>
          </a:p>
        </p:txBody>
      </p:sp>
    </p:spTree>
    <p:extLst>
      <p:ext uri="{BB962C8B-B14F-4D97-AF65-F5344CB8AC3E}">
        <p14:creationId xmlns:p14="http://schemas.microsoft.com/office/powerpoint/2010/main" val="3407903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Some misinterpretations and gaps </a:t>
            </a:r>
            <a:r>
              <a:rPr lang="en-GB" sz="3200" dirty="0" smtClean="0"/>
              <a:t>(cont’d)</a:t>
            </a:r>
            <a:endParaRPr lang="en-GB" sz="3200" dirty="0"/>
          </a:p>
        </p:txBody>
      </p:sp>
      <p:sp>
        <p:nvSpPr>
          <p:cNvPr id="3" name="Content Placeholder 2"/>
          <p:cNvSpPr>
            <a:spLocks noGrp="1"/>
          </p:cNvSpPr>
          <p:nvPr>
            <p:ph idx="1"/>
          </p:nvPr>
        </p:nvSpPr>
        <p:spPr>
          <a:xfrm>
            <a:off x="251520" y="1268760"/>
            <a:ext cx="8593137" cy="4572000"/>
          </a:xfrm>
        </p:spPr>
        <p:txBody>
          <a:bodyPr/>
          <a:lstStyle/>
          <a:p>
            <a:pPr marL="457200" indent="-457200">
              <a:buClr>
                <a:schemeClr val="tx2"/>
              </a:buClr>
              <a:buSzPct val="100000"/>
              <a:buFont typeface="+mj-lt"/>
              <a:buAutoNum type="arabicParenR" startAt="6"/>
            </a:pPr>
            <a:r>
              <a:rPr lang="en-GB" sz="2400" dirty="0" smtClean="0"/>
              <a:t>Assumptions </a:t>
            </a:r>
            <a:r>
              <a:rPr lang="en-GB" sz="2400" dirty="0"/>
              <a:t>on dose criteria applied in the affected country and in the international trade in existing exposure situation may be the same, but due to different diet contamination factors and other factors they should result </a:t>
            </a:r>
            <a:r>
              <a:rPr lang="en-GB" sz="2400" dirty="0" smtClean="0"/>
              <a:t>in different </a:t>
            </a:r>
            <a:r>
              <a:rPr lang="en-GB" sz="2400" dirty="0"/>
              <a:t>operational </a:t>
            </a:r>
            <a:r>
              <a:rPr lang="en-GB" sz="2400" dirty="0" smtClean="0"/>
              <a:t>levels.</a:t>
            </a:r>
          </a:p>
          <a:p>
            <a:pPr marL="0" indent="0">
              <a:buNone/>
            </a:pPr>
            <a:endParaRPr lang="en-GB" sz="2400" dirty="0"/>
          </a:p>
          <a:p>
            <a:pPr marL="0" indent="0" algn="just">
              <a:buNone/>
            </a:pPr>
            <a:r>
              <a:rPr lang="en-GB" sz="2400" dirty="0" smtClean="0"/>
              <a:t>The experience, however, </a:t>
            </a:r>
            <a:r>
              <a:rPr lang="en-GB" sz="2400" dirty="0"/>
              <a:t>after the Fukushima accident was that importing countries tended to apply the same levels to imports that were used to protect </a:t>
            </a:r>
            <a:r>
              <a:rPr lang="en-GB" sz="2400" dirty="0" smtClean="0"/>
              <a:t>local </a:t>
            </a:r>
            <a:r>
              <a:rPr lang="en-GB" sz="2400" dirty="0"/>
              <a:t>population that was exposed to higher percentage of contaminated food in their </a:t>
            </a:r>
            <a:r>
              <a:rPr lang="en-GB" sz="2400" dirty="0" smtClean="0"/>
              <a:t>diets.</a:t>
            </a:r>
            <a:endParaRPr lang="en-GB" sz="2400" dirty="0"/>
          </a:p>
        </p:txBody>
      </p:sp>
    </p:spTree>
    <p:extLst>
      <p:ext uri="{BB962C8B-B14F-4D97-AF65-F5344CB8AC3E}">
        <p14:creationId xmlns:p14="http://schemas.microsoft.com/office/powerpoint/2010/main" val="382042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
            </a:r>
            <a:br>
              <a:rPr lang="en-GB" dirty="0" smtClean="0"/>
            </a:br>
            <a:r>
              <a:rPr lang="en-GB" sz="3200" dirty="0" smtClean="0"/>
              <a:t>Next steps (2013)</a:t>
            </a:r>
            <a:r>
              <a:rPr lang="en-GB" sz="3200" dirty="0"/>
              <a:t/>
            </a:r>
            <a:br>
              <a:rPr lang="en-GB" sz="3200" dirty="0"/>
            </a:br>
            <a:endParaRPr lang="en-GB" sz="3200" dirty="0"/>
          </a:p>
        </p:txBody>
      </p:sp>
      <p:sp>
        <p:nvSpPr>
          <p:cNvPr id="3" name="Content Placeholder 2"/>
          <p:cNvSpPr>
            <a:spLocks noGrp="1"/>
          </p:cNvSpPr>
          <p:nvPr>
            <p:ph idx="1"/>
          </p:nvPr>
        </p:nvSpPr>
        <p:spPr>
          <a:xfrm>
            <a:off x="323528" y="1268760"/>
            <a:ext cx="8593137" cy="4320480"/>
          </a:xfrm>
        </p:spPr>
        <p:txBody>
          <a:bodyPr/>
          <a:lstStyle/>
          <a:p>
            <a:pPr algn="just">
              <a:buClr>
                <a:schemeClr val="tx2"/>
              </a:buClr>
              <a:buFont typeface="Arial" pitchFamily="34" charset="0"/>
              <a:buChar char="•"/>
            </a:pPr>
            <a:r>
              <a:rPr lang="en-GB" sz="2400" dirty="0" smtClean="0"/>
              <a:t>22 May	IAEA internal review and comments </a:t>
            </a:r>
          </a:p>
          <a:p>
            <a:pPr algn="just">
              <a:buClr>
                <a:schemeClr val="tx2"/>
              </a:buClr>
              <a:buFont typeface="Arial" pitchFamily="34" charset="0"/>
              <a:buChar char="•"/>
            </a:pPr>
            <a:r>
              <a:rPr lang="en-GB" sz="2400" dirty="0" smtClean="0"/>
              <a:t>23 May	text </a:t>
            </a:r>
            <a:r>
              <a:rPr lang="en-GB" sz="2400" dirty="0"/>
              <a:t>goes to meeting </a:t>
            </a:r>
            <a:r>
              <a:rPr lang="en-GB" sz="2400" dirty="0" smtClean="0"/>
              <a:t>members</a:t>
            </a:r>
          </a:p>
          <a:p>
            <a:pPr algn="just">
              <a:buClr>
                <a:schemeClr val="tx2"/>
              </a:buClr>
              <a:buFont typeface="Arial" pitchFamily="34" charset="0"/>
              <a:buChar char="•"/>
            </a:pPr>
            <a:r>
              <a:rPr lang="en-GB" sz="2400" dirty="0" smtClean="0"/>
              <a:t>28 May	deadline for comments </a:t>
            </a:r>
          </a:p>
          <a:p>
            <a:pPr algn="just">
              <a:buClr>
                <a:schemeClr val="tx2"/>
              </a:buClr>
              <a:buFont typeface="Arial" pitchFamily="34" charset="0"/>
              <a:buChar char="•"/>
            </a:pPr>
            <a:r>
              <a:rPr lang="en-GB" sz="2400" dirty="0" smtClean="0"/>
              <a:t>31 May	text to be uploaded to RASSC website</a:t>
            </a:r>
          </a:p>
          <a:p>
            <a:pPr algn="just">
              <a:buClr>
                <a:schemeClr val="tx2"/>
              </a:buClr>
              <a:buFont typeface="Arial" pitchFamily="34" charset="0"/>
              <a:buChar char="•"/>
            </a:pPr>
            <a:r>
              <a:rPr lang="en-GB" sz="2400" dirty="0" smtClean="0"/>
              <a:t>24 June	deadline for comments </a:t>
            </a:r>
            <a:r>
              <a:rPr lang="en-GB" sz="2400" dirty="0"/>
              <a:t>from RASSC </a:t>
            </a:r>
            <a:r>
              <a:rPr lang="en-GB" sz="2400" dirty="0" smtClean="0"/>
              <a:t>members</a:t>
            </a:r>
          </a:p>
          <a:p>
            <a:pPr algn="just">
              <a:buClr>
                <a:schemeClr val="tx2"/>
              </a:buClr>
              <a:buFont typeface="Arial" pitchFamily="34" charset="0"/>
              <a:buChar char="•"/>
            </a:pPr>
            <a:r>
              <a:rPr lang="en-GB" sz="2400" dirty="0" smtClean="0"/>
              <a:t>1 July	resolution </a:t>
            </a:r>
            <a:r>
              <a:rPr lang="en-GB" sz="2400" dirty="0"/>
              <a:t>of comments </a:t>
            </a:r>
            <a:endParaRPr lang="en-GB" sz="2400" dirty="0" smtClean="0"/>
          </a:p>
          <a:p>
            <a:pPr algn="just">
              <a:buClr>
                <a:schemeClr val="tx2"/>
              </a:buClr>
              <a:buFont typeface="Arial" pitchFamily="34" charset="0"/>
              <a:buChar char="•"/>
            </a:pPr>
            <a:r>
              <a:rPr lang="en-GB" sz="2400" dirty="0" smtClean="0"/>
              <a:t>2-5 July	</a:t>
            </a:r>
            <a:r>
              <a:rPr lang="en-GB" sz="2400" dirty="0"/>
              <a:t>d</a:t>
            </a:r>
            <a:r>
              <a:rPr lang="en-GB" sz="2400" dirty="0" smtClean="0"/>
              <a:t>iscussion </a:t>
            </a:r>
            <a:r>
              <a:rPr lang="en-GB" sz="2400" dirty="0"/>
              <a:t>at RASSC </a:t>
            </a:r>
            <a:endParaRPr lang="en-GB" sz="2400" dirty="0" smtClean="0"/>
          </a:p>
          <a:p>
            <a:pPr algn="just">
              <a:buClr>
                <a:schemeClr val="tx2"/>
              </a:buClr>
              <a:buFont typeface="Arial" pitchFamily="34" charset="0"/>
              <a:buChar char="•"/>
            </a:pPr>
            <a:endParaRPr lang="en-GB" sz="2400" dirty="0"/>
          </a:p>
          <a:p>
            <a:pPr marL="0" indent="0" algn="just">
              <a:buClr>
                <a:schemeClr val="tx2"/>
              </a:buClr>
              <a:buNone/>
            </a:pPr>
            <a:r>
              <a:rPr lang="en-GB" sz="2400" dirty="0" smtClean="0"/>
              <a:t>Next </a:t>
            </a:r>
            <a:r>
              <a:rPr lang="en-GB" sz="2400" dirty="0"/>
              <a:t>steps: </a:t>
            </a:r>
            <a:r>
              <a:rPr lang="en-GB" sz="2400" smtClean="0"/>
              <a:t>	depend </a:t>
            </a:r>
            <a:r>
              <a:rPr lang="en-GB" sz="2400" dirty="0" smtClean="0"/>
              <a:t>upon decision taken at RASSC</a:t>
            </a:r>
            <a:endParaRPr lang="en-GB" sz="1800" dirty="0"/>
          </a:p>
        </p:txBody>
      </p:sp>
    </p:spTree>
    <p:extLst>
      <p:ext uri="{BB962C8B-B14F-4D97-AF65-F5344CB8AC3E}">
        <p14:creationId xmlns:p14="http://schemas.microsoft.com/office/powerpoint/2010/main" val="513250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en-GB" sz="3200" dirty="0" smtClean="0"/>
              <a:t>Thank you for your attention</a:t>
            </a:r>
          </a:p>
        </p:txBody>
      </p:sp>
      <p:sp>
        <p:nvSpPr>
          <p:cNvPr id="29699" name="Rectangle 3"/>
          <p:cNvSpPr>
            <a:spLocks noGrp="1" noChangeArrowheads="1"/>
          </p:cNvSpPr>
          <p:nvPr>
            <p:ph type="body" idx="1"/>
          </p:nvPr>
        </p:nvSpPr>
        <p:spPr/>
        <p:txBody>
          <a:bodyPr/>
          <a:lstStyle/>
          <a:p>
            <a:pPr algn="ctr" eaLnBrk="1" hangingPunct="1">
              <a:lnSpc>
                <a:spcPct val="80000"/>
              </a:lnSpc>
              <a:buFontTx/>
              <a:buNone/>
            </a:pPr>
            <a:endParaRPr lang="en-GB" sz="2000" i="1" dirty="0" smtClean="0"/>
          </a:p>
          <a:p>
            <a:pPr algn="ctr" eaLnBrk="1" hangingPunct="1">
              <a:lnSpc>
                <a:spcPct val="80000"/>
              </a:lnSpc>
              <a:buFontTx/>
              <a:buNone/>
            </a:pPr>
            <a:endParaRPr lang="en-GB" sz="2000" i="1" dirty="0" smtClean="0"/>
          </a:p>
          <a:p>
            <a:pPr algn="ctr" eaLnBrk="1" hangingPunct="1">
              <a:lnSpc>
                <a:spcPct val="80000"/>
              </a:lnSpc>
              <a:buFontTx/>
              <a:buNone/>
            </a:pPr>
            <a:endParaRPr lang="en-GB" sz="2000" i="1" dirty="0" smtClean="0"/>
          </a:p>
          <a:p>
            <a:pPr algn="ctr" eaLnBrk="1" hangingPunct="1">
              <a:lnSpc>
                <a:spcPct val="80000"/>
              </a:lnSpc>
              <a:buFontTx/>
              <a:buNone/>
            </a:pPr>
            <a:endParaRPr lang="en-GB" sz="2000" i="1" dirty="0" smtClean="0"/>
          </a:p>
          <a:p>
            <a:pPr algn="ctr" eaLnBrk="1" hangingPunct="1">
              <a:lnSpc>
                <a:spcPct val="80000"/>
              </a:lnSpc>
              <a:buFontTx/>
              <a:buNone/>
            </a:pPr>
            <a:endParaRPr lang="en-GB" sz="2000" i="1" dirty="0" smtClean="0"/>
          </a:p>
          <a:p>
            <a:pPr algn="ctr" eaLnBrk="1" hangingPunct="1">
              <a:lnSpc>
                <a:spcPct val="80000"/>
              </a:lnSpc>
              <a:buFontTx/>
              <a:buNone/>
            </a:pPr>
            <a:endParaRPr lang="en-GB" sz="2000" i="1" dirty="0" smtClean="0"/>
          </a:p>
          <a:p>
            <a:pPr algn="ctr" eaLnBrk="1" hangingPunct="1">
              <a:lnSpc>
                <a:spcPct val="80000"/>
              </a:lnSpc>
              <a:buFontTx/>
              <a:buNone/>
            </a:pPr>
            <a:endParaRPr lang="en-GB" sz="2000" i="1" dirty="0" smtClean="0"/>
          </a:p>
          <a:p>
            <a:pPr algn="ctr" eaLnBrk="1" hangingPunct="1">
              <a:lnSpc>
                <a:spcPct val="80000"/>
              </a:lnSpc>
              <a:buFontTx/>
              <a:buNone/>
            </a:pPr>
            <a:endParaRPr lang="en-GB" sz="2000" i="1" dirty="0" smtClean="0"/>
          </a:p>
          <a:p>
            <a:pPr algn="ctr" eaLnBrk="1" hangingPunct="1">
              <a:lnSpc>
                <a:spcPct val="80000"/>
              </a:lnSpc>
              <a:buFontTx/>
              <a:buNone/>
            </a:pPr>
            <a:endParaRPr lang="en-GB" sz="2000" i="1" dirty="0" smtClean="0"/>
          </a:p>
          <a:p>
            <a:pPr algn="ctr" eaLnBrk="1" hangingPunct="1">
              <a:lnSpc>
                <a:spcPct val="80000"/>
              </a:lnSpc>
              <a:buFontTx/>
              <a:buNone/>
            </a:pPr>
            <a:endParaRPr lang="en-GB" sz="2000" i="1" dirty="0" smtClean="0"/>
          </a:p>
          <a:p>
            <a:pPr algn="ctr" eaLnBrk="1" hangingPunct="1">
              <a:lnSpc>
                <a:spcPct val="80000"/>
              </a:lnSpc>
              <a:buFontTx/>
              <a:buNone/>
            </a:pPr>
            <a:endParaRPr lang="en-GB" sz="2000" i="1" dirty="0" smtClean="0"/>
          </a:p>
          <a:p>
            <a:pPr algn="ctr" eaLnBrk="1" hangingPunct="1">
              <a:lnSpc>
                <a:spcPct val="80000"/>
              </a:lnSpc>
              <a:buFontTx/>
              <a:buNone/>
            </a:pPr>
            <a:endParaRPr lang="en-GB" sz="2000" i="1" dirty="0" smtClean="0"/>
          </a:p>
          <a:p>
            <a:pPr algn="ctr" eaLnBrk="1" hangingPunct="1">
              <a:lnSpc>
                <a:spcPct val="80000"/>
              </a:lnSpc>
              <a:buFontTx/>
              <a:buNone/>
            </a:pPr>
            <a:endParaRPr lang="en-GB" sz="2000" i="1" dirty="0" smtClean="0"/>
          </a:p>
          <a:p>
            <a:pPr algn="ctr" eaLnBrk="1" hangingPunct="1">
              <a:lnSpc>
                <a:spcPct val="80000"/>
              </a:lnSpc>
              <a:buFontTx/>
              <a:buNone/>
            </a:pPr>
            <a:r>
              <a:rPr lang="en-GB" sz="2000" i="1" dirty="0" smtClean="0"/>
              <a:t>i.gusev@iaea.org</a:t>
            </a:r>
          </a:p>
        </p:txBody>
      </p:sp>
      <p:pic>
        <p:nvPicPr>
          <p:cNvPr id="29700" name="Picture 4" descr="vic_fla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1341438"/>
            <a:ext cx="6624637"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6756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200" dirty="0" smtClean="0"/>
              <a:t>Current situation</a:t>
            </a:r>
            <a:endParaRPr lang="en-GB" sz="3200" dirty="0"/>
          </a:p>
        </p:txBody>
      </p:sp>
      <p:pic>
        <p:nvPicPr>
          <p:cNvPr id="1025" name="Picture 1" descr="http://www.renovateyourworld.com/images/ArticleImages/spac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9463" y="2484438"/>
            <a:ext cx="76200" cy="381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renovateyourworld.com/images/ArticleImages/spac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9463" y="2484438"/>
            <a:ext cx="76200" cy="381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51520" y="1268760"/>
            <a:ext cx="8640960" cy="6309420"/>
          </a:xfrm>
          <a:prstGeom prst="rect">
            <a:avLst/>
          </a:prstGeom>
        </p:spPr>
        <p:txBody>
          <a:bodyPr wrap="square">
            <a:spAutoFit/>
          </a:bodyPr>
          <a:lstStyle/>
          <a:p>
            <a:endParaRPr lang="en-GB" dirty="0" smtClean="0">
              <a:solidFill>
                <a:srgbClr val="003399"/>
              </a:solidFill>
              <a:latin typeface="Arial"/>
            </a:endParaRPr>
          </a:p>
          <a:p>
            <a:pPr algn="just"/>
            <a:r>
              <a:rPr lang="en-GB" dirty="0" smtClean="0">
                <a:solidFill>
                  <a:srgbClr val="003399"/>
                </a:solidFill>
                <a:latin typeface="Arial"/>
              </a:rPr>
              <a:t>The IAEA’s Radiation Safety Standards Committee (RASSC) asked </a:t>
            </a:r>
            <a:r>
              <a:rPr lang="en-GB" dirty="0">
                <a:solidFill>
                  <a:srgbClr val="003399"/>
                </a:solidFill>
                <a:latin typeface="Arial"/>
              </a:rPr>
              <a:t>the IAEA Secretariat to establish a Working Group with other interested international organizations to document the various international standards </a:t>
            </a:r>
            <a:r>
              <a:rPr lang="en-GB" dirty="0" smtClean="0">
                <a:solidFill>
                  <a:srgbClr val="003399"/>
                </a:solidFill>
                <a:latin typeface="Arial"/>
              </a:rPr>
              <a:t>for foodstuffs that </a:t>
            </a:r>
            <a:r>
              <a:rPr lang="en-GB" dirty="0">
                <a:solidFill>
                  <a:srgbClr val="003399"/>
                </a:solidFill>
                <a:latin typeface="Arial"/>
              </a:rPr>
              <a:t>are in existence, the basis on which they have been derived and the circumstances in which they are intended to be used. </a:t>
            </a:r>
            <a:endParaRPr lang="en-GB" dirty="0" smtClean="0">
              <a:solidFill>
                <a:srgbClr val="003399"/>
              </a:solidFill>
              <a:latin typeface="Arial"/>
            </a:endParaRPr>
          </a:p>
          <a:p>
            <a:pPr marL="342900" indent="-342900" algn="just">
              <a:buFont typeface="Arial" pitchFamily="34" charset="0"/>
              <a:buChar char="•"/>
            </a:pPr>
            <a:endParaRPr lang="en-GB" dirty="0" smtClean="0">
              <a:solidFill>
                <a:srgbClr val="003399"/>
              </a:solidFill>
              <a:latin typeface="Arial"/>
            </a:endParaRPr>
          </a:p>
          <a:p>
            <a:pPr algn="just"/>
            <a:r>
              <a:rPr lang="en-GB" dirty="0" smtClean="0">
                <a:solidFill>
                  <a:srgbClr val="003399"/>
                </a:solidFill>
                <a:latin typeface="Arial"/>
              </a:rPr>
              <a:t>Feeding stuffs and commodities do not fall within the scope of the Working Group. </a:t>
            </a:r>
          </a:p>
          <a:p>
            <a:pPr marL="342900" indent="-342900" algn="just">
              <a:buFont typeface="Arial" pitchFamily="34" charset="0"/>
              <a:buChar char="•"/>
            </a:pPr>
            <a:endParaRPr lang="en-GB" dirty="0">
              <a:solidFill>
                <a:srgbClr val="003399"/>
              </a:solidFill>
              <a:latin typeface="Arial"/>
            </a:endParaRPr>
          </a:p>
          <a:p>
            <a:pPr marL="342900" indent="-342900">
              <a:buFont typeface="Arial" pitchFamily="34" charset="0"/>
              <a:buChar char="•"/>
            </a:pPr>
            <a:endParaRPr lang="en-GB" dirty="0" smtClean="0">
              <a:solidFill>
                <a:srgbClr val="003399"/>
              </a:solidFill>
              <a:latin typeface="Arial"/>
            </a:endParaRPr>
          </a:p>
          <a:p>
            <a:endParaRPr lang="en-GB" dirty="0">
              <a:solidFill>
                <a:srgbClr val="003399"/>
              </a:solidFill>
              <a:latin typeface="Arial"/>
            </a:endParaRPr>
          </a:p>
          <a:p>
            <a:endParaRPr lang="en-GB" sz="2000" dirty="0">
              <a:solidFill>
                <a:srgbClr val="003399"/>
              </a:solidFill>
              <a:latin typeface="Arial"/>
            </a:endParaRPr>
          </a:p>
          <a:p>
            <a:endParaRPr lang="en-GB" dirty="0">
              <a:solidFill>
                <a:srgbClr val="003399"/>
              </a:solidFill>
              <a:latin typeface="Arial"/>
            </a:endParaRPr>
          </a:p>
          <a:p>
            <a:endParaRPr lang="en-GB" dirty="0">
              <a:solidFill>
                <a:srgbClr val="000000"/>
              </a:solidFill>
            </a:endParaRPr>
          </a:p>
          <a:p>
            <a:endParaRPr lang="en-GB" dirty="0">
              <a:solidFill>
                <a:srgbClr val="000000"/>
              </a:solidFill>
            </a:endParaRPr>
          </a:p>
        </p:txBody>
      </p:sp>
    </p:spTree>
    <p:extLst>
      <p:ext uri="{BB962C8B-B14F-4D97-AF65-F5344CB8AC3E}">
        <p14:creationId xmlns:p14="http://schemas.microsoft.com/office/powerpoint/2010/main" val="3353437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Membership of RASSC Working Group</a:t>
            </a:r>
            <a:endParaRPr lang="en-GB" sz="3200" dirty="0"/>
          </a:p>
        </p:txBody>
      </p:sp>
      <p:sp>
        <p:nvSpPr>
          <p:cNvPr id="3" name="Content Placeholder 2"/>
          <p:cNvSpPr>
            <a:spLocks noGrp="1"/>
          </p:cNvSpPr>
          <p:nvPr>
            <p:ph idx="1"/>
          </p:nvPr>
        </p:nvSpPr>
        <p:spPr>
          <a:xfrm>
            <a:off x="251520" y="1340768"/>
            <a:ext cx="8593137" cy="4572000"/>
          </a:xfrm>
        </p:spPr>
        <p:txBody>
          <a:bodyPr/>
          <a:lstStyle/>
          <a:p>
            <a:pPr>
              <a:buClr>
                <a:schemeClr val="tx2"/>
              </a:buClr>
              <a:buFont typeface="Arial" pitchFamily="34" charset="0"/>
              <a:buChar char="•"/>
            </a:pPr>
            <a:r>
              <a:rPr lang="en-GB" sz="2400" dirty="0" smtClean="0"/>
              <a:t>European </a:t>
            </a:r>
            <a:r>
              <a:rPr lang="en-GB" sz="2400" dirty="0"/>
              <a:t>Commission (EC</a:t>
            </a:r>
            <a:r>
              <a:rPr lang="en-GB" sz="2400" dirty="0" smtClean="0"/>
              <a:t>) </a:t>
            </a:r>
            <a:endParaRPr lang="en-GB" sz="2400" dirty="0"/>
          </a:p>
          <a:p>
            <a:pPr>
              <a:buClr>
                <a:schemeClr val="tx2"/>
              </a:buClr>
              <a:buFont typeface="Arial" pitchFamily="34" charset="0"/>
              <a:buChar char="•"/>
            </a:pPr>
            <a:r>
              <a:rPr lang="en-GB" sz="2400" dirty="0" smtClean="0"/>
              <a:t>Food </a:t>
            </a:r>
            <a:r>
              <a:rPr lang="en-GB" sz="2400" dirty="0"/>
              <a:t>and Agriculture Organization (FAO) of the United </a:t>
            </a:r>
            <a:r>
              <a:rPr lang="en-GB" sz="2400" dirty="0" smtClean="0"/>
              <a:t>Nations </a:t>
            </a:r>
          </a:p>
          <a:p>
            <a:pPr>
              <a:buClr>
                <a:schemeClr val="tx2"/>
              </a:buClr>
              <a:buFont typeface="Arial" pitchFamily="34" charset="0"/>
              <a:buChar char="•"/>
            </a:pPr>
            <a:r>
              <a:rPr lang="en-GB" sz="2400" dirty="0" smtClean="0"/>
              <a:t>International </a:t>
            </a:r>
            <a:r>
              <a:rPr lang="en-GB" sz="2400" dirty="0"/>
              <a:t>Atomic Energy Agency (IAEA</a:t>
            </a:r>
            <a:r>
              <a:rPr lang="en-GB" sz="2400" dirty="0" smtClean="0"/>
              <a:t>) </a:t>
            </a:r>
          </a:p>
          <a:p>
            <a:pPr>
              <a:buClr>
                <a:schemeClr val="tx2"/>
              </a:buClr>
              <a:buFont typeface="Arial" pitchFamily="34" charset="0"/>
              <a:buChar char="•"/>
            </a:pPr>
            <a:r>
              <a:rPr lang="en-GB" sz="2400" dirty="0" smtClean="0"/>
              <a:t>Nuclear </a:t>
            </a:r>
            <a:r>
              <a:rPr lang="en-GB" sz="2400" dirty="0"/>
              <a:t>Energy Agency (NEA/OECD) </a:t>
            </a:r>
            <a:endParaRPr lang="en-GB" sz="2400" dirty="0" smtClean="0"/>
          </a:p>
          <a:p>
            <a:pPr>
              <a:buClr>
                <a:schemeClr val="tx2"/>
              </a:buClr>
              <a:buFont typeface="Arial" pitchFamily="34" charset="0"/>
              <a:buChar char="•"/>
            </a:pPr>
            <a:r>
              <a:rPr lang="en-GB" sz="2400" dirty="0" smtClean="0"/>
              <a:t>World </a:t>
            </a:r>
            <a:r>
              <a:rPr lang="en-GB" sz="2400" dirty="0"/>
              <a:t>Health Organization (WHO</a:t>
            </a:r>
            <a:r>
              <a:rPr lang="en-GB" sz="2400" dirty="0" smtClean="0"/>
              <a:t>) </a:t>
            </a:r>
          </a:p>
          <a:p>
            <a:pPr>
              <a:buClr>
                <a:schemeClr val="tx2"/>
              </a:buClr>
              <a:buFont typeface="Arial" pitchFamily="34" charset="0"/>
              <a:buChar char="•"/>
            </a:pPr>
            <a:endParaRPr lang="en-GB" sz="2400" dirty="0" smtClean="0"/>
          </a:p>
          <a:p>
            <a:pPr marL="0" indent="0">
              <a:buClr>
                <a:schemeClr val="tx2"/>
              </a:buClr>
              <a:buNone/>
            </a:pPr>
            <a:r>
              <a:rPr lang="en-GB" sz="2400" dirty="0" smtClean="0"/>
              <a:t>Observer:</a:t>
            </a:r>
          </a:p>
          <a:p>
            <a:pPr>
              <a:buClr>
                <a:schemeClr val="tx2"/>
              </a:buClr>
              <a:buFont typeface="Arial" pitchFamily="34" charset="0"/>
              <a:buChar char="•"/>
            </a:pPr>
            <a:r>
              <a:rPr lang="en-GB" sz="2400" dirty="0" smtClean="0"/>
              <a:t>International </a:t>
            </a:r>
            <a:r>
              <a:rPr lang="en-GB" sz="2400" dirty="0"/>
              <a:t>Commission on Radiological Protection (</a:t>
            </a:r>
            <a:r>
              <a:rPr lang="en-GB" sz="2400" dirty="0" smtClean="0"/>
              <a:t>ICRP)</a:t>
            </a:r>
            <a:endParaRPr lang="en-GB" sz="2400" dirty="0"/>
          </a:p>
        </p:txBody>
      </p:sp>
    </p:spTree>
    <p:extLst>
      <p:ext uri="{BB962C8B-B14F-4D97-AF65-F5344CB8AC3E}">
        <p14:creationId xmlns:p14="http://schemas.microsoft.com/office/powerpoint/2010/main" val="40447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Discussion Paper</a:t>
            </a:r>
            <a:endParaRPr lang="en-GB" sz="3200" dirty="0"/>
          </a:p>
        </p:txBody>
      </p:sp>
      <p:sp>
        <p:nvSpPr>
          <p:cNvPr id="3" name="Content Placeholder 2"/>
          <p:cNvSpPr>
            <a:spLocks noGrp="1"/>
          </p:cNvSpPr>
          <p:nvPr>
            <p:ph idx="1"/>
          </p:nvPr>
        </p:nvSpPr>
        <p:spPr>
          <a:xfrm>
            <a:off x="274638" y="1268760"/>
            <a:ext cx="8593137" cy="4827240"/>
          </a:xfrm>
        </p:spPr>
        <p:txBody>
          <a:bodyPr/>
          <a:lstStyle/>
          <a:p>
            <a:pPr algn="just">
              <a:buClr>
                <a:schemeClr val="tx2"/>
              </a:buClr>
              <a:buSzPct val="100000"/>
              <a:buFont typeface="Wingdings" pitchFamily="2" charset="2"/>
              <a:buChar char="Ø"/>
            </a:pPr>
            <a:r>
              <a:rPr lang="en-GB" sz="2400" dirty="0" smtClean="0">
                <a:latin typeface="Arial" pitchFamily="34" charset="0"/>
                <a:ea typeface="Times New Roman"/>
                <a:cs typeface="Arial" pitchFamily="34" charset="0"/>
              </a:rPr>
              <a:t>summarize </a:t>
            </a:r>
            <a:r>
              <a:rPr lang="en-GB" sz="2400" dirty="0">
                <a:latin typeface="Arial" pitchFamily="34" charset="0"/>
                <a:ea typeface="Times New Roman"/>
                <a:cs typeface="Arial" pitchFamily="34" charset="0"/>
              </a:rPr>
              <a:t>the current international standards for radioactivity in food and drinking water for human consumption, the radiation protection criteria used as the basis for such standards, and the circumstances in which such standards are intended to be used</a:t>
            </a:r>
            <a:r>
              <a:rPr lang="en-GB" sz="2400" dirty="0" smtClean="0">
                <a:latin typeface="Arial" pitchFamily="34" charset="0"/>
                <a:ea typeface="Times New Roman"/>
                <a:cs typeface="Arial" pitchFamily="34" charset="0"/>
              </a:rPr>
              <a:t>;</a:t>
            </a:r>
            <a:r>
              <a:rPr lang="en-GB" sz="2400" dirty="0">
                <a:latin typeface="Arial" pitchFamily="34" charset="0"/>
                <a:ea typeface="Times New Roman"/>
                <a:cs typeface="Arial" pitchFamily="34" charset="0"/>
              </a:rPr>
              <a:t> </a:t>
            </a:r>
            <a:endParaRPr lang="en-GB" sz="2400" dirty="0" smtClean="0">
              <a:latin typeface="Arial" pitchFamily="34" charset="0"/>
              <a:ea typeface="Times New Roman"/>
              <a:cs typeface="Arial" pitchFamily="34" charset="0"/>
            </a:endParaRPr>
          </a:p>
          <a:p>
            <a:pPr algn="just">
              <a:buClr>
                <a:schemeClr val="tx2"/>
              </a:buClr>
              <a:buSzPct val="100000"/>
              <a:buFont typeface="Wingdings" pitchFamily="2" charset="2"/>
              <a:buChar char="Ø"/>
            </a:pPr>
            <a:endParaRPr lang="en-GB" sz="2400" dirty="0" smtClean="0">
              <a:latin typeface="Arial" pitchFamily="34" charset="0"/>
              <a:ea typeface="Times New Roman"/>
              <a:cs typeface="Arial" pitchFamily="34" charset="0"/>
            </a:endParaRPr>
          </a:p>
          <a:p>
            <a:pPr algn="just">
              <a:buClr>
                <a:schemeClr val="tx2"/>
              </a:buClr>
              <a:buSzPct val="100000"/>
              <a:buFont typeface="Wingdings" pitchFamily="2" charset="2"/>
              <a:buChar char="Ø"/>
            </a:pPr>
            <a:r>
              <a:rPr lang="en-GB" sz="2400" dirty="0" smtClean="0">
                <a:latin typeface="Arial" pitchFamily="34" charset="0"/>
                <a:ea typeface="Times New Roman"/>
                <a:cs typeface="Arial" pitchFamily="34" charset="0"/>
              </a:rPr>
              <a:t>document </a:t>
            </a:r>
            <a:r>
              <a:rPr lang="en-GB" sz="2400" dirty="0">
                <a:latin typeface="Arial" pitchFamily="34" charset="0"/>
                <a:ea typeface="Times New Roman"/>
                <a:cs typeface="Arial" pitchFamily="34" charset="0"/>
              </a:rPr>
              <a:t>examples of national standards with identification of international standards and/or other basis on which these standards are derived, and </a:t>
            </a:r>
            <a:r>
              <a:rPr lang="en-GB" sz="2400" dirty="0" smtClean="0">
                <a:latin typeface="Arial" pitchFamily="34" charset="0"/>
                <a:ea typeface="Times New Roman"/>
                <a:cs typeface="Arial" pitchFamily="34" charset="0"/>
              </a:rPr>
              <a:t>describe </a:t>
            </a:r>
            <a:r>
              <a:rPr lang="en-GB" sz="2400" dirty="0">
                <a:latin typeface="Arial" pitchFamily="34" charset="0"/>
                <a:ea typeface="Times New Roman"/>
                <a:cs typeface="Arial" pitchFamily="34" charset="0"/>
              </a:rPr>
              <a:t>the circumstances in which such national standards are intended to be used;</a:t>
            </a:r>
            <a:endParaRPr lang="en-GB" sz="2400" dirty="0" smtClean="0">
              <a:latin typeface="Arial" pitchFamily="34" charset="0"/>
              <a:ea typeface="Times New Roman"/>
              <a:cs typeface="Arial" pitchFamily="34" charset="0"/>
            </a:endParaRPr>
          </a:p>
          <a:p>
            <a:endParaRPr lang="en-GB" dirty="0"/>
          </a:p>
        </p:txBody>
      </p:sp>
    </p:spTree>
    <p:extLst>
      <p:ext uri="{BB962C8B-B14F-4D97-AF65-F5344CB8AC3E}">
        <p14:creationId xmlns:p14="http://schemas.microsoft.com/office/powerpoint/2010/main" val="268440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Discussion Paper (</a:t>
            </a:r>
            <a:r>
              <a:rPr lang="en-GB" sz="3200" dirty="0" err="1" smtClean="0"/>
              <a:t>con’t</a:t>
            </a:r>
            <a:r>
              <a:rPr lang="en-GB" sz="3200" dirty="0" smtClean="0"/>
              <a:t>)</a:t>
            </a:r>
            <a:endParaRPr lang="en-GB" sz="3200" dirty="0"/>
          </a:p>
        </p:txBody>
      </p:sp>
      <p:sp>
        <p:nvSpPr>
          <p:cNvPr id="3" name="Content Placeholder 2"/>
          <p:cNvSpPr>
            <a:spLocks noGrp="1"/>
          </p:cNvSpPr>
          <p:nvPr>
            <p:ph idx="1"/>
          </p:nvPr>
        </p:nvSpPr>
        <p:spPr>
          <a:xfrm>
            <a:off x="251520" y="1340768"/>
            <a:ext cx="8593137" cy="4572000"/>
          </a:xfrm>
        </p:spPr>
        <p:txBody>
          <a:bodyPr/>
          <a:lstStyle/>
          <a:p>
            <a:pPr algn="just">
              <a:buClr>
                <a:schemeClr val="tx2"/>
              </a:buClr>
              <a:buSzPct val="100000"/>
              <a:buFont typeface="Wingdings" pitchFamily="2" charset="2"/>
              <a:buChar char="Ø"/>
            </a:pPr>
            <a:r>
              <a:rPr lang="en-GB" sz="2400" dirty="0" smtClean="0">
                <a:ea typeface="Times New Roman"/>
              </a:rPr>
              <a:t>identify </a:t>
            </a:r>
            <a:r>
              <a:rPr lang="en-GB" sz="2400" dirty="0">
                <a:ea typeface="Times New Roman"/>
              </a:rPr>
              <a:t>possible misinterpretations and/or gaps in the existing international standards</a:t>
            </a:r>
            <a:r>
              <a:rPr lang="en-GB" sz="2400" dirty="0" smtClean="0">
                <a:ea typeface="Times New Roman"/>
              </a:rPr>
              <a:t>;</a:t>
            </a:r>
          </a:p>
          <a:p>
            <a:pPr marL="0" indent="0" algn="just">
              <a:buClr>
                <a:schemeClr val="tx2"/>
              </a:buClr>
              <a:buSzPct val="100000"/>
              <a:buNone/>
            </a:pPr>
            <a:r>
              <a:rPr lang="en-GB" sz="2400" dirty="0" smtClean="0">
                <a:ea typeface="Times New Roman"/>
              </a:rPr>
              <a:t> </a:t>
            </a:r>
            <a:endParaRPr lang="en-GB" sz="2400" dirty="0">
              <a:ea typeface="Times New Roman"/>
            </a:endParaRPr>
          </a:p>
          <a:p>
            <a:pPr algn="just">
              <a:buClr>
                <a:schemeClr val="tx2"/>
              </a:buClr>
              <a:buSzPct val="100000"/>
              <a:buFont typeface="Wingdings" pitchFamily="2" charset="2"/>
              <a:buChar char="Ø"/>
            </a:pPr>
            <a:r>
              <a:rPr lang="en-GB" sz="2400" dirty="0" smtClean="0">
                <a:ea typeface="Times New Roman"/>
              </a:rPr>
              <a:t>propose </a:t>
            </a:r>
            <a:r>
              <a:rPr lang="en-GB" sz="2400" dirty="0">
                <a:ea typeface="Times New Roman"/>
              </a:rPr>
              <a:t>steps that need to be taken by the international organizations and Member States to facilitate the recognition, understanding and </a:t>
            </a:r>
            <a:r>
              <a:rPr lang="en-GB" sz="2400" dirty="0" smtClean="0">
                <a:ea typeface="Times New Roman"/>
              </a:rPr>
              <a:t>implementation of </a:t>
            </a:r>
            <a:r>
              <a:rPr lang="en-GB" sz="2400" dirty="0">
                <a:ea typeface="Times New Roman"/>
              </a:rPr>
              <a:t>the international standards.</a:t>
            </a:r>
          </a:p>
          <a:p>
            <a:pPr marL="0" indent="0">
              <a:buNone/>
            </a:pPr>
            <a:endParaRPr lang="en-GB" dirty="0"/>
          </a:p>
        </p:txBody>
      </p:sp>
    </p:spTree>
    <p:extLst>
      <p:ext uri="{BB962C8B-B14F-4D97-AF65-F5344CB8AC3E}">
        <p14:creationId xmlns:p14="http://schemas.microsoft.com/office/powerpoint/2010/main" val="831441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1</a:t>
            </a:r>
            <a:r>
              <a:rPr lang="en-GB" sz="3200" baseline="30000" dirty="0" smtClean="0"/>
              <a:t>st</a:t>
            </a:r>
            <a:r>
              <a:rPr lang="en-GB" sz="3200" dirty="0" smtClean="0"/>
              <a:t> WG meeting 6–8 May 2013</a:t>
            </a:r>
            <a:endParaRPr lang="en-GB" sz="3200" dirty="0"/>
          </a:p>
        </p:txBody>
      </p:sp>
      <p:sp>
        <p:nvSpPr>
          <p:cNvPr id="3" name="Content Placeholder 2"/>
          <p:cNvSpPr>
            <a:spLocks noGrp="1"/>
          </p:cNvSpPr>
          <p:nvPr>
            <p:ph idx="1"/>
          </p:nvPr>
        </p:nvSpPr>
        <p:spPr>
          <a:xfrm>
            <a:off x="366799" y="1268760"/>
            <a:ext cx="8761858" cy="4572000"/>
          </a:xfrm>
        </p:spPr>
        <p:txBody>
          <a:bodyPr/>
          <a:lstStyle/>
          <a:p>
            <a:pPr>
              <a:buClr>
                <a:schemeClr val="tx2"/>
              </a:buClr>
            </a:pPr>
            <a:r>
              <a:rPr lang="en-GB" sz="2400" dirty="0" smtClean="0"/>
              <a:t>FAO	D. Byron and A. Bruno </a:t>
            </a:r>
            <a:endParaRPr lang="en-GB" sz="2400" dirty="0"/>
          </a:p>
          <a:p>
            <a:pPr>
              <a:buClr>
                <a:schemeClr val="tx2"/>
              </a:buClr>
            </a:pPr>
            <a:r>
              <a:rPr lang="en-GB" sz="2400" dirty="0" smtClean="0"/>
              <a:t>NEA	T. </a:t>
            </a:r>
            <a:r>
              <a:rPr lang="en-GB" sz="2400" dirty="0" err="1" smtClean="0"/>
              <a:t>Lazo</a:t>
            </a:r>
            <a:endParaRPr lang="en-GB" sz="2400" dirty="0"/>
          </a:p>
          <a:p>
            <a:pPr>
              <a:buClr>
                <a:schemeClr val="tx2"/>
              </a:buClr>
            </a:pPr>
            <a:r>
              <a:rPr lang="en-GB" sz="2400" dirty="0" smtClean="0"/>
              <a:t>WHO	M. Perez</a:t>
            </a:r>
          </a:p>
          <a:p>
            <a:pPr>
              <a:buClr>
                <a:schemeClr val="tx2"/>
              </a:buClr>
            </a:pPr>
            <a:r>
              <a:rPr lang="en-GB" sz="2400" dirty="0" smtClean="0"/>
              <a:t>ICRP	J.-F. </a:t>
            </a:r>
            <a:r>
              <a:rPr lang="en-GB" sz="2400" dirty="0" err="1" smtClean="0"/>
              <a:t>Lecomte</a:t>
            </a:r>
            <a:endParaRPr lang="en-GB" sz="2400" dirty="0" smtClean="0"/>
          </a:p>
          <a:p>
            <a:pPr marL="0" indent="0">
              <a:buNone/>
            </a:pPr>
            <a:endParaRPr lang="en-GB" sz="2400" dirty="0" smtClean="0"/>
          </a:p>
          <a:p>
            <a:pPr marL="0" indent="0">
              <a:buNone/>
            </a:pPr>
            <a:r>
              <a:rPr lang="en-GB" sz="2400" dirty="0" smtClean="0"/>
              <a:t>Consultants from:</a:t>
            </a:r>
          </a:p>
          <a:p>
            <a:pPr marL="0" indent="0">
              <a:buNone/>
            </a:pPr>
            <a:r>
              <a:rPr lang="en-GB" sz="2400" dirty="0" smtClean="0"/>
              <a:t>Belarus (J. </a:t>
            </a:r>
            <a:r>
              <a:rPr lang="en-GB" sz="2400" dirty="0" err="1" smtClean="0"/>
              <a:t>Kenigsberg</a:t>
            </a:r>
            <a:r>
              <a:rPr lang="en-GB" sz="2400" dirty="0" smtClean="0"/>
              <a:t>), Ireland (C. McMahon), </a:t>
            </a:r>
            <a:br>
              <a:rPr lang="en-GB" sz="2400" dirty="0" smtClean="0"/>
            </a:br>
            <a:r>
              <a:rPr lang="en-GB" sz="2400" dirty="0" smtClean="0"/>
              <a:t>Japan (T. Homma, Y. Yamada), Russia (A. </a:t>
            </a:r>
            <a:r>
              <a:rPr lang="en-GB" sz="2400" dirty="0" err="1" smtClean="0"/>
              <a:t>Titov</a:t>
            </a:r>
            <a:r>
              <a:rPr lang="en-GB" sz="2400" dirty="0" smtClean="0"/>
              <a:t>)</a:t>
            </a:r>
          </a:p>
          <a:p>
            <a:pPr marL="0" indent="0">
              <a:buNone/>
            </a:pPr>
            <a:endParaRPr lang="en-GB" sz="2400" dirty="0" smtClean="0"/>
          </a:p>
          <a:p>
            <a:pPr marL="0" indent="0">
              <a:buNone/>
            </a:pPr>
            <a:r>
              <a:rPr lang="en-GB" sz="2400" dirty="0" smtClean="0"/>
              <a:t>IAEA staff </a:t>
            </a:r>
            <a:endParaRPr lang="en-GB" sz="2400"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04800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Remark </a:t>
            </a:r>
            <a:endParaRPr lang="en-GB" sz="3200" dirty="0"/>
          </a:p>
        </p:txBody>
      </p:sp>
      <p:sp>
        <p:nvSpPr>
          <p:cNvPr id="3" name="Content Placeholder 2"/>
          <p:cNvSpPr>
            <a:spLocks noGrp="1"/>
          </p:cNvSpPr>
          <p:nvPr>
            <p:ph idx="1"/>
          </p:nvPr>
        </p:nvSpPr>
        <p:spPr>
          <a:xfrm>
            <a:off x="251520" y="2204864"/>
            <a:ext cx="8593137" cy="2304256"/>
          </a:xfrm>
        </p:spPr>
        <p:txBody>
          <a:bodyPr/>
          <a:lstStyle/>
          <a:p>
            <a:pPr marL="0" indent="0">
              <a:buNone/>
            </a:pPr>
            <a:r>
              <a:rPr lang="en-GB" sz="2400" dirty="0" smtClean="0"/>
              <a:t>The following description of the output of the Working Group is preliminary and is subject to change after the draft review.</a:t>
            </a:r>
            <a:endParaRPr lang="en-GB" sz="2400" dirty="0"/>
          </a:p>
        </p:txBody>
      </p:sp>
    </p:spTree>
    <p:extLst>
      <p:ext uri="{BB962C8B-B14F-4D97-AF65-F5344CB8AC3E}">
        <p14:creationId xmlns:p14="http://schemas.microsoft.com/office/powerpoint/2010/main" val="2573339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Some misinterpretations and gaps</a:t>
            </a:r>
            <a:endParaRPr lang="en-GB" sz="3200" dirty="0"/>
          </a:p>
        </p:txBody>
      </p:sp>
      <p:sp>
        <p:nvSpPr>
          <p:cNvPr id="3" name="Content Placeholder 2"/>
          <p:cNvSpPr>
            <a:spLocks noGrp="1"/>
          </p:cNvSpPr>
          <p:nvPr>
            <p:ph idx="1"/>
          </p:nvPr>
        </p:nvSpPr>
        <p:spPr>
          <a:xfrm>
            <a:off x="395536" y="1340768"/>
            <a:ext cx="8593137" cy="4572000"/>
          </a:xfrm>
        </p:spPr>
        <p:txBody>
          <a:bodyPr/>
          <a:lstStyle/>
          <a:p>
            <a:pPr marL="457200" indent="-457200" defTabSz="540000">
              <a:buClr>
                <a:schemeClr val="tx2"/>
              </a:buClr>
              <a:buSzPct val="100000"/>
              <a:buFont typeface="+mj-lt"/>
              <a:buAutoNum type="arabicParenR"/>
            </a:pPr>
            <a:r>
              <a:rPr lang="en-GB" sz="2400" dirty="0" smtClean="0"/>
              <a:t>	There </a:t>
            </a:r>
            <a:r>
              <a:rPr lang="en-GB" sz="2400" dirty="0"/>
              <a:t>is a lack of understanding </a:t>
            </a:r>
            <a:r>
              <a:rPr lang="en-GB" sz="2400" dirty="0" smtClean="0"/>
              <a:t>about which 	organizations </a:t>
            </a:r>
            <a:r>
              <a:rPr lang="en-GB" sz="2400" dirty="0"/>
              <a:t>set standards appropriate for </a:t>
            </a:r>
            <a:r>
              <a:rPr lang="en-GB" sz="2400" dirty="0" smtClean="0"/>
              <a:t/>
            </a:r>
            <a:br>
              <a:rPr lang="en-GB" sz="2400" dirty="0" smtClean="0"/>
            </a:br>
            <a:r>
              <a:rPr lang="en-GB" sz="2400" dirty="0" smtClean="0"/>
              <a:t> different situations</a:t>
            </a:r>
            <a:r>
              <a:rPr lang="en-GB" sz="2400" dirty="0"/>
              <a:t>. </a:t>
            </a:r>
            <a:endParaRPr lang="en-GB" sz="2400" dirty="0" smtClean="0"/>
          </a:p>
          <a:p>
            <a:pPr marL="0" indent="0" algn="just">
              <a:buNone/>
            </a:pPr>
            <a:endParaRPr lang="en-GB" sz="2400" dirty="0" smtClean="0"/>
          </a:p>
          <a:p>
            <a:pPr marL="0" indent="0" algn="just">
              <a:buNone/>
            </a:pPr>
            <a:r>
              <a:rPr lang="en-GB" sz="2400" dirty="0" smtClean="0"/>
              <a:t>This results in misinterpretation </a:t>
            </a:r>
            <a:r>
              <a:rPr lang="en-GB" sz="2400" dirty="0"/>
              <a:t>of guidelines developed for specific conditions, e.g. </a:t>
            </a:r>
            <a:r>
              <a:rPr lang="en-GB" sz="2400" dirty="0" smtClean="0"/>
              <a:t>the WHO </a:t>
            </a:r>
            <a:r>
              <a:rPr lang="en-GB" sz="2400" dirty="0"/>
              <a:t>guidelines on radionuclide levels in drinking water (2011) were established for lifetime consumption and </a:t>
            </a:r>
            <a:r>
              <a:rPr lang="en-GB" sz="2400" dirty="0" smtClean="0"/>
              <a:t>are </a:t>
            </a:r>
            <a:r>
              <a:rPr lang="en-GB" sz="2400" dirty="0"/>
              <a:t>not applicable in emergency exposure situations, where </a:t>
            </a:r>
            <a:r>
              <a:rPr lang="en-GB" sz="2400" dirty="0" smtClean="0"/>
              <a:t>GSG-2 </a:t>
            </a:r>
            <a:r>
              <a:rPr lang="en-GB" sz="2400" dirty="0"/>
              <a:t>criteria and OILs should be </a:t>
            </a:r>
            <a:r>
              <a:rPr lang="en-GB" sz="2400" dirty="0" smtClean="0"/>
              <a:t>used.</a:t>
            </a:r>
            <a:endParaRPr lang="en-GB" sz="2400" dirty="0"/>
          </a:p>
        </p:txBody>
      </p:sp>
    </p:spTree>
    <p:extLst>
      <p:ext uri="{BB962C8B-B14F-4D97-AF65-F5344CB8AC3E}">
        <p14:creationId xmlns:p14="http://schemas.microsoft.com/office/powerpoint/2010/main" val="660421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rgbClr val="003399"/>
                </a:solidFill>
              </a:rPr>
              <a:t>Some misinterpretations and gaps </a:t>
            </a:r>
            <a:r>
              <a:rPr lang="en-GB" sz="3200" dirty="0" smtClean="0">
                <a:solidFill>
                  <a:srgbClr val="003399"/>
                </a:solidFill>
              </a:rPr>
              <a:t>(cont’d)</a:t>
            </a:r>
            <a:endParaRPr lang="en-GB" sz="3200" dirty="0"/>
          </a:p>
        </p:txBody>
      </p:sp>
      <p:sp>
        <p:nvSpPr>
          <p:cNvPr id="3" name="Content Placeholder 2"/>
          <p:cNvSpPr>
            <a:spLocks noGrp="1"/>
          </p:cNvSpPr>
          <p:nvPr>
            <p:ph idx="1"/>
          </p:nvPr>
        </p:nvSpPr>
        <p:spPr>
          <a:xfrm>
            <a:off x="251520" y="1484784"/>
            <a:ext cx="8593137" cy="4572000"/>
          </a:xfrm>
        </p:spPr>
        <p:txBody>
          <a:bodyPr/>
          <a:lstStyle/>
          <a:p>
            <a:pPr marL="457200" indent="-457200">
              <a:buClr>
                <a:schemeClr val="tx2"/>
              </a:buClr>
              <a:buSzPct val="100000"/>
              <a:buFont typeface="+mj-lt"/>
              <a:buAutoNum type="arabicParenR" startAt="2"/>
            </a:pPr>
            <a:r>
              <a:rPr lang="en-US" sz="2400" dirty="0" smtClean="0">
                <a:ea typeface="MS Mincho"/>
              </a:rPr>
              <a:t>The management of foodstuffs as part of the process for </a:t>
            </a:r>
            <a:r>
              <a:rPr lang="en-US" sz="2400" dirty="0">
                <a:ea typeface="MS Mincho"/>
              </a:rPr>
              <a:t>transition from </a:t>
            </a:r>
            <a:r>
              <a:rPr lang="en-US" sz="2400" dirty="0" smtClean="0">
                <a:ea typeface="MS Mincho"/>
              </a:rPr>
              <a:t>an emergency exposure situation </a:t>
            </a:r>
            <a:r>
              <a:rPr lang="en-US" sz="2400" dirty="0">
                <a:ea typeface="MS Mincho"/>
              </a:rPr>
              <a:t>to </a:t>
            </a:r>
            <a:r>
              <a:rPr lang="en-US" sz="2400" dirty="0" smtClean="0">
                <a:ea typeface="MS Mincho"/>
              </a:rPr>
              <a:t>an existing </a:t>
            </a:r>
            <a:r>
              <a:rPr lang="en-US" sz="2400" dirty="0">
                <a:ea typeface="MS Mincho"/>
              </a:rPr>
              <a:t>exposure situation </a:t>
            </a:r>
            <a:r>
              <a:rPr lang="en-US" sz="2400" dirty="0" smtClean="0">
                <a:ea typeface="MS Mincho"/>
              </a:rPr>
              <a:t>with a step-by-step </a:t>
            </a:r>
            <a:r>
              <a:rPr lang="en-US" sz="2400" dirty="0">
                <a:ea typeface="MS Mincho"/>
              </a:rPr>
              <a:t>approach is not </a:t>
            </a:r>
            <a:r>
              <a:rPr lang="en-US" sz="2400" dirty="0" smtClean="0">
                <a:ea typeface="MS Mincho"/>
              </a:rPr>
              <a:t>developed yet </a:t>
            </a:r>
            <a:r>
              <a:rPr lang="en-US" sz="2400" dirty="0">
                <a:ea typeface="MS Mincho"/>
              </a:rPr>
              <a:t>. </a:t>
            </a:r>
            <a:endParaRPr lang="en-US" sz="2400" dirty="0" smtClean="0">
              <a:ea typeface="MS Mincho"/>
            </a:endParaRPr>
          </a:p>
          <a:p>
            <a:pPr marL="0" indent="0">
              <a:buNone/>
            </a:pPr>
            <a:endParaRPr lang="en-US" sz="2400" dirty="0" smtClean="0">
              <a:ea typeface="MS Mincho"/>
            </a:endParaRPr>
          </a:p>
          <a:p>
            <a:pPr marL="0" indent="0" algn="just">
              <a:buNone/>
            </a:pPr>
            <a:r>
              <a:rPr lang="en-US" sz="2400" dirty="0" smtClean="0">
                <a:ea typeface="MS Mincho"/>
              </a:rPr>
              <a:t>Apparently the </a:t>
            </a:r>
            <a:r>
              <a:rPr lang="en-US" sz="2400" dirty="0">
                <a:ea typeface="MS Mincho"/>
              </a:rPr>
              <a:t>transition to </a:t>
            </a:r>
            <a:r>
              <a:rPr lang="en-US" sz="2400" dirty="0" smtClean="0">
                <a:ea typeface="MS Mincho"/>
              </a:rPr>
              <a:t>an existing </a:t>
            </a:r>
            <a:r>
              <a:rPr lang="en-US" sz="2400" dirty="0">
                <a:ea typeface="MS Mincho"/>
              </a:rPr>
              <a:t>exposure situation should be managed as </a:t>
            </a:r>
            <a:r>
              <a:rPr lang="en-US" sz="2400" dirty="0" smtClean="0">
                <a:ea typeface="MS Mincho"/>
              </a:rPr>
              <a:t>part </a:t>
            </a:r>
            <a:r>
              <a:rPr lang="en-US" sz="2400" dirty="0">
                <a:ea typeface="MS Mincho"/>
              </a:rPr>
              <a:t>of </a:t>
            </a:r>
            <a:r>
              <a:rPr lang="en-US" sz="2400" dirty="0" smtClean="0">
                <a:ea typeface="MS Mincho"/>
              </a:rPr>
              <a:t>an emergency situation. An IAEA </a:t>
            </a:r>
            <a:r>
              <a:rPr lang="en-US" sz="2400" dirty="0">
                <a:ea typeface="MS Mincho"/>
              </a:rPr>
              <a:t>Safety Guide is proposed on this </a:t>
            </a:r>
            <a:r>
              <a:rPr lang="en-US" sz="2400" dirty="0" smtClean="0">
                <a:ea typeface="MS Mincho"/>
              </a:rPr>
              <a:t>subject.</a:t>
            </a:r>
            <a:endParaRPr lang="en-GB" sz="2400" dirty="0"/>
          </a:p>
        </p:txBody>
      </p:sp>
    </p:spTree>
    <p:extLst>
      <p:ext uri="{BB962C8B-B14F-4D97-AF65-F5344CB8AC3E}">
        <p14:creationId xmlns:p14="http://schemas.microsoft.com/office/powerpoint/2010/main" val="3081448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IAEA Light">
  <a:themeElements>
    <a:clrScheme name="">
      <a:dk1>
        <a:srgbClr val="000000"/>
      </a:dk1>
      <a:lt1>
        <a:srgbClr val="F9F0DF"/>
      </a:lt1>
      <a:dk2>
        <a:srgbClr val="003399"/>
      </a:dk2>
      <a:lt2>
        <a:srgbClr val="000000"/>
      </a:lt2>
      <a:accent1>
        <a:srgbClr val="99CCFF"/>
      </a:accent1>
      <a:accent2>
        <a:srgbClr val="8681B8"/>
      </a:accent2>
      <a:accent3>
        <a:srgbClr val="FBF6EC"/>
      </a:accent3>
      <a:accent4>
        <a:srgbClr val="000000"/>
      </a:accent4>
      <a:accent5>
        <a:srgbClr val="CAE2FF"/>
      </a:accent5>
      <a:accent6>
        <a:srgbClr val="7974A6"/>
      </a:accent6>
      <a:hlink>
        <a:srgbClr val="FCD3C1"/>
      </a:hlink>
      <a:folHlink>
        <a:srgbClr val="3366CC"/>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IAEA Light</Template>
  <TotalTime>3525</TotalTime>
  <Words>530</Words>
  <Application>Microsoft Office PowerPoint</Application>
  <PresentationFormat>On-screen Show (4:3)</PresentationFormat>
  <Paragraphs>95</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IAEA Light</vt:lpstr>
      <vt:lpstr>NERIS Topical Workshop on Management of Contaminated Goods  22 May 2013  CIEMAT, Madrid, Spain </vt:lpstr>
      <vt:lpstr>Current situation</vt:lpstr>
      <vt:lpstr>Membership of RASSC Working Group</vt:lpstr>
      <vt:lpstr>Discussion Paper</vt:lpstr>
      <vt:lpstr>Discussion Paper (con’t)</vt:lpstr>
      <vt:lpstr>1st WG meeting 6–8 May 2013</vt:lpstr>
      <vt:lpstr>Remark </vt:lpstr>
      <vt:lpstr>Some misinterpretations and gaps</vt:lpstr>
      <vt:lpstr>Some misinterpretations and gaps (cont’d)</vt:lpstr>
      <vt:lpstr>Some misinterpretations and gaps (cont’d)</vt:lpstr>
      <vt:lpstr>Some misinterpretations and gaps (cont’d)</vt:lpstr>
      <vt:lpstr>Some misinterpretations and gaps (cont’d)</vt:lpstr>
      <vt:lpstr>Some misinterpretations and gaps (cont’d)</vt:lpstr>
      <vt:lpstr> Next steps (2013) </vt:lpstr>
      <vt:lpstr>Thank you for your attention</vt:lpstr>
    </vt:vector>
  </TitlesOfParts>
  <Company>IAEA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RASSC 30 27- 30 June 2011  Item R6: Actions from RASSC 29</dc:title>
  <dc:creator>colgan</dc:creator>
  <cp:lastModifiedBy>GRUBER, Allison</cp:lastModifiedBy>
  <cp:revision>213</cp:revision>
  <dcterms:created xsi:type="dcterms:W3CDTF">2011-06-03T09:41:16Z</dcterms:created>
  <dcterms:modified xsi:type="dcterms:W3CDTF">2013-05-17T09:37:29Z</dcterms:modified>
</cp:coreProperties>
</file>