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698" r:id="rId2"/>
    <p:sldMasterId id="2147483700" r:id="rId3"/>
  </p:sldMasterIdLst>
  <p:notesMasterIdLst>
    <p:notesMasterId r:id="rId19"/>
  </p:notesMasterIdLst>
  <p:handoutMasterIdLst>
    <p:handoutMasterId r:id="rId20"/>
  </p:handoutMasterIdLst>
  <p:sldIdLst>
    <p:sldId id="328" r:id="rId4"/>
    <p:sldId id="329" r:id="rId5"/>
    <p:sldId id="332" r:id="rId6"/>
    <p:sldId id="333" r:id="rId7"/>
    <p:sldId id="334" r:id="rId8"/>
    <p:sldId id="344" r:id="rId9"/>
    <p:sldId id="335" r:id="rId10"/>
    <p:sldId id="346" r:id="rId11"/>
    <p:sldId id="345" r:id="rId12"/>
    <p:sldId id="351" r:id="rId13"/>
    <p:sldId id="349" r:id="rId14"/>
    <p:sldId id="354" r:id="rId15"/>
    <p:sldId id="352" r:id="rId16"/>
    <p:sldId id="353" r:id="rId17"/>
    <p:sldId id="331" r:id="rId18"/>
  </p:sldIdLst>
  <p:sldSz cx="9144000" cy="5143500" type="screen16x9"/>
  <p:notesSz cx="7023100" cy="9309100"/>
  <p:defaultTextStyle>
    <a:defPPr>
      <a:defRPr lang="nl-NL"/>
    </a:defPPr>
    <a:lvl1pPr marL="0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1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2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4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25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06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87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69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50" algn="l" defTabSz="68576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345" userDrawn="1">
          <p15:clr>
            <a:srgbClr val="A4A3A4"/>
          </p15:clr>
        </p15:guide>
        <p15:guide id="3" orient="horz" pos="2803" userDrawn="1">
          <p15:clr>
            <a:srgbClr val="A4A3A4"/>
          </p15:clr>
        </p15:guide>
        <p15:guide id="4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2E29"/>
    <a:srgbClr val="C8F0F7"/>
    <a:srgbClr val="C5EAF1"/>
    <a:srgbClr val="F1F3F3"/>
    <a:srgbClr val="093B37"/>
    <a:srgbClr val="FFE699"/>
    <a:srgbClr val="FF0000"/>
    <a:srgbClr val="5DA531"/>
    <a:srgbClr val="0B5DA4"/>
    <a:srgbClr val="C1E3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835" autoAdjust="0"/>
  </p:normalViewPr>
  <p:slideViewPr>
    <p:cSldViewPr snapToGrid="0" snapToObjects="1">
      <p:cViewPr varScale="1">
        <p:scale>
          <a:sx n="105" d="100"/>
          <a:sy n="105" d="100"/>
        </p:scale>
        <p:origin x="-84" y="-654"/>
      </p:cViewPr>
      <p:guideLst>
        <p:guide orient="horz" pos="3929"/>
        <p:guide orient="horz" pos="2803"/>
        <p:guide pos="345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A1AC2-5E34-46D4-AB33-EC2717BFA9D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4D37DD03-D3C1-4A6A-A68F-C9143CD3B311}">
      <dgm:prSet/>
      <dgm:spPr>
        <a:xfrm>
          <a:off x="375008" y="1084534"/>
          <a:ext cx="1332982" cy="6873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s-ES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Agicultural</a:t>
          </a:r>
          <a:r>
            <a:rPr lang="es-E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production</a:t>
          </a:r>
          <a:r>
            <a:rPr lang="es-E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– </a:t>
          </a:r>
          <a:r>
            <a:rPr lang="es-ES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food</a:t>
          </a:r>
          <a:r>
            <a:rPr lang="es-ES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chain</a:t>
          </a:r>
          <a:endParaRPr lang="es-ES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FCDD026-0875-40E2-9048-0BC063A530D1}" type="parTrans" cxnId="{1842EB7A-1630-46A0-8156-AA5648EF03E0}">
      <dgm:prSet/>
      <dgm:spPr/>
      <dgm:t>
        <a:bodyPr/>
        <a:lstStyle/>
        <a:p>
          <a:endParaRPr lang="es-ES"/>
        </a:p>
      </dgm:t>
    </dgm:pt>
    <dgm:pt modelId="{BF237BB9-5250-45C8-8014-CB17E13F1253}" type="sibTrans" cxnId="{1842EB7A-1630-46A0-8156-AA5648EF03E0}">
      <dgm:prSet/>
      <dgm:spPr>
        <a:xfrm>
          <a:off x="107" y="-21424"/>
          <a:ext cx="2082785" cy="20827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DEBB80C7-2B5D-4386-B48E-0E35D5155CD3}">
      <dgm:prSet phldrT="[Texto]" custT="1"/>
      <dgm:spPr>
        <a:xfrm>
          <a:off x="3187742" y="-1"/>
          <a:ext cx="881132" cy="68867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Leafy</a:t>
          </a:r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ES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veg</a:t>
          </a:r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  <a:endParaRPr lang="es-E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723F2C4-BC82-4B21-B775-EB1FE472B3D1}" type="parTrans" cxnId="{EB002FA6-764B-42EA-9E12-A121215F9C55}">
      <dgm:prSet/>
      <dgm:spPr/>
      <dgm:t>
        <a:bodyPr/>
        <a:lstStyle/>
        <a:p>
          <a:endParaRPr lang="es-ES"/>
        </a:p>
      </dgm:t>
    </dgm:pt>
    <dgm:pt modelId="{FB4F0039-C6D9-4BD0-BDFD-8B82E5C5D6B9}" type="sibTrans" cxnId="{EB002FA6-764B-42EA-9E12-A121215F9C55}">
      <dgm:prSet/>
      <dgm:spPr>
        <a:xfrm>
          <a:off x="2510923" y="1"/>
          <a:ext cx="624835" cy="6248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F1959390-6350-4C44-971D-08BC76CC55D8}">
      <dgm:prSet phldrT="[Texto]" custT="1"/>
      <dgm:spPr>
        <a:xfrm>
          <a:off x="2955233" y="803219"/>
          <a:ext cx="1180214" cy="6248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Milk</a:t>
          </a:r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ES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cow</a:t>
          </a:r>
          <a:endParaRPr lang="es-E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41CDCE-C98E-4276-AC00-6E01022FBEFF}" type="parTrans" cxnId="{331F0D2E-2A93-49DF-8A15-180EF22EDA29}">
      <dgm:prSet/>
      <dgm:spPr/>
      <dgm:t>
        <a:bodyPr/>
        <a:lstStyle/>
        <a:p>
          <a:endParaRPr lang="es-ES"/>
        </a:p>
      </dgm:t>
    </dgm:pt>
    <dgm:pt modelId="{37F13F6B-F9CE-4878-A99F-2D7D2E0814B4}" type="sibTrans" cxnId="{331F0D2E-2A93-49DF-8A15-180EF22EDA29}">
      <dgm:prSet/>
      <dgm:spPr>
        <a:xfrm>
          <a:off x="2314756" y="752132"/>
          <a:ext cx="624835" cy="6248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3C45B705-1FFC-4402-8085-3AE4EBEE5FFA}">
      <dgm:prSet phldrT="[Texto]" custT="1"/>
      <dgm:spPr>
        <a:xfrm>
          <a:off x="3133455" y="1361757"/>
          <a:ext cx="880971" cy="7743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Meat</a:t>
          </a:r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ES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cow</a:t>
          </a:r>
          <a:endParaRPr lang="es-E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235D39-BCFD-412D-B61D-2093499B9712}" type="parTrans" cxnId="{4CAF26EE-834F-4C13-8016-BC356463DE13}">
      <dgm:prSet/>
      <dgm:spPr/>
      <dgm:t>
        <a:bodyPr/>
        <a:lstStyle/>
        <a:p>
          <a:endParaRPr lang="es-ES"/>
        </a:p>
      </dgm:t>
    </dgm:pt>
    <dgm:pt modelId="{996398F8-7823-49A8-8F7E-64B4D1ADFC7D}" type="sibTrans" cxnId="{4CAF26EE-834F-4C13-8016-BC356463DE13}">
      <dgm:prSet/>
      <dgm:spPr>
        <a:xfrm>
          <a:off x="2478513" y="1457949"/>
          <a:ext cx="624835" cy="6248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C728BEDB-62BA-4F29-8A54-A6EAF8F7028E}" type="pres">
      <dgm:prSet presAssocID="{70CA1AC2-5E34-46D4-AB33-EC2717BFA9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BC89A27-9BCD-406E-BFD7-9168040C423C}" type="pres">
      <dgm:prSet presAssocID="{70CA1AC2-5E34-46D4-AB33-EC2717BFA9DB}" presName="Name1" presStyleCnt="0"/>
      <dgm:spPr/>
    </dgm:pt>
    <dgm:pt modelId="{4139A276-C12C-4E21-8C9E-8B32932DB934}" type="pres">
      <dgm:prSet presAssocID="{BF237BB9-5250-45C8-8014-CB17E13F1253}" presName="picture_1" presStyleCnt="0"/>
      <dgm:spPr/>
    </dgm:pt>
    <dgm:pt modelId="{91592A48-7144-4FFD-BE95-5C74B5938E11}" type="pres">
      <dgm:prSet presAssocID="{BF237BB9-5250-45C8-8014-CB17E13F1253}" presName="pictureRepeatNode" presStyleLbl="alignImgPlace1" presStyleIdx="0" presStyleCnt="4" custLinFactNeighborX="-2164" custLinFactNeighborY="-315"/>
      <dgm:spPr/>
      <dgm:t>
        <a:bodyPr/>
        <a:lstStyle/>
        <a:p>
          <a:endParaRPr lang="es-ES"/>
        </a:p>
      </dgm:t>
    </dgm:pt>
    <dgm:pt modelId="{F129E4AA-3379-40D2-ACC8-513F6ACC9C24}" type="pres">
      <dgm:prSet presAssocID="{4D37DD03-D3C1-4A6A-A68F-C9143CD3B311}" presName="text_1" presStyleLbl="node1" presStyleIdx="0" presStyleCnt="0" custScaleX="169729" custScaleY="52002" custLinFactY="-144501" custLinFactNeighborX="6507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AF1E1-4589-41FB-9851-41E94FC147C7}" type="pres">
      <dgm:prSet presAssocID="{FB4F0039-C6D9-4BD0-BDFD-8B82E5C5D6B9}" presName="picture_2" presStyleCnt="0"/>
      <dgm:spPr/>
    </dgm:pt>
    <dgm:pt modelId="{4B4B3014-2D55-4E18-8FD1-44A2B9CBC5CE}" type="pres">
      <dgm:prSet presAssocID="{FB4F0039-C6D9-4BD0-BDFD-8B82E5C5D6B9}" presName="pictureRepeatNode" presStyleLbl="alignImgPlace1" presStyleIdx="1" presStyleCnt="4" custLinFactNeighborX="-49497" custLinFactNeighborY="3429"/>
      <dgm:spPr/>
      <dgm:t>
        <a:bodyPr/>
        <a:lstStyle/>
        <a:p>
          <a:endParaRPr lang="es-ES"/>
        </a:p>
      </dgm:t>
    </dgm:pt>
    <dgm:pt modelId="{2A9E051D-14BC-4B75-8BE2-20F95836BE5B}" type="pres">
      <dgm:prSet presAssocID="{DEBB80C7-2B5D-4386-B48E-0E35D5155CD3}" presName="line_2" presStyleLbl="parChTrans1D1" presStyleIdx="0" presStyleCnt="3"/>
      <dgm:spPr>
        <a:xfrm>
          <a:off x="1041500" y="290993"/>
          <a:ext cx="2091116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91B8889-9657-417B-946D-098934EF4D26}" type="pres">
      <dgm:prSet presAssocID="{DEBB80C7-2B5D-4386-B48E-0E35D5155CD3}" presName="textparent_2" presStyleLbl="node1" presStyleIdx="0" presStyleCnt="0"/>
      <dgm:spPr/>
    </dgm:pt>
    <dgm:pt modelId="{7BE80803-8715-46D3-A7D9-651D4EA4FE4C}" type="pres">
      <dgm:prSet presAssocID="{DEBB80C7-2B5D-4386-B48E-0E35D5155CD3}" presName="text_2" presStyleLbl="revTx" presStyleIdx="0" presStyleCnt="3" custScaleX="2000000" custScaleY="82992" custLinFactX="-354133" custLinFactNeighborX="-400000" custLinFactNeighborY="33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68B1AD-39ED-4BAB-8C9D-C40EFC4A101F}" type="pres">
      <dgm:prSet presAssocID="{37F13F6B-F9CE-4878-A99F-2D7D2E0814B4}" presName="picture_3" presStyleCnt="0"/>
      <dgm:spPr/>
    </dgm:pt>
    <dgm:pt modelId="{16C48287-1EDF-4BA2-B7DB-FBDF37F63995}" type="pres">
      <dgm:prSet presAssocID="{37F13F6B-F9CE-4878-A99F-2D7D2E0814B4}" presName="pictureRepeatNode" presStyleLbl="alignImgPlace1" presStyleIdx="2" presStyleCnt="4" custLinFactNeighborX="-32892" custLinFactNeighborY="7135"/>
      <dgm:spPr/>
      <dgm:t>
        <a:bodyPr/>
        <a:lstStyle/>
        <a:p>
          <a:endParaRPr lang="es-ES"/>
        </a:p>
      </dgm:t>
    </dgm:pt>
    <dgm:pt modelId="{AF78C7AB-719D-445C-AB8A-6952D774000F}" type="pres">
      <dgm:prSet presAssocID="{F1959390-6350-4C44-971D-08BC76CC55D8}" presName="line_3" presStyleLbl="parChTrans1D1" presStyleIdx="1" presStyleCnt="3"/>
      <dgm:spPr>
        <a:xfrm>
          <a:off x="1041500" y="1019968"/>
          <a:ext cx="1791195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021D418-ADDE-4FB2-B9CB-72986CDB1CB1}" type="pres">
      <dgm:prSet presAssocID="{F1959390-6350-4C44-971D-08BC76CC55D8}" presName="textparent_3" presStyleLbl="node1" presStyleIdx="0" presStyleCnt="0"/>
      <dgm:spPr/>
    </dgm:pt>
    <dgm:pt modelId="{E374018A-F002-450C-BD15-734DEF078621}" type="pres">
      <dgm:prSet presAssocID="{F1959390-6350-4C44-971D-08BC76CC55D8}" presName="text_3" presStyleLbl="revTx" presStyleIdx="1" presStyleCnt="3" custScaleX="696140" custLinFactX="-11999" custLinFactNeighborX="-100000" custLinFactNeighborY="153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5ACB0-62C4-4576-93D5-DF0A050EFDB7}" type="pres">
      <dgm:prSet presAssocID="{996398F8-7823-49A8-8F7E-64B4D1ADFC7D}" presName="picture_4" presStyleCnt="0"/>
      <dgm:spPr/>
    </dgm:pt>
    <dgm:pt modelId="{F7A42343-898F-47A8-BBFA-041E71FDD36B}" type="pres">
      <dgm:prSet presAssocID="{996398F8-7823-49A8-8F7E-64B4D1ADFC7D}" presName="pictureRepeatNode" presStyleLbl="alignImgPlace1" presStyleIdx="3" presStyleCnt="4" custLinFactNeighborX="-54684" custLinFactNeighborY="10124"/>
      <dgm:spPr/>
      <dgm:t>
        <a:bodyPr/>
        <a:lstStyle/>
        <a:p>
          <a:endParaRPr lang="es-ES"/>
        </a:p>
      </dgm:t>
    </dgm:pt>
    <dgm:pt modelId="{6BA7F8C4-0BB3-4E17-9128-87FA5F098E33}" type="pres">
      <dgm:prSet presAssocID="{3C45B705-1FFC-4402-8085-3AE4EBEE5FFA}" presName="line_4" presStyleLbl="parChTrans1D1" presStyleIdx="2" presStyleCnt="3"/>
      <dgm:spPr>
        <a:xfrm>
          <a:off x="1041500" y="1748943"/>
          <a:ext cx="2091116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72204A-608A-4E54-9231-2D7DB7B6D0BC}" type="pres">
      <dgm:prSet presAssocID="{3C45B705-1FFC-4402-8085-3AE4EBEE5FFA}" presName="textparent_4" presStyleLbl="node1" presStyleIdx="0" presStyleCnt="0"/>
      <dgm:spPr/>
    </dgm:pt>
    <dgm:pt modelId="{6B2D1E5F-A007-4F5F-AA63-9F66D99A9E44}" type="pres">
      <dgm:prSet presAssocID="{3C45B705-1FFC-4402-8085-3AE4EBEE5FFA}" presName="text_4" presStyleLbl="revTx" presStyleIdx="2" presStyleCnt="3" custScaleX="2000000" custScaleY="123932" custLinFactX="-400000" custLinFactNeighborX="-411848" custLinFactNeighborY="-6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04D37A-787D-4874-B72D-6E7167560277}" type="presOf" srcId="{37F13F6B-F9CE-4878-A99F-2D7D2E0814B4}" destId="{16C48287-1EDF-4BA2-B7DB-FBDF37F63995}" srcOrd="0" destOrd="0" presId="urn:microsoft.com/office/officeart/2008/layout/CircularPictureCallout"/>
    <dgm:cxn modelId="{EB002FA6-764B-42EA-9E12-A121215F9C55}" srcId="{70CA1AC2-5E34-46D4-AB33-EC2717BFA9DB}" destId="{DEBB80C7-2B5D-4386-B48E-0E35D5155CD3}" srcOrd="1" destOrd="0" parTransId="{F723F2C4-BC82-4B21-B775-EB1FE472B3D1}" sibTransId="{FB4F0039-C6D9-4BD0-BDFD-8B82E5C5D6B9}"/>
    <dgm:cxn modelId="{F8862D6E-93F2-4BD3-A570-60C04F5BFB4B}" type="presOf" srcId="{4D37DD03-D3C1-4A6A-A68F-C9143CD3B311}" destId="{F129E4AA-3379-40D2-ACC8-513F6ACC9C24}" srcOrd="0" destOrd="0" presId="urn:microsoft.com/office/officeart/2008/layout/CircularPictureCallout"/>
    <dgm:cxn modelId="{72806127-A950-4C90-B15A-55FEF5252AEE}" type="presOf" srcId="{70CA1AC2-5E34-46D4-AB33-EC2717BFA9DB}" destId="{C728BEDB-62BA-4F29-8A54-A6EAF8F7028E}" srcOrd="0" destOrd="0" presId="urn:microsoft.com/office/officeart/2008/layout/CircularPictureCallout"/>
    <dgm:cxn modelId="{8C904330-89B9-4E8A-9C99-100F84C208E2}" type="presOf" srcId="{FB4F0039-C6D9-4BD0-BDFD-8B82E5C5D6B9}" destId="{4B4B3014-2D55-4E18-8FD1-44A2B9CBC5CE}" srcOrd="0" destOrd="0" presId="urn:microsoft.com/office/officeart/2008/layout/CircularPictureCallout"/>
    <dgm:cxn modelId="{DE8D813B-0A2D-488F-9A07-CB97BA7BB96E}" type="presOf" srcId="{996398F8-7823-49A8-8F7E-64B4D1ADFC7D}" destId="{F7A42343-898F-47A8-BBFA-041E71FDD36B}" srcOrd="0" destOrd="0" presId="urn:microsoft.com/office/officeart/2008/layout/CircularPictureCallout"/>
    <dgm:cxn modelId="{07F4153F-C84D-4258-973E-E49C7DAD085F}" type="presOf" srcId="{F1959390-6350-4C44-971D-08BC76CC55D8}" destId="{E374018A-F002-450C-BD15-734DEF078621}" srcOrd="0" destOrd="0" presId="urn:microsoft.com/office/officeart/2008/layout/CircularPictureCallout"/>
    <dgm:cxn modelId="{4CAF26EE-834F-4C13-8016-BC356463DE13}" srcId="{70CA1AC2-5E34-46D4-AB33-EC2717BFA9DB}" destId="{3C45B705-1FFC-4402-8085-3AE4EBEE5FFA}" srcOrd="3" destOrd="0" parTransId="{53235D39-BCFD-412D-B61D-2093499B9712}" sibTransId="{996398F8-7823-49A8-8F7E-64B4D1ADFC7D}"/>
    <dgm:cxn modelId="{1842EB7A-1630-46A0-8156-AA5648EF03E0}" srcId="{70CA1AC2-5E34-46D4-AB33-EC2717BFA9DB}" destId="{4D37DD03-D3C1-4A6A-A68F-C9143CD3B311}" srcOrd="0" destOrd="0" parTransId="{AFCDD026-0875-40E2-9048-0BC063A530D1}" sibTransId="{BF237BB9-5250-45C8-8014-CB17E13F1253}"/>
    <dgm:cxn modelId="{A8A410AC-A432-4755-A7F1-152D02072554}" type="presOf" srcId="{BF237BB9-5250-45C8-8014-CB17E13F1253}" destId="{91592A48-7144-4FFD-BE95-5C74B5938E11}" srcOrd="0" destOrd="0" presId="urn:microsoft.com/office/officeart/2008/layout/CircularPictureCallout"/>
    <dgm:cxn modelId="{331F0D2E-2A93-49DF-8A15-180EF22EDA29}" srcId="{70CA1AC2-5E34-46D4-AB33-EC2717BFA9DB}" destId="{F1959390-6350-4C44-971D-08BC76CC55D8}" srcOrd="2" destOrd="0" parTransId="{7D41CDCE-C98E-4276-AC00-6E01022FBEFF}" sibTransId="{37F13F6B-F9CE-4878-A99F-2D7D2E0814B4}"/>
    <dgm:cxn modelId="{6156290A-776D-417C-912F-EC8D20EFE3D7}" type="presOf" srcId="{DEBB80C7-2B5D-4386-B48E-0E35D5155CD3}" destId="{7BE80803-8715-46D3-A7D9-651D4EA4FE4C}" srcOrd="0" destOrd="0" presId="urn:microsoft.com/office/officeart/2008/layout/CircularPictureCallout"/>
    <dgm:cxn modelId="{147EA518-6AC9-47BE-B2F9-F11CAC2748D6}" type="presOf" srcId="{3C45B705-1FFC-4402-8085-3AE4EBEE5FFA}" destId="{6B2D1E5F-A007-4F5F-AA63-9F66D99A9E44}" srcOrd="0" destOrd="0" presId="urn:microsoft.com/office/officeart/2008/layout/CircularPictureCallout"/>
    <dgm:cxn modelId="{056BA64E-4959-412A-902A-98652852B293}" type="presParOf" srcId="{C728BEDB-62BA-4F29-8A54-A6EAF8F7028E}" destId="{FBC89A27-9BCD-406E-BFD7-9168040C423C}" srcOrd="0" destOrd="0" presId="urn:microsoft.com/office/officeart/2008/layout/CircularPictureCallout"/>
    <dgm:cxn modelId="{D78BAA87-40D6-4502-9719-F40C87AD14EE}" type="presParOf" srcId="{FBC89A27-9BCD-406E-BFD7-9168040C423C}" destId="{4139A276-C12C-4E21-8C9E-8B32932DB934}" srcOrd="0" destOrd="0" presId="urn:microsoft.com/office/officeart/2008/layout/CircularPictureCallout"/>
    <dgm:cxn modelId="{F5959534-DBF3-4C7A-95D3-69292EC843F3}" type="presParOf" srcId="{4139A276-C12C-4E21-8C9E-8B32932DB934}" destId="{91592A48-7144-4FFD-BE95-5C74B5938E11}" srcOrd="0" destOrd="0" presId="urn:microsoft.com/office/officeart/2008/layout/CircularPictureCallout"/>
    <dgm:cxn modelId="{3E97E85A-AC8F-4DE1-9B3D-1C2ABA581474}" type="presParOf" srcId="{FBC89A27-9BCD-406E-BFD7-9168040C423C}" destId="{F129E4AA-3379-40D2-ACC8-513F6ACC9C24}" srcOrd="1" destOrd="0" presId="urn:microsoft.com/office/officeart/2008/layout/CircularPictureCallout"/>
    <dgm:cxn modelId="{D153D824-A26D-4EF7-88CA-D47F7A71B112}" type="presParOf" srcId="{FBC89A27-9BCD-406E-BFD7-9168040C423C}" destId="{77CAF1E1-4589-41FB-9851-41E94FC147C7}" srcOrd="2" destOrd="0" presId="urn:microsoft.com/office/officeart/2008/layout/CircularPictureCallout"/>
    <dgm:cxn modelId="{53B6D374-5984-40E8-BF16-71F41D89F67D}" type="presParOf" srcId="{77CAF1E1-4589-41FB-9851-41E94FC147C7}" destId="{4B4B3014-2D55-4E18-8FD1-44A2B9CBC5CE}" srcOrd="0" destOrd="0" presId="urn:microsoft.com/office/officeart/2008/layout/CircularPictureCallout"/>
    <dgm:cxn modelId="{09E55263-AA16-4E63-9CC3-B03F22C6DCD9}" type="presParOf" srcId="{FBC89A27-9BCD-406E-BFD7-9168040C423C}" destId="{2A9E051D-14BC-4B75-8BE2-20F95836BE5B}" srcOrd="3" destOrd="0" presId="urn:microsoft.com/office/officeart/2008/layout/CircularPictureCallout"/>
    <dgm:cxn modelId="{1B307A36-6BBE-4798-8648-426922A7436F}" type="presParOf" srcId="{FBC89A27-9BCD-406E-BFD7-9168040C423C}" destId="{891B8889-9657-417B-946D-098934EF4D26}" srcOrd="4" destOrd="0" presId="urn:microsoft.com/office/officeart/2008/layout/CircularPictureCallout"/>
    <dgm:cxn modelId="{28788B76-BBB2-4565-91AA-AE585F32ACA5}" type="presParOf" srcId="{891B8889-9657-417B-946D-098934EF4D26}" destId="{7BE80803-8715-46D3-A7D9-651D4EA4FE4C}" srcOrd="0" destOrd="0" presId="urn:microsoft.com/office/officeart/2008/layout/CircularPictureCallout"/>
    <dgm:cxn modelId="{F9A20BF7-A21C-4EE0-9F28-675D7C7DCFC2}" type="presParOf" srcId="{FBC89A27-9BCD-406E-BFD7-9168040C423C}" destId="{B168B1AD-39ED-4BAB-8C9D-C40EFC4A101F}" srcOrd="5" destOrd="0" presId="urn:microsoft.com/office/officeart/2008/layout/CircularPictureCallout"/>
    <dgm:cxn modelId="{10B65078-A3D5-4635-A678-D286282BF798}" type="presParOf" srcId="{B168B1AD-39ED-4BAB-8C9D-C40EFC4A101F}" destId="{16C48287-1EDF-4BA2-B7DB-FBDF37F63995}" srcOrd="0" destOrd="0" presId="urn:microsoft.com/office/officeart/2008/layout/CircularPictureCallout"/>
    <dgm:cxn modelId="{A4155006-7619-4C85-B3CC-E55EDFF9353F}" type="presParOf" srcId="{FBC89A27-9BCD-406E-BFD7-9168040C423C}" destId="{AF78C7AB-719D-445C-AB8A-6952D774000F}" srcOrd="6" destOrd="0" presId="urn:microsoft.com/office/officeart/2008/layout/CircularPictureCallout"/>
    <dgm:cxn modelId="{1E40494A-825C-4289-A75D-4481CD9C520C}" type="presParOf" srcId="{FBC89A27-9BCD-406E-BFD7-9168040C423C}" destId="{5021D418-ADDE-4FB2-B9CB-72986CDB1CB1}" srcOrd="7" destOrd="0" presId="urn:microsoft.com/office/officeart/2008/layout/CircularPictureCallout"/>
    <dgm:cxn modelId="{481A150E-A787-40B3-AF5B-7F353A647851}" type="presParOf" srcId="{5021D418-ADDE-4FB2-B9CB-72986CDB1CB1}" destId="{E374018A-F002-450C-BD15-734DEF078621}" srcOrd="0" destOrd="0" presId="urn:microsoft.com/office/officeart/2008/layout/CircularPictureCallout"/>
    <dgm:cxn modelId="{E7F0F695-3380-487C-85C4-E01731314F3D}" type="presParOf" srcId="{FBC89A27-9BCD-406E-BFD7-9168040C423C}" destId="{9665ACB0-62C4-4576-93D5-DF0A050EFDB7}" srcOrd="8" destOrd="0" presId="urn:microsoft.com/office/officeart/2008/layout/CircularPictureCallout"/>
    <dgm:cxn modelId="{2C08E5AD-3913-41EF-A6B3-7D3AD38D8FB1}" type="presParOf" srcId="{9665ACB0-62C4-4576-93D5-DF0A050EFDB7}" destId="{F7A42343-898F-47A8-BBFA-041E71FDD36B}" srcOrd="0" destOrd="0" presId="urn:microsoft.com/office/officeart/2008/layout/CircularPictureCallout"/>
    <dgm:cxn modelId="{B7A6699C-04EB-42A3-819A-9A4CC2936297}" type="presParOf" srcId="{FBC89A27-9BCD-406E-BFD7-9168040C423C}" destId="{6BA7F8C4-0BB3-4E17-9128-87FA5F098E33}" srcOrd="9" destOrd="0" presId="urn:microsoft.com/office/officeart/2008/layout/CircularPictureCallout"/>
    <dgm:cxn modelId="{9DB41455-46F5-4D2B-8DC4-EC1BF3BF797B}" type="presParOf" srcId="{FBC89A27-9BCD-406E-BFD7-9168040C423C}" destId="{E072204A-608A-4E54-9231-2D7DB7B6D0BC}" srcOrd="10" destOrd="0" presId="urn:microsoft.com/office/officeart/2008/layout/CircularPictureCallout"/>
    <dgm:cxn modelId="{CCE8FFAF-9C48-4B68-9D1A-08DF179BEC25}" type="presParOf" srcId="{E072204A-608A-4E54-9231-2D7DB7B6D0BC}" destId="{6B2D1E5F-A007-4F5F-AA63-9F66D99A9E4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D0C00-82AE-4210-9341-6D8323DBF1A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A7AAD0F-4357-44CE-AD04-A1BECFF55EEF}">
      <dgm:prSet phldrT="[Texto]" custT="1"/>
      <dgm:spPr/>
      <dgm:t>
        <a:bodyPr/>
        <a:lstStyle/>
        <a:p>
          <a:pPr algn="l"/>
          <a:r>
            <a:rPr lang="en-GB" sz="1600" noProof="0" dirty="0" smtClean="0"/>
            <a:t>Grouping the activity concentration [Bq.kg</a:t>
          </a:r>
          <a:r>
            <a:rPr lang="en-GB" sz="1600" baseline="30000" noProof="0" dirty="0" smtClean="0"/>
            <a:t>-1</a:t>
          </a:r>
          <a:r>
            <a:rPr lang="en-GB" sz="1600" baseline="0" noProof="0" dirty="0" smtClean="0"/>
            <a:t>] of each RN, in each foodstuff, according to the month in </a:t>
          </a:r>
          <a:r>
            <a:rPr lang="es-ES" sz="1600" baseline="0" noProof="0" dirty="0" err="1" smtClean="0"/>
            <a:t>which</a:t>
          </a:r>
          <a:r>
            <a:rPr lang="es-ES" sz="1600" baseline="0" noProof="0" dirty="0" smtClean="0"/>
            <a:t> </a:t>
          </a:r>
          <a:r>
            <a:rPr lang="es-ES" sz="1600" baseline="0" noProof="0" dirty="0" err="1" smtClean="0"/>
            <a:t>the</a:t>
          </a:r>
          <a:r>
            <a:rPr lang="es-ES" sz="1600" baseline="0" noProof="0" dirty="0" smtClean="0"/>
            <a:t> </a:t>
          </a:r>
          <a:r>
            <a:rPr lang="es-ES" sz="1600" baseline="0" noProof="0" dirty="0" err="1" smtClean="0"/>
            <a:t>release</a:t>
          </a:r>
          <a:r>
            <a:rPr lang="es-ES" sz="1600" baseline="0" noProof="0" dirty="0" smtClean="0"/>
            <a:t> </a:t>
          </a:r>
          <a:r>
            <a:rPr lang="es-ES" sz="1600" baseline="0" noProof="0" dirty="0" err="1" smtClean="0"/>
            <a:t>occurred</a:t>
          </a:r>
          <a:endParaRPr lang="en-GB" sz="1600" noProof="0" dirty="0"/>
        </a:p>
      </dgm:t>
    </dgm:pt>
    <dgm:pt modelId="{6A64523B-20AC-4C3D-AEAB-E33E0ABFF829}" type="parTrans" cxnId="{871B56C2-0D60-4EDE-B5C9-7C70CCC232E8}">
      <dgm:prSet/>
      <dgm:spPr/>
      <dgm:t>
        <a:bodyPr/>
        <a:lstStyle/>
        <a:p>
          <a:endParaRPr lang="es-ES"/>
        </a:p>
      </dgm:t>
    </dgm:pt>
    <dgm:pt modelId="{34501DDD-6531-4482-B288-4F922EFE0629}" type="sibTrans" cxnId="{871B56C2-0D60-4EDE-B5C9-7C70CCC232E8}">
      <dgm:prSet/>
      <dgm:spPr/>
      <dgm:t>
        <a:bodyPr/>
        <a:lstStyle/>
        <a:p>
          <a:endParaRPr lang="es-ES"/>
        </a:p>
      </dgm:t>
    </dgm:pt>
    <dgm:pt modelId="{ADA8A201-B519-4320-AE1D-B22AF31F100F}">
      <dgm:prSet phldrT="[Texto]" custT="1"/>
      <dgm:spPr/>
      <dgm:t>
        <a:bodyPr/>
        <a:lstStyle/>
        <a:p>
          <a:r>
            <a:rPr lang="en-GB" sz="1600" noProof="0" dirty="0" smtClean="0"/>
            <a:t>Normalisation, regarding the total deposition in the cell (by each run) [Bq.kg</a:t>
          </a:r>
          <a:r>
            <a:rPr lang="en-GB" sz="1600" baseline="30000" noProof="0" dirty="0" smtClean="0"/>
            <a:t>-1</a:t>
          </a:r>
          <a:r>
            <a:rPr lang="en-GB" sz="1600" baseline="0" noProof="0" dirty="0" smtClean="0"/>
            <a:t>/Bq.m</a:t>
          </a:r>
          <a:r>
            <a:rPr lang="en-GB" sz="1600" baseline="30000" noProof="0" dirty="0" smtClean="0"/>
            <a:t>-2</a:t>
          </a:r>
          <a:r>
            <a:rPr lang="en-GB" sz="1600" baseline="0" noProof="0" dirty="0" smtClean="0"/>
            <a:t>]</a:t>
          </a:r>
          <a:r>
            <a:rPr lang="en-GB" sz="1600" noProof="0" dirty="0" smtClean="0"/>
            <a:t> and the time after deposition [days or years]</a:t>
          </a:r>
          <a:endParaRPr lang="en-GB" sz="1600" noProof="0" dirty="0"/>
        </a:p>
      </dgm:t>
    </dgm:pt>
    <dgm:pt modelId="{3103FB23-E572-4ABB-ACEB-1C11C1ACD7E7}" type="parTrans" cxnId="{9D9BA722-B8D2-4202-9273-B398ADD8CD2B}">
      <dgm:prSet/>
      <dgm:spPr/>
      <dgm:t>
        <a:bodyPr/>
        <a:lstStyle/>
        <a:p>
          <a:endParaRPr lang="es-ES"/>
        </a:p>
      </dgm:t>
    </dgm:pt>
    <dgm:pt modelId="{43F1EE1C-6391-4D29-A0E5-7A5851DAF133}" type="sibTrans" cxnId="{9D9BA722-B8D2-4202-9273-B398ADD8CD2B}">
      <dgm:prSet/>
      <dgm:spPr/>
      <dgm:t>
        <a:bodyPr/>
        <a:lstStyle/>
        <a:p>
          <a:endParaRPr lang="es-ES"/>
        </a:p>
      </dgm:t>
    </dgm:pt>
    <dgm:pt modelId="{DC735044-2DAD-43DD-B398-24BB0D73F5A5}">
      <dgm:prSet phldrT="[Texto]" custT="1"/>
      <dgm:spPr/>
      <dgm:t>
        <a:bodyPr/>
        <a:lstStyle/>
        <a:p>
          <a:r>
            <a:rPr lang="en-GB" sz="1600" noProof="0" dirty="0" smtClean="0"/>
            <a:t>Estimation of the mean, standard deviation and other statistics</a:t>
          </a:r>
          <a:endParaRPr lang="en-GB" sz="1600" noProof="0" dirty="0"/>
        </a:p>
      </dgm:t>
    </dgm:pt>
    <dgm:pt modelId="{B068F5AB-0508-4995-BEC0-349294EA12DA}" type="parTrans" cxnId="{C068C880-18BB-4F6E-AA0F-311B9F8465F8}">
      <dgm:prSet/>
      <dgm:spPr/>
      <dgm:t>
        <a:bodyPr/>
        <a:lstStyle/>
        <a:p>
          <a:endParaRPr lang="es-ES"/>
        </a:p>
      </dgm:t>
    </dgm:pt>
    <dgm:pt modelId="{1AECD03A-92F3-4627-9E90-041D30C95997}" type="sibTrans" cxnId="{C068C880-18BB-4F6E-AA0F-311B9F8465F8}">
      <dgm:prSet/>
      <dgm:spPr/>
      <dgm:t>
        <a:bodyPr/>
        <a:lstStyle/>
        <a:p>
          <a:endParaRPr lang="es-ES"/>
        </a:p>
      </dgm:t>
    </dgm:pt>
    <dgm:pt modelId="{DFDA26D4-CB79-4DD1-9FE4-20510602CF45}">
      <dgm:prSet custT="1"/>
      <dgm:spPr/>
      <dgm:t>
        <a:bodyPr/>
        <a:lstStyle/>
        <a:p>
          <a:r>
            <a:rPr lang="en-GB" sz="1600" noProof="0" dirty="0" smtClean="0"/>
            <a:t>Obtaining a ranking of severity of contamination in each foodstuff according </a:t>
          </a:r>
          <a:r>
            <a:rPr lang="en-GB" sz="1600" noProof="0" dirty="0" smtClean="0"/>
            <a:t>to the </a:t>
          </a:r>
          <a:r>
            <a:rPr lang="en-GB" sz="1600" noProof="0" dirty="0" smtClean="0"/>
            <a:t>month of the deposition to </a:t>
          </a:r>
          <a:r>
            <a:rPr lang="en-GB" sz="1600" noProof="0" dirty="0" smtClean="0"/>
            <a:t>map </a:t>
          </a:r>
          <a:r>
            <a:rPr lang="en-GB" sz="1600" noProof="0" dirty="0" smtClean="0"/>
            <a:t>the risk</a:t>
          </a:r>
          <a:endParaRPr lang="en-GB" sz="1600" noProof="0" dirty="0"/>
        </a:p>
      </dgm:t>
    </dgm:pt>
    <dgm:pt modelId="{BF4018A8-113C-4236-96AC-7348A428ED8F}" type="parTrans" cxnId="{B7976057-24B8-465A-A3BF-060922097FE3}">
      <dgm:prSet/>
      <dgm:spPr/>
      <dgm:t>
        <a:bodyPr/>
        <a:lstStyle/>
        <a:p>
          <a:endParaRPr lang="es-ES"/>
        </a:p>
      </dgm:t>
    </dgm:pt>
    <dgm:pt modelId="{086698AF-D5A2-4BDC-A0ED-4DF5CB449CB0}" type="sibTrans" cxnId="{B7976057-24B8-465A-A3BF-060922097FE3}">
      <dgm:prSet/>
      <dgm:spPr/>
      <dgm:t>
        <a:bodyPr/>
        <a:lstStyle/>
        <a:p>
          <a:endParaRPr lang="es-ES"/>
        </a:p>
      </dgm:t>
    </dgm:pt>
    <dgm:pt modelId="{AAA7848A-22F5-41C9-983C-15F8D771E34E}" type="pres">
      <dgm:prSet presAssocID="{F4DD0C00-82AE-4210-9341-6D8323DBF1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029769-0DF1-4B79-B097-C7E886504388}" type="pres">
      <dgm:prSet presAssocID="{F4DD0C00-82AE-4210-9341-6D8323DBF1A0}" presName="dummyMaxCanvas" presStyleCnt="0">
        <dgm:presLayoutVars/>
      </dgm:prSet>
      <dgm:spPr/>
    </dgm:pt>
    <dgm:pt modelId="{F0A00DA4-6E03-430F-92DC-FEEF05E95D0C}" type="pres">
      <dgm:prSet presAssocID="{F4DD0C00-82AE-4210-9341-6D8323DBF1A0}" presName="FourNodes_1" presStyleLbl="node1" presStyleIdx="0" presStyleCnt="4" custScaleX="103278" custScaleY="116206" custLinFactNeighborX="74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2334C-B936-4AB9-931D-B61A25E2B601}" type="pres">
      <dgm:prSet presAssocID="{F4DD0C00-82AE-4210-9341-6D8323DBF1A0}" presName="FourNodes_2" presStyleLbl="node1" presStyleIdx="1" presStyleCnt="4" custScaleY="116435" custLinFactNeighborX="740" custLinFactNeighborY="7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7091F-F17B-49A9-8A1C-D8E6E00A1C0D}" type="pres">
      <dgm:prSet presAssocID="{F4DD0C00-82AE-4210-9341-6D8323DBF1A0}" presName="FourNodes_3" presStyleLbl="node1" presStyleIdx="2" presStyleCnt="4" custScaleY="7569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8578D-8475-4C8B-B9D5-C0FDEC2B93CB}" type="pres">
      <dgm:prSet presAssocID="{F4DD0C00-82AE-4210-9341-6D8323DBF1A0}" presName="FourNodes_4" presStyleLbl="node1" presStyleIdx="3" presStyleCnt="4" custScaleX="95492" custScaleY="118319" custLinFactNeighborY="-41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301C3C-5CFC-4853-B242-34A73A8C9485}" type="pres">
      <dgm:prSet presAssocID="{F4DD0C00-82AE-4210-9341-6D8323DBF1A0}" presName="FourConn_1-2" presStyleLbl="fgAccFollowNode1" presStyleIdx="0" presStyleCnt="3" custLinFactNeighborY="17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C2FB9-65E6-481D-88A5-617B066BE07B}" type="pres">
      <dgm:prSet presAssocID="{F4DD0C00-82AE-4210-9341-6D8323DBF1A0}" presName="FourConn_2-3" presStyleLbl="fgAccFollowNode1" presStyleIdx="1" presStyleCnt="3" custLinFactNeighborY="42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249B0-A035-4C7D-802A-593936199D72}" type="pres">
      <dgm:prSet presAssocID="{F4DD0C00-82AE-4210-9341-6D8323DBF1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2F3CDC-B7FA-4D0D-8EBF-F4664E119D31}" type="pres">
      <dgm:prSet presAssocID="{F4DD0C00-82AE-4210-9341-6D8323DBF1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68831-02B7-4217-A712-E03720D2359B}" type="pres">
      <dgm:prSet presAssocID="{F4DD0C00-82AE-4210-9341-6D8323DBF1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CE2B0B-D8E3-4D8D-9EB3-EDB427FCC38D}" type="pres">
      <dgm:prSet presAssocID="{F4DD0C00-82AE-4210-9341-6D8323DBF1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85BE72-666B-4921-9B8D-4C4A1DDA906D}" type="pres">
      <dgm:prSet presAssocID="{F4DD0C00-82AE-4210-9341-6D8323DBF1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8CBDD1-E8AF-459B-AF37-EB7CD9A296EA}" type="presOf" srcId="{2A7AAD0F-4357-44CE-AD04-A1BECFF55EEF}" destId="{F0A00DA4-6E03-430F-92DC-FEEF05E95D0C}" srcOrd="0" destOrd="0" presId="urn:microsoft.com/office/officeart/2005/8/layout/vProcess5"/>
    <dgm:cxn modelId="{1B510CD1-B54F-4460-8B89-C999863E3FF6}" type="presOf" srcId="{2A7AAD0F-4357-44CE-AD04-A1BECFF55EEF}" destId="{572F3CDC-B7FA-4D0D-8EBF-F4664E119D31}" srcOrd="1" destOrd="0" presId="urn:microsoft.com/office/officeart/2005/8/layout/vProcess5"/>
    <dgm:cxn modelId="{6E93A9C1-2D7D-4D65-9600-4E24A45BDE49}" type="presOf" srcId="{F4DD0C00-82AE-4210-9341-6D8323DBF1A0}" destId="{AAA7848A-22F5-41C9-983C-15F8D771E34E}" srcOrd="0" destOrd="0" presId="urn:microsoft.com/office/officeart/2005/8/layout/vProcess5"/>
    <dgm:cxn modelId="{DE94B854-2C7A-4C17-9A88-25ABA12B7C65}" type="presOf" srcId="{1AECD03A-92F3-4627-9E90-041D30C95997}" destId="{76C249B0-A035-4C7D-802A-593936199D72}" srcOrd="0" destOrd="0" presId="urn:microsoft.com/office/officeart/2005/8/layout/vProcess5"/>
    <dgm:cxn modelId="{9E4121CE-0EC3-4167-8C4E-A900D29C5026}" type="presOf" srcId="{DFDA26D4-CB79-4DD1-9FE4-20510602CF45}" destId="{5F85BE72-666B-4921-9B8D-4C4A1DDA906D}" srcOrd="1" destOrd="0" presId="urn:microsoft.com/office/officeart/2005/8/layout/vProcess5"/>
    <dgm:cxn modelId="{9D9BA722-B8D2-4202-9273-B398ADD8CD2B}" srcId="{F4DD0C00-82AE-4210-9341-6D8323DBF1A0}" destId="{ADA8A201-B519-4320-AE1D-B22AF31F100F}" srcOrd="1" destOrd="0" parTransId="{3103FB23-E572-4ABB-ACEB-1C11C1ACD7E7}" sibTransId="{43F1EE1C-6391-4D29-A0E5-7A5851DAF133}"/>
    <dgm:cxn modelId="{B7976057-24B8-465A-A3BF-060922097FE3}" srcId="{F4DD0C00-82AE-4210-9341-6D8323DBF1A0}" destId="{DFDA26D4-CB79-4DD1-9FE4-20510602CF45}" srcOrd="3" destOrd="0" parTransId="{BF4018A8-113C-4236-96AC-7348A428ED8F}" sibTransId="{086698AF-D5A2-4BDC-A0ED-4DF5CB449CB0}"/>
    <dgm:cxn modelId="{D907961D-90D3-45B3-AF33-4CEC5732A851}" type="presOf" srcId="{34501DDD-6531-4482-B288-4F922EFE0629}" destId="{7A301C3C-5CFC-4853-B242-34A73A8C9485}" srcOrd="0" destOrd="0" presId="urn:microsoft.com/office/officeart/2005/8/layout/vProcess5"/>
    <dgm:cxn modelId="{06C0DF19-9E66-457A-9CA8-590BEE69B4AD}" type="presOf" srcId="{ADA8A201-B519-4320-AE1D-B22AF31F100F}" destId="{7F52334C-B936-4AB9-931D-B61A25E2B601}" srcOrd="0" destOrd="0" presId="urn:microsoft.com/office/officeart/2005/8/layout/vProcess5"/>
    <dgm:cxn modelId="{5D190374-756E-455F-AFD3-7906AE8141C7}" type="presOf" srcId="{DC735044-2DAD-43DD-B398-24BB0D73F5A5}" destId="{9F97091F-F17B-49A9-8A1C-D8E6E00A1C0D}" srcOrd="0" destOrd="0" presId="urn:microsoft.com/office/officeart/2005/8/layout/vProcess5"/>
    <dgm:cxn modelId="{88555F30-C3DF-4267-9F60-569451438DB2}" type="presOf" srcId="{DC735044-2DAD-43DD-B398-24BB0D73F5A5}" destId="{D2CE2B0B-D8E3-4D8D-9EB3-EDB427FCC38D}" srcOrd="1" destOrd="0" presId="urn:microsoft.com/office/officeart/2005/8/layout/vProcess5"/>
    <dgm:cxn modelId="{F7D08584-FD49-4A07-9375-D2054692BD9B}" type="presOf" srcId="{43F1EE1C-6391-4D29-A0E5-7A5851DAF133}" destId="{735C2FB9-65E6-481D-88A5-617B066BE07B}" srcOrd="0" destOrd="0" presId="urn:microsoft.com/office/officeart/2005/8/layout/vProcess5"/>
    <dgm:cxn modelId="{55B94608-8ED9-4A16-ABE0-D3C80450DD0F}" type="presOf" srcId="{DFDA26D4-CB79-4DD1-9FE4-20510602CF45}" destId="{2288578D-8475-4C8B-B9D5-C0FDEC2B93CB}" srcOrd="0" destOrd="0" presId="urn:microsoft.com/office/officeart/2005/8/layout/vProcess5"/>
    <dgm:cxn modelId="{871B56C2-0D60-4EDE-B5C9-7C70CCC232E8}" srcId="{F4DD0C00-82AE-4210-9341-6D8323DBF1A0}" destId="{2A7AAD0F-4357-44CE-AD04-A1BECFF55EEF}" srcOrd="0" destOrd="0" parTransId="{6A64523B-20AC-4C3D-AEAB-E33E0ABFF829}" sibTransId="{34501DDD-6531-4482-B288-4F922EFE0629}"/>
    <dgm:cxn modelId="{C068C880-18BB-4F6E-AA0F-311B9F8465F8}" srcId="{F4DD0C00-82AE-4210-9341-6D8323DBF1A0}" destId="{DC735044-2DAD-43DD-B398-24BB0D73F5A5}" srcOrd="2" destOrd="0" parTransId="{B068F5AB-0508-4995-BEC0-349294EA12DA}" sibTransId="{1AECD03A-92F3-4627-9E90-041D30C95997}"/>
    <dgm:cxn modelId="{3D1B868F-0638-4506-9D44-0EC6C5B3D7FD}" type="presOf" srcId="{ADA8A201-B519-4320-AE1D-B22AF31F100F}" destId="{9E768831-02B7-4217-A712-E03720D2359B}" srcOrd="1" destOrd="0" presId="urn:microsoft.com/office/officeart/2005/8/layout/vProcess5"/>
    <dgm:cxn modelId="{E6777315-0BC8-47D0-8867-2145574E5B5D}" type="presParOf" srcId="{AAA7848A-22F5-41C9-983C-15F8D771E34E}" destId="{0D029769-0DF1-4B79-B097-C7E886504388}" srcOrd="0" destOrd="0" presId="urn:microsoft.com/office/officeart/2005/8/layout/vProcess5"/>
    <dgm:cxn modelId="{8EB0622E-B347-4141-ADBC-B564FAEEFCC1}" type="presParOf" srcId="{AAA7848A-22F5-41C9-983C-15F8D771E34E}" destId="{F0A00DA4-6E03-430F-92DC-FEEF05E95D0C}" srcOrd="1" destOrd="0" presId="urn:microsoft.com/office/officeart/2005/8/layout/vProcess5"/>
    <dgm:cxn modelId="{B5644E66-769A-4628-A944-3A266B1D79DF}" type="presParOf" srcId="{AAA7848A-22F5-41C9-983C-15F8D771E34E}" destId="{7F52334C-B936-4AB9-931D-B61A25E2B601}" srcOrd="2" destOrd="0" presId="urn:microsoft.com/office/officeart/2005/8/layout/vProcess5"/>
    <dgm:cxn modelId="{11ECFAFA-D18E-4E94-A71E-667C6BCE4EF9}" type="presParOf" srcId="{AAA7848A-22F5-41C9-983C-15F8D771E34E}" destId="{9F97091F-F17B-49A9-8A1C-D8E6E00A1C0D}" srcOrd="3" destOrd="0" presId="urn:microsoft.com/office/officeart/2005/8/layout/vProcess5"/>
    <dgm:cxn modelId="{C8CD6C67-4BB2-42CB-A0C5-BFEED41FB90A}" type="presParOf" srcId="{AAA7848A-22F5-41C9-983C-15F8D771E34E}" destId="{2288578D-8475-4C8B-B9D5-C0FDEC2B93CB}" srcOrd="4" destOrd="0" presId="urn:microsoft.com/office/officeart/2005/8/layout/vProcess5"/>
    <dgm:cxn modelId="{DFF6BD64-B0C5-406F-9B00-3991011B1A43}" type="presParOf" srcId="{AAA7848A-22F5-41C9-983C-15F8D771E34E}" destId="{7A301C3C-5CFC-4853-B242-34A73A8C9485}" srcOrd="5" destOrd="0" presId="urn:microsoft.com/office/officeart/2005/8/layout/vProcess5"/>
    <dgm:cxn modelId="{CCA34725-9647-4F6B-A5F9-C0436D360E32}" type="presParOf" srcId="{AAA7848A-22F5-41C9-983C-15F8D771E34E}" destId="{735C2FB9-65E6-481D-88A5-617B066BE07B}" srcOrd="6" destOrd="0" presId="urn:microsoft.com/office/officeart/2005/8/layout/vProcess5"/>
    <dgm:cxn modelId="{47EFB8BA-CEE0-4DE2-94BD-B0282A3365C5}" type="presParOf" srcId="{AAA7848A-22F5-41C9-983C-15F8D771E34E}" destId="{76C249B0-A035-4C7D-802A-593936199D72}" srcOrd="7" destOrd="0" presId="urn:microsoft.com/office/officeart/2005/8/layout/vProcess5"/>
    <dgm:cxn modelId="{7A7A63AD-25D0-473E-AD47-42DBA38D0D90}" type="presParOf" srcId="{AAA7848A-22F5-41C9-983C-15F8D771E34E}" destId="{572F3CDC-B7FA-4D0D-8EBF-F4664E119D31}" srcOrd="8" destOrd="0" presId="urn:microsoft.com/office/officeart/2005/8/layout/vProcess5"/>
    <dgm:cxn modelId="{09F22AA8-B097-4B26-A108-B0597EE59300}" type="presParOf" srcId="{AAA7848A-22F5-41C9-983C-15F8D771E34E}" destId="{9E768831-02B7-4217-A712-E03720D2359B}" srcOrd="9" destOrd="0" presId="urn:microsoft.com/office/officeart/2005/8/layout/vProcess5"/>
    <dgm:cxn modelId="{218FD87A-7D7C-483E-9E8F-225D1FFDF5DE}" type="presParOf" srcId="{AAA7848A-22F5-41C9-983C-15F8D771E34E}" destId="{D2CE2B0B-D8E3-4D8D-9EB3-EDB427FCC38D}" srcOrd="10" destOrd="0" presId="urn:microsoft.com/office/officeart/2005/8/layout/vProcess5"/>
    <dgm:cxn modelId="{B4AD56F2-3DD1-4B11-A6A3-93DB1A2E4BB1}" type="presParOf" srcId="{AAA7848A-22F5-41C9-983C-15F8D771E34E}" destId="{5F85BE72-666B-4921-9B8D-4C4A1DDA906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7F8C4-0BB3-4E17-9128-87FA5F098E33}">
      <dsp:nvSpPr>
        <dsp:cNvPr id="0" name=""/>
        <dsp:cNvSpPr/>
      </dsp:nvSpPr>
      <dsp:spPr>
        <a:xfrm>
          <a:off x="838105" y="1549910"/>
          <a:ext cx="1612805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8C7AB-719D-445C-AB8A-6952D774000F}">
      <dsp:nvSpPr>
        <dsp:cNvPr id="0" name=""/>
        <dsp:cNvSpPr/>
      </dsp:nvSpPr>
      <dsp:spPr>
        <a:xfrm>
          <a:off x="838105" y="987677"/>
          <a:ext cx="1381486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051D-14BC-4B75-8BE2-20F95836BE5B}">
      <dsp:nvSpPr>
        <dsp:cNvPr id="0" name=""/>
        <dsp:cNvSpPr/>
      </dsp:nvSpPr>
      <dsp:spPr>
        <a:xfrm>
          <a:off x="838105" y="425444"/>
          <a:ext cx="1612805" cy="0"/>
        </a:xfrm>
        <a:prstGeom prst="line">
          <a:avLst/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92A48-7144-4FFD-BE95-5C74B5938E11}">
      <dsp:nvSpPr>
        <dsp:cNvPr id="0" name=""/>
        <dsp:cNvSpPr/>
      </dsp:nvSpPr>
      <dsp:spPr>
        <a:xfrm>
          <a:off x="153" y="179427"/>
          <a:ext cx="1606380" cy="16063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9E4AA-3379-40D2-ACC8-513F6ACC9C24}">
      <dsp:nvSpPr>
        <dsp:cNvPr id="0" name=""/>
        <dsp:cNvSpPr/>
      </dsp:nvSpPr>
      <dsp:spPr>
        <a:xfrm>
          <a:off x="32524" y="0"/>
          <a:ext cx="1744955" cy="2756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Agicultural</a:t>
          </a:r>
          <a:r>
            <a:rPr lang="es-ES" sz="8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8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production</a:t>
          </a:r>
          <a:r>
            <a:rPr lang="es-ES" sz="8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– </a:t>
          </a:r>
          <a:r>
            <a:rPr lang="es-ES" sz="8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food</a:t>
          </a:r>
          <a:r>
            <a:rPr lang="es-ES" sz="8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8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chain</a:t>
          </a:r>
          <a:endParaRPr lang="es-ES" sz="8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2524" y="0"/>
        <a:ext cx="1744955" cy="275665"/>
      </dsp:txXfrm>
    </dsp:sp>
    <dsp:sp modelId="{4B4B3014-2D55-4E18-8FD1-44A2B9CBC5CE}">
      <dsp:nvSpPr>
        <dsp:cNvPr id="0" name=""/>
        <dsp:cNvSpPr/>
      </dsp:nvSpPr>
      <dsp:spPr>
        <a:xfrm>
          <a:off x="1971420" y="201012"/>
          <a:ext cx="481914" cy="4819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80803-8715-46D3-A7D9-651D4EA4FE4C}">
      <dsp:nvSpPr>
        <dsp:cNvPr id="0" name=""/>
        <dsp:cNvSpPr/>
      </dsp:nvSpPr>
      <dsp:spPr>
        <a:xfrm>
          <a:off x="2482496" y="241801"/>
          <a:ext cx="555264" cy="39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Leafy</a:t>
          </a:r>
          <a:r>
            <a:rPr lang="es-E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ES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veg</a:t>
          </a:r>
          <a:r>
            <a:rPr lang="es-E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  <a:endParaRPr lang="es-E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82496" y="241801"/>
        <a:ext cx="555264" cy="399950"/>
      </dsp:txXfrm>
    </dsp:sp>
    <dsp:sp modelId="{16C48287-1EDF-4BA2-B7DB-FBDF37F63995}">
      <dsp:nvSpPr>
        <dsp:cNvPr id="0" name=""/>
        <dsp:cNvSpPr/>
      </dsp:nvSpPr>
      <dsp:spPr>
        <a:xfrm>
          <a:off x="1820123" y="781105"/>
          <a:ext cx="481914" cy="4819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4018A-F002-450C-BD15-734DEF078621}">
      <dsp:nvSpPr>
        <dsp:cNvPr id="0" name=""/>
        <dsp:cNvSpPr/>
      </dsp:nvSpPr>
      <dsp:spPr>
        <a:xfrm>
          <a:off x="2334077" y="820506"/>
          <a:ext cx="786097" cy="48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Milk</a:t>
          </a:r>
          <a:r>
            <a:rPr lang="es-E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ES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cow</a:t>
          </a:r>
          <a:endParaRPr lang="es-E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34077" y="820506"/>
        <a:ext cx="786097" cy="481914"/>
      </dsp:txXfrm>
    </dsp:sp>
    <dsp:sp modelId="{F7A42343-898F-47A8-BBFA-041E71FDD36B}">
      <dsp:nvSpPr>
        <dsp:cNvPr id="0" name=""/>
        <dsp:cNvSpPr/>
      </dsp:nvSpPr>
      <dsp:spPr>
        <a:xfrm>
          <a:off x="1946423" y="1357742"/>
          <a:ext cx="481914" cy="48191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D1E5F-A007-4F5F-AA63-9F66D99A9E44}">
      <dsp:nvSpPr>
        <dsp:cNvPr id="0" name=""/>
        <dsp:cNvSpPr/>
      </dsp:nvSpPr>
      <dsp:spPr>
        <a:xfrm>
          <a:off x="2466472" y="1248121"/>
          <a:ext cx="555264" cy="597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Meat</a:t>
          </a:r>
          <a:r>
            <a:rPr lang="es-E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ES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cow</a:t>
          </a:r>
          <a:endParaRPr lang="es-E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66472" y="1248121"/>
        <a:ext cx="555264" cy="5972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0DA4-6E03-430F-92DC-FEEF05E95D0C}">
      <dsp:nvSpPr>
        <dsp:cNvPr id="0" name=""/>
        <dsp:cNvSpPr/>
      </dsp:nvSpPr>
      <dsp:spPr>
        <a:xfrm>
          <a:off x="-3169" y="-69621"/>
          <a:ext cx="4117907" cy="9373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Grouping the activity concentration [Bq.kg</a:t>
          </a:r>
          <a:r>
            <a:rPr lang="en-GB" sz="1600" kern="1200" baseline="30000" noProof="0" dirty="0" smtClean="0"/>
            <a:t>-1</a:t>
          </a:r>
          <a:r>
            <a:rPr lang="en-GB" sz="1600" kern="1200" baseline="0" noProof="0" dirty="0" smtClean="0"/>
            <a:t>] of each RN, in each foodstuff, according to the month in </a:t>
          </a:r>
          <a:r>
            <a:rPr lang="es-ES" sz="1600" kern="1200" baseline="0" noProof="0" dirty="0" err="1" smtClean="0"/>
            <a:t>which</a:t>
          </a:r>
          <a:r>
            <a:rPr lang="es-ES" sz="1600" kern="1200" baseline="0" noProof="0" dirty="0" smtClean="0"/>
            <a:t> </a:t>
          </a:r>
          <a:r>
            <a:rPr lang="es-ES" sz="1600" kern="1200" baseline="0" noProof="0" dirty="0" err="1" smtClean="0"/>
            <a:t>the</a:t>
          </a:r>
          <a:r>
            <a:rPr lang="es-ES" sz="1600" kern="1200" baseline="0" noProof="0" dirty="0" smtClean="0"/>
            <a:t> </a:t>
          </a:r>
          <a:r>
            <a:rPr lang="es-ES" sz="1600" kern="1200" baseline="0" noProof="0" dirty="0" err="1" smtClean="0"/>
            <a:t>release</a:t>
          </a:r>
          <a:r>
            <a:rPr lang="es-ES" sz="1600" kern="1200" baseline="0" noProof="0" dirty="0" smtClean="0"/>
            <a:t> </a:t>
          </a:r>
          <a:r>
            <a:rPr lang="es-ES" sz="1600" kern="1200" baseline="0" noProof="0" dirty="0" err="1" smtClean="0"/>
            <a:t>occurred</a:t>
          </a:r>
          <a:endParaRPr lang="en-GB" sz="1600" kern="1200" noProof="0" dirty="0"/>
        </a:p>
      </dsp:txBody>
      <dsp:txXfrm>
        <a:off x="-3169" y="-69621"/>
        <a:ext cx="3197369" cy="937346"/>
      </dsp:txXfrm>
    </dsp:sp>
    <dsp:sp modelId="{7F52334C-B936-4AB9-931D-B61A25E2B601}">
      <dsp:nvSpPr>
        <dsp:cNvPr id="0" name=""/>
        <dsp:cNvSpPr/>
      </dsp:nvSpPr>
      <dsp:spPr>
        <a:xfrm>
          <a:off x="396109" y="946582"/>
          <a:ext cx="3987207" cy="939193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Normalisation, regarding the total deposition in the cell (by each run) [Bq.kg</a:t>
          </a:r>
          <a:r>
            <a:rPr lang="en-GB" sz="1600" kern="1200" baseline="30000" noProof="0" dirty="0" smtClean="0"/>
            <a:t>-1</a:t>
          </a:r>
          <a:r>
            <a:rPr lang="en-GB" sz="1600" kern="1200" baseline="0" noProof="0" dirty="0" smtClean="0"/>
            <a:t>/Bq.m</a:t>
          </a:r>
          <a:r>
            <a:rPr lang="en-GB" sz="1600" kern="1200" baseline="30000" noProof="0" dirty="0" smtClean="0"/>
            <a:t>-2</a:t>
          </a:r>
          <a:r>
            <a:rPr lang="en-GB" sz="1600" kern="1200" baseline="0" noProof="0" dirty="0" smtClean="0"/>
            <a:t>]</a:t>
          </a:r>
          <a:r>
            <a:rPr lang="en-GB" sz="1600" kern="1200" noProof="0" dirty="0" smtClean="0"/>
            <a:t> and the time after deposition [days or years]</a:t>
          </a:r>
          <a:endParaRPr lang="en-GB" sz="1600" kern="1200" noProof="0" dirty="0"/>
        </a:p>
      </dsp:txBody>
      <dsp:txXfrm>
        <a:off x="396109" y="946582"/>
        <a:ext cx="3128972" cy="939193"/>
      </dsp:txXfrm>
    </dsp:sp>
    <dsp:sp modelId="{9F97091F-F17B-49A9-8A1C-D8E6E00A1C0D}">
      <dsp:nvSpPr>
        <dsp:cNvPr id="0" name=""/>
        <dsp:cNvSpPr/>
      </dsp:nvSpPr>
      <dsp:spPr>
        <a:xfrm>
          <a:off x="695548" y="2000352"/>
          <a:ext cx="3987207" cy="61053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Estimation of the mean, standard deviation and other statistics</a:t>
          </a:r>
          <a:endParaRPr lang="en-GB" sz="1600" kern="1200" noProof="0" dirty="0"/>
        </a:p>
      </dsp:txBody>
      <dsp:txXfrm>
        <a:off x="695548" y="2000352"/>
        <a:ext cx="3133956" cy="610534"/>
      </dsp:txXfrm>
    </dsp:sp>
    <dsp:sp modelId="{2288578D-8475-4C8B-B9D5-C0FDEC2B93CB}">
      <dsp:nvSpPr>
        <dsp:cNvPr id="0" name=""/>
        <dsp:cNvSpPr/>
      </dsp:nvSpPr>
      <dsp:spPr>
        <a:xfrm>
          <a:off x="1119348" y="2748265"/>
          <a:ext cx="3807463" cy="95439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Obtaining a ranking of severity of contamination in each foodstuff according </a:t>
          </a:r>
          <a:r>
            <a:rPr lang="en-GB" sz="1600" kern="1200" noProof="0" dirty="0" smtClean="0"/>
            <a:t>to the </a:t>
          </a:r>
          <a:r>
            <a:rPr lang="en-GB" sz="1600" kern="1200" noProof="0" dirty="0" smtClean="0"/>
            <a:t>month of the deposition to </a:t>
          </a:r>
          <a:r>
            <a:rPr lang="en-GB" sz="1600" kern="1200" noProof="0" dirty="0" smtClean="0"/>
            <a:t>map </a:t>
          </a:r>
          <a:r>
            <a:rPr lang="en-GB" sz="1600" kern="1200" noProof="0" dirty="0" smtClean="0"/>
            <a:t>the risk</a:t>
          </a:r>
          <a:endParaRPr lang="en-GB" sz="1600" kern="1200" noProof="0" dirty="0"/>
        </a:p>
      </dsp:txBody>
      <dsp:txXfrm>
        <a:off x="1119348" y="2748265"/>
        <a:ext cx="2987918" cy="954390"/>
      </dsp:txXfrm>
    </dsp:sp>
    <dsp:sp modelId="{7A301C3C-5CFC-4853-B242-34A73A8C9485}">
      <dsp:nvSpPr>
        <dsp:cNvPr id="0" name=""/>
        <dsp:cNvSpPr/>
      </dsp:nvSpPr>
      <dsp:spPr>
        <a:xfrm>
          <a:off x="3495576" y="702756"/>
          <a:ext cx="524306" cy="524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3495576" y="702756"/>
        <a:ext cx="524306" cy="524306"/>
      </dsp:txXfrm>
    </dsp:sp>
    <dsp:sp modelId="{735C2FB9-65E6-481D-88A5-617B066BE07B}">
      <dsp:nvSpPr>
        <dsp:cNvPr id="0" name=""/>
        <dsp:cNvSpPr/>
      </dsp:nvSpPr>
      <dsp:spPr>
        <a:xfrm>
          <a:off x="3829504" y="1789864"/>
          <a:ext cx="524306" cy="524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3829504" y="1789864"/>
        <a:ext cx="524306" cy="524306"/>
      </dsp:txXfrm>
    </dsp:sp>
    <dsp:sp modelId="{76C249B0-A035-4C7D-802A-593936199D72}">
      <dsp:nvSpPr>
        <dsp:cNvPr id="0" name=""/>
        <dsp:cNvSpPr/>
      </dsp:nvSpPr>
      <dsp:spPr>
        <a:xfrm>
          <a:off x="4158449" y="2520108"/>
          <a:ext cx="524306" cy="524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4158449" y="2520108"/>
        <a:ext cx="524306" cy="52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DADBC-C1D7-4881-BFFD-C8A01497937B}" type="datetimeFigureOut">
              <a:rPr lang="es-ES" smtClean="0"/>
              <a:pPr/>
              <a:t>31/03/2019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1D4C-5894-4C8D-9529-6FE7AC6C12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624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3C82A6-E5D4-8A4A-B3A2-307AF436305F}" type="datetimeFigureOut">
              <a:rPr lang="nl-NL" smtClean="0"/>
              <a:pPr/>
              <a:t>31-3-2019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2E1E03-196A-5B46-BE35-1FC3D54EF4A2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2137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1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2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4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25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06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87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69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50" algn="l" defTabSz="6857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156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Miguel-Angel.HERNANDEZ-CEBALLOS@ec.europa.eu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milagros.montero@ciemat.es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URE-Ti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/>
          <p:cNvSpPr/>
          <p:nvPr userDrawn="1"/>
        </p:nvSpPr>
        <p:spPr>
          <a:xfrm>
            <a:off x="0" y="3"/>
            <a:ext cx="9144000" cy="446165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rgbClr val="05308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112914"/>
            <a:ext cx="9144000" cy="1818000"/>
          </a:xfrm>
          <a:prstGeom prst="rect">
            <a:avLst/>
          </a:prstGeom>
        </p:spPr>
        <p:txBody>
          <a:bodyPr lIns="65983" tIns="32992" rIns="65983" bIns="32992" anchor="ctr">
            <a:sp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2200" y="3142342"/>
            <a:ext cx="6339600" cy="1296391"/>
          </a:xfrm>
          <a:prstGeom prst="rect">
            <a:avLst/>
          </a:prstGeom>
        </p:spPr>
        <p:txBody>
          <a:bodyPr lIns="65983" tIns="32992" rIns="65983" bIns="32992"/>
          <a:lstStyle>
            <a:lvl1pPr marL="0" indent="0" algn="ctr">
              <a:buNone/>
              <a:defRPr sz="13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0959" indent="0" algn="ctr">
              <a:buNone/>
              <a:defRPr sz="1500"/>
            </a:lvl2pPr>
            <a:lvl3pPr marL="681918" indent="0" algn="ctr">
              <a:buNone/>
              <a:defRPr sz="1300"/>
            </a:lvl3pPr>
            <a:lvl4pPr marL="1022877" indent="0" algn="ctr">
              <a:buNone/>
              <a:defRPr sz="1200"/>
            </a:lvl4pPr>
            <a:lvl5pPr marL="1363837" indent="0" algn="ctr">
              <a:buNone/>
              <a:defRPr sz="1200"/>
            </a:lvl5pPr>
            <a:lvl6pPr marL="1704796" indent="0" algn="ctr">
              <a:buNone/>
              <a:defRPr sz="1200"/>
            </a:lvl6pPr>
            <a:lvl7pPr marL="2045756" indent="0" algn="ctr">
              <a:buNone/>
              <a:defRPr sz="1200"/>
            </a:lvl7pPr>
            <a:lvl8pPr marL="2386715" indent="0" algn="ctr">
              <a:buNone/>
              <a:defRPr sz="1200"/>
            </a:lvl8pPr>
            <a:lvl9pPr marL="2727674" indent="0" algn="ctr">
              <a:buNone/>
              <a:defRPr sz="1200"/>
            </a:lvl9pPr>
          </a:lstStyle>
          <a:p>
            <a:r>
              <a:rPr lang="nl-NL" dirty="0" smtClean="0"/>
              <a:t>Authors, filiation</a:t>
            </a:r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718" y="4592290"/>
            <a:ext cx="2454783" cy="454356"/>
          </a:xfrm>
          <a:prstGeom prst="rect">
            <a:avLst/>
          </a:prstGeom>
        </p:spPr>
      </p:pic>
      <p:sp>
        <p:nvSpPr>
          <p:cNvPr id="19" name="18 Marcador de contenido"/>
          <p:cNvSpPr>
            <a:spLocks noGrp="1"/>
          </p:cNvSpPr>
          <p:nvPr>
            <p:ph sz="quarter" idx="11"/>
          </p:nvPr>
        </p:nvSpPr>
        <p:spPr>
          <a:xfrm>
            <a:off x="3801891" y="99560"/>
            <a:ext cx="3236912" cy="8604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340958" indent="0" algn="r">
              <a:buNone/>
              <a:defRPr sz="1400"/>
            </a:lvl2pPr>
            <a:lvl3pPr marL="681919" indent="0" algn="r">
              <a:buNone/>
              <a:defRPr sz="1400"/>
            </a:lvl3pPr>
            <a:lvl4pPr marL="1022877" indent="0" algn="r">
              <a:buNone/>
              <a:defRPr sz="1400"/>
            </a:lvl4pPr>
            <a:lvl5pPr marL="1363836" indent="0" algn="r">
              <a:buNone/>
              <a:defRPr sz="14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20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7038974" y="99786"/>
            <a:ext cx="2055600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ANURE-Titulo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" y="75600"/>
            <a:ext cx="7236000" cy="8640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1" y="1205933"/>
            <a:ext cx="7886700" cy="3263504"/>
          </a:xfrm>
          <a:prstGeom prst="rect">
            <a:avLst/>
          </a:prstGeom>
        </p:spPr>
        <p:txBody>
          <a:bodyPr vert="eaVert" lIns="65983" tIns="32992" rIns="65983" bIns="3299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089716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NURE-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27988" y="154102"/>
            <a:ext cx="1971675" cy="4358879"/>
          </a:xfrm>
          <a:prstGeom prst="rect">
            <a:avLst/>
          </a:prstGeom>
        </p:spPr>
        <p:txBody>
          <a:bodyPr vert="eaVert" lIns="65983" tIns="32992" rIns="65983" bIns="32992"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12963" y="154102"/>
            <a:ext cx="5800725" cy="4358879"/>
          </a:xfrm>
          <a:prstGeom prst="rect">
            <a:avLst/>
          </a:prstGeom>
        </p:spPr>
        <p:txBody>
          <a:bodyPr vert="eaVert" lIns="65983" tIns="32992" rIns="65983" bIns="3299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076368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URE-Contra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4" y="-152401"/>
            <a:ext cx="9143999" cy="222525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23" tIns="32961" rIns="65923" bIns="32961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pic>
        <p:nvPicPr>
          <p:cNvPr id="6" name="Shape 296" descr="photo-1434030216411-0b793f4b4173.jpg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014" y="1719204"/>
            <a:ext cx="1011501" cy="9957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TextBox 8"/>
          <p:cNvSpPr txBox="1"/>
          <p:nvPr userDrawn="1"/>
        </p:nvSpPr>
        <p:spPr>
          <a:xfrm>
            <a:off x="1755759" y="2338687"/>
            <a:ext cx="6677412" cy="400110"/>
          </a:xfrm>
          <a:prstGeom prst="rect">
            <a:avLst/>
          </a:prstGeom>
          <a:noFill/>
        </p:spPr>
        <p:txBody>
          <a:bodyPr wrap="square" lIns="65923" tIns="0" rIns="65923" bIns="0" rtlCol="0">
            <a:spAutoFit/>
          </a:bodyPr>
          <a:lstStyle/>
          <a:p>
            <a:r>
              <a:rPr lang="en-GB" sz="2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 userDrawn="1"/>
        </p:nvSpPr>
        <p:spPr>
          <a:xfrm>
            <a:off x="1847928" y="2761709"/>
            <a:ext cx="670959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591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us at	</a:t>
            </a:r>
            <a:r>
              <a:rPr lang="en-GB" sz="1200" b="1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Miguel-Angel.HERNANDEZ-CEBALLOS@ec.europa.eu</a:t>
            </a:r>
            <a:endParaRPr lang="en-GB" sz="1200" b="1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algn="l" defTabSz="65919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1200" b="1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</a:t>
            </a:r>
            <a:r>
              <a:rPr lang="en-GB" b="1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12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milagros.montero@ciemat.es</a:t>
            </a:r>
            <a:endParaRPr lang="en-GB" sz="1200" b="1" kern="12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591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tabLst>
                <a:tab pos="1998613" algn="l"/>
              </a:tabLst>
            </a:pPr>
            <a:r>
              <a:rPr lang="it-IT" dirty="0"/>
              <a:t> </a:t>
            </a:r>
            <a:br>
              <a:rPr lang="it-IT" dirty="0"/>
            </a:br>
            <a:endParaRPr lang="nl-NL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9" name="TextBox 7"/>
          <p:cNvSpPr txBox="1"/>
          <p:nvPr userDrawn="1"/>
        </p:nvSpPr>
        <p:spPr>
          <a:xfrm>
            <a:off x="1714287" y="1187380"/>
            <a:ext cx="6455063" cy="1128395"/>
          </a:xfrm>
          <a:prstGeom prst="rect">
            <a:avLst/>
          </a:prstGeom>
          <a:noFill/>
        </p:spPr>
        <p:txBody>
          <a:bodyPr wrap="square" lIns="65923" tIns="32961" rIns="65923" bIns="32961" rtlCol="0">
            <a:spAutoFit/>
          </a:bodyPr>
          <a:lstStyle/>
          <a:p>
            <a:r>
              <a:rPr lang="en-GB" sz="6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xmlns="" val="33213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URE-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/>
          <p:cNvSpPr/>
          <p:nvPr userDrawn="1"/>
        </p:nvSpPr>
        <p:spPr>
          <a:xfrm>
            <a:off x="0" y="3"/>
            <a:ext cx="9144000" cy="446165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rgbClr val="05308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112914"/>
            <a:ext cx="9144000" cy="1818000"/>
          </a:xfrm>
          <a:prstGeom prst="rect">
            <a:avLst/>
          </a:prstGeom>
        </p:spPr>
        <p:txBody>
          <a:bodyPr lIns="65983" tIns="32992" rIns="65983" bIns="32992" anchor="ctr">
            <a:sp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2200" y="3142342"/>
            <a:ext cx="6339600" cy="1296391"/>
          </a:xfrm>
          <a:prstGeom prst="rect">
            <a:avLst/>
          </a:prstGeom>
        </p:spPr>
        <p:txBody>
          <a:bodyPr lIns="65983" tIns="32992" rIns="65983" bIns="32992"/>
          <a:lstStyle>
            <a:lvl1pPr marL="0" indent="0" algn="ctr">
              <a:buNone/>
              <a:defRPr sz="13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0959" indent="0" algn="ctr">
              <a:buNone/>
              <a:defRPr sz="1500"/>
            </a:lvl2pPr>
            <a:lvl3pPr marL="681918" indent="0" algn="ctr">
              <a:buNone/>
              <a:defRPr sz="1300"/>
            </a:lvl3pPr>
            <a:lvl4pPr marL="1022877" indent="0" algn="ctr">
              <a:buNone/>
              <a:defRPr sz="1200"/>
            </a:lvl4pPr>
            <a:lvl5pPr marL="1363837" indent="0" algn="ctr">
              <a:buNone/>
              <a:defRPr sz="1200"/>
            </a:lvl5pPr>
            <a:lvl6pPr marL="1704796" indent="0" algn="ctr">
              <a:buNone/>
              <a:defRPr sz="1200"/>
            </a:lvl6pPr>
            <a:lvl7pPr marL="2045756" indent="0" algn="ctr">
              <a:buNone/>
              <a:defRPr sz="1200"/>
            </a:lvl7pPr>
            <a:lvl8pPr marL="2386715" indent="0" algn="ctr">
              <a:buNone/>
              <a:defRPr sz="1200"/>
            </a:lvl8pPr>
            <a:lvl9pPr marL="2727674" indent="0" algn="ctr">
              <a:buNone/>
              <a:defRPr sz="1200"/>
            </a:lvl9pPr>
          </a:lstStyle>
          <a:p>
            <a:r>
              <a:rPr lang="nl-NL" dirty="0" smtClean="0"/>
              <a:t>Authors, filiation</a:t>
            </a:r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718" y="4592290"/>
            <a:ext cx="2454783" cy="454356"/>
          </a:xfrm>
          <a:prstGeom prst="rect">
            <a:avLst/>
          </a:prstGeom>
        </p:spPr>
      </p:pic>
      <p:sp>
        <p:nvSpPr>
          <p:cNvPr id="19" name="18 Marcador de contenido"/>
          <p:cNvSpPr>
            <a:spLocks noGrp="1"/>
          </p:cNvSpPr>
          <p:nvPr>
            <p:ph sz="quarter" idx="11"/>
          </p:nvPr>
        </p:nvSpPr>
        <p:spPr>
          <a:xfrm>
            <a:off x="3801891" y="99560"/>
            <a:ext cx="3236912" cy="8604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340958" indent="0" algn="r">
              <a:buNone/>
              <a:defRPr sz="1400"/>
            </a:lvl2pPr>
            <a:lvl3pPr marL="681919" indent="0" algn="r">
              <a:buNone/>
              <a:defRPr sz="1400"/>
            </a:lvl3pPr>
            <a:lvl4pPr marL="1022877" indent="0" algn="r">
              <a:buNone/>
              <a:defRPr sz="1400"/>
            </a:lvl4pPr>
            <a:lvl5pPr marL="1363836" indent="0" algn="r">
              <a:buNone/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1" name="20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7038974" y="99786"/>
            <a:ext cx="2055600" cy="86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2764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URE-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4" y="-152401"/>
            <a:ext cx="9143999" cy="222525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23" tIns="32961" rIns="65923" bIns="32961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pic>
        <p:nvPicPr>
          <p:cNvPr id="6" name="Shape 296" descr="photo-1434030216411-0b793f4b4173.jpg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014" y="1719204"/>
            <a:ext cx="1011501" cy="9957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TextBox 8"/>
          <p:cNvSpPr txBox="1"/>
          <p:nvPr userDrawn="1"/>
        </p:nvSpPr>
        <p:spPr>
          <a:xfrm>
            <a:off x="1755759" y="2338687"/>
            <a:ext cx="6677412" cy="400110"/>
          </a:xfrm>
          <a:prstGeom prst="rect">
            <a:avLst/>
          </a:prstGeom>
          <a:noFill/>
        </p:spPr>
        <p:txBody>
          <a:bodyPr wrap="square" lIns="65923" tIns="0" rIns="65923" bIns="0" rtlCol="0">
            <a:spAutoFit/>
          </a:bodyPr>
          <a:lstStyle/>
          <a:p>
            <a:r>
              <a:rPr lang="en-GB" sz="2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1714287" y="1187380"/>
            <a:ext cx="6455063" cy="1128395"/>
          </a:xfrm>
          <a:prstGeom prst="rect">
            <a:avLst/>
          </a:prstGeom>
          <a:noFill/>
        </p:spPr>
        <p:txBody>
          <a:bodyPr wrap="square" lIns="65923" tIns="32961" rIns="65923" bIns="32961" rtlCol="0">
            <a:spAutoFit/>
          </a:bodyPr>
          <a:lstStyle/>
          <a:p>
            <a:r>
              <a:rPr lang="en-GB" sz="6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</a:p>
        </p:txBody>
      </p:sp>
      <p:sp>
        <p:nvSpPr>
          <p:cNvPr id="10" name="13 Marcador de título"/>
          <p:cNvSpPr>
            <a:spLocks noGrp="1"/>
          </p:cNvSpPr>
          <p:nvPr>
            <p:ph type="title"/>
          </p:nvPr>
        </p:nvSpPr>
        <p:spPr>
          <a:xfrm>
            <a:off x="3670949" y="2765174"/>
            <a:ext cx="5209410" cy="100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1875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URE-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" y="75600"/>
            <a:ext cx="7236000" cy="864000"/>
          </a:xfrm>
          <a:prstGeom prst="rect">
            <a:avLst/>
          </a:prstGeom>
        </p:spPr>
        <p:txBody>
          <a:bodyPr lIns="65983" tIns="32992" rIns="65983" bIns="32992">
            <a:normAutofit/>
          </a:bodyPr>
          <a:lstStyle>
            <a:lvl1pPr>
              <a:defRPr sz="2600"/>
            </a:lvl1pPr>
          </a:lstStyle>
          <a:p>
            <a:r>
              <a:rPr lang="es-ES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587" y="1174010"/>
            <a:ext cx="8772203" cy="3263504"/>
          </a:xfrm>
          <a:prstGeom prst="rect">
            <a:avLst/>
          </a:prstGeom>
        </p:spPr>
        <p:txBody>
          <a:bodyPr lIns="65983" tIns="32992" rIns="65983" bIns="32992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103064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52309" y="4351"/>
            <a:ext cx="1391696" cy="74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URE-TiuloInterme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90" y="1162562"/>
            <a:ext cx="7886700" cy="2139553"/>
          </a:xfrm>
          <a:prstGeom prst="rect">
            <a:avLst/>
          </a:prstGeom>
        </p:spPr>
        <p:txBody>
          <a:bodyPr lIns="65983" tIns="32992" rIns="65983" bIns="32992"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90" y="3322352"/>
            <a:ext cx="7886700" cy="1125140"/>
          </a:xfrm>
          <a:prstGeom prst="rect">
            <a:avLst/>
          </a:prstGeom>
        </p:spPr>
        <p:txBody>
          <a:bodyPr lIns="65983" tIns="32992" rIns="65983" bIns="32992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9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28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3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4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57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67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089716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NURE-Dos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" y="75600"/>
            <a:ext cx="7236000" cy="8640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61257" y="1151506"/>
            <a:ext cx="4299857" cy="3344293"/>
          </a:xfrm>
          <a:prstGeom prst="rect">
            <a:avLst/>
          </a:prstGeom>
        </p:spPr>
        <p:txBody>
          <a:bodyPr lIns="65983" tIns="32992" rIns="65983" bIns="3299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1743" y="1151506"/>
            <a:ext cx="4180114" cy="3344293"/>
          </a:xfrm>
          <a:prstGeom prst="rect">
            <a:avLst/>
          </a:prstGeom>
        </p:spPr>
        <p:txBody>
          <a:bodyPr lIns="65983" tIns="32992" rIns="65983" bIns="3299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89716" y="4647074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52309" y="4351"/>
            <a:ext cx="1391696" cy="74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NURE-DosBloquesTi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" y="75600"/>
            <a:ext cx="7236000" cy="8640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5200" y="1097589"/>
            <a:ext cx="4382982" cy="617934"/>
          </a:xfrm>
          <a:prstGeom prst="rect">
            <a:avLst/>
          </a:prstGeom>
        </p:spPr>
        <p:txBody>
          <a:bodyPr lIns="65983" tIns="32992" rIns="65983" bIns="32992" anchor="b"/>
          <a:lstStyle>
            <a:lvl1pPr marL="0" indent="0">
              <a:buNone/>
              <a:defRPr sz="1800" b="1"/>
            </a:lvl1pPr>
            <a:lvl2pPr marL="340959" indent="0">
              <a:buNone/>
              <a:defRPr sz="1500" b="1"/>
            </a:lvl2pPr>
            <a:lvl3pPr marL="681918" indent="0">
              <a:buNone/>
              <a:defRPr sz="1300" b="1"/>
            </a:lvl3pPr>
            <a:lvl4pPr marL="1022877" indent="0">
              <a:buNone/>
              <a:defRPr sz="1200" b="1"/>
            </a:lvl4pPr>
            <a:lvl5pPr marL="1363837" indent="0">
              <a:buNone/>
              <a:defRPr sz="1200" b="1"/>
            </a:lvl5pPr>
            <a:lvl6pPr marL="1704796" indent="0">
              <a:buNone/>
              <a:defRPr sz="1200" b="1"/>
            </a:lvl6pPr>
            <a:lvl7pPr marL="2045756" indent="0">
              <a:buNone/>
              <a:defRPr sz="1200" b="1"/>
            </a:lvl7pPr>
            <a:lvl8pPr marL="2386715" indent="0">
              <a:buNone/>
              <a:defRPr sz="1200" b="1"/>
            </a:lvl8pPr>
            <a:lvl9pPr marL="2727674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5200" y="1715523"/>
            <a:ext cx="4382982" cy="2763441"/>
          </a:xfrm>
          <a:prstGeom prst="rect">
            <a:avLst/>
          </a:prstGeom>
        </p:spPr>
        <p:txBody>
          <a:bodyPr lIns="65983" tIns="32992" rIns="65983" bIns="3299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3" y="1097589"/>
            <a:ext cx="4340676" cy="617934"/>
          </a:xfrm>
          <a:prstGeom prst="rect">
            <a:avLst/>
          </a:prstGeom>
        </p:spPr>
        <p:txBody>
          <a:bodyPr lIns="65983" tIns="32992" rIns="65983" bIns="32992" anchor="b"/>
          <a:lstStyle>
            <a:lvl1pPr marL="0" indent="0">
              <a:buNone/>
              <a:defRPr sz="1800" b="1"/>
            </a:lvl1pPr>
            <a:lvl2pPr marL="340959" indent="0">
              <a:buNone/>
              <a:defRPr sz="1500" b="1"/>
            </a:lvl2pPr>
            <a:lvl3pPr marL="681918" indent="0">
              <a:buNone/>
              <a:defRPr sz="1300" b="1"/>
            </a:lvl3pPr>
            <a:lvl4pPr marL="1022877" indent="0">
              <a:buNone/>
              <a:defRPr sz="1200" b="1"/>
            </a:lvl4pPr>
            <a:lvl5pPr marL="1363837" indent="0">
              <a:buNone/>
              <a:defRPr sz="1200" b="1"/>
            </a:lvl5pPr>
            <a:lvl6pPr marL="1704796" indent="0">
              <a:buNone/>
              <a:defRPr sz="1200" b="1"/>
            </a:lvl6pPr>
            <a:lvl7pPr marL="2045756" indent="0">
              <a:buNone/>
              <a:defRPr sz="1200" b="1"/>
            </a:lvl7pPr>
            <a:lvl8pPr marL="2386715" indent="0">
              <a:buNone/>
              <a:defRPr sz="1200" b="1"/>
            </a:lvl8pPr>
            <a:lvl9pPr marL="2727674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3" y="1715523"/>
            <a:ext cx="4340676" cy="2763441"/>
          </a:xfrm>
          <a:prstGeom prst="rect">
            <a:avLst/>
          </a:prstGeom>
        </p:spPr>
        <p:txBody>
          <a:bodyPr lIns="65983" tIns="32992" rIns="65983" bIns="32992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5103064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52309" y="4351"/>
            <a:ext cx="1391696" cy="74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NUR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" y="75600"/>
            <a:ext cx="7236000" cy="8640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069694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52309" y="4351"/>
            <a:ext cx="1391696" cy="74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URE-Sin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5069694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>
            <a:lvl1pPr>
              <a:defRPr sz="1100"/>
            </a:lvl1pPr>
          </a:lstStyle>
          <a:p>
            <a:fld id="{C53D0383-0593-D645-9D38-71CA08D0D7F3}" type="slidenum">
              <a:rPr lang="nl-NL" smtClean="0"/>
              <a:pPr/>
              <a:t>‹Nº›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NURE-Texto+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1760"/>
            <a:ext cx="2949179" cy="1200150"/>
          </a:xfrm>
          <a:prstGeom prst="rect">
            <a:avLst/>
          </a:prstGeom>
        </p:spPr>
        <p:txBody>
          <a:bodyPr lIns="65983" tIns="32992" rIns="65983" bIns="32992"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3" y="860310"/>
            <a:ext cx="4629151" cy="3655218"/>
          </a:xfrm>
          <a:prstGeom prst="rect">
            <a:avLst/>
          </a:prstGeom>
        </p:spPr>
        <p:txBody>
          <a:bodyPr lIns="65983" tIns="32992" rIns="65983" bIns="32992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662794"/>
            <a:ext cx="2949179" cy="2858691"/>
          </a:xfrm>
          <a:prstGeom prst="rect">
            <a:avLst/>
          </a:prstGeom>
        </p:spPr>
        <p:txBody>
          <a:bodyPr lIns="65983" tIns="32992" rIns="65983" bIns="32992"/>
          <a:lstStyle>
            <a:lvl1pPr marL="0" indent="0">
              <a:buNone/>
              <a:defRPr sz="1200"/>
            </a:lvl1pPr>
            <a:lvl2pPr marL="340959" indent="0">
              <a:buNone/>
              <a:defRPr sz="1000"/>
            </a:lvl2pPr>
            <a:lvl3pPr marL="681918" indent="0">
              <a:buNone/>
              <a:defRPr sz="900"/>
            </a:lvl3pPr>
            <a:lvl4pPr marL="1022877" indent="0">
              <a:buNone/>
              <a:defRPr sz="700"/>
            </a:lvl4pPr>
            <a:lvl5pPr marL="1363837" indent="0">
              <a:buNone/>
              <a:defRPr sz="700"/>
            </a:lvl5pPr>
            <a:lvl6pPr marL="1704796" indent="0">
              <a:buNone/>
              <a:defRPr sz="700"/>
            </a:lvl6pPr>
            <a:lvl7pPr marL="2045756" indent="0">
              <a:buNone/>
              <a:defRPr sz="700"/>
            </a:lvl7pPr>
            <a:lvl8pPr marL="2386715" indent="0">
              <a:buNone/>
              <a:defRPr sz="700"/>
            </a:lvl8pPr>
            <a:lvl9pPr marL="2727674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83042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52309" y="4351"/>
            <a:ext cx="1391696" cy="74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NURE-Texto+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1757"/>
            <a:ext cx="2949179" cy="1200150"/>
          </a:xfrm>
          <a:prstGeom prst="rect">
            <a:avLst/>
          </a:prstGeom>
        </p:spPr>
        <p:txBody>
          <a:bodyPr lIns="65983" tIns="32992" rIns="65983" bIns="32992"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3" y="849427"/>
            <a:ext cx="4629151" cy="3655218"/>
          </a:xfrm>
          <a:prstGeom prst="rect">
            <a:avLst/>
          </a:prstGeom>
        </p:spPr>
        <p:txBody>
          <a:bodyPr lIns="65983" tIns="32992" rIns="65983" bIns="32992"/>
          <a:lstStyle>
            <a:lvl1pPr marL="0" indent="0">
              <a:buNone/>
              <a:defRPr sz="2400"/>
            </a:lvl1pPr>
            <a:lvl2pPr marL="340959" indent="0">
              <a:buNone/>
              <a:defRPr sz="2100"/>
            </a:lvl2pPr>
            <a:lvl3pPr marL="681918" indent="0">
              <a:buNone/>
              <a:defRPr sz="1800"/>
            </a:lvl3pPr>
            <a:lvl4pPr marL="1022877" indent="0">
              <a:buNone/>
              <a:defRPr sz="1500"/>
            </a:lvl4pPr>
            <a:lvl5pPr marL="1363837" indent="0">
              <a:buNone/>
              <a:defRPr sz="1500"/>
            </a:lvl5pPr>
            <a:lvl6pPr marL="1704796" indent="0">
              <a:buNone/>
              <a:defRPr sz="1500"/>
            </a:lvl6pPr>
            <a:lvl7pPr marL="2045756" indent="0">
              <a:buNone/>
              <a:defRPr sz="1500"/>
            </a:lvl7pPr>
            <a:lvl8pPr marL="2386715" indent="0">
              <a:buNone/>
              <a:defRPr sz="1500"/>
            </a:lvl8pPr>
            <a:lvl9pPr marL="2727674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651911"/>
            <a:ext cx="2949179" cy="2858691"/>
          </a:xfrm>
          <a:prstGeom prst="rect">
            <a:avLst/>
          </a:prstGeom>
        </p:spPr>
        <p:txBody>
          <a:bodyPr lIns="65983" tIns="32992" rIns="65983" bIns="32992"/>
          <a:lstStyle>
            <a:lvl1pPr marL="0" indent="0">
              <a:buNone/>
              <a:defRPr sz="1200"/>
            </a:lvl1pPr>
            <a:lvl2pPr marL="340959" indent="0">
              <a:buNone/>
              <a:defRPr sz="1000"/>
            </a:lvl2pPr>
            <a:lvl3pPr marL="681918" indent="0">
              <a:buNone/>
              <a:defRPr sz="900"/>
            </a:lvl3pPr>
            <a:lvl4pPr marL="1022877" indent="0">
              <a:buNone/>
              <a:defRPr sz="700"/>
            </a:lvl4pPr>
            <a:lvl5pPr marL="1363837" indent="0">
              <a:buNone/>
              <a:defRPr sz="700"/>
            </a:lvl5pPr>
            <a:lvl6pPr marL="1704796" indent="0">
              <a:buNone/>
              <a:defRPr sz="700"/>
            </a:lvl6pPr>
            <a:lvl7pPr marL="2045756" indent="0">
              <a:buNone/>
              <a:defRPr sz="700"/>
            </a:lvl7pPr>
            <a:lvl8pPr marL="2386715" indent="0">
              <a:buNone/>
              <a:defRPr sz="700"/>
            </a:lvl8pPr>
            <a:lvl9pPr marL="2727674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76368" y="4640400"/>
            <a:ext cx="2476800" cy="406800"/>
          </a:xfrm>
          <a:prstGeom prst="rect">
            <a:avLst/>
          </a:prstGeom>
        </p:spPr>
        <p:txBody>
          <a:bodyPr lIns="65983" tIns="32992" rIns="65983" bIns="32992"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568000" y="4752000"/>
            <a:ext cx="514800" cy="273844"/>
          </a:xfrm>
          <a:prstGeom prst="rect">
            <a:avLst/>
          </a:prstGeom>
        </p:spPr>
        <p:txBody>
          <a:bodyPr lIns="65983" tIns="32992" rIns="65983" bIns="32992"/>
          <a:lstStyle/>
          <a:p>
            <a:fld id="{C53D0383-0593-D645-9D38-71CA08D0D7F3}" type="slidenum">
              <a:rPr lang="nl-NL" smtClean="0"/>
              <a:pPr/>
              <a:t>‹Nº›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2"/>
          <p:cNvSpPr/>
          <p:nvPr/>
        </p:nvSpPr>
        <p:spPr>
          <a:xfrm>
            <a:off x="5" y="1"/>
            <a:ext cx="9144000" cy="102812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EC-JRC-logo_horizontal_EN_pos_transparent-backgroun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6718" y="4533439"/>
            <a:ext cx="1787603" cy="514456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16120" y="75749"/>
            <a:ext cx="6738543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064140" y="4640631"/>
            <a:ext cx="2475400" cy="407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NERIS WS-2019</a:t>
            </a:r>
          </a:p>
          <a:p>
            <a:r>
              <a:rPr lang="en-GB" dirty="0" smtClean="0"/>
              <a:t>3 - 9 April 2019. Roskilde, Denmark 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68000" y="4773258"/>
            <a:ext cx="5152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971FA7-A816-4F2E-9D2B-A66ADE24161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718" y="4593539"/>
            <a:ext cx="2454783" cy="454356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5400" y="1156130"/>
            <a:ext cx="8773200" cy="32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9539" y="4640631"/>
            <a:ext cx="958115" cy="40206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52309" y="4351"/>
            <a:ext cx="1391696" cy="7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33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719138" indent="0" algn="l" defTabSz="681918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170480" indent="-170480" algn="l" defTabSz="681918" rtl="0" eaLnBrk="1" latinLnBrk="0" hangingPunct="1">
        <a:lnSpc>
          <a:spcPct val="90000"/>
        </a:lnSpc>
        <a:spcBef>
          <a:spcPts val="747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38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2399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357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316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75276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6235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7195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8154" indent="-170480" algn="l" defTabSz="681918" rtl="0" eaLnBrk="1" latinLnBrk="0" hangingPunct="1">
        <a:lnSpc>
          <a:spcPct val="90000"/>
        </a:lnSpc>
        <a:spcBef>
          <a:spcPts val="373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959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918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877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837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796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5756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715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674" algn="l" defTabSz="6819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/>
          <p:cNvSpPr/>
          <p:nvPr/>
        </p:nvSpPr>
        <p:spPr>
          <a:xfrm>
            <a:off x="0" y="3"/>
            <a:ext cx="9144000" cy="446165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83" tIns="32992" rIns="65983" bIns="32992" rtlCol="0" anchor="ctr"/>
          <a:lstStyle/>
          <a:p>
            <a:pPr algn="ctr"/>
            <a:endParaRPr lang="nl-NL">
              <a:solidFill>
                <a:srgbClr val="05308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1112914"/>
            <a:ext cx="9144000" cy="1818000"/>
          </a:xfrm>
          <a:prstGeom prst="rect">
            <a:avLst/>
          </a:prstGeom>
        </p:spPr>
        <p:txBody>
          <a:bodyPr lIns="65983" tIns="32992" rIns="65983" bIns="32992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/>
              <a:t>Title</a:t>
            </a:r>
            <a:r>
              <a:rPr lang="es-ES" dirty="0" smtClean="0"/>
              <a:t> </a:t>
            </a:r>
            <a:endParaRPr lang="nl-NL" dirty="0"/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1402200" y="3142342"/>
            <a:ext cx="6339600" cy="1296391"/>
          </a:xfrm>
          <a:prstGeom prst="rect">
            <a:avLst/>
          </a:prstGeom>
        </p:spPr>
        <p:txBody>
          <a:bodyPr lIns="65983" tIns="32992" rIns="65983" bIns="3299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b="1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0959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918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877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837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796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5756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71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7674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Authors, filiation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718" y="4613833"/>
            <a:ext cx="2454783" cy="454356"/>
          </a:xfrm>
          <a:prstGeom prst="rect">
            <a:avLst/>
          </a:prstGeom>
        </p:spPr>
      </p:pic>
      <p:sp>
        <p:nvSpPr>
          <p:cNvPr id="11" name="18 Marcador de contenido"/>
          <p:cNvSpPr txBox="1">
            <a:spLocks/>
          </p:cNvSpPr>
          <p:nvPr/>
        </p:nvSpPr>
        <p:spPr>
          <a:xfrm>
            <a:off x="3801891" y="99560"/>
            <a:ext cx="3236912" cy="860400"/>
          </a:xfrm>
          <a:prstGeom prst="rect">
            <a:avLst/>
          </a:prstGeom>
        </p:spPr>
        <p:txBody>
          <a:bodyPr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0958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919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877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836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20 Marcador de posición de imagen"/>
          <p:cNvSpPr txBox="1">
            <a:spLocks/>
          </p:cNvSpPr>
          <p:nvPr/>
        </p:nvSpPr>
        <p:spPr>
          <a:xfrm>
            <a:off x="7038974" y="99786"/>
            <a:ext cx="2055600" cy="860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pic>
        <p:nvPicPr>
          <p:cNvPr id="13" name="Picture 3" descr="EC-JRC-logo_horizontal_EN_pos_transparent-backgrou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1791" y="4553733"/>
            <a:ext cx="1787603" cy="5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9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2"/>
          <p:cNvSpPr/>
          <p:nvPr/>
        </p:nvSpPr>
        <p:spPr>
          <a:xfrm>
            <a:off x="14" y="-152401"/>
            <a:ext cx="9143999" cy="2225259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23" tIns="32961" rIns="65923" bIns="32961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pic>
        <p:nvPicPr>
          <p:cNvPr id="8" name="Shape 296" descr="photo-1434030216411-0b793f4b4173.jpg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014" y="1719204"/>
            <a:ext cx="1011501" cy="9957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55759" y="2338687"/>
            <a:ext cx="6677412" cy="400110"/>
          </a:xfrm>
          <a:prstGeom prst="rect">
            <a:avLst/>
          </a:prstGeom>
          <a:noFill/>
        </p:spPr>
        <p:txBody>
          <a:bodyPr wrap="square" lIns="65923" tIns="0" rIns="65923" bIns="0" rtlCol="0">
            <a:spAutoFit/>
          </a:bodyPr>
          <a:lstStyle/>
          <a:p>
            <a:r>
              <a:rPr lang="en-GB" sz="2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10" name="Tekstvak 10"/>
          <p:cNvSpPr txBox="1"/>
          <p:nvPr/>
        </p:nvSpPr>
        <p:spPr>
          <a:xfrm>
            <a:off x="1948046" y="2765174"/>
            <a:ext cx="172290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591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us </a:t>
            </a:r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endParaRPr lang="nl-NL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714287" y="1187380"/>
            <a:ext cx="6455063" cy="1128395"/>
          </a:xfrm>
          <a:prstGeom prst="rect">
            <a:avLst/>
          </a:prstGeom>
          <a:noFill/>
        </p:spPr>
        <p:txBody>
          <a:bodyPr wrap="square" lIns="65923" tIns="32961" rIns="65923" bIns="32961" rtlCol="0">
            <a:spAutoFit/>
          </a:bodyPr>
          <a:lstStyle/>
          <a:p>
            <a:r>
              <a:rPr lang="en-GB" sz="6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718" y="4613833"/>
            <a:ext cx="2454783" cy="454356"/>
          </a:xfrm>
          <a:prstGeom prst="rect">
            <a:avLst/>
          </a:prstGeom>
        </p:spPr>
      </p:pic>
      <p:pic>
        <p:nvPicPr>
          <p:cNvPr id="13" name="Picture 3" descr="EC-JRC-logo_horizontal_EN_pos_transparent-backgrou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1791" y="4553733"/>
            <a:ext cx="1787603" cy="514456"/>
          </a:xfrm>
          <a:prstGeom prst="rect">
            <a:avLst/>
          </a:prstGeom>
        </p:spPr>
      </p:pic>
      <p:sp>
        <p:nvSpPr>
          <p:cNvPr id="14" name="13 Marcador de título"/>
          <p:cNvSpPr>
            <a:spLocks noGrp="1"/>
          </p:cNvSpPr>
          <p:nvPr>
            <p:ph type="title"/>
          </p:nvPr>
        </p:nvSpPr>
        <p:spPr>
          <a:xfrm>
            <a:off x="3670949" y="2765174"/>
            <a:ext cx="5209410" cy="100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615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2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lagros.montero@ciemat.es" TargetMode="External"/><Relationship Id="rId2" Type="http://schemas.openxmlformats.org/officeDocument/2006/relationships/hyperlink" Target="mailto:Miguel-Angel.HERNANDEZ-CEBALLOS@ec.europa.e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Seasonality influence in the elaboration of risk maps associated to the transfer of radioactivity through the food chain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Montero Prieto, </a:t>
            </a:r>
            <a:r>
              <a:rPr lang="es-ES" dirty="0" smtClean="0"/>
              <a:t>M.</a:t>
            </a:r>
            <a:r>
              <a:rPr lang="es-ES" baseline="30000" dirty="0" smtClean="0"/>
              <a:t>1</a:t>
            </a:r>
            <a:r>
              <a:rPr lang="es-ES" dirty="0" smtClean="0"/>
              <a:t>; </a:t>
            </a:r>
            <a:r>
              <a:rPr lang="es-ES" dirty="0"/>
              <a:t>Trueba Alonso, </a:t>
            </a:r>
            <a:r>
              <a:rPr lang="es-ES" dirty="0" smtClean="0"/>
              <a:t>C.</a:t>
            </a:r>
            <a:r>
              <a:rPr lang="es-ES" baseline="30000" dirty="0" smtClean="0"/>
              <a:t>1</a:t>
            </a:r>
            <a:r>
              <a:rPr lang="es-ES" dirty="0" smtClean="0"/>
              <a:t>; </a:t>
            </a:r>
            <a:r>
              <a:rPr lang="es-ES" dirty="0" err="1"/>
              <a:t>Sangiorgi</a:t>
            </a:r>
            <a:r>
              <a:rPr lang="es-ES" dirty="0"/>
              <a:t>, M.</a:t>
            </a:r>
            <a:r>
              <a:rPr lang="es-ES" baseline="30000" dirty="0"/>
              <a:t>2</a:t>
            </a:r>
            <a:r>
              <a:rPr lang="es-ES" dirty="0"/>
              <a:t>; </a:t>
            </a:r>
            <a:r>
              <a:rPr lang="es-ES" dirty="0" smtClean="0"/>
              <a:t>García- </a:t>
            </a:r>
            <a:r>
              <a:rPr lang="es-ES" dirty="0"/>
              <a:t>Puerta, </a:t>
            </a:r>
            <a:r>
              <a:rPr lang="es-ES" dirty="0" smtClean="0"/>
              <a:t>B.</a:t>
            </a:r>
            <a:r>
              <a:rPr lang="es-ES" baseline="30000" dirty="0" smtClean="0"/>
              <a:t>1</a:t>
            </a:r>
            <a:r>
              <a:rPr lang="es-ES" dirty="0" smtClean="0"/>
              <a:t>; Hernández-Ceballos</a:t>
            </a:r>
            <a:r>
              <a:rPr lang="es-ES" dirty="0"/>
              <a:t>, </a:t>
            </a:r>
            <a:r>
              <a:rPr lang="es-ES" dirty="0" smtClean="0"/>
              <a:t>M.A.</a:t>
            </a:r>
            <a:r>
              <a:rPr lang="es-ES" baseline="30000" dirty="0" smtClean="0"/>
              <a:t>2</a:t>
            </a:r>
            <a:r>
              <a:rPr lang="es-ES" dirty="0" smtClean="0"/>
              <a:t>; </a:t>
            </a:r>
            <a:r>
              <a:rPr lang="es-ES" dirty="0"/>
              <a:t>De </a:t>
            </a:r>
            <a:r>
              <a:rPr lang="es-ES" dirty="0" err="1"/>
              <a:t>Felice</a:t>
            </a:r>
            <a:r>
              <a:rPr lang="es-ES" dirty="0"/>
              <a:t>, </a:t>
            </a:r>
            <a:r>
              <a:rPr lang="es-ES" dirty="0" smtClean="0"/>
              <a:t>L.</a:t>
            </a:r>
            <a:r>
              <a:rPr lang="es-ES" baseline="30000" dirty="0" smtClean="0"/>
              <a:t>2</a:t>
            </a:r>
            <a:r>
              <a:rPr lang="es-ES" dirty="0" smtClean="0"/>
              <a:t> </a:t>
            </a:r>
            <a:endParaRPr lang="es-ES" sz="1000" dirty="0"/>
          </a:p>
          <a:p>
            <a:r>
              <a:rPr lang="es-ES" sz="1000" baseline="30000" dirty="0" smtClean="0"/>
              <a:t>1</a:t>
            </a:r>
            <a:r>
              <a:rPr lang="es-ES" sz="1000" dirty="0" smtClean="0"/>
              <a:t> Centro de Investigaciones Energéticas, Medioambientales y Tecnológicas (CIEMAT), Madrid, </a:t>
            </a:r>
            <a:r>
              <a:rPr lang="es-ES" sz="1000" dirty="0" err="1" smtClean="0"/>
              <a:t>Spain</a:t>
            </a:r>
            <a:endParaRPr lang="es-ES" sz="1000" dirty="0"/>
          </a:p>
          <a:p>
            <a:r>
              <a:rPr lang="es-ES" sz="1000" baseline="30000" dirty="0" smtClean="0"/>
              <a:t>2 </a:t>
            </a:r>
            <a:r>
              <a:rPr lang="es-ES" sz="1000" dirty="0" err="1" smtClean="0"/>
              <a:t>European</a:t>
            </a:r>
            <a:r>
              <a:rPr lang="es-ES" sz="1000" dirty="0" smtClean="0"/>
              <a:t> </a:t>
            </a:r>
            <a:r>
              <a:rPr lang="es-ES" sz="1000" dirty="0" err="1"/>
              <a:t>Commission</a:t>
            </a:r>
            <a:r>
              <a:rPr lang="es-ES" sz="1000" dirty="0"/>
              <a:t>, </a:t>
            </a:r>
            <a:r>
              <a:rPr lang="es-ES" sz="1000" dirty="0" err="1"/>
              <a:t>Joint</a:t>
            </a:r>
            <a:r>
              <a:rPr lang="es-ES" sz="1000" dirty="0"/>
              <a:t> </a:t>
            </a:r>
            <a:r>
              <a:rPr lang="es-ES" sz="1000" dirty="0" err="1"/>
              <a:t>Research</a:t>
            </a:r>
            <a:r>
              <a:rPr lang="es-ES" sz="1000" dirty="0"/>
              <a:t> Centre, </a:t>
            </a:r>
            <a:r>
              <a:rPr lang="es-ES" sz="1000" dirty="0" err="1"/>
              <a:t>Ispra</a:t>
            </a:r>
            <a:r>
              <a:rPr lang="es-ES" sz="1000" dirty="0"/>
              <a:t>, </a:t>
            </a:r>
            <a:r>
              <a:rPr lang="es-ES" sz="1000" dirty="0" err="1"/>
              <a:t>Italy</a:t>
            </a:r>
            <a:endParaRPr lang="es-ES" sz="1000" dirty="0"/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smtClean="0"/>
              <a:t>5</a:t>
            </a:r>
            <a:r>
              <a:rPr lang="es-ES" baseline="30000" dirty="0" smtClean="0"/>
              <a:t>th </a:t>
            </a:r>
            <a:r>
              <a:rPr lang="es-ES" dirty="0" smtClean="0"/>
              <a:t>NERIS Workshop</a:t>
            </a:r>
          </a:p>
          <a:p>
            <a:r>
              <a:rPr lang="en-US" sz="1200" dirty="0" smtClean="0"/>
              <a:t>3-9 April 2019. Roskilde</a:t>
            </a:r>
            <a:r>
              <a:rPr lang="en-US" sz="1200" dirty="0"/>
              <a:t>, </a:t>
            </a:r>
            <a:r>
              <a:rPr lang="en-US" sz="1200" dirty="0" smtClean="0"/>
              <a:t>Denmark</a:t>
            </a:r>
            <a:r>
              <a:rPr lang="es-ES" sz="1200" dirty="0" smtClean="0"/>
              <a:t> </a:t>
            </a:r>
            <a:endParaRPr lang="es-ES" sz="1200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566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Results</a:t>
            </a:r>
            <a:r>
              <a:rPr lang="es-ES" dirty="0"/>
              <a:t> – </a:t>
            </a:r>
            <a:r>
              <a:rPr lang="es-ES" baseline="30000" dirty="0"/>
              <a:t>137</a:t>
            </a:r>
            <a:r>
              <a:rPr lang="es-ES" dirty="0"/>
              <a:t>Cs in </a:t>
            </a:r>
            <a:r>
              <a:rPr lang="es-ES" dirty="0" err="1"/>
              <a:t>foodstuffs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3882788" y="1547042"/>
            <a:ext cx="5066002" cy="30568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This variability is due, mainly to the regional farming practices: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dates of sowing and harvesting of crops and growth cycle and forage cut of grass and other feedstuffs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cow feeding </a:t>
            </a:r>
            <a:r>
              <a:rPr lang="en-US" dirty="0" smtClean="0"/>
              <a:t>regime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 the case of the cow's products, there is a correlation between the maximum activity and the peaks of grass growth, </a:t>
            </a:r>
            <a:r>
              <a:rPr lang="en-US" dirty="0" smtClean="0"/>
              <a:t>matching </a:t>
            </a:r>
            <a:r>
              <a:rPr lang="en-US" dirty="0"/>
              <a:t>also with the grazing period. When the feeding is changed to the hay from the </a:t>
            </a:r>
            <a:r>
              <a:rPr lang="en-US" dirty="0" smtClean="0"/>
              <a:t>grass </a:t>
            </a:r>
            <a:r>
              <a:rPr lang="en-US" dirty="0" smtClean="0"/>
              <a:t>cutting, </a:t>
            </a:r>
            <a:r>
              <a:rPr lang="en-US" dirty="0" smtClean="0"/>
              <a:t>during </a:t>
            </a:r>
            <a:r>
              <a:rPr lang="en-US" dirty="0"/>
              <a:t>the maximum yield, there is an increase in the </a:t>
            </a:r>
            <a:r>
              <a:rPr lang="en-US" dirty="0" smtClean="0"/>
              <a:t>activity concentration </a:t>
            </a:r>
            <a:r>
              <a:rPr lang="en-US" dirty="0"/>
              <a:t>in the product, due to the concentration of the contamination in the forage.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89" y="3036722"/>
            <a:ext cx="3318781" cy="148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616" y="1101031"/>
            <a:ext cx="3040863" cy="187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/>
          <p:nvPr/>
        </p:nvSpPr>
        <p:spPr>
          <a:xfrm>
            <a:off x="3804756" y="1077255"/>
            <a:ext cx="5073416" cy="307777"/>
          </a:xfrm>
          <a:prstGeom prst="rect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Factors affecting the </a:t>
            </a:r>
            <a:r>
              <a:rPr lang="en-US" b="1" dirty="0" smtClean="0"/>
              <a:t>seasonal </a:t>
            </a:r>
            <a:r>
              <a:rPr lang="en-US" b="1" dirty="0" smtClean="0"/>
              <a:t>variability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60632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</a:t>
            </a:r>
            <a:r>
              <a:rPr lang="en-GB" baseline="30000" dirty="0" smtClean="0"/>
              <a:t>137</a:t>
            </a:r>
            <a:r>
              <a:rPr lang="en-GB" dirty="0" smtClean="0"/>
              <a:t>Cs in foodstuffs</a:t>
            </a:r>
            <a:endParaRPr lang="en-GB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1894" y="3242845"/>
            <a:ext cx="8772203" cy="15465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curves with respect to </a:t>
            </a:r>
            <a:r>
              <a:rPr lang="en-US" dirty="0" smtClean="0"/>
              <a:t>time, </a:t>
            </a:r>
            <a:r>
              <a:rPr lang="en-US" dirty="0"/>
              <a:t>from the </a:t>
            </a:r>
            <a:r>
              <a:rPr lang="en-US" dirty="0" smtClean="0"/>
              <a:t>deposition time, </a:t>
            </a:r>
            <a:r>
              <a:rPr lang="en-US" dirty="0"/>
              <a:t>allow </a:t>
            </a:r>
            <a:r>
              <a:rPr lang="en-US" dirty="0" smtClean="0"/>
              <a:t>the comparison of </a:t>
            </a:r>
            <a:r>
              <a:rPr lang="en-US" dirty="0"/>
              <a:t>the temporal evolution according to the month of occurrence of the deposit.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maximum peaks </a:t>
            </a:r>
            <a:r>
              <a:rPr lang="en-US" dirty="0" smtClean="0"/>
              <a:t>occur </a:t>
            </a:r>
            <a:r>
              <a:rPr lang="en-US" dirty="0"/>
              <a:t>during the first days, due to the </a:t>
            </a:r>
            <a:r>
              <a:rPr lang="en-US" dirty="0" smtClean="0"/>
              <a:t>direct </a:t>
            </a:r>
            <a:r>
              <a:rPr lang="en-US" dirty="0"/>
              <a:t>deposit on crops and grass. The difference in the magnitude of such peaks fundamentally reflects the dependence on the growth stage of the </a:t>
            </a:r>
            <a:r>
              <a:rPr lang="en-US" dirty="0" smtClean="0"/>
              <a:t>crop.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After one year and beyond, the contamination of the products will depend on the soil-plant transfer, which </a:t>
            </a:r>
            <a:r>
              <a:rPr lang="en-US" dirty="0" smtClean="0"/>
              <a:t>transfers into </a:t>
            </a:r>
            <a:r>
              <a:rPr lang="en-US" dirty="0"/>
              <a:t>smaller </a:t>
            </a:r>
            <a:r>
              <a:rPr lang="en-US" dirty="0" smtClean="0"/>
              <a:t>peaks.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7" name="Rectangle 8"/>
          <p:cNvSpPr/>
          <p:nvPr/>
        </p:nvSpPr>
        <p:spPr>
          <a:xfrm>
            <a:off x="421358" y="2870705"/>
            <a:ext cx="8273274" cy="307777"/>
          </a:xfrm>
          <a:prstGeom prst="rect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Activity in foodstuff </a:t>
            </a:r>
            <a:r>
              <a:rPr lang="en-US" b="1" dirty="0" smtClean="0"/>
              <a:t>per Deposition unit </a:t>
            </a:r>
            <a:r>
              <a:rPr lang="en-GB" b="1" dirty="0"/>
              <a:t>[</a:t>
            </a:r>
            <a:r>
              <a:rPr lang="en-GB" b="1" dirty="0" smtClean="0"/>
              <a:t>Bq.kg</a:t>
            </a:r>
            <a:r>
              <a:rPr lang="en-GB" b="1" baseline="30000" dirty="0" smtClean="0"/>
              <a:t>-1</a:t>
            </a:r>
            <a:r>
              <a:rPr lang="en-US" b="1" dirty="0" smtClean="0"/>
              <a:t>/Bq.m</a:t>
            </a:r>
            <a:r>
              <a:rPr lang="en-US" b="1" baseline="30000" dirty="0" smtClean="0"/>
              <a:t>-2</a:t>
            </a:r>
            <a:r>
              <a:rPr lang="en-US" b="1" dirty="0" smtClean="0"/>
              <a:t>] according time after deposition</a:t>
            </a:r>
            <a:endParaRPr lang="en-GB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88397" y="901451"/>
            <a:ext cx="2782933" cy="1868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894" y="910187"/>
            <a:ext cx="2782933" cy="18684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2803" y="889979"/>
            <a:ext cx="2782933" cy="1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79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Results</a:t>
            </a:r>
            <a:r>
              <a:rPr lang="es-ES" dirty="0"/>
              <a:t> – </a:t>
            </a:r>
            <a:r>
              <a:rPr lang="es-ES" baseline="30000" dirty="0"/>
              <a:t>137</a:t>
            </a:r>
            <a:r>
              <a:rPr lang="es-ES" dirty="0"/>
              <a:t>Cs in </a:t>
            </a:r>
            <a:r>
              <a:rPr lang="es-ES" dirty="0" err="1"/>
              <a:t>foodstuffs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76587" y="1522687"/>
            <a:ext cx="4754642" cy="331694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The curves are independent of </a:t>
            </a:r>
            <a:r>
              <a:rPr lang="en-GB" dirty="0" smtClean="0"/>
              <a:t>the type </a:t>
            </a:r>
            <a:r>
              <a:rPr lang="en-GB" dirty="0" smtClean="0"/>
              <a:t>of source term.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The peaks of the curves can be used to create a relative ranking  of severity quantifying the importance of the </a:t>
            </a:r>
            <a:r>
              <a:rPr lang="en-GB" dirty="0" smtClean="0"/>
              <a:t>seasonal </a:t>
            </a:r>
            <a:r>
              <a:rPr lang="en-GB" dirty="0" smtClean="0"/>
              <a:t>variability.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Peaks in the firsts days give idea of severity of direct deposition.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 Peaks around a year after deposition can be indicators of the risk of contamination through food chain.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7" name="Rectangle 8"/>
          <p:cNvSpPr/>
          <p:nvPr/>
        </p:nvSpPr>
        <p:spPr>
          <a:xfrm>
            <a:off x="176587" y="1077255"/>
            <a:ext cx="4754642" cy="307777"/>
          </a:xfrm>
          <a:prstGeom prst="rect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Ranking the peaks</a:t>
            </a:r>
            <a:endParaRPr lang="en-GB" b="1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1692837"/>
              </p:ext>
            </p:extLst>
          </p:nvPr>
        </p:nvGraphicFramePr>
        <p:xfrm>
          <a:off x="5019459" y="1677740"/>
          <a:ext cx="3932191" cy="2224520"/>
        </p:xfrm>
        <a:graphic>
          <a:graphicData uri="http://schemas.openxmlformats.org/presentationml/2006/ole">
            <p:oleObj spid="_x0000_s4103" name="Hoja de cálculo" r:id="rId3" imgW="9058257" imgH="5124430" progId="Excel.Sheet.12">
              <p:embed/>
            </p:oleObj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241073" y="4027785"/>
            <a:ext cx="36018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535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b="1" dirty="0" smtClean="0">
                <a:ea typeface="ＭＳ Ｐゴシック"/>
              </a:rPr>
              <a:t>Ranking of the severity of contamination in Milk cow as function of the month of deposition</a:t>
            </a:r>
            <a:endParaRPr lang="en-GB" b="1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1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Results</a:t>
            </a:r>
            <a:r>
              <a:rPr lang="es-ES" dirty="0"/>
              <a:t> – </a:t>
            </a:r>
            <a:r>
              <a:rPr lang="es-ES" dirty="0" err="1" smtClean="0"/>
              <a:t>Aplication</a:t>
            </a:r>
            <a:r>
              <a:rPr lang="es-ES" dirty="0" smtClean="0"/>
              <a:t> to </a:t>
            </a:r>
            <a:r>
              <a:rPr lang="es-ES" dirty="0" err="1" smtClean="0"/>
              <a:t>operational</a:t>
            </a:r>
            <a:r>
              <a:rPr lang="es-ES" dirty="0" smtClean="0"/>
              <a:t> </a:t>
            </a:r>
            <a:r>
              <a:rPr lang="es-ES" dirty="0" err="1" smtClean="0"/>
              <a:t>purposes</a:t>
            </a:r>
            <a:r>
              <a:rPr lang="es-ES" dirty="0" smtClean="0"/>
              <a:t> and </a:t>
            </a:r>
            <a:r>
              <a:rPr lang="es-ES" dirty="0" err="1" smtClean="0"/>
              <a:t>preparedness</a:t>
            </a:r>
            <a:r>
              <a:rPr lang="es-ES" dirty="0" smtClean="0"/>
              <a:t> to </a:t>
            </a:r>
            <a:r>
              <a:rPr lang="es-ES" dirty="0" err="1" smtClean="0"/>
              <a:t>recovery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869842" y="1158248"/>
            <a:ext cx="4124185" cy="32635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Estimation of operational levels </a:t>
            </a:r>
            <a:r>
              <a:rPr lang="en-US" dirty="0" smtClean="0"/>
              <a:t>useful </a:t>
            </a:r>
            <a:r>
              <a:rPr lang="en-US" dirty="0" smtClean="0"/>
              <a:t>to plan a protective or recovery action </a:t>
            </a:r>
          </a:p>
          <a:p>
            <a:r>
              <a:rPr lang="en-US" dirty="0" smtClean="0"/>
              <a:t>E.g. Estimation </a:t>
            </a:r>
            <a:r>
              <a:rPr lang="en-US" dirty="0"/>
              <a:t>of the </a:t>
            </a:r>
            <a:r>
              <a:rPr lang="en-US" dirty="0" smtClean="0"/>
              <a:t>deposit activity concentration </a:t>
            </a:r>
            <a:r>
              <a:rPr lang="en-US" dirty="0" smtClean="0"/>
              <a:t>that </a:t>
            </a:r>
            <a:r>
              <a:rPr lang="en-US" dirty="0"/>
              <a:t>would lead to a </a:t>
            </a:r>
            <a:r>
              <a:rPr lang="en-US" dirty="0" smtClean="0"/>
              <a:t>activity concentration </a:t>
            </a:r>
            <a:r>
              <a:rPr lang="en-US" dirty="0" smtClean="0"/>
              <a:t>in </a:t>
            </a:r>
            <a:r>
              <a:rPr lang="en-US" dirty="0"/>
              <a:t>the food at the maximum </a:t>
            </a:r>
            <a:r>
              <a:rPr lang="en-US" dirty="0" smtClean="0"/>
              <a:t>permissible level (MPL).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7" name="Rectangle 8"/>
          <p:cNvSpPr/>
          <p:nvPr/>
        </p:nvSpPr>
        <p:spPr>
          <a:xfrm>
            <a:off x="115200" y="1077255"/>
            <a:ext cx="4754642" cy="307777"/>
          </a:xfrm>
          <a:prstGeom prst="rect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MPL for 137Cs  in Milk, 1000 [Bq.Kg</a:t>
            </a:r>
            <a:r>
              <a:rPr lang="en-US" b="1" baseline="30000" dirty="0" smtClean="0"/>
              <a:t>-1</a:t>
            </a:r>
            <a:r>
              <a:rPr lang="en-US" b="1" dirty="0" smtClean="0"/>
              <a:t>]</a:t>
            </a:r>
            <a:endParaRPr lang="en-GB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11" y="1522687"/>
            <a:ext cx="2709799" cy="2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06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6588" y="994686"/>
            <a:ext cx="8824194" cy="4107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600" dirty="0" smtClean="0"/>
              <a:t>A methodology to obtain the influence of seasonality in the severity of the radioactive contamination in foodstuffs from an accidental deposition has been studied.</a:t>
            </a:r>
          </a:p>
          <a:p>
            <a:pPr>
              <a:lnSpc>
                <a:spcPct val="120000"/>
              </a:lnSpc>
            </a:pPr>
            <a:r>
              <a:rPr lang="en-GB" sz="2600" dirty="0" smtClean="0"/>
              <a:t>The ranking of the seasonal scenarios of contamination can be combined with other </a:t>
            </a:r>
            <a:r>
              <a:rPr lang="en-GB" sz="2600" dirty="0" smtClean="0"/>
              <a:t>indexes </a:t>
            </a:r>
            <a:r>
              <a:rPr lang="en-GB" sz="2600" dirty="0" smtClean="0"/>
              <a:t>of severity, as the strength and probability of deposition and the </a:t>
            </a:r>
            <a:r>
              <a:rPr lang="en-GB" sz="2600" dirty="0" smtClean="0"/>
              <a:t>soil-plant transfer </a:t>
            </a:r>
            <a:r>
              <a:rPr lang="en-GB" sz="2600" dirty="0" smtClean="0"/>
              <a:t>capacity, to map </a:t>
            </a:r>
            <a:r>
              <a:rPr lang="en-GB" sz="2600" dirty="0" smtClean="0"/>
              <a:t>the nuclear risk </a:t>
            </a:r>
            <a:r>
              <a:rPr lang="en-GB" sz="2600" dirty="0" smtClean="0"/>
              <a:t>for </a:t>
            </a:r>
            <a:r>
              <a:rPr lang="en-GB" sz="2600" dirty="0" smtClean="0"/>
              <a:t>preparedness </a:t>
            </a:r>
            <a:r>
              <a:rPr lang="en-GB" sz="2600" dirty="0" smtClean="0"/>
              <a:t>and </a:t>
            </a:r>
            <a:r>
              <a:rPr lang="en-GB" sz="2600" dirty="0" smtClean="0"/>
              <a:t>response in a emergency and post-accidental </a:t>
            </a:r>
            <a:r>
              <a:rPr lang="en-GB" sz="2600" dirty="0" smtClean="0"/>
              <a:t>recovery </a:t>
            </a:r>
            <a:r>
              <a:rPr lang="en-GB" sz="2600" dirty="0" smtClean="0"/>
              <a:t>purposes .  </a:t>
            </a:r>
            <a:endParaRPr lang="en-GB" sz="2600" dirty="0" smtClean="0"/>
          </a:p>
          <a:p>
            <a:pPr>
              <a:lnSpc>
                <a:spcPct val="120000"/>
              </a:lnSpc>
            </a:pPr>
            <a:r>
              <a:rPr lang="es-ES" sz="2600" dirty="0" smtClean="0"/>
              <a:t>To be done: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Studies in representative cells with </a:t>
            </a:r>
            <a:r>
              <a:rPr lang="en-US" dirty="0" smtClean="0"/>
              <a:t>have a </a:t>
            </a:r>
            <a:r>
              <a:rPr lang="en-US" dirty="0"/>
              <a:t>significant number of valid values (&gt; 50%)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Study the influence of factors such as the type of soil in the </a:t>
            </a:r>
            <a:r>
              <a:rPr lang="en-US" dirty="0" smtClean="0"/>
              <a:t>root-transfer pathway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Analyze the most sensible crop to seasonality or that of greater economic impact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Study the influence of regional factors (other climatic environments) on the magnitude and temporal behavior of the activity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Determine the influence on the determination of other </a:t>
            </a:r>
            <a:r>
              <a:rPr lang="en-US" dirty="0" smtClean="0"/>
              <a:t>intervention operational levels, </a:t>
            </a:r>
            <a:r>
              <a:rPr lang="en-US" dirty="0"/>
              <a:t>such as those proposed by the IAEA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6876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Miguel-Angel.HERNANDEZ-CEBALLOS@ec.europa.eu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hlinkClick r:id="rId3"/>
              </a:rPr>
              <a:t>milagros.montero@ciemat.es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4481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0501" y="1366092"/>
            <a:ext cx="7072829" cy="3071422"/>
          </a:xfrm>
        </p:spPr>
        <p:txBody>
          <a:bodyPr/>
          <a:lstStyle/>
          <a:p>
            <a:pPr marL="514800" indent="-514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Introduction</a:t>
            </a:r>
            <a:endParaRPr lang="en-US" sz="2400" dirty="0"/>
          </a:p>
          <a:p>
            <a:pPr marL="514800" indent="-514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514800" indent="-514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Methodology</a:t>
            </a:r>
            <a:endParaRPr lang="en-US" sz="2400" dirty="0"/>
          </a:p>
          <a:p>
            <a:pPr marL="514800" indent="-514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514800" indent="-514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Results</a:t>
            </a:r>
          </a:p>
          <a:p>
            <a:pPr marL="514800" indent="-514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514800" indent="-5148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206620" y="4640400"/>
            <a:ext cx="2373243" cy="406800"/>
          </a:xfrm>
        </p:spPr>
        <p:txBody>
          <a:bodyPr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3 - 9 April 2019. Roskilde, Denmark </a:t>
            </a:r>
            <a:endParaRPr lang="nl-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3580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4 Rectángulo"/>
          <p:cNvSpPr/>
          <p:nvPr/>
        </p:nvSpPr>
        <p:spPr>
          <a:xfrm>
            <a:off x="79829" y="1131218"/>
            <a:ext cx="8959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uncontrolled release of RN may affect large areas due to their accumulation in soils</a:t>
            </a:r>
            <a:r>
              <a:rPr lang="en-US" dirty="0"/>
              <a:t>. </a:t>
            </a:r>
            <a:r>
              <a:rPr lang="en-US" dirty="0" smtClean="0"/>
              <a:t>Their </a:t>
            </a:r>
            <a:r>
              <a:rPr lang="en-US" u="sng" dirty="0"/>
              <a:t>transfer </a:t>
            </a:r>
            <a:r>
              <a:rPr lang="en-US" u="sng" dirty="0" smtClean="0"/>
              <a:t>through </a:t>
            </a:r>
            <a:r>
              <a:rPr lang="en-US" u="sng" dirty="0"/>
              <a:t>the food chain</a:t>
            </a:r>
            <a:r>
              <a:rPr lang="en-US" dirty="0"/>
              <a:t> </a:t>
            </a:r>
            <a:r>
              <a:rPr lang="en-US" dirty="0" smtClean="0"/>
              <a:t>exposure pathway can </a:t>
            </a:r>
            <a:r>
              <a:rPr lang="en-US" dirty="0"/>
              <a:t>give rise to public health and socioeconomic </a:t>
            </a:r>
            <a:r>
              <a:rPr lang="en-US" dirty="0" smtClean="0"/>
              <a:t>consequences.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79829" y="1775698"/>
            <a:ext cx="36931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elaboration of risk maps associated to the transfer process depends on factors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amount and composition of the RN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Their atmospheric dispersion and deposition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radiological vulnerability of the affected area (potentiality to transfer the contamination)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socioeconomic structures affected (nº of persons, land use, husbandry production) </a:t>
            </a:r>
            <a:endParaRPr lang="en-US" dirty="0"/>
          </a:p>
        </p:txBody>
      </p:sp>
      <p:grpSp>
        <p:nvGrpSpPr>
          <p:cNvPr id="7" name="6 Grupo"/>
          <p:cNvGrpSpPr/>
          <p:nvPr/>
        </p:nvGrpSpPr>
        <p:grpSpPr>
          <a:xfrm>
            <a:off x="3760290" y="1866086"/>
            <a:ext cx="5278591" cy="2213557"/>
            <a:chOff x="98387" y="1827004"/>
            <a:chExt cx="5278591" cy="221355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7" y="1827004"/>
              <a:ext cx="5208255" cy="19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Elipse"/>
            <p:cNvSpPr/>
            <p:nvPr/>
          </p:nvSpPr>
          <p:spPr>
            <a:xfrm>
              <a:off x="2772849" y="2289915"/>
              <a:ext cx="2604129" cy="175064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0" name="9 Conector recto de flecha"/>
          <p:cNvCxnSpPr/>
          <p:nvPr/>
        </p:nvCxnSpPr>
        <p:spPr>
          <a:xfrm flipH="1">
            <a:off x="8550031" y="1364253"/>
            <a:ext cx="195384" cy="1081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3 Rectángulo"/>
          <p:cNvSpPr/>
          <p:nvPr/>
        </p:nvSpPr>
        <p:spPr>
          <a:xfrm>
            <a:off x="79829" y="4270144"/>
            <a:ext cx="8959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further step is to assess the seasonal influence in the elaboration of  the risk maps associated to the transfer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14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Introduction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8 Rectángulo"/>
          <p:cNvSpPr/>
          <p:nvPr/>
        </p:nvSpPr>
        <p:spPr>
          <a:xfrm>
            <a:off x="79830" y="1962150"/>
            <a:ext cx="444454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meteorological conditions that influence the dispersion </a:t>
            </a:r>
            <a:r>
              <a:rPr lang="en-US" dirty="0" smtClean="0"/>
              <a:t>and </a:t>
            </a:r>
            <a:r>
              <a:rPr lang="en-US" dirty="0"/>
              <a:t>deposition of  radionuclides,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/>
              <a:t>Their </a:t>
            </a:r>
            <a:r>
              <a:rPr lang="en-US" dirty="0"/>
              <a:t>accumulation in </a:t>
            </a:r>
            <a:r>
              <a:rPr lang="en-US" dirty="0" smtClean="0"/>
              <a:t>soils,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/>
              <a:t>Their transfer </a:t>
            </a:r>
            <a:r>
              <a:rPr lang="en-US" dirty="0"/>
              <a:t>to </a:t>
            </a:r>
            <a:r>
              <a:rPr lang="en-US" dirty="0" smtClean="0"/>
              <a:t>crops </a:t>
            </a:r>
            <a:r>
              <a:rPr lang="en-US" dirty="0"/>
              <a:t>according to </a:t>
            </a:r>
            <a:r>
              <a:rPr lang="en-US" dirty="0" smtClean="0"/>
              <a:t>the soil </a:t>
            </a:r>
            <a:r>
              <a:rPr lang="en-US" dirty="0"/>
              <a:t>parameters that influence </a:t>
            </a:r>
            <a:r>
              <a:rPr lang="en-US" dirty="0" smtClean="0"/>
              <a:t>this transfer potentiality, that is, the soil vulnerability.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 smtClean="0"/>
              <a:t>Other regional cultural factors, as farming practices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156373" y="1035847"/>
            <a:ext cx="895905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Under the framework of ANURE Project (</a:t>
            </a:r>
            <a:r>
              <a:rPr lang="en-US" i="1" u="sng" dirty="0" smtClean="0"/>
              <a:t>A</a:t>
            </a:r>
            <a:r>
              <a:rPr lang="en-US" i="1" dirty="0" smtClean="0"/>
              <a:t>ssessment of the </a:t>
            </a:r>
            <a:r>
              <a:rPr lang="en-US" i="1" u="sng" dirty="0" err="1" smtClean="0"/>
              <a:t>NU</a:t>
            </a:r>
            <a:r>
              <a:rPr lang="en-US" i="1" dirty="0" err="1" smtClean="0"/>
              <a:t>clear</a:t>
            </a:r>
            <a:r>
              <a:rPr lang="en-US" i="1" dirty="0" smtClean="0"/>
              <a:t> </a:t>
            </a:r>
            <a:r>
              <a:rPr lang="en-US" i="1" u="sng" dirty="0" smtClean="0"/>
              <a:t>R</a:t>
            </a:r>
            <a:r>
              <a:rPr lang="en-US" i="1" dirty="0" smtClean="0"/>
              <a:t>isk in </a:t>
            </a:r>
            <a:r>
              <a:rPr lang="en-US" i="1" u="sng" dirty="0" smtClean="0"/>
              <a:t>E</a:t>
            </a:r>
            <a:r>
              <a:rPr lang="en-US" i="1" dirty="0" smtClean="0"/>
              <a:t>urope - A case study in the </a:t>
            </a:r>
            <a:r>
              <a:rPr lang="en-US" i="1" dirty="0" err="1" smtClean="0"/>
              <a:t>Almaraz</a:t>
            </a:r>
            <a:r>
              <a:rPr lang="en-US" i="1" dirty="0" smtClean="0"/>
              <a:t> Nuclear Power Plant (Spain), </a:t>
            </a:r>
            <a:r>
              <a:rPr lang="en-US" dirty="0" smtClean="0"/>
              <a:t>a JRC-CIEMAT Specific Agreement, a methodology has been designed to establish the geographical distribution of the risk caused by severe accidents in European NPPs, taking into account:</a:t>
            </a:r>
          </a:p>
        </p:txBody>
      </p:sp>
      <p:grpSp>
        <p:nvGrpSpPr>
          <p:cNvPr id="7" name="Grupo 13">
            <a:extLst>
              <a:ext uri="{FF2B5EF4-FFF2-40B4-BE49-F238E27FC236}">
                <a16:creationId xmlns:a16="http://schemas.microsoft.com/office/drawing/2014/main" xmlns="" id="{205F7C20-0E4E-4F63-851C-0DB222E4ED56}"/>
              </a:ext>
            </a:extLst>
          </p:cNvPr>
          <p:cNvGrpSpPr/>
          <p:nvPr/>
        </p:nvGrpSpPr>
        <p:grpSpPr>
          <a:xfrm>
            <a:off x="5358160" y="1886529"/>
            <a:ext cx="3362325" cy="2858187"/>
            <a:chOff x="3413392" y="2160579"/>
            <a:chExt cx="3045144" cy="2594071"/>
          </a:xfrm>
        </p:grpSpPr>
        <p:pic>
          <p:nvPicPr>
            <p:cNvPr id="8" name="Imagen 8" descr="Imagen que contiene texto, mapa&#10;&#10;Descripción generada con confianza muy alta">
              <a:extLst>
                <a:ext uri="{FF2B5EF4-FFF2-40B4-BE49-F238E27FC236}">
                  <a16:creationId xmlns:a16="http://schemas.microsoft.com/office/drawing/2014/main" xmlns="" id="{4F58CA26-9207-4743-A6F0-C1A945394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413392" y="2160579"/>
              <a:ext cx="2555750" cy="2530815"/>
            </a:xfrm>
            <a:prstGeom prst="rect">
              <a:avLst/>
            </a:prstGeom>
          </p:spPr>
        </p:pic>
        <p:pic>
          <p:nvPicPr>
            <p:cNvPr id="9" name="Imagen 12" descr="Imagen que contiene texto, mapa&#10;&#10;Descripción generada con confianza muy alta">
              <a:extLst>
                <a:ext uri="{FF2B5EF4-FFF2-40B4-BE49-F238E27FC236}">
                  <a16:creationId xmlns:a16="http://schemas.microsoft.com/office/drawing/2014/main" xmlns="" id="{EB232641-E05C-40AF-BCE3-C46D40056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6108"/>
            <a:stretch/>
          </p:blipFill>
          <p:spPr>
            <a:xfrm>
              <a:off x="5125134" y="3779226"/>
              <a:ext cx="1333402" cy="975424"/>
            </a:xfrm>
            <a:prstGeom prst="rect">
              <a:avLst/>
            </a:prstGeom>
          </p:spPr>
        </p:pic>
      </p:grpSp>
      <p:sp>
        <p:nvSpPr>
          <p:cNvPr id="10" name="9 Rectángulo"/>
          <p:cNvSpPr/>
          <p:nvPr/>
        </p:nvSpPr>
        <p:spPr>
          <a:xfrm>
            <a:off x="5590214" y="2009775"/>
            <a:ext cx="2383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137</a:t>
            </a:r>
            <a:r>
              <a:rPr lang="en-US" alt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Cs </a:t>
            </a:r>
            <a:r>
              <a:rPr lang="en-GB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Severity deposition map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8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5</a:t>
            </a:fld>
            <a:endParaRPr lang="nl-NL"/>
          </a:p>
        </p:txBody>
      </p:sp>
      <p:grpSp>
        <p:nvGrpSpPr>
          <p:cNvPr id="5" name="4 Grupo"/>
          <p:cNvGrpSpPr/>
          <p:nvPr/>
        </p:nvGrpSpPr>
        <p:grpSpPr>
          <a:xfrm>
            <a:off x="90488" y="1151295"/>
            <a:ext cx="4614862" cy="3241318"/>
            <a:chOff x="90488" y="1151295"/>
            <a:chExt cx="4614862" cy="3241318"/>
          </a:xfrm>
        </p:grpSpPr>
        <p:grpSp>
          <p:nvGrpSpPr>
            <p:cNvPr id="6" name="5 Grupo"/>
            <p:cNvGrpSpPr/>
            <p:nvPr/>
          </p:nvGrpSpPr>
          <p:grpSpPr>
            <a:xfrm>
              <a:off x="90488" y="1151295"/>
              <a:ext cx="4614862" cy="1582379"/>
              <a:chOff x="642938" y="1237020"/>
              <a:chExt cx="4614862" cy="1582379"/>
            </a:xfrm>
          </p:grpSpPr>
          <p:sp>
            <p:nvSpPr>
              <p:cNvPr id="15" name="Rectángulo 16">
                <a:extLst>
                  <a:ext uri="{FF2B5EF4-FFF2-40B4-BE49-F238E27FC236}">
                    <a16:creationId xmlns:a16="http://schemas.microsoft.com/office/drawing/2014/main" xmlns="" id="{4FDBE4F8-B6A6-4016-B1B7-6864693D1461}"/>
                  </a:ext>
                </a:extLst>
              </p:cNvPr>
              <p:cNvSpPr/>
              <p:nvPr/>
            </p:nvSpPr>
            <p:spPr>
              <a:xfrm>
                <a:off x="642938" y="1237020"/>
                <a:ext cx="4348162" cy="158237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16" name="15 Grupo"/>
              <p:cNvGrpSpPr/>
              <p:nvPr/>
            </p:nvGrpSpPr>
            <p:grpSpPr>
              <a:xfrm>
                <a:off x="700088" y="1246545"/>
                <a:ext cx="4557712" cy="1471311"/>
                <a:chOff x="700088" y="1246545"/>
                <a:chExt cx="4557712" cy="1471311"/>
              </a:xfrm>
            </p:grpSpPr>
            <p:sp>
              <p:nvSpPr>
                <p:cNvPr id="17" name="Rectángulo 79">
                  <a:extLst>
                    <a:ext uri="{FF2B5EF4-FFF2-40B4-BE49-F238E27FC236}">
                      <a16:creationId xmlns:a16="http://schemas.microsoft.com/office/drawing/2014/main" xmlns="" id="{EBB0FC6C-84DB-48D8-A90A-D5D282E382A3}"/>
                    </a:ext>
                  </a:extLst>
                </p:cNvPr>
                <p:cNvSpPr/>
                <p:nvPr/>
              </p:nvSpPr>
              <p:spPr>
                <a:xfrm>
                  <a:off x="700088" y="1246545"/>
                  <a:ext cx="2174081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/>
                    <a:t>Meteorological </a:t>
                  </a:r>
                  <a:r>
                    <a:rPr lang="en-GB" b="1" dirty="0" smtClean="0"/>
                    <a:t>data</a:t>
                  </a:r>
                </a:p>
              </p:txBody>
            </p:sp>
            <p:sp>
              <p:nvSpPr>
                <p:cNvPr id="18" name="Rectángulo 13">
                  <a:extLst>
                    <a:ext uri="{FF2B5EF4-FFF2-40B4-BE49-F238E27FC236}">
                      <a16:creationId xmlns:a16="http://schemas.microsoft.com/office/drawing/2014/main" xmlns="" id="{AFA5006E-AECB-4D65-A27E-DDCC6EDFAB08}"/>
                    </a:ext>
                  </a:extLst>
                </p:cNvPr>
                <p:cNvSpPr/>
                <p:nvPr/>
              </p:nvSpPr>
              <p:spPr>
                <a:xfrm>
                  <a:off x="700088" y="1516222"/>
                  <a:ext cx="4557712" cy="2688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 smtClean="0"/>
                    <a:t>Global Forecast System (GFS): 5 </a:t>
                  </a:r>
                  <a:r>
                    <a:rPr lang="en-GB" b="1" dirty="0"/>
                    <a:t>year </a:t>
                  </a:r>
                  <a:r>
                    <a:rPr lang="en-GB" b="1" dirty="0" smtClean="0"/>
                    <a:t>period (2012-2016)</a:t>
                  </a:r>
                  <a:endParaRPr lang="en-GB" b="1" dirty="0"/>
                </a:p>
              </p:txBody>
            </p:sp>
            <p:pic>
              <p:nvPicPr>
                <p:cNvPr id="19" name="Imagen 15">
                  <a:extLst>
                    <a:ext uri="{FF2B5EF4-FFF2-40B4-BE49-F238E27FC236}">
                      <a16:creationId xmlns:a16="http://schemas.microsoft.com/office/drawing/2014/main" xmlns="" id="{776E2156-150C-453C-82A8-025637E883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088" y="1823173"/>
                  <a:ext cx="1437252" cy="894683"/>
                </a:xfrm>
                <a:prstGeom prst="rect">
                  <a:avLst/>
                </a:prstGeom>
              </p:spPr>
            </p:pic>
            <p:pic>
              <p:nvPicPr>
                <p:cNvPr id="20" name="Imagen 14">
                  <a:extLst>
                    <a:ext uri="{FF2B5EF4-FFF2-40B4-BE49-F238E27FC236}">
                      <a16:creationId xmlns:a16="http://schemas.microsoft.com/office/drawing/2014/main" xmlns="" id="{1B0B69BE-4E29-43A8-B8FA-4270AD9802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7340" y="2465530"/>
                  <a:ext cx="2488554" cy="249454"/>
                </a:xfrm>
                <a:prstGeom prst="rect">
                  <a:avLst/>
                </a:prstGeom>
              </p:spPr>
            </p:pic>
            <p:sp>
              <p:nvSpPr>
                <p:cNvPr id="21" name="Rectángulo 17">
                  <a:extLst>
                    <a:ext uri="{FF2B5EF4-FFF2-40B4-BE49-F238E27FC236}">
                      <a16:creationId xmlns:a16="http://schemas.microsoft.com/office/drawing/2014/main" xmlns="" id="{0A0201E0-80B0-4C76-A953-AB8F3FD148AE}"/>
                    </a:ext>
                  </a:extLst>
                </p:cNvPr>
                <p:cNvSpPr/>
                <p:nvPr/>
              </p:nvSpPr>
              <p:spPr>
                <a:xfrm>
                  <a:off x="2154374" y="1708873"/>
                  <a:ext cx="2022898" cy="725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200" dirty="0"/>
                    <a:t>Weather forecast model produced by the National Centers for Environmental Prediction (NCEP)</a:t>
                  </a:r>
                  <a:endParaRPr lang="es-ES" sz="1200" dirty="0"/>
                </a:p>
              </p:txBody>
            </p:sp>
          </p:grpSp>
        </p:grpSp>
        <p:grpSp>
          <p:nvGrpSpPr>
            <p:cNvPr id="7" name="6 Grupo"/>
            <p:cNvGrpSpPr/>
            <p:nvPr/>
          </p:nvGrpSpPr>
          <p:grpSpPr>
            <a:xfrm>
              <a:off x="90488" y="2810234"/>
              <a:ext cx="4348162" cy="1582379"/>
              <a:chOff x="4700588" y="1497197"/>
              <a:chExt cx="4348162" cy="1582379"/>
            </a:xfrm>
          </p:grpSpPr>
          <p:sp>
            <p:nvSpPr>
              <p:cNvPr id="8" name="Rectángulo 16">
                <a:extLst>
                  <a:ext uri="{FF2B5EF4-FFF2-40B4-BE49-F238E27FC236}">
                    <a16:creationId xmlns:a16="http://schemas.microsoft.com/office/drawing/2014/main" xmlns="" id="{4FDBE4F8-B6A6-4016-B1B7-6864693D1461}"/>
                  </a:ext>
                </a:extLst>
              </p:cNvPr>
              <p:cNvSpPr/>
              <p:nvPr/>
            </p:nvSpPr>
            <p:spPr>
              <a:xfrm>
                <a:off x="4700588" y="1497197"/>
                <a:ext cx="4348162" cy="158237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9" name="44 Grupo"/>
              <p:cNvGrpSpPr/>
              <p:nvPr/>
            </p:nvGrpSpPr>
            <p:grpSpPr>
              <a:xfrm>
                <a:off x="4934516" y="1545490"/>
                <a:ext cx="4104365" cy="1419786"/>
                <a:chOff x="354456" y="2467371"/>
                <a:chExt cx="4104365" cy="1419786"/>
              </a:xfrm>
            </p:grpSpPr>
            <p:sp>
              <p:nvSpPr>
                <p:cNvPr id="10" name="Rectángulo 46">
                  <a:extLst>
                    <a:ext uri="{FF2B5EF4-FFF2-40B4-BE49-F238E27FC236}">
                      <a16:creationId xmlns:a16="http://schemas.microsoft.com/office/drawing/2014/main" xmlns="" id="{E8A64393-6687-4851-85E0-08CE00DC630F}"/>
                    </a:ext>
                  </a:extLst>
                </p:cNvPr>
                <p:cNvSpPr/>
                <p:nvPr/>
              </p:nvSpPr>
              <p:spPr>
                <a:xfrm>
                  <a:off x="765503" y="2965276"/>
                  <a:ext cx="3287945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100" dirty="0"/>
                    <a:t>Selected from the results of the SOARCA methodology</a:t>
                  </a:r>
                </a:p>
                <a:p>
                  <a:pPr algn="ctr"/>
                  <a:r>
                    <a:rPr lang="en-GB" sz="1100" dirty="0" smtClean="0"/>
                    <a:t>Surry </a:t>
                  </a:r>
                  <a:r>
                    <a:rPr lang="en-GB" sz="1100" dirty="0"/>
                    <a:t>NPP (Virginia, EEUU), as </a:t>
                  </a:r>
                  <a:r>
                    <a:rPr lang="en-GB" sz="1100" dirty="0" smtClean="0"/>
                    <a:t>surrogate</a:t>
                  </a:r>
                  <a:endParaRPr lang="en-GB" sz="1100" b="1" dirty="0"/>
                </a:p>
              </p:txBody>
            </p:sp>
            <p:sp>
              <p:nvSpPr>
                <p:cNvPr id="11" name="Rectángulo 27">
                  <a:extLst>
                    <a:ext uri="{FF2B5EF4-FFF2-40B4-BE49-F238E27FC236}">
                      <a16:creationId xmlns:a16="http://schemas.microsoft.com/office/drawing/2014/main" xmlns="" id="{516147D6-25F2-4D13-9CDA-9BE203291543}"/>
                    </a:ext>
                  </a:extLst>
                </p:cNvPr>
                <p:cNvSpPr/>
                <p:nvPr/>
              </p:nvSpPr>
              <p:spPr>
                <a:xfrm>
                  <a:off x="360130" y="2712878"/>
                  <a:ext cx="4098691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dirty="0"/>
                    <a:t>Release pattern of an </a:t>
                  </a:r>
                  <a:r>
                    <a:rPr lang="en-GB" b="1" dirty="0"/>
                    <a:t>ISLOCA type accident</a:t>
                  </a:r>
                </a:p>
              </p:txBody>
            </p:sp>
            <p:sp>
              <p:nvSpPr>
                <p:cNvPr id="12" name="Rectángulo 3">
                  <a:extLst>
                    <a:ext uri="{FF2B5EF4-FFF2-40B4-BE49-F238E27FC236}">
                      <a16:creationId xmlns:a16="http://schemas.microsoft.com/office/drawing/2014/main" xmlns="" id="{415D9206-961D-43E5-9D70-478302D561B9}"/>
                    </a:ext>
                  </a:extLst>
                </p:cNvPr>
                <p:cNvSpPr/>
                <p:nvPr/>
              </p:nvSpPr>
              <p:spPr>
                <a:xfrm>
                  <a:off x="554482" y="3348538"/>
                  <a:ext cx="370998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dirty="0"/>
                    <a:t>Applied to the Almaraz inventory: </a:t>
                  </a:r>
                  <a:r>
                    <a:rPr lang="en-GB" baseline="30000" dirty="0"/>
                    <a:t>90</a:t>
                  </a:r>
                  <a:r>
                    <a:rPr lang="en-GB" dirty="0"/>
                    <a:t>Sr, </a:t>
                  </a:r>
                  <a:r>
                    <a:rPr lang="en-GB" baseline="30000" dirty="0"/>
                    <a:t>131</a:t>
                  </a:r>
                  <a:r>
                    <a:rPr lang="en-GB" dirty="0"/>
                    <a:t>I, </a:t>
                  </a:r>
                  <a:r>
                    <a:rPr lang="en-GB" b="1" baseline="30000" dirty="0"/>
                    <a:t>137</a:t>
                  </a:r>
                  <a:r>
                    <a:rPr lang="en-GB" b="1" dirty="0"/>
                    <a:t>Cs</a:t>
                  </a:r>
                  <a:endParaRPr lang="en-GB" dirty="0"/>
                </a:p>
              </p:txBody>
            </p:sp>
            <p:sp>
              <p:nvSpPr>
                <p:cNvPr id="13" name="Rectángulo 43">
                  <a:extLst>
                    <a:ext uri="{FF2B5EF4-FFF2-40B4-BE49-F238E27FC236}">
                      <a16:creationId xmlns:a16="http://schemas.microsoft.com/office/drawing/2014/main" xmlns="" id="{28CAF574-B4C8-4F4F-8FBF-BA2EA903E3BC}"/>
                    </a:ext>
                  </a:extLst>
                </p:cNvPr>
                <p:cNvSpPr/>
                <p:nvPr/>
              </p:nvSpPr>
              <p:spPr>
                <a:xfrm>
                  <a:off x="692377" y="3589640"/>
                  <a:ext cx="3434196" cy="2975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GB" b="1" dirty="0" smtClean="0"/>
                    <a:t>35h </a:t>
                  </a:r>
                  <a:r>
                    <a:rPr lang="en-GB" b="1" dirty="0"/>
                    <a:t>release </a:t>
                  </a:r>
                  <a:r>
                    <a:rPr lang="en-GB" b="1" dirty="0" smtClean="0"/>
                    <a:t> + 48h prognosis</a:t>
                  </a:r>
                  <a:endParaRPr lang="en-GB" b="1" dirty="0"/>
                </a:p>
              </p:txBody>
            </p:sp>
            <p:sp>
              <p:nvSpPr>
                <p:cNvPr id="14" name="Rectángulo 25">
                  <a:extLst>
                    <a:ext uri="{FF2B5EF4-FFF2-40B4-BE49-F238E27FC236}">
                      <a16:creationId xmlns:a16="http://schemas.microsoft.com/office/drawing/2014/main" xmlns="" id="{AA0D7210-F5F7-4EBB-B04D-55101166701B}"/>
                    </a:ext>
                  </a:extLst>
                </p:cNvPr>
                <p:cNvSpPr/>
                <p:nvPr/>
              </p:nvSpPr>
              <p:spPr>
                <a:xfrm>
                  <a:off x="354456" y="2467371"/>
                  <a:ext cx="171393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/>
                    <a:t>Source </a:t>
                  </a:r>
                  <a:r>
                    <a:rPr lang="en-GB" b="1" dirty="0" smtClean="0"/>
                    <a:t>term data</a:t>
                  </a:r>
                  <a:endParaRPr lang="en-GB" b="1" dirty="0"/>
                </a:p>
              </p:txBody>
            </p:sp>
          </p:grpSp>
        </p:grpSp>
      </p:grpSp>
      <p:grpSp>
        <p:nvGrpSpPr>
          <p:cNvPr id="22" name="21 Grupo"/>
          <p:cNvGrpSpPr/>
          <p:nvPr/>
        </p:nvGrpSpPr>
        <p:grpSpPr>
          <a:xfrm>
            <a:off x="4663994" y="1151295"/>
            <a:ext cx="4348162" cy="3241318"/>
            <a:chOff x="4663994" y="1151295"/>
            <a:chExt cx="4348162" cy="3241318"/>
          </a:xfrm>
        </p:grpSpPr>
        <p:grpSp>
          <p:nvGrpSpPr>
            <p:cNvPr id="23" name="22 Grupo"/>
            <p:cNvGrpSpPr/>
            <p:nvPr/>
          </p:nvGrpSpPr>
          <p:grpSpPr>
            <a:xfrm>
              <a:off x="4663994" y="2810234"/>
              <a:ext cx="4348162" cy="1582379"/>
              <a:chOff x="4625894" y="2867384"/>
              <a:chExt cx="4348162" cy="1582379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0" name="Rectángulo 16">
                <a:extLst>
                  <a:ext uri="{FF2B5EF4-FFF2-40B4-BE49-F238E27FC236}">
                    <a16:creationId xmlns:a16="http://schemas.microsoft.com/office/drawing/2014/main" xmlns="" id="{4FDBE4F8-B6A6-4016-B1B7-6864693D1461}"/>
                  </a:ext>
                </a:extLst>
              </p:cNvPr>
              <p:cNvSpPr/>
              <p:nvPr/>
            </p:nvSpPr>
            <p:spPr>
              <a:xfrm>
                <a:off x="4625894" y="2867384"/>
                <a:ext cx="4348162" cy="1582379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1" name="Rectángulo 67">
                <a:extLst>
                  <a:ext uri="{FF2B5EF4-FFF2-40B4-BE49-F238E27FC236}">
                    <a16:creationId xmlns:a16="http://schemas.microsoft.com/office/drawing/2014/main" xmlns="" id="{657B4362-2A20-42F7-B439-9A233D0F0ACA}"/>
                  </a:ext>
                </a:extLst>
              </p:cNvPr>
              <p:cNvSpPr/>
              <p:nvPr/>
            </p:nvSpPr>
            <p:spPr>
              <a:xfrm>
                <a:off x="6273045" y="2912295"/>
                <a:ext cx="895350" cy="30777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1"/>
                    </a:solidFill>
                  </a:rPr>
                  <a:t>RESULTS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ángulo 71">
                <a:extLst>
                  <a:ext uri="{FF2B5EF4-FFF2-40B4-BE49-F238E27FC236}">
                    <a16:creationId xmlns:a16="http://schemas.microsoft.com/office/drawing/2014/main" xmlns="" id="{176FBA62-D250-401E-83CE-DEA5592CBF2C}"/>
                  </a:ext>
                </a:extLst>
              </p:cNvPr>
              <p:cNvSpPr/>
              <p:nvPr/>
            </p:nvSpPr>
            <p:spPr>
              <a:xfrm>
                <a:off x="5149765" y="3220072"/>
                <a:ext cx="3350760" cy="7386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 smtClean="0"/>
                  <a:t>Of 1825 </a:t>
                </a:r>
                <a:r>
                  <a:rPr lang="en-GB" dirty="0"/>
                  <a:t>possible simulations,</a:t>
                </a:r>
              </a:p>
              <a:p>
                <a:pPr algn="ctr"/>
                <a:r>
                  <a:rPr lang="en-GB" b="1" dirty="0"/>
                  <a:t>for each </a:t>
                </a:r>
                <a:r>
                  <a:rPr lang="en-GB" b="1" dirty="0" smtClean="0"/>
                  <a:t>radionuclide,</a:t>
                </a:r>
                <a:r>
                  <a:rPr lang="en-GB" dirty="0" smtClean="0"/>
                  <a:t> </a:t>
                </a:r>
                <a:r>
                  <a:rPr lang="en-GB" b="1" dirty="0"/>
                  <a:t>1383 are valid </a:t>
                </a:r>
                <a:r>
                  <a:rPr lang="en-GB" dirty="0"/>
                  <a:t>due to </a:t>
                </a:r>
                <a:r>
                  <a:rPr lang="en-GB" dirty="0" smtClean="0"/>
                  <a:t>missing </a:t>
                </a:r>
                <a:r>
                  <a:rPr lang="en-GB" dirty="0"/>
                  <a:t>meteorological data</a:t>
                </a:r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766306" y="3887205"/>
                <a:ext cx="4207750" cy="533983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1383 total deposit values per grid cell </a:t>
                </a:r>
              </a:p>
              <a:p>
                <a:pPr algn="ctr"/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GB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Bq</a:t>
                </a:r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/m</a:t>
                </a:r>
                <a:r>
                  <a:rPr lang="en-GB" b="1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GB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" name="23 Grupo"/>
            <p:cNvGrpSpPr/>
            <p:nvPr/>
          </p:nvGrpSpPr>
          <p:grpSpPr>
            <a:xfrm>
              <a:off x="4663994" y="1151295"/>
              <a:ext cx="4348162" cy="1582379"/>
              <a:chOff x="4663994" y="1154297"/>
              <a:chExt cx="4348162" cy="1582379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4663994" y="1154297"/>
                <a:ext cx="4348162" cy="1582379"/>
                <a:chOff x="4625894" y="1497197"/>
                <a:chExt cx="4348162" cy="1582379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27" name="Rectángulo 16">
                  <a:extLst>
                    <a:ext uri="{FF2B5EF4-FFF2-40B4-BE49-F238E27FC236}">
                      <a16:creationId xmlns:a16="http://schemas.microsoft.com/office/drawing/2014/main" xmlns="" id="{4FDBE4F8-B6A6-4016-B1B7-6864693D1461}"/>
                    </a:ext>
                  </a:extLst>
                </p:cNvPr>
                <p:cNvSpPr/>
                <p:nvPr/>
              </p:nvSpPr>
              <p:spPr>
                <a:xfrm>
                  <a:off x="4625894" y="1497197"/>
                  <a:ext cx="4348162" cy="1582379"/>
                </a:xfrm>
                <a:prstGeom prst="rect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pic>
              <p:nvPicPr>
                <p:cNvPr id="28" name="Imagen 52">
                  <a:extLst>
                    <a:ext uri="{FF2B5EF4-FFF2-40B4-BE49-F238E27FC236}">
                      <a16:creationId xmlns:a16="http://schemas.microsoft.com/office/drawing/2014/main" xmlns="" id="{9EFED868-5DC6-4527-A5F9-002F6E1368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9707" y="1659123"/>
                  <a:ext cx="1286470" cy="964104"/>
                </a:xfrm>
                <a:prstGeom prst="rect">
                  <a:avLst/>
                </a:prstGeom>
                <a:grpFill/>
              </p:spPr>
            </p:pic>
            <p:sp>
              <p:nvSpPr>
                <p:cNvPr id="29" name="28 Rectángulo"/>
                <p:cNvSpPr/>
                <p:nvPr/>
              </p:nvSpPr>
              <p:spPr>
                <a:xfrm>
                  <a:off x="5033619" y="2759961"/>
                  <a:ext cx="3452812" cy="307777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s-ES" b="1" dirty="0" smtClean="0"/>
                    <a:t>RIMPUFF ADM + FDMT + STATISTICAL </a:t>
                  </a:r>
                  <a:r>
                    <a:rPr lang="es-ES" b="1" dirty="0" err="1" smtClean="0"/>
                    <a:t>Tool</a:t>
                  </a:r>
                  <a:r>
                    <a:rPr lang="es-ES" dirty="0" smtClean="0"/>
                    <a:t> </a:t>
                  </a:r>
                  <a:endParaRPr lang="es-ES" dirty="0"/>
                </a:p>
              </p:txBody>
            </p:sp>
          </p:grpSp>
          <p:sp>
            <p:nvSpPr>
              <p:cNvPr id="26" name="Rectángulo 67">
                <a:extLst>
                  <a:ext uri="{FF2B5EF4-FFF2-40B4-BE49-F238E27FC236}">
                    <a16:creationId xmlns:a16="http://schemas.microsoft.com/office/drawing/2014/main" xmlns="" id="{657B4362-2A20-42F7-B439-9A233D0F0ACA}"/>
                  </a:ext>
                </a:extLst>
              </p:cNvPr>
              <p:cNvSpPr/>
              <p:nvPr/>
            </p:nvSpPr>
            <p:spPr>
              <a:xfrm>
                <a:off x="4791074" y="1205862"/>
                <a:ext cx="1152525" cy="30777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chemeClr val="bg1"/>
                    </a:solidFill>
                  </a:rPr>
                  <a:t>MODELLING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Rectángulo 67">
            <a:extLst>
              <a:ext uri="{FF2B5EF4-FFF2-40B4-BE49-F238E27FC236}">
                <a16:creationId xmlns:a16="http://schemas.microsoft.com/office/drawing/2014/main" xmlns="" id="{657B4362-2A20-42F7-B439-9A233D0F0ACA}"/>
              </a:ext>
            </a:extLst>
          </p:cNvPr>
          <p:cNvSpPr/>
          <p:nvPr/>
        </p:nvSpPr>
        <p:spPr>
          <a:xfrm>
            <a:off x="4356806" y="1694689"/>
            <a:ext cx="328351" cy="22534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wordArtVert" wrap="square" lIns="36000" rIns="36000" anchor="ctr" anchorCtr="0">
            <a:norm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INPUT DATA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349370" y="1313221"/>
            <a:ext cx="1634211" cy="907941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1 simulation/day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release and deposition</a:t>
            </a:r>
          </a:p>
          <a:p>
            <a:pPr algn="ctr"/>
            <a:r>
              <a:rPr lang="en-GB" sz="1100" b="1" dirty="0" smtClean="0">
                <a:solidFill>
                  <a:schemeClr val="accent1">
                    <a:lumMod val="75000"/>
                  </a:schemeClr>
                </a:solidFill>
              </a:rPr>
              <a:t>(random hours)</a:t>
            </a:r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3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3719231" y="2658685"/>
            <a:ext cx="5363569" cy="1971007"/>
          </a:xfrm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Activity in foodstuffs (beef cow, leafy vegetables and milk cow</a:t>
            </a:r>
            <a:r>
              <a:rPr lang="en-US" sz="1600" dirty="0" smtClean="0"/>
              <a:t>), calculated </a:t>
            </a:r>
            <a:r>
              <a:rPr lang="en-US" sz="1600" dirty="0" smtClean="0"/>
              <a:t>with </a:t>
            </a:r>
            <a:r>
              <a:rPr lang="en-US" sz="1600" dirty="0" smtClean="0"/>
              <a:t>JRODOS, after </a:t>
            </a:r>
            <a:r>
              <a:rPr lang="en-US" sz="1600" dirty="0" smtClean="0"/>
              <a:t>the </a:t>
            </a:r>
            <a:r>
              <a:rPr lang="en-US" sz="1600" dirty="0" smtClean="0"/>
              <a:t>release, </a:t>
            </a:r>
            <a:r>
              <a:rPr lang="en-US" sz="1600" dirty="0"/>
              <a:t>using the </a:t>
            </a:r>
            <a:r>
              <a:rPr lang="en-US" sz="1600" dirty="0" smtClean="0"/>
              <a:t>FDMT </a:t>
            </a:r>
            <a:r>
              <a:rPr lang="en-US" sz="1600" dirty="0"/>
              <a:t>model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Only one </a:t>
            </a:r>
            <a:r>
              <a:rPr lang="en-US" sz="1600" dirty="0" smtClean="0"/>
              <a:t>grid cell was selected; </a:t>
            </a:r>
            <a:r>
              <a:rPr lang="en-US" sz="1600" dirty="0"/>
              <a:t>considerations made for the chosen cell </a:t>
            </a:r>
            <a:r>
              <a:rPr lang="en-US" sz="1600" dirty="0" smtClean="0"/>
              <a:t>would be </a:t>
            </a:r>
            <a:r>
              <a:rPr lang="en-US" sz="1600" dirty="0"/>
              <a:t>valid for all the others</a:t>
            </a:r>
            <a:r>
              <a:rPr lang="en-US" sz="1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First studies have been made in the first cell of the grid</a:t>
            </a:r>
            <a:endParaRPr lang="en-US" sz="16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NERIS WS-2019</a:t>
            </a:r>
          </a:p>
          <a:p>
            <a:r>
              <a:rPr lang="nl-NL" dirty="0" smtClean="0"/>
              <a:t> 3 - 9 April 2019. Roskilde, Denmark </a:t>
            </a:r>
            <a:endParaRPr lang="nl-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6</a:t>
            </a:fld>
            <a:endParaRPr lang="nl-NL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3972066157"/>
              </p:ext>
            </p:extLst>
          </p:nvPr>
        </p:nvGraphicFramePr>
        <p:xfrm>
          <a:off x="5194197" y="902331"/>
          <a:ext cx="3212760" cy="203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Marcador de contenido 9"/>
          <p:cNvSpPr>
            <a:spLocks noGrp="1"/>
          </p:cNvSpPr>
          <p:nvPr>
            <p:ph sz="half" idx="2"/>
          </p:nvPr>
        </p:nvSpPr>
        <p:spPr>
          <a:xfrm>
            <a:off x="115199" y="1046565"/>
            <a:ext cx="5240041" cy="19143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Selection of foodstuffs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Importance in the agricultural production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Importance in the diet</a:t>
            </a:r>
          </a:p>
          <a:p>
            <a:pPr lvl="1">
              <a:lnSpc>
                <a:spcPct val="120000"/>
              </a:lnSpc>
            </a:pPr>
            <a:r>
              <a:rPr lang="en-US" sz="2300" dirty="0" smtClean="0"/>
              <a:t>Useful to represent exposure scenarios with operational purposes (e.g. scenarios Food pre-analysis or Food post-analysis of IAEA OILs)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7358" y="2757416"/>
            <a:ext cx="2212828" cy="19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674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6183" y="334296"/>
            <a:ext cx="2065631" cy="13788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Methodology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7</a:t>
            </a:fld>
            <a:endParaRPr lang="nl-N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845844046"/>
              </p:ext>
            </p:extLst>
          </p:nvPr>
        </p:nvGraphicFramePr>
        <p:xfrm>
          <a:off x="85685" y="1151183"/>
          <a:ext cx="4984009" cy="366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3274" y="1738713"/>
            <a:ext cx="2180959" cy="134716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bg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40404" y="2687755"/>
            <a:ext cx="1886558" cy="1492436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  <a:alpha val="40000"/>
              </a:scheme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6768277" y="691864"/>
            <a:ext cx="1799723" cy="248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5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s-ES" sz="1200" dirty="0" smtClean="0">
                <a:solidFill>
                  <a:schemeClr val="accent1"/>
                </a:solidFill>
                <a:ea typeface="ＭＳ Ｐゴシック"/>
              </a:rPr>
              <a:t>≈ 100 </a:t>
            </a:r>
            <a:r>
              <a:rPr lang="es-ES" sz="1200" dirty="0" err="1" smtClean="0">
                <a:solidFill>
                  <a:schemeClr val="accent1"/>
                </a:solidFill>
                <a:ea typeface="ＭＳ Ｐゴシック"/>
              </a:rPr>
              <a:t>runs</a:t>
            </a:r>
            <a:r>
              <a:rPr lang="es-ES" sz="1200" dirty="0" smtClean="0">
                <a:solidFill>
                  <a:schemeClr val="accent1"/>
                </a:solidFill>
                <a:ea typeface="ＭＳ Ｐゴシック"/>
              </a:rPr>
              <a:t>/</a:t>
            </a:r>
            <a:r>
              <a:rPr lang="es-ES" sz="1200" dirty="0" err="1" smtClean="0">
                <a:solidFill>
                  <a:schemeClr val="accent1"/>
                </a:solidFill>
                <a:ea typeface="ＭＳ Ｐゴシック"/>
              </a:rPr>
              <a:t>month</a:t>
            </a:r>
            <a:r>
              <a:rPr lang="es-ES" sz="1200" dirty="0" smtClean="0">
                <a:solidFill>
                  <a:schemeClr val="accent1"/>
                </a:solidFill>
                <a:ea typeface="ＭＳ Ｐゴシック"/>
              </a:rPr>
              <a:t>, 40% </a:t>
            </a:r>
            <a:r>
              <a:rPr lang="es-ES" sz="1200" dirty="0" err="1" smtClean="0">
                <a:solidFill>
                  <a:schemeClr val="accent1"/>
                </a:solidFill>
                <a:ea typeface="ＭＳ Ｐゴシック"/>
              </a:rPr>
              <a:t>valid</a:t>
            </a:r>
            <a:endParaRPr lang="es-ES" sz="1200" dirty="0">
              <a:solidFill>
                <a:schemeClr val="accent1"/>
              </a:solidFill>
              <a:ea typeface="ＭＳ Ｐゴシック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7813" y="1070290"/>
            <a:ext cx="2013182" cy="1336847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chemeClr val="bg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5233" y="3500356"/>
            <a:ext cx="2124914" cy="131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655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7126407" y="1165110"/>
            <a:ext cx="188452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913535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93B37"/>
                </a:solidFill>
                <a:ea typeface="ＭＳ Ｐゴシック"/>
              </a:rPr>
              <a:t>A </a:t>
            </a:r>
            <a:r>
              <a:rPr lang="en-US" dirty="0">
                <a:solidFill>
                  <a:srgbClr val="093B37"/>
                </a:solidFill>
                <a:ea typeface="ＭＳ Ｐゴシック"/>
              </a:rPr>
              <a:t>range of average activity </a:t>
            </a:r>
            <a:r>
              <a:rPr lang="en-US" dirty="0" smtClean="0">
                <a:solidFill>
                  <a:srgbClr val="093B37"/>
                </a:solidFill>
                <a:ea typeface="ＭＳ Ｐゴシック"/>
              </a:rPr>
              <a:t>curves, </a:t>
            </a:r>
            <a:r>
              <a:rPr lang="en-US" dirty="0">
                <a:solidFill>
                  <a:srgbClr val="093B37"/>
                </a:solidFill>
                <a:ea typeface="ＭＳ Ｐゴシック"/>
              </a:rPr>
              <a:t>regarding the month of </a:t>
            </a:r>
            <a:r>
              <a:rPr lang="en-US" dirty="0" smtClean="0">
                <a:solidFill>
                  <a:srgbClr val="093B37"/>
                </a:solidFill>
                <a:ea typeface="ＭＳ Ｐゴシック"/>
              </a:rPr>
              <a:t>release, </a:t>
            </a:r>
            <a:r>
              <a:rPr lang="en-US" dirty="0">
                <a:solidFill>
                  <a:srgbClr val="093B37"/>
                </a:solidFill>
                <a:ea typeface="ＭＳ Ｐゴシック"/>
              </a:rPr>
              <a:t>for each </a:t>
            </a:r>
            <a:r>
              <a:rPr lang="en-US" dirty="0" smtClean="0">
                <a:solidFill>
                  <a:srgbClr val="093B37"/>
                </a:solidFill>
                <a:ea typeface="ＭＳ Ｐゴシック"/>
              </a:rPr>
              <a:t>radionuclide.</a:t>
            </a:r>
          </a:p>
          <a:p>
            <a:pPr marL="285750" indent="-285750" defTabSz="913535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93B37"/>
                </a:solidFill>
                <a:ea typeface="ＭＳ Ｐゴシック"/>
              </a:rPr>
              <a:t>The </a:t>
            </a:r>
            <a:r>
              <a:rPr lang="en-US" dirty="0">
                <a:solidFill>
                  <a:srgbClr val="093B37"/>
                </a:solidFill>
                <a:ea typeface="ＭＳ Ｐゴシック"/>
              </a:rPr>
              <a:t>peak of activity differs from nuclide to nuclide, month to month and foodstuff to foodstuff.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81080" y="1110519"/>
            <a:ext cx="2307278" cy="3775380"/>
            <a:chOff x="115200" y="1110519"/>
            <a:chExt cx="2307278" cy="3775380"/>
          </a:xfrm>
        </p:grpSpPr>
        <p:grpSp>
          <p:nvGrpSpPr>
            <p:cNvPr id="8" name="7 Grupo"/>
            <p:cNvGrpSpPr/>
            <p:nvPr/>
          </p:nvGrpSpPr>
          <p:grpSpPr>
            <a:xfrm>
              <a:off x="115200" y="1110519"/>
              <a:ext cx="2307278" cy="3775380"/>
              <a:chOff x="115200" y="1110519"/>
              <a:chExt cx="2307278" cy="3775380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115200" y="1110519"/>
                <a:ext cx="2307278" cy="37753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298" y="1165110"/>
                <a:ext cx="2175546" cy="1684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298" y="3115601"/>
                <a:ext cx="2175546" cy="1684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5 CuadroTexto"/>
            <p:cNvSpPr txBox="1"/>
            <p:nvPr/>
          </p:nvSpPr>
          <p:spPr>
            <a:xfrm>
              <a:off x="1665025" y="1526106"/>
              <a:ext cx="519373" cy="479298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91353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B83C1"/>
                </a:buClr>
              </a:pPr>
              <a:r>
                <a:rPr lang="es-ES" sz="2400" baseline="30000" dirty="0" smtClean="0">
                  <a:solidFill>
                    <a:srgbClr val="093B37"/>
                  </a:solidFill>
                  <a:latin typeface="Verdana"/>
                  <a:ea typeface="ＭＳ Ｐゴシック"/>
                </a:rPr>
                <a:t>131</a:t>
              </a:r>
              <a:r>
                <a:rPr lang="es-ES" sz="2400" dirty="0" smtClean="0">
                  <a:solidFill>
                    <a:srgbClr val="093B37"/>
                  </a:solidFill>
                  <a:latin typeface="Verdana"/>
                  <a:ea typeface="ＭＳ Ｐゴシック"/>
                </a:rPr>
                <a:t>I</a:t>
              </a:r>
              <a:endParaRPr lang="es-ES" sz="2400" dirty="0">
                <a:solidFill>
                  <a:srgbClr val="093B37"/>
                </a:solidFill>
                <a:latin typeface="Verdana"/>
                <a:ea typeface="ＭＳ Ｐゴシック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443610" y="1110519"/>
            <a:ext cx="2300454" cy="3775380"/>
            <a:chOff x="2477730" y="1110519"/>
            <a:chExt cx="2300454" cy="3775380"/>
          </a:xfrm>
        </p:grpSpPr>
        <p:grpSp>
          <p:nvGrpSpPr>
            <p:cNvPr id="9" name="8 Grupo"/>
            <p:cNvGrpSpPr/>
            <p:nvPr/>
          </p:nvGrpSpPr>
          <p:grpSpPr>
            <a:xfrm>
              <a:off x="2477730" y="1110519"/>
              <a:ext cx="2300454" cy="3775380"/>
              <a:chOff x="2477730" y="1110519"/>
              <a:chExt cx="2300454" cy="3775380"/>
            </a:xfrm>
          </p:grpSpPr>
          <p:sp>
            <p:nvSpPr>
              <p:cNvPr id="16" name="15 Rectángulo"/>
              <p:cNvSpPr/>
              <p:nvPr/>
            </p:nvSpPr>
            <p:spPr>
              <a:xfrm>
                <a:off x="2477730" y="1110519"/>
                <a:ext cx="2300454" cy="37753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0184" y="1165110"/>
                <a:ext cx="2175546" cy="1684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0184" y="3115601"/>
                <a:ext cx="2175546" cy="1684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20 CuadroTexto"/>
            <p:cNvSpPr txBox="1"/>
            <p:nvPr/>
          </p:nvSpPr>
          <p:spPr>
            <a:xfrm>
              <a:off x="2820535" y="1526106"/>
              <a:ext cx="764633" cy="479298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91353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B83C1"/>
                </a:buClr>
              </a:pPr>
              <a:r>
                <a:rPr lang="es-ES" sz="2400" baseline="30000" dirty="0" smtClean="0">
                  <a:solidFill>
                    <a:srgbClr val="093B37"/>
                  </a:solidFill>
                  <a:latin typeface="Verdana"/>
                  <a:ea typeface="ＭＳ Ｐゴシック"/>
                </a:rPr>
                <a:t>137</a:t>
              </a:r>
              <a:r>
                <a:rPr lang="es-ES" sz="2400" dirty="0" smtClean="0">
                  <a:solidFill>
                    <a:srgbClr val="093B37"/>
                  </a:solidFill>
                  <a:latin typeface="Verdana"/>
                  <a:ea typeface="ＭＳ Ｐゴシック"/>
                </a:rPr>
                <a:t>Cs</a:t>
              </a:r>
              <a:endParaRPr lang="es-ES" sz="2400" dirty="0">
                <a:solidFill>
                  <a:srgbClr val="093B37"/>
                </a:solidFill>
                <a:latin typeface="Verdana"/>
                <a:ea typeface="ＭＳ Ｐゴシック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791832" y="1110519"/>
            <a:ext cx="2300454" cy="3775380"/>
            <a:chOff x="4825952" y="1110519"/>
            <a:chExt cx="2300454" cy="3775380"/>
          </a:xfrm>
        </p:grpSpPr>
        <p:grpSp>
          <p:nvGrpSpPr>
            <p:cNvPr id="10" name="9 Grupo"/>
            <p:cNvGrpSpPr/>
            <p:nvPr/>
          </p:nvGrpSpPr>
          <p:grpSpPr>
            <a:xfrm>
              <a:off x="4825952" y="1110519"/>
              <a:ext cx="2300454" cy="3775380"/>
              <a:chOff x="4825952" y="1110519"/>
              <a:chExt cx="2300454" cy="3775380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4825952" y="1110519"/>
                <a:ext cx="2300454" cy="37753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schemeClr val="bg2">
                    <a:lumMod val="75000"/>
                    <a:alpha val="40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406" y="1165110"/>
                <a:ext cx="2175546" cy="1684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406" y="3115601"/>
                <a:ext cx="2175546" cy="1684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21 CuadroTexto"/>
            <p:cNvSpPr txBox="1"/>
            <p:nvPr/>
          </p:nvSpPr>
          <p:spPr>
            <a:xfrm>
              <a:off x="5142929" y="1526106"/>
              <a:ext cx="601127" cy="479298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91353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B83C1"/>
                </a:buClr>
              </a:pPr>
              <a:r>
                <a:rPr lang="es-ES" sz="2400" baseline="30000" dirty="0" smtClean="0">
                  <a:solidFill>
                    <a:srgbClr val="093B37"/>
                  </a:solidFill>
                  <a:latin typeface="Verdana"/>
                  <a:ea typeface="ＭＳ Ｐゴシック"/>
                </a:rPr>
                <a:t>90</a:t>
              </a:r>
              <a:r>
                <a:rPr lang="es-ES" sz="2400" dirty="0" smtClean="0">
                  <a:solidFill>
                    <a:srgbClr val="093B37"/>
                  </a:solidFill>
                  <a:latin typeface="Verdana"/>
                  <a:ea typeface="ＭＳ Ｐゴシック"/>
                </a:rPr>
                <a:t>Sr</a:t>
              </a:r>
              <a:endParaRPr lang="es-ES" sz="2400" dirty="0">
                <a:solidFill>
                  <a:srgbClr val="093B37"/>
                </a:solidFill>
                <a:latin typeface="Verdana"/>
                <a:ea typeface="ＭＳ Ｐゴシック"/>
              </a:endParaRPr>
            </a:p>
          </p:txBody>
        </p: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71628" y="3490932"/>
            <a:ext cx="1911172" cy="114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590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</a:t>
            </a:r>
            <a:r>
              <a:rPr lang="en-GB" baseline="30000" dirty="0" smtClean="0"/>
              <a:t>137</a:t>
            </a:r>
            <a:r>
              <a:rPr lang="en-GB" dirty="0" smtClean="0"/>
              <a:t>Cs in foodstuffs</a:t>
            </a:r>
            <a:endParaRPr lang="en-GB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4021" y="3341713"/>
            <a:ext cx="8772203" cy="141028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 smtClean="0"/>
              <a:t>strength </a:t>
            </a:r>
            <a:r>
              <a:rPr lang="en-US" dirty="0"/>
              <a:t>of the activity concentration in each foodstuff changes depending </a:t>
            </a:r>
            <a:r>
              <a:rPr lang="en-US" dirty="0" smtClean="0"/>
              <a:t>on the </a:t>
            </a:r>
            <a:r>
              <a:rPr lang="en-US" dirty="0"/>
              <a:t>month </a:t>
            </a:r>
            <a:r>
              <a:rPr lang="en-US" dirty="0" smtClean="0"/>
              <a:t>when the deposition</a:t>
            </a:r>
            <a:r>
              <a:rPr lang="en-US" dirty="0"/>
              <a:t> </a:t>
            </a:r>
            <a:r>
              <a:rPr lang="en-US" dirty="0" smtClean="0"/>
              <a:t>takes place.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 smtClean="0"/>
              <a:t>contamination </a:t>
            </a:r>
            <a:r>
              <a:rPr lang="en-US" dirty="0"/>
              <a:t>situation for leafy vegetables </a:t>
            </a:r>
            <a:r>
              <a:rPr lang="en-US" dirty="0" smtClean="0"/>
              <a:t>seems that have less fluctuation with the month of deposition than the animal products. It will be necessary </a:t>
            </a:r>
            <a:r>
              <a:rPr lang="en-US" dirty="0" smtClean="0"/>
              <a:t>to take </a:t>
            </a:r>
            <a:r>
              <a:rPr lang="en-US" dirty="0" smtClean="0"/>
              <a:t>into account the range of variation of the </a:t>
            </a:r>
            <a:r>
              <a:rPr lang="en-US" dirty="0" smtClean="0"/>
              <a:t>data, to </a:t>
            </a:r>
            <a:r>
              <a:rPr lang="en-US" dirty="0" smtClean="0"/>
              <a:t>obtain conclusions.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worst situation for cow </a:t>
            </a:r>
            <a:r>
              <a:rPr lang="en-US" dirty="0" smtClean="0"/>
              <a:t>meat and cow milk is given for releases between June and </a:t>
            </a:r>
            <a:r>
              <a:rPr lang="en-US" dirty="0"/>
              <a:t>October</a:t>
            </a:r>
            <a:r>
              <a:rPr lang="en-US" dirty="0" smtClean="0"/>
              <a:t>. Other peaks less important appear in the next years.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NERIS WS-2019</a:t>
            </a:r>
          </a:p>
          <a:p>
            <a:r>
              <a:rPr lang="nl-NL" smtClean="0"/>
              <a:t> 3 - 9 April 2019. Roskilde, Denmark </a:t>
            </a:r>
            <a:endParaRPr lang="nl-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0383-0593-D645-9D38-71CA08D0D7F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Rectangle 8"/>
          <p:cNvSpPr/>
          <p:nvPr/>
        </p:nvSpPr>
        <p:spPr>
          <a:xfrm>
            <a:off x="231208" y="2951764"/>
            <a:ext cx="8685015" cy="307777"/>
          </a:xfrm>
          <a:prstGeom prst="rect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Activity in foodstuff </a:t>
            </a:r>
            <a:r>
              <a:rPr lang="en-US" b="1" dirty="0" smtClean="0"/>
              <a:t>per Deposition unit </a:t>
            </a:r>
            <a:r>
              <a:rPr lang="en-GB" b="1" dirty="0"/>
              <a:t>[</a:t>
            </a:r>
            <a:r>
              <a:rPr lang="en-GB" b="1" dirty="0" smtClean="0"/>
              <a:t>Bq.kg</a:t>
            </a:r>
            <a:r>
              <a:rPr lang="en-GB" b="1" baseline="30000" dirty="0" smtClean="0"/>
              <a:t>-1</a:t>
            </a:r>
            <a:r>
              <a:rPr lang="en-US" b="1" dirty="0" smtClean="0"/>
              <a:t>/Bq.m</a:t>
            </a:r>
            <a:r>
              <a:rPr lang="en-US" b="1" baseline="30000" dirty="0" smtClean="0"/>
              <a:t>-2</a:t>
            </a:r>
            <a:r>
              <a:rPr lang="en-US" b="1" dirty="0" smtClean="0"/>
              <a:t>]. </a:t>
            </a:r>
            <a:r>
              <a:rPr lang="en-US" b="1" dirty="0" smtClean="0"/>
              <a:t>Seasonal </a:t>
            </a:r>
            <a:r>
              <a:rPr lang="en-US" b="1" dirty="0" smtClean="0"/>
              <a:t>variability regarding the month of deposition </a:t>
            </a:r>
            <a:endParaRPr lang="en-GB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45148" y="921371"/>
            <a:ext cx="2782093" cy="18676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713" y="921014"/>
            <a:ext cx="2778127" cy="1868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84651" y="921014"/>
            <a:ext cx="2778127" cy="1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44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190325 NERIS_2019_JRC-CIEMAT_v0.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E3E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85481" indent="-285481" defTabSz="913535" fontAlgn="base">
          <a:lnSpc>
            <a:spcPct val="150000"/>
          </a:lnSpc>
          <a:spcBef>
            <a:spcPct val="0"/>
          </a:spcBef>
          <a:spcAft>
            <a:spcPct val="0"/>
          </a:spcAft>
          <a:buClr>
            <a:srgbClr val="3B83C1"/>
          </a:buClr>
          <a:buFont typeface="Arial" panose="020B0604020202020204" pitchFamily="34" charset="0"/>
          <a:buChar char="•"/>
          <a:defRPr sz="2400" dirty="0">
            <a:solidFill>
              <a:srgbClr val="093B37"/>
            </a:solidFill>
            <a:latin typeface="Verdana"/>
            <a:ea typeface="ＭＳ Ｐゴシック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NERIS_2019_JRC-CIEMAT_v0.2.potx" id="{4724BCE8-2523-4225-95C8-411DDD805286}" vid="{4E0B605A-750D-4261-A5A3-97621F011BD3}"/>
    </a:ext>
  </a:extLst>
</a:theme>
</file>

<file path=ppt/theme/theme2.xml><?xml version="1.0" encoding="utf-8"?>
<a:theme xmlns:a="http://schemas.openxmlformats.org/drawingml/2006/main" name="NERIS_2019_JRC-CIEMAT_TI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RIS_2019_JRC-CIEMAT_CONTRA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190325 NERIS_2019_JRC-CIEMAT_v0.4</Template>
  <TotalTime>1591</TotalTime>
  <Words>1478</Words>
  <Application>Microsoft Office PowerPoint</Application>
  <PresentationFormat>Presentación en pantalla (16:9)</PresentationFormat>
  <Paragraphs>152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190325 NERIS_2019_JRC-CIEMAT_v0.4</vt:lpstr>
      <vt:lpstr>NERIS_2019_JRC-CIEMAT_TITULO</vt:lpstr>
      <vt:lpstr>NERIS_2019_JRC-CIEMAT_CONTRAPORTADA</vt:lpstr>
      <vt:lpstr>Hoja de cálculo</vt:lpstr>
      <vt:lpstr>Seasonality influence in the elaboration of risk maps associated to the transfer of radioactivity through the food chain</vt:lpstr>
      <vt:lpstr>Outline</vt:lpstr>
      <vt:lpstr>Introduction</vt:lpstr>
      <vt:lpstr>Introduction</vt:lpstr>
      <vt:lpstr>Introduction</vt:lpstr>
      <vt:lpstr>Methodology</vt:lpstr>
      <vt:lpstr>Methodology</vt:lpstr>
      <vt:lpstr>Results</vt:lpstr>
      <vt:lpstr>Results – 137Cs in foodstuffs</vt:lpstr>
      <vt:lpstr>Results – 137Cs in foodstuffs</vt:lpstr>
      <vt:lpstr>Results – 137Cs in foodstuffs</vt:lpstr>
      <vt:lpstr>Results – 137Cs in foodstuffs</vt:lpstr>
      <vt:lpstr>Results – Aplication to operational purposes and preparedness to recovery</vt:lpstr>
      <vt:lpstr>Conclusions</vt:lpstr>
      <vt:lpstr>Miguel-Angel.HERNANDEZ-CEBALLOS@ec.europa.eu  milagros.montero@ciemat.es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Seasonality influence in the elaboration of risk maps associated to the transfer of radioactivity through the food chain</dc:title>
  <dc:creator>Montero Prieto, Milagros C</dc:creator>
  <cp:lastModifiedBy>CTA</cp:lastModifiedBy>
  <cp:revision>67</cp:revision>
  <cp:lastPrinted>2019-03-20T10:06:00Z</cp:lastPrinted>
  <dcterms:created xsi:type="dcterms:W3CDTF">2019-03-25T10:51:54Z</dcterms:created>
  <dcterms:modified xsi:type="dcterms:W3CDTF">2019-03-31T16:56:48Z</dcterms:modified>
</cp:coreProperties>
</file>