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56" r:id="rId2"/>
    <p:sldId id="258" r:id="rId3"/>
    <p:sldId id="346" r:id="rId4"/>
    <p:sldId id="424" r:id="rId5"/>
    <p:sldId id="351" r:id="rId6"/>
    <p:sldId id="352" r:id="rId7"/>
    <p:sldId id="290" r:id="rId8"/>
    <p:sldId id="423" r:id="rId9"/>
    <p:sldId id="437" r:id="rId10"/>
    <p:sldId id="287" r:id="rId11"/>
    <p:sldId id="438" r:id="rId12"/>
    <p:sldId id="259" r:id="rId13"/>
    <p:sldId id="350" r:id="rId14"/>
    <p:sldId id="411" r:id="rId15"/>
    <p:sldId id="431" r:id="rId16"/>
    <p:sldId id="439" r:id="rId17"/>
    <p:sldId id="412" r:id="rId18"/>
    <p:sldId id="440" r:id="rId19"/>
    <p:sldId id="430" r:id="rId20"/>
    <p:sldId id="441" r:id="rId21"/>
    <p:sldId id="429" r:id="rId22"/>
    <p:sldId id="434" r:id="rId23"/>
    <p:sldId id="413" r:id="rId24"/>
    <p:sldId id="435" r:id="rId25"/>
    <p:sldId id="445" r:id="rId26"/>
    <p:sldId id="442" r:id="rId27"/>
    <p:sldId id="422" r:id="rId28"/>
    <p:sldId id="426" r:id="rId29"/>
    <p:sldId id="427" r:id="rId30"/>
    <p:sldId id="393" r:id="rId31"/>
    <p:sldId id="394" r:id="rId32"/>
    <p:sldId id="428" r:id="rId33"/>
    <p:sldId id="395" r:id="rId34"/>
    <p:sldId id="432" r:id="rId35"/>
    <p:sldId id="443" r:id="rId36"/>
    <p:sldId id="433" r:id="rId37"/>
    <p:sldId id="436" r:id="rId38"/>
    <p:sldId id="425" r:id="rId39"/>
    <p:sldId id="446" r:id="rId4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39" userDrawn="1">
          <p15:clr>
            <a:srgbClr val="A4A3A4"/>
          </p15:clr>
        </p15:guide>
        <p15:guide id="2" pos="2835" userDrawn="1">
          <p15:clr>
            <a:srgbClr val="A4A3A4"/>
          </p15:clr>
        </p15:guide>
        <p15:guide id="3" orient="horz" pos="2251">
          <p15:clr>
            <a:srgbClr val="A4A3A4"/>
          </p15:clr>
        </p15:guide>
        <p15:guide id="4" pos="2925">
          <p15:clr>
            <a:srgbClr val="A4A3A4"/>
          </p15:clr>
        </p15:guide>
        <p15:guide id="5" orient="horz" pos="32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66CC"/>
    <a:srgbClr val="6699FF"/>
    <a:srgbClr val="0099CC"/>
    <a:srgbClr val="66CCFF"/>
    <a:srgbClr val="00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8" autoAdjust="0"/>
    <p:restoredTop sz="89586" autoAdjust="0"/>
  </p:normalViewPr>
  <p:slideViewPr>
    <p:cSldViewPr showGuides="1">
      <p:cViewPr>
        <p:scale>
          <a:sx n="50" d="100"/>
          <a:sy n="50" d="100"/>
        </p:scale>
        <p:origin x="-1380" y="-234"/>
      </p:cViewPr>
      <p:guideLst>
        <p:guide orient="horz" pos="3339"/>
        <p:guide orient="horz" pos="2251"/>
        <p:guide orient="horz" pos="3249"/>
        <p:guide pos="2835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FAA77-17D4-4D49-9590-0B3122A4E3C2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59639-D734-4060-8C83-B0F7A9FAE6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67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Justificar</a:t>
            </a:r>
            <a:r>
              <a:rPr lang="es-ES" baseline="0" dirty="0" smtClean="0"/>
              <a:t> la conveniencia de los SGC en el ámbito de la redes de alerta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739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564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564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564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233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23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 smtClean="0"/>
              <a:t>RARE AUTOMATIC  RADIATION MONITORING NETWORK</a:t>
            </a: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990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27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http://www.larescvalenciana.org/iso-9001-en-residencias-de-ancianos/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78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https://www.youtube.com/watch?v=WZ7Bo5CJCik</a:t>
            </a:r>
          </a:p>
          <a:p>
            <a:endParaRPr lang="es-ES" dirty="0" smtClean="0"/>
          </a:p>
          <a:p>
            <a:r>
              <a:rPr lang="es-ES" dirty="0" smtClean="0"/>
              <a:t>https://www.enac.es/plan-transicion-iso-17025</a:t>
            </a:r>
          </a:p>
          <a:p>
            <a:endParaRPr lang="es-ES" dirty="0" smtClean="0"/>
          </a:p>
          <a:p>
            <a:r>
              <a:rPr lang="es-ES" dirty="0" smtClean="0"/>
              <a:t>http://arrizabalagauriarte.com/iso-iec-170252017-caracteristicas-novedades-la-version-2017/</a:t>
            </a:r>
          </a:p>
          <a:p>
            <a:endParaRPr lang="es-ES" dirty="0" smtClean="0"/>
          </a:p>
          <a:p>
            <a:r>
              <a:rPr lang="es-ES" dirty="0" smtClean="0"/>
              <a:t>https://www.ambientalys.com/iso-iec-17025-2017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709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233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041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564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9639-D734-4060-8C83-B0F7A9FAE61B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56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35737-3817-437E-BE1B-B5F2521B2FD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75EA-168A-43FA-9897-245D8E41C1F6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35737-3817-437E-BE1B-B5F2521B2FD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75EA-168A-43FA-9897-245D8E41C1F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35737-3817-437E-BE1B-B5F2521B2FD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75EA-168A-43FA-9897-245D8E41C1F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35737-3817-437E-BE1B-B5F2521B2FD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75EA-168A-43FA-9897-245D8E41C1F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35737-3817-437E-BE1B-B5F2521B2FD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75EA-168A-43FA-9897-245D8E41C1F6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35737-3817-437E-BE1B-B5F2521B2FD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75EA-168A-43FA-9897-245D8E41C1F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35737-3817-437E-BE1B-B5F2521B2FD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75EA-168A-43FA-9897-245D8E41C1F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35737-3817-437E-BE1B-B5F2521B2FD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C075EA-168A-43FA-9897-245D8E41C1F6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35737-3817-437E-BE1B-B5F2521B2FD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75EA-168A-43FA-9897-245D8E41C1F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35737-3817-437E-BE1B-B5F2521B2FD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DC075EA-168A-43FA-9897-245D8E41C1F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9335737-3817-437E-BE1B-B5F2521B2FD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75EA-168A-43FA-9897-245D8E41C1F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9335737-3817-437E-BE1B-B5F2521B2FD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C075EA-168A-43FA-9897-245D8E41C1F6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9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jpeg"/><Relationship Id="rId7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5.png"/><Relationship Id="rId9" Type="http://schemas.openxmlformats.org/officeDocument/2006/relationships/image" Target="../media/image6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01072" y="1628800"/>
            <a:ext cx="8247392" cy="2525453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effectLst/>
              </a:rPr>
              <a:t>LESSON</a:t>
            </a:r>
            <a:r>
              <a:rPr lang="fr-FR" sz="3600" dirty="0">
                <a:effectLst/>
              </a:rPr>
              <a:t>S</a:t>
            </a:r>
            <a:r>
              <a:rPr lang="en-US" sz="3600" dirty="0">
                <a:effectLst/>
              </a:rPr>
              <a:t> LEARNT FROM </a:t>
            </a:r>
            <a:r>
              <a:rPr lang="fr-FR" sz="3600" dirty="0">
                <a:effectLst/>
              </a:rPr>
              <a:t>THE GAMMA-BASED MONITORING STATIONS OF </a:t>
            </a:r>
            <a:r>
              <a:rPr lang="fr-FR" sz="3600" dirty="0" smtClean="0">
                <a:effectLst/>
              </a:rPr>
              <a:t>R.A.R.E. </a:t>
            </a:r>
            <a:r>
              <a:rPr lang="fr-FR" sz="3600" dirty="0" smtClean="0">
                <a:effectLst/>
              </a:rPr>
              <a:t>: </a:t>
            </a:r>
            <a:r>
              <a:rPr lang="fr-FR" sz="3600" dirty="0">
                <a:effectLst/>
              </a:rPr>
              <a:t>DEVELOPMENT AND REAL-TIME PERFORMANCE </a:t>
            </a:r>
            <a:endParaRPr lang="es-ES" sz="3600" dirty="0">
              <a:latin typeface="Calibri" pitchFamily="34" charset="0"/>
            </a:endParaRPr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501072" y="4176837"/>
            <a:ext cx="7743336" cy="1201552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>
            <a:lvl1pPr marL="0" indent="0" algn="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José Ángel Corbacho Merino</a:t>
            </a:r>
          </a:p>
          <a:p>
            <a:pPr algn="ctr"/>
            <a:r>
              <a:rPr lang="es-ES" sz="16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Environmental</a:t>
            </a:r>
            <a:r>
              <a:rPr lang="es-E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Radioactivity</a:t>
            </a:r>
            <a:r>
              <a:rPr lang="es-E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Laboratory</a:t>
            </a:r>
            <a:r>
              <a:rPr lang="es-E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es-ES" sz="16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University</a:t>
            </a:r>
            <a:r>
              <a:rPr lang="es-E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of Extremadura</a:t>
            </a:r>
            <a:endParaRPr lang="es-ES" sz="1600" b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s-E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Cáceres, SPAIN</a:t>
            </a:r>
          </a:p>
          <a:p>
            <a:pPr algn="ctr"/>
            <a:endParaRPr lang="es-ES" sz="1600" b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6094" y="6214728"/>
            <a:ext cx="1718394" cy="50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4" y="6036340"/>
            <a:ext cx="1388647" cy="70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" descr="Resultado de imagen de icono universidad de extremad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8" name="Picture 4" descr="logo vector Universidad de Extremadur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2" r="28334"/>
          <a:stretch/>
        </p:blipFill>
        <p:spPr bwMode="auto">
          <a:xfrm>
            <a:off x="4144024" y="5517232"/>
            <a:ext cx="998827" cy="127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45810"/>
            <a:ext cx="2411336" cy="1115957"/>
          </a:xfrm>
          <a:prstGeom prst="rect">
            <a:avLst/>
          </a:prstGeom>
        </p:spPr>
      </p:pic>
      <p:sp>
        <p:nvSpPr>
          <p:cNvPr id="13" name="Zone de texte 4"/>
          <p:cNvSpPr txBox="1"/>
          <p:nvPr/>
        </p:nvSpPr>
        <p:spPr>
          <a:xfrm>
            <a:off x="1547664" y="336704"/>
            <a:ext cx="8195585" cy="11480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x="http://schemas.microsoft.com/office/drawing/2014/chartex" xmlns:w15="http://schemas.microsoft.com/office/word/2012/wordml" xmlns:w16se="http://schemas.microsoft.com/office/word/2015/wordml/sym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 val="1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22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MS Mincho"/>
              </a:rPr>
              <a:t>Workshop 2019,  </a:t>
            </a:r>
            <a:r>
              <a:rPr lang="fr-FR" sz="22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MS Mincho"/>
              </a:rPr>
              <a:t>3-5 April </a:t>
            </a:r>
            <a:r>
              <a:rPr lang="fr-FR" sz="22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MS Mincho"/>
              </a:rPr>
              <a:t>2019, Roskilde</a:t>
            </a:r>
            <a:r>
              <a:rPr lang="fr-FR" sz="22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MS Mincho"/>
              </a:rPr>
              <a:t>, Denmark</a:t>
            </a:r>
            <a:endParaRPr lang="en-GB" sz="2200" b="1" dirty="0">
              <a:effectLst/>
              <a:latin typeface="Times New Roman" panose="02020603050405020304" pitchFamily="18" charset="0"/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142852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1" y="1766262"/>
            <a:ext cx="2915816" cy="252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0" r="6900"/>
          <a:stretch/>
        </p:blipFill>
        <p:spPr bwMode="auto">
          <a:xfrm>
            <a:off x="5333741" y="980728"/>
            <a:ext cx="3341946" cy="1845828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" name="11 Grupo"/>
          <p:cNvGrpSpPr/>
          <p:nvPr/>
        </p:nvGrpSpPr>
        <p:grpSpPr>
          <a:xfrm>
            <a:off x="5651351" y="-99392"/>
            <a:ext cx="3095625" cy="1599059"/>
            <a:chOff x="6034575" y="4863745"/>
            <a:chExt cx="3095625" cy="1599059"/>
          </a:xfrm>
        </p:grpSpPr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034575" y="4962617"/>
              <a:ext cx="3095625" cy="1500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endParaRPr lang="es-ES" altLang="es-ES" dirty="0">
                <a:solidFill>
                  <a:schemeClr val="tx1"/>
                </a:solidFill>
              </a:endParaRPr>
            </a:p>
            <a:p>
              <a:pPr algn="ctr" eaLnBrk="1" hangingPunct="1">
                <a:buClrTx/>
                <a:buFontTx/>
                <a:buNone/>
              </a:pPr>
              <a:r>
                <a:rPr lang="es-ES" altLang="es-ES" sz="3200" dirty="0">
                  <a:solidFill>
                    <a:schemeClr val="tx1"/>
                  </a:solidFill>
                </a:rPr>
                <a:t>H</a:t>
              </a:r>
              <a:r>
                <a:rPr lang="es-ES" altLang="es-ES" sz="3200" baseline="-33000" dirty="0">
                  <a:solidFill>
                    <a:schemeClr val="tx1"/>
                  </a:solidFill>
                </a:rPr>
                <a:t>10 </a:t>
              </a:r>
              <a:r>
                <a:rPr lang="es-ES" altLang="es-ES" sz="3200" dirty="0">
                  <a:solidFill>
                    <a:schemeClr val="tx1"/>
                  </a:solidFill>
                </a:rPr>
                <a:t>(</a:t>
              </a:r>
              <a:r>
                <a:rPr lang="es-ES" altLang="es-ES" sz="3200" dirty="0" err="1">
                  <a:solidFill>
                    <a:schemeClr val="tx1"/>
                  </a:solidFill>
                  <a:latin typeface="Ubuntu" charset="0"/>
                  <a:ea typeface="Ubuntu" charset="0"/>
                  <a:cs typeface="Ubuntu" charset="0"/>
                </a:rPr>
                <a:t>μ</a:t>
              </a:r>
              <a:r>
                <a:rPr lang="es-ES" altLang="es-ES" sz="3200" dirty="0" err="1">
                  <a:solidFill>
                    <a:schemeClr val="tx1"/>
                  </a:solidFill>
                  <a:ea typeface="Ubuntu" charset="0"/>
                  <a:cs typeface="Ubuntu" charset="0"/>
                </a:rPr>
                <a:t>Sv</a:t>
              </a:r>
              <a:r>
                <a:rPr lang="es-ES" altLang="es-ES" sz="3200" dirty="0">
                  <a:solidFill>
                    <a:schemeClr val="tx1"/>
                  </a:solidFill>
                  <a:ea typeface="Ubuntu" charset="0"/>
                  <a:cs typeface="Ubuntu" charset="0"/>
                </a:rPr>
                <a:t>/h)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512815" y="4863745"/>
              <a:ext cx="503238" cy="485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Lucida Sans Unicode" pitchFamily="32" charset="0"/>
                  <a:ea typeface="Droid Sans" charset="0"/>
                  <a:cs typeface="Droid Sans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s-ES" altLang="es-ES" sz="2600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816" y="3087530"/>
            <a:ext cx="6120680" cy="346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2 CuadroTexto"/>
          <p:cNvSpPr txBox="1"/>
          <p:nvPr/>
        </p:nvSpPr>
        <p:spPr>
          <a:xfrm>
            <a:off x="424478" y="429309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CSN</a:t>
            </a:r>
            <a:endParaRPr lang="es-ES" dirty="0"/>
          </a:p>
        </p:txBody>
      </p:sp>
      <p:sp>
        <p:nvSpPr>
          <p:cNvPr id="18" name="14 CuadroTexto"/>
          <p:cNvSpPr txBox="1"/>
          <p:nvPr/>
        </p:nvSpPr>
        <p:spPr>
          <a:xfrm>
            <a:off x="1474887" y="572396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EURDEP</a:t>
            </a:r>
            <a:endParaRPr lang="es-ES" dirty="0"/>
          </a:p>
        </p:txBody>
      </p:sp>
      <p:sp>
        <p:nvSpPr>
          <p:cNvPr id="19" name="15 CuadroTexto"/>
          <p:cNvSpPr txBox="1"/>
          <p:nvPr/>
        </p:nvSpPr>
        <p:spPr>
          <a:xfrm>
            <a:off x="3798257" y="201868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RARE</a:t>
            </a:r>
            <a:endParaRPr lang="es-ES" dirty="0"/>
          </a:p>
        </p:txBody>
      </p:sp>
      <p:sp>
        <p:nvSpPr>
          <p:cNvPr id="20" name="16 Flecha abajo"/>
          <p:cNvSpPr/>
          <p:nvPr/>
        </p:nvSpPr>
        <p:spPr>
          <a:xfrm rot="3628305">
            <a:off x="3481129" y="2201283"/>
            <a:ext cx="360040" cy="9678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18 Flecha abajo"/>
          <p:cNvSpPr/>
          <p:nvPr/>
        </p:nvSpPr>
        <p:spPr>
          <a:xfrm rot="19556925">
            <a:off x="1253839" y="4487492"/>
            <a:ext cx="360040" cy="12291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17 CuadroTexto"/>
          <p:cNvSpPr txBox="1"/>
          <p:nvPr/>
        </p:nvSpPr>
        <p:spPr>
          <a:xfrm>
            <a:off x="107504" y="188640"/>
            <a:ext cx="28075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 err="1" smtClean="0">
                <a:latin typeface="+mn-lt"/>
                <a:ea typeface="+mn-ea"/>
                <a:cs typeface="+mn-cs"/>
              </a:rPr>
              <a:t>Geiger</a:t>
            </a:r>
            <a:r>
              <a:rPr lang="es-ES" sz="3200" b="1" dirty="0" smtClean="0">
                <a:latin typeface="+mn-lt"/>
                <a:ea typeface="+mn-ea"/>
                <a:cs typeface="+mn-cs"/>
              </a:rPr>
              <a:t>-Müller </a:t>
            </a:r>
            <a:r>
              <a:rPr lang="es-ES" sz="3200" b="1" dirty="0" err="1" smtClean="0">
                <a:latin typeface="+mn-lt"/>
                <a:ea typeface="+mn-ea"/>
                <a:cs typeface="+mn-cs"/>
              </a:rPr>
              <a:t>counters</a:t>
            </a:r>
            <a:endParaRPr lang="es-ES" sz="32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23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1149" y="103442"/>
            <a:ext cx="1584176" cy="19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0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1979712" y="434695"/>
            <a:ext cx="5976664" cy="7200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 smtClean="0"/>
              <a:t>RADIOLOGICAL PARAMETERS</a:t>
            </a:r>
            <a:endParaRPr lang="es-ES" sz="3200" dirty="0"/>
          </a:p>
        </p:txBody>
      </p:sp>
      <p:sp>
        <p:nvSpPr>
          <p:cNvPr id="2" name="1 CuadroTexto"/>
          <p:cNvSpPr txBox="1"/>
          <p:nvPr/>
        </p:nvSpPr>
        <p:spPr>
          <a:xfrm>
            <a:off x="643978" y="2279380"/>
            <a:ext cx="803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OUR EXPERIENCE OVER THE LAST </a:t>
            </a:r>
            <a:r>
              <a:rPr lang="es-ES" sz="3600" dirty="0" smtClean="0"/>
              <a:t>30 </a:t>
            </a:r>
            <a:r>
              <a:rPr lang="es-ES" sz="3600" dirty="0" smtClean="0"/>
              <a:t>YEARS USING G-M PROBES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23489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61785"/>
            <a:ext cx="918518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5" descr="Resultado de imagen de ries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AutoShape 9" descr="Resultado de imagen de queja clien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Rectángulo 22"/>
          <p:cNvSpPr/>
          <p:nvPr/>
        </p:nvSpPr>
        <p:spPr>
          <a:xfrm>
            <a:off x="3491881" y="260648"/>
            <a:ext cx="554461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A GM tube can only detect the presence and intensity of radiation</a:t>
            </a:r>
            <a:r>
              <a:rPr lang="es-ES" sz="2000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en-GB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4" name="17 CuadroTexto"/>
          <p:cNvSpPr txBox="1"/>
          <p:nvPr/>
        </p:nvSpPr>
        <p:spPr>
          <a:xfrm>
            <a:off x="179512" y="188640"/>
            <a:ext cx="34556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 err="1" smtClean="0">
                <a:latin typeface="+mn-lt"/>
                <a:ea typeface="+mn-ea"/>
                <a:cs typeface="+mn-cs"/>
              </a:rPr>
              <a:t>Geiger-Müller´s</a:t>
            </a:r>
            <a:r>
              <a:rPr lang="es-ES" sz="3200" b="1" dirty="0" smtClean="0">
                <a:latin typeface="+mn-lt"/>
                <a:ea typeface="+mn-ea"/>
                <a:cs typeface="+mn-cs"/>
              </a:rPr>
              <a:t> </a:t>
            </a:r>
            <a:r>
              <a:rPr lang="es-ES" sz="3200" b="1" dirty="0" err="1" smtClean="0">
                <a:latin typeface="+mn-lt"/>
                <a:ea typeface="+mn-ea"/>
                <a:cs typeface="+mn-cs"/>
              </a:rPr>
              <a:t>drawback</a:t>
            </a:r>
            <a:endParaRPr lang="es-ES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17656" y="2060848"/>
            <a:ext cx="4442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en-GB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Increment ambient equivalent dose rate due to the 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scavenging of the airborne </a:t>
            </a:r>
            <a:r>
              <a:rPr lang="en-GB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naturally </a:t>
            </a:r>
            <a:r>
              <a:rPr lang="en-GB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occurring 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radionuclides</a:t>
            </a:r>
            <a:r>
              <a:rPr lang="en-GB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during precipitation events is a well-known phenomenon </a:t>
            </a:r>
            <a:endParaRPr lang="en-GB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5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71" y="4797152"/>
            <a:ext cx="1343993" cy="134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71906" y="1448196"/>
            <a:ext cx="296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FACTS TO THINK ABOUT</a:t>
            </a:r>
            <a:endParaRPr lang="en-GB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739767" y="3873822"/>
            <a:ext cx="3744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Could a simultaneous weak man-made radiological anomaly overlook? 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5040771" y="1040542"/>
            <a:ext cx="3995725" cy="5683667"/>
            <a:chOff x="5040771" y="1040542"/>
            <a:chExt cx="3995725" cy="5683667"/>
          </a:xfrm>
        </p:grpSpPr>
        <p:pic>
          <p:nvPicPr>
            <p:cNvPr id="7" name="Picture 2" descr="http://www.laruex.com/images/logo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97227" y="6378132"/>
              <a:ext cx="1136629" cy="346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0147" y="1040542"/>
              <a:ext cx="3905071" cy="5467513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 rot="16200000">
              <a:off x="4551554" y="4715753"/>
              <a:ext cx="13260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err="1" smtClean="0">
                  <a:solidFill>
                    <a:schemeClr val="bg1"/>
                  </a:solidFill>
                </a:rPr>
                <a:t>Dose</a:t>
              </a:r>
              <a:r>
                <a:rPr lang="es-ES" sz="1100" dirty="0" smtClean="0">
                  <a:solidFill>
                    <a:schemeClr val="bg1"/>
                  </a:solidFill>
                </a:rPr>
                <a:t> </a:t>
              </a:r>
              <a:r>
                <a:rPr lang="es-ES" sz="1100" dirty="0" err="1" smtClean="0">
                  <a:solidFill>
                    <a:schemeClr val="bg1"/>
                  </a:solidFill>
                </a:rPr>
                <a:t>rate</a:t>
              </a:r>
              <a:r>
                <a:rPr lang="es-ES" sz="1100" dirty="0" smtClean="0">
                  <a:solidFill>
                    <a:schemeClr val="bg1"/>
                  </a:solidFill>
                </a:rPr>
                <a:t> (</a:t>
              </a:r>
              <a:r>
                <a:rPr lang="es-ES" sz="1100" dirty="0" err="1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s-ES" sz="1100" dirty="0" err="1" smtClean="0">
                  <a:solidFill>
                    <a:schemeClr val="bg1"/>
                  </a:solidFill>
                </a:rPr>
                <a:t>Sv</a:t>
              </a:r>
              <a:r>
                <a:rPr lang="es-ES" sz="1100" dirty="0" smtClean="0">
                  <a:solidFill>
                    <a:schemeClr val="bg1"/>
                  </a:solidFill>
                </a:rPr>
                <a:t>/h)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29" name="CuadroTexto 28"/>
            <p:cNvSpPr txBox="1"/>
            <p:nvPr/>
          </p:nvSpPr>
          <p:spPr>
            <a:xfrm rot="16200000">
              <a:off x="4508574" y="2069880"/>
              <a:ext cx="13260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err="1" smtClean="0">
                  <a:solidFill>
                    <a:schemeClr val="bg1"/>
                  </a:solidFill>
                </a:rPr>
                <a:t>Dose</a:t>
              </a:r>
              <a:r>
                <a:rPr lang="es-ES" sz="1100" dirty="0" smtClean="0">
                  <a:solidFill>
                    <a:schemeClr val="bg1"/>
                  </a:solidFill>
                </a:rPr>
                <a:t> </a:t>
              </a:r>
              <a:r>
                <a:rPr lang="es-ES" sz="1100" dirty="0" err="1" smtClean="0">
                  <a:solidFill>
                    <a:schemeClr val="bg1"/>
                  </a:solidFill>
                </a:rPr>
                <a:t>rate</a:t>
              </a:r>
              <a:r>
                <a:rPr lang="es-ES" sz="1100" dirty="0" smtClean="0">
                  <a:solidFill>
                    <a:schemeClr val="bg1"/>
                  </a:solidFill>
                </a:rPr>
                <a:t> (</a:t>
              </a:r>
              <a:r>
                <a:rPr lang="es-ES" sz="1100" dirty="0" err="1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s-ES" sz="1100" dirty="0" err="1" smtClean="0">
                  <a:solidFill>
                    <a:schemeClr val="bg1"/>
                  </a:solidFill>
                </a:rPr>
                <a:t>Sv</a:t>
              </a:r>
              <a:r>
                <a:rPr lang="es-ES" sz="1100" dirty="0" smtClean="0">
                  <a:solidFill>
                    <a:schemeClr val="bg1"/>
                  </a:solidFill>
                </a:rPr>
                <a:t>/h)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30" name="CuadroTexto 29"/>
            <p:cNvSpPr txBox="1"/>
            <p:nvPr/>
          </p:nvSpPr>
          <p:spPr>
            <a:xfrm rot="5400000">
              <a:off x="8241887" y="4698043"/>
              <a:ext cx="13276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err="1" smtClean="0">
                  <a:solidFill>
                    <a:schemeClr val="bg1"/>
                  </a:solidFill>
                </a:rPr>
                <a:t>Precipitation</a:t>
              </a:r>
              <a:r>
                <a:rPr lang="es-ES" sz="1100" dirty="0" smtClean="0">
                  <a:solidFill>
                    <a:schemeClr val="bg1"/>
                  </a:solidFill>
                </a:rPr>
                <a:t> (mm)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18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1013999" y="188640"/>
            <a:ext cx="734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2) Anomalous and continuous increment of H*(10) during summer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251520" y="5013176"/>
            <a:ext cx="1984864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 smtClean="0"/>
              <a:t>GM </a:t>
            </a:r>
            <a:r>
              <a:rPr lang="es-ES" sz="1600" dirty="0" err="1" smtClean="0"/>
              <a:t>wrong</a:t>
            </a:r>
            <a:r>
              <a:rPr lang="es-ES" sz="1600" dirty="0" smtClean="0"/>
              <a:t> </a:t>
            </a:r>
            <a:r>
              <a:rPr lang="es-ES" sz="1600" dirty="0" err="1" smtClean="0"/>
              <a:t>behaviour</a:t>
            </a:r>
            <a:r>
              <a:rPr lang="es-ES" sz="1600" dirty="0" smtClean="0"/>
              <a:t> </a:t>
            </a:r>
            <a:r>
              <a:rPr lang="es-ES" sz="1600" dirty="0" err="1" smtClean="0"/>
              <a:t>due</a:t>
            </a:r>
            <a:r>
              <a:rPr lang="es-ES" sz="1600" dirty="0" smtClean="0"/>
              <a:t> to </a:t>
            </a:r>
            <a:r>
              <a:rPr lang="es-ES" sz="1600" dirty="0" err="1" smtClean="0"/>
              <a:t>high</a:t>
            </a:r>
            <a:r>
              <a:rPr lang="es-ES" sz="1600" dirty="0" smtClean="0"/>
              <a:t> </a:t>
            </a:r>
            <a:r>
              <a:rPr lang="es-ES" sz="1600" dirty="0" err="1" smtClean="0"/>
              <a:t>temperatures</a:t>
            </a:r>
            <a:endParaRPr lang="es-ES" sz="1600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3131840" y="5013176"/>
            <a:ext cx="1554049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 err="1" smtClean="0"/>
              <a:t>The</a:t>
            </a:r>
            <a:r>
              <a:rPr lang="es-ES" sz="1600" dirty="0" smtClean="0"/>
              <a:t> </a:t>
            </a:r>
            <a:r>
              <a:rPr lang="es-ES" sz="1600" dirty="0" err="1" smtClean="0"/>
              <a:t>damaged</a:t>
            </a:r>
            <a:r>
              <a:rPr lang="es-ES" sz="1600" dirty="0" smtClean="0"/>
              <a:t> monitor </a:t>
            </a:r>
            <a:r>
              <a:rPr lang="es-ES" sz="1600" dirty="0" err="1" smtClean="0"/>
              <a:t>was</a:t>
            </a:r>
            <a:r>
              <a:rPr lang="es-ES" sz="1600" dirty="0" smtClean="0"/>
              <a:t> </a:t>
            </a:r>
            <a:r>
              <a:rPr lang="es-ES" sz="1600" dirty="0" err="1" smtClean="0"/>
              <a:t>replaced</a:t>
            </a:r>
            <a:endParaRPr lang="es-ES" sz="1600" dirty="0"/>
          </a:p>
        </p:txBody>
      </p:sp>
      <p:sp>
        <p:nvSpPr>
          <p:cNvPr id="16" name="15 Flecha derecha"/>
          <p:cNvSpPr/>
          <p:nvPr/>
        </p:nvSpPr>
        <p:spPr>
          <a:xfrm>
            <a:off x="2339752" y="5209294"/>
            <a:ext cx="720080" cy="523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3419301" y="4214208"/>
            <a:ext cx="437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Was it a </a:t>
            </a:r>
            <a:r>
              <a:rPr lang="en-US" dirty="0" smtClean="0"/>
              <a:t>real radiological </a:t>
            </a:r>
            <a:r>
              <a:rPr lang="en-US" dirty="0" smtClean="0"/>
              <a:t>alteration?</a:t>
            </a:r>
          </a:p>
        </p:txBody>
      </p:sp>
      <p:pic>
        <p:nvPicPr>
          <p:cNvPr id="11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4257762" cy="2404588"/>
          </a:xfrm>
          <a:prstGeom prst="rect">
            <a:avLst/>
          </a:prstGeom>
        </p:spPr>
      </p:pic>
      <p:pic>
        <p:nvPicPr>
          <p:cNvPr id="13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08388"/>
            <a:ext cx="4248472" cy="2404588"/>
          </a:xfrm>
          <a:prstGeom prst="rect">
            <a:avLst/>
          </a:prstGeom>
        </p:spPr>
      </p:pic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937" y="2504316"/>
            <a:ext cx="1640825" cy="16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 redondeado"/>
          <p:cNvSpPr/>
          <p:nvPr/>
        </p:nvSpPr>
        <p:spPr>
          <a:xfrm>
            <a:off x="5724128" y="4725144"/>
            <a:ext cx="302433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 err="1" smtClean="0"/>
              <a:t>Dose</a:t>
            </a:r>
            <a:r>
              <a:rPr lang="es-ES" sz="1600" dirty="0" smtClean="0"/>
              <a:t> </a:t>
            </a:r>
            <a:r>
              <a:rPr lang="es-ES" sz="1600" dirty="0" err="1" smtClean="0"/>
              <a:t>rate</a:t>
            </a:r>
            <a:r>
              <a:rPr lang="es-ES" sz="1600" dirty="0" smtClean="0"/>
              <a:t> </a:t>
            </a:r>
            <a:r>
              <a:rPr lang="es-ES" sz="1600" dirty="0" err="1" smtClean="0"/>
              <a:t>increase</a:t>
            </a:r>
            <a:r>
              <a:rPr lang="es-ES" sz="1600" dirty="0" smtClean="0"/>
              <a:t> </a:t>
            </a:r>
            <a:r>
              <a:rPr lang="es-ES" sz="1600" dirty="0" err="1" smtClean="0"/>
              <a:t>due</a:t>
            </a:r>
            <a:r>
              <a:rPr lang="es-ES" sz="1600" dirty="0" smtClean="0"/>
              <a:t> </a:t>
            </a:r>
            <a:r>
              <a:rPr lang="es-ES" sz="1600" dirty="0" err="1" smtClean="0"/>
              <a:t>to</a:t>
            </a:r>
            <a:r>
              <a:rPr lang="es-ES" sz="1600" dirty="0" smtClean="0"/>
              <a:t> </a:t>
            </a:r>
            <a:r>
              <a:rPr lang="es-ES" sz="1600" dirty="0" err="1" smtClean="0"/>
              <a:t>higher</a:t>
            </a:r>
            <a:r>
              <a:rPr lang="es-ES" sz="1600" dirty="0" smtClean="0"/>
              <a:t> Rn-222 </a:t>
            </a:r>
            <a:r>
              <a:rPr lang="es-ES" sz="1600" dirty="0" err="1" smtClean="0"/>
              <a:t>concentration</a:t>
            </a:r>
            <a:r>
              <a:rPr lang="es-ES" sz="1600" dirty="0" smtClean="0"/>
              <a:t> in air </a:t>
            </a:r>
            <a:r>
              <a:rPr lang="es-ES" sz="1600" dirty="0" err="1" smtClean="0"/>
              <a:t>during</a:t>
            </a:r>
            <a:r>
              <a:rPr lang="es-ES" sz="1600" dirty="0" smtClean="0"/>
              <a:t> </a:t>
            </a:r>
            <a:r>
              <a:rPr lang="es-ES" sz="1600" dirty="0" err="1" smtClean="0"/>
              <a:t>summer</a:t>
            </a:r>
            <a:endParaRPr lang="es-ES" sz="1600" dirty="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7" cstate="print"/>
          <a:srcRect t="18724"/>
          <a:stretch/>
        </p:blipFill>
        <p:spPr bwMode="auto">
          <a:xfrm>
            <a:off x="172345" y="3324728"/>
            <a:ext cx="3049889" cy="156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Conector recto"/>
          <p:cNvCxnSpPr/>
          <p:nvPr/>
        </p:nvCxnSpPr>
        <p:spPr>
          <a:xfrm>
            <a:off x="755576" y="2276872"/>
            <a:ext cx="2304256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V="1">
            <a:off x="3059832" y="1340768"/>
            <a:ext cx="1152128" cy="93610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5148064" y="2060848"/>
            <a:ext cx="2304256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 flipV="1">
            <a:off x="7452320" y="1196752"/>
            <a:ext cx="1152128" cy="86409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1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65" y="843110"/>
            <a:ext cx="4616634" cy="2297858"/>
          </a:xfrm>
          <a:prstGeom prst="rect">
            <a:avLst/>
          </a:prstGeom>
          <a:ln w="57150">
            <a:solidFill>
              <a:srgbClr val="6699FF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7" y="2650563"/>
            <a:ext cx="5448679" cy="2719150"/>
          </a:xfrm>
          <a:prstGeom prst="rect">
            <a:avLst/>
          </a:prstGeom>
          <a:ln w="38100">
            <a:solidFill>
              <a:srgbClr val="6699FF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1619672" y="5517232"/>
            <a:ext cx="3623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driver of a vehicle with radioactive material stopped for a while at the `petrol station….</a:t>
            </a:r>
          </a:p>
        </p:txBody>
      </p: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49875"/>
            <a:ext cx="1372492" cy="137249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laruex.com/images/logo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www.laruex.com/images/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uadroTexto 11"/>
          <p:cNvSpPr txBox="1"/>
          <p:nvPr/>
        </p:nvSpPr>
        <p:spPr>
          <a:xfrm>
            <a:off x="1013999" y="323364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3) Electronic noise or radiological anomaly?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509415" y="1000450"/>
            <a:ext cx="2111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err="1" smtClean="0">
                <a:solidFill>
                  <a:srgbClr val="FF0000"/>
                </a:solidFill>
              </a:rPr>
              <a:t>Spurious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increment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(</a:t>
            </a:r>
            <a:r>
              <a:rPr lang="es-ES" sz="1600" b="1" dirty="0" err="1" smtClean="0">
                <a:solidFill>
                  <a:srgbClr val="FF0000"/>
                </a:solidFill>
              </a:rPr>
              <a:t>electronic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noise</a:t>
            </a:r>
            <a:r>
              <a:rPr lang="es-ES" sz="1600" b="1" dirty="0" smtClean="0">
                <a:solidFill>
                  <a:srgbClr val="FF0000"/>
                </a:solidFill>
              </a:rPr>
              <a:t>)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55576" y="2204864"/>
            <a:ext cx="330090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Mobile </a:t>
            </a:r>
            <a:r>
              <a:rPr lang="es-ES" b="1" dirty="0" err="1" smtClean="0">
                <a:solidFill>
                  <a:srgbClr val="002060"/>
                </a:solidFill>
              </a:rPr>
              <a:t>lab</a:t>
            </a:r>
            <a:r>
              <a:rPr lang="es-ES" b="1" dirty="0" smtClean="0">
                <a:solidFill>
                  <a:srgbClr val="002060"/>
                </a:solidFill>
              </a:rPr>
              <a:t> at a </a:t>
            </a:r>
            <a:r>
              <a:rPr lang="es-ES" b="1" dirty="0" err="1" smtClean="0">
                <a:solidFill>
                  <a:srgbClr val="002060"/>
                </a:solidFill>
              </a:rPr>
              <a:t>petrol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station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46" y="4645124"/>
            <a:ext cx="2857500" cy="1600200"/>
          </a:xfrm>
          <a:prstGeom prst="rect">
            <a:avLst/>
          </a:prstGeom>
        </p:spPr>
      </p:pic>
      <p:sp>
        <p:nvSpPr>
          <p:cNvPr id="16" name="CuadroTexto 17"/>
          <p:cNvSpPr txBox="1"/>
          <p:nvPr/>
        </p:nvSpPr>
        <p:spPr>
          <a:xfrm>
            <a:off x="6620891" y="3636121"/>
            <a:ext cx="2523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Was it a </a:t>
            </a:r>
            <a:r>
              <a:rPr lang="en-US" dirty="0" smtClean="0"/>
              <a:t>real radiological </a:t>
            </a:r>
            <a:r>
              <a:rPr lang="en-US" dirty="0" smtClean="0"/>
              <a:t>alteration?</a:t>
            </a:r>
          </a:p>
        </p:txBody>
      </p:sp>
    </p:spTree>
    <p:extLst>
      <p:ext uri="{BB962C8B-B14F-4D97-AF65-F5344CB8AC3E}">
        <p14:creationId xmlns:p14="http://schemas.microsoft.com/office/powerpoint/2010/main" val="159592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175266" y="323364"/>
            <a:ext cx="5789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SAUCEDILLA monitoring station during the days when Fukushima’s radioactive cloud reached Europe</a:t>
            </a:r>
          </a:p>
        </p:txBody>
      </p:sp>
      <p:pic>
        <p:nvPicPr>
          <p:cNvPr id="10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uadroTexto 11"/>
          <p:cNvSpPr txBox="1"/>
          <p:nvPr/>
        </p:nvSpPr>
        <p:spPr>
          <a:xfrm>
            <a:off x="1013999" y="323364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3)Low sensitivity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6" y="1903009"/>
            <a:ext cx="5762069" cy="296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23529" y="124669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average daily value of the dose rate monitors </a:t>
            </a:r>
            <a:r>
              <a:rPr lang="en-US" dirty="0" smtClean="0"/>
              <a:t>did </a:t>
            </a:r>
            <a:r>
              <a:rPr lang="en-US" dirty="0"/>
              <a:t>not detect alterations due to </a:t>
            </a:r>
            <a:r>
              <a:rPr lang="en-US" dirty="0" smtClean="0"/>
              <a:t>radioactive </a:t>
            </a:r>
            <a:r>
              <a:rPr lang="en-US" dirty="0"/>
              <a:t>cloud</a:t>
            </a:r>
            <a:endParaRPr lang="es-ES" dirty="0"/>
          </a:p>
        </p:txBody>
      </p:sp>
      <p:sp>
        <p:nvSpPr>
          <p:cNvPr id="17" name="16 Flecha abajo"/>
          <p:cNvSpPr/>
          <p:nvPr/>
        </p:nvSpPr>
        <p:spPr>
          <a:xfrm rot="3512482">
            <a:off x="5844957" y="1254664"/>
            <a:ext cx="449840" cy="17394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203" y="3334111"/>
            <a:ext cx="4490286" cy="3021140"/>
          </a:xfrm>
          <a:prstGeom prst="rect">
            <a:avLst/>
          </a:prstGeom>
        </p:spPr>
      </p:pic>
      <p:sp>
        <p:nvSpPr>
          <p:cNvPr id="21" name="CuadroTexto 5"/>
          <p:cNvSpPr txBox="1"/>
          <p:nvPr/>
        </p:nvSpPr>
        <p:spPr>
          <a:xfrm>
            <a:off x="1013999" y="5373216"/>
            <a:ext cx="3038628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A</a:t>
            </a:r>
            <a:r>
              <a:rPr lang="es-ES_tradnl" baseline="-25000" dirty="0" err="1" smtClean="0">
                <a:solidFill>
                  <a:schemeClr val="bg1"/>
                </a:solidFill>
              </a:rPr>
              <a:t>max</a:t>
            </a:r>
            <a:r>
              <a:rPr lang="es-ES_tradnl" dirty="0" smtClean="0">
                <a:solidFill>
                  <a:schemeClr val="bg1"/>
                </a:solidFill>
              </a:rPr>
              <a:t>(</a:t>
            </a:r>
            <a:r>
              <a:rPr lang="es-ES_tradnl" baseline="30000" dirty="0" smtClean="0">
                <a:solidFill>
                  <a:schemeClr val="bg1"/>
                </a:solidFill>
              </a:rPr>
              <a:t>131</a:t>
            </a:r>
            <a:r>
              <a:rPr lang="es-ES_tradnl" dirty="0" smtClean="0">
                <a:solidFill>
                  <a:schemeClr val="bg1"/>
                </a:solidFill>
              </a:rPr>
              <a:t>I-part.)= 3 </a:t>
            </a:r>
            <a:r>
              <a:rPr lang="es-ES_tradnl" dirty="0" err="1" smtClean="0">
                <a:solidFill>
                  <a:schemeClr val="bg1"/>
                </a:solidFill>
              </a:rPr>
              <a:t>mBq</a:t>
            </a:r>
            <a:r>
              <a:rPr lang="es-ES_tradnl" dirty="0" smtClean="0">
                <a:solidFill>
                  <a:schemeClr val="bg1"/>
                </a:solidFill>
              </a:rPr>
              <a:t>/m</a:t>
            </a:r>
            <a:r>
              <a:rPr lang="es-ES_tradnl" baseline="30000" dirty="0" smtClean="0">
                <a:solidFill>
                  <a:schemeClr val="bg1"/>
                </a:solidFill>
              </a:rPr>
              <a:t>3</a:t>
            </a:r>
            <a:endParaRPr lang="es-ES" baseline="30000" dirty="0">
              <a:solidFill>
                <a:schemeClr val="bg1"/>
              </a:solidFill>
            </a:endParaRPr>
          </a:p>
        </p:txBody>
      </p:sp>
      <p:cxnSp>
        <p:nvCxnSpPr>
          <p:cNvPr id="22" name="Conector recto de flecha 9"/>
          <p:cNvCxnSpPr>
            <a:stCxn id="21" idx="3"/>
          </p:cNvCxnSpPr>
          <p:nvPr/>
        </p:nvCxnSpPr>
        <p:spPr>
          <a:xfrm flipV="1">
            <a:off x="4052627" y="5157192"/>
            <a:ext cx="1887525" cy="40069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56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889115" y="2291388"/>
            <a:ext cx="7553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dirty="0" smtClean="0"/>
              <a:t>THE INFORMATION PROVIDE BY G-M PROBES MUST BE COMPLEMENTED BY OTHER MONITORING SYSTEM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85149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42" y="1822171"/>
            <a:ext cx="5301058" cy="3445688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8547"/>
            <a:ext cx="1872741" cy="511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2" descr="http://www.laruex.com/images/logo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http://www.laruex.com/images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8 CuadroTexto"/>
          <p:cNvSpPr txBox="1">
            <a:spLocks noChangeArrowheads="1"/>
          </p:cNvSpPr>
          <p:nvPr/>
        </p:nvSpPr>
        <p:spPr bwMode="auto">
          <a:xfrm>
            <a:off x="140113" y="795445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Lucida Sans Unicode" pitchFamily="34" charset="0"/>
              </a:rPr>
              <a:t>COMMERCIAL SYSTEM</a:t>
            </a:r>
            <a:endParaRPr lang="es-ES" dirty="0">
              <a:latin typeface="Lucida Sans Unicode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142589" y="1317824"/>
            <a:ext cx="682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Particulate fraction: gross </a:t>
            </a:r>
            <a:r>
              <a:rPr lang="en-US" sz="1600" dirty="0" smtClean="0">
                <a:latin typeface="Symbol" panose="05050102010706020507" pitchFamily="18" charset="2"/>
              </a:rPr>
              <a:t>a</a:t>
            </a:r>
            <a:r>
              <a:rPr lang="en-US" sz="1600" dirty="0" smtClean="0"/>
              <a:t> and </a:t>
            </a:r>
            <a:r>
              <a:rPr lang="en-US" sz="1600" dirty="0" smtClean="0">
                <a:latin typeface="Symbol" panose="05050102010706020507" pitchFamily="18" charset="2"/>
              </a:rPr>
              <a:t>b</a:t>
            </a:r>
            <a:r>
              <a:rPr lang="en-US" sz="1600" dirty="0" smtClean="0"/>
              <a:t> parameters (Rn222 compensation algorithm)</a:t>
            </a:r>
            <a:endParaRPr lang="en-US" sz="16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1980245" y="5296852"/>
            <a:ext cx="2951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Gaseous fraction: </a:t>
            </a:r>
            <a:r>
              <a:rPr lang="en-US" sz="1600" dirty="0" smtClean="0">
                <a:latin typeface="Symbol" panose="05050102010706020507" pitchFamily="18" charset="2"/>
              </a:rPr>
              <a:t>I-131</a:t>
            </a:r>
            <a:endParaRPr lang="en-US" sz="1600" dirty="0"/>
          </a:p>
        </p:txBody>
      </p:sp>
      <p:sp>
        <p:nvSpPr>
          <p:cNvPr id="47" name="1 Título"/>
          <p:cNvSpPr txBox="1">
            <a:spLocks/>
          </p:cNvSpPr>
          <p:nvPr/>
        </p:nvSpPr>
        <p:spPr>
          <a:xfrm>
            <a:off x="539552" y="116632"/>
            <a:ext cx="8147248" cy="7200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 smtClean="0"/>
              <a:t>FORMER RARE´S ATMOSPHERIC MONITORING STATION</a:t>
            </a:r>
            <a:endParaRPr lang="es-ES" sz="3200" dirty="0"/>
          </a:p>
        </p:txBody>
      </p:sp>
      <p:sp>
        <p:nvSpPr>
          <p:cNvPr id="19" name="CuadroTexto 2"/>
          <p:cNvSpPr txBox="1"/>
          <p:nvPr/>
        </p:nvSpPr>
        <p:spPr>
          <a:xfrm>
            <a:off x="2142589" y="5884411"/>
            <a:ext cx="688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Negative</a:t>
            </a:r>
            <a:r>
              <a:rPr lang="es-ES_tradnl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_tradnl" sz="28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gross</a:t>
            </a:r>
            <a:r>
              <a:rPr lang="es-ES_tradnl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_tradnl" sz="28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alpha</a:t>
            </a:r>
            <a:r>
              <a:rPr lang="es-ES_tradnl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and beta </a:t>
            </a:r>
            <a:r>
              <a:rPr lang="es-ES_tradnl" sz="28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activity</a:t>
            </a:r>
            <a:r>
              <a:rPr lang="es-ES_tradnl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2" name="1 Flecha derecha"/>
          <p:cNvSpPr/>
          <p:nvPr/>
        </p:nvSpPr>
        <p:spPr>
          <a:xfrm rot="10381454">
            <a:off x="1136634" y="2084009"/>
            <a:ext cx="3013742" cy="432048"/>
          </a:xfrm>
          <a:prstGeom prst="rightArrow">
            <a:avLst>
              <a:gd name="adj1" fmla="val 50000"/>
              <a:gd name="adj2" fmla="val 846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3873103" y="3093098"/>
            <a:ext cx="4326336" cy="148803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6 Conector recto de flecha"/>
          <p:cNvCxnSpPr>
            <a:stCxn id="5" idx="4"/>
            <a:endCxn id="19" idx="0"/>
          </p:cNvCxnSpPr>
          <p:nvPr/>
        </p:nvCxnSpPr>
        <p:spPr>
          <a:xfrm flipH="1">
            <a:off x="5587191" y="4581128"/>
            <a:ext cx="449080" cy="130328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2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21" y="2405765"/>
            <a:ext cx="5650475" cy="2823435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51710" y="176561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Could </a:t>
            </a:r>
            <a:r>
              <a:rPr lang="en-US" dirty="0" smtClean="0"/>
              <a:t> man-made beta </a:t>
            </a:r>
            <a:r>
              <a:rPr lang="en-US" dirty="0"/>
              <a:t>emitters </a:t>
            </a:r>
            <a:r>
              <a:rPr lang="en-US" dirty="0" smtClean="0"/>
              <a:t>be </a:t>
            </a:r>
            <a:r>
              <a:rPr lang="en-US" dirty="0"/>
              <a:t>detected in the </a:t>
            </a:r>
            <a:r>
              <a:rPr lang="en-US" dirty="0" smtClean="0"/>
              <a:t>airborne fraction ?</a:t>
            </a:r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427984" y="1916832"/>
            <a:ext cx="443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/>
              <a:t>Gross</a:t>
            </a:r>
            <a:r>
              <a:rPr lang="es-ES" sz="2400" dirty="0" smtClean="0"/>
              <a:t>  beta </a:t>
            </a:r>
            <a:r>
              <a:rPr lang="es-ES" sz="2400" dirty="0" err="1" smtClean="0"/>
              <a:t>airborne</a:t>
            </a:r>
            <a:r>
              <a:rPr lang="es-ES" sz="2400" dirty="0" smtClean="0"/>
              <a:t> </a:t>
            </a:r>
            <a:r>
              <a:rPr lang="es-ES" sz="2400" dirty="0" err="1" smtClean="0"/>
              <a:t>activity</a:t>
            </a:r>
            <a:r>
              <a:rPr lang="es-ES" sz="2400" dirty="0" smtClean="0"/>
              <a:t> </a:t>
            </a:r>
            <a:endParaRPr lang="es-ES" sz="2400" dirty="0"/>
          </a:p>
        </p:txBody>
      </p:sp>
      <p:sp>
        <p:nvSpPr>
          <p:cNvPr id="20" name="19 Rectángulo"/>
          <p:cNvSpPr/>
          <p:nvPr/>
        </p:nvSpPr>
        <p:spPr>
          <a:xfrm>
            <a:off x="623629" y="5396101"/>
            <a:ext cx="8236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u="sng" dirty="0" smtClean="0">
                <a:solidFill>
                  <a:schemeClr val="tx1">
                    <a:lumMod val="95000"/>
                  </a:schemeClr>
                </a:solidFill>
              </a:rPr>
              <a:t>ANSWER: </a:t>
            </a:r>
            <a:r>
              <a:rPr lang="es-ES_tradnl" b="1" u="sng" dirty="0" err="1" smtClean="0">
                <a:solidFill>
                  <a:schemeClr val="tx1">
                    <a:lumMod val="95000"/>
                  </a:schemeClr>
                </a:solidFill>
              </a:rPr>
              <a:t>They</a:t>
            </a:r>
            <a:r>
              <a:rPr lang="es-ES_tradnl" b="1" u="sn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ES_tradnl" b="1" u="sng" dirty="0" err="1" smtClean="0">
                <a:solidFill>
                  <a:schemeClr val="tx1">
                    <a:lumMod val="95000"/>
                  </a:schemeClr>
                </a:solidFill>
              </a:rPr>
              <a:t>were</a:t>
            </a:r>
            <a:r>
              <a:rPr lang="es-ES_tradnl" b="1" u="sn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ES_tradnl" b="1" u="sng" dirty="0" err="1" smtClean="0">
                <a:solidFill>
                  <a:schemeClr val="tx1">
                    <a:lumMod val="95000"/>
                  </a:schemeClr>
                </a:solidFill>
              </a:rPr>
              <a:t>not</a:t>
            </a:r>
            <a:r>
              <a:rPr lang="es-ES_tradnl" b="1" u="sn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ES_tradnl" b="1" u="sn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ES_tradnl" b="1" u="sng" dirty="0" err="1" smtClean="0">
                <a:solidFill>
                  <a:schemeClr val="tx1">
                    <a:lumMod val="95000"/>
                  </a:schemeClr>
                </a:solidFill>
              </a:rPr>
              <a:t>detected</a:t>
            </a:r>
            <a:r>
              <a:rPr lang="es-ES_tradnl" b="1" u="sng" dirty="0" smtClean="0">
                <a:solidFill>
                  <a:schemeClr val="tx1">
                    <a:lumMod val="95000"/>
                  </a:schemeClr>
                </a:solidFill>
              </a:rPr>
              <a:t>  </a:t>
            </a:r>
            <a:r>
              <a:rPr lang="es-ES_tradnl" b="1" u="sng" dirty="0" err="1" smtClean="0">
                <a:solidFill>
                  <a:schemeClr val="tx1">
                    <a:lumMod val="95000"/>
                  </a:schemeClr>
                </a:solidFill>
              </a:rPr>
              <a:t>because</a:t>
            </a:r>
            <a:r>
              <a:rPr lang="es-ES_tradnl" b="1" u="sn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ES_tradnl" b="1" u="sng" dirty="0" err="1" smtClean="0">
                <a:solidFill>
                  <a:schemeClr val="tx1">
                    <a:lumMod val="95000"/>
                  </a:schemeClr>
                </a:solidFill>
              </a:rPr>
              <a:t>the</a:t>
            </a:r>
            <a:r>
              <a:rPr lang="es-ES_tradnl" b="1" u="sng" dirty="0" smtClean="0">
                <a:solidFill>
                  <a:schemeClr val="tx1">
                    <a:lumMod val="95000"/>
                  </a:schemeClr>
                </a:solidFill>
              </a:rPr>
              <a:t> natural </a:t>
            </a:r>
            <a:r>
              <a:rPr lang="es-ES_tradnl" b="1" u="sng" dirty="0" err="1" smtClean="0">
                <a:solidFill>
                  <a:schemeClr val="tx1">
                    <a:lumMod val="95000"/>
                  </a:schemeClr>
                </a:solidFill>
              </a:rPr>
              <a:t>gross</a:t>
            </a:r>
            <a:r>
              <a:rPr lang="es-ES_tradnl" b="1" u="sng" dirty="0" smtClean="0">
                <a:solidFill>
                  <a:schemeClr val="tx1">
                    <a:lumMod val="95000"/>
                  </a:schemeClr>
                </a:solidFill>
              </a:rPr>
              <a:t> beta </a:t>
            </a:r>
            <a:r>
              <a:rPr lang="es-ES_tradnl" b="1" u="sng" dirty="0" err="1" smtClean="0">
                <a:solidFill>
                  <a:schemeClr val="tx1">
                    <a:lumMod val="95000"/>
                  </a:schemeClr>
                </a:solidFill>
              </a:rPr>
              <a:t>oscillations</a:t>
            </a:r>
            <a:r>
              <a:rPr lang="es-ES_tradnl" b="1" u="sn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ES_tradnl" b="1" u="sng" dirty="0" err="1" smtClean="0">
                <a:solidFill>
                  <a:schemeClr val="tx1">
                    <a:lumMod val="95000"/>
                  </a:schemeClr>
                </a:solidFill>
              </a:rPr>
              <a:t>due</a:t>
            </a:r>
            <a:r>
              <a:rPr lang="es-ES_tradnl" b="1" u="sng" dirty="0" smtClean="0">
                <a:solidFill>
                  <a:schemeClr val="tx1">
                    <a:lumMod val="95000"/>
                  </a:schemeClr>
                </a:solidFill>
              </a:rPr>
              <a:t> Rn-222 </a:t>
            </a:r>
            <a:r>
              <a:rPr lang="es-ES_tradnl" b="1" u="sng" dirty="0" err="1" smtClean="0">
                <a:solidFill>
                  <a:schemeClr val="tx1">
                    <a:lumMod val="95000"/>
                  </a:schemeClr>
                </a:solidFill>
              </a:rPr>
              <a:t>daughters</a:t>
            </a:r>
            <a:r>
              <a:rPr lang="es-ES_tradnl" b="1" u="sn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ES_tradnl" b="1" u="sng" dirty="0" err="1" smtClean="0">
                <a:solidFill>
                  <a:schemeClr val="tx1">
                    <a:lumMod val="95000"/>
                  </a:schemeClr>
                </a:solidFill>
              </a:rPr>
              <a:t>were</a:t>
            </a:r>
            <a:r>
              <a:rPr lang="es-ES_tradnl" b="1" u="sn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ES_tradnl" b="1" u="sng" dirty="0" err="1" smtClean="0">
                <a:solidFill>
                  <a:schemeClr val="tx1">
                    <a:lumMod val="95000"/>
                  </a:schemeClr>
                </a:solidFill>
              </a:rPr>
              <a:t>higher</a:t>
            </a:r>
            <a:endParaRPr lang="es-ES_tradnl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3" name="CuadroTexto 7"/>
          <p:cNvSpPr txBox="1"/>
          <p:nvPr/>
        </p:nvSpPr>
        <p:spPr>
          <a:xfrm>
            <a:off x="683568" y="260648"/>
            <a:ext cx="81132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WE COME BACK, AGAIN, TO FUKUSHIMA’S RADIOACTIVE CLOUD OVER RARE’S STATIONS</a:t>
            </a:r>
          </a:p>
        </p:txBody>
      </p:sp>
      <p:pic>
        <p:nvPicPr>
          <p:cNvPr id="14" name="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71866"/>
            <a:ext cx="1640825" cy="16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 recto 7"/>
          <p:cNvCxnSpPr/>
          <p:nvPr/>
        </p:nvCxnSpPr>
        <p:spPr>
          <a:xfrm>
            <a:off x="3849560" y="4581128"/>
            <a:ext cx="48268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V="1">
            <a:off x="2339752" y="4581128"/>
            <a:ext cx="150980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334440" y="4859868"/>
            <a:ext cx="277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Higher</a:t>
            </a:r>
            <a:r>
              <a:rPr lang="es-ES" dirty="0" smtClean="0"/>
              <a:t> </a:t>
            </a:r>
            <a:r>
              <a:rPr lang="es-ES" dirty="0" err="1" smtClean="0"/>
              <a:t>activity</a:t>
            </a:r>
            <a:r>
              <a:rPr lang="es-ES" dirty="0" smtClean="0"/>
              <a:t> </a:t>
            </a:r>
            <a:r>
              <a:rPr lang="es-ES" dirty="0" err="1" smtClean="0"/>
              <a:t>detected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29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1 Título"/>
          <p:cNvSpPr txBox="1">
            <a:spLocks/>
          </p:cNvSpPr>
          <p:nvPr/>
        </p:nvSpPr>
        <p:spPr>
          <a:xfrm>
            <a:off x="1105272" y="199914"/>
            <a:ext cx="7067128" cy="7200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 smtClean="0"/>
              <a:t>FORMER RARE´S WATER MONITORING STATION</a:t>
            </a:r>
            <a:endParaRPr lang="es-ES" sz="3200" dirty="0"/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4" r="13274"/>
          <a:stretch/>
        </p:blipFill>
        <p:spPr bwMode="auto">
          <a:xfrm>
            <a:off x="395536" y="1557534"/>
            <a:ext cx="3295012" cy="316003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" name="8 CuadroTexto"/>
          <p:cNvSpPr txBox="1">
            <a:spLocks noChangeArrowheads="1"/>
          </p:cNvSpPr>
          <p:nvPr/>
        </p:nvSpPr>
        <p:spPr bwMode="auto">
          <a:xfrm>
            <a:off x="602882" y="1188202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Lucida Sans Unicode" pitchFamily="34" charset="0"/>
              </a:rPr>
              <a:t>COMMERCIAL SYSTEM</a:t>
            </a:r>
            <a:endParaRPr lang="es-ES" dirty="0">
              <a:latin typeface="Lucida Sans Unicode" pitchFamily="34" charset="0"/>
            </a:endParaRPr>
          </a:p>
        </p:txBody>
      </p:sp>
      <p:pic>
        <p:nvPicPr>
          <p:cNvPr id="39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45" y="2471454"/>
            <a:ext cx="4982089" cy="33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 flipH="1">
            <a:off x="6084168" y="1772816"/>
            <a:ext cx="720080" cy="21602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 de flecha"/>
          <p:cNvCxnSpPr/>
          <p:nvPr/>
        </p:nvCxnSpPr>
        <p:spPr>
          <a:xfrm>
            <a:off x="6804248" y="1772816"/>
            <a:ext cx="1152128" cy="237626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4860032" y="1253105"/>
            <a:ext cx="352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Sludge</a:t>
            </a:r>
            <a:r>
              <a:rPr lang="es-ES" dirty="0" smtClean="0"/>
              <a:t> </a:t>
            </a:r>
            <a:r>
              <a:rPr lang="es-ES" dirty="0" err="1" smtClean="0"/>
              <a:t>accumulation</a:t>
            </a:r>
            <a:r>
              <a:rPr lang="es-ES" dirty="0" smtClean="0"/>
              <a:t> at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bottom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stainless</a:t>
            </a:r>
            <a:r>
              <a:rPr lang="es-ES" dirty="0" smtClean="0"/>
              <a:t> </a:t>
            </a:r>
            <a:r>
              <a:rPr lang="es-ES" dirty="0" err="1" smtClean="0"/>
              <a:t>steel</a:t>
            </a:r>
            <a:r>
              <a:rPr lang="es-ES" dirty="0" smtClean="0"/>
              <a:t> </a:t>
            </a:r>
            <a:r>
              <a:rPr lang="es-ES" dirty="0" err="1" smtClean="0"/>
              <a:t>vessel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283940" y="5157192"/>
            <a:ext cx="3518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Electronic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 </a:t>
            </a:r>
            <a:r>
              <a:rPr lang="es-ES" dirty="0" err="1" smtClean="0"/>
              <a:t>based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monochannel</a:t>
            </a:r>
            <a:r>
              <a:rPr lang="es-ES" dirty="0" smtClean="0"/>
              <a:t>. </a:t>
            </a:r>
            <a:endParaRPr lang="es-ES" dirty="0"/>
          </a:p>
        </p:txBody>
      </p:sp>
      <p:sp>
        <p:nvSpPr>
          <p:cNvPr id="8" name="7 Flecha derecha"/>
          <p:cNvSpPr/>
          <p:nvPr/>
        </p:nvSpPr>
        <p:spPr>
          <a:xfrm rot="17922311">
            <a:off x="1155741" y="4385981"/>
            <a:ext cx="144016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"/>
          <p:cNvSpPr txBox="1"/>
          <p:nvPr/>
        </p:nvSpPr>
        <p:spPr>
          <a:xfrm>
            <a:off x="1115618" y="5921758"/>
            <a:ext cx="7426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Continuous</a:t>
            </a:r>
            <a:r>
              <a:rPr lang="es-ES_tradnl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net I-131 and Cs-137 </a:t>
            </a:r>
            <a:r>
              <a:rPr lang="es-ES_tradnl" sz="28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activity</a:t>
            </a:r>
            <a:r>
              <a:rPr lang="es-ES_tradnl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9131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199" y="1124745"/>
            <a:ext cx="7787209" cy="3744416"/>
          </a:xfrm>
        </p:spPr>
        <p:txBody>
          <a:bodyPr>
            <a:normAutofit fontScale="92500"/>
          </a:bodyPr>
          <a:lstStyle/>
          <a:p>
            <a:pPr algn="just"/>
            <a:endParaRPr lang="es-ES" sz="2600" dirty="0" smtClean="0"/>
          </a:p>
          <a:p>
            <a:pPr algn="just"/>
            <a:r>
              <a:rPr lang="es-ES" sz="2600" dirty="0" err="1" smtClean="0"/>
              <a:t>Environmental</a:t>
            </a:r>
            <a:r>
              <a:rPr lang="es-ES" sz="2600" dirty="0" smtClean="0"/>
              <a:t> </a:t>
            </a:r>
            <a:r>
              <a:rPr lang="es-ES" sz="2600" dirty="0" err="1" smtClean="0"/>
              <a:t>Radiological</a:t>
            </a:r>
            <a:r>
              <a:rPr lang="es-ES" sz="2600" dirty="0" smtClean="0"/>
              <a:t> Network of Extremadura (R.A.R.E.) </a:t>
            </a:r>
            <a:r>
              <a:rPr lang="es-ES" sz="2600" dirty="0" err="1" smtClean="0"/>
              <a:t>Located</a:t>
            </a:r>
            <a:r>
              <a:rPr lang="es-ES" sz="2600" dirty="0" smtClean="0"/>
              <a:t> in Extremadura</a:t>
            </a:r>
            <a:r>
              <a:rPr lang="es-ES" sz="2600" dirty="0" smtClean="0"/>
              <a:t>, SW </a:t>
            </a:r>
            <a:r>
              <a:rPr lang="es-ES" sz="2600" dirty="0" smtClean="0"/>
              <a:t>SPAIN</a:t>
            </a:r>
            <a:endParaRPr lang="es-ES" sz="2600" dirty="0" smtClean="0"/>
          </a:p>
          <a:p>
            <a:pPr lvl="1" algn="just"/>
            <a:r>
              <a:rPr lang="es-ES" sz="2200" dirty="0" smtClean="0"/>
              <a:t>A </a:t>
            </a:r>
            <a:r>
              <a:rPr lang="es-ES" sz="2200" dirty="0" err="1" smtClean="0"/>
              <a:t>brieft</a:t>
            </a:r>
            <a:r>
              <a:rPr lang="es-ES" sz="2200" dirty="0" smtClean="0"/>
              <a:t> </a:t>
            </a:r>
            <a:r>
              <a:rPr lang="es-ES" sz="2200" dirty="0" err="1" smtClean="0"/>
              <a:t>presentation</a:t>
            </a:r>
            <a:endParaRPr lang="es-ES" sz="2200" dirty="0" smtClean="0"/>
          </a:p>
          <a:p>
            <a:pPr algn="just"/>
            <a:r>
              <a:rPr lang="es-ES" sz="2600" dirty="0" smtClean="0"/>
              <a:t>RADIOLOGICAL PARAMETERS</a:t>
            </a:r>
          </a:p>
          <a:p>
            <a:pPr lvl="1" algn="just"/>
            <a:r>
              <a:rPr lang="es-ES" sz="2200" dirty="0" err="1" smtClean="0"/>
              <a:t>Essential</a:t>
            </a:r>
            <a:r>
              <a:rPr lang="es-ES" sz="2200" dirty="0" smtClean="0"/>
              <a:t> </a:t>
            </a:r>
            <a:r>
              <a:rPr lang="es-ES" sz="2200" dirty="0" err="1" smtClean="0"/>
              <a:t>parameter</a:t>
            </a:r>
            <a:r>
              <a:rPr lang="es-ES" sz="2200" dirty="0" smtClean="0"/>
              <a:t>: </a:t>
            </a:r>
            <a:r>
              <a:rPr lang="es-ES" sz="2200" dirty="0"/>
              <a:t>H*(10</a:t>
            </a:r>
            <a:r>
              <a:rPr lang="es-ES" sz="2200" dirty="0" smtClean="0"/>
              <a:t>) </a:t>
            </a:r>
            <a:r>
              <a:rPr lang="es-ES" sz="2200" dirty="0" smtClean="0">
                <a:sym typeface="Wingdings" pitchFamily="2" charset="2"/>
              </a:rPr>
              <a:t> </a:t>
            </a:r>
            <a:r>
              <a:rPr lang="es-ES" sz="2200" dirty="0" err="1" smtClean="0">
                <a:sym typeface="Wingdings" pitchFamily="2" charset="2"/>
              </a:rPr>
              <a:t>drawbacks</a:t>
            </a:r>
            <a:endParaRPr lang="es-ES" sz="2200" dirty="0" smtClean="0"/>
          </a:p>
          <a:p>
            <a:pPr lvl="1" algn="just"/>
            <a:r>
              <a:rPr lang="es-ES" sz="2200" dirty="0" smtClean="0"/>
              <a:t>RARE´S Gamma </a:t>
            </a:r>
            <a:r>
              <a:rPr lang="es-ES" sz="2200" dirty="0" err="1" smtClean="0"/>
              <a:t>Spectrometry</a:t>
            </a:r>
            <a:r>
              <a:rPr lang="es-ES" sz="2200" dirty="0" smtClean="0"/>
              <a:t> </a:t>
            </a:r>
            <a:r>
              <a:rPr lang="es-ES" sz="2200" dirty="0" err="1" smtClean="0"/>
              <a:t>Systems</a:t>
            </a:r>
            <a:endParaRPr lang="es-ES" sz="2200" dirty="0" smtClean="0"/>
          </a:p>
          <a:p>
            <a:pPr algn="just"/>
            <a:r>
              <a:rPr lang="es-ES" sz="2600" dirty="0" smtClean="0"/>
              <a:t>SOFTWARE  APPLICATIONS</a:t>
            </a:r>
          </a:p>
          <a:p>
            <a:pPr algn="just"/>
            <a:r>
              <a:rPr lang="es-ES" sz="2600" dirty="0" smtClean="0"/>
              <a:t>CONCLUSIONS</a:t>
            </a:r>
            <a:endParaRPr lang="es-ES" sz="26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520330" y="260648"/>
            <a:ext cx="8147248" cy="114300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Outline</a:t>
            </a:r>
            <a:endParaRPr lang="en-US" sz="3200" dirty="0"/>
          </a:p>
        </p:txBody>
      </p:sp>
      <p:pic>
        <p:nvPicPr>
          <p:cNvPr id="5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38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uadroTexto 2"/>
          <p:cNvSpPr txBox="1"/>
          <p:nvPr/>
        </p:nvSpPr>
        <p:spPr>
          <a:xfrm>
            <a:off x="643981" y="476672"/>
            <a:ext cx="793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we opt for the gamma spectrometry systems</a:t>
            </a:r>
            <a:endParaRPr lang="es-ES_tradnl" sz="2800" b="1" i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672" y="1047658"/>
            <a:ext cx="1673532" cy="168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97" y="1890571"/>
            <a:ext cx="2136775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672" y="2378074"/>
            <a:ext cx="19939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97" y="3305174"/>
            <a:ext cx="18859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13" y="4232274"/>
            <a:ext cx="19050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4428232" y="1484659"/>
            <a:ext cx="431800" cy="4392613"/>
          </a:xfrm>
          <a:prstGeom prst="downArrow">
            <a:avLst>
              <a:gd name="adj1" fmla="val 50000"/>
              <a:gd name="adj2" fmla="val 254320"/>
            </a:avLst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3935642" y="589501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More compact </a:t>
            </a:r>
            <a:r>
              <a:rPr lang="es-ES" dirty="0" err="1" smtClean="0"/>
              <a:t>electronics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395536" y="148652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High </a:t>
            </a:r>
            <a:r>
              <a:rPr lang="es-ES" dirty="0" err="1" smtClean="0"/>
              <a:t>variety</a:t>
            </a:r>
            <a:r>
              <a:rPr lang="es-ES" dirty="0" smtClean="0"/>
              <a:t> of gamma </a:t>
            </a:r>
            <a:r>
              <a:rPr lang="es-ES" dirty="0" err="1" smtClean="0"/>
              <a:t>detectors</a:t>
            </a:r>
            <a:endParaRPr lang="es-E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7" y="2137176"/>
            <a:ext cx="3534365" cy="351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8 CuadroTexto"/>
          <p:cNvSpPr txBox="1">
            <a:spLocks noChangeArrowheads="1"/>
          </p:cNvSpPr>
          <p:nvPr/>
        </p:nvSpPr>
        <p:spPr bwMode="auto">
          <a:xfrm>
            <a:off x="6197672" y="692696"/>
            <a:ext cx="2555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Lucida Sans Unicode" pitchFamily="34" charset="0"/>
              </a:rPr>
              <a:t>RARE SYSTEM</a:t>
            </a:r>
            <a:endParaRPr lang="es-ES" dirty="0">
              <a:latin typeface="Lucida Sans Unicode" pitchFamily="34" charset="0"/>
            </a:endParaRPr>
          </a:p>
        </p:txBody>
      </p:sp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1688" y="1148547"/>
            <a:ext cx="2478784" cy="2347686"/>
          </a:xfrm>
          <a:prstGeom prst="rect">
            <a:avLst/>
          </a:prstGeom>
          <a:solidFill>
            <a:srgbClr val="FFFFFF"/>
          </a:solidFill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253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1688" y="3639108"/>
            <a:ext cx="2478784" cy="2716570"/>
          </a:xfrm>
          <a:prstGeom prst="rect">
            <a:avLst/>
          </a:prstGeom>
          <a:solidFill>
            <a:srgbClr val="FFFFFF"/>
          </a:solidFill>
          <a:ln w="571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3" name="12 Redondear rectángulo de esquina diagonal"/>
          <p:cNvSpPr/>
          <p:nvPr/>
        </p:nvSpPr>
        <p:spPr>
          <a:xfrm rot="20733199">
            <a:off x="6441240" y="2872310"/>
            <a:ext cx="2086957" cy="124648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/>
              <a:t>Gamma </a:t>
            </a:r>
            <a:r>
              <a:rPr lang="es-ES" sz="2000" dirty="0" err="1" smtClean="0"/>
              <a:t>spectrometry</a:t>
            </a:r>
            <a:endParaRPr lang="es-ES" sz="2000" dirty="0"/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8547"/>
            <a:ext cx="1872741" cy="511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2" descr="http://www.laruex.com/images/logo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http://www.laruex.com/images/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8 CuadroTexto"/>
          <p:cNvSpPr txBox="1">
            <a:spLocks noChangeArrowheads="1"/>
          </p:cNvSpPr>
          <p:nvPr/>
        </p:nvSpPr>
        <p:spPr bwMode="auto">
          <a:xfrm>
            <a:off x="323528" y="692696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Lucida Sans Unicode" pitchFamily="34" charset="0"/>
              </a:rPr>
              <a:t>COMMERCIAL SYSTEM</a:t>
            </a:r>
            <a:endParaRPr lang="es-ES" dirty="0">
              <a:latin typeface="Lucida Sans Unicode" pitchFamily="34" charset="0"/>
            </a:endParaRP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/>
          <a:stretch/>
        </p:blipFill>
        <p:spPr bwMode="auto">
          <a:xfrm>
            <a:off x="2079228" y="2579268"/>
            <a:ext cx="1846720" cy="143768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3" name="5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027400"/>
            <a:ext cx="1321842" cy="12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935083" y="1705011"/>
            <a:ext cx="2537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Particulate fraction: </a:t>
            </a:r>
          </a:p>
          <a:p>
            <a:r>
              <a:rPr lang="en-US" sz="1600" dirty="0" smtClean="0">
                <a:latin typeface="Symbol" panose="05050102010706020507" pitchFamily="18" charset="2"/>
              </a:rPr>
              <a:t>a</a:t>
            </a:r>
            <a:r>
              <a:rPr lang="en-US" sz="1600" dirty="0" smtClean="0"/>
              <a:t> and </a:t>
            </a:r>
            <a:r>
              <a:rPr lang="en-US" sz="1600" dirty="0" smtClean="0">
                <a:latin typeface="Symbol" panose="05050102010706020507" pitchFamily="18" charset="2"/>
              </a:rPr>
              <a:t>b</a:t>
            </a:r>
            <a:r>
              <a:rPr lang="en-US" sz="1600" dirty="0" smtClean="0"/>
              <a:t> global parameters</a:t>
            </a:r>
            <a:endParaRPr lang="en-US" sz="16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1962463" y="4428401"/>
            <a:ext cx="253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Gaseous fraction: </a:t>
            </a:r>
          </a:p>
          <a:p>
            <a:r>
              <a:rPr lang="en-US" sz="1600" dirty="0" smtClean="0">
                <a:latin typeface="Symbol" panose="05050102010706020507" pitchFamily="18" charset="2"/>
              </a:rPr>
              <a:t>131I</a:t>
            </a:r>
            <a:endParaRPr lang="en-US" sz="1600" dirty="0"/>
          </a:p>
        </p:txBody>
      </p:sp>
      <p:sp>
        <p:nvSpPr>
          <p:cNvPr id="4" name="Flecha derecha 3"/>
          <p:cNvSpPr/>
          <p:nvPr/>
        </p:nvSpPr>
        <p:spPr>
          <a:xfrm>
            <a:off x="4151338" y="3187432"/>
            <a:ext cx="1415181" cy="81400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uadroTexto 44"/>
          <p:cNvSpPr txBox="1"/>
          <p:nvPr/>
        </p:nvSpPr>
        <p:spPr>
          <a:xfrm>
            <a:off x="4151338" y="1844824"/>
            <a:ext cx="243688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NaI</a:t>
            </a:r>
            <a:r>
              <a:rPr lang="es-ES" b="1" dirty="0" smtClean="0"/>
              <a:t>(Tl)  2” x 2” </a:t>
            </a:r>
            <a:r>
              <a:rPr lang="es-ES" b="1" dirty="0" err="1" smtClean="0"/>
              <a:t>or</a:t>
            </a:r>
            <a:endParaRPr lang="es-ES" b="1" dirty="0" smtClean="0"/>
          </a:p>
          <a:p>
            <a:r>
              <a:rPr lang="es-ES" b="1" dirty="0" smtClean="0"/>
              <a:t>LaBr</a:t>
            </a:r>
            <a:r>
              <a:rPr lang="es-ES" b="1" baseline="-25000" dirty="0" smtClean="0"/>
              <a:t>3</a:t>
            </a:r>
            <a:r>
              <a:rPr lang="es-ES" b="1" dirty="0" smtClean="0"/>
              <a:t>(Ce) 1.5” x 1.5”</a:t>
            </a:r>
            <a:endParaRPr lang="en-GB" b="1" dirty="0"/>
          </a:p>
        </p:txBody>
      </p:sp>
      <p:sp>
        <p:nvSpPr>
          <p:cNvPr id="46" name="CuadroTexto 45"/>
          <p:cNvSpPr txBox="1"/>
          <p:nvPr/>
        </p:nvSpPr>
        <p:spPr>
          <a:xfrm>
            <a:off x="4733483" y="5363924"/>
            <a:ext cx="171072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NaI</a:t>
            </a:r>
            <a:r>
              <a:rPr lang="es-ES" b="1" dirty="0" smtClean="0"/>
              <a:t>(Tl) 2” x 2”</a:t>
            </a:r>
            <a:endParaRPr lang="en-GB" b="1" dirty="0"/>
          </a:p>
        </p:txBody>
      </p:sp>
      <p:sp>
        <p:nvSpPr>
          <p:cNvPr id="47" name="1 Título"/>
          <p:cNvSpPr txBox="1">
            <a:spLocks/>
          </p:cNvSpPr>
          <p:nvPr/>
        </p:nvSpPr>
        <p:spPr>
          <a:xfrm>
            <a:off x="539552" y="116632"/>
            <a:ext cx="8147248" cy="7200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 smtClean="0"/>
              <a:t>RARE´S ATMOSPHERIC MONITORING STATION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2335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8 CuadroTexto"/>
          <p:cNvSpPr txBox="1">
            <a:spLocks noChangeArrowheads="1"/>
          </p:cNvSpPr>
          <p:nvPr/>
        </p:nvSpPr>
        <p:spPr bwMode="auto">
          <a:xfrm>
            <a:off x="6197671" y="1010151"/>
            <a:ext cx="2555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Lucida Sans Unicode" pitchFamily="34" charset="0"/>
              </a:rPr>
              <a:t>RARE SYSTEM</a:t>
            </a:r>
            <a:endParaRPr lang="es-ES" dirty="0">
              <a:latin typeface="Lucida Sans Unicode" pitchFamily="34" charset="0"/>
            </a:endParaRPr>
          </a:p>
        </p:txBody>
      </p:sp>
      <p:pic>
        <p:nvPicPr>
          <p:cNvPr id="37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1 Título"/>
          <p:cNvSpPr txBox="1">
            <a:spLocks/>
          </p:cNvSpPr>
          <p:nvPr/>
        </p:nvSpPr>
        <p:spPr>
          <a:xfrm>
            <a:off x="539552" y="116632"/>
            <a:ext cx="8147248" cy="7200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 smtClean="0"/>
              <a:t>RARE´S ATMOSPHERIC MONITORING STATION</a:t>
            </a:r>
            <a:endParaRPr lang="es-ES" sz="320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3535"/>
            <a:ext cx="7570113" cy="510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4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36" y="1404413"/>
            <a:ext cx="4316413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4" r="13274"/>
          <a:stretch/>
        </p:blipFill>
        <p:spPr bwMode="auto">
          <a:xfrm>
            <a:off x="539552" y="1508749"/>
            <a:ext cx="2913524" cy="279417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" name="8 CuadroTexto"/>
          <p:cNvSpPr txBox="1">
            <a:spLocks noChangeArrowheads="1"/>
          </p:cNvSpPr>
          <p:nvPr/>
        </p:nvSpPr>
        <p:spPr bwMode="auto">
          <a:xfrm>
            <a:off x="6047064" y="907645"/>
            <a:ext cx="2555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Lucida Sans Unicode" pitchFamily="34" charset="0"/>
              </a:rPr>
              <a:t>RARE SYSTEM</a:t>
            </a:r>
            <a:endParaRPr lang="es-ES" dirty="0">
              <a:latin typeface="Lucida Sans Unicode" pitchFamily="34" charset="0"/>
            </a:endParaRPr>
          </a:p>
        </p:txBody>
      </p:sp>
      <p:sp>
        <p:nvSpPr>
          <p:cNvPr id="31" name="8 CuadroTexto"/>
          <p:cNvSpPr txBox="1">
            <a:spLocks noChangeArrowheads="1"/>
          </p:cNvSpPr>
          <p:nvPr/>
        </p:nvSpPr>
        <p:spPr bwMode="auto">
          <a:xfrm>
            <a:off x="323528" y="1052736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Lucida Sans Unicode" pitchFamily="34" charset="0"/>
              </a:rPr>
              <a:t>COMMERCIAL SYSTEM</a:t>
            </a:r>
            <a:endParaRPr lang="es-ES" dirty="0">
              <a:latin typeface="Lucida Sans Unicode" pitchFamily="34" charset="0"/>
            </a:endParaRPr>
          </a:p>
        </p:txBody>
      </p:sp>
      <p:sp>
        <p:nvSpPr>
          <p:cNvPr id="35" name="Flecha derecha 34"/>
          <p:cNvSpPr/>
          <p:nvPr/>
        </p:nvSpPr>
        <p:spPr>
          <a:xfrm>
            <a:off x="3117879" y="2498833"/>
            <a:ext cx="1415181" cy="81400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CuadroTexto 36"/>
          <p:cNvSpPr txBox="1"/>
          <p:nvPr/>
        </p:nvSpPr>
        <p:spPr>
          <a:xfrm>
            <a:off x="3825469" y="938971"/>
            <a:ext cx="243688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NaI</a:t>
            </a:r>
            <a:r>
              <a:rPr lang="es-ES" b="1" dirty="0" smtClean="0"/>
              <a:t>(Tl)  2” x 2” </a:t>
            </a:r>
            <a:r>
              <a:rPr lang="es-ES" b="1" dirty="0" err="1" smtClean="0"/>
              <a:t>or</a:t>
            </a:r>
            <a:endParaRPr lang="es-ES" b="1" dirty="0" smtClean="0"/>
          </a:p>
          <a:p>
            <a:r>
              <a:rPr lang="es-ES" b="1" dirty="0" smtClean="0"/>
              <a:t>LaBr</a:t>
            </a:r>
            <a:r>
              <a:rPr lang="es-ES" b="1" baseline="-25000" dirty="0" smtClean="0"/>
              <a:t>3</a:t>
            </a:r>
            <a:r>
              <a:rPr lang="es-ES" b="1" dirty="0" smtClean="0"/>
              <a:t>(Ce) 1.5” x 1.5”</a:t>
            </a:r>
            <a:endParaRPr lang="en-GB" b="1" dirty="0"/>
          </a:p>
        </p:txBody>
      </p:sp>
      <p:pic>
        <p:nvPicPr>
          <p:cNvPr id="39" name="Picture 2" descr="http://www.laruex.com/images/logo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 descr="http://www.laruex.com/images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1 Título"/>
          <p:cNvSpPr txBox="1">
            <a:spLocks/>
          </p:cNvSpPr>
          <p:nvPr/>
        </p:nvSpPr>
        <p:spPr>
          <a:xfrm>
            <a:off x="1105272" y="199914"/>
            <a:ext cx="7067128" cy="7200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 smtClean="0"/>
              <a:t>RARE´S WATER MONITORING STATION</a:t>
            </a:r>
            <a:endParaRPr lang="es-ES" sz="320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789040"/>
            <a:ext cx="4858697" cy="2770885"/>
          </a:xfrm>
          <a:prstGeom prst="rect">
            <a:avLst/>
          </a:prstGeom>
        </p:spPr>
      </p:pic>
      <p:sp>
        <p:nvSpPr>
          <p:cNvPr id="34" name="12 Redondear rectángulo de esquina diagonal"/>
          <p:cNvSpPr/>
          <p:nvPr/>
        </p:nvSpPr>
        <p:spPr>
          <a:xfrm rot="20733199">
            <a:off x="7326515" y="3069461"/>
            <a:ext cx="1846378" cy="87236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/>
              <a:t>Gamma </a:t>
            </a:r>
            <a:r>
              <a:rPr lang="es-ES" sz="2000" dirty="0" err="1" smtClean="0"/>
              <a:t>spectrometry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99995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1 Título"/>
          <p:cNvSpPr txBox="1">
            <a:spLocks/>
          </p:cNvSpPr>
          <p:nvPr/>
        </p:nvSpPr>
        <p:spPr>
          <a:xfrm>
            <a:off x="1105272" y="199914"/>
            <a:ext cx="7067128" cy="7200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 smtClean="0"/>
              <a:t>RARE´S WATER MONITORING STATION</a:t>
            </a:r>
            <a:endParaRPr lang="es-ES" sz="320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19993"/>
            <a:ext cx="6584801" cy="525221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5341685" y="4376339"/>
            <a:ext cx="231142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Rainfall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scavenging</a:t>
            </a:r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 flipH="1">
            <a:off x="4355976" y="4869160"/>
            <a:ext cx="2141420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>
            <a:stCxn id="3" idx="0"/>
          </p:cNvCxnSpPr>
          <p:nvPr/>
        </p:nvCxnSpPr>
        <p:spPr>
          <a:xfrm flipH="1" flipV="1">
            <a:off x="4355976" y="2348880"/>
            <a:ext cx="2141421" cy="20274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2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1 Título"/>
          <p:cNvSpPr txBox="1">
            <a:spLocks/>
          </p:cNvSpPr>
          <p:nvPr/>
        </p:nvSpPr>
        <p:spPr>
          <a:xfrm>
            <a:off x="674377" y="199914"/>
            <a:ext cx="8057329" cy="7200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 smtClean="0"/>
              <a:t>RARE´S GAMMA SPECTROMETRY </a:t>
            </a:r>
          </a:p>
          <a:p>
            <a:pPr algn="ctr"/>
            <a:r>
              <a:rPr lang="es-ES" sz="3200" dirty="0" err="1" smtClean="0"/>
              <a:t>routine</a:t>
            </a:r>
            <a:r>
              <a:rPr lang="es-ES" sz="3200" dirty="0" smtClean="0"/>
              <a:t> </a:t>
            </a:r>
            <a:r>
              <a:rPr lang="es-ES" sz="3200" dirty="0" err="1" smtClean="0"/>
              <a:t>operation</a:t>
            </a:r>
            <a:endParaRPr lang="es-ES" sz="3200" dirty="0"/>
          </a:p>
        </p:txBody>
      </p:sp>
      <p:sp>
        <p:nvSpPr>
          <p:cNvPr id="9" name="Rectángulo 37"/>
          <p:cNvSpPr/>
          <p:nvPr/>
        </p:nvSpPr>
        <p:spPr>
          <a:xfrm>
            <a:off x="323529" y="2060848"/>
            <a:ext cx="3744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FFC000"/>
                </a:solidFill>
              </a:rPr>
              <a:t>Early </a:t>
            </a:r>
            <a:r>
              <a:rPr lang="en-GB" sz="2000" b="1" dirty="0">
                <a:solidFill>
                  <a:srgbClr val="FFC000"/>
                </a:solidFill>
              </a:rPr>
              <a:t>warning </a:t>
            </a:r>
            <a:r>
              <a:rPr lang="en-GB" sz="2000" b="1" dirty="0" smtClean="0">
                <a:solidFill>
                  <a:srgbClr val="FFC000"/>
                </a:solidFill>
              </a:rPr>
              <a:t>mode </a:t>
            </a:r>
          </a:p>
          <a:p>
            <a:pPr algn="just"/>
            <a:endParaRPr lang="en-GB" sz="2000" b="1" dirty="0" smtClean="0">
              <a:solidFill>
                <a:srgbClr val="FFC000"/>
              </a:solidFill>
            </a:endParaRPr>
          </a:p>
          <a:p>
            <a:pPr algn="just"/>
            <a:r>
              <a:rPr lang="en-GB" sz="2000" dirty="0" smtClean="0"/>
              <a:t>	(10min spectra) </a:t>
            </a:r>
          </a:p>
          <a:p>
            <a:pPr algn="just"/>
            <a:endParaRPr lang="en-GB" sz="2000" dirty="0" smtClean="0"/>
          </a:p>
          <a:p>
            <a:pPr algn="just"/>
            <a:r>
              <a:rPr lang="en-GB" sz="2000" b="1" dirty="0" smtClean="0">
                <a:solidFill>
                  <a:srgbClr val="FFC000"/>
                </a:solidFill>
              </a:rPr>
              <a:t>     and surveillance mode</a:t>
            </a:r>
          </a:p>
          <a:p>
            <a:pPr algn="just"/>
            <a:r>
              <a:rPr lang="en-GB" sz="2000" b="1" dirty="0" smtClean="0">
                <a:solidFill>
                  <a:srgbClr val="FFC000"/>
                </a:solidFill>
              </a:rPr>
              <a:t> </a:t>
            </a:r>
          </a:p>
          <a:p>
            <a:pPr algn="just"/>
            <a:r>
              <a:rPr lang="en-GB" sz="2000" b="1" dirty="0" smtClean="0">
                <a:solidFill>
                  <a:srgbClr val="FFC000"/>
                </a:solidFill>
              </a:rPr>
              <a:t>	 </a:t>
            </a:r>
            <a:r>
              <a:rPr lang="en-GB" sz="2000" dirty="0" smtClean="0"/>
              <a:t>(6h and 24h  spectra)</a:t>
            </a:r>
            <a:endParaRPr lang="en-GB" sz="2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39551" y="4365104"/>
            <a:ext cx="4163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Total gamma </a:t>
            </a:r>
            <a:r>
              <a:rPr lang="es-ES" dirty="0" err="1" smtClean="0"/>
              <a:t>spectra</a:t>
            </a:r>
            <a:r>
              <a:rPr lang="es-ES" dirty="0" smtClean="0"/>
              <a:t> at </a:t>
            </a:r>
            <a:r>
              <a:rPr lang="es-ES" dirty="0" err="1" smtClean="0"/>
              <a:t>day</a:t>
            </a:r>
            <a:r>
              <a:rPr lang="es-ES" dirty="0" smtClean="0"/>
              <a:t>:</a:t>
            </a:r>
          </a:p>
          <a:p>
            <a:endParaRPr lang="es-ES" dirty="0"/>
          </a:p>
          <a:p>
            <a:r>
              <a:rPr lang="es-ES" dirty="0" smtClean="0"/>
              <a:t>	141 </a:t>
            </a:r>
            <a:r>
              <a:rPr lang="es-ES" dirty="0" smtClean="0">
                <a:sym typeface="Wingdings" pitchFamily="2" charset="2"/>
              </a:rPr>
              <a:t> 10 min </a:t>
            </a:r>
          </a:p>
          <a:p>
            <a:r>
              <a:rPr lang="es-ES" dirty="0">
                <a:sym typeface="Wingdings" pitchFamily="2" charset="2"/>
              </a:rPr>
              <a:t>	</a:t>
            </a:r>
            <a:r>
              <a:rPr lang="es-ES" dirty="0" smtClean="0">
                <a:sym typeface="Wingdings" pitchFamily="2" charset="2"/>
              </a:rPr>
              <a:t>4       6 h </a:t>
            </a:r>
          </a:p>
          <a:p>
            <a:r>
              <a:rPr lang="es-ES" dirty="0">
                <a:sym typeface="Wingdings" pitchFamily="2" charset="2"/>
              </a:rPr>
              <a:t>	</a:t>
            </a:r>
            <a:r>
              <a:rPr lang="es-ES" dirty="0" smtClean="0">
                <a:sym typeface="Wingdings" pitchFamily="2" charset="2"/>
              </a:rPr>
              <a:t>1       24 h</a:t>
            </a:r>
            <a:endParaRPr lang="es-ES" dirty="0"/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098941"/>
              </p:ext>
            </p:extLst>
          </p:nvPr>
        </p:nvGraphicFramePr>
        <p:xfrm>
          <a:off x="4283968" y="2420888"/>
          <a:ext cx="4499224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1008112"/>
                <a:gridCol w="1008112"/>
                <a:gridCol w="898824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</a:rPr>
                        <a:t>MDA (Bq/m3)</a:t>
                      </a:r>
                      <a:endParaRPr lang="es-E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10 min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6 h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24 h</a:t>
                      </a:r>
                      <a:endParaRPr lang="es-E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Ba-140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35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0,18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0,022</a:t>
                      </a:r>
                      <a:endParaRPr lang="es-E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I-131 </a:t>
                      </a:r>
                      <a:r>
                        <a:rPr lang="es-ES" sz="1600" dirty="0" err="1" smtClean="0"/>
                        <a:t>particulate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0,018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0,004</a:t>
                      </a:r>
                      <a:endParaRPr lang="es-E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Cs-137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5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0,025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0,003</a:t>
                      </a:r>
                      <a:endParaRPr lang="es-E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Co-60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6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0,011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0,004</a:t>
                      </a:r>
                      <a:endParaRPr lang="es-E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Zn-65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40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1,53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0,38</a:t>
                      </a:r>
                      <a:endParaRPr lang="es-E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I-131 </a:t>
                      </a:r>
                      <a:r>
                        <a:rPr lang="es-ES" sz="1600" dirty="0" err="1" smtClean="0"/>
                        <a:t>gaseous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36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0,18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0,023</a:t>
                      </a:r>
                      <a:endParaRPr lang="es-E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3779912" y="1412776"/>
            <a:ext cx="5256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es-ES" dirty="0" err="1" smtClean="0"/>
              <a:t>Airborne</a:t>
            </a:r>
            <a:r>
              <a:rPr lang="es-ES" dirty="0" smtClean="0"/>
              <a:t> </a:t>
            </a:r>
            <a:r>
              <a:rPr lang="es-ES" dirty="0" err="1" smtClean="0"/>
              <a:t>monitoring</a:t>
            </a:r>
            <a:r>
              <a:rPr lang="es-ES" dirty="0" smtClean="0"/>
              <a:t> </a:t>
            </a:r>
            <a:r>
              <a:rPr lang="es-ES" dirty="0" err="1" smtClean="0"/>
              <a:t>station</a:t>
            </a:r>
            <a:endParaRPr lang="es-ES" dirty="0" smtClean="0"/>
          </a:p>
          <a:p>
            <a:pPr algn="just">
              <a:buClrTx/>
              <a:buFontTx/>
              <a:buNone/>
            </a:pPr>
            <a:r>
              <a:rPr lang="es-ES" dirty="0" err="1" smtClean="0"/>
              <a:t>Flow</a:t>
            </a:r>
            <a:r>
              <a:rPr lang="es-ES" dirty="0" smtClean="0"/>
              <a:t>: </a:t>
            </a:r>
            <a:r>
              <a:rPr lang="es-ES" dirty="0" err="1" smtClean="0"/>
              <a:t>Particulate</a:t>
            </a:r>
            <a:r>
              <a:rPr lang="es-ES" dirty="0" smtClean="0"/>
              <a:t> </a:t>
            </a:r>
            <a:r>
              <a:rPr lang="es-ES" dirty="0" err="1" smtClean="0"/>
              <a:t>matter</a:t>
            </a:r>
            <a:r>
              <a:rPr lang="es-ES" dirty="0" smtClean="0"/>
              <a:t> </a:t>
            </a:r>
            <a:r>
              <a:rPr lang="es-ES" dirty="0" err="1" smtClean="0"/>
              <a:t>fraction</a:t>
            </a:r>
            <a:r>
              <a:rPr lang="es-ES" dirty="0" smtClean="0"/>
              <a:t> (LaBr3): </a:t>
            </a:r>
            <a:r>
              <a:rPr lang="es-ES" dirty="0"/>
              <a:t>25 m</a:t>
            </a:r>
            <a:r>
              <a:rPr lang="es-ES" baseline="33000" dirty="0"/>
              <a:t>3</a:t>
            </a:r>
            <a:r>
              <a:rPr lang="es-ES" dirty="0"/>
              <a:t>/h </a:t>
            </a:r>
          </a:p>
          <a:p>
            <a:pPr algn="just">
              <a:buClrTx/>
              <a:buFontTx/>
              <a:buNone/>
            </a:pPr>
            <a:r>
              <a:rPr lang="es-ES" dirty="0" smtClean="0"/>
              <a:t>          </a:t>
            </a:r>
            <a:r>
              <a:rPr lang="es-ES" dirty="0" err="1" smtClean="0"/>
              <a:t>Gaseous</a:t>
            </a:r>
            <a:r>
              <a:rPr lang="es-ES" dirty="0" smtClean="0"/>
              <a:t> </a:t>
            </a:r>
            <a:r>
              <a:rPr lang="es-ES" dirty="0" err="1" smtClean="0"/>
              <a:t>fraction</a:t>
            </a:r>
            <a:r>
              <a:rPr lang="es-ES" dirty="0" smtClean="0"/>
              <a:t> (</a:t>
            </a:r>
            <a:r>
              <a:rPr lang="es-ES" dirty="0" err="1" smtClean="0"/>
              <a:t>NaI</a:t>
            </a:r>
            <a:r>
              <a:rPr lang="es-ES" dirty="0" smtClean="0"/>
              <a:t>): </a:t>
            </a:r>
            <a:r>
              <a:rPr lang="es-ES" dirty="0"/>
              <a:t>8 m</a:t>
            </a:r>
            <a:r>
              <a:rPr lang="es-ES" baseline="33000" dirty="0"/>
              <a:t>3</a:t>
            </a:r>
            <a:r>
              <a:rPr lang="es-ES" dirty="0"/>
              <a:t>/h</a:t>
            </a:r>
          </a:p>
        </p:txBody>
      </p:sp>
    </p:spTree>
    <p:extLst>
      <p:ext uri="{BB962C8B-B14F-4D97-AF65-F5344CB8AC3E}">
        <p14:creationId xmlns:p14="http://schemas.microsoft.com/office/powerpoint/2010/main" val="388339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95537" y="980728"/>
            <a:ext cx="85689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THE INFORMATION PROVIDED BY A RADIOLOGICAL NETWORK REQUIRES POWERFULL SOFTWARE</a:t>
            </a:r>
          </a:p>
          <a:p>
            <a:endParaRPr lang="es-ES" sz="3600" dirty="0"/>
          </a:p>
          <a:p>
            <a:endParaRPr lang="es-ES" sz="3600" dirty="0" smtClean="0"/>
          </a:p>
          <a:p>
            <a:pPr algn="ctr"/>
            <a:r>
              <a:rPr lang="es-ES" sz="3600" dirty="0" smtClean="0"/>
              <a:t>WE HAVE DEVELOPED OUR SOFTWARE TOOLS </a:t>
            </a:r>
            <a:endParaRPr lang="es-ES" sz="3600" dirty="0"/>
          </a:p>
        </p:txBody>
      </p:sp>
      <p:sp>
        <p:nvSpPr>
          <p:cNvPr id="6" name="5 Flecha abajo"/>
          <p:cNvSpPr/>
          <p:nvPr/>
        </p:nvSpPr>
        <p:spPr>
          <a:xfrm>
            <a:off x="4283968" y="2965887"/>
            <a:ext cx="576064" cy="607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8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upo 26"/>
          <p:cNvGrpSpPr/>
          <p:nvPr/>
        </p:nvGrpSpPr>
        <p:grpSpPr>
          <a:xfrm>
            <a:off x="323528" y="1268760"/>
            <a:ext cx="6584611" cy="5015801"/>
            <a:chOff x="1083733" y="1218238"/>
            <a:chExt cx="6872643" cy="528103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/>
            <a:srcRect t="11348" b="3390"/>
            <a:stretch/>
          </p:blipFill>
          <p:spPr>
            <a:xfrm>
              <a:off x="1083733" y="1268760"/>
              <a:ext cx="6872643" cy="5230516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1145608" y="2382132"/>
              <a:ext cx="1303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Vicinity</a:t>
              </a:r>
              <a:r>
                <a:rPr lang="es-ES" sz="1200" dirty="0" smtClean="0">
                  <a:solidFill>
                    <a:schemeClr val="bg1"/>
                  </a:solidFill>
                </a:rPr>
                <a:t> of Almaraz NPP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1145608" y="3934043"/>
              <a:ext cx="1591598" cy="486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Further Spanish</a:t>
              </a:r>
              <a:r>
                <a:rPr lang="es-ES" sz="1200" dirty="0" smtClean="0">
                  <a:solidFill>
                    <a:schemeClr val="bg1"/>
                  </a:solidFill>
                </a:rPr>
                <a:t> </a:t>
              </a:r>
              <a:r>
                <a:rPr lang="en-US" sz="1200" dirty="0" smtClean="0">
                  <a:solidFill>
                    <a:schemeClr val="bg1"/>
                  </a:solidFill>
                </a:rPr>
                <a:t>locations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1145608" y="5435348"/>
              <a:ext cx="13033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smtClean="0">
                  <a:solidFill>
                    <a:schemeClr val="bg1"/>
                  </a:solidFill>
                </a:rPr>
                <a:t>Portugal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115616" y="1268760"/>
              <a:ext cx="20906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err="1" smtClean="0">
                  <a:solidFill>
                    <a:schemeClr val="bg1"/>
                  </a:solidFill>
                </a:rPr>
                <a:t>Monitoring</a:t>
              </a:r>
              <a:r>
                <a:rPr lang="es-ES" sz="1600" b="1" dirty="0" smtClean="0">
                  <a:solidFill>
                    <a:schemeClr val="bg1"/>
                  </a:solidFill>
                </a:rPr>
                <a:t> </a:t>
              </a:r>
              <a:r>
                <a:rPr lang="es-ES" sz="1600" b="1" dirty="0" err="1" smtClean="0">
                  <a:solidFill>
                    <a:schemeClr val="bg1"/>
                  </a:solidFill>
                </a:rPr>
                <a:t>stations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6660232" y="1507361"/>
              <a:ext cx="11897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bg1"/>
                  </a:solidFill>
                </a:rPr>
                <a:t>Mobile </a:t>
              </a:r>
              <a:r>
                <a:rPr lang="es-ES" sz="1600" b="1" dirty="0" err="1" smtClean="0">
                  <a:solidFill>
                    <a:schemeClr val="bg1"/>
                  </a:solidFill>
                </a:rPr>
                <a:t>lab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3275856" y="3212976"/>
              <a:ext cx="11924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rgbClr val="C00000"/>
                  </a:solidFill>
                </a:rPr>
                <a:t>SERVER 1</a:t>
              </a:r>
              <a:endParaRPr lang="en-GB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3419872" y="5305868"/>
              <a:ext cx="11924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rgbClr val="C00000"/>
                  </a:solidFill>
                </a:rPr>
                <a:t>SERVER 2</a:t>
              </a:r>
              <a:endParaRPr lang="en-GB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5751565" y="4935089"/>
              <a:ext cx="11924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rgbClr val="C00000"/>
                  </a:solidFill>
                </a:rPr>
                <a:t>SERVER 3</a:t>
              </a:r>
              <a:endParaRPr lang="en-GB" sz="1600" b="1" dirty="0">
                <a:solidFill>
                  <a:srgbClr val="C00000"/>
                </a:solidFill>
              </a:endParaRPr>
            </a:p>
          </p:txBody>
        </p:sp>
        <p:pic>
          <p:nvPicPr>
            <p:cNvPr id="24" name="Picture 2" descr="F:\TRABAJO DE PEPE\PROTOCOLOS PEPE\CURSO CSN OCTUBRE 2017\image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78" r="14061"/>
            <a:stretch/>
          </p:blipFill>
          <p:spPr bwMode="auto">
            <a:xfrm>
              <a:off x="3548483" y="1547807"/>
              <a:ext cx="848183" cy="7147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uadroTexto 18"/>
            <p:cNvSpPr txBox="1"/>
            <p:nvPr/>
          </p:nvSpPr>
          <p:spPr>
            <a:xfrm>
              <a:off x="3491880" y="1218238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err="1" smtClean="0">
                  <a:solidFill>
                    <a:schemeClr val="bg1"/>
                  </a:solidFill>
                </a:rPr>
                <a:t>Drone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Conector recto de flecha 24"/>
            <p:cNvCxnSpPr/>
            <p:nvPr/>
          </p:nvCxnSpPr>
          <p:spPr>
            <a:xfrm>
              <a:off x="4275153" y="2038042"/>
              <a:ext cx="131520" cy="405492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uadroTexto 25"/>
          <p:cNvSpPr txBox="1"/>
          <p:nvPr/>
        </p:nvSpPr>
        <p:spPr>
          <a:xfrm>
            <a:off x="2987824" y="188913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Considering the number of monitoring stations and their analytical capabilities: 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200000 data/day</a:t>
            </a:r>
          </a:p>
          <a:p>
            <a:r>
              <a:rPr lang="en-US" dirty="0" smtClean="0"/>
              <a:t>(radiological, meteorological and operational)</a:t>
            </a:r>
            <a:endParaRPr lang="en-US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r="7948" b="7553"/>
          <a:stretch/>
        </p:blipFill>
        <p:spPr>
          <a:xfrm>
            <a:off x="5364088" y="2276872"/>
            <a:ext cx="3443670" cy="2131795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5938198" y="2350621"/>
            <a:ext cx="1802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SOFTWARE TOOLS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354075" y="161313"/>
            <a:ext cx="2876643" cy="7200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 smtClean="0"/>
              <a:t>SOFTWARE APPLICATIONS</a:t>
            </a:r>
            <a:endParaRPr lang="es-ES" sz="32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2627784" y="5373216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C00000"/>
                </a:solidFill>
              </a:rPr>
              <a:t>(</a:t>
            </a:r>
            <a:r>
              <a:rPr lang="es-ES" sz="1400" b="1" dirty="0" err="1" smtClean="0">
                <a:solidFill>
                  <a:srgbClr val="C00000"/>
                </a:solidFill>
              </a:rPr>
              <a:t>backup</a:t>
            </a:r>
            <a:r>
              <a:rPr lang="es-ES" sz="1400" b="1" dirty="0" smtClean="0">
                <a:solidFill>
                  <a:srgbClr val="C00000"/>
                </a:solidFill>
              </a:rPr>
              <a:t>)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4824697" y="5042204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C00000"/>
                </a:solidFill>
              </a:rPr>
              <a:t>(</a:t>
            </a:r>
            <a:r>
              <a:rPr lang="es-ES" sz="1400" b="1" dirty="0" err="1" smtClean="0">
                <a:solidFill>
                  <a:srgbClr val="C00000"/>
                </a:solidFill>
              </a:rPr>
              <a:t>backup</a:t>
            </a:r>
            <a:r>
              <a:rPr lang="es-ES" sz="1400" b="1" dirty="0" smtClean="0">
                <a:solidFill>
                  <a:srgbClr val="C00000"/>
                </a:solidFill>
              </a:rPr>
              <a:t>)</a:t>
            </a:r>
            <a:endParaRPr lang="en-GB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388864" y="633616"/>
            <a:ext cx="7560840" cy="5061173"/>
            <a:chOff x="755576" y="371123"/>
            <a:chExt cx="7776864" cy="514610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"/>
            <a:stretch/>
          </p:blipFill>
          <p:spPr bwMode="auto">
            <a:xfrm>
              <a:off x="755576" y="371123"/>
              <a:ext cx="7776864" cy="5146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upo 3"/>
            <p:cNvGrpSpPr/>
            <p:nvPr/>
          </p:nvGrpSpPr>
          <p:grpSpPr>
            <a:xfrm>
              <a:off x="755576" y="587147"/>
              <a:ext cx="7632848" cy="3304777"/>
              <a:chOff x="755576" y="587147"/>
              <a:chExt cx="7632848" cy="3304777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2687" y="3620461"/>
                <a:ext cx="605737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1" r="50000" b="15708"/>
              <a:stretch/>
            </p:blipFill>
            <p:spPr bwMode="auto">
              <a:xfrm>
                <a:off x="755576" y="590413"/>
                <a:ext cx="194371" cy="180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1" r="50000" b="15708"/>
              <a:stretch/>
            </p:blipFill>
            <p:spPr bwMode="auto">
              <a:xfrm>
                <a:off x="755576" y="2063311"/>
                <a:ext cx="194371" cy="180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1" r="50000" b="15708"/>
              <a:stretch/>
            </p:blipFill>
            <p:spPr bwMode="auto">
              <a:xfrm>
                <a:off x="764043" y="3594549"/>
                <a:ext cx="194371" cy="180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1" r="50000" b="15708"/>
              <a:stretch/>
            </p:blipFill>
            <p:spPr bwMode="auto">
              <a:xfrm>
                <a:off x="3089505" y="3577615"/>
                <a:ext cx="194371" cy="180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1" r="50000" b="15708"/>
              <a:stretch/>
            </p:blipFill>
            <p:spPr bwMode="auto">
              <a:xfrm>
                <a:off x="3106439" y="2099315"/>
                <a:ext cx="194371" cy="180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1" r="50000" b="15708"/>
              <a:stretch/>
            </p:blipFill>
            <p:spPr bwMode="auto">
              <a:xfrm>
                <a:off x="3114906" y="587147"/>
                <a:ext cx="194371" cy="180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1" r="50000" b="15708"/>
              <a:stretch/>
            </p:blipFill>
            <p:spPr bwMode="auto">
              <a:xfrm>
                <a:off x="5385741" y="587147"/>
                <a:ext cx="194371" cy="180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1" r="50000" b="15708"/>
              <a:stretch/>
            </p:blipFill>
            <p:spPr bwMode="auto">
              <a:xfrm>
                <a:off x="5385741" y="2063311"/>
                <a:ext cx="194371" cy="180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1" r="50000" b="15708"/>
              <a:stretch/>
            </p:blipFill>
            <p:spPr bwMode="auto">
              <a:xfrm>
                <a:off x="5385741" y="3575479"/>
                <a:ext cx="194371" cy="180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4" name="33 Conector recto de flecha"/>
              <p:cNvCxnSpPr/>
              <p:nvPr/>
            </p:nvCxnSpPr>
            <p:spPr>
              <a:xfrm flipV="1">
                <a:off x="8085555" y="2224573"/>
                <a:ext cx="0" cy="2924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Picture 2" descr="http://www.laruex.com/images/logo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 descr="http://www.laruex.com/images/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37 CuadroTexto"/>
          <p:cNvSpPr txBox="1"/>
          <p:nvPr/>
        </p:nvSpPr>
        <p:spPr>
          <a:xfrm>
            <a:off x="80046" y="171951"/>
            <a:ext cx="117958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2060"/>
                </a:solidFill>
              </a:rPr>
              <a:t>H*(10)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9512" y="5766355"/>
            <a:ext cx="8852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 1: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30% of monthly average dose rate plus annual average dose rate from natural background. 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 </a:t>
            </a:r>
            <a:r>
              <a:rPr lang="en-US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0.114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μSv·h</a:t>
            </a:r>
            <a:r>
              <a:rPr lang="en-US" sz="16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–1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plus annual average dose rate from natural background. 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 </a:t>
            </a:r>
            <a:r>
              <a:rPr lang="en-US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0.228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μSv·h</a:t>
            </a:r>
            <a:r>
              <a:rPr lang="en-US" sz="16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–1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plus annual average dose rate from natural background.</a:t>
            </a:r>
            <a:endParaRPr lang="en-GB" sz="1600" dirty="0"/>
          </a:p>
        </p:txBody>
      </p:sp>
      <p:sp>
        <p:nvSpPr>
          <p:cNvPr id="6" name="Rectángulo 5"/>
          <p:cNvSpPr/>
          <p:nvPr/>
        </p:nvSpPr>
        <p:spPr>
          <a:xfrm>
            <a:off x="111384" y="1642437"/>
            <a:ext cx="1105832" cy="2991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596" y="1649333"/>
            <a:ext cx="51435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4467" y="1681976"/>
            <a:ext cx="2381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/>
          <p:cNvSpPr txBox="1"/>
          <p:nvPr/>
        </p:nvSpPr>
        <p:spPr>
          <a:xfrm>
            <a:off x="79038" y="908720"/>
            <a:ext cx="108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Station state </a:t>
            </a:r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251520" y="1907401"/>
            <a:ext cx="144016" cy="21889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35496" y="4139788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Working</a:t>
            </a:r>
            <a:endParaRPr lang="en-US" dirty="0"/>
          </a:p>
        </p:txBody>
      </p:sp>
      <p:cxnSp>
        <p:nvCxnSpPr>
          <p:cNvPr id="27" name="Conector recto de flecha 26"/>
          <p:cNvCxnSpPr/>
          <p:nvPr/>
        </p:nvCxnSpPr>
        <p:spPr>
          <a:xfrm>
            <a:off x="640588" y="1859338"/>
            <a:ext cx="140358" cy="13536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360377" y="3212976"/>
            <a:ext cx="97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Shut down</a:t>
            </a:r>
            <a:endParaRPr lang="en-U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5890413" y="122375"/>
            <a:ext cx="111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C000"/>
                </a:solidFill>
              </a:rPr>
              <a:t>LEVEL 1</a:t>
            </a:r>
            <a:endParaRPr lang="en-GB" b="1" dirty="0">
              <a:solidFill>
                <a:srgbClr val="FFC000"/>
              </a:solidFill>
            </a:endParaRPr>
          </a:p>
        </p:txBody>
      </p:sp>
      <p:cxnSp>
        <p:nvCxnSpPr>
          <p:cNvPr id="31" name="Conector recto de flecha 30"/>
          <p:cNvCxnSpPr/>
          <p:nvPr/>
        </p:nvCxnSpPr>
        <p:spPr>
          <a:xfrm flipH="1">
            <a:off x="5364090" y="491707"/>
            <a:ext cx="612360" cy="8490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33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202" y="2151306"/>
            <a:ext cx="6344558" cy="459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Conector recto de flecha"/>
          <p:cNvCxnSpPr/>
          <p:nvPr/>
        </p:nvCxnSpPr>
        <p:spPr>
          <a:xfrm flipH="1" flipV="1">
            <a:off x="6804248" y="3376500"/>
            <a:ext cx="1323302" cy="3895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V="1">
            <a:off x="539552" y="3429000"/>
            <a:ext cx="1152128" cy="50405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7673321" y="3789040"/>
            <a:ext cx="1593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</a:rPr>
              <a:t>Activity concentration (green)</a:t>
            </a:r>
          </a:p>
          <a:p>
            <a:r>
              <a:rPr lang="en-US" sz="1600" b="1" dirty="0" smtClean="0">
                <a:solidFill>
                  <a:srgbClr val="FFC000"/>
                </a:solidFill>
              </a:rPr>
              <a:t>and </a:t>
            </a:r>
          </a:p>
          <a:p>
            <a:r>
              <a:rPr lang="en-US" sz="1600" b="1" dirty="0" smtClean="0">
                <a:solidFill>
                  <a:srgbClr val="FFC000"/>
                </a:solidFill>
              </a:rPr>
              <a:t>MDA</a:t>
            </a:r>
          </a:p>
          <a:p>
            <a:r>
              <a:rPr lang="en-US" sz="1600" b="1" dirty="0" smtClean="0">
                <a:solidFill>
                  <a:srgbClr val="FFC000"/>
                </a:solidFill>
              </a:rPr>
              <a:t>(orange)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-21998" y="3933056"/>
            <a:ext cx="15621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</a:rPr>
              <a:t>Air flow and its proper operational range</a:t>
            </a:r>
            <a:endParaRPr lang="en-US" sz="1600" b="1" dirty="0">
              <a:solidFill>
                <a:srgbClr val="FFC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1440" y="223610"/>
            <a:ext cx="3816424" cy="238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16 Conector recto de flecha"/>
          <p:cNvCxnSpPr/>
          <p:nvPr/>
        </p:nvCxnSpPr>
        <p:spPr>
          <a:xfrm flipV="1">
            <a:off x="4256362" y="1453986"/>
            <a:ext cx="1107726" cy="13989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Elipse"/>
          <p:cNvSpPr/>
          <p:nvPr/>
        </p:nvSpPr>
        <p:spPr>
          <a:xfrm>
            <a:off x="3997358" y="267989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2570290" y="1268760"/>
            <a:ext cx="287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</a:rPr>
              <a:t>Direct access to gamma spectrum for inspection</a:t>
            </a:r>
            <a:endParaRPr lang="en-US" sz="1600" b="1" dirty="0">
              <a:solidFill>
                <a:srgbClr val="FFC000"/>
              </a:solidFill>
            </a:endParaRPr>
          </a:p>
        </p:txBody>
      </p:sp>
      <p:pic>
        <p:nvPicPr>
          <p:cNvPr id="14" name="Picture 2" descr="http://www.laruex.com/images/logo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http://www.laruex.com/images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37 CuadroTexto"/>
          <p:cNvSpPr txBox="1"/>
          <p:nvPr/>
        </p:nvSpPr>
        <p:spPr>
          <a:xfrm>
            <a:off x="80045" y="171951"/>
            <a:ext cx="362785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Activity concentrations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54976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323528" y="188640"/>
            <a:ext cx="8147248" cy="7200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 smtClean="0"/>
              <a:t>RARE NETWORK</a:t>
            </a:r>
            <a:endParaRPr lang="es-ES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7026"/>
          <a:stretch/>
        </p:blipFill>
        <p:spPr>
          <a:xfrm>
            <a:off x="3693488" y="130935"/>
            <a:ext cx="5361141" cy="4149089"/>
          </a:xfrm>
          <a:prstGeom prst="rect">
            <a:avLst/>
          </a:prstGeom>
        </p:spPr>
      </p:pic>
      <p:pic>
        <p:nvPicPr>
          <p:cNvPr id="17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1" y="3025896"/>
            <a:ext cx="3716804" cy="3067400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4067944" y="4500650"/>
            <a:ext cx="53459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Commission date: </a:t>
            </a:r>
            <a:r>
              <a:rPr lang="en-GB" dirty="0" smtClean="0"/>
              <a:t>September </a:t>
            </a:r>
            <a:r>
              <a:rPr lang="en-GB" dirty="0"/>
              <a:t>1, </a:t>
            </a:r>
            <a:r>
              <a:rPr lang="en-GB" dirty="0" smtClean="0"/>
              <a:t>1983</a:t>
            </a:r>
          </a:p>
          <a:p>
            <a:endParaRPr lang="en-GB" dirty="0"/>
          </a:p>
          <a:p>
            <a:r>
              <a:rPr lang="en-GB" b="1" dirty="0" smtClean="0"/>
              <a:t>Power generation:</a:t>
            </a:r>
            <a:endParaRPr lang="en-GB" b="1" dirty="0"/>
          </a:p>
          <a:p>
            <a:r>
              <a:rPr lang="en-GB" dirty="0"/>
              <a:t>Units </a:t>
            </a:r>
            <a:r>
              <a:rPr lang="en-GB" dirty="0" smtClean="0"/>
              <a:t>operational: 1 </a:t>
            </a:r>
            <a:r>
              <a:rPr lang="en-GB" dirty="0"/>
              <a:t>× 1011 </a:t>
            </a:r>
            <a:r>
              <a:rPr lang="en-GB" dirty="0" smtClean="0"/>
              <a:t>MW  + 1 </a:t>
            </a:r>
            <a:r>
              <a:rPr lang="en-GB" dirty="0"/>
              <a:t>× 1006 MW</a:t>
            </a:r>
          </a:p>
          <a:p>
            <a:r>
              <a:rPr lang="en-GB" dirty="0" smtClean="0"/>
              <a:t>Capacity factor: 85.88</a:t>
            </a:r>
            <a:r>
              <a:rPr lang="en-GB" dirty="0"/>
              <a:t>%</a:t>
            </a:r>
          </a:p>
          <a:p>
            <a:r>
              <a:rPr lang="en-GB" dirty="0"/>
              <a:t>Annual net </a:t>
            </a:r>
            <a:r>
              <a:rPr lang="en-GB" dirty="0" smtClean="0"/>
              <a:t>output:15,174 </a:t>
            </a:r>
            <a:r>
              <a:rPr lang="en-GB" dirty="0" err="1"/>
              <a:t>GW·h</a:t>
            </a:r>
            <a:r>
              <a:rPr lang="en-GB" dirty="0"/>
              <a:t> (</a:t>
            </a:r>
            <a:r>
              <a:rPr lang="en-GB" dirty="0" smtClean="0"/>
              <a:t>2016)</a:t>
            </a:r>
            <a:endParaRPr lang="en-GB" dirty="0"/>
          </a:p>
        </p:txBody>
      </p:sp>
      <p:sp>
        <p:nvSpPr>
          <p:cNvPr id="31" name="25 CuadroTexto"/>
          <p:cNvSpPr txBox="1"/>
          <p:nvPr/>
        </p:nvSpPr>
        <p:spPr>
          <a:xfrm>
            <a:off x="-36512" y="980728"/>
            <a:ext cx="3879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ALMARAZ NUCLEAR POWER PLANT</a:t>
            </a:r>
            <a:br>
              <a:rPr lang="es-ES" sz="2400" b="1" dirty="0" smtClean="0"/>
            </a:br>
            <a:r>
              <a:rPr lang="es-ES" sz="2400" b="1" dirty="0" smtClean="0"/>
              <a:t>(ANPP)</a:t>
            </a:r>
          </a:p>
        </p:txBody>
      </p:sp>
    </p:spTree>
    <p:extLst>
      <p:ext uri="{BB962C8B-B14F-4D97-AF65-F5344CB8AC3E}">
        <p14:creationId xmlns:p14="http://schemas.microsoft.com/office/powerpoint/2010/main" val="14916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556792"/>
            <a:ext cx="6752051" cy="4811411"/>
          </a:xfrm>
          <a:prstGeom prst="rect">
            <a:avLst/>
          </a:prstGeom>
          <a:noFill/>
        </p:spPr>
      </p:pic>
      <p:cxnSp>
        <p:nvCxnSpPr>
          <p:cNvPr id="8" name="7 Conector recto de flecha"/>
          <p:cNvCxnSpPr/>
          <p:nvPr/>
        </p:nvCxnSpPr>
        <p:spPr>
          <a:xfrm flipH="1">
            <a:off x="3198686" y="1194801"/>
            <a:ext cx="2376263" cy="15280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613513" y="764704"/>
            <a:ext cx="335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Direction between the station and </a:t>
            </a:r>
            <a:r>
              <a:rPr lang="en-US" dirty="0" err="1" smtClean="0">
                <a:solidFill>
                  <a:srgbClr val="FFC000"/>
                </a:solidFill>
              </a:rPr>
              <a:t>Almaraz</a:t>
            </a:r>
            <a:r>
              <a:rPr lang="en-US" dirty="0" smtClean="0">
                <a:solidFill>
                  <a:srgbClr val="FFC000"/>
                </a:solidFill>
              </a:rPr>
              <a:t> NPP (pink lines)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605575" y="772887"/>
            <a:ext cx="259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Wind direction on real-time (blue points)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2387492" y="1493177"/>
            <a:ext cx="168284" cy="85570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37 CuadroTexto"/>
          <p:cNvSpPr txBox="1"/>
          <p:nvPr/>
        </p:nvSpPr>
        <p:spPr>
          <a:xfrm>
            <a:off x="80045" y="171951"/>
            <a:ext cx="311864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Meteorological data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7504" y="233494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C000"/>
                </a:solidFill>
              </a:rPr>
              <a:t>WIND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7504" y="3501008"/>
            <a:ext cx="1368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C000"/>
                </a:solidFill>
              </a:rPr>
              <a:t>RAIN AND </a:t>
            </a:r>
          </a:p>
          <a:p>
            <a:r>
              <a:rPr lang="es-ES" b="1" dirty="0" smtClean="0">
                <a:solidFill>
                  <a:srgbClr val="FFC000"/>
                </a:solidFill>
              </a:rPr>
              <a:t>HUMIDITY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07504" y="5147900"/>
            <a:ext cx="192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C000"/>
                </a:solidFill>
              </a:rPr>
              <a:t>TEMPERATURE</a:t>
            </a:r>
            <a:endParaRPr lang="en-GB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495" y="189426"/>
            <a:ext cx="5032993" cy="3599614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711" y="2276872"/>
            <a:ext cx="5432778" cy="392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323528" y="76470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Flow, voltage,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indoor temperature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004287" y="4108430"/>
            <a:ext cx="202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C000"/>
                </a:solidFill>
              </a:rPr>
              <a:t>INPUT VOLTAGE</a:t>
            </a:r>
            <a:endParaRPr lang="es-ES" b="1" dirty="0">
              <a:solidFill>
                <a:srgbClr val="FFC000"/>
              </a:solidFill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 flipH="1" flipV="1">
            <a:off x="7884368" y="908720"/>
            <a:ext cx="216024" cy="319971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5868144" y="4797152"/>
            <a:ext cx="2279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OUTPUT VOLTAGE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(stabilized)</a:t>
            </a:r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 flipH="1" flipV="1">
            <a:off x="4860032" y="3356992"/>
            <a:ext cx="1512168" cy="14401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www.laruex.com/images/logo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www.laruex.com/images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37 CuadroTexto"/>
          <p:cNvSpPr txBox="1"/>
          <p:nvPr/>
        </p:nvSpPr>
        <p:spPr>
          <a:xfrm>
            <a:off x="80045" y="171951"/>
            <a:ext cx="261974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Operational data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41558" y="1678323"/>
            <a:ext cx="260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MONITORING OF UPS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01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899592" y="980728"/>
            <a:ext cx="7632848" cy="4752528"/>
            <a:chOff x="611560" y="908720"/>
            <a:chExt cx="8035512" cy="532534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908720"/>
              <a:ext cx="8035512" cy="5325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054" y="4202743"/>
              <a:ext cx="281933" cy="247759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054" y="1095716"/>
              <a:ext cx="281933" cy="247759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054" y="2650864"/>
              <a:ext cx="281933" cy="247759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5931" y="4203305"/>
              <a:ext cx="281933" cy="247759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5931" y="1096278"/>
              <a:ext cx="281933" cy="247759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5931" y="2651426"/>
              <a:ext cx="281933" cy="247759"/>
            </a:xfrm>
            <a:prstGeom prst="rect">
              <a:avLst/>
            </a:prstGeom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4613" y="4203305"/>
              <a:ext cx="281933" cy="247759"/>
            </a:xfrm>
            <a:prstGeom prst="rect">
              <a:avLst/>
            </a:prstGeom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4613" y="1096278"/>
              <a:ext cx="281933" cy="247759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4613" y="2651426"/>
              <a:ext cx="281933" cy="247759"/>
            </a:xfrm>
            <a:prstGeom prst="rect">
              <a:avLst/>
            </a:prstGeom>
          </p:spPr>
        </p:pic>
      </p:grpSp>
      <p:pic>
        <p:nvPicPr>
          <p:cNvPr id="37" name="Picture 2" descr="http://www.laruex.com/images/logo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http://www.laruex.com/images/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ángulo 3"/>
          <p:cNvSpPr/>
          <p:nvPr/>
        </p:nvSpPr>
        <p:spPr>
          <a:xfrm>
            <a:off x="950009" y="1147610"/>
            <a:ext cx="2309992" cy="13164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200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GB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37 CuadroTexto"/>
          <p:cNvSpPr txBox="1"/>
          <p:nvPr/>
        </p:nvSpPr>
        <p:spPr>
          <a:xfrm>
            <a:off x="80045" y="171951"/>
            <a:ext cx="658018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Easy identification of operational anomalies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 cstate="print"/>
          <a:srcRect l="24052" t="38629" r="30374" b="2802"/>
          <a:stretch/>
        </p:blipFill>
        <p:spPr bwMode="auto">
          <a:xfrm>
            <a:off x="6372200" y="3877221"/>
            <a:ext cx="2592288" cy="185603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/>
        </p:spPr>
      </p:pic>
      <p:graphicFrame>
        <p:nvGraphicFramePr>
          <p:cNvPr id="18" name="1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523322"/>
              </p:ext>
            </p:extLst>
          </p:nvPr>
        </p:nvGraphicFramePr>
        <p:xfrm>
          <a:off x="5746080" y="539449"/>
          <a:ext cx="3156272" cy="481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Ecuación" r:id="rId8" imgW="2831760" imgH="431640" progId="Equation.3">
                  <p:embed/>
                </p:oleObj>
              </mc:Choice>
              <mc:Fallback>
                <p:oleObj name="Ecuación" r:id="rId8" imgW="2831760" imgH="431640" progId="Equation.3">
                  <p:embed/>
                  <p:pic>
                    <p:nvPicPr>
                      <p:cNvPr id="11" name="10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080" y="539449"/>
                        <a:ext cx="3156272" cy="48140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19 Rectángulo redondeado"/>
          <p:cNvSpPr/>
          <p:nvPr/>
        </p:nvSpPr>
        <p:spPr>
          <a:xfrm>
            <a:off x="1483272" y="5870015"/>
            <a:ext cx="1015673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smtClean="0"/>
              <a:t>Jammed filter</a:t>
            </a:r>
            <a:endParaRPr lang="en-US" sz="1500" dirty="0"/>
          </a:p>
        </p:txBody>
      </p:sp>
      <p:sp>
        <p:nvSpPr>
          <p:cNvPr id="20" name="20 Rectángulo redondeado"/>
          <p:cNvSpPr/>
          <p:nvPr/>
        </p:nvSpPr>
        <p:spPr>
          <a:xfrm>
            <a:off x="3419872" y="5870015"/>
            <a:ext cx="1295557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/>
              <a:t>Flow decreases</a:t>
            </a:r>
            <a:endParaRPr lang="en-US" sz="1600" dirty="0"/>
          </a:p>
        </p:txBody>
      </p:sp>
      <p:sp>
        <p:nvSpPr>
          <p:cNvPr id="21" name="22 Flecha derecha"/>
          <p:cNvSpPr/>
          <p:nvPr/>
        </p:nvSpPr>
        <p:spPr>
          <a:xfrm>
            <a:off x="2505248" y="5985003"/>
            <a:ext cx="754753" cy="490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2" name="20 Rectángulo redondeado"/>
          <p:cNvSpPr/>
          <p:nvPr/>
        </p:nvSpPr>
        <p:spPr>
          <a:xfrm>
            <a:off x="5652707" y="5870015"/>
            <a:ext cx="1295557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/>
              <a:t>Activities increase</a:t>
            </a:r>
            <a:endParaRPr lang="en-US" sz="1600" dirty="0"/>
          </a:p>
        </p:txBody>
      </p:sp>
      <p:sp>
        <p:nvSpPr>
          <p:cNvPr id="23" name="22 Flecha derecha"/>
          <p:cNvSpPr/>
          <p:nvPr/>
        </p:nvSpPr>
        <p:spPr>
          <a:xfrm>
            <a:off x="4724323" y="5985003"/>
            <a:ext cx="754753" cy="490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6608952" y="4119463"/>
            <a:ext cx="221152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C000"/>
                </a:solidFill>
              </a:rPr>
              <a:t>Webcam image (visualized at RARE´s headquarters)</a:t>
            </a:r>
            <a:endParaRPr lang="en-US" sz="1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9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adroTexto 37"/>
          <p:cNvSpPr txBox="1"/>
          <p:nvPr/>
        </p:nvSpPr>
        <p:spPr>
          <a:xfrm>
            <a:off x="5535563" y="764704"/>
            <a:ext cx="1772741" cy="1661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Indoor temperature at FREGENAL has decreased. Now it is 29.4ºC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sz="1100" dirty="0" smtClean="0">
                <a:solidFill>
                  <a:schemeClr val="bg1"/>
                </a:solidFill>
              </a:rPr>
              <a:t>Message 22:49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0" y="2829741"/>
            <a:ext cx="9144000" cy="21108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5559"/>
          <a:stretch>
            <a:fillRect/>
          </a:stretch>
        </p:blipFill>
        <p:spPr bwMode="auto">
          <a:xfrm>
            <a:off x="3239465" y="3005047"/>
            <a:ext cx="3132735" cy="187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t="5902"/>
          <a:stretch>
            <a:fillRect/>
          </a:stretch>
        </p:blipFill>
        <p:spPr bwMode="auto">
          <a:xfrm>
            <a:off x="107505" y="2970101"/>
            <a:ext cx="3143032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 t="4430"/>
          <a:stretch>
            <a:fillRect/>
          </a:stretch>
        </p:blipFill>
        <p:spPr bwMode="auto">
          <a:xfrm>
            <a:off x="6084168" y="2933688"/>
            <a:ext cx="2974489" cy="183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Rectángulo redondeado"/>
          <p:cNvSpPr/>
          <p:nvPr/>
        </p:nvSpPr>
        <p:spPr>
          <a:xfrm>
            <a:off x="755576" y="5158135"/>
            <a:ext cx="1728167" cy="1021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/>
              <a:t>Lack of power supply from the company</a:t>
            </a:r>
            <a:endParaRPr lang="en-US" sz="1600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3412843" y="5172198"/>
            <a:ext cx="1836985" cy="1021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/>
              <a:t>Air-conditioned shut down</a:t>
            </a:r>
            <a:endParaRPr lang="en-US" sz="1600" dirty="0"/>
          </a:p>
        </p:txBody>
      </p:sp>
      <p:sp>
        <p:nvSpPr>
          <p:cNvPr id="22" name="21 Rectángulo redondeado"/>
          <p:cNvSpPr/>
          <p:nvPr/>
        </p:nvSpPr>
        <p:spPr>
          <a:xfrm>
            <a:off x="6228183" y="5172198"/>
            <a:ext cx="2152673" cy="9890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/>
              <a:t>Automatized electronic shut down (if T&gt;30ºC)</a:t>
            </a:r>
            <a:endParaRPr lang="en-US" sz="1600" dirty="0"/>
          </a:p>
        </p:txBody>
      </p:sp>
      <p:sp>
        <p:nvSpPr>
          <p:cNvPr id="23" name="22 Flecha derecha"/>
          <p:cNvSpPr/>
          <p:nvPr/>
        </p:nvSpPr>
        <p:spPr>
          <a:xfrm>
            <a:off x="2476220" y="5374159"/>
            <a:ext cx="936625" cy="588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Flecha derecha"/>
          <p:cNvSpPr/>
          <p:nvPr/>
        </p:nvSpPr>
        <p:spPr>
          <a:xfrm>
            <a:off x="5255815" y="5374159"/>
            <a:ext cx="936625" cy="588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CuadroTexto 1"/>
          <p:cNvSpPr txBox="1"/>
          <p:nvPr/>
        </p:nvSpPr>
        <p:spPr>
          <a:xfrm>
            <a:off x="2771800" y="6247176"/>
            <a:ext cx="348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C000"/>
                </a:solidFill>
              </a:rPr>
              <a:t>This monitoring station doesn´t have a standby diesel power  generator</a:t>
            </a:r>
            <a:endParaRPr lang="en-GB" sz="1400" b="1" dirty="0">
              <a:solidFill>
                <a:srgbClr val="FFC000"/>
              </a:solidFill>
            </a:endParaRPr>
          </a:p>
        </p:txBody>
      </p:sp>
      <p:pic>
        <p:nvPicPr>
          <p:cNvPr id="26" name="Picture 2" descr="http://www.laruex.com/images/logo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9360" y="6369717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www.laruex.com/images/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34 Conector recto de flecha"/>
          <p:cNvCxnSpPr/>
          <p:nvPr/>
        </p:nvCxnSpPr>
        <p:spPr>
          <a:xfrm flipH="1">
            <a:off x="5798900" y="2345452"/>
            <a:ext cx="17748" cy="19088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>
            <a:off x="6824082" y="2224660"/>
            <a:ext cx="1498908" cy="17008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7567762" y="1844526"/>
            <a:ext cx="1440161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Operational anomaly has finished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37 CuadroTexto"/>
          <p:cNvSpPr txBox="1"/>
          <p:nvPr/>
        </p:nvSpPr>
        <p:spPr>
          <a:xfrm>
            <a:off x="80045" y="171951"/>
            <a:ext cx="888444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SMS on real time of radiological and operational anomalies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22995" y="764704"/>
            <a:ext cx="1772741" cy="19082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High indoor temperature at FREGENAL. During the last 30 min it is higher than 33ºC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sz="1100" dirty="0" smtClean="0">
                <a:solidFill>
                  <a:schemeClr val="bg1"/>
                </a:solidFill>
              </a:rPr>
              <a:t>Message 12:44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33" name="32 Conector recto de flecha"/>
          <p:cNvCxnSpPr/>
          <p:nvPr/>
        </p:nvCxnSpPr>
        <p:spPr>
          <a:xfrm>
            <a:off x="1897123" y="2542271"/>
            <a:ext cx="579097" cy="13832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/>
          <p:cNvSpPr txBox="1"/>
          <p:nvPr/>
        </p:nvSpPr>
        <p:spPr>
          <a:xfrm>
            <a:off x="2943275" y="775694"/>
            <a:ext cx="1772741" cy="1415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Shut down of the electronic at FREGENAL since 12:46:21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sz="1100" dirty="0" smtClean="0">
                <a:solidFill>
                  <a:schemeClr val="bg1"/>
                </a:solidFill>
              </a:rPr>
              <a:t>Message 13:47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34" name="33 Conector recto de flecha"/>
          <p:cNvCxnSpPr/>
          <p:nvPr/>
        </p:nvCxnSpPr>
        <p:spPr>
          <a:xfrm>
            <a:off x="4092859" y="1985161"/>
            <a:ext cx="1246278" cy="219101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6 CuadroTexto"/>
          <p:cNvSpPr txBox="1"/>
          <p:nvPr/>
        </p:nvSpPr>
        <p:spPr>
          <a:xfrm>
            <a:off x="453592" y="3313450"/>
            <a:ext cx="102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T 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40" name="6 CuadroTexto"/>
          <p:cNvSpPr txBox="1"/>
          <p:nvPr/>
        </p:nvSpPr>
        <p:spPr>
          <a:xfrm>
            <a:off x="3648939" y="3356992"/>
            <a:ext cx="102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H*(10)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41" name="6 CuadroTexto"/>
          <p:cNvSpPr txBox="1"/>
          <p:nvPr/>
        </p:nvSpPr>
        <p:spPr>
          <a:xfrm>
            <a:off x="6500231" y="3304158"/>
            <a:ext cx="102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V</a:t>
            </a:r>
            <a:r>
              <a:rPr lang="es-ES" b="1" baseline="-25000" dirty="0" smtClean="0">
                <a:solidFill>
                  <a:srgbClr val="FF0000"/>
                </a:solidFill>
              </a:rPr>
              <a:t>IN</a:t>
            </a:r>
            <a:endParaRPr lang="es-E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4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31" grpId="0" animBg="1"/>
      <p:bldP spid="12" grpId="0" animBg="1"/>
      <p:bldP spid="37" grpId="0" animBg="1"/>
      <p:bldP spid="39" grpId="0"/>
      <p:bldP spid="40" grpId="0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360" y="6369717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1979712" y="434695"/>
            <a:ext cx="5976664" cy="7200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smtClean="0"/>
              <a:t>GAMMA SPECTROMETRY </a:t>
            </a:r>
            <a:endParaRPr lang="es-ES" sz="3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43978" y="2279380"/>
            <a:ext cx="8032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OUR EXPERIENCE USING GAMMA SPECTROMETRY IN AUTOMATIC MONITORING STATION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9154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360" y="6369717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67544" y="54868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rgbClr val="92D050"/>
                </a:solidFill>
              </a:rPr>
              <a:t>The</a:t>
            </a:r>
            <a:r>
              <a:rPr lang="es-ES" sz="2400" b="1" dirty="0" smtClean="0">
                <a:solidFill>
                  <a:srgbClr val="92D050"/>
                </a:solidFill>
              </a:rPr>
              <a:t> </a:t>
            </a:r>
            <a:r>
              <a:rPr lang="es-ES" sz="2400" b="1" dirty="0" err="1" smtClean="0">
                <a:solidFill>
                  <a:srgbClr val="92D050"/>
                </a:solidFill>
              </a:rPr>
              <a:t>main</a:t>
            </a:r>
            <a:r>
              <a:rPr lang="es-ES" sz="2400" b="1" dirty="0" smtClean="0">
                <a:solidFill>
                  <a:srgbClr val="92D050"/>
                </a:solidFill>
              </a:rPr>
              <a:t> Gamma </a:t>
            </a:r>
            <a:r>
              <a:rPr lang="es-ES" sz="2400" b="1" dirty="0" err="1" smtClean="0">
                <a:solidFill>
                  <a:srgbClr val="92D050"/>
                </a:solidFill>
              </a:rPr>
              <a:t>spectrometry</a:t>
            </a:r>
            <a:r>
              <a:rPr lang="es-ES" sz="2400" b="1" dirty="0" smtClean="0">
                <a:solidFill>
                  <a:srgbClr val="92D050"/>
                </a:solidFill>
              </a:rPr>
              <a:t> </a:t>
            </a:r>
            <a:r>
              <a:rPr lang="es-ES" sz="2400" b="1" dirty="0" err="1" smtClean="0">
                <a:solidFill>
                  <a:srgbClr val="92D050"/>
                </a:solidFill>
              </a:rPr>
              <a:t>drawbacks</a:t>
            </a:r>
            <a:r>
              <a:rPr lang="es-ES" sz="2400" b="1" dirty="0" smtClean="0">
                <a:solidFill>
                  <a:srgbClr val="92D050"/>
                </a:solidFill>
              </a:rPr>
              <a:t> are: </a:t>
            </a:r>
          </a:p>
          <a:p>
            <a:endParaRPr lang="es-ES" sz="2400" b="1" dirty="0">
              <a:solidFill>
                <a:srgbClr val="FFFF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67544" y="13407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43981" y="1195011"/>
            <a:ext cx="73123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1- </a:t>
            </a:r>
            <a:r>
              <a:rPr lang="es-ES" b="1" dirty="0" err="1" smtClean="0">
                <a:solidFill>
                  <a:srgbClr val="FFFF00"/>
                </a:solidFill>
              </a:rPr>
              <a:t>Resolution</a:t>
            </a:r>
            <a:r>
              <a:rPr lang="es-ES" dirty="0" smtClean="0">
                <a:solidFill>
                  <a:srgbClr val="FFFF00"/>
                </a:solidFill>
              </a:rPr>
              <a:t> of gamma </a:t>
            </a:r>
            <a:r>
              <a:rPr lang="es-ES" dirty="0" err="1" smtClean="0">
                <a:solidFill>
                  <a:srgbClr val="FFFF00"/>
                </a:solidFill>
              </a:rPr>
              <a:t>scintillation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detectors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NaI</a:t>
            </a:r>
            <a:r>
              <a:rPr lang="es-ES" dirty="0" smtClean="0">
                <a:solidFill>
                  <a:srgbClr val="FFFF00"/>
                </a:solidFill>
              </a:rPr>
              <a:t>(Tl) and LaBr3(Ce)</a:t>
            </a:r>
          </a:p>
          <a:p>
            <a:r>
              <a:rPr lang="es-ES" dirty="0"/>
              <a:t>	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smtClean="0"/>
              <a:t>-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overlaping</a:t>
            </a:r>
            <a:r>
              <a:rPr lang="es-ES" dirty="0" smtClean="0"/>
              <a:t> of </a:t>
            </a:r>
            <a:r>
              <a:rPr lang="es-ES" dirty="0" err="1" smtClean="0"/>
              <a:t>photopeaks</a:t>
            </a:r>
            <a:r>
              <a:rPr lang="es-ES" dirty="0" smtClean="0"/>
              <a:t> </a:t>
            </a:r>
          </a:p>
          <a:p>
            <a:r>
              <a:rPr lang="es-ES" dirty="0"/>
              <a:t>	</a:t>
            </a:r>
            <a:r>
              <a:rPr lang="es-ES" dirty="0" smtClean="0"/>
              <a:t>	I-131    (364 </a:t>
            </a:r>
            <a:r>
              <a:rPr lang="es-ES" dirty="0" err="1" smtClean="0"/>
              <a:t>keV</a:t>
            </a:r>
            <a:r>
              <a:rPr lang="es-ES" dirty="0" smtClean="0"/>
              <a:t>)    --  Pb-214 (352 </a:t>
            </a:r>
            <a:r>
              <a:rPr lang="es-ES" dirty="0" err="1" smtClean="0"/>
              <a:t>keV</a:t>
            </a:r>
            <a:r>
              <a:rPr lang="es-ES" dirty="0" smtClean="0"/>
              <a:t>)</a:t>
            </a:r>
          </a:p>
          <a:p>
            <a:r>
              <a:rPr lang="es-ES" dirty="0"/>
              <a:t>	</a:t>
            </a:r>
            <a:r>
              <a:rPr lang="es-ES" dirty="0" smtClean="0"/>
              <a:t>	Cs-134 (604 </a:t>
            </a:r>
            <a:r>
              <a:rPr lang="es-ES" dirty="0" err="1" smtClean="0"/>
              <a:t>keV</a:t>
            </a:r>
            <a:r>
              <a:rPr lang="es-ES" dirty="0" smtClean="0"/>
              <a:t>)    --  Bi-214 (609 </a:t>
            </a:r>
            <a:r>
              <a:rPr lang="es-ES" dirty="0" err="1" smtClean="0"/>
              <a:t>keV</a:t>
            </a:r>
            <a:r>
              <a:rPr lang="es-ES" dirty="0" smtClean="0"/>
              <a:t>)</a:t>
            </a:r>
          </a:p>
          <a:p>
            <a:r>
              <a:rPr lang="es-ES" dirty="0"/>
              <a:t>	</a:t>
            </a:r>
            <a:r>
              <a:rPr lang="es-ES" dirty="0" smtClean="0"/>
              <a:t>	Zn-65    (1115 </a:t>
            </a:r>
            <a:r>
              <a:rPr lang="es-ES" dirty="0" err="1" smtClean="0"/>
              <a:t>keV</a:t>
            </a:r>
            <a:r>
              <a:rPr lang="es-ES" dirty="0" smtClean="0"/>
              <a:t>)  --  Bi-214 (1120 </a:t>
            </a:r>
            <a:r>
              <a:rPr lang="es-ES" dirty="0" err="1" smtClean="0"/>
              <a:t>keV</a:t>
            </a:r>
            <a:r>
              <a:rPr lang="es-ES" dirty="0" smtClean="0"/>
              <a:t>) 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5" name="4 Cerrar llave"/>
          <p:cNvSpPr/>
          <p:nvPr/>
        </p:nvSpPr>
        <p:spPr>
          <a:xfrm>
            <a:off x="7020272" y="1988840"/>
            <a:ext cx="216024" cy="9143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7366171" y="2134597"/>
            <a:ext cx="159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FALSE POSITIVES</a:t>
            </a:r>
            <a:endParaRPr lang="es-ES" dirty="0"/>
          </a:p>
        </p:txBody>
      </p:sp>
      <p:sp>
        <p:nvSpPr>
          <p:cNvPr id="7" name="AutoShape 2" descr="data:image/png;base64,iVBORw0KGgoAAAANSUhEUgAAAv8AAAIJCAIAAAC9UsVxAAAAAXNSR0IArs4c6QAAAARnQU1BAACxjwv8YQUAAAAJcEhZcwAADsMAAA7DAcdvqGQAAJHXSURBVHhe7d0JeFTnfS/+EZsXwDbYt9naXCeWIHZwc3Of2glD27SN21TCdkjaS27cXjtu0iFp04v4J6SBG9tx7IAd0iDFcRMpi9dglyQ2BiGZ2HhnZAM2BoRYNCxiMRYIIbQLCfT/ved958w5Z85+zsw5c8738/CI9z37nNl+865lY2NjCQAAAIDYGCf+BwAAAIgHRD8AAAAQL6j5AgAIRllZ2YefuVFkAGzYf/M6kQJvUPYDAAAQdgc+2yBS4AdEPwAAASgrQ9E72EWhD4oJ/YW3HwBAAHj0c9Xam3gWNRpgQq4kxevELyj7AQAACC+0DysERD8AAMWGai+wCS+VAkH0AwAQLZmaJH1nLmgSWaFpAS0UkjUZsZTjewiKHY2WQ3HQXUfoUyCIfgAAooPFKxWLmkVORourEo30TUraVs5uXlSRi2VoXcWixMo2vrYxVV/FAx2j5QARgOgHAKCoCviDvmkBRT6pRgpVxIKs8ur0WF1lNn0Hra5fIyKZphWLmmevfLS6nGcr62jn+ntqMkbLeRYKDgU/BYXoBwAgKirr6PsyG+UYq7h6dmL21RVSOrN3Z2L2/BtFjMOwtc27GwyWt4kcFBRCn0JD9AMAEC+ZhtXNiWtn8sCmbbe2mqx85rX0d7fBcoBIQHQJAFA8mt/0BRrvp2lBGWvmo18KxFbuXNmW5nVa6pxEWjR7dnNzQme5elG+VatWtbe3i4wExRhOLV26dNmyZSKTSCxZsgTjQvkOL0oAgOIJOvrJNmWWQxiD6CeRStXX6y03iqmMLV++nL6/RQas6AaLiH58h5ovAIC4EK2ilSENa82jxloCJRJXGywHiAREPwAARRJsHRDr9V4/e2WbuuyGteZpXt2Q68oltQpKzas2WO6w4CdEMrVz6Akgef32mxRDIZWVzanN79dmvK+/6AyokCkORD8AANGXV+Mlq5yXSjQvWiG+1TM1t7KO7osrDZeXIim8qahOi6wSi2uq6kVGkq6uUAZAJvv6DKFPMSH6AQCIimwhBvs6r6+Skrywgg3ek6BgpkJaxmUHfK6s40MZShQhktHykpOpvbc+kaxpa6tJiiUKba3pREqMAzmW3SK9er0If0z39RPdY7oAkYHCQ/QDAFAMxfh6k8b7UeP1XDorxhSxjHK1MsQxWl5ayhduGhvbtFD/8tlDlOsCy+fO1wQ5pvtCCUP0AwAAwDSt4DVcyflzixrvoOCn+BD9AABAnOUaPUsNgJI1bUUt7KHzIvQpPkQ/AAAAMk2rZ4gmRD8AAAWH3/chpmjdJBo3UwBkv2u73Btev7O8OdqJTisyUESIfgAAACTlC78jpsdv2Vf44h+EPgFC9AMAAHHFCm5Uo/usEWP/zJqBfl6RhugHAKCw8BM/YKJZc3bIQtVISCRdnRsGSQx8mKzJjutosa97dBS8KgKE6AcAAOKKjefTKCq7BDb2YaE7fSH0CRyiHwAAiDS9sR4VYxxqVqvnQbPY1w2EPmGA6AcAoIDwVQcQQoh+AAAAigTRcEgg+gEAACgGhD7hgegHAKBQ8G0XNl3r1490dIgMxBiiHwAAiIWRU6dOrV9/6O67KSEWFRFC4VBB9AMAALEw2NbGEwOtrTxRNAh9wgbRDwBAQeALL2z6t2/nib5sAmIL0Q8AAETf2MjIwL59PD3Y1kZZni4CxMEhhOgHAACib/DgwfODgzxNoY9cC1ZoCH3CCdEPAID/8J0XNpq2PsVp+oOXQWgh+gEAgOgb7eoSKUnfrl0iBbGE6AcAAKJv9MwZkZLItWCFg4KfMEP0AwDgM3zthZCm7OdcT49IecWmiRcUU8PjNRByiH4AAEKqaQF9hy5oYslMTZLSchYcyx/h0L8ACEoPoh8AgHBqWlOfSKTmVbLY59ZFzXxhfRXiH+d0A53CVX5RlIqCn5BD9AMA4Cd/v/lmX11BwU/Daop9Uo1jY40pin/WIPxxalQv+hlRtwTyC0KfkoDoBwAgvJp3t2WDH1YIVHH1bLHCBK8lyysikivPGPVao1Umu5QW3bKfQtR80X1C6FMSEP0AAIRT5TxW0lNVVsFqvaTgJ9G2u5kXBxlh8Yq0vQYtr1iUWNlGX82kMUWHzUYzRqtMdik5utOa6hYIQUwg+gEA8I2/P/0r61hNF5NqrGPBj9QS6NqZcsciraYFFPmkGqUKMpWmFYuaZ698tFrsKR24/p6ajMkqk11Kj24xz5jf7X5Q8FNCEP0AAIRWZZ1U8DImxT4iK9J6jNZn9u5MzJ5/oyJqYlVorFbNcFWD8S4lSLfsR3ehawh9SguiHwCA0JL6vGs5r39iFWZq5TOv5QmjVbuNdylBupVcRRjwEEILsSoAgD8oMHH6iXrV2pt4Yv/N63hCiWKfqnqRVkg1mpX/MGzHhGIrlt+5si2drcYi2UUzV+ivmj27uTmhv4tiUb5Vq1a1t7eLjMTFbfHdH7700qS8Hl5DV1zxzpw5IuPN0qVLly1bJjJ+W7JkifnrBFxA9AMA4A+/ox8WbdTPZuFGG6VYNFPBGiJfaxn8SHvaiH7YJgmDValUfb3BLhYn11q+fDl9f4tMQPZ/4xv5JT0TL7/8ynvuERkPihDeIfrxHWq+AABCTNXGufzG+bPdjPeT31GeNfeRGK262niXUjM2MqJbyXVuYECkIH6KFv3QjwbZnFp1r4FM7RyxhqhrtI1WmewCAFB89FFUuAIAFqLs3EsfnPmtdGxhTXaaVzfkPnmlIYSkTvRGq6qNdyk1Rj3bKSSiwEhk3Cro8w6FU5zoh2IVVl4qaatJpqsrcgELrauoTtTojkJhsMpkFwCAqODj/bCSHilEWVRRJjUDMh3vxwA7VPOiFdnPVjZxxuyVi6VIxmiVyS4lxqRvl8chfxD6lDAeQRSVNBIFG7M9m0lmAxkmt8BolckuAADBcPdx+uFnbuT/RF6DfbiJT0spSWZnhx/Uk91IIftZq16pOYrRKpNd7Fu2bJlIBaRny5Z9X/ua7r/BAwfERs7RPRGpwrN4nYBzQbT7qbgmmUhew3+8ZPa1JJLz5yrqtdnadCsbhcJg1XrjXQAAokQxfk925B/THlfZjRRybZSVKzVHMVplsksJGT56VKTyoNN7bAUQ/WTWr04nZs3g76O21rT0f075jFk8YbSq1XgXAIAgoAYkzEY6OkQqj+uaLzzjpa74zx/rM9lS07ZpoRT+qHOS7KIZK/RXJZPpdEJ/F8WifPmjUEyYMGF0dFRkEon3/GbD0LTpZ264TuTd+tDPV73vYIvI5Gn+5v8bmz5ZZAAgElwP9/KLj4pfc4Y93lWD+2Sn3iqpcpjAe7wfXrbMqPjninnzpv3N34iMbcUPfeQe71/ZleQJsE/35VfkpzDbXlmOUwyin+woFHqr2CgUBrs4bI+neU+uueHzE/7ogzc+VCPybq25+rppe7aKTJ7y7Xs+8MczRQYAIsH116H1eD/50Q+byMvpp12QAo9+MgsXGvXtotCHAiCRsS3A6Afj/filqDVfTQsqqtOpRmXcwprsqLHmPhKjVdcY7wIAUHQF+C6kuIdI4zzXV7GkIM3e7qbPV3yNdHSYdGvXnf3UHD0NRQ59oBCKF/2wXu/1yZo29U8W1mQnvXq9YkgJ1iqIj0JhsGqh8S4AAFGXuqNkmx8HYfjdd0VKj9NWzwh9IqNI0U9ejZeMDSmRrpaHlKi9rTqdrMmNQqG3ymQXAIAI4H2tpP7muR7rQilVeoWASZNnguGeY6s40U/Tiup0giKWCqnslssO+Ezvcmm8Qok6RDJaZbJLGEw6cUykACDq6EOIIhKR8ZkUAyHY8cZkqEPiqM9XIZ9rKLbiRD/8d4yaImBRrtbEMUarTHYBAIgK3gBIA2PbO2Ay2A+j6PZrju47fd2IDJS+orZ6BgAA2zI1SanhM3hw1rTdj3nJkAyhT/Qg+gEAcKnAX4p8StO8hj+oDLPtXE+PZbtm7xOdQilC9OO/cSPDIgUA4B6b2R39273ob20VKWOWTX9Q8BNJiH78d1Fvl0gBALhXfuP82Ypp1sGM7sg9vVsNB56VmRcOIfSJKkQ/AABuFP57sWkFG9xQPd4hg1bPOgb27dPUYVFYM9hmPf01Or3HE6IfAAAoeSMdHWfVQ/v0bd9up02PyXDPFGmi4CeqEP0AAIST3lghDFo96xg5dUrTud1OtRcZM+j0jtAn2hD9+GyoD4WoANGHr8awGe3pOZuNfk488cT+b3xjwEaTZzJqr9M7RAyiH5XRI4dFyq1TB46IFACAZ/Jwh8majMih2Y+ecz09Q0fYxy8lzrz6qv0JvHS3pNuM6DbaEP0AAIRU3nCHbJbDxM69uUmeIUuu+bLTy10pv9UzQp84QPQDAOBMsb4dpT5fs1e2jbWtnC0WsSGAmndbd2SKmbGRkfODg/SPYiCbzX1kmvF+EPrEBKIfAIDwmj3/RuVEhnz4Z9CQI5jBtjY7vdyVMNZzPCH68VnfyU6RAgDwRCroWd2gqOdqWlOP0Z91yNN1db/wgtNoZrQrNz4tCn7iA9GPzwZOWgz0fKJ1n0gBQAkq4hdkefUdqUTzooqyikXN0v9lrBWQpjQIiBzBWMzorue8IlpC6BMfiH4AAMKqsk7R5odJNY6lqxH8aJmMWGjJy75QuhD9AACEWHl1eiwHAx3q8hjB2O8eD5GB6AcAwC60Cwkny3nazWGqrxhC9OOzwVOnRQoAwBN5pEMNl8Mdqg4nDZ4oy9QkxXKiPrzJqvCQWz27g8qvGEL0kzPWc0akPBg+ZdHqGQCg+Cj0qapPNfL6s7HGVPOiimwoQ/FNxaLEyrbsqvoqOcoxWRUqFL50950VGeeUDZ8hJhD95JT1IvwHAENlxa72ypvltDFFS2evXOy88U9m707ljpWLV87OjhnNxlScvfLRbFvqyjo6S/09UtGQyaoQGRsZGTl1qrvfffSj7PQOMYHoJ5pO7sd0YwCRIwUt6hGAbCqfea1yx0zD6ubEtTNZVCPFRapO9PJ40iarwmTw4EH6++5p9y2XMeBhDCH6iaaOXXtFCgCiQxrq2VX4wcpt2JBByZpM04IyqTqL9x/LHz2aRUoSk1Vhwudy7xscGTl3ni9xCu1+YijW/ReWL1++ZMkSkUkk1lx9XeIDfzTv+adE3pUNi757Yc3dIqPnkifWfvx/3yQyBZN+8NHkv94qMgDgWYGqva5aKz4N9t+8jicUpLY6Iq0we2WbyzF/5AMqDsGW7VQfMbto5grDVcbnX7VqVXt7u8hICl1j+IcvvTT+TN+p81dMH3dqQmJULHWi56qrOmfNEpnwoe8p09cJuIHox+fop+H26qkP14qMnuJEP41f/XbVz+4TGQDwLDTRT6rR1aA/UvvlZr4zT4sjGUQ/CVqZMF7l5Ao0n7T+OtfTc+Db3+7oHtyW6bp+5hXTp14gVjhxySc/+Z5bQ/1zEdGP71DzFU1nM/uG+jCCBUBJy2v1zLgJfSjeuTUb+hA2gKLcfpk15VFjzX0kJqtCo1+q9uodYA13hkdc1nx57DAPpai40U+mdo7eiBH0ayJnTq2yQR/fQ1DsaLQcZO/sxIRiAKWJfybmfbLxoXfcfuCpJ0eVIxtNe2g6C2sRnZpHcZLJqtAY3Mc+6HoGWfTjut3P2Kib+jIoacWLfli8UlGdFrkcVpCqHIUiXZ0bhaJ2TkV1oiZvqAmj5aDUuRvRD4A/KOagzxqRKbhMzT31rIYrr5RHmvXUVZdzKY5ZtCL3Ocn6sotOX5Xz2FSq2XVSKVG2b7zJqrAYbGNNwHnZz9mRc9Iyx9DqOYaKFf00LaDIh2IcabgKpcy+lkSyRjEKRU0y0bJPem83rahOJ2seWSiqnPlQE/fWZoyW86wnY8NDIuXWuRMdIhWosc4T/UffERkAKCVSVyt1SU2WVGLjps9XZR3/oZjF2vNkK9FU66TeYHJLH5NVIXF+ZKS77+zgMIt7hkfd9vnCTBfxU6zoR6q/1quvLp8xK5FevT4bumTWr04nZs1gby8pLpo/V/FOq7gmmUi3rjdY7scQFGWdJ0XKrbHhYZEKVNnwcP/BQyIDAMA/hWXqKEa5ThPfmKwKg5HuM9sPirEKR91GP5jlNIaCb/XMim7S1RWsvU/TgjKpRotHSW2t2moyFiklEq0Gy0Ft9MhhkQIAD8qKWu1FeAGP3piGUrsbg2KhODrX07P76Ble8ENct3omaPgcN8Xu8W7QXVJq/MMSyZq2TaJKiy1ryWUZaVEymU5TiJS3XL0on+UoFB/6+Sr6e/Cfb+FZd97zmw1XbXtZZPRs/vL/Hb3qvSJTMOU/fWTkwovbb/9fIg8Abi1dunTZsmUi47dffFT8mlP1ZBafiOqBfUQ/dQ/D/QSkcD3eRzo6Hvn7r8nRz+QLJ/zZrPfwtFNX3nXXxPe43LcI5B7vX9mV5AmwT/flF3z0IzVhZk2CaBlPK0ah0Il+EqlUfb3e8vyYyorOeD+JxLzdW3jWnTU3fH7axqdFRk+Rxvu5/P3nJ0668V1UfgF4VdCyH6NxXET8k6/kYp9CRj8D+/b98h8Xi0wiMWF82Q0ff7/IOPSB6uqLZ8wQmfDBeD++C7rmK1N7Wzb0IeULN7F20bwJM2vNo8ZaAiUS1xgsD4exzhMiFbQLelCQC+BV0au9BNbapm2lZrgd1jm21EKfgurrPC1SktFz7p8pNP2Jm+Db/SQSyWtUo1BkgxtNe2gKcliL6NS8hQbLHRb8FEhZOFo9k0mDfT0dnSIDACWHDUqo4rR4O/J6erQhi1wL5hSin7gJOvqRQpxq1SgU1dlOX2yoidw6qZRI6htvtBxyJg720t/OA0d5FgAgenrf0Y4w4nrAw1G0eo6ZYkU/TWI4Z1aTLQaP4AMUVmpHoWipMRiFgvUG4419jJaDbNJgH/3FgIcAXtAHzFgQ1V5g05ku7SiFo26jn/MjbLxEiI9iRT/KISMEuRBXvU4dyCjXKdcYLQclDHgIABHW380KuZVc13xhuOe4CUO7n0iZdOKYSAEAQCENdWqbNrqu+UK7n7hB9BNBx3bsFSkAcAvVXuE33KudocJ1zRcmu4gbRD8AAOGVbTNZlmRzm0o5TOqcdbavX6Sy+odcztY+2iWmy4CYQPRTbN379otU4Z093S1SAFCCMjVJ9ZiHrMdrYufe/Dkw4mk0r7FOn9voB62e4wbRTwT1nRR14SPdiH4A3CgLRbVX04pFzWxwZ8W4h2wOMDdzvEfQ2MjIyJB2fDXXZT9o9Rw3iH58NrnruEgFZ+AkinABImL2/BuVnVrbdjeLVOwNdHXnD+58/vwYun2BHYh+AADCSSroUc313rSGTX6KOd6Z7nf1xyfsG3JZh4XKr1hB9AMAoBKOai9SXn1HKtG8qKKMze3O/uczv6tLg2Kr84R+zT4qv8AORD8RJDesPn/mDE8AQEmqrNPMdZpqxDynwhmDKv7+YTR8BmuIfvw01BeuESPO9yD6AShx6rlOMdGpbOgMm88nX/+g2+gHAx7GCaIflbKznmZoP3XgiEgBQGkKTbUXWBjoMYh+XLf7QfQTJ4h+VCZ2a8dNL0UY5gegdGVqkhSBmcJwh0zfuydESm145Ly7+S4w3HOsIPqJIAzzAwCRN3TasGbfXeXXGMp+4gTRT5SNder/NgIAXWUhqPZStvPhLZ5TjSI71pii7OyVi9H4h4wY9+oYPOtmyB+0eo4VRD853qdnH+4P10+HsmFPzZgAIFBirOdcsFO5mMKh5kUrUPNFTJrpuKz5Qo/3OEH046cz7aFo9Tx65LBIAUCpUw53mGlYjaGes84bz0t6dsRN2c/YqMvOYlCKEP0AADBhqPZSk+Y05cMccmzUw0QiNQ81X6eOm/VQGR51U/YzigHS4gTRDwBASOUNdijNeephzJ+mBSKOYhRdx1QdzdRdykxWBai/W7+7OzfqKvqBWEH0E0Fjw0M8MeH0SZ4AgBKlHuzQy0DPLIyp2knRU1Y2iqIVFYsS2RWNqfoqOcoxWRWs0++alv2MuCr7Ma5Kg+hB9OOnkYFQtHou6xRBz7iRszwBAObKoj7IYabmVhbG6ERPrG317JWPZldU1jWmEvX31LDGRiarAnbq6LsipWfYVbsfiBVEP37qP/qOSAEAhAhrL60/PWpm707NxKnS1PK720xXBa3/pNmoZqOu+nyNnNKfNB4iCdEPAEDkte1uTiR2r9BpwiOtUSmfeS1PmKwK2nC/WbsfdzVfECuxntFm+fLlS5YsEZlEovHy99PfqlPuy29e/F7NuLsWiYyB83ev/Ms7q0WmMBree+XUjnZK9E9/n5eHAxATFAsE9Ul41dqbeGL/zet4ojCaFpRV1c+Wa76k9jzNqcaxukq2Zqe6Siy7aOYKw1WKRRqrVq1qb2efP7KC3N43j045fFSk9Vwx7uS4hOMY6PDf/u3oBReITGjQ91SxXicxgugngtEPPZDJXcd5+lMxfn4BbIpJ9KOKWuQFbfrRT4Iio4TxKifdzjSftL6o/4dvDreZ1cD96az3TLlwgsjYduU990y8/HKRCRNEP75DzZefML0oAPiM4o2cpG8tjuUWPCyhxpr7SExWBc1ybB53Ax5iuOf4KG70k6mdQ+9fvQ6Tqje4YgO+h2BjebBCMr3ouBFMcAEQBVIn9XqRYdjIh64+8PKaK7M2PdKwiawpj3I8aT6gtNWqoJlMc8G5m+wCU33FR/GiHxavVFSnRU6JralqqdEZhaJ2TkV1IrsiN9SE0XLgLurFqBUAdtEPKPocEZlw4RNbsAEOBWmWU1ddzsur70gl6quyn5RNCyioEmEMG1E6N3cY6xnfnJ1bzGRVwMZ6e0XKwOiom+fUMqiCyChW9NO0gCKfVCN/86pkam9jkcymhXmN6JpWVKeTNY9kV/ChJu6tzRgt51kAgGiQ+lyl7sg1u5E+7Vx2Oa+sa1s5m34qSlhzHvl3ZmUd/xEpkQY3lFv6mKwK0PED1q0zB8+6mbQL0U98FCv6ofdQrkxHKbN+dTo5f67O+ymzryWhXlNxTTKRbl1vsDwEQ1CE0LEde0UKAOJNOWy0JoiRPqEF+6uCcrrDbKBnbuScm7KfcwMDIgVRF3ir57bWdCLRukKnFY+0RqV8xiz622qwPATOh2CSvJP7QzHPPEBJoE8c+lIXmdCRWh3nqqtY3dM99YnE7KsrRD6mBs6YDfbDuRvwcAxlP7FR7Hd+XndJtqA+Kdd8SU16WBUZH4WiRV0lJi1KJtNpTVWZzqb5LEehuPYHtZOG+t+8c6nIO/ee32y4atvLImNg11997swN14lMAZR19c/+4fdFJpFo/ub/G5s+WWQAQG3p0qXLli0TmSD84qPi15x+T2bpA1Kks6TPR5EuCb73eH/hsYZdD/xcZAxMn3rB9TOvEBnbpv3N31wxb57IhInc4/0ru5I8AfbpvvxCEf2oAhd5ARuFQif6SaRS9fV6y51/IuSP9zO567iXAXLW3PD5aRufFhkDvV9aeONDNSJTAMd27M187CMik0iUb9/zgT+eKTIAoBZ42Y/1OC58YEKRKb3Qh/ge/ay5/1dHfveMyBiYevHEOdf8gcjYdsknP/meW28VmTDBeD++C7zmK4/ciIcl1FhLoETiGoPlIBnuV5XcarIAIAt3tVeWepL3kgt9CqHv3RMiZcxlzdeom7bSUIoCj37yWiyz5j58qIkZsxLp1esVQ02sX81WLTRYjg8FyZl2VbsfTRYASkeTNA6afyMcRsXACetWz4PDbkY7tBxEESIj8OinfOF3zEahSFfLQ03U3sY6ui+uNFwevLFO618kAABOXDvTrEFjHNmcjN3dgIcQE8WKfvhvmDKpAZ8YPCIb8FTWtdUk5VEoWmqMRqHIjQpktDxwZcMYZBmgNNCHx1jYq70qF69knb7cjG4YaeftzUfhYsDD0S4MFRsXxYp+lENGCLn66/KFm8SysTFNHKPcT7nKaDkAQFQ0rZCaO7PpLVRyXeBj6NTxToprRMbUsKupviAmwtfqGbzpPaIaBXVkAK2eASA6Og5ZD/TMuaj5GsUsp7GB6CdqzqlH6+o/aveTAiA+ykqit5dembkk1h2/znTYrZw6O+I4+hkbGaF/IgORhujHTxNOnxQpAAAogNNHO0TKiruaLxT/xASiHz+NGzkrUgAAfsj2GOEd36VcrJv9JPo67HatHT3vpngPE53GBKIfAIgXih/GSqDai8nUJNUTXbDxPhI798a5D1h/h90idndlP5joNCYQ/UTN2dPdIiXRZAGgdEh9vmavbBtrYz3fJWzi0+bdivFhY+dst90BCYedt/sh51DzFQ+IfqJmpFsV7miyAFBaZs+/UTmkR9tuecqvmLI51CHBZBdgAtEPAMRICVV7iYKe1Q2Keq6mNfUUEF1dIbKxMzw4PNbbKzJWXLZ6th1dQUlD9OOniYN235YAAFbKq+9ISWMdsknepTEPWSsgTWlQrHQcOi5SNoyMuin7OY8e7/GA6CfHe+wyabBPpAAAvKusU7T5YVKNY+nq+I5uf6LdwQBmo+fcFPKh3U9MIPrJiUbsMqaea+zcCbtjYwBEXklVe2WVV6fZCIdCrAc6pOgnc0Sk7HEx0zt6vMcEop+o0YQ7mmAIAKB02R/sh3Mx2QV6vMcEoh8AgNCSBztUiu9whz3qeQwtuej2hbGeYwLRj1ZPR6dIAUCEUNQwVmLVXnmDHcbe2U5nn88uar5sTiAPpQ7Rj1Zvh8vujgibAMBXfHCfVCNv8pMT38Y/57rsTnHKuaj5sj+eEJQ0RD++cR02FdRYp7NqcgAIDTbeT5xH99E4fuAdpwUzLgc8RKf3GED0EzWacKcMrZ4BSrS3V6L8xvmzE82LVsR6VtOcY/sOiZRtw66G/EHTnzhA9BM1CHcAIkMKfxL1VVJb5xxvrZ5FQ2rVQTI1SWmhRH14k1VF1nXkXZGybdTdgIfo9B4DiH4AAMIpU3PrIr+n9WpaUFU/e7ZyAEUW31QsSqxs442KGlMUbWWjHJNVxdd9+JhI2eZyolN0eo8BRD8AEHFlJVntRfxv9cxin1Tjo/NFVsJmkp+98tHsCNKVdY2pRP09NWx2MZNVAejvOClStrmb6gvDPccBoh/fDPfbKiwdPXJYpIpi0gnHv5YAIBz8bvWcqbmnfvbKxerYKbN3p2bqMGly1d1tpquCMHTScb9ad9EPar7iANGPb860OxuCvUDG9eNXC0A0+NvqmdWjJXIFOVm8gEmpfOa1PGGyKgijHY7n7Rk9N3b+vONiP5T9xEGJFgj7Y/ny5UuWLBGZROLlsjL6W759zwf+eCZf4si2J9f1fPFmkTF2+tOfm/f8UyJTAI2Xv39yV24a5P7p76s65Wx0VICICXPN11Vrb+KJ/Tev4wmFpgXSpO55Uo0uKr/YwRJ8R6k1z7XiIGz5zpVtyrlTs4tmrjBcpY2hclatWtXe3i4yEl/u//ne0Uue3yoyTlw+rnN8wlkJUM9VV3XOmiUyIUDfU6avE3AD0Q+iH4AoC3mjn2JFP4rYx170wzZOGK9ycnrNJ607W59NN995v8g4cf3MK6ZPvUBk7Lnkk598z623ikw4IPrxHWq+AADCqbKOAjcdTkMfClrWUBQl95yvYD3JWC5Zk+GNi1RYcx+Jyaqiczq7u8zFZBcY7ycOihv9ZGrn0DvPqMMk/ahgVKv5HoJijdFy0FCWAwFATKnjqLaVFNWwrmSsVIc15Wle3ZDrx5VpWN2cSM2jCMtkVdF1H3HZgcNFw2e0eo6D4kU/LF6pqE6LXD7WEzOZTIqchHapqE7U5A01YbQcyLgRjHYIINCPI/qMEJnSI34R5vH3865yXkrRtFoaYyjbMcxkVbH1HlS1JbLPxXDPaPUcB8WKfpoWUORDvzUaU2KBBh+F4hHNKBTV6WTNIwtFlTMfauLe2ozRcp4NTPe+/SIVqIt6nc0CCAChQiFPkX/NVdbxH5ESaXBDuaWPyaoiO/uu44GeucGzjudsx0SncVCs6EcqdzWsrM7U3lufrNGOQrGvJZGcP1fxTqu4JplIt643WB7QEBQAAP6icIO1yOGfm0rSz0fvpS/l1WnN57HyTJr4xmRV0Zw63pkYGhIZh866Gu4ZlV+RF4ZWz5na26oTubKcrLZWbTVZ+QzWB7HVYDkYGOrDqO0QR2WlWe1F0Ubbytn6o/xULl45W90SJx4Obt8nUs4NDjsu+yGo/Iq8Yn866HSXVCySGvTMUvTDbKlp26SIiqRFyWQ6ndBZrl6Uz3IUiuTSpfS3+Zv/b2z6ZL7EkYu2tn38qYdExtj+j3+q4399RmQKgD8KJdePCKCkLV26dNmyZSITVr/4qPg1Z68nM/usq3c33k9wvPd4//3Pn9r780dExrm//ZMPiJRtH6iuvnjGDJEJAbnH+1d2qVrHgh26L7/Aox/VAjvRTyKVqq/XW+7888Df8X5e/F7NuLsWiYyxQo/3wx+FkutHBFDSSqLsx814P7ODa33jivfoZ/UdD3RseF5knPvUte+96ILxImPPe2699ZJPflJkQgDj/fgu6JovzSgUrE8Yy82pzUitedRYS6BE4hqD5ZBIHNuxV6QA4o0+T0qx2suGVGNJhT6+6DniachWF53eUfMVeY6jH/oxku1vyfqwSzx0UFC36murocCGjULBCnZYa5706vWKoSbWr04nUvMWGiz3qSC4z/lEetzgOy67JAAA6Mlr9cyUUp2XX4aOeJpFcfAsoh/Qchr9SGU1UqTB2iqLCuv6qoJ00GRDTaSr5aEm2PmkjmFGy/0xcNJlj/Hzwy67JAAAgJHe071jvb0i44qLsh8M9xx5bmq+ktdUiAIXqZyG9cGsX2MR/khFRoRVYouKLuuIiX74KIaaYOMb8sY+RstB14lW990lAEoRfTCMlXC1V/bj0lCRxwMK2JE9B0XKrbPOBzwcPXNGpCCi3EQ/bGgdEfywQqD89jk6dEpwdcpvyxduMhmFQhniGC0HAIAoOdritYO/i07vo10YNjbinEY/rNaJFd5I7ZN5Wxs2Lo9UHASBO33IU+04AISAzo9FPjWXMPvqWH3edh92OcOXrG/IefSDmq+oc1z2I80rIUk18o7prCXQrBkofgmDkQGMTwpxVxax3l6ZmiQ9JGladjJ7ZVtgIy4HxGOHL9I7MHL+vLOXxNjICP0TGYgiFzVf2d8looZKysaxF4LWuRMdIgUA4AOpAZAy7glurokAeezwxfUMOA5lUPwTbS6iH90WefFqhadrbDikk6ujQAig1PACn+xQh6x7SRzjHjI8OOyxwxfX3X9WpGzDXKfR5jj6YZOxiySUhv6jXsuNAUoFhQwUKIhMyWpaoC7wiXHhuvcOX1y/84bPGPIn2pxGP1Irn2QNvSFZ8x/2i4SPUOjXWIOBicYoySjmASh9mb07RSrRvKhCKl1Xi1FZ+zv7DouUN919jst+UPMVbS5qvjRtnMvnzk9aj/cDRYFiHoDSVz7zWpGCg69uFilv+odGnTZ8Pnv0qEhBFLmKfiRsmJ+WfRne4x0AIGhlUentpdflXSkuNWHbX9zas3mLyHhDoY/Tfu/9ra0iBVHkNPrh4/2wkh5pGq7qCt4wD+P9JBJjPRgbFADAH8ODw6/d/6DI+MFpw+dzPT1DB/1pdQQh5LjsJxf+5Eb+SdY8guGWE2W9Ia0kxvSrAFByNv32ufO+Drjc73zMwwEU/0SX85ovxfg+2eJZTDXhxLFiD8eM6VchDiJT7QVcu08tfmQuop++7dtFCiLHfbsfCKH+g4dECgCgZA0PDvft8bkfbu+A425fw0ePYtSfqHIa/UhDHaq6W2Zq55SVzan1Og0dAACAZM/rOxNDPhdaD4+cd9rti6DpT1T5VPbDpn0HAAgGqr0iZu8LfLRHn7mY7nSkA1MYRZP96IdPcCEN9FxfxZKCNNs7+nzR5+/ZkM50AQBQWk5ueUukfOWi6c9ZRD8R5U/ZT+o7aPecmNjdKVIhM3rEn8FSAQCKILNtj7+9vWS9g47nOj37LvrMRpP96Id38JI6uUtT7ilFaeyt3iMlPFwy5pmHGCpDtVfpaPzJf4mUsc1PNoqU3/qGHEc/aPUcVU7LfhT93SPq3GAJT5UV2nnmASBovPUCl6xRd1Thc8oL6mnETFY5dep458GGZ0VGyoqUQu/p3lOvbhIZvw0OnxMp284PDmK600hyUfOlfAvJYjTrnkdoHgQARUcxTFVClNq3rZzdvKgi96FN6yoWJaTZ5Eljqr5K/kQ3WeXCmw2vnO/qOn6Ala8f3n1o1d8tWH3HA3yV7NVfNyZGHbfOsclFux8yjMqvKHIa/WRq50gNn8Gt0DYPAoDoKq9Oy6X25dV3ZIfsZ5pWLGqevfLRatF4UxrFv/4eqXDIZJUbh15ik0Ie2rGP/m5veo2inI4Nz/NgiBseHD707PMiUwAuZvsivNvXwL5950u5ZgA0nEY/fErTvIY/sZl1rxRhAjKIsDI0+nGh4urZidlX8566mb07E7Pn36jouMLWNu9uM13lynAb2/PImzvp7zuvi+lLd2/Kde9atfD7506cEJnC6Hfb9Kfntdcw9HOUOI1+2Mzu6N+ua3LXcZEKjm6gE9oJyAAgEJmG1c2Ja2fyqKZtt3ZonfKZ1/KEySoPug+0nzreefaQGJhentFi3Y8e73u74OFFV6/jEZ9HOjrODw5S6NO7datYBKXP8c+mTO2ciup0qjEKpT3Lly9fsmQJTx/bsTfzsY9Q4vzdK//yzmq+0JGXy8pEylT/9PdVnSpUt7I1V183bY/2/Xn6I38yb7f4mQUQMaVe9nPV2pt4Yv/N63ii8JoWlFXtXNmW5hVa6pwku2jmCsNVikUaq1atam9vFxmJ/BxNefp1+nt+/PieWTMu275bWpk4N3HiQOX/HBs5P+X3b40757hVslMTykanlznrxnV2ypQzM2Zc8da2xPhx7Z/5zPmJE8WKYqHvqSBeJxHn9IODvfT12v2UZDiE6AegpEWg2qvo32rZdsxy/GIQ/SToMz1hvMrJx738SfvA9Z/lS8ZNn64c0efP77/j7d8927O5SB9Tn/74+yaOd1DvUTZx4oVXXnl4684jnf033Lnw8jlJsaKIEP34zkWfLwAAKElNCyoWNacalfEMa8qjxpr7SExWeaMZzHDLI78rWuhDunr1O94aNYgeGxkZbGvrHRg5cXpo7S8bxFIocU6jHz7mYT57vwSkGVHzOkzSjwmZdrpUvoeg2NFoOQAA6GK93utnr2xTf1yzpjzNqxtyn7xSq6DUPNrIZJWvBltbRaoodJv+UEh05GS/yOjplqaI72vZpeykBqWreGU/LF6R5gRTo8W5UShqkulq5SgUrI1RoiZvqAmj5aA7mNCE0ydFCiBC6IcPvf9FBqzk1XjJKuelEs2LVojP0EzNrayX+2IpwjFZVcJ0y36Onx6k6Gd45LzIZ8nTwp/pEzHTG7/JDdjYe7p3eFAcrbV5B09ASXAT/chlNVJBjZSzDD6aFvC20tJMGUrlCzfJBUflC7+jHoWiOp2seSQ7hRgfauLe2ozRcp4NxrEde0XKysTBXpEqAN3BhMaNOO7jAADRwkbuSVAkU8E/vCXZAZ8r6/iPSIk6RDJZVbp6B0Y27+3c2nZKGeucOD1Igc6xTm3xz6GOPvpLW8obH/39Czxx/MA7j//Tv2/85RpKnzre+fIPfsaXc2vu/9UD13/2gT//wuHdoncbhIrj6IeV1aiaPbMfB4mWfRaxh80ZMliH+mx/+sy+lkRy/lzFO42tTbeuN1judgiKIps0yN5LAABFpNdoQRHIKFdr4huTVaWrq3e488zQniPdcpYHN+0n+kbO5UIiWk5LKNHdnysuGuvtbfzJf9G/3/3zt0aPHTvw9LrhweGN//kEpXtPix+3zWteOvK7Z1hqaGjdort15/Sw9PufPyVSUABOox9W7pJI1rSxWiqxyMfYI7N+dToxawZ/f/GBFZXKZ8yiv60GywEgNspQ7QWeHe8aPNTRp2zxQzHQniO5UdOOnx6kJSfPDPUOqMZI3P/oKvpHYRCl6e+6Hz7UsfElSre8/Cb9pWDozQd+wbaTnO/qWnvXj3mawqCHUnf+543/LNeXGcls28OHxoYCcdPjvaWmbdPCRO2citXzKVHOFtXb7fHONjbsLikfXAp/1DmJtCiZTKcTOsvVi/KZjELB0l39s3/4fUps+/ztg3/ieDRHeXc70suWiZTfrv1B7dRu7TTvvZe9Z+e3FooMQCQsXbp0WcHeR8X0i4+Kb7gI92TO7/EectdeOe0DV1xMiRe3H6fo533TLzo3Nnbi9BBfa+I9n7lh/j3/9sJjDbse+LlYlFVZd3/5xz+y+o4HOjawqTyuuvWWqq9/ga9S6j3dO3XaVEo0/uS/9q9andq46oKLLqCs3OP9K7sC6G9f6uShbZScRj/ZBseb5q4X0U8bRR71SavQI8s4+pGPnD2OQfSTSKXq6/WWOxyCgvg43o+8ux2fKthv1sbL358/5PTg1Ol/2+NsdC+AkItM2U8cxnGRP2mfePTYF2/9AF+YSLyx4fplbMYvpZm3/sNjfzedEq+sfOCbrDRFY8YPn/nMn0upw7974u8fLdCkiePGlZW/b+plUyZt3svOQNlxZYnRc9avtwkf+MDXnv7Pn37uX0aPHROLsqb8j4/92dduaVrw7zw7/g/+4F8atBFSZtueZ7957z83/JIinke+fm/P5i1/snTR7Hl/Qasw3o/vnNZ8SQ2T09UVUvct9r80+KG6GY4bolW0MqSRJtVQYS2BEolrDJZDInGhXpRzUa9qaA2AUodqrxKlCH3IJz6zeekMkSZ/UbX5mX/joY+RuUtF6FNg58+P7TvWs7VNfJxS1k7oQyjoaW3ekR/6kL63tz/3PVH/Rc6dONG85qV1P3p8zf2/4kuOH3inaeFdY729vBl1X2Y//eVzokEhOO/zVVmnaPPDpBrH7JX7GJJaUidrtKNQzJiVSK9erxhqgrUKSs1baLDcYcGPv04fOiJSgRo/iu5dABBS++/+LOsGdX31lsN8wSeu+/qHeOqKr8+/KnFsy/+RV+X7i6q7PpFIHNv/ik5sYZsUY0n//iF7aiNyX3dHND2/lDRR0dZlKw89+Ru5BxnrSD/EKtcOPcvmvecDQp7ckpsCFvzlpse71Es9x2l9k0ZejZeM9SZLV8tDTdTexjq6L640XB6kkYFBkQIAAD2N6/n/BzMvaSOYzp/8ywPX/8vrxiOHSOFRIvHK6s1e+o/P/OA0kSoU3YIfE2O9vdtfZNMTyWHQuRMnnr1PhFAUA/G14DtX0Y8LTWKMIFZPJgaP4GMESZ3IeB2aLDvgc6VqqIlciGS0HAAij9709KNLZKA0Tb9SVIGdPniQJyzMvPUzrNbsjQ06jYE+9MnfiuIc7b/f3nqF2CbUdj37ytZn07wHGaec6/7Ve2tECnzl9HOEtS+O9iyn/Qv+vepn9/GF9m17cl3PF28WGSvXZA7/t6v+SGR8ZTTTauHaWQMU01Vrbzrw2YYPP3OjyIMrRW45m9fn6y+qNi9iBTk6LZcplKm57oOaVs9i4f67P9u4PnHF1/+TtR+S95UbShvoerT61z/JxliKjVXLg3XhhRd9+MMm031QJIdWz74rVtlP6PWdFO/B88PW3Ro9Ots/IFK+6ukw7ABxcn8omiUBeIfQp8RRKCOFPoljW/6frU5bV3x9MYuHDv9us6g4c2b6rTVVc0U6pIaGijzTGRCn0Y9y2E+JNHVF4M1uvBs4WfIdo3o7DLu1FyjeAgBwZMYPpaId1gLarJWPkqgm++DffVGqzxIdx6SsNqx5ZaXUqpr92/CKWEauur00qsCgmLzXoBu3Wg49Zc2XXHXV+6WFNz7kuJ41/eCjI1+/TWSslG/f84E/niky/jEZc6hAZwQosuiV/xfzEQV19+RPWopIeJd1XoelR6fmKzfGTx52nIyi5ktVX5atX2OObfk/UrCVV/OlPrjeEEQhgJqvQvBe8yVNSFEys2wVyvApjKkDAGDGKvTRt++bojiH/3viUalT1eHfPXG9+XFeyiiKf3Rc+cV/2KyJqz7xmfzyJIgop9FPtu9WjtQIOjszKQToRGsIf7QAAKhcdZeyZ1Z2wMO5S6WsqBdL/Pki1Vo3PjT9SpHSNf3PP6HbVvqqu7ycFEqGL62e1WM0AwAABOy/T+eBFHO0S7+N0RsbRJHSSjayspAbgxEizHOrZ6b0+rrHDYqFACBwygqs7L9sO5v1y/JW0T+dVjjSuIiffcBiki+5Z5nklbTOJyCrO5OP/1Lj3W+IJGtn/d9FCqLLdvTDq7z4CIUKmdo5eoshABhvGgBiTdSXKWrQmGNbfq4zYWrXS6+q4qf16Vzxz5UfRB+xyLMZ/WRq761nNVx5pTzSrKeJ+nvF6MyxNTroYJSgApXE9B99R6QAAIDJ9vay1t4lTzH2wT80GT4RosFm9CN17NJv2ixNxY4+X+++K1IAABAC0qSqdkcVUjl8FJ14I8+XVs8AAABBU4x2SP8c9atXt5KG6LMZ/fACntXr8+u3MutXGxYLQVGdPd0tUnkGT50WKQAASCSm/8WfqRr3zE3mWkkfOmxnCg4oaTajH968J11dkZ1+nZPGeWbBz/y56PEeuJFuw+gHgzEC+OvQd787sGePyEApYnNlZIf2mXnrP9z1CZ4k+1/UaSUNEWO75quyTprRiwIg1vdLkEKfRLLmEQz3AwCxMXToUPvdd2+5+mpKiEVQktjgzqyPmHKWeLfTqUJpcdDuhw3101aTFDkh1Tg2hqEOE4mx4WGRAoCo635JlA10PfssT0CpeWODYoAfhTc2WIwkBBHhsNVz+cJNYoRDAQMdcudOdIhUcEaPyP01AaCATj3zjCYBpYeNr6gc4pk3mg7jLKdQCA6jH/ADhiUEKF3nh4bksh9KUJanIRh7H/213M8rN8G7gdzGPMp5qVHel/5Z7g4RgugnAMUflnDwHQxHBOCPntdfH832MFBGQlGVqUmKhp4E4/pDVCD6iY6xYcPfoOeNVwGAI6c3bBApiSYbMRT6VCxKrGzjLR0aU/VVCIAgGhD9aLlrwTPWc0akglPWeVKkAKBgNP28It3wuWnFoubZKx+tFh1bpK6/9ffUxHxiI4gERD9a7npvlfX2iBQARNpZ9bQ2ci1YBGX27kzMnn+jolNvxdWzE827Yz6xEUSCm+iHT/dOpKEPpRzKQgEgHjRlP5pgKFLadjeLVFb5zGtFCqC0lY2NjYmkPdnhnZlkTdumheUU/lS1SCm+tHQsX758yZIlPL3tyXU9X7yZEqc//bl5zz/FF9q35urrpu3ZKjJWzt+98i/vrBYZ/6z94MxLj+j31uz54ldvWvVTkQEoWVetvYkn9t+8jieK7+WyMpHKmn38+KT3vldkHCrmI3J8LvbhvnNlWzpb80V0FmmsWrWqvb1dZCT0A9npFw0o0fdUGF75EeO07KdpBYU+FPUoxj1kc4DFfo73MJjQ3ytSecIwHBFABOiW9ES58kvPtTPNfurecsst9G2tRKGPSEm/NvlfOZH/V5M1WehulSZruUqT9bJKk7VcpUyAv9zUfGlm9WprFUVB0eCu/fKkE8dECgCiSzf6iWzlF2vlo8ZaAgFEgdPoRyroUc313rSm3vYc75naOXqNhPhiQb3WaJXJLh4Vof2yyWTsABBm8Yp+WCuf5tUNuc/7TMPq5kRqHob4h9LnNPqRJntnU52yxj/SlKdVLPixMcc7i1fkFkMKtLyiOlGjN56E0SqTXUqCyWTsXkzuOi5SAFAYutOaRjb6SVTOSyWaF63IfiLX3Mo6wC9G8AMR4Lzmq7JOM9dpqtHGPKdNCyjyoS2lieKVWEMixSTxfDyJe1lnMsNVJrsAABSQbqAT4XY/9Hkv/b6USOMemrR3NnLppZeKVDZNf+VE/l9N1mShu1WarOUqTdbLKk3WchVPQCEUuyk+6zCQaMxNjsqKcVbPV3YYkwp2ZtEmFQarampaqg12cfiTRL/P10f+ZN7uLXyhfc9dPHXSYJ/IWOn90sIbH6oRGf/kd0WRdV33V5/bvFFkAEpW4D1f9t5++7sPPywyWe/90pdmPvSQyDgU6j5fEBp47nwXdPSj010+u0nCYFUqVV9vsEtw0Y9J5JGvENHPUN/AG1Mni0wedw8KIGwC/w7YWVmZP7jzFfPmffTpp0XGIfkRAdiB6McvtqIfqWzFvGNXymbsYTP6YYtmrNBflUym0wn9XRSL8pmPQjFh/7vX//LHlOi97D07v7WQL7QvuXSpSNmw668+d+aG60TGJ2Vd/bN/+H2RyXP8Q7MO/vMtIgNQsn7xUfFB9JVdyur34vnYAw9MPq5tYNfz4Q+3fOUrIuPQ0qVLP/zMjSIDYOzAZxvopRLUK7+k6Y4aENLoJ8Cyn/7p76s65XgO9sDLfo7t2Jv52EdEJg/KfiAaAi/72TRtWn4rnwuvvPITBw+KjEP0GwzRD1jioQ8lUPbjF8c1XzwSygU7LPCo54M+S3kL2jiFHS5c7X4Q/QCEVrDRz/mhoVcvukhkFCZcdtmc06dFxgll8XMRoO1IiSry6yQmXI71nOvyWLm4JplIV2e7RDpVPmOWevygzPrVaT6ehNGqhca7eNC9b79IOUeRh0gFp+9kp0gBQGEY9Wwf7e6mwEhkAKAUuBnrWRV7SKGHB2w8iVzwlKm9jfVm58GV0SqTXUpDIeadGDjZJVJ6MBQ1gHe6g/1w0R3yBwKGgp8CcRr9sMiDwh82zCHHGwRZlrw0iXnh2diIYvAIMUChejwJNoihXKdltMpkF+8mDhrOluWXseFhkQKA0mES4riIfujTC99qYA4vksJxXPaTN9ihNOepZYsb2k0rt49ypSaOMVplsotH9oftAYBY6d++XaTyxG2iUygChD4F5abmq3zhJh52cP4GH6UoDG1uvLRbAgA7BvbsEak8qPkCKC2u2v2AmnmbmzC4sOeUSAGAWz62+8HPejCHV0ihIfqJhfGjZ0UKANwyKfs5d+aMSAF4htCnCBD9RMTooEWH26G+AZECAOco9DHp1o6aL/ALQp/iQPSjIwzj9zg1bPXhe+rAEZECAOdMCn6Io1bP+HoDI3htFA2iHx+gxTFA5PkY/QBA4FxFP9nBeyRzanOjLoM9xwIohjl9CGU/AO4Nq+dI1kDNF3hHX6go+Ckax9FPpnaONGShjI18KAYuhOBYjh89MjAoUgDgXN/bb4uUHvszXeAbDnThhVFkTqMfPrEFG+BQaGRjP9ffiwKggFmOH43oB8AL85ovk87wAJYQ+hSf0+inrZWCn9R3cgMcVtax+Cfd2ibyUeB09MKzp0ugyr//qOOJ6wGAO/vuu5YtezDRKbiD0CcQaPWsw+nohSNo8AgQaV3PPitSxuw0/cH3HEBIOI1+Kq5JsmlKcw19MrX31icSyWsqRB4CYtWSevAdtMoEsKYbxJz8r/8SKWPo9gUuICAOitPop3zhd6SGPmKCdTHHu7IqDMLp/DCK5QGsdb/0kqYOi8IaWigyxhD9gFP0FYrQJyjOa77yJnlPNVpP8Q4AUBIG9uzRNHDuXLPGTpsey5ovfNWBEl4PwXLV7kc9yTtCn9Ejh0XKnrKzFv2zXLA8ptOLBIin4fZ2Ted2O9VeBK2eAUqI0+iHD3QY8REOCz1288RuZ33K7HBxzGM79vZ0+H8lACXt7Lvv9m/fztNtX/vapmnT7DR5Juj0Dvah4Cdwrsp+ErNmoJlPqRnr0c5BfaJ1X2/HKZEBAAlFP7zshxLv/Oxn9lvzmE/zjm87kOHFEAZOo5/KxazND0Y3DJ3JXcdFykBZb49IZfUeeWe4H0MgAqgMHTrEox+bRT4ytHoGOxD6hITjmq8VrI+XNL2FSqznusgvVikJffsPnmnH5F8AOeeHhiiIoX8UA9ls7iMzafVMH5H4wgOCV0J4uKv5ApX8YpUiO7nfOoiZdOKYSGWNHDGbtREghuQIpvull+z0cldCq2eAEuK45quOAlcdker4VXIDA57tHxApJ84fO1Lo9t0ApUVuuXysttZpNINWz2AOBT+hgrIfHSU3MKCdickmDvaKVNb4rpMiBQASOYIxn9Fdl1G0hO88IHgZhI2b6If3eidSx3cpF+tmP8GzMzHZpME+kcq6qPMdTH8BoGTSdseSl30h2uhLEqFP2DiOfjK1c6rqRVpSOS+VSLTsi3MfsPwmNebyi2E8Ghlw3HWrp6OT4iFMfwGgNNLRIVKuoNsXQKlwGv1Ifb6SNW2K2S7YxKfp1jaRA2v5xTAe9R99R6RMHduxV6QSic4DR+nvuROePusBIsZj+U1+9IMf/YDXQDi5qflKzp+rHOywrZX1gfdCrkpj1ONIZ2rniOVEXb9mssqjsWH/Z6IIm87d++hvHB4pgH0eWy6j8gs06NsJoU84OY1+pIKe1esVAUrTmnoKiK6pEFnHKPSpqk810guEaUylqyuyoQzFNxXViZq27Kr6KjnKMVnlXcmViPQftPWRrRzb8EzbAfpboiMVARSIx/AFnd5BCaFPmDmNfsoXficljXVYUZ3mYx6yVkCa0iAnMvtaEsmaxdkO89JY0qIVEatlS9Y8slAcurKuMZUdZdpkVQB8b8dTIMqxDYfa2WA/gY9UBBAeFLt4LPvR7I4vvzjDsx9yzmu+KusUbX6YVOPYpmwY4lz5jFnKwqTM+tVpMY2YFBepwiq5hZHJKrfOnnbfXNH3djxOuSis4rsUYrZ5gBLV8/rrIuUWyn4ASoWbdj+J8oWbWH2T4HGgQ1ZuwwqR5tRmmhaUSdVZ/Ij57YlYpCQxWeXWSCl31rDZfKf3iKJx9DFWDlSI2eYBStTpDRtEyi20+wEOBT/hF5JnSGr8wxLJmrZsQRJb1pLLMtlFM1YYrjIuhVq1alW7VN0jU75AL31+y0dfeJqn93/8Ux3/6zM8bUdy6VKRsi29bJlI+eEPH1vzwd2bRcbYts/fPvgnooHWtT+ondrdMTBl2ttLF/MlAOH3i4+KHz5f2aUsgPbHxx54YPJxi9mCzR2fM+fg3Lk8vXTp0mW+vs29K+jdA1kIn/qYW7JkiUgpuIh+5EhFKdXotgxIar+c5vvztDiYQfSToJUJ41VOLmL58uXyTWm4vXrqw7U83fWxOZ97+zWetuPlsjKRsu1Tvgada66+btqerSJj7Oy3l//18m/ztHzN/l4JQEFdtfYmnth/8zqe8MvZd99tft/7RMat937pSzMfeoinQ/jrv3B3D2Qo9SkVTmu+KD7JD308yNTelg19CKtSk9svs6Y8aqy5j8RklR/KnPQDVw6iY5+deUnts9l8ZzhbLO/umgEirOvZZ0XKA0z1BVAqnEY/vMUNhSsaLgt+JOru8nJko2kPTREOaxGdmkdnMllVItzNS2rEafOdE61ssB8OkRAAOfPyyyLlgdzqGQUA8YTnvYQ4jX6k2MTD6D5aUhxTvSI3VI80mDTv9MXm0Mitk0qJsn3jTVaBIblrGKZ2B9DofuklkfIArZ7jDKFPaXEa/ZTPnZ9UhyseVdbxsQqzWHuebEmSap3UG0xu6WOyKoYu7DklUqbkrmHKyU1PH/KzDg6gRPnSWR3zfMUWfREh9Cktjnu8S+FPQhGucF4GWqZIRkEdxSjXaeIbk1UeORoFp+9k8J3Gx4+eFSl7Ro7k+r65mCEVIHp8Kbbh0Q99INKHEl8CcYBnvBQ5b/V8W7V2rJ3IcdSMZuBkl0gFpKfD7tWO27eLJ85Lg/1wg6dOixRAXPlYY4WGzwAlIQytnsGT3g5b1V7k0iP7eKg08V02wTs3fCrg6A0gcD7WWJ0fGqIPRJGBGEDBT4kKutUzeKacu9RSy28b6e/Fp3JDunmZ4gMgGnws+0HD51hB6FO6Am/1DF4p5y61dGpT88n9R5TthEp6ig8AX/QeOSZSnqHhc3wg9ClpTqMfqUO6z62eS5u73uPKEXeK6dy2rR27VAP82JwjDCDC+s70i5RniH5igr72EPqUNKfRTyzY7EAeEo7Cr0syO06+rRoW28X88AAR05s5IFKeodUzQElwGv2oe6fnRKrVs9MO5EW27Un3c/TQQ+t+7vciAwCSgU7f2v6jMDUOUPATASj78Uo5cmAR7N24qfOfblFOT+H0Aqa8+apIcYre7wDxdLbLt3Ef0Oo58hD6RIPjdj8LWCuffPFt93N+2IchYu07/Pyrkwb7tn7uf4m88wug3UUKACTKEbA8QrufaKNvO4Q+0WAr+qGQJ77RjZXRI4dFqigGdmynv1MP58p+zp85I1KuTDh9UqQA4mqs19ObSAnRD0BJsFv2U19VNqc2o9PupzFFa6M3w+hQn9052MeKW/ZTtvMt+jt+9OzJ/eLX6vkeTx/cyrF/AOKprLdHpDxDq+cIQ8FPlNiKfijkaatJ6o/yU7m4JplIr15PkVGUnDpgtyS8rLN4ZScUk005Lj5bcx3XvRXaKwMpgHiadMa32fp8mS0VQgihT8TYLfspX7jJoGOXNPdFurVNZGNnXL+bX43u5hbNvJCW+6N17RUd3S885rWzbteholbeAYQKxSvjR3zr5olWz5GE0Cd6vLd6rqqnxTGe+2JCf69IOdF/9B2RcuLYi6+JVCLRt/8g/R3qG7io12tn3VN73AzYCBAN/cfcvBlNIACKGPqeQ+gTPU6jH12pxk0Ly0U6doo5NOLgzh0ilUiMHGmnv+1vbONZL9yFYgDR0HUwN+mvL1D5BRB+TqMf3dEOYz3BezGHRhy3b5dI0Ses1NzHl2KboXYWSAEUwoHmt1/8Xk3L2udFPnxOHTshUj5B2U+UoOAnqnwp+4kgm/NwKUcdLIKLOnOFNBPfZT9Yu3e28qwXmOwCCoTinkN//olxdy069dm/Tj/4qFgaMn1+l32i7CcyEPpEmM3ox2iQQ1lMxwMa7nfTeNmdno5O5UCFvKc6r//yCsM9Q2EM1v5ALhwdqv7nA81v83So+DjQM4chf6KBvtgQ+kQYyn48OdNevLjheIuqnIn3VB874MNQA5NOHBMpAF8pW8XRK7ZlRa3IhMkQoh+A+LEZ/eg192mrSYq18e3zNXjK589NE/lNfDp27fXe3Z2U1pz2UCqG+gY0reLOHQjjyBi+D9eO6CcCUPATea7KfjK1c+ilUVGdlnLJmraxuPb5Gj7l29TQlnoz2kDn5Nst3ru7E16MJDIAPskfMpQ3VgubsU6fWz0j+il1CH3iwGn0IzUAUsY9Y9GMfGwW6pw97fJjzsWOw3k9s7qf+71IeZYbORrAJ/ldB6Z2hLF34fgun4drHxseFikoQQh9YsJ+9MMLfKSxDUmqMapxD2ezUGfE7Y88FzueO6otn79o+xsi5VnPEQz5Az7T/QkRwobP7gYsNYEe76ULoU982I1+mhaoC3xiPcRPjuu+4i6aGkw8rG3340u1F5dfrQbgke4omp27bY0lUUyTu3ye6Bc93gHCz2b0k9nXIlKJdHUFhcdaJd/jXROO9P9nTcPt1ZbD+bgu4nbR1KCgk7Gf7cCQP+CzYb0ikNN+jFDlo0K0eEPZT4mibzIU/MSHzeinfMYskSoQ1YBCilCK17cJ6hDLZJV3Uzvapz5cu3/DSyJvxO1IOeN6nc2NSp/Rmu4z/sKAh+A73RfV0L5wtTDrPYEOj8DQ1whCn1ixW/OlO8OFgpeaMBbGVLVIFWpc9mC0oqI6kV3RmKqvkqMck1U+OrPNoo1C2VmXZT8TuztFyp6Ct0rGgIfgt/MndQo4+Qwt4VGIIbuGDh0SKSgRCH1iyH6r50LJ1N7GwhidFtRNK6rTyZpHsisq6xpTifp7a9nwfiar/DSasWij4DSIkTkdYqdrb2GnYZ9w2uduLwBlegWcFxwJVwuz7n2FfWdB+CH0iafAo5/M+tXp5Py5Op3HWFsj9ZqKa5KJdGub6SpfjbcanmTioMveIuNHzw71DYiMDT2tu0WqMAraqAjiSXcM8cldxx298gtt8B3/2+ig7Acg/AKPftpa04lE6wqdJjzSGhW59ZHJKl9NOW7xKaaceMup/LHgjLSsff7ix38qMoVB0VhPh8tyLAhKaOcN5YwKON/ZGaJuX+d6zogUxBJ95aDgJ54Cf+KbFpRV1Sflmi+pPU861ThWV8nWtKirxLKLZqwwXKVYpLFq1ap29YCBytf9e36z4aptL/O0UnP1krE/mCoyCpN2HR553+Wzf/h9kXdu85f/7+hV7xUZY2Unev/nzx64YMh9mGWT0SOF0PrDx9a8m/yknVdRAEbPJ+/8jkirbf2Hr5796AdFxqFffFT88PnKrtxEO14YvfE92rJkycjU0L2bfL97pW7p0qXLli0TGYiuJUuWiJRCKKIfVdQiL2jTj34SFBkljFc5aX29fPly+aasueHz0zY+zdNKE3/ySPJfbxWZrJP7j7SWu/z4lukeOd+6W752yRM/E5lCuuSJtR//3zeJDJSCZy+5fOj6T817/imRD5NjO/ZmPvYRkVE7++3lf7382yLj0FVrxUt0/83reMKjNVdfN23PVpHxzycOHrzwyitFJjR8v3slDaU+MRd8q2ctuQUPS6jJow6ZrPJbtzQ8iaZWqO3ZF0XKA5vDSY/f8IxIFRiaf5YWCi8u6u2anH6ON6NJP/jo2g/O3LtxE18buPxpLmS64wAFpUDt/THkD0DIBR795DVXZm16UvMqeVOe9Or1uX5crIG05Sq/De/aQd8uL103RzkqGg+JPOo/aN008kDz274PRGukEM0/oXD2rWEN5CYN9r18xw+e/h9/OvL12y49sq/jrQL9CnDMZKa8UA0uNWHA52kuOAz3HHIo+IHAo5/yhd9JJeqrsk2dmxZU1WfDmMp5qUS6eoU8ws9trJf7YqtVPhvfvv/5f1tK3ytv3PsfYpEUEomUB+fPWDe3bK1/WKQKbxQDHpaUnjfELG8X1tw9fbso8rEcoapodKe54HTHAQqKj9PFKGGa9zBD6GOkEEOfh1YIar4q69pqkvVV9IIkrDmP3Hinso6PYyiRBjeUW/qYrPLXlOOHeH+rcWtX8yVkYpsPZT/nTupHG8d27F37+dvpX09H5/mNIsArAqPrgXAq2/mWSClYjlBVNCbVW+NOhWVwKcupbFxD9BNa9I2B0MdI+v9+Kz4BUCja/ZQv3EQvR04TxCjHmLa/ykfjR8/yKSYmdx3f/CsWAA31DUztUPUdc6esU/87YMsX/vHSpx+mf+mKmZceKd6XmdH1QAhRZKz72sifCjcoJtVbrscI9d3pQ4X6oEf0E04IfczRbyplLUe0ha/Vc4i9s2IF/W1/YxvPemTU3HJy+x6eKFCZvBHdsekgnFp+2yhSahSXh2QsQZPqraI1ZbM00FmotxiiHyg5/DfVhN89FqrxSAsH0Y8D0/ZsTT/46OHnXxV5b5TNLeXCxgPNb3sZQdELp5NvQIC6tupUe3F+RecemVdvhaR03aRxkkdjwy5nAITCQcGPuT3rX6C/9Kv7rUd+y5dEG6IfZ3qWLBrYsV1kvFEW7ex+qpE3QTj6mmjKWnzhH+45PN25Azf6uuGtCEm3L/PqrZDMrG6n36U76PEeNgh9LJ14VQyG2bnRhyFdwg/RjzMUskz9vW+Dy8mNLs9se5t3YO5ufp0vCcTxlgLPJG+bbtHroYbnNPFZy9rneSJugZFcPZov2JeQzLx6qxAzq7sweuSwSPkNPd5DBaGPHSPbxLCf53eHZeCMgkL04xhvBO2LvpPiu3w0s6/7ud9TItiX3Zn2sDT9eeGb3zvQrO28PbB18+E3cgu3PbmubcWPeLr1G//OE3FAoZ5J9ei5A35P9uucZcVWWIbWPFaoIAxlP1BypuwT1RomP66iBNFPkE7tEd8B4989OuVN1pzokowPIwm5VrhmEE6NNj69feE3RCZrfPv+4825SQkOP7bq0tc39nR0Htuxd/r2TXLxT8jn/vTOvOXZpbu2vLKiTmQC0nXIokwlJENroqV/HKDgxw7lbypKFG4wiPBA9BOkU5uaeWLK8UP0gnvxezU+Fiy5ULhmEI7wrgfTt7ygjGOG+gZoobLR1QWv/p5u15t1j29byQZk4u1daLOh6n9uuL1a2iSa+rdsFik9dE/GvvXVYAMgy0LEkAytWbiW/kOHQvFWAoQ+Nr2zaYtISdpfDawFatEg+gnSOame9UDz2zzo6f/PGmlxYEIyBQEFNDxx4icP8AQRXZn27JJyrNqLNxs/88Sv+UCUfJjj3Q0b6WZOfbiWNmDbZckthCJgQothhy/ZqV8/JlJBONN2QKQMhGFozZP7jwT7YwMKDaGPfWdeeUWkJPIv8whD9BOkSzJsErF33xK1Xb4MouhFSKYgkN+H0/ZslVv/8J8mFx8/yLOHH1vFE7QNb2A72rqT/p54401pceLQj1Sh5P66X4pUievp6LTzOhnX2yNSQbCcxzQMQ2t27Cpg2T7a/QQOoY8j4/aJH5ZceEaNLxxEP0Gin57tb2zrzVj8UC6aAKcgWHfL19ZcfR39PbZj74WbXxZLE4ldD4ganN63WZ3XpME++slO//J73l10YDf9Hdgk2sRM3/KC3PaW/cp/MyI/Zfa/aOuBBDuesmVfqjA0uOk5UsBWbueHhtDtC0oFb2wgMpKL9oRlxsDCQfQTsEMNzw3tC0v7sgtOBvOdNNQ3cOGax6ft2XrJEz/LfOwjypGQJjas5r3f5d5wB19ufuPe/8ivs6C96D08pSXXJqZ58Z080fbsi64HQWYNicI08unxl2z17Q92POWxTotCxImDBZlZ3ZFC/+pA8U+AUPDjSP7Y8fRxKv96jCpEPwFjZRXZtiyBU4Yd/qK4RKT07G7YaNSFmy7p2es+1XB7tdwJ88Sr6Qm/02/U8tpdP1QeZ9Lza3ngwuuw39nppix3808fC9XIp8NvqRonmgjww2t8l0UhIj1NgceUw+2FrWjGZBdBQejjlO7Y8Ts/Ur7m6utEJooQ/QTsgv275bYsYeC9o6NuoPPyojtESmHDou/yb+ija/VnreKm7dk69eFaOay5+PGfGkZpv1H1dafNKHahBG8SJLevkpnHZNyptc+cbBQz7YehFyi9YETKSoDjKU+yUe926kDAvyzPHS3UUIccop9AIPRxQXfs+PGjZ5UtL6MH0U/AJncdNyr2CITNWa9NulBt/PtbRUrhwjWP5w/HPLT2KV45NfYam1/GJpN+OvnVPad/9iD95aN4de9slZYJm3+1+rVr/ti8BILWTnnz1Ymvi3ZIb954c7AlFhSu2a/SCnA8ZTuFiCdaA25WWehWbqj5glJhMs5c/o/GyED0Ayp2moI+M/eLB77+ryKjdnL/kemvNWl+LvBxtPb/RtUF/diOvZcd2Dll3SoKpDQN7nxEp3hlRR2PL4d35d7GdEl9C/4PRRL5tVr0ELY9uY4XSu1Y3UD70ma0ffrBR+k6m39UzzcLhNHU7rqCGk/ZZglZbyEbHdtR6FZuaPVcfCj4cYE+60x+Uka46zuiH1CxHO55zQ2fv6zxyYs6c5u9+L1c3/KWX/+O/u555Eme5Q41PEd/z768kWe57f/5EP2ld93h23XKinzUd9/dPDG+PRcN0CXxN7xySCGu+S9v6PnizTs/Ut5we/Wxhx7mCyl063jkEUqceeLX9JcesjwSo53qM7+YTO2eL6jxlG0WHw53nRapIAz1DRSulRuHAQ+LDKGPO+ZDP0S46zuiH1AZMm0KSqHPtI1PU2KS1POcEvR3+If3yPVBfLaykedURRSDz66nv3xwI76EyNvYr8pxRz6+MmIb2Cq6hmkqtl9ZUccLoig2mvpw7fTXRIuf0canp29h1XO0PYU+Y/f8u9wY6OVFdxRtbo2RXawBk03nes6IVHHZ7EluOSZQQblrAu/I2PCwSEHhIfRxrWuvWSGx/YaGJQfRD6iYDPe8d+MmHvpwR7ewoOHgy830G/rlO37AF/LZyi47sJPHRoQiHl6pTPEEr2bq6ehkBUgHHHyR+0KO2MjEtlwboNZ6UcBDlzpwz1Ke1lDWzY27axE9FrkxUNkLTT1LFikDu8JR9ue3FNTI3TZ7khdufnU7OncXPPpBu5+iQejjRU+rWXxDvx6LWbxdTIh+QM141uvWJWL4HK5zO+uo37mZ1cWM/fKBhturn5n7Rd7Chrxx73/wBAVGvI6JjHz9tmcvufyND31IGUUVE6+Yozezcrhkub/D5p8+Zr82hD4Uju3Ye6D5bToU7fVcSjsnq+948ymRsaNgE5ibO9thK+qyHBOooE6rm8AXAvp8QUmw/B1y+I1odvtC9COMBVRNEDYTTut3hKGvXl71Ixvcy2qLeVNi+vqf+nDtZY255j4XP/5TCg5O7j9CgZFYJKEtnX2F+6r7KVb4pHkzy1VyXRs28CU2tTz0hFxuNLGBzTVmzmP5EG8+ZZ/RU1loo0dsjaMT8FwcBR7shyD6KQ4U/Hhl9TPp2IuviVS0IPoRygL9LA6PCwxmvdYU/JBzB9ror7IpsdL40bObv/IvzYvvtF+aUgSX7trS09GpeTPTpe5uYC2ylTNs2DHw4vPnXhERIT3Mzb+yCIB+f+u/ylVvLsiTeNg0YSCY8ZRtzuEV7Fwc/NVbUKj5KgKEPt5deMyiqjo8sxH4C9EPqEwa7KP4YMOi7yoLKp5bcp+m4IdMfPcobWPSWZ12ufRpUTQSEhTovFn3+OBO7QgWR9c2tqx93mmgRrGUsvXSO6tUPd00KDaiu9F1yH1jF0eNfkhQcafNObwK3drdHL16Rapg0OO90BD6eEef4dYfFKGZjcBfiH5A640PfejCmrv5KMlk25Prxv/wLp5WmtrRnnkhLTKlo/up32pmMyZjr71w6OkGkbFNbs/EXfLyepO6ra7qr9HfM+0ux5hx3OhHEsjg1PbDGi8lYR5dfKrgsRd6vBcUQh9f2On8GKrZCHyE6Ae0+LfsqV+L6OfIt76p+ZqXHXySNSIuLZfu2pJfXkVLxq21brhjju7Shi98mQccFKzwhVz6wUf5DyzL4ZSMOG30w9kcesdHjgKaoObioOfI6CXtLxT/QMjZGcqZvhEC/KFSOIh+QB9vIvPi92pM6rbGb3hGpEqH0deeLxUxlzU+mfnYR14uK3v3hj995qo/lkcS4iMlkv6DLssD5AGKHBnoLHbll/nIaRpBzcVxbCub+aQI0PSnQFDw4xeb41McfDmCIz6HKfppWkCv6bKyBWIUOUmmdo60UKJaY7YKvKMoofm+nwz/8B6R1xNs042Qu+zAzv2f/rOWtc/Tzya51ZTrMXguaHXT6fRMm62PNh/ZHOqQC2oujqLdFnT7KgT6vEfo4xebnR+LMEJE8YUn+mlaUFWfTCZFTkLxTUV1oqaNXuqkMVVfJUc5JqvALxN/sjyolrPRMGmw78TfzX3t774o8onE+ZNuBrk5tmOvu0Czf4ubEiMvbP6U5IKai4MP1lAEiH58h9DHX+eO2uqHEcluX2GJfljsk2p8ZL7ISppWVKeTNY8sLOfZyrrGVKL+3tqM+SrwTXHaRkQb3cPp23NtgNzNK75/w0si5dCkba+LVLHYHOqQGw1oNGqbn/jeoeYLQs7uRBZR7PYVjugnU3tvfbJmcaXIcpl9LYnk/LkiwGEqrkkm0q1tpqsAQszdIDfdzS6DmMnSgNQiUxQ2hzrkzgc0xOj4wnd351D24y8U/PjLfqFyJLt9hSH6ydTeVp3IFeRktbVqu1OXz5jFEyarAELMZUupre5HFti3pqg1wuPecRJYBDQXx5TjReqLjrIfHyH08V37q2+IlJVIdvsKweupaUFZVaJxrK5StOaZxdPS8paatk2KqCi7aMYKw1XaGCpn1apV7eoWXsq304d+vup9B1t4GqBw0t++M3HJhSJjQ9nQyOzv6Yy3ZFPm+htOzPsrkSm8a39QO7Xbbn1W9xV/2Pr//YvI2POLj4pA8Cu7VG0E7Ss70Tu7ZrnIFNjxOXMOzp0rMiHg/e4FZenSpcuWLRMZ8MnlDa/MTD8rMla23PavIzM/IDKlZsmSJSKlEHj0o4h97EU/bOOE8Sp17Zm55cuXyzdlzdXXTduzlacBCue9z78289Nz9m7c1PqNfy+74g/mPf+UWCENC5T811tFJqvxq9+eXHe/yDh35o9m3Hy4eJVfL5eViZQN5yZMSp4+feGUi0XehqvW3sQT+29exxNObf7V6sEvf0FkCuy9X/rSzIceEpkQ8H73AoFSnwJx9K03VH3XZ1Z+V2QiIeiar6Y19YlEfRW9vJmKavppwnJzajNSUx411txHYrIKINz4cM8U+kzfvmnaxqeV4yKebGza9qTqa6ll7fMX/nKlyLhy6ZF9PR1FmlHLaRuj8aNniz9ceDH77qLmC0JrqG/gkoz1UIey4d89IVJREXT0U1lHQb2srYaimlTj2Bgr1WFNedKr1+f6cWXWr04nUvMqeSsfg1UA4dZ/9B0KRy7dtYVn96TYDBhc2c63Dj+2iqcp7nluyX2Hb7/Ve8+7Peu1c7QVyIlW61HzNYo/fXQx++6i1bN39KuYvhpEBvzT/sY2R58t9DuKPpFEJhLC0uNdT+W8VCJdvUIe4ec21suddwwzWQUQav0HD71Z97j8uXPZgZ1yec+U44cuePX39JvslRV1pz7715PuW+LLeJJFK+04toFNle+IuzGsPSli312U/XiE0KdwXEyec+7BFSZTGZacMEc/rGBIGsdQIg1uKLf0MVkFEGbnTnR0P/VbkZHwoGHvxk0UEl3U2/X8vy0dXfp/+SpfFC3CGNmVm/HeJndjWHtRzL67mOjUC/poR+hTOAMvPi9SttGnkzz7dQSEK/opX7hpTN1wWVkzpolvTFYBhNbYgYxc7cWNvs6a/nS8JZquTX241nttl9L4djGhRKH7rE5pcRxmTe46XsyetHQuF1Ple4HKLwihob4BzaeQTX37i/fjodBCXfYDED3T9mzVBDe0pKej0/WQhpamHD/Ey6tfv6OAfYb3btzkLrBoe/ZFkSq84k/WiMovd1DwU1BvPfJbdz+xRpwMZxpyiH4Agtfy28ZzBwo1VDl9zLW/sY0lNjxTuP5f72xy81OSnNpUvIik+NO+IvpxAaFPoZ14eo1IOeRupsJwQvQDELyTjU1T9m0XmQLoeKvlQPPbk7uOH36jUO1szrzyikg5NJpx3FPMtaLNbypD0x+nEPoUweS04ybPXNFmiSkCRD8Awbv4xYaCtkfpbn69bTX7tXe8uVBDeo7b57IvVTE/TwtXwGYEZT+OIPQpgm1PrnP9aXNR5zsiVfoQ/QAEr9BNcelbf/DZ9ZQYUk/24pcDzW9fesRlEU4xP08vOmBvRmv/jDiZ9B6gCE688aZIOUefVJHp9I7oByD6puzbzsd1LVA1064H6kTKOfo8Lc5o1HSWi3q7RKZYUPZjHwp+imPY20+gd3YWr6q6oBD9AEQfRRi8i8fEw6L3u78mNqwWKVeOtxSjOU7h2jyZQPRjE0KfovFY/3umPSKTvSP6AYiRi0/5MHi0xuZfrfZYpnJqT0FiMo3CtXkygVbPdiD0KSaP9b/d+4rxbi0CRD8AMTJ+9OyBZrtFIC1rVaPB7t24iQIdkcka6hs49uMfi4xb/UeL0fSn+B2+CMp+LCH0KSZ6w3r8rdJ/MCIBPaIfgHjp3G232v7Q0w3KgZhbl9x57KGHRUYaN/npP6tKT5s2fXtumnp3CtQWW6P4Hb7I+aEh+icyAEHjQ395MXrksEiVOEQ/APFif9LTkV075YGYtz25bvqWFy59fSPv8ZF+8NG3r71m+mtN7kaM1RgtygCyxe/wxaH4xwQKfopMnlHHtbHOiAx4iOgHIF7OPVq/7pavNdxeTf82LPqupnqLgpu9G0VZzpSWzV1b3+LpQ/fdT38p1tn808dO7j/Ss2SRj730x71T8CF/vBf4u4amP0YQ+hSf94m6JkZlwENEPwDxMrnr+CVP/Gzqw7X078Kau0999q/TDz4q1iUSz//b0t3L/4MSx3bspfiGT9ve09Epz4l46tePbVqw0N9I4oKTx0SqYLwX+LuGsh9dCH0CMbyLjXzhRSF6TgQC0Q9A3PUsWcTb9+zduOnix386Of3cUN9A+6tv0JKL9rAm0m/WPS7XcFEYNG3j0zztF4qleIVa4Xgv8HcN0Q+Ex/h2rz226KOgOAN0FRqiH4C4o+Bj042ff/r6Tx/83M300TZpsG/H6obOjazFD62iwKj7ud/zLYkvDX3y8SHUCvepemrtMyJVdP3bCziDW4lCwU9QfBlaff+LxZuZuHAQ/QiTThS87B0gtKbt2Tp9ywtyfdY7q548v1sUlux+qvHS1zfydOF07t7X+NVvv1n3uMj7ijXZfq1JZIqu69lnRQokCH2CQr9kfGmud2xDwT8QigDRDwBoTU4/N7l9D093P/CjApX3KB176OHJdfe7nijexFDfwPF/XSAyQTj77rs9r78uMrGH0CdAB1/2p8xm9HWvg1yEAaIfANCiH4jyb0TX05c6wstmJm3zP0po/lH95K6A22mi+IdD6BMs+6NdmOOTBpY6RD8AEBYUphzb4fOIzN0N60QqOKeeCazVEYBsaJ8/b67xo2flcTFKF6IfAAiRfWv8bKAz1DcwpWWzyASn7+23MeoPCn6Ct2eXSHh2qOE5kSpZiH4AIET8bfqzu2GjL808vYt50x+EPmFw8fGDIuXZwKZXRapkIfoBgBDxt+nPkdVPiVTQBvaIVuQxhNAnDPzq8MWFoUjVI0Q/ABAik7uO+9ikYMLLG0QqaIHMMA8gO7qFjVzqFwqkfG+iV2SIfgAgXNoe/41IeUNRVOC9vWSxLftBwU9IdG73rdEPt3/DSyJVmhD9AEC4nHvlBZEytmHRd0XK2J4f/USkQiCerZ4R+oSH76WP3c2l3ZQtDNFP0wJ6iwhzajNiKZepnSPWkAWqziAmqwCgdF12YKdlofq5R+tFSmrQIFIKPR2dU38flkY/ZLS7O24TftEHM0Kf8Dh3oE2kfDK2/U2RKk2BRz8Uw1QlGuk9QtpqkunqilwgQ+sqqhM1bXxtY6q+So5yTFYBQKlrfcJiIlV5ZKADzW/v/Ej52s/fzpfLmu/7SRGGqHYkVpVfCH1ChQ39sM/n+eamHt5b6MmJCyrw6Kd84aaxusps+jupRKI+O95H04rqdLLmkYXlPFtZ15hK1N8rFQ6ZrAKAkte/5nfbnsyNUtiy9vnGr35bZLL4LPR7HnmSopxLn35YWVxEH8ojTzwsMqHBo5/ul14a7e7mSwCK49Xv/9j3oR/ofdf+xjaRKUEha/dTcU0ykbymQkpn9rUkkvPnigCHYWvTrW2mqwCg9E3bs7Xnizc/d/FUint6OjoP337r5Lr7G26vFqslfBb6kecaeVY5TGLTX900taNdZEJjuJ1d0vG6us41a/iSqELBT9gM/vohkfJVSY95GK7oJ7N+dToxawaPatpa09L/OeUzZvGEySoAiAr6tXri7+a+mPwr3nVr6sO1fDl3fnfLyf1HLjuwk2flGS0av/rt6Vus200X38CePaPd3RT6nPyv/xKLogihT9hse3JdgWbrG9hawqP+hOpl2rSgrKqlpm0Tr9BS5yTZRTNWGK5SLNJYtWpVu/TbS6Z8l177g9qp3R08DQDh9E/P3MgTv/psw7kJk3ZWzf8fax/nS4YvnPLm0m8nBs5+4of3KVv8/EUiEZKOuYP/7b8d+9Snyn/72/MTJmxdunT0wgvFimL5xUfFz8av7EryhO+WLl26bNkykYEw6Bkq//V//cGRgozNI950E0JWiZRnyZIlIqUQnugn245Zjl8Mop9E41hdwniVaEJky/Lly+Wb0nj5+8MzNAgA6FJGP/S3f/r7lG/bS55Ye+jBn/Lp4mXhiX7GXXjhJZ/8ZPdL7HKu+uWv/vCftC21C+2qtTfxxP6bCzLzK0p9wib94KND1f9c0Ob/9Kb7+P8Wr6vSEpaQrWlBRXU61aiMZ1hTHjXW3EdisgoAYkPzi+XQffeHNvQh54eGeOhD3nzglzwBxVTqwxM71fHII4Xu+Xj4sVUiVWpCEf2wXu/1yZo2dcENa8qTXr0+149LahWUmkcbmawCgLiavt23KTIK7bK3N0Xsmzj8BT9DfQNv3VcjMvFQhNm4Lnj19yJVaoKPfvJqvGSV81KJdPUK8VMuU3sb6+W+WIpwTFYBADChKvjJt23lT0VKGptRHjqlZe3zPFFCSqLOa3fDxrHXwtgcvkD2btzkey/3fBf1dpXiK5YEHv2wkXsSFMlU0NsnKzvgc2UdH8dQog6RTFYBAITfhN89xhPHdux96bo5L9/xA0qf3H/kwNf/lS/nGm6vfrms7LmLpx5o9nOWSh/RZ7C70KfIY+Ud27BxyvEYzTdy+PlXRarADj3NGuGVnMCjHwpj8igCGeVqTXxjsgoAIOToR/OGRd+lfzv/NHnpkX1jv3yAooHmxXdSuqejk2+TfvBR3s+ffsTvubFKd04PS88tuU+kQmZ3w8ZiVv+Nvr5p/OhZZRC57cl18q2Onv4tReqObmdivhAKS6tnAAAfhbzai7uw5m76R2EQpenvc6lvTFnH2pC2/JYN4UjBUM+SRWw7yeSu46998Us8TWHQ09d/uuG9V1oWn+zduKl/ze9EpgBcFPzI8ceR1U9p5gnf/KvVIuU3inKm7dlKiaOvsSHCCd26jtSXXrpuTlQDoEnbijQL6WUHdpbiPUT0AwAQCpc88TPeQ4cPY938o3oeGMmmb3mBohlKNC++k9JTO9p5fVk++dvoUMNzl2R2aIKk5y6eSpGT9+YaLkKfbU+ua/nCF0Rma1o5Tzhd85mvf5k/QKX8JS68/agIAc9sE7EXxZp0ey89su+Fv4hgk1EKMYs5hguP10sLoh8AgJDZyoYl7P1Frlm0rHXJnRQNXPq0mMVMdzoz2iBdMZNHPANbN1NE9dYjv+WruEmDfRQ5nfrsX+fPnmafi9CHLunIt75JAQdd4bEde9kAxNIj5egblC5s7+3/pInV2v7hH0TKIToOryukv3333c0XjraywcFZcPCbX/El0/Zs1Uyi4loY+vHRo6an9dCff0Lki4LH66UF0Q8ARE1JVHuZoLCgZe3zLDjIw4p/bv8nkUkkKIhJP/gofdvJ39/0BXz4pr+9qLeLFwtd0MqKOoy+nCbX3b/mhs+/+L2atZ+//Zmr/rjhvVfarMJwV+HVVPn3/EHtffAXfF42yspn5BdJS5r+9G/kAIjuAz1G5ZS39tFx3r72Gro/6b+ZKxeEXHRgN/3d+Y+3KgfCmfpwLW0mMh5s/sq/iJQr9GAdVSFRVEfPOz378u16ZUXdS+//I3paCz3Mj5Yiii1c9aW/EP0AAISOpueXkiYqGvn6bfRtJ/cg27byp7yf88gTbN57/q0/4eUN0kod0zY+Pe6uRZc+/fBlB3ZSnLHxpmy1VB76rlU2GTZHX8M8QV/nz8z94toPzjyS/Lg8FuVFz/5Wnpdt/4vNPCFf5PTtmyhw4Wnen8jFkHoU1dFx6FbQ/ZEngyMUF6675WvKJRxt9vT1n9YUOzlCsQvFpvZvUT56sG/WiZlb7GhefCfFbfTsU1hJWQphx771VU1taXHQa5KXe1EkPfjlL4ShDMwSoh8AiJRSL/jhNCGOJfrO4wUkchhEoYxcFEExkM3iE/r+3rDouzxNgYtcFPHckvvevvaaXQ+wmEYu+KGv2zVXX0fBRMPt1cpvfYoD6GuYltPuL10357LGJzUPh4ISOhFPH9uwkf3NBmocBS48fhp9nTX6ufjFBvO4hNYqS00o9KGoTmTyXPLEz0RKjS5J2Y6Koj16gCJjw8EnWdOi1nqdukiOLtK8DRM92O6nVHWUhPbi9Xcyfmdo+aTn1/IlFFZSfCnXhwYi87GPvFxWRpE0pVufMLz54YHoBwAgCg4/tmrzr1Yrf/rLEQbpSIn+YpZ433tKvPhP/5aumEnftU//jz+ddN8SClnGXntBWedF377T9mylYGLqw7U77vgeX0j78oIrWv7aNX9sHcY1raHLVo79yA3cs5S+9XlHLTr1ho99kiIto0IFilr4pbKrvf7TJqGPOfmxUyzV/Jc3UDyRH6/QNVB0JceIsrIXWMnWuLWs3ocekSZkIc//29LDN/0tDxOV1UM8Tee9JLPj0l1blGEc2fzTxzYtWCgyiQSdlyJLimVf/f6Plc+103C5oPo2PidSIYboBwAgCi5+seHYj38sMnnsV4jQlhRM0Lf+ZY1PUpq+a+UpRD57ZN/R7Xt4mr6Alce85OX1/Pv+udQ35G9iO92Opna0D375C3xYIyU6+Btz/kxkpG7VFAlt+cI/Uprij4b3Xim31KG4gaIWfqnsahUxn1N0kOYf1dMDeem6OfxRtC65k6/iXvxeTesn/4Siq8Fn14tFEopp6IFQgh7y039WRY/orZ+opnKja774cVYpuefGqsbL308b8LiKHkXnYtZma3fDxvGjZ+nfm3WP0wXIcV7Xhg10uhapgx4tH1f3H5SgWHb4If0SrDC4dNtrPIgMM0Q/ABAd0aj2codVJ/k00xkFE63f+HeRUeOtlcnRtapOzvS13bz4TgoOjOqVXODxhBIFQOtu+dqbN95Mq0a+flvD7dU9HZ0UqynjMI/6/7Nmy/WfkAM4iqXkcprGr3573F2L6D5TWjmOAG3Q+rl5PE1486Zzj9bzLKEtKW7jLZEpPOJB4e6vs6Cn8/7vU5ZiIF4DSEbvu6O1/IP0GHl2cpqVoxz9xy+sufo6Cgf52enx5t+c8KBHSsGcyHiWX8zmC0Q/AACgQl+u+YEUjyzl1srjNzzDE7Ip61aN3aMfM/mIois5NJn6cO0bH/oQLw7xC0UVmiKrM1//8oHmt1vWPn/hL1eKRdIXPB9HgAIXVnaVF4vQQeSw6dl5/8ir8JRoyZobPs8fS8fP63kLJ8LjG1pOR9725Do53KHtwxzxaLTf/T2KWoxqKu3bu3HThTV3+zUkgRKiH2HiYK9IAUBpinPBT6HJ93ZKy2b6Klr7+ds1IQKhgIAXbxQTBQc8PigcOn7r5+Ydvl3VSZ7wLvqd93+fZ/Md+/GPX1lRZ9IEW15OseYlmR08LaMjawrYSgjFahS1yCVYFD6a14Wx0i+9UInXPFKYa9Rsn5Y7apwuQ/QjFPr9AwBQopRhJX1U0ldRsN2Lii+/QIhMeHnDc0vukwui8lFMM/atrxqFPhr5gSMdWR6SsUTRQ6BbRHEPhY+/v1UM4qBbk3XiJw+0fvJPlI3BCR9EgKd7vnjzulu+RrEO/ZMDqZP7j3SkvjRl3Sre5kwXxVUipYboBwAADKFEzQiLh2oNC358UfyyNN+de3BFU+XfU/jIY5SG26svrLlb05OOlk/bs5UC68Evf6HhvVe++L0aWkjbHP/fn+MbcJc88TOKgejfC/+9/JUVdRRFbbn+Exf1dtFd4t3iNN3lOKPCOUQ/ABAF+JKG4kOlgSXWhkxqBk4xSvNf3sA792l60r39i1+LlFTMNu6uRY2Xv//wTX9rdHsp7hz71lcpipIL5KZtfPq5i6due+9/45GTbNuT64wK5xD9AACAPsSU4CM5EJm+5QUKUxpur+aFQH1NbERvJQprnEaWfHuKnDYs+i6vIKN/h+67n6/Nh+gHAAB0IPSBwqEwZerDtYdv+ttXVtRdumuLWOqHC2vu5hVk9M9kDAhEPwBQ8vA97TvcUiiCSYN9Y9/6aiDNmxD9AAAAQLwg+gGA0oZSCt/hlkLkIfoBAIAchD4QB4h+AABAQOgDMYHoBwBKGL6tfYSbCfGB6AcAAADiBdEPAJQqlFX4CDcTYgXRDwBA3CH0gbgp4egnUzunTLaATSMCAABOIfSBGCrV6IdCn4rqRE3bmKQxVV+FAAggVvCd7QvcRoinEo1+mlZUp5M1jyws59nKusZUov7e2gzPOpZ+8FGRAgAAgKgrzegns68lkZw/V8Q+TMU1yUS6tU3knOq8//siBQAQGyj4gdgqzeinrTUtUlnlM2aJlGPpBx+Vp90HgJKAr23vcA8hzsrGxsZEsoQ0LSiraqlp25St+SI6izRWrVrV3t4uMpKystJ8+ABx9YuPih8+Bz7bsGzZMp4Gm+S795VdyaVLl+IGQkwsWbJEpBRKuM9XvlkzDEMfcsstt9AtUKLQh/7ytTyR/1eTNVnobpUma7lKk/WySpO1XKXJWq7SZL2s0mQtV2myXlZpsparNFkvqzRZy1WarJdVmqzlKk3WcpUma38VR6HPh5+5kb7L8c/RP3H78u5q/q02WaXJWq7SZC1XabJeVmmylqs0WS+rNFnLVZqsl1WarOUqTdbLKk3WcpUma7lKk7W/SldpRj+slY8aawkEAADWysrKUPADMVea0Q9r5ZNevT7XxSuzfnU6kZpXKbIAEGEffuZGkQLnDny2ATX+ACVa81U5L5VIV68QI/xkam9jHeAXI/gBiLb9N6/7yq6k8q8ma7lKd6G7VboLTVbpLnS3SnehySplFqU+AKRU2/1U1vEhDiXSuIcm7Z2NXHrppfyvnMj/q8maLHS3SpO1XKXJelmlyVqu0mQtV2myXlZpsparNFkvqzRZy1WarJdVmqzlKk3WyypN1nKVJmu5SpP1skqTtVylyXpZpclartJkvazSZC1XabJeVmmylqs0WctVmqyXVZqs5SpN1ssqTdZylSbrZZUma7lKk/WySpO1XKXJWq7SZB2tyodOTwAAABAvkerzBQAAAGAJ0Q8AAADEC6IfAAAAiBdEPwAAABAviH4AAAAgXhD9BCFTO4f31VeaU5sbvdGczu72d25aIHZZIEZLkhfYP0bkZGoXxPfBQ+nDCxhKmvcXsJsjjMVQW412ooxEsqZNrHSPHTbVKDKGlCcXWzemRF5eYkyxe6qRn1FeZONBSKei7aR96H9+ajlh+/L9uF+M4qHbOLkuJ3fPAHtQrh+RfH4f7gk7ltsHQTzubp/8klOy//h1dnd08+Rbnn2wDp4DvIB1OLh/ejzunsMOhBewOZ9fwEQ+OXFz9xX7B/UCdneE2EU/itetm+jBDD+ayBgxe5LM1gnac9ALL7sHew1aPQK2TXZ38bBzuyiOZUzsJVhvr6G6/uyxaIF4A9k4Htspt1nuQYgjWD0BYjNjVgdQHIFtKuXk09u7H8p7qD4dO4rlBXjc3Rg7sPXuOqfP3RJHV+/yDZi95dJuylvPExZXoLx8u2dU4FesyDC0QNwCG8djO+U2E4eQr97q8pX3Wp/lM0ByB2FbSzn5Cmw8BI+7K58C9dWyQ9i5fmOq50efzulzD8j69IrdS/EFTPhFKzIMLRB3weqQbI/cNmJ/+eqtLl95r/VZPgPejyDELfpRPfGEbmT2iWT31OqJ9+WZMz6J9uryaXdX7WF6bIl6C/ZoFKezPjthG4lDsN05i7MqqC5Ac72KQ5tQbaXZxcYRNI+Zs3dmCX/QyZpG2oX+T2o+R2wcRdw2xWdm7hC6V6fmcXcz7IiWu5s9Sht3QHsOuuTsHuzqbd6/7BHEPcjtpTicAcU1siNxNk4rqE6gOZuNh09UW2l2sXEE5cOX2TtzFn/crl/DvuxO+7CNOXl/3QfnCDuo+RHMrtHG9WtPQJec3YNdvdWjJ8oHKe5Bbi/F4QworpEdibNx2hzVOTQntHkH5E0029vYXfnwZTb2y/F+BCFu7X7aWtPJaypEhlRck0y3tknJyrrGlGrqVB2Vi03uMbv/ltgJjU7C5mpVXV0+xfXmM10pUW6Rqb23PpGov1euLKV7I1L2VNZlH3W6uoI1HMq2JHJg1ozc/CTlc+dbXb8Wezrnz5UPYeMIlXVtNS1shhR3rZya1tSzN96mhZULN9FDT6TTubl17V2/OMJYXWU5HYLfwPoq25fjdfdsIy89FdU2XgCaW65i4w54fANy8hHKF36HfRJ+R57lxvotoBDHFzDx+Br2Z3e3L2Di8TWMF7CWl9dwEC9g70cQ4hb9mL64bLzy2Ks1N72qC/wA0ktVfvayb2d65xq+LwX26pKmN1vQJLV9pl1ynz30ShQpI2xy/PoqOi3tzHal318Jupg5tU10sCr6WHI+TX7uM4yOLF2YWKGrch49+tvEi5bud8u+3OvXRvCnRUcQKfv4BTfOkp4EFx8XuUtkT4ZIesCuhz416XJcfXY5273Uw3ei3MhzBE9i9wImHl/Dvr4FHL/+Pb6G2esnxi9g4udrmHYXKfu8v4B9eAtI2H2Lk+y7I1fwyn6IcLolavk0ZYUydkAbuzO671Gb+6p2Vl6IvfPLe2d3zVtgim1tsmFjyvIK2F3Ono/StL28xM4lKB+9RHlCo6fGgDhWMpWyW2qqfvgslzu9xa0RjLYS12L1MvC4O2F3W38jdgzL3RVPoPx85S8xlr1Q929A6Wx0Hr5/9jjZmhirA7CtTS4y6i9gor4DLJe7Aou7w/i6ew5bLrG8/4TdcP3t1NejL/d0Za8kf4mx7IWW7guYyA+YjkRp2iV3C6zuQPZhy5QnpMNY3kEFcSxnL2AVL0eIY58v5bOnvF9suZ1XTqyxm+TuZaqkfAqy/Dmqi6Pw973dHdnWuq8S22c3PYLlh5/X3YnRJxQ7gI3dGX4uDZv7qnZWXojt88sHyO6dt8AY29TW02RK+RCy/Dmqi6M4ewETj6/hQu5u91Xk9TXMz6Vh79TqnZVXYffkuQNk985bYIxtar2VDcpHkeXxwC6vzfELOI+7I2COdx9kahesn1snV90CADiCzxCPcAPBKYx26F1m/ep6W23dZB5HO1RSNAH0UP9pn7h0r+3NFNyMtuhpvEe1GN5AH+8ecXEDfXz9q87v+Rlkx7I8hnzC7JaOn4B8Dj9DcAO1gruBitvn9e7Z4v8HCHH8DPj4GVLsG6jAi4DAHl7AZsK63FNZ3ii2VhzVan910aI4Fi0Qh7BbdKuLHc3yAMrLd1dYmXu07GRSTn4Ado6nuAJeZZ6rgLexP9s0t5XYUT5/9G+g4vQu7h5hW+c2FPvK53f2+MXGuQdkvTs/gLxZ9mi0QBzFxoPQuQSBHcPiEqTT0Emkg8iPW05YPwBxncYsDoEbyK/TmMUhvN1AtnfuFoljyVdv4/LNsQOaH0N5+baeLT25B8xOJuWUT4XYyoDiCkL2CUz49YiMBUQ/CtY3jj1DeVuon04LZhvbOJBqE832jq5DB9vf8nWjOEnuHeTgrNk3mOvxcrRXSQfM7sSObXUA1Uk0Z7R3Aca0l6ZLcZIAbqD2Eh3ePaI6ieaMNi/AaBMbuxPFJWsy9o7AbyDdBbYxJ98Rts78GVRuIQ5geDX6dM9h76EzZlvaO4rqKjWXbOcI7AFIN008fimtWBftG6jaRLO9/YswxA5hfgMVJxHPBHF2Vr5fQJ8hqjNoTmfj7Fa0V2cGNV+OeB9pQDM+goqNwRJUnI+1oChkzGdruBcFN6NNeBwshLAHreyRqeg/an+8DSF+N9DPu0ec30DNHir2XgBaDkcr8T7ejHwD3Q3W4vEzBDcwRDfQ+euf+PcZ4nK8nxB9hgR7A+MW/Xi+cV5HGmAvFaOXR+HHWvA+3Eue3EegzdEmco+QvdZF0j7TD0hbn5458buBft494vwGsnN4e/37POKOdP/tjzejvEduB2vx9BmCGxj4DcyhY4mUA35/hjj+ACG5BxnsZ0jAN1DsExvs5pjdOParxiZxn52ONJArrszulb/EUN5zq7xeRRGkMXYy/Qdp6+Gb3T9iNdqEenf1GS0OncU24488lxKrTB5cVnYfmXLzGNxAtg1/2LmUWGXj7pHsbjLlHnZuIDuLILbNX2JB3oE2pzRdQe4Qdm6A3jby47K4A9KZ6AB8++xttDtYi5Y4q6PPkPzblb/EgrwDbU5p3ED7N1B+mFnKC6bj2LoIdj79B8oOb34L2BYmJ7Ex3o/6COozWhxdwrbhjzyXEqtMHllWdh+ZcvNi3MCcGLb78efGydjhrN8zGnmvAMbxqdXYMe2+cnS3s/XwbZ/FiOHtd3Bk5e1T7mLrERiyfQElfgPZdln+3T1i/6EpL0Hm7Nx6h7B3ctMbaOMy5DNnT5e3wCl2Rc72xg1UCeQG5mHHtHsNdMW6m7JjmF+Gk7MYMX0G7RxcefuU21tfvhknD839DcyJ5Xg/TQvK7r2mbVPe2BCZ2jkVrd8Zq3M82wMAAACUDox2CAAAAPGCPl9+8T4IlccjBLs7AABAyUD0I/P49S/azktdD512Q+A8HiHY3Ung4VewF4Drxw30sjvBDfSyO8H1l/QFFP36pdY/wChacnlr/tZWU+Npf89HCGh3jzfQ+/0P9gJw/biBYm/cQFy/WOYMbqDYuyjXj+hHj/fwpaS01aQ89iHQCjZ6I8FeAK4/ZhegfQfhBhZ9d5+fgmB3JzG/gKJcP6If5xThZZbXHoj+MOzHaI49HvcPgHc2ldg4t7h33u6XfMrsCeUFNo+r8wz68Ry6vP+OL1/F2f3XUuxtf3d5p5Ddf7c83X/G0zvI+VPg+f4TnacguCdAxh6Ii1cxcf8UOLz/4sZ5vVke77/O7j49ga6eAhcvwBzFE2DvxD49BYh+VGw88YpXHR/rKTfikw/PBj+gyBhRXIJmY+vrV7zQ9Nk6e+6BimuhBeLIVvsrL97lHZPORHtKh5LPLCecXIHYVnFXLB+/t/vP5c7HtpZyyschttLHzp7bRlyLvLfl6dkO8jbZR0ILxO5WZ2ey1yvtLZ9ZTti5giyxrTg5Y7W3FdXjM5I7H9s0+3jkxyG20qe4Vn2WZ/f6FGSv1+X9J4qnwO8PMX40kTGiOL9mY/YQLHcXN8qY+RFUl5i9FFogDmt1A5QX7/J2KQ7h5v4rr0A8EMUtsbx9Ep1jCA6fAraplJNfgHZuYG4bcSHy3nauX3nxLp8CLobRj5cnnu2r3IL2yN58trOHJ0KiPbwO+TWSexjyHtbXr7sFO5LtK1dtrNnTxoEUm4hHQmyfnFE+BHY01f600v4F5LFx/dmrdnn/GX4EL1MMyptotrexu+oGae6Wjd2J8kGyPaTHYnBEHWYnsXcBptghLJ4Cb/df+fBlji5cdY80N8zhBbDNHd5/or1Hip3Ywa0PYEJ7bB3sHMT9O0h3Ixt3TlA8XE3G1lEUm4hHQuydWdDeI8U1sCNaHcvsGm3eBXHhbp8CvntAn2BEsZV4JMR6t3yx6/PVtECazUs88bbnRRG8T/DmcaIxj1MMep+lVcXVHHVZLqfoI/JT4GKWRM0lq9i4fu9TPHqcYlDF0/2XOJzhkgvw/hN/3kFu77/P7yDi/Cnwcv+Jxw+xYD/BiM9Pgau3gMTlJ5jH++/DO8jbUxCmTzD3XyJM7GY59fbEm3662ProKcQUd/anGOTbU8jsepZWFXrEIuVa7mmwGYoq77KLWRLZ7n7Nccg4vf9M7hzs3S6Sbji//95nuAz8/nt/B3m7/17fQR6fAo/3nyiPkMd0pSToTzDi6SkoxCSv4pE7/wTLY33/2RZ+foIRx0+Bt3eQAj0YkfLC8VOQxfaKEd1yPV58lmq0UeiXfXfnCg1zO9jYXWK8HTum+RHYFnqfPNmrsXUBgtjH2Syt8omylCekR2ZxIKPrF2xM0cefLToGv5LsE2F/lkRpf05cSf4SQ0bXL98Wy9Orj8ByuV2Mjq4gnyjL2f0n8qOlTSlN++cev/XeAd9/ju2gfx71/dSjvsfq7dXrrPGH7nie49wDpp0o7ewpkDalrfjJnd9/+bLlfZU7Gd9aBeON2AHNd2db6D3G7KVYn11F7ObsKZDvtov7b3T9gp1PsOxDdXv/cxebvZL8JWaMHkL2aiwuQL07y+W2Nzq0gnyWLOXZ6IFYPwCLk9h5Cri4RT9GN05+SqxvnPLZUx6KLbd5242eYzuHMHx78Ouy+8TL+BvH+iVnjV2A1XHsbGOJP1LFVectsCLvoGTv1nm//6ZH8HBzHOyu9/jtn1neO4j7zxXsHWT/LsjcvYP0boHNY+Td7rwFlpRnV+7Eltt5Hgp2/529DLJcPAXKO5Bl5wBsP0cn0qU8u5v7r3v59m+dx6fAdHcPN8fm7h7PkhO/eb6aFpRVJRrH8qcyzdTOqahO05OKWU4BAACiLH4zXbB2UrrxDa88DCb0ydQukOvuwQXcQPACrx+AAAXyBsQ8X2xmEKcN5/yWWb+63qKlvwFlBwx7j0LeI7u5vMB+Fwoxm4qa9x4Y7ErcPRX2b6D3qWR0H773B++eiycwR/ECsnfrC3QDfbqFLl9CxXwDEnknt+/BUN1AxS2wsacfrx8Spveg02dPy9kNJPIObl8/pEAvIXYlDl8/jPs3IFHcP4fnluq/4oxVItquLzVl60i8htqE+RFU52AZsYs4rGVtqLQdbSXtSv/z/eSEjRuRPSkjNlc8JncHENhxLA+gOJk+8yMoz27jfuVR7M8bLeaaLro4mhY/oMgYyd0BtqmUUz6TYit97AS5bcSVy3tbn9vXG5g9neIptXEBROcYAjuU+TEUJ9Nnvjs7tbxF9jpogTisnfshbUobSnvL915OmJ8/+BvI9s09THEk+eodXb69+5VHcQi/34P8aCJjJHe72aZSTn78Ns7PzpHbTFy5fACbp6ftpT2VJ+YJy/3Vz4HYXJyccXcAgR3H/ACKM+mzPD87u7xR9lJogThy7t5aQfSjupWe2DqS7quD7WnvOaPdcxuqMraOojy7eNkYHk6f2UnsPAx2BUTxeZW7HcqrM6S7kZ0zc4otxaUQe7sybHfl2RX3jB3O/oH0aQ+vg191yQ41ZnYSexeQPa3Ll5DuFjbPTGj33IaqjN2jKC9APALDI+owO4nNh8GuQLpp4vRSWrHO/AaqTqI5o40LUGwiroPYuOgcdgTlJSruGTuio2NpaY+tg1+12zcgUW2l2cXGEZTPENtcdfsU98KY2UlsXIC4A3QR4vRSWrHO/AbqbmHntDLVg9Q8YkcHQs2XI8oytjzWI32RwIfqkodqcD9UWqCjBfp3A92MlMUevnI8DcU9K+pwlyU71JjH1w/x+BIKw1h5Xt6Dgd9AFU8voWBGCwzRG5C4uoEl/RkehvFCBUQ/7Bm03dTZj5G++EsmmKG6lG8O90OlGX282LiAPOxuFHOsszy5d7CdkbJMP11sffQEPVifAl2vSHnh/Ab6+fohTl9Cnl4/ERguMo/TG6jgw0vI2euHKG9gHtOVkhC9AYnzG6h8hKX5Ge7pDUj8G6+SP+lgm3HRHnvn6K8xIt5rxRuqi29KW/EzZ8sunQyVpjhb9nT5Swyx8+ltI+6EvSvIcX4DjS5AsBwpK3uhuWLf3A7sPti9g/rbsWOaH0F9/ert1et0ZS9apjwbXZf1TbQ4ifVQY55eP8ToAuSHZnUBCmKfIr4BibQ1bchP7vw9mH+78peY8XgD5c2ylJvTlVhcgdHZhWKMFmiyETug+e7q61dvr15nJHvRMuUJrW+gdPVsI36c0v4MF/sUd7xQGaIf5+g+695g9kw6eOJl/Hlz8tznv4GIzQPIu2a3z1tgg975bT529mh1t+THLPQNZGdxdKvzKR+88lBsuc3L9/ISMr2BHh6azd09noVjB8lj+6n3+yXk5PUj6D0A+weQ987ukrfASrhuYBbb3eoR2NnGmvLxK4/Gltu5/DC+AYnNI8iPPrtt3gIb5H2U7D31IXgDEr0H4OwY8RvtEAAAAOIN7X4AAEqb98HiPB4h2N1JIMPlQUlD9AMQGi7HCssKdnfi6ghyJxzXnUA8HiHY3YnnI2S8DBYn8XiEYHcnHo4g3313r36Pu5OgL0BxADdHCHZ34v4IvAIMwAesJtZxpW+Ox91JsBdgd3e2XZZ6e8MKdaVgdycej8Br+Rm2qZRLKsZsE1uZ8XiEYHcnXo6Q29cAO6Qpj0cIdnfi8Qjs1Zu7yeK1LN9+y9N73J2E4gLkzcQB2AJxhNzB9QW7O/F+BAHRD/hH9bJ0zuPuJNgLsLe7/CnFNufkndg6iyMEuzvx5QI8DBbn9QjB7k68HYHtLW+fZfPMnMcjBLs78XgE1Zaa3WwcxePuxOMRPO5O6AbmNlJlbB0h2N2J9yMIqPkCR5SljHlsjBXmbXcS7AX4cP3exgoLdnfizwV4GCzO4xGC3Z14PIL3weI8HiHY3Ymfw+W5Gmwwx+PuJPALIK5HC+SC3Z1gtEMoDo9jhXkfaizYC/B+/XlYEOFyrDkm2N2J4yN4HyzO4xGC3Z14OwKPOr2M9unxCMHuTrwfIcv5YIMqHncnQVyAx9ECg92d+DbaIaIfcIYNrp6uXuH2I8fj7iTYC/B8/ezzSvl2lVTWsdCpvqqqXiwwFOzuxPsFeBxn1uMRgt2deD+CRJomIlsIsqJVLHXC4xGC3Z14OAKL1SUV1WlVSQErS7G+/x53J8FegDQhCD/EnPVzvzOLfZ6JUm06oOEsGFnB7k68H0GgFxCAM5q6Vhkr/Ehpa+TzedydBHsB3nfX34ztb7BKIdjdSSEvQPe+ank8QrC7E+9HUGPHS7jZUebxCMHuTrwfQeLy/md53J0U9QLY1loOTh7s7sT7ETDaIQAAAMQLar4AAAAgXhD9AAAAQLwg+gEAAIB4QfQDAAAA8YLoBwAAAOIF0Q8AAADEC6IfAAAAiBdEPwAAABAviH4AAAAgXhD9AAAAQLwg+gGAuMvUzpEmSXQyYbiYV9HTHOP28DPNEbNaA4AfEP0AQDBE/KBWhGgiT9OK6rQ0RWJdpVhirWkNm9A+WbNY2iUvfMousIxZxE3I204cgC2vnMdm8UyzqawBwCeIfgAgEJl9LSIVrKYFVRTIpBo3LSwXS2wQwc/8ubr7ZGpvY/EUHfU7VgetuEaaqjq9er0q/MmsX80OwE9QuViaz7p+DcIfAL8g+gGAQKUaxxQcFL/4pLLO+Xl58JOYNUMvtsnGPrYKk8rnztcJf1TBD200Yxb7D+EPgG8Q/QBA2PBqnzm1mWwFEtHUDSnWEOVKXpe0oElRd8Sod+CkiiptAx5NhZzmvBIR/KTm6QU3vB6NYp9HVOU+RhesF/5ogh+K0KTKL4Q/AL5B9AMA4ZSurqjgFUgM5ZQBimINoZWaKKW+SmyRbm2TQg/1DoZ4PZiC8ryCqLNLXlMhZVXE/pqKNLMLLl/4HSm0UYQ/ba1sW2W9mqgga9mnepAA4BaiHwAIVH2VKA8h2jgjWdPGqqUapfAg+92fqb2XBxhsFdPGmsXktwoWG9RVZstSxAJpcymnUzFVcU2Kn1PCT2y/yKW+SsQ+qiNbXbAo2ZHDH+NGRVIoBwDeIfoBgJCSK4+y4YH03S9CGUXUJIpV1AUjmgjErvKFdTNWiOOWlWnKgQReNKPX6ieV4uFSlTKMs75gdfijF/yIlj8A4BNEPwAQqFyRSMHaPIu2NSL84LGHfqMdVkelH/LYM69OFBfdq9NcyJgyvDNtUQ0A/kD0AwClSFSKKZh0WRelNTL9Wi+Sbc8sIjJR5aZh2ghHdE9PV9+miX9MLzjXrFk0KtIEZ2EZHgAgKhD9AEBJEZVAqnY+rEOVXucsgcc0ikImm2VMIhZypnzhI+r4x9YFZ8Ofe2/jTZT0S6Z0G1oDgHOIfgAgUMpWz/ntnnWI0hXljuoOVXl4aKE+kX6wJIp1xKYGdWDZcEY1RI+C3ItLxD+2Ljhb+ZXWDX6MmxoBgBuIfgAgEO4b8pYv3KStk0o1mlV86ZXh6PRkJ3RoxZGTNTXq0wjKZjq6KkXzH1HeY+uCxUGZvOAnWyGnXyIEAI6VjY2NiSQAQBTxlszJmrZsvCGG/1EscUo0jjZsP+Sv4p4NIA5Q9gMAsZCurhDVTqLeSW9AHbuyzXSKMvgySn4AfIfoBwAirrIuv/OWeVWZtSKGPzz4yU4nDwB+QM0XAAAAxAvKfgAAACBeEP0AAABAvCD6AQAAgHhB9AMAAADxgugHAAAA4iSR+P8BgyaDSdOkjuY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1" name="1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29" y="3356992"/>
            <a:ext cx="3409950" cy="2315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5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360" y="6369717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3037428"/>
            <a:ext cx="4509539" cy="296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332656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 smtClean="0"/>
              <a:t>SOLUTION:</a:t>
            </a:r>
            <a:r>
              <a:rPr lang="es-ES" dirty="0" smtClean="0"/>
              <a:t> </a:t>
            </a:r>
          </a:p>
          <a:p>
            <a:endParaRPr lang="es-ES" dirty="0"/>
          </a:p>
          <a:p>
            <a:r>
              <a:rPr lang="es-ES" dirty="0" smtClean="0"/>
              <a:t>	1- </a:t>
            </a:r>
            <a:r>
              <a:rPr lang="es-ES" dirty="0" err="1" smtClean="0"/>
              <a:t>Stripping</a:t>
            </a:r>
            <a:r>
              <a:rPr lang="es-ES" dirty="0" smtClean="0"/>
              <a:t> </a:t>
            </a:r>
            <a:r>
              <a:rPr lang="es-ES" dirty="0" err="1" smtClean="0"/>
              <a:t>methods</a:t>
            </a:r>
            <a:r>
              <a:rPr lang="es-ES" dirty="0" smtClean="0"/>
              <a:t> </a:t>
            </a:r>
            <a:r>
              <a:rPr lang="es-ES" dirty="0" smtClean="0">
                <a:sym typeface="Wingdings" pitchFamily="2" charset="2"/>
              </a:rPr>
              <a:t> </a:t>
            </a:r>
            <a:r>
              <a:rPr lang="es-ES" dirty="0" err="1" smtClean="0">
                <a:sym typeface="Wingdings" pitchFamily="2" charset="2"/>
              </a:rPr>
              <a:t>Requires</a:t>
            </a:r>
            <a:r>
              <a:rPr lang="es-ES" dirty="0" smtClean="0">
                <a:sym typeface="Wingdings" pitchFamily="2" charset="2"/>
              </a:rPr>
              <a:t> more </a:t>
            </a:r>
            <a:r>
              <a:rPr lang="es-ES" dirty="0" err="1" smtClean="0">
                <a:sym typeface="Wingdings" pitchFamily="2" charset="2"/>
              </a:rPr>
              <a:t>complex</a:t>
            </a:r>
            <a:r>
              <a:rPr lang="es-ES" dirty="0" smtClean="0">
                <a:sym typeface="Wingdings" pitchFamily="2" charset="2"/>
              </a:rPr>
              <a:t> </a:t>
            </a:r>
            <a:r>
              <a:rPr lang="es-ES" dirty="0" err="1" smtClean="0">
                <a:sym typeface="Wingdings" pitchFamily="2" charset="2"/>
              </a:rPr>
              <a:t>calculation</a:t>
            </a:r>
            <a:endParaRPr lang="es-ES" dirty="0" smtClean="0">
              <a:sym typeface="Wingdings" pitchFamily="2" charset="2"/>
            </a:endParaRPr>
          </a:p>
          <a:p>
            <a:endParaRPr lang="es-ES" dirty="0" smtClean="0"/>
          </a:p>
          <a:p>
            <a:r>
              <a:rPr lang="es-ES" dirty="0"/>
              <a:t>	</a:t>
            </a:r>
            <a:r>
              <a:rPr lang="es-ES" dirty="0" smtClean="0"/>
              <a:t>2- Moved </a:t>
            </a:r>
            <a:r>
              <a:rPr lang="es-ES" dirty="0" err="1" smtClean="0"/>
              <a:t>peak</a:t>
            </a:r>
            <a:r>
              <a:rPr lang="es-ES" dirty="0" smtClean="0"/>
              <a:t> </a:t>
            </a:r>
            <a:r>
              <a:rPr lang="es-ES" dirty="0" err="1" smtClean="0"/>
              <a:t>area</a:t>
            </a:r>
            <a:r>
              <a:rPr lang="es-ES" dirty="0" smtClean="0"/>
              <a:t> </a:t>
            </a:r>
            <a:r>
              <a:rPr lang="es-ES" dirty="0" err="1" smtClean="0"/>
              <a:t>method</a:t>
            </a:r>
            <a:r>
              <a:rPr lang="es-ES" dirty="0" smtClean="0"/>
              <a:t> </a:t>
            </a:r>
            <a:r>
              <a:rPr lang="es-ES" dirty="0" smtClean="0">
                <a:sym typeface="Wingdings" pitchFamily="2" charset="2"/>
              </a:rPr>
              <a:t> Simple and </a:t>
            </a:r>
            <a:r>
              <a:rPr lang="es-ES" dirty="0" err="1" smtClean="0">
                <a:sym typeface="Wingdings" pitchFamily="2" charset="2"/>
              </a:rPr>
              <a:t>easy</a:t>
            </a:r>
            <a:r>
              <a:rPr lang="es-ES" dirty="0" smtClean="0">
                <a:sym typeface="Wingdings" pitchFamily="2" charset="2"/>
              </a:rPr>
              <a:t> </a:t>
            </a:r>
            <a:r>
              <a:rPr lang="es-ES" dirty="0" err="1" smtClean="0">
                <a:sym typeface="Wingdings" pitchFamily="2" charset="2"/>
              </a:rPr>
              <a:t>calculation</a:t>
            </a:r>
            <a:r>
              <a:rPr lang="es-ES" dirty="0" smtClean="0">
                <a:sym typeface="Wingdings" pitchFamily="2" charset="2"/>
              </a:rPr>
              <a:t>. </a:t>
            </a:r>
          </a:p>
          <a:p>
            <a:r>
              <a:rPr lang="es-ES" dirty="0">
                <a:sym typeface="Wingdings" pitchFamily="2" charset="2"/>
              </a:rPr>
              <a:t>	</a:t>
            </a:r>
            <a:r>
              <a:rPr lang="es-ES" dirty="0" err="1" smtClean="0">
                <a:sym typeface="Wingdings" pitchFamily="2" charset="2"/>
              </a:rPr>
              <a:t>It</a:t>
            </a:r>
            <a:r>
              <a:rPr lang="es-ES" dirty="0" smtClean="0">
                <a:sym typeface="Wingdings" pitchFamily="2" charset="2"/>
              </a:rPr>
              <a:t> </a:t>
            </a:r>
            <a:r>
              <a:rPr lang="es-ES" dirty="0" err="1" smtClean="0">
                <a:sym typeface="Wingdings" pitchFamily="2" charset="2"/>
              </a:rPr>
              <a:t>solves</a:t>
            </a:r>
            <a:r>
              <a:rPr lang="es-ES" dirty="0" smtClean="0">
                <a:sym typeface="Wingdings" pitchFamily="2" charset="2"/>
              </a:rPr>
              <a:t> I-131/Pb-214 and Cs-134/Bi-214 </a:t>
            </a:r>
            <a:r>
              <a:rPr lang="es-ES" dirty="0" err="1" smtClean="0">
                <a:sym typeface="Wingdings" pitchFamily="2" charset="2"/>
              </a:rPr>
              <a:t>overlapping</a:t>
            </a:r>
            <a:r>
              <a:rPr lang="es-ES" dirty="0" smtClean="0">
                <a:sym typeface="Wingdings" pitchFamily="2" charset="2"/>
              </a:rPr>
              <a:t> .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638525" y="2204864"/>
            <a:ext cx="768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Determination</a:t>
            </a:r>
            <a:r>
              <a:rPr lang="es-ES" dirty="0" smtClean="0"/>
              <a:t> of </a:t>
            </a:r>
            <a:r>
              <a:rPr lang="es-ES" dirty="0" err="1" smtClean="0"/>
              <a:t>peak</a:t>
            </a:r>
            <a:r>
              <a:rPr lang="es-ES" dirty="0" smtClean="0"/>
              <a:t> </a:t>
            </a:r>
            <a:r>
              <a:rPr lang="es-ES" dirty="0" err="1" smtClean="0"/>
              <a:t>Area</a:t>
            </a:r>
            <a:r>
              <a:rPr lang="es-ES" dirty="0" smtClean="0"/>
              <a:t> of Pb-214 (352 </a:t>
            </a:r>
            <a:r>
              <a:rPr lang="es-ES" dirty="0" err="1" smtClean="0"/>
              <a:t>keV</a:t>
            </a:r>
            <a:r>
              <a:rPr lang="es-ES" dirty="0" smtClean="0"/>
              <a:t>) </a:t>
            </a:r>
            <a:r>
              <a:rPr lang="es-ES" dirty="0" err="1" smtClean="0"/>
              <a:t>from</a:t>
            </a:r>
            <a:r>
              <a:rPr lang="es-ES" dirty="0" smtClean="0"/>
              <a:t> Pb-214 (295 </a:t>
            </a:r>
            <a:r>
              <a:rPr lang="es-ES" dirty="0" err="1" smtClean="0"/>
              <a:t>keV</a:t>
            </a:r>
            <a:r>
              <a:rPr lang="es-ES" dirty="0" smtClean="0"/>
              <a:t>) </a:t>
            </a:r>
            <a:endParaRPr lang="es-ES" dirty="0"/>
          </a:p>
        </p:txBody>
      </p:sp>
      <p:sp>
        <p:nvSpPr>
          <p:cNvPr id="4" name="3 Flecha abajo"/>
          <p:cNvSpPr/>
          <p:nvPr/>
        </p:nvSpPr>
        <p:spPr>
          <a:xfrm>
            <a:off x="6480212" y="2708920"/>
            <a:ext cx="432048" cy="926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5364087" y="3789040"/>
            <a:ext cx="354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 smtClean="0"/>
              <a:t>Susbtraction</a:t>
            </a:r>
            <a:r>
              <a:rPr lang="es-ES" dirty="0" smtClean="0"/>
              <a:t> of </a:t>
            </a:r>
            <a:r>
              <a:rPr lang="es-ES" dirty="0" err="1" smtClean="0"/>
              <a:t>calculated</a:t>
            </a:r>
            <a:r>
              <a:rPr lang="es-ES" dirty="0" smtClean="0"/>
              <a:t> </a:t>
            </a:r>
            <a:r>
              <a:rPr lang="es-ES" dirty="0" err="1" smtClean="0"/>
              <a:t>peak</a:t>
            </a:r>
            <a:r>
              <a:rPr lang="es-ES" dirty="0" smtClean="0"/>
              <a:t> </a:t>
            </a:r>
            <a:r>
              <a:rPr lang="es-ES" dirty="0" err="1" smtClean="0"/>
              <a:t>area</a:t>
            </a:r>
            <a:r>
              <a:rPr lang="es-ES" dirty="0" smtClean="0"/>
              <a:t> Pb-214 of </a:t>
            </a:r>
            <a:r>
              <a:rPr lang="es-ES" dirty="0" err="1" smtClean="0"/>
              <a:t>overlapped</a:t>
            </a:r>
            <a:r>
              <a:rPr lang="es-ES" dirty="0" smtClean="0"/>
              <a:t> </a:t>
            </a:r>
            <a:r>
              <a:rPr lang="es-ES" dirty="0" err="1" smtClean="0"/>
              <a:t>peak</a:t>
            </a:r>
            <a:r>
              <a:rPr lang="es-ES" dirty="0" smtClean="0"/>
              <a:t> Pb-214/I-131</a:t>
            </a:r>
            <a:endParaRPr lang="es-ES" dirty="0"/>
          </a:p>
        </p:txBody>
      </p:sp>
      <p:sp>
        <p:nvSpPr>
          <p:cNvPr id="9" name="8 Flecha abajo"/>
          <p:cNvSpPr/>
          <p:nvPr/>
        </p:nvSpPr>
        <p:spPr>
          <a:xfrm>
            <a:off x="6480212" y="4928099"/>
            <a:ext cx="432048" cy="926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4283968" y="602128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Remove</a:t>
            </a:r>
            <a:r>
              <a:rPr lang="es-ES" dirty="0" smtClean="0"/>
              <a:t> &gt; 90% I-131 false positive </a:t>
            </a:r>
            <a:r>
              <a:rPr lang="es-ES" dirty="0" err="1" smtClean="0"/>
              <a:t>activity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642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360" y="6369717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74052"/>
            <a:ext cx="4176464" cy="299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6212"/>
            <a:ext cx="5225852" cy="284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7504" y="404664"/>
            <a:ext cx="3758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</a:rPr>
              <a:t>2- </a:t>
            </a:r>
            <a:r>
              <a:rPr lang="es-ES" b="1" dirty="0" err="1" smtClean="0">
                <a:solidFill>
                  <a:srgbClr val="FFFF00"/>
                </a:solidFill>
              </a:rPr>
              <a:t>Integration</a:t>
            </a:r>
            <a:r>
              <a:rPr lang="es-ES" b="1" dirty="0" smtClean="0">
                <a:solidFill>
                  <a:srgbClr val="FFFF00"/>
                </a:solidFill>
              </a:rPr>
              <a:t> time </a:t>
            </a:r>
            <a:r>
              <a:rPr lang="es-ES" b="1" dirty="0">
                <a:solidFill>
                  <a:srgbClr val="FFFF00"/>
                </a:solidFill>
              </a:rPr>
              <a:t>vs </a:t>
            </a:r>
            <a:r>
              <a:rPr lang="es-ES" b="1" dirty="0" err="1" smtClean="0">
                <a:solidFill>
                  <a:srgbClr val="FFFF00"/>
                </a:solidFill>
              </a:rPr>
              <a:t>sensitivity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93848" y="1857598"/>
            <a:ext cx="3454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need</a:t>
            </a:r>
            <a:r>
              <a:rPr lang="es-ES" dirty="0" smtClean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>
                <a:solidFill>
                  <a:srgbClr val="FFFF00"/>
                </a:solidFill>
              </a:rPr>
              <a:t>agreement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/>
              <a:t>between</a:t>
            </a:r>
            <a:r>
              <a:rPr lang="es-ES" dirty="0" smtClean="0"/>
              <a:t> </a:t>
            </a:r>
            <a:r>
              <a:rPr lang="es-ES" dirty="0" err="1" smtClean="0"/>
              <a:t>integration</a:t>
            </a:r>
            <a:r>
              <a:rPr lang="es-ES" dirty="0" smtClean="0"/>
              <a:t> time and </a:t>
            </a:r>
            <a:r>
              <a:rPr lang="es-ES" dirty="0" err="1" smtClean="0"/>
              <a:t>sensitivity</a:t>
            </a:r>
            <a:endParaRPr lang="es-ES" dirty="0"/>
          </a:p>
        </p:txBody>
      </p:sp>
      <p:sp>
        <p:nvSpPr>
          <p:cNvPr id="5" name="4 Flecha abajo"/>
          <p:cNvSpPr/>
          <p:nvPr/>
        </p:nvSpPr>
        <p:spPr>
          <a:xfrm rot="20160122">
            <a:off x="2266762" y="1081092"/>
            <a:ext cx="432048" cy="804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abajo"/>
          <p:cNvSpPr/>
          <p:nvPr/>
        </p:nvSpPr>
        <p:spPr>
          <a:xfrm rot="1621883">
            <a:off x="3532681" y="1089860"/>
            <a:ext cx="432048" cy="804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4860031" y="3356992"/>
            <a:ext cx="4046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u="sng" dirty="0" smtClean="0"/>
              <a:t>SOLUTION:</a:t>
            </a:r>
          </a:p>
          <a:p>
            <a:pPr algn="just"/>
            <a:endParaRPr lang="es-ES" b="1" dirty="0"/>
          </a:p>
          <a:p>
            <a:pPr algn="just"/>
            <a:r>
              <a:rPr lang="es-ES" b="1" dirty="0" smtClean="0"/>
              <a:t>	</a:t>
            </a:r>
            <a:r>
              <a:rPr lang="es-ES" dirty="0" smtClean="0"/>
              <a:t>In </a:t>
            </a:r>
            <a:r>
              <a:rPr lang="es-ES" dirty="0" err="1" smtClean="0"/>
              <a:t>early</a:t>
            </a:r>
            <a:r>
              <a:rPr lang="es-ES" dirty="0" smtClean="0"/>
              <a:t> </a:t>
            </a:r>
            <a:r>
              <a:rPr lang="es-ES" dirty="0" err="1" smtClean="0"/>
              <a:t>warning</a:t>
            </a:r>
            <a:r>
              <a:rPr lang="es-ES" dirty="0" smtClean="0"/>
              <a:t> </a:t>
            </a:r>
            <a:r>
              <a:rPr lang="es-ES" dirty="0" err="1" smtClean="0"/>
              <a:t>mode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established</a:t>
            </a:r>
            <a:r>
              <a:rPr lang="es-ES" dirty="0" smtClean="0"/>
              <a:t> a </a:t>
            </a:r>
            <a:r>
              <a:rPr lang="es-ES" dirty="0" err="1" smtClean="0"/>
              <a:t>integration</a:t>
            </a:r>
            <a:r>
              <a:rPr lang="es-ES" dirty="0" smtClean="0"/>
              <a:t> time of 600 s. </a:t>
            </a:r>
            <a:r>
              <a:rPr lang="es-ES" dirty="0" err="1" smtClean="0"/>
              <a:t>But</a:t>
            </a:r>
            <a:r>
              <a:rPr lang="es-ES" dirty="0" smtClean="0"/>
              <a:t>, </a:t>
            </a:r>
            <a:r>
              <a:rPr lang="es-ES" dirty="0" err="1" smtClean="0"/>
              <a:t>if</a:t>
            </a:r>
            <a:r>
              <a:rPr lang="es-ES" dirty="0" smtClean="0"/>
              <a:t> a </a:t>
            </a:r>
            <a:r>
              <a:rPr lang="es-ES" dirty="0" err="1" smtClean="0"/>
              <a:t>radiological</a:t>
            </a:r>
            <a:r>
              <a:rPr lang="es-ES" dirty="0" smtClean="0"/>
              <a:t> </a:t>
            </a:r>
            <a:r>
              <a:rPr lang="es-ES" dirty="0" err="1" smtClean="0"/>
              <a:t>anomaly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detected</a:t>
            </a:r>
            <a:r>
              <a:rPr lang="es-ES" dirty="0" smtClean="0"/>
              <a:t> </a:t>
            </a:r>
            <a:r>
              <a:rPr lang="es-ES" dirty="0" err="1" smtClean="0"/>
              <a:t>our</a:t>
            </a:r>
            <a:r>
              <a:rPr lang="es-ES" dirty="0" smtClean="0"/>
              <a:t> software </a:t>
            </a:r>
            <a:r>
              <a:rPr lang="es-ES" dirty="0" err="1" smtClean="0"/>
              <a:t>allows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decrease</a:t>
            </a:r>
            <a:r>
              <a:rPr lang="es-ES" dirty="0" smtClean="0"/>
              <a:t>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integration</a:t>
            </a:r>
            <a:r>
              <a:rPr lang="es-ES" dirty="0" smtClean="0"/>
              <a:t> time </a:t>
            </a:r>
            <a:r>
              <a:rPr lang="es-ES" dirty="0" err="1" smtClean="0"/>
              <a:t>remotely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315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9552" y="1124744"/>
            <a:ext cx="81369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dirty="0">
                <a:ea typeface="Calibri" panose="020F0502020204030204" pitchFamily="34" charset="0"/>
              </a:rPr>
              <a:t>The only way to identify radioisotopes and quantify activity concentrations in quasi-real-time is to use </a:t>
            </a:r>
            <a:r>
              <a:rPr lang="en-GB" b="1" dirty="0">
                <a:solidFill>
                  <a:srgbClr val="FFC000"/>
                </a:solidFill>
                <a:ea typeface="Calibri" panose="020F0502020204030204" pitchFamily="34" charset="0"/>
              </a:rPr>
              <a:t>automatic gamma </a:t>
            </a:r>
            <a:r>
              <a:rPr lang="en-GB" b="1" dirty="0" smtClean="0">
                <a:solidFill>
                  <a:srgbClr val="FFC000"/>
                </a:solidFill>
                <a:ea typeface="Calibri" panose="020F0502020204030204" pitchFamily="34" charset="0"/>
              </a:rPr>
              <a:t>spectrometry</a:t>
            </a:r>
            <a:r>
              <a:rPr lang="en-GB" dirty="0" smtClean="0">
                <a:ea typeface="Calibri" panose="020F0502020204030204" pitchFamily="34" charset="0"/>
              </a:rPr>
              <a:t> </a:t>
            </a:r>
            <a:r>
              <a:rPr lang="en-GB" dirty="0">
                <a:ea typeface="Calibri" panose="020F0502020204030204" pitchFamily="34" charset="0"/>
              </a:rPr>
              <a:t>monitoring station</a:t>
            </a:r>
            <a:r>
              <a:rPr lang="en-GB" dirty="0" smtClean="0"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dirty="0" smtClean="0">
              <a:ea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dirty="0" smtClean="0"/>
              <a:t>RARE´s atmospheric </a:t>
            </a:r>
            <a:r>
              <a:rPr lang="en-GB" dirty="0"/>
              <a:t>monitoring </a:t>
            </a:r>
            <a:r>
              <a:rPr lang="en-GB" dirty="0" smtClean="0"/>
              <a:t>stations are </a:t>
            </a:r>
            <a:r>
              <a:rPr lang="en-GB" dirty="0"/>
              <a:t>based not only on </a:t>
            </a:r>
            <a:r>
              <a:rPr lang="en-GB" b="1" dirty="0">
                <a:solidFill>
                  <a:srgbClr val="FFC000"/>
                </a:solidFill>
              </a:rPr>
              <a:t>gamma dose rate </a:t>
            </a:r>
            <a:r>
              <a:rPr lang="en-GB" dirty="0"/>
              <a:t>determinations by Geiger-Müller counters (passive measurements) but also on </a:t>
            </a:r>
            <a:r>
              <a:rPr lang="en-GB" b="1" dirty="0">
                <a:solidFill>
                  <a:srgbClr val="FFC000"/>
                </a:solidFill>
              </a:rPr>
              <a:t>sample retention and the gamma spectrometry</a:t>
            </a:r>
            <a:r>
              <a:rPr lang="en-GB" dirty="0"/>
              <a:t> of its </a:t>
            </a:r>
            <a:r>
              <a:rPr lang="en-GB" b="1" u="sng" dirty="0"/>
              <a:t>gaseous</a:t>
            </a:r>
            <a:r>
              <a:rPr lang="en-GB" dirty="0"/>
              <a:t> and the</a:t>
            </a:r>
            <a:r>
              <a:rPr lang="en-GB" b="1" u="sng" dirty="0"/>
              <a:t> particulate </a:t>
            </a:r>
            <a:r>
              <a:rPr lang="en-GB" dirty="0" smtClean="0"/>
              <a:t>fractions</a:t>
            </a:r>
            <a:r>
              <a:rPr lang="en-GB" dirty="0" smtClean="0"/>
              <a:t>.</a:t>
            </a:r>
          </a:p>
          <a:p>
            <a:pPr algn="just"/>
            <a:r>
              <a:rPr lang="en-GB" dirty="0" smtClean="0"/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dirty="0" smtClean="0"/>
              <a:t>All in situ gamma spectrometry system (passive or active devices) have got some drawbacks but it can be solved using powerful software tools.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dirty="0" smtClean="0"/>
              <a:t>Our gamma spectrometry has got the advantage that the geometry is well known and then  we can get exact values for the activities.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dirty="0" smtClean="0"/>
              <a:t>The drawback of our system is the possibility that radioactive sources </a:t>
            </a:r>
            <a:r>
              <a:rPr lang="en-GB" dirty="0"/>
              <a:t>far to </a:t>
            </a:r>
            <a:r>
              <a:rPr lang="en-GB" dirty="0" smtClean="0"/>
              <a:t>airborne </a:t>
            </a:r>
            <a:r>
              <a:rPr lang="en-GB" dirty="0"/>
              <a:t>collector </a:t>
            </a:r>
            <a:r>
              <a:rPr lang="en-GB" dirty="0" smtClean="0"/>
              <a:t>can’t be detected. </a:t>
            </a:r>
            <a:endParaRPr lang="en-GB" dirty="0"/>
          </a:p>
        </p:txBody>
      </p:sp>
      <p:pic>
        <p:nvPicPr>
          <p:cNvPr id="3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007604" y="188639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u="sng" dirty="0" err="1" smtClean="0"/>
              <a:t>Some</a:t>
            </a:r>
            <a:r>
              <a:rPr lang="es-ES" sz="3600" b="1" u="sng" dirty="0" smtClean="0"/>
              <a:t> and general </a:t>
            </a:r>
            <a:r>
              <a:rPr lang="es-ES" sz="3600" b="1" u="sng" dirty="0" err="1" smtClean="0"/>
              <a:t>conclusions</a:t>
            </a:r>
            <a:endParaRPr lang="es-ES" sz="3600" b="1" u="sng" dirty="0"/>
          </a:p>
        </p:txBody>
      </p:sp>
    </p:spTree>
    <p:extLst>
      <p:ext uri="{BB962C8B-B14F-4D97-AF65-F5344CB8AC3E}">
        <p14:creationId xmlns:p14="http://schemas.microsoft.com/office/powerpoint/2010/main" val="354820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007604" y="2062589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 smtClean="0"/>
              <a:t>Thank</a:t>
            </a:r>
            <a:r>
              <a:rPr lang="es-ES" sz="3600" b="1" dirty="0" smtClean="0"/>
              <a:t> </a:t>
            </a:r>
            <a:r>
              <a:rPr lang="es-ES" sz="3600" b="1" dirty="0" err="1" smtClean="0"/>
              <a:t>you</a:t>
            </a:r>
            <a:r>
              <a:rPr lang="es-ES" sz="3600" b="1" dirty="0" smtClean="0"/>
              <a:t> </a:t>
            </a:r>
            <a:r>
              <a:rPr lang="es-ES" sz="3600" b="1" dirty="0" err="1" smtClean="0"/>
              <a:t>very</a:t>
            </a:r>
            <a:r>
              <a:rPr lang="es-ES" sz="3600" b="1" dirty="0" smtClean="0"/>
              <a:t> </a:t>
            </a:r>
            <a:r>
              <a:rPr lang="es-ES" sz="3600" b="1" dirty="0" err="1" smtClean="0"/>
              <a:t>much</a:t>
            </a:r>
            <a:r>
              <a:rPr lang="es-ES" sz="3600" b="1" dirty="0" smtClean="0"/>
              <a:t> </a:t>
            </a:r>
          </a:p>
          <a:p>
            <a:pPr algn="ctr"/>
            <a:r>
              <a:rPr lang="es-ES" sz="3600" b="1" dirty="0" err="1" smtClean="0"/>
              <a:t>for</a:t>
            </a:r>
            <a:r>
              <a:rPr lang="es-ES" sz="3600" b="1" dirty="0" smtClean="0"/>
              <a:t> </a:t>
            </a:r>
            <a:r>
              <a:rPr lang="es-ES" sz="3600" b="1" dirty="0" err="1" smtClean="0"/>
              <a:t>your</a:t>
            </a:r>
            <a:r>
              <a:rPr lang="es-ES" sz="3600" b="1" dirty="0" smtClean="0"/>
              <a:t> </a:t>
            </a:r>
            <a:r>
              <a:rPr lang="es-ES" sz="3600" b="1" dirty="0" err="1" smtClean="0"/>
              <a:t>attention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5256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54976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25 CuadroTexto"/>
          <p:cNvSpPr txBox="1"/>
          <p:nvPr/>
        </p:nvSpPr>
        <p:spPr>
          <a:xfrm>
            <a:off x="395536" y="303039"/>
            <a:ext cx="4335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NATURAL BACKGROUND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87" y="953547"/>
            <a:ext cx="7440702" cy="53588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847540" y="292494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s-ES" dirty="0" err="1" smtClean="0">
                <a:solidFill>
                  <a:schemeClr val="bg1"/>
                </a:solidFill>
              </a:rPr>
              <a:t>R</a:t>
            </a:r>
            <a:r>
              <a:rPr lang="es-ES" dirty="0" smtClean="0">
                <a:solidFill>
                  <a:schemeClr val="bg1"/>
                </a:solidFill>
              </a:rPr>
              <a:t>/h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2843808" y="3141415"/>
            <a:ext cx="792088" cy="7916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78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2">
                                          <p:stCondLst>
                                            <p:cond delay="5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54976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55035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21 Rectángulo"/>
          <p:cNvSpPr/>
          <p:nvPr/>
        </p:nvSpPr>
        <p:spPr>
          <a:xfrm>
            <a:off x="5294319" y="4628146"/>
            <a:ext cx="32869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50000"/>
              </a:lnSpc>
              <a:defRPr/>
            </a:pPr>
            <a:r>
              <a:rPr lang="en-US" sz="1600" b="1" dirty="0">
                <a:solidFill>
                  <a:schemeClr val="bg1"/>
                </a:solidFill>
              </a:rPr>
              <a:t>- </a:t>
            </a:r>
            <a:r>
              <a:rPr lang="en-US" sz="1600" b="1" dirty="0" smtClean="0">
                <a:solidFill>
                  <a:schemeClr val="bg1"/>
                </a:solidFill>
              </a:rPr>
              <a:t>H*(10) monitors</a:t>
            </a:r>
            <a:endParaRPr lang="en-US" sz="1600" b="1" dirty="0">
              <a:solidFill>
                <a:schemeClr val="bg1"/>
              </a:solidFill>
            </a:endParaRPr>
          </a:p>
          <a:p>
            <a:pPr hangingPunct="1">
              <a:lnSpc>
                <a:spcPct val="150000"/>
              </a:lnSpc>
              <a:defRPr/>
            </a:pPr>
            <a:r>
              <a:rPr lang="en-US" sz="1600" b="1" dirty="0">
                <a:solidFill>
                  <a:schemeClr val="bg1"/>
                </a:solidFill>
              </a:rPr>
              <a:t>- </a:t>
            </a:r>
            <a:r>
              <a:rPr lang="en-US" sz="1600" b="1" dirty="0" smtClean="0">
                <a:solidFill>
                  <a:schemeClr val="bg1"/>
                </a:solidFill>
              </a:rPr>
              <a:t>water monitoring stations</a:t>
            </a:r>
            <a:endParaRPr lang="en-US" sz="1600" b="1" dirty="0">
              <a:solidFill>
                <a:schemeClr val="bg1"/>
              </a:solidFill>
            </a:endParaRPr>
          </a:p>
          <a:p>
            <a:pPr hangingPunct="1">
              <a:lnSpc>
                <a:spcPct val="150000"/>
              </a:lnSpc>
              <a:defRPr/>
            </a:pPr>
            <a:r>
              <a:rPr lang="en-US" sz="1600" b="1" dirty="0">
                <a:solidFill>
                  <a:schemeClr val="bg1"/>
                </a:solidFill>
              </a:rPr>
              <a:t>- </a:t>
            </a:r>
            <a:r>
              <a:rPr lang="en-US" sz="1600" b="1" dirty="0" smtClean="0">
                <a:solidFill>
                  <a:schemeClr val="bg1"/>
                </a:solidFill>
              </a:rPr>
              <a:t>airborne </a:t>
            </a:r>
            <a:r>
              <a:rPr lang="en-US" sz="1600" b="1" dirty="0" smtClean="0">
                <a:solidFill>
                  <a:schemeClr val="bg1"/>
                </a:solidFill>
              </a:rPr>
              <a:t>monitoring stations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3" name="25 CuadroTexto"/>
          <p:cNvSpPr txBox="1"/>
          <p:nvPr/>
        </p:nvSpPr>
        <p:spPr>
          <a:xfrm>
            <a:off x="467544" y="30303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STARTING POINT (1990)</a:t>
            </a:r>
          </a:p>
        </p:txBody>
      </p:sp>
    </p:spTree>
    <p:extLst>
      <p:ext uri="{BB962C8B-B14F-4D97-AF65-F5344CB8AC3E}">
        <p14:creationId xmlns:p14="http://schemas.microsoft.com/office/powerpoint/2010/main" val="18260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laruex.com/images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laruex.com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5 CuadroTexto"/>
          <p:cNvSpPr txBox="1"/>
          <p:nvPr/>
        </p:nvSpPr>
        <p:spPr>
          <a:xfrm>
            <a:off x="376111" y="116632"/>
            <a:ext cx="3763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CURRENT STATE (2019)</a:t>
            </a:r>
          </a:p>
        </p:txBody>
      </p:sp>
      <p:pic>
        <p:nvPicPr>
          <p:cNvPr id="16" name="Picture 6" descr="C:\Users\Alerta2\Downloads\mapa estaciones.jpg"/>
          <p:cNvPicPr>
            <a:picLocks noChangeAspect="1" noChangeArrowheads="1"/>
          </p:cNvPicPr>
          <p:nvPr/>
        </p:nvPicPr>
        <p:blipFill rotWithShape="1">
          <a:blip r:embed="rId5" cstate="print"/>
          <a:srcRect t="2000"/>
          <a:stretch/>
        </p:blipFill>
        <p:spPr bwMode="auto">
          <a:xfrm>
            <a:off x="1121823" y="628890"/>
            <a:ext cx="7220121" cy="4617743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xtLst/>
        </p:spPr>
      </p:pic>
      <p:pic>
        <p:nvPicPr>
          <p:cNvPr id="18" name="Picture 2" descr="F:\TRABAJO DE PEPE\PROTOCOLOS PEPE\CURSO CSN OCTUBRE 2017\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72" y="4387597"/>
            <a:ext cx="2006053" cy="12385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1095" r="7163"/>
          <a:stretch/>
        </p:blipFill>
        <p:spPr bwMode="auto">
          <a:xfrm>
            <a:off x="217682" y="3678878"/>
            <a:ext cx="1906045" cy="2055892"/>
          </a:xfrm>
          <a:prstGeom prst="rect">
            <a:avLst/>
          </a:prstGeom>
          <a:noFill/>
          <a:ln w="9525">
            <a:solidFill>
              <a:schemeClr val="tx1">
                <a:alpha val="99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https://encrypted-tbn0.gstatic.com/images?q=tbn:ANd9GcQL6oV5CWs-O4g2RRw4HgZ3ssdx4SGP5Id6GoUNgg7Bn0iIdiO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0"/>
          <a:stretch/>
        </p:blipFill>
        <p:spPr bwMode="auto">
          <a:xfrm>
            <a:off x="6001436" y="3140968"/>
            <a:ext cx="1162852" cy="6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14"/>
          <p:cNvSpPr/>
          <p:nvPr/>
        </p:nvSpPr>
        <p:spPr>
          <a:xfrm>
            <a:off x="6905680" y="5649796"/>
            <a:ext cx="2346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 monitoring drones </a:t>
            </a:r>
          </a:p>
          <a:p>
            <a:pPr algn="ctr"/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(under development) </a:t>
            </a:r>
            <a:endParaRPr lang="es-ES" sz="1600" dirty="0">
              <a:latin typeface="+mj-lt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585" y="610925"/>
            <a:ext cx="792818" cy="76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ángulo 5"/>
          <p:cNvSpPr/>
          <p:nvPr/>
        </p:nvSpPr>
        <p:spPr>
          <a:xfrm>
            <a:off x="147428" y="5693332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monitoring</a:t>
            </a:r>
          </a:p>
          <a:p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Mobile Laboratory </a:t>
            </a:r>
            <a:endParaRPr lang="es-ES" sz="1600" dirty="0">
              <a:latin typeface="+mj-lt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187"/>
          <a:stretch/>
        </p:blipFill>
        <p:spPr>
          <a:xfrm>
            <a:off x="4855262" y="5432458"/>
            <a:ext cx="1583978" cy="106081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3848" y="4931684"/>
            <a:ext cx="902792" cy="1642546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4855262" y="6379574"/>
            <a:ext cx="1583978" cy="33855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ISP/IEC 17025</a:t>
            </a:r>
            <a:endParaRPr lang="es-ES" sz="1600" b="1" dirty="0"/>
          </a:p>
        </p:txBody>
      </p:sp>
      <p:sp>
        <p:nvSpPr>
          <p:cNvPr id="27" name="CuadroTexto 9"/>
          <p:cNvSpPr txBox="1"/>
          <p:nvPr/>
        </p:nvSpPr>
        <p:spPr>
          <a:xfrm>
            <a:off x="2555776" y="6381328"/>
            <a:ext cx="2031068" cy="33855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UNE-EN ISO 9001</a:t>
            </a:r>
            <a:endParaRPr lang="es-ES" sz="1600" b="1" dirty="0"/>
          </a:p>
        </p:txBody>
      </p:sp>
      <p:sp>
        <p:nvSpPr>
          <p:cNvPr id="17" name="3 Marcador de contenido"/>
          <p:cNvSpPr txBox="1">
            <a:spLocks/>
          </p:cNvSpPr>
          <p:nvPr/>
        </p:nvSpPr>
        <p:spPr>
          <a:xfrm>
            <a:off x="1209436" y="611552"/>
            <a:ext cx="2561293" cy="3013286"/>
          </a:xfrm>
          <a:prstGeom prst="rect">
            <a:avLst/>
          </a:prstGeom>
        </p:spPr>
        <p:txBody>
          <a:bodyPr/>
          <a:lstStyle>
            <a:lvl1pPr marL="342900" indent="-342900" algn="l" defTabSz="449263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>
              <a:spcBef>
                <a:spcPts val="3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800" b="1" kern="0" dirty="0" smtClean="0">
                <a:solidFill>
                  <a:srgbClr val="C00000"/>
                </a:solidFill>
              </a:rPr>
              <a:t>17 RARE </a:t>
            </a:r>
            <a:r>
              <a:rPr lang="en-GB" sz="1800" b="1" kern="0" dirty="0">
                <a:solidFill>
                  <a:srgbClr val="C00000"/>
                </a:solidFill>
              </a:rPr>
              <a:t>H</a:t>
            </a:r>
            <a:r>
              <a:rPr lang="en-GB" sz="1800" b="1" kern="0" dirty="0" smtClean="0">
                <a:solidFill>
                  <a:srgbClr val="C00000"/>
                </a:solidFill>
              </a:rPr>
              <a:t>*(10)</a:t>
            </a:r>
          </a:p>
          <a:p>
            <a:pPr algn="ctr">
              <a:defRPr/>
            </a:pPr>
            <a:r>
              <a:rPr lang="en-GB" sz="1800" b="1" kern="0" dirty="0" smtClean="0">
                <a:solidFill>
                  <a:srgbClr val="C00000"/>
                </a:solidFill>
              </a:rPr>
              <a:t>monitoring stations</a:t>
            </a:r>
          </a:p>
          <a:p>
            <a:pPr algn="ctr">
              <a:defRPr/>
            </a:pPr>
            <a:r>
              <a:rPr lang="en-GB" sz="1800" b="1" kern="0" dirty="0" smtClean="0">
                <a:solidFill>
                  <a:srgbClr val="C00000"/>
                </a:solidFill>
              </a:rPr>
              <a:t>+</a:t>
            </a:r>
          </a:p>
          <a:p>
            <a:pPr algn="ctr">
              <a:defRPr/>
            </a:pPr>
            <a:r>
              <a:rPr lang="en-GB" sz="1800" b="1" kern="0" dirty="0" smtClean="0">
                <a:solidFill>
                  <a:srgbClr val="C00000"/>
                </a:solidFill>
              </a:rPr>
              <a:t>5 RARE air</a:t>
            </a:r>
            <a:endParaRPr lang="en-GB" sz="1800" b="1" kern="0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en-GB" sz="1800" b="1" kern="0" dirty="0">
                <a:solidFill>
                  <a:srgbClr val="C00000"/>
                </a:solidFill>
              </a:rPr>
              <a:t>monitoring </a:t>
            </a:r>
            <a:r>
              <a:rPr lang="en-GB" sz="1800" b="1" kern="0" dirty="0" smtClean="0">
                <a:solidFill>
                  <a:srgbClr val="C00000"/>
                </a:solidFill>
              </a:rPr>
              <a:t>stations</a:t>
            </a:r>
          </a:p>
          <a:p>
            <a:pPr algn="ctr">
              <a:defRPr/>
            </a:pPr>
            <a:r>
              <a:rPr lang="es-ES" sz="1800" b="1" kern="0" dirty="0" smtClean="0">
                <a:solidFill>
                  <a:srgbClr val="C00000"/>
                </a:solidFill>
              </a:rPr>
              <a:t>+</a:t>
            </a:r>
            <a:endParaRPr lang="en-GB" sz="1800" b="1" kern="0" dirty="0" smtClean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en-GB" sz="1800" b="1" kern="0" dirty="0" smtClean="0">
                <a:solidFill>
                  <a:srgbClr val="C00000"/>
                </a:solidFill>
              </a:rPr>
              <a:t> 3 RARE water</a:t>
            </a:r>
          </a:p>
          <a:p>
            <a:pPr algn="ctr">
              <a:defRPr/>
            </a:pPr>
            <a:r>
              <a:rPr lang="en-GB" sz="1800" b="1" kern="0" dirty="0" smtClean="0">
                <a:solidFill>
                  <a:srgbClr val="C00000"/>
                </a:solidFill>
              </a:rPr>
              <a:t>monitoring stations</a:t>
            </a:r>
          </a:p>
        </p:txBody>
      </p:sp>
    </p:spTree>
    <p:extLst>
      <p:ext uri="{BB962C8B-B14F-4D97-AF65-F5344CB8AC3E}">
        <p14:creationId xmlns:p14="http://schemas.microsoft.com/office/powerpoint/2010/main" val="164180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ángulo 4"/>
          <p:cNvSpPr/>
          <p:nvPr/>
        </p:nvSpPr>
        <p:spPr>
          <a:xfrm>
            <a:off x="1115617" y="5661248"/>
            <a:ext cx="6799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Arial" panose="020B0604020202020204" pitchFamily="34" charset="0"/>
              </a:rPr>
              <a:t>Almaraz</a:t>
            </a:r>
            <a:r>
              <a:rPr lang="en-GB" dirty="0" smtClean="0">
                <a:latin typeface="Arial" panose="020B0604020202020204" pitchFamily="34" charset="0"/>
              </a:rPr>
              <a:t> NPP </a:t>
            </a:r>
            <a:r>
              <a:rPr lang="en-GB" dirty="0">
                <a:latin typeface="Arial" panose="020B0604020202020204" pitchFamily="34" charset="0"/>
              </a:rPr>
              <a:t>uses </a:t>
            </a:r>
            <a:r>
              <a:rPr lang="en-GB" dirty="0">
                <a:latin typeface="Arial" panose="020B0604020202020204" pitchFamily="34" charset="0"/>
              </a:rPr>
              <a:t>for cooling the </a:t>
            </a:r>
            <a:r>
              <a:rPr lang="en-GB" dirty="0">
                <a:latin typeface="Arial" panose="020B0604020202020204" pitchFamily="34" charset="0"/>
              </a:rPr>
              <a:t>international Tagus River, that runs into </a:t>
            </a:r>
            <a:r>
              <a:rPr lang="en-GB" dirty="0" smtClean="0">
                <a:latin typeface="Arial" panose="020B0604020202020204" pitchFamily="34" charset="0"/>
              </a:rPr>
              <a:t>Portugal. </a:t>
            </a:r>
            <a:endParaRPr lang="en-GB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27" y="116632"/>
            <a:ext cx="7466430" cy="5446822"/>
          </a:xfrm>
          <a:prstGeom prst="rect">
            <a:avLst/>
          </a:prstGeom>
        </p:spPr>
      </p:pic>
      <p:sp>
        <p:nvSpPr>
          <p:cNvPr id="43" name="Rectángulo 42"/>
          <p:cNvSpPr/>
          <p:nvPr/>
        </p:nvSpPr>
        <p:spPr>
          <a:xfrm>
            <a:off x="5444481" y="467380"/>
            <a:ext cx="26559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Almaraz</a:t>
            </a:r>
            <a:r>
              <a:rPr lang="en-GB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NPP vicinity</a:t>
            </a:r>
            <a:endParaRPr lang="en-GB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7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2 Marcador de contenido"/>
          <p:cNvSpPr>
            <a:spLocks noGrp="1"/>
          </p:cNvSpPr>
          <p:nvPr>
            <p:ph idx="1"/>
          </p:nvPr>
        </p:nvSpPr>
        <p:spPr>
          <a:xfrm>
            <a:off x="773220" y="5661248"/>
            <a:ext cx="7723708" cy="503907"/>
          </a:xfrm>
        </p:spPr>
        <p:txBody>
          <a:bodyPr>
            <a:noAutofit/>
          </a:bodyPr>
          <a:lstStyle/>
          <a:p>
            <a:pPr marL="36576" indent="0" algn="just">
              <a:buNone/>
            </a:pPr>
            <a:r>
              <a:rPr lang="en-US" sz="1800" dirty="0"/>
              <a:t>The data are sent to RARE’s headquarters in quasi real-time, using at least two communication </a:t>
            </a:r>
            <a:r>
              <a:rPr lang="en-US" sz="1800" dirty="0" smtClean="0"/>
              <a:t>routes in </a:t>
            </a:r>
            <a:r>
              <a:rPr lang="en-US" sz="1800" dirty="0" err="1" smtClean="0"/>
              <a:t>Almaraz</a:t>
            </a:r>
            <a:r>
              <a:rPr lang="en-US" sz="1800" dirty="0" smtClean="0"/>
              <a:t> NPP area.</a:t>
            </a:r>
            <a:endParaRPr lang="es-ES" sz="1200" dirty="0" smtClean="0"/>
          </a:p>
        </p:txBody>
      </p:sp>
      <p:pic>
        <p:nvPicPr>
          <p:cNvPr id="19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36" y="692696"/>
            <a:ext cx="7399180" cy="481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3563888" y="715081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TRANSMISION MODALITIES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196797" y="836712"/>
            <a:ext cx="2151067" cy="263149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s-ES" sz="1500" b="1" dirty="0" smtClean="0">
                <a:solidFill>
                  <a:schemeClr val="bg1"/>
                </a:solidFill>
              </a:rPr>
              <a:t>Digital radio</a:t>
            </a:r>
          </a:p>
          <a:p>
            <a:pPr>
              <a:lnSpc>
                <a:spcPts val="3300"/>
              </a:lnSpc>
            </a:pPr>
            <a:r>
              <a:rPr lang="es-ES" sz="1500" b="1" dirty="0" err="1" smtClean="0">
                <a:solidFill>
                  <a:schemeClr val="bg1"/>
                </a:solidFill>
              </a:rPr>
              <a:t>Analogical</a:t>
            </a:r>
            <a:r>
              <a:rPr lang="es-ES" sz="1500" b="1" dirty="0" smtClean="0">
                <a:solidFill>
                  <a:schemeClr val="bg1"/>
                </a:solidFill>
              </a:rPr>
              <a:t> radio</a:t>
            </a:r>
          </a:p>
          <a:p>
            <a:pPr>
              <a:lnSpc>
                <a:spcPts val="3300"/>
              </a:lnSpc>
            </a:pPr>
            <a:r>
              <a:rPr lang="es-ES" sz="1500" b="1" dirty="0" smtClean="0">
                <a:solidFill>
                  <a:schemeClr val="bg1"/>
                </a:solidFill>
              </a:rPr>
              <a:t>Intranet</a:t>
            </a:r>
          </a:p>
          <a:p>
            <a:pPr>
              <a:lnSpc>
                <a:spcPts val="3300"/>
              </a:lnSpc>
            </a:pPr>
            <a:r>
              <a:rPr lang="es-ES" sz="1500" b="1" dirty="0" err="1" smtClean="0">
                <a:solidFill>
                  <a:schemeClr val="bg1"/>
                </a:solidFill>
              </a:rPr>
              <a:t>Twisted</a:t>
            </a:r>
            <a:r>
              <a:rPr lang="es-ES" sz="1500" b="1" dirty="0" smtClean="0">
                <a:solidFill>
                  <a:schemeClr val="bg1"/>
                </a:solidFill>
              </a:rPr>
              <a:t> </a:t>
            </a:r>
            <a:r>
              <a:rPr lang="es-ES" sz="1500" b="1" dirty="0" err="1" smtClean="0">
                <a:solidFill>
                  <a:schemeClr val="bg1"/>
                </a:solidFill>
              </a:rPr>
              <a:t>pair</a:t>
            </a:r>
            <a:endParaRPr lang="es-ES" sz="1500" b="1" dirty="0" smtClean="0">
              <a:solidFill>
                <a:schemeClr val="bg1"/>
              </a:solidFill>
            </a:endParaRPr>
          </a:p>
          <a:p>
            <a:pPr>
              <a:lnSpc>
                <a:spcPts val="3300"/>
              </a:lnSpc>
            </a:pPr>
            <a:r>
              <a:rPr lang="es-ES" sz="1500" b="1" dirty="0" smtClean="0">
                <a:solidFill>
                  <a:schemeClr val="bg1"/>
                </a:solidFill>
              </a:rPr>
              <a:t>Internet</a:t>
            </a:r>
          </a:p>
          <a:p>
            <a:pPr>
              <a:lnSpc>
                <a:spcPts val="3300"/>
              </a:lnSpc>
            </a:pPr>
            <a:r>
              <a:rPr lang="es-ES" sz="1500" b="1" dirty="0" err="1" smtClean="0">
                <a:solidFill>
                  <a:schemeClr val="bg1"/>
                </a:solidFill>
              </a:rPr>
              <a:t>Satellite</a:t>
            </a:r>
            <a:r>
              <a:rPr lang="es-ES" sz="1500" b="1" dirty="0" smtClean="0">
                <a:solidFill>
                  <a:schemeClr val="bg1"/>
                </a:solidFill>
              </a:rPr>
              <a:t> </a:t>
            </a:r>
            <a:r>
              <a:rPr lang="es-ES" sz="1500" b="1" dirty="0" smtClean="0">
                <a:solidFill>
                  <a:schemeClr val="bg1"/>
                </a:solidFill>
                <a:sym typeface="Wingdings" pitchFamily="2" charset="2"/>
              </a:rPr>
              <a:t> Mobile </a:t>
            </a:r>
            <a:r>
              <a:rPr lang="es-ES" sz="1500" b="1" dirty="0" err="1" smtClean="0">
                <a:solidFill>
                  <a:schemeClr val="bg1"/>
                </a:solidFill>
                <a:sym typeface="Wingdings" pitchFamily="2" charset="2"/>
              </a:rPr>
              <a:t>lab</a:t>
            </a:r>
            <a:endParaRPr lang="en-GB" sz="1500" b="1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916526" y="219703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COMMUNICATIONS:   ESSENTIAL TOOL.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4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www.laruex.com/images/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227" y="6378132"/>
            <a:ext cx="1167261" cy="3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http://www.laruex.com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5" y="6261785"/>
            <a:ext cx="943272" cy="47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1820563" y="434695"/>
            <a:ext cx="5976664" cy="7200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 smtClean="0"/>
              <a:t>RADIOLOGICAL PARAMETERS</a:t>
            </a:r>
            <a:endParaRPr lang="es-ES" sz="3200" dirty="0"/>
          </a:p>
        </p:txBody>
      </p:sp>
      <p:sp>
        <p:nvSpPr>
          <p:cNvPr id="11" name="Rectángulo 5"/>
          <p:cNvSpPr/>
          <p:nvPr/>
        </p:nvSpPr>
        <p:spPr>
          <a:xfrm>
            <a:off x="356338" y="1208941"/>
            <a:ext cx="846413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err="1" smtClean="0"/>
              <a:t>Ambient</a:t>
            </a:r>
            <a:r>
              <a:rPr lang="es-ES" sz="2400" dirty="0" smtClean="0"/>
              <a:t> </a:t>
            </a:r>
            <a:r>
              <a:rPr lang="es-ES" sz="2400" dirty="0" err="1" smtClean="0"/>
              <a:t>equivalent</a:t>
            </a:r>
            <a:r>
              <a:rPr lang="es-ES" sz="2400" dirty="0" smtClean="0"/>
              <a:t> </a:t>
            </a:r>
            <a:r>
              <a:rPr lang="es-ES" sz="2400" dirty="0" err="1" smtClean="0"/>
              <a:t>dose</a:t>
            </a:r>
            <a:r>
              <a:rPr lang="es-ES" sz="2400" dirty="0" smtClean="0"/>
              <a:t> </a:t>
            </a:r>
            <a:r>
              <a:rPr lang="es-ES" sz="2400" dirty="0" err="1" smtClean="0"/>
              <a:t>rate</a:t>
            </a:r>
            <a:r>
              <a:rPr lang="es-ES" sz="2400" dirty="0" smtClean="0"/>
              <a:t>: H*(10) :</a:t>
            </a:r>
          </a:p>
          <a:p>
            <a:pPr algn="just"/>
            <a:endParaRPr lang="es-ES" sz="2400" dirty="0" smtClean="0"/>
          </a:p>
          <a:p>
            <a:pPr algn="just"/>
            <a:r>
              <a:rPr lang="es-ES" sz="2400" b="1" dirty="0" smtClean="0">
                <a:solidFill>
                  <a:srgbClr val="FFC000"/>
                </a:solidFill>
              </a:rPr>
              <a:t>	fundamental</a:t>
            </a:r>
            <a:r>
              <a:rPr lang="es-ES" sz="2400" dirty="0" smtClean="0">
                <a:solidFill>
                  <a:srgbClr val="FFC000"/>
                </a:solidFill>
              </a:rPr>
              <a:t> </a:t>
            </a:r>
            <a:r>
              <a:rPr lang="es-ES" sz="2400" dirty="0" err="1" smtClean="0"/>
              <a:t>parameter</a:t>
            </a:r>
            <a:r>
              <a:rPr lang="es-ES" sz="2400" dirty="0" smtClean="0"/>
              <a:t> in </a:t>
            </a:r>
            <a:r>
              <a:rPr lang="es-ES" sz="2400" dirty="0" err="1" smtClean="0"/>
              <a:t>radioprotection</a:t>
            </a:r>
            <a:r>
              <a:rPr lang="es-ES" sz="2400" dirty="0" smtClean="0"/>
              <a:t> </a:t>
            </a:r>
            <a:r>
              <a:rPr lang="es-ES" sz="2400" dirty="0" err="1" smtClean="0"/>
              <a:t>field</a:t>
            </a:r>
            <a:r>
              <a:rPr lang="es-ES" sz="2400" dirty="0" smtClean="0"/>
              <a:t>: </a:t>
            </a:r>
          </a:p>
          <a:p>
            <a:pPr algn="ctr"/>
            <a:r>
              <a:rPr lang="es-ES" sz="2400" b="1" dirty="0" smtClean="0"/>
              <a:t>COUNCIL DIRECTIVE 1996/29/EUROATOM</a:t>
            </a:r>
            <a:endParaRPr lang="en-GB" sz="2400" b="1" dirty="0" smtClean="0"/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err="1" smtClean="0"/>
              <a:t>It</a:t>
            </a:r>
            <a:r>
              <a:rPr lang="es-ES" sz="2400" dirty="0" smtClean="0"/>
              <a:t> </a:t>
            </a:r>
            <a:r>
              <a:rPr lang="es-ES" sz="2400" dirty="0" err="1" smtClean="0"/>
              <a:t>is</a:t>
            </a:r>
            <a:r>
              <a:rPr lang="es-ES" sz="2400" dirty="0" smtClean="0"/>
              <a:t> </a:t>
            </a:r>
            <a:r>
              <a:rPr lang="es-ES" sz="2400" dirty="0" err="1" smtClean="0"/>
              <a:t>usually</a:t>
            </a:r>
            <a:r>
              <a:rPr lang="es-ES" sz="2400" dirty="0" smtClean="0"/>
              <a:t> </a:t>
            </a:r>
            <a:r>
              <a:rPr lang="es-ES" sz="2400" dirty="0" err="1" smtClean="0"/>
              <a:t>measured</a:t>
            </a:r>
            <a:r>
              <a:rPr lang="es-ES" sz="2400" dirty="0" smtClean="0"/>
              <a:t> </a:t>
            </a:r>
            <a:r>
              <a:rPr lang="es-ES" sz="2400" dirty="0" err="1" smtClean="0"/>
              <a:t>by</a:t>
            </a:r>
            <a:r>
              <a:rPr lang="es-ES" sz="2400" dirty="0" smtClean="0"/>
              <a:t> a </a:t>
            </a:r>
            <a:r>
              <a:rPr lang="es-ES" sz="2400" dirty="0" err="1" smtClean="0"/>
              <a:t>Geiger</a:t>
            </a:r>
            <a:r>
              <a:rPr lang="es-ES" sz="2400" dirty="0" smtClean="0"/>
              <a:t>-Müller </a:t>
            </a:r>
            <a:r>
              <a:rPr lang="es-ES" sz="2400" dirty="0" err="1" smtClean="0"/>
              <a:t>counter</a:t>
            </a:r>
            <a:r>
              <a:rPr lang="es-ES" sz="2400" dirty="0" smtClean="0"/>
              <a:t> </a:t>
            </a:r>
            <a:r>
              <a:rPr lang="es-ES" sz="2400" dirty="0" err="1" smtClean="0"/>
              <a:t>that</a:t>
            </a:r>
            <a:r>
              <a:rPr lang="es-ES" sz="2400" dirty="0" smtClean="0"/>
              <a:t> </a:t>
            </a:r>
            <a:r>
              <a:rPr lang="es-ES" sz="2400" dirty="0" err="1" smtClean="0"/>
              <a:t>is</a:t>
            </a:r>
            <a:r>
              <a:rPr lang="es-ES" sz="2400" dirty="0" smtClean="0"/>
              <a:t> a </a:t>
            </a:r>
            <a:r>
              <a:rPr lang="en-GB" sz="2400" b="1" dirty="0">
                <a:solidFill>
                  <a:srgbClr val="FFC000"/>
                </a:solidFill>
              </a:rPr>
              <a:t>sensitive</a:t>
            </a:r>
            <a:r>
              <a:rPr lang="en-GB" sz="2400" dirty="0"/>
              <a:t> </a:t>
            </a:r>
            <a:r>
              <a:rPr lang="en-GB" sz="2400" dirty="0" smtClean="0"/>
              <a:t>(over </a:t>
            </a:r>
            <a:r>
              <a:rPr lang="en-GB" sz="2400" dirty="0"/>
              <a:t>an extended operational range </a:t>
            </a:r>
            <a:r>
              <a:rPr lang="en-GB" sz="2400" dirty="0" smtClean="0"/>
              <a:t>of dose), </a:t>
            </a:r>
            <a:r>
              <a:rPr lang="es-ES" sz="2400" b="1" dirty="0" err="1" smtClean="0">
                <a:solidFill>
                  <a:srgbClr val="FFC000"/>
                </a:solidFill>
              </a:rPr>
              <a:t>robust</a:t>
            </a:r>
            <a:r>
              <a:rPr lang="es-ES" sz="2400" dirty="0" smtClean="0"/>
              <a:t>, </a:t>
            </a:r>
            <a:r>
              <a:rPr lang="es-ES" sz="2400" b="1" dirty="0" err="1" smtClean="0">
                <a:solidFill>
                  <a:srgbClr val="FFC000"/>
                </a:solidFill>
              </a:rPr>
              <a:t>cheap</a:t>
            </a:r>
            <a:r>
              <a:rPr lang="es-ES" sz="2400" dirty="0" smtClean="0"/>
              <a:t> and </a:t>
            </a:r>
            <a:r>
              <a:rPr lang="es-ES" sz="2400" b="1" dirty="0" err="1" smtClean="0">
                <a:solidFill>
                  <a:srgbClr val="FFC000"/>
                </a:solidFill>
              </a:rPr>
              <a:t>easy</a:t>
            </a:r>
            <a:r>
              <a:rPr lang="es-ES" sz="2400" dirty="0" smtClean="0"/>
              <a:t> to use </a:t>
            </a:r>
            <a:r>
              <a:rPr lang="es-ES" sz="2400" dirty="0" err="1" smtClean="0"/>
              <a:t>instrument</a:t>
            </a:r>
            <a:r>
              <a:rPr lang="es-ES" sz="2400" dirty="0" smtClean="0"/>
              <a:t>. </a:t>
            </a:r>
            <a:r>
              <a:rPr lang="es-ES" sz="2400" dirty="0" err="1" smtClean="0"/>
              <a:t>Therefore</a:t>
            </a:r>
            <a:r>
              <a:rPr lang="es-ES" sz="2400" dirty="0" smtClean="0"/>
              <a:t>, dense </a:t>
            </a:r>
            <a:r>
              <a:rPr lang="es-ES" sz="2400" dirty="0" err="1" smtClean="0"/>
              <a:t>networks</a:t>
            </a:r>
            <a:r>
              <a:rPr lang="es-ES" sz="2400" dirty="0" smtClean="0"/>
              <a:t> are </a:t>
            </a:r>
            <a:r>
              <a:rPr lang="es-ES" sz="2400" dirty="0" err="1" smtClean="0"/>
              <a:t>available</a:t>
            </a:r>
            <a:r>
              <a:rPr lang="es-ES" sz="2400" dirty="0" smtClean="0"/>
              <a:t>.</a:t>
            </a:r>
          </a:p>
          <a:p>
            <a:pPr algn="just"/>
            <a:endParaRPr lang="en-GB" sz="2400" dirty="0" smtClean="0"/>
          </a:p>
          <a:p>
            <a:pPr algn="just"/>
            <a:r>
              <a:rPr lang="en-GB" sz="2400" dirty="0" smtClean="0"/>
              <a:t>It can be considered as a</a:t>
            </a:r>
            <a:r>
              <a:rPr lang="en-GB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b="1" dirty="0" smtClean="0">
                <a:solidFill>
                  <a:srgbClr val="FFC000"/>
                </a:solidFill>
              </a:rPr>
              <a:t>global parameter </a:t>
            </a:r>
            <a:r>
              <a:rPr lang="en-GB" sz="2400" dirty="0" smtClean="0"/>
              <a:t>since most of early warning networks in Europe and world-wide comprise automatic </a:t>
            </a:r>
            <a:r>
              <a:rPr lang="en-GB" sz="2400" dirty="0"/>
              <a:t>measurement </a:t>
            </a:r>
            <a:r>
              <a:rPr lang="en-GB" sz="2400" dirty="0" smtClean="0"/>
              <a:t>stations equipped with GM tubes.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115617" y="1916832"/>
            <a:ext cx="7056783" cy="86409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60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o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9584</TotalTime>
  <Words>1329</Words>
  <Application>Microsoft Office PowerPoint</Application>
  <PresentationFormat>Presentación en pantalla (4:3)</PresentationFormat>
  <Paragraphs>321</Paragraphs>
  <Slides>39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1" baseType="lpstr">
      <vt:lpstr>Técnico</vt:lpstr>
      <vt:lpstr>Ecuación</vt:lpstr>
      <vt:lpstr>LESSONS LEARNT FROM THE GAMMA-BASED MONITORING STATIONS OF R.A.R.E. : DEVELOPMENT AND REAL-TIME PERFORMANCE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gestión de la calidad y de la competencia técnica en las Redes automáticas de vigilancia y alerta radiológica.</dc:title>
  <dc:creator>Alerta2</dc:creator>
  <cp:lastModifiedBy>Admin</cp:lastModifiedBy>
  <cp:revision>382</cp:revision>
  <dcterms:created xsi:type="dcterms:W3CDTF">2018-09-12T14:08:48Z</dcterms:created>
  <dcterms:modified xsi:type="dcterms:W3CDTF">2019-03-25T11:40:21Z</dcterms:modified>
</cp:coreProperties>
</file>