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
  </p:notesMasterIdLst>
  <p:handoutMasterIdLst>
    <p:handoutMasterId r:id="rId21"/>
  </p:handoutMasterIdLst>
  <p:sldIdLst>
    <p:sldId id="359" r:id="rId2"/>
    <p:sldId id="361" r:id="rId3"/>
    <p:sldId id="362" r:id="rId4"/>
    <p:sldId id="364" r:id="rId5"/>
    <p:sldId id="392" r:id="rId6"/>
    <p:sldId id="393" r:id="rId7"/>
    <p:sldId id="383" r:id="rId8"/>
    <p:sldId id="367" r:id="rId9"/>
    <p:sldId id="387" r:id="rId10"/>
    <p:sldId id="391" r:id="rId11"/>
    <p:sldId id="388" r:id="rId12"/>
    <p:sldId id="389" r:id="rId13"/>
    <p:sldId id="395" r:id="rId14"/>
    <p:sldId id="396" r:id="rId15"/>
    <p:sldId id="378" r:id="rId16"/>
    <p:sldId id="398" r:id="rId17"/>
    <p:sldId id="399" r:id="rId18"/>
    <p:sldId id="360" r:id="rId19"/>
  </p:sldIdLst>
  <p:sldSz cx="9144000" cy="6858000" type="screen4x3"/>
  <p:notesSz cx="7105650" cy="10239375"/>
  <p:defaultTextStyle>
    <a:defPPr>
      <a:defRPr lang="en-GB"/>
    </a:defPPr>
    <a:lvl1pPr algn="ctr" defTabSz="325445" rtl="0" eaLnBrk="0" fontAlgn="base" hangingPunct="0">
      <a:lnSpc>
        <a:spcPct val="93000"/>
      </a:lnSpc>
      <a:spcBef>
        <a:spcPct val="0"/>
      </a:spcBef>
      <a:spcAft>
        <a:spcPct val="0"/>
      </a:spcAft>
      <a:buClr>
        <a:srgbClr val="000000"/>
      </a:buClr>
      <a:buSzPct val="100000"/>
      <a:buFont typeface="Times New Roman" pitchFamily="18" charset="0"/>
      <a:defRPr sz="3300" b="1" kern="1200">
        <a:solidFill>
          <a:srgbClr val="008080"/>
        </a:solidFill>
        <a:latin typeface="Arial" charset="0"/>
        <a:ea typeface="+mn-ea"/>
        <a:cs typeface="+mn-cs"/>
      </a:defRPr>
    </a:lvl1pPr>
    <a:lvl2pPr marL="673930" indent="-259204" algn="ctr" defTabSz="325445" rtl="0" eaLnBrk="0" fontAlgn="base" hangingPunct="0">
      <a:lnSpc>
        <a:spcPct val="93000"/>
      </a:lnSpc>
      <a:spcBef>
        <a:spcPct val="0"/>
      </a:spcBef>
      <a:spcAft>
        <a:spcPct val="0"/>
      </a:spcAft>
      <a:buClr>
        <a:srgbClr val="000000"/>
      </a:buClr>
      <a:buSzPct val="100000"/>
      <a:buFont typeface="Times New Roman" pitchFamily="18" charset="0"/>
      <a:defRPr sz="3300" b="1" kern="1200">
        <a:solidFill>
          <a:srgbClr val="008080"/>
        </a:solidFill>
        <a:latin typeface="Arial" charset="0"/>
        <a:ea typeface="+mn-ea"/>
        <a:cs typeface="+mn-cs"/>
      </a:defRPr>
    </a:lvl2pPr>
    <a:lvl3pPr marL="1036815" indent="-207363" algn="ctr" defTabSz="325445" rtl="0" eaLnBrk="0" fontAlgn="base" hangingPunct="0">
      <a:lnSpc>
        <a:spcPct val="93000"/>
      </a:lnSpc>
      <a:spcBef>
        <a:spcPct val="0"/>
      </a:spcBef>
      <a:spcAft>
        <a:spcPct val="0"/>
      </a:spcAft>
      <a:buClr>
        <a:srgbClr val="000000"/>
      </a:buClr>
      <a:buSzPct val="100000"/>
      <a:buFont typeface="Times New Roman" pitchFamily="18" charset="0"/>
      <a:defRPr sz="3300" b="1" kern="1200">
        <a:solidFill>
          <a:srgbClr val="008080"/>
        </a:solidFill>
        <a:latin typeface="Arial" charset="0"/>
        <a:ea typeface="+mn-ea"/>
        <a:cs typeface="+mn-cs"/>
      </a:defRPr>
    </a:lvl3pPr>
    <a:lvl4pPr marL="1451541" indent="-207363" algn="ctr" defTabSz="325445" rtl="0" eaLnBrk="0" fontAlgn="base" hangingPunct="0">
      <a:lnSpc>
        <a:spcPct val="93000"/>
      </a:lnSpc>
      <a:spcBef>
        <a:spcPct val="0"/>
      </a:spcBef>
      <a:spcAft>
        <a:spcPct val="0"/>
      </a:spcAft>
      <a:buClr>
        <a:srgbClr val="000000"/>
      </a:buClr>
      <a:buSzPct val="100000"/>
      <a:buFont typeface="Times New Roman" pitchFamily="18" charset="0"/>
      <a:defRPr sz="3300" b="1" kern="1200">
        <a:solidFill>
          <a:srgbClr val="008080"/>
        </a:solidFill>
        <a:latin typeface="Arial" charset="0"/>
        <a:ea typeface="+mn-ea"/>
        <a:cs typeface="+mn-cs"/>
      </a:defRPr>
    </a:lvl4pPr>
    <a:lvl5pPr marL="1866268" indent="-207363" algn="ctr" defTabSz="325445" rtl="0" eaLnBrk="0" fontAlgn="base" hangingPunct="0">
      <a:lnSpc>
        <a:spcPct val="93000"/>
      </a:lnSpc>
      <a:spcBef>
        <a:spcPct val="0"/>
      </a:spcBef>
      <a:spcAft>
        <a:spcPct val="0"/>
      </a:spcAft>
      <a:buClr>
        <a:srgbClr val="000000"/>
      </a:buClr>
      <a:buSzPct val="100000"/>
      <a:buFont typeface="Times New Roman" pitchFamily="18" charset="0"/>
      <a:defRPr sz="3300" b="1" kern="1200">
        <a:solidFill>
          <a:srgbClr val="008080"/>
        </a:solidFill>
        <a:latin typeface="Arial" charset="0"/>
        <a:ea typeface="+mn-ea"/>
        <a:cs typeface="+mn-cs"/>
      </a:defRPr>
    </a:lvl5pPr>
    <a:lvl6pPr marL="2073631" algn="l" defTabSz="829452" rtl="0" eaLnBrk="1" latinLnBrk="0" hangingPunct="1">
      <a:defRPr sz="3300" b="1" kern="1200">
        <a:solidFill>
          <a:srgbClr val="008080"/>
        </a:solidFill>
        <a:latin typeface="Arial" charset="0"/>
        <a:ea typeface="+mn-ea"/>
        <a:cs typeface="+mn-cs"/>
      </a:defRPr>
    </a:lvl6pPr>
    <a:lvl7pPr marL="2488357" algn="l" defTabSz="829452" rtl="0" eaLnBrk="1" latinLnBrk="0" hangingPunct="1">
      <a:defRPr sz="3300" b="1" kern="1200">
        <a:solidFill>
          <a:srgbClr val="008080"/>
        </a:solidFill>
        <a:latin typeface="Arial" charset="0"/>
        <a:ea typeface="+mn-ea"/>
        <a:cs typeface="+mn-cs"/>
      </a:defRPr>
    </a:lvl7pPr>
    <a:lvl8pPr marL="2903083" algn="l" defTabSz="829452" rtl="0" eaLnBrk="1" latinLnBrk="0" hangingPunct="1">
      <a:defRPr sz="3300" b="1" kern="1200">
        <a:solidFill>
          <a:srgbClr val="008080"/>
        </a:solidFill>
        <a:latin typeface="Arial" charset="0"/>
        <a:ea typeface="+mn-ea"/>
        <a:cs typeface="+mn-cs"/>
      </a:defRPr>
    </a:lvl8pPr>
    <a:lvl9pPr marL="3317809" algn="l" defTabSz="829452" rtl="0" eaLnBrk="1" latinLnBrk="0" hangingPunct="1">
      <a:defRPr sz="3300" b="1" kern="1200">
        <a:solidFill>
          <a:srgbClr val="008080"/>
        </a:solidFill>
        <a:latin typeface="Arial" charset="0"/>
        <a:ea typeface="+mn-ea"/>
        <a:cs typeface="+mn-cs"/>
      </a:defRPr>
    </a:lvl9pPr>
  </p:defaultTextStyle>
  <p:extLst>
    <p:ext uri="{EFAFB233-063F-42B5-8137-9DF3F51BA10A}">
      <p15:sldGuideLst xmlns:p15="http://schemas.microsoft.com/office/powerpoint/2012/main" xmlns="">
        <p15:guide id="1" orient="horz" pos="2112">
          <p15:clr>
            <a:srgbClr val="A4A3A4"/>
          </p15:clr>
        </p15:guide>
        <p15:guide id="2" pos="2880">
          <p15:clr>
            <a:srgbClr val="A4A3A4"/>
          </p15:clr>
        </p15:guide>
      </p15:sldGuideLst>
    </p:ext>
    <p:ext uri="{2D200454-40CA-4A62-9FC3-DE9A4176ACB9}">
      <p15:notesGuideLst xmlns:p15="http://schemas.microsoft.com/office/powerpoint/2012/main" xmlns="">
        <p15:guide id="1" orient="horz" pos="3225">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2463"/>
    <a:srgbClr val="3366FF"/>
    <a:srgbClr val="7CA47A"/>
    <a:srgbClr val="808080"/>
    <a:srgbClr val="000000"/>
    <a:srgbClr val="5F5F5F"/>
    <a:srgbClr val="5B7CC6"/>
    <a:srgbClr val="0033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44" autoAdjust="0"/>
  </p:normalViewPr>
  <p:slideViewPr>
    <p:cSldViewPr snapToGrid="0" showGuides="1">
      <p:cViewPr varScale="1">
        <p:scale>
          <a:sx n="84" d="100"/>
          <a:sy n="84" d="100"/>
        </p:scale>
        <p:origin x="-1344" y="-77"/>
      </p:cViewPr>
      <p:guideLst>
        <p:guide orient="horz" pos="2112"/>
        <p:guide pos="2880"/>
      </p:guideLst>
    </p:cSldViewPr>
  </p:slideViewPr>
  <p:notesTextViewPr>
    <p:cViewPr>
      <p:scale>
        <a:sx n="100" d="100"/>
        <a:sy n="100" d="100"/>
      </p:scale>
      <p:origin x="0" y="0"/>
    </p:cViewPr>
  </p:notesTextViewPr>
  <p:notesViewPr>
    <p:cSldViewPr snapToGrid="0" showGuides="1">
      <p:cViewPr>
        <p:scale>
          <a:sx n="100" d="100"/>
          <a:sy n="100" d="100"/>
        </p:scale>
        <p:origin x="-2323" y="-58"/>
      </p:cViewPr>
      <p:guideLst>
        <p:guide orient="horz" pos="3225"/>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Libro2" TargetMode="External"/><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s-ES"/>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Hoja1!$E$3</c:f>
              <c:strCache>
                <c:ptCount val="1"/>
                <c:pt idx="0">
                  <c:v>Number of participating organisations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06A-4611-993F-0C7D4D46DD9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06A-4611-993F-0C7D4D46DD9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906A-4611-993F-0C7D4D46DD9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906A-4611-993F-0C7D4D46DD99}"/>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906A-4611-993F-0C7D4D46DD99}"/>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906A-4611-993F-0C7D4D46DD99}"/>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906A-4611-993F-0C7D4D46DD99}"/>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F-906A-4611-993F-0C7D4D46DD99}"/>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1-906A-4611-993F-0C7D4D46DD99}"/>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E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s-E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ES"/>
                </a:p>
              </c:txPr>
              <c:dLblPos val="outEnd"/>
              <c:showLegendKey val="0"/>
              <c:showVal val="1"/>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s-ES"/>
                </a:p>
              </c:txPr>
              <c:dLblPos val="outEnd"/>
              <c:showLegendKey val="0"/>
              <c:showVal val="1"/>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ES"/>
                </a:p>
              </c:txPr>
              <c:dLblPos val="outEnd"/>
              <c:showLegendKey val="0"/>
              <c:showVal val="1"/>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s-ES"/>
                </a:p>
              </c:txPr>
              <c:dLblPos val="outEnd"/>
              <c:showLegendKey val="0"/>
              <c:showVal val="1"/>
              <c:showCatName val="1"/>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s-ES"/>
                </a:p>
              </c:txPr>
              <c:dLblPos val="outEnd"/>
              <c:showLegendKey val="0"/>
              <c:showVal val="1"/>
              <c:showCatName val="1"/>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s-E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Hoja1!$D$4:$D$12</c:f>
              <c:strCache>
                <c:ptCount val="9"/>
                <c:pt idx="0">
                  <c:v>Belgium</c:v>
                </c:pt>
                <c:pt idx="1">
                  <c:v>France</c:v>
                </c:pt>
                <c:pt idx="2">
                  <c:v>Greece</c:v>
                </c:pt>
                <c:pt idx="3">
                  <c:v>Ireland</c:v>
                </c:pt>
                <c:pt idx="4">
                  <c:v>The Netherlands</c:v>
                </c:pt>
                <c:pt idx="5">
                  <c:v>Norway</c:v>
                </c:pt>
                <c:pt idx="6">
                  <c:v>Portugal</c:v>
                </c:pt>
                <c:pt idx="7">
                  <c:v>Slovakia</c:v>
                </c:pt>
                <c:pt idx="8">
                  <c:v>Spain</c:v>
                </c:pt>
              </c:strCache>
            </c:strRef>
          </c:cat>
          <c:val>
            <c:numRef>
              <c:f>Hoja1!$E$4:$E$12</c:f>
              <c:numCache>
                <c:formatCode>General</c:formatCode>
                <c:ptCount val="9"/>
                <c:pt idx="0">
                  <c:v>8</c:v>
                </c:pt>
                <c:pt idx="1">
                  <c:v>11</c:v>
                </c:pt>
                <c:pt idx="2">
                  <c:v>17</c:v>
                </c:pt>
                <c:pt idx="3">
                  <c:v>20</c:v>
                </c:pt>
                <c:pt idx="4">
                  <c:v>13</c:v>
                </c:pt>
                <c:pt idx="5">
                  <c:v>7</c:v>
                </c:pt>
                <c:pt idx="6">
                  <c:v>10</c:v>
                </c:pt>
                <c:pt idx="7">
                  <c:v>8</c:v>
                </c:pt>
                <c:pt idx="8">
                  <c:v>10</c:v>
                </c:pt>
              </c:numCache>
            </c:numRef>
          </c:val>
          <c:extLst xmlns:c16r2="http://schemas.microsoft.com/office/drawing/2015/06/chart">
            <c:ext xmlns:c16="http://schemas.microsoft.com/office/drawing/2014/chart" uri="{C3380CC4-5D6E-409C-BE32-E72D297353CC}">
              <c16:uniqueId val="{00000012-906A-4611-993F-0C7D4D46DD99}"/>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E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244588" y="39382"/>
            <a:ext cx="4781372" cy="82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940" tIns="44470" rIns="88940" bIns="44470" numCol="1" anchor="t" anchorCtr="0" compatLnSpc="1">
            <a:prstTxWarp prst="textNoShape">
              <a:avLst/>
            </a:prstTxWarp>
          </a:bodyPr>
          <a:lstStyle>
            <a:lvl1pPr algn="l">
              <a:defRPr sz="1100" b="0">
                <a:solidFill>
                  <a:schemeClr val="tx1"/>
                </a:solidFill>
                <a:latin typeface="Arial" pitchFamily="34" charset="0"/>
              </a:defRPr>
            </a:lvl1pPr>
          </a:lstStyle>
          <a:p>
            <a:pPr algn="r">
              <a:defRPr/>
            </a:pPr>
            <a:r>
              <a:rPr lang="es-ES" altLang="es-ES" b="1" dirty="0" smtClean="0">
                <a:solidFill>
                  <a:srgbClr val="002463"/>
                </a:solidFill>
                <a:effectLst>
                  <a:outerShdw blurRad="38100" dist="38100" dir="2700000" algn="tl">
                    <a:srgbClr val="000000">
                      <a:alpha val="43137"/>
                    </a:srgbClr>
                  </a:outerShdw>
                </a:effectLst>
                <a:latin typeface="Futura Md BT" panose="020B0802020204020204" pitchFamily="34" charset="0"/>
              </a:rPr>
              <a:t>Plataforma NERIS</a:t>
            </a:r>
          </a:p>
          <a:p>
            <a:pPr algn="r">
              <a:defRPr/>
            </a:pPr>
            <a:r>
              <a:rPr lang="es-ES" altLang="es-ES" b="1" dirty="0" err="1" smtClean="0">
                <a:solidFill>
                  <a:srgbClr val="002463"/>
                </a:solidFill>
                <a:effectLst>
                  <a:outerShdw blurRad="38100" dist="38100" dir="2700000" algn="tl">
                    <a:srgbClr val="000000">
                      <a:alpha val="43137"/>
                    </a:srgbClr>
                  </a:outerShdw>
                </a:effectLst>
                <a:latin typeface="Futura Md BT" panose="020B0802020204020204" pitchFamily="34" charset="0"/>
              </a:rPr>
              <a:t>European</a:t>
            </a:r>
            <a:r>
              <a:rPr lang="es-ES" altLang="es-ES" b="1" dirty="0" smtClean="0">
                <a:solidFill>
                  <a:srgbClr val="002463"/>
                </a:solidFill>
                <a:effectLst>
                  <a:outerShdw blurRad="38100" dist="38100" dir="2700000" algn="tl">
                    <a:srgbClr val="000000">
                      <a:alpha val="43137"/>
                    </a:srgbClr>
                  </a:outerShdw>
                </a:effectLst>
                <a:latin typeface="Futura Md BT" panose="020B0802020204020204" pitchFamily="34" charset="0"/>
              </a:rPr>
              <a:t> </a:t>
            </a:r>
            <a:r>
              <a:rPr lang="es-ES" altLang="es-ES" b="1" dirty="0" err="1" smtClean="0">
                <a:solidFill>
                  <a:srgbClr val="002463"/>
                </a:solidFill>
                <a:effectLst>
                  <a:outerShdw blurRad="38100" dist="38100" dir="2700000" algn="tl">
                    <a:srgbClr val="000000">
                      <a:alpha val="43137"/>
                    </a:srgbClr>
                  </a:outerShdw>
                </a:effectLst>
                <a:latin typeface="Futura Md BT" panose="020B0802020204020204" pitchFamily="34" charset="0"/>
              </a:rPr>
              <a:t>Platform</a:t>
            </a:r>
            <a:r>
              <a:rPr lang="es-ES" altLang="es-ES" b="1" dirty="0" smtClean="0">
                <a:solidFill>
                  <a:srgbClr val="002463"/>
                </a:solidFill>
                <a:effectLst>
                  <a:outerShdw blurRad="38100" dist="38100" dir="2700000" algn="tl">
                    <a:srgbClr val="000000">
                      <a:alpha val="43137"/>
                    </a:srgbClr>
                  </a:outerShdw>
                </a:effectLst>
                <a:latin typeface="Futura Md BT" panose="020B0802020204020204" pitchFamily="34" charset="0"/>
              </a:rPr>
              <a:t> </a:t>
            </a:r>
            <a:r>
              <a:rPr lang="es-ES" altLang="es-ES" b="1" dirty="0" err="1" smtClean="0">
                <a:solidFill>
                  <a:srgbClr val="002463"/>
                </a:solidFill>
                <a:effectLst>
                  <a:outerShdw blurRad="38100" dist="38100" dir="2700000" algn="tl">
                    <a:srgbClr val="000000">
                      <a:alpha val="43137"/>
                    </a:srgbClr>
                  </a:outerShdw>
                </a:effectLst>
                <a:latin typeface="Futura Md BT" panose="020B0802020204020204" pitchFamily="34" charset="0"/>
              </a:rPr>
              <a:t>on</a:t>
            </a:r>
            <a:r>
              <a:rPr lang="es-ES" altLang="es-ES" b="1" dirty="0" smtClean="0">
                <a:solidFill>
                  <a:srgbClr val="002463"/>
                </a:solidFill>
                <a:effectLst>
                  <a:outerShdw blurRad="38100" dist="38100" dir="2700000" algn="tl">
                    <a:srgbClr val="000000">
                      <a:alpha val="43137"/>
                    </a:srgbClr>
                  </a:outerShdw>
                </a:effectLst>
                <a:latin typeface="Futura Md BT" panose="020B0802020204020204" pitchFamily="34" charset="0"/>
              </a:rPr>
              <a:t> </a:t>
            </a:r>
            <a:r>
              <a:rPr lang="es-ES" altLang="es-ES" b="1" dirty="0" err="1" smtClean="0">
                <a:solidFill>
                  <a:srgbClr val="002463"/>
                </a:solidFill>
                <a:effectLst>
                  <a:outerShdw blurRad="38100" dist="38100" dir="2700000" algn="tl">
                    <a:srgbClr val="000000">
                      <a:alpha val="43137"/>
                    </a:srgbClr>
                  </a:outerShdw>
                </a:effectLst>
                <a:latin typeface="Futura Md BT" panose="020B0802020204020204" pitchFamily="34" charset="0"/>
              </a:rPr>
              <a:t>Preparedness</a:t>
            </a:r>
            <a:r>
              <a:rPr lang="es-ES" altLang="es-ES" b="1" dirty="0" smtClean="0">
                <a:solidFill>
                  <a:srgbClr val="002463"/>
                </a:solidFill>
                <a:effectLst>
                  <a:outerShdw blurRad="38100" dist="38100" dir="2700000" algn="tl">
                    <a:srgbClr val="000000">
                      <a:alpha val="43137"/>
                    </a:srgbClr>
                  </a:outerShdw>
                </a:effectLst>
                <a:latin typeface="Futura Md BT" panose="020B0802020204020204" pitchFamily="34" charset="0"/>
              </a:rPr>
              <a:t> </a:t>
            </a:r>
            <a:r>
              <a:rPr lang="es-ES" altLang="es-ES" b="1" dirty="0" err="1" smtClean="0">
                <a:solidFill>
                  <a:srgbClr val="002463"/>
                </a:solidFill>
                <a:effectLst>
                  <a:outerShdw blurRad="38100" dist="38100" dir="2700000" algn="tl">
                    <a:srgbClr val="000000">
                      <a:alpha val="43137"/>
                    </a:srgbClr>
                  </a:outerShdw>
                </a:effectLst>
                <a:latin typeface="Futura Md BT" panose="020B0802020204020204" pitchFamily="34" charset="0"/>
              </a:rPr>
              <a:t>for</a:t>
            </a:r>
            <a:r>
              <a:rPr lang="es-ES" altLang="es-ES" b="1" dirty="0" smtClean="0">
                <a:solidFill>
                  <a:srgbClr val="002463"/>
                </a:solidFill>
                <a:effectLst>
                  <a:outerShdw blurRad="38100" dist="38100" dir="2700000" algn="tl">
                    <a:srgbClr val="000000">
                      <a:alpha val="43137"/>
                    </a:srgbClr>
                  </a:outerShdw>
                </a:effectLst>
                <a:latin typeface="Futura Md BT" panose="020B0802020204020204" pitchFamily="34" charset="0"/>
              </a:rPr>
              <a:t> Nuclear and </a:t>
            </a:r>
            <a:r>
              <a:rPr lang="es-ES" altLang="es-ES" b="1" dirty="0" err="1" smtClean="0">
                <a:solidFill>
                  <a:srgbClr val="002463"/>
                </a:solidFill>
                <a:effectLst>
                  <a:outerShdw blurRad="38100" dist="38100" dir="2700000" algn="tl">
                    <a:srgbClr val="000000">
                      <a:alpha val="43137"/>
                    </a:srgbClr>
                  </a:outerShdw>
                </a:effectLst>
                <a:latin typeface="Futura Md BT" panose="020B0802020204020204" pitchFamily="34" charset="0"/>
              </a:rPr>
              <a:t>Radiological</a:t>
            </a:r>
            <a:r>
              <a:rPr lang="es-ES" altLang="es-ES" b="1" dirty="0" smtClean="0">
                <a:solidFill>
                  <a:srgbClr val="002463"/>
                </a:solidFill>
                <a:effectLst>
                  <a:outerShdw blurRad="38100" dist="38100" dir="2700000" algn="tl">
                    <a:srgbClr val="000000">
                      <a:alpha val="43137"/>
                    </a:srgbClr>
                  </a:outerShdw>
                </a:effectLst>
                <a:latin typeface="Futura Md BT" panose="020B0802020204020204" pitchFamily="34" charset="0"/>
              </a:rPr>
              <a:t> </a:t>
            </a:r>
            <a:r>
              <a:rPr lang="es-ES" altLang="es-ES" b="1" dirty="0" err="1" smtClean="0">
                <a:solidFill>
                  <a:srgbClr val="002463"/>
                </a:solidFill>
                <a:effectLst>
                  <a:outerShdw blurRad="38100" dist="38100" dir="2700000" algn="tl">
                    <a:srgbClr val="000000">
                      <a:alpha val="43137"/>
                    </a:srgbClr>
                  </a:outerShdw>
                </a:effectLst>
                <a:latin typeface="Futura Md BT" panose="020B0802020204020204" pitchFamily="34" charset="0"/>
              </a:rPr>
              <a:t>Emergency</a:t>
            </a:r>
            <a:r>
              <a:rPr lang="es-ES" altLang="es-ES" b="1" dirty="0" smtClean="0">
                <a:solidFill>
                  <a:srgbClr val="002463"/>
                </a:solidFill>
                <a:effectLst>
                  <a:outerShdw blurRad="38100" dist="38100" dir="2700000" algn="tl">
                    <a:srgbClr val="000000">
                      <a:alpha val="43137"/>
                    </a:srgbClr>
                  </a:outerShdw>
                </a:effectLst>
                <a:latin typeface="Futura Md BT" panose="020B0802020204020204" pitchFamily="34" charset="0"/>
              </a:rPr>
              <a:t> Response and </a:t>
            </a:r>
            <a:r>
              <a:rPr lang="es-ES" altLang="es-ES" b="1" dirty="0" err="1" smtClean="0">
                <a:solidFill>
                  <a:srgbClr val="002463"/>
                </a:solidFill>
                <a:effectLst>
                  <a:outerShdw blurRad="38100" dist="38100" dir="2700000" algn="tl">
                    <a:srgbClr val="000000">
                      <a:alpha val="43137"/>
                    </a:srgbClr>
                  </a:outerShdw>
                </a:effectLst>
                <a:latin typeface="Futura Md BT" panose="020B0802020204020204" pitchFamily="34" charset="0"/>
              </a:rPr>
              <a:t>Recovery</a:t>
            </a:r>
            <a:endParaRPr lang="es-ES" altLang="es-ES" b="1" dirty="0" smtClean="0">
              <a:solidFill>
                <a:srgbClr val="002463"/>
              </a:solidFill>
              <a:effectLst>
                <a:outerShdw blurRad="38100" dist="38100" dir="2700000" algn="tl">
                  <a:srgbClr val="000000">
                    <a:alpha val="43137"/>
                  </a:srgbClr>
                </a:outerShdw>
              </a:effectLst>
              <a:latin typeface="Futura Md BT" panose="020B0802020204020204" pitchFamily="34" charset="0"/>
            </a:endParaRPr>
          </a:p>
          <a:p>
            <a:pPr algn="r">
              <a:defRPr/>
            </a:pPr>
            <a:endParaRPr lang="es-ES" altLang="es-ES" sz="900" dirty="0">
              <a:solidFill>
                <a:srgbClr val="002463"/>
              </a:solidFill>
              <a:latin typeface="Futura Md BT" panose="020B0802020204020204" pitchFamily="34" charset="0"/>
            </a:endParaRPr>
          </a:p>
          <a:p>
            <a:pPr algn="r">
              <a:defRPr/>
            </a:pPr>
            <a:r>
              <a:rPr lang="es-ES" altLang="es-ES" sz="1000" dirty="0">
                <a:solidFill>
                  <a:srgbClr val="002463"/>
                </a:solidFill>
                <a:latin typeface="Futura Md BT" panose="020B0802020204020204" pitchFamily="34" charset="0"/>
              </a:rPr>
              <a:t>Milagros Montero (CIEMAT)</a:t>
            </a:r>
          </a:p>
        </p:txBody>
      </p:sp>
      <p:sp>
        <p:nvSpPr>
          <p:cNvPr id="7173" name="Rectangle 5"/>
          <p:cNvSpPr>
            <a:spLocks noGrp="1" noChangeArrowheads="1"/>
          </p:cNvSpPr>
          <p:nvPr>
            <p:ph type="sldNum" sz="quarter" idx="3"/>
          </p:nvPr>
        </p:nvSpPr>
        <p:spPr bwMode="auto">
          <a:xfrm>
            <a:off x="6434760" y="9707392"/>
            <a:ext cx="611123" cy="51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940" tIns="44470" rIns="88940" bIns="44470" numCol="1" anchor="ctr" anchorCtr="0" compatLnSpc="1">
            <a:prstTxWarp prst="textNoShape">
              <a:avLst/>
            </a:prstTxWarp>
          </a:bodyPr>
          <a:lstStyle>
            <a:lvl1pPr algn="r">
              <a:defRPr sz="1100" b="0">
                <a:solidFill>
                  <a:schemeClr val="tx1"/>
                </a:solidFill>
                <a:latin typeface="Arial" pitchFamily="34" charset="0"/>
              </a:defRPr>
            </a:lvl1pPr>
          </a:lstStyle>
          <a:p>
            <a:pPr>
              <a:defRPr/>
            </a:pPr>
            <a:fld id="{370C2459-FE4A-4489-A85A-1878BAFB6504}" type="slidenum">
              <a:rPr lang="es-ES" altLang="es-ES" b="1">
                <a:solidFill>
                  <a:srgbClr val="002463"/>
                </a:solidFill>
                <a:effectLst>
                  <a:outerShdw blurRad="38100" dist="38100" dir="2700000" algn="tl">
                    <a:srgbClr val="000000">
                      <a:alpha val="43137"/>
                    </a:srgbClr>
                  </a:outerShdw>
                </a:effectLst>
                <a:latin typeface="Futura Md BT" panose="020B0802020204020204" pitchFamily="34" charset="0"/>
              </a:rPr>
              <a:pPr>
                <a:defRPr/>
              </a:pPr>
              <a:t>‹Nº›</a:t>
            </a:fld>
            <a:endParaRPr lang="es-ES" altLang="es-ES" b="1" dirty="0">
              <a:solidFill>
                <a:srgbClr val="002463"/>
              </a:solidFill>
              <a:effectLst>
                <a:outerShdw blurRad="38100" dist="38100" dir="2700000" algn="tl">
                  <a:srgbClr val="000000">
                    <a:alpha val="43137"/>
                  </a:srgbClr>
                </a:outerShdw>
              </a:effectLst>
              <a:latin typeface="Futura Md BT" panose="020B0802020204020204" pitchFamily="34" charset="0"/>
            </a:endParaRPr>
          </a:p>
        </p:txBody>
      </p:sp>
    </p:spTree>
    <p:extLst>
      <p:ext uri="{BB962C8B-B14F-4D97-AF65-F5344CB8AC3E}">
        <p14:creationId xmlns:p14="http://schemas.microsoft.com/office/powerpoint/2010/main" val="3734728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p:cNvSpPr>
          <p:nvPr>
            <p:ph type="sldImg"/>
          </p:nvPr>
        </p:nvSpPr>
        <p:spPr bwMode="auto">
          <a:xfrm>
            <a:off x="992188" y="777875"/>
            <a:ext cx="5119687" cy="3838575"/>
          </a:xfrm>
          <a:prstGeom prst="rect">
            <a:avLst/>
          </a:prstGeom>
          <a:noFill/>
          <a:ln w="9525">
            <a:noFill/>
            <a:round/>
            <a:headEnd/>
            <a:tailEnd/>
          </a:ln>
          <a:effectLst/>
        </p:spPr>
      </p:sp>
      <p:sp>
        <p:nvSpPr>
          <p:cNvPr id="2050" name="Rectangle 2"/>
          <p:cNvSpPr>
            <a:spLocks noGrp="1" noChangeArrowheads="1"/>
          </p:cNvSpPr>
          <p:nvPr>
            <p:ph type="body"/>
          </p:nvPr>
        </p:nvSpPr>
        <p:spPr bwMode="auto">
          <a:xfrm>
            <a:off x="711146" y="4862734"/>
            <a:ext cx="5683359" cy="46057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DE" noProof="0" smtClean="0"/>
          </a:p>
        </p:txBody>
      </p:sp>
      <p:sp>
        <p:nvSpPr>
          <p:cNvPr id="2051" name="Rectangle 3"/>
          <p:cNvSpPr>
            <a:spLocks noGrp="1" noChangeArrowheads="1"/>
          </p:cNvSpPr>
          <p:nvPr>
            <p:ph type="hdr"/>
          </p:nvPr>
        </p:nvSpPr>
        <p:spPr bwMode="auto">
          <a:xfrm>
            <a:off x="0" y="0"/>
            <a:ext cx="3082598" cy="510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a:tabLst>
                <a:tab pos="704108" algn="l"/>
                <a:tab pos="1408215" algn="l"/>
                <a:tab pos="2112324" algn="l"/>
                <a:tab pos="2816432" algn="l"/>
              </a:tabLst>
              <a:defRPr sz="1400" b="0">
                <a:solidFill>
                  <a:srgbClr val="000000"/>
                </a:solidFill>
                <a:latin typeface="Times New Roman" pitchFamily="18" charset="0"/>
              </a:defRPr>
            </a:lvl1pPr>
          </a:lstStyle>
          <a:p>
            <a:pPr>
              <a:defRPr/>
            </a:pPr>
            <a:endParaRPr lang="en-US" altLang="es-ES"/>
          </a:p>
        </p:txBody>
      </p:sp>
      <p:sp>
        <p:nvSpPr>
          <p:cNvPr id="2052" name="Rectangle 4"/>
          <p:cNvSpPr>
            <a:spLocks noGrp="1" noChangeArrowheads="1"/>
          </p:cNvSpPr>
          <p:nvPr>
            <p:ph type="dt"/>
          </p:nvPr>
        </p:nvSpPr>
        <p:spPr bwMode="auto">
          <a:xfrm>
            <a:off x="4021601" y="0"/>
            <a:ext cx="3082598" cy="510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tabLst>
                <a:tab pos="704108" algn="l"/>
                <a:tab pos="1408215" algn="l"/>
                <a:tab pos="2112324" algn="l"/>
                <a:tab pos="2816432" algn="l"/>
              </a:tabLst>
              <a:defRPr sz="1400" b="0">
                <a:solidFill>
                  <a:srgbClr val="000000"/>
                </a:solidFill>
                <a:latin typeface="Times New Roman" pitchFamily="18" charset="0"/>
              </a:defRPr>
            </a:lvl1pPr>
          </a:lstStyle>
          <a:p>
            <a:pPr>
              <a:defRPr/>
            </a:pPr>
            <a:fld id="{2367BE0E-A273-41FB-A0D4-03C276F4874E}" type="datetime1">
              <a:rPr lang="en-US" altLang="es-ES"/>
              <a:pPr>
                <a:defRPr/>
              </a:pPr>
              <a:t>4/11/2019</a:t>
            </a:fld>
            <a:endParaRPr lang="en-US" altLang="es-ES"/>
          </a:p>
        </p:txBody>
      </p:sp>
      <p:sp>
        <p:nvSpPr>
          <p:cNvPr id="2053" name="Rectangle 5"/>
          <p:cNvSpPr>
            <a:spLocks noGrp="1" noChangeArrowheads="1"/>
          </p:cNvSpPr>
          <p:nvPr>
            <p:ph type="ftr"/>
          </p:nvPr>
        </p:nvSpPr>
        <p:spPr bwMode="auto">
          <a:xfrm>
            <a:off x="0" y="9727084"/>
            <a:ext cx="3082598" cy="510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eaLnBrk="1">
              <a:tabLst>
                <a:tab pos="704108" algn="l"/>
                <a:tab pos="1408215" algn="l"/>
                <a:tab pos="2112324" algn="l"/>
                <a:tab pos="2816432" algn="l"/>
              </a:tabLst>
              <a:defRPr sz="1400" b="0">
                <a:solidFill>
                  <a:srgbClr val="000000"/>
                </a:solidFill>
                <a:latin typeface="Times New Roman" pitchFamily="18" charset="0"/>
              </a:defRPr>
            </a:lvl1pPr>
          </a:lstStyle>
          <a:p>
            <a:pPr>
              <a:defRPr/>
            </a:pPr>
            <a:endParaRPr lang="en-US" altLang="es-ES"/>
          </a:p>
        </p:txBody>
      </p:sp>
      <p:sp>
        <p:nvSpPr>
          <p:cNvPr id="2054" name="Rectangle 6"/>
          <p:cNvSpPr>
            <a:spLocks noGrp="1" noChangeArrowheads="1"/>
          </p:cNvSpPr>
          <p:nvPr>
            <p:ph type="sldNum"/>
          </p:nvPr>
        </p:nvSpPr>
        <p:spPr bwMode="auto">
          <a:xfrm>
            <a:off x="4021601" y="9727084"/>
            <a:ext cx="3082598" cy="510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tabLst>
                <a:tab pos="704108" algn="l"/>
                <a:tab pos="1408215" algn="l"/>
                <a:tab pos="2112324" algn="l"/>
                <a:tab pos="2816432" algn="l"/>
              </a:tabLst>
              <a:defRPr sz="1400" b="0">
                <a:solidFill>
                  <a:srgbClr val="000000"/>
                </a:solidFill>
                <a:latin typeface="Times New Roman" pitchFamily="18" charset="0"/>
              </a:defRPr>
            </a:lvl1pPr>
          </a:lstStyle>
          <a:p>
            <a:pPr>
              <a:defRPr/>
            </a:pPr>
            <a:fld id="{522FF424-AF2C-4D53-815A-5AB46A216029}" type="slidenum">
              <a:rPr lang="en-US"/>
              <a:pPr>
                <a:defRPr/>
              </a:pPr>
              <a:t>‹Nº›</a:t>
            </a:fld>
            <a:endParaRPr lang="en-US"/>
          </a:p>
        </p:txBody>
      </p:sp>
    </p:spTree>
    <p:extLst>
      <p:ext uri="{BB962C8B-B14F-4D97-AF65-F5344CB8AC3E}">
        <p14:creationId xmlns:p14="http://schemas.microsoft.com/office/powerpoint/2010/main" val="2876423323"/>
      </p:ext>
    </p:extLst>
  </p:cSld>
  <p:clrMap bg1="lt1" tx1="dk1" bg2="lt2" tx2="dk2" accent1="accent1" accent2="accent2" accent3="accent3" accent4="accent4" accent5="accent5" accent6="accent6" hlink="hlink" folHlink="folHlink"/>
  <p:notesStyle>
    <a:lvl1pPr algn="l" defTabSz="325445"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pitchFamily="18" charset="0"/>
        <a:ea typeface="+mn-ea"/>
        <a:cs typeface="+mn-cs"/>
      </a:defRPr>
    </a:lvl1pPr>
    <a:lvl2pPr marL="673930" indent="-259204" algn="l" defTabSz="325445"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pitchFamily="18" charset="0"/>
        <a:ea typeface="+mn-ea"/>
        <a:cs typeface="+mn-cs"/>
      </a:defRPr>
    </a:lvl2pPr>
    <a:lvl3pPr marL="1036815" indent="-207363" algn="l" defTabSz="325445"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pitchFamily="18" charset="0"/>
        <a:ea typeface="+mn-ea"/>
        <a:cs typeface="+mn-cs"/>
      </a:defRPr>
    </a:lvl3pPr>
    <a:lvl4pPr marL="1451541" indent="-207363" algn="l" defTabSz="325445"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pitchFamily="18" charset="0"/>
        <a:ea typeface="+mn-ea"/>
        <a:cs typeface="+mn-cs"/>
      </a:defRPr>
    </a:lvl4pPr>
    <a:lvl5pPr marL="1866268" indent="-207363" algn="l" defTabSz="325445"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pitchFamily="18" charset="0"/>
        <a:ea typeface="+mn-ea"/>
        <a:cs typeface="+mn-cs"/>
      </a:defRPr>
    </a:lvl5pPr>
    <a:lvl6pPr marL="2073631" algn="l" defTabSz="829452" rtl="0" eaLnBrk="1" latinLnBrk="0" hangingPunct="1">
      <a:defRPr sz="1100" kern="1200">
        <a:solidFill>
          <a:schemeClr val="tx1"/>
        </a:solidFill>
        <a:latin typeface="+mn-lt"/>
        <a:ea typeface="+mn-ea"/>
        <a:cs typeface="+mn-cs"/>
      </a:defRPr>
    </a:lvl6pPr>
    <a:lvl7pPr marL="2488357" algn="l" defTabSz="829452" rtl="0" eaLnBrk="1" latinLnBrk="0" hangingPunct="1">
      <a:defRPr sz="1100" kern="1200">
        <a:solidFill>
          <a:schemeClr val="tx1"/>
        </a:solidFill>
        <a:latin typeface="+mn-lt"/>
        <a:ea typeface="+mn-ea"/>
        <a:cs typeface="+mn-cs"/>
      </a:defRPr>
    </a:lvl7pPr>
    <a:lvl8pPr marL="2903083" algn="l" defTabSz="829452" rtl="0" eaLnBrk="1" latinLnBrk="0" hangingPunct="1">
      <a:defRPr sz="1100" kern="1200">
        <a:solidFill>
          <a:schemeClr val="tx1"/>
        </a:solidFill>
        <a:latin typeface="+mn-lt"/>
        <a:ea typeface="+mn-ea"/>
        <a:cs typeface="+mn-cs"/>
      </a:defRPr>
    </a:lvl8pPr>
    <a:lvl9pPr marL="3317809" algn="l" defTabSz="829452"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4" name="13 Rectángulo"/>
          <p:cNvSpPr/>
          <p:nvPr userDrawn="1"/>
        </p:nvSpPr>
        <p:spPr bwMode="auto">
          <a:xfrm>
            <a:off x="0" y="13648"/>
            <a:ext cx="9144000" cy="658800"/>
          </a:xfrm>
          <a:prstGeom prst="rect">
            <a:avLst/>
          </a:prstGeom>
          <a:gradFill flip="none" rotWithShape="1">
            <a:gsLst>
              <a:gs pos="0">
                <a:schemeClr val="tx2">
                  <a:lumMod val="40000"/>
                  <a:lumOff val="60000"/>
                </a:schemeClr>
              </a:gs>
              <a:gs pos="100000">
                <a:schemeClr val="tx2">
                  <a:lumMod val="20000"/>
                  <a:lumOff val="80000"/>
                </a:schemeClr>
              </a:gs>
            </a:gsLst>
            <a:lin ang="5400000" scaled="0"/>
            <a:tileRect/>
          </a:gradFill>
          <a:ln w="9525" cap="flat" cmpd="sng" algn="ctr">
            <a:noFill/>
            <a:prstDash val="solid"/>
            <a:round/>
            <a:headEnd type="none" w="med" len="med"/>
            <a:tailEnd type="none" w="med" len="med"/>
          </a:ln>
          <a:effectLst/>
          <a:extLst/>
        </p:spPr>
        <p:txBody>
          <a:bodyPr vert="horz" wrap="square" lIns="82945" tIns="41473" rIns="82945" bIns="41473" numCol="1" rtlCol="0" anchor="t" anchorCtr="0" compatLnSpc="1">
            <a:prstTxWarp prst="textNoShape">
              <a:avLst/>
            </a:prstTxWarp>
          </a:bodyPr>
          <a:lstStyle/>
          <a:p>
            <a:pPr marL="0" marR="0" indent="0" algn="l" defTabSz="325445"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s-ES" sz="1600" b="0" i="0" u="none" strike="noStrike" cap="none" normalizeH="0" baseline="0" dirty="0" smtClean="0">
              <a:ln>
                <a:noFill/>
              </a:ln>
              <a:effectLst/>
              <a:latin typeface="Arial" charset="0"/>
            </a:endParaRPr>
          </a:p>
        </p:txBody>
      </p:sp>
      <p:sp>
        <p:nvSpPr>
          <p:cNvPr id="6" name="Rectangle 11"/>
          <p:cNvSpPr>
            <a:spLocks noChangeArrowheads="1"/>
          </p:cNvSpPr>
          <p:nvPr userDrawn="1"/>
        </p:nvSpPr>
        <p:spPr bwMode="auto">
          <a:xfrm>
            <a:off x="0" y="0"/>
            <a:ext cx="9144000" cy="6858000"/>
          </a:xfrm>
          <a:prstGeom prst="rect">
            <a:avLst/>
          </a:prstGeom>
          <a:noFill/>
          <a:ln w="18000">
            <a:solidFill>
              <a:srgbClr val="FFFFFF"/>
            </a:solidFill>
            <a:round/>
            <a:headEnd/>
            <a:tailEnd/>
          </a:ln>
          <a:effectLst/>
        </p:spPr>
        <p:txBody>
          <a:bodyPr wrap="none" lIns="82945" tIns="41473" rIns="82945" bIns="41473" anchor="ctr"/>
          <a:lstStyle/>
          <a:p>
            <a:pPr algn="l" eaLnBrk="1"/>
            <a:endParaRPr lang="es-ES" altLang="es-ES" sz="1600" b="0" dirty="0">
              <a:solidFill>
                <a:schemeClr val="tx1"/>
              </a:solidFill>
            </a:endParaRPr>
          </a:p>
        </p:txBody>
      </p:sp>
      <p:sp>
        <p:nvSpPr>
          <p:cNvPr id="6150" name="Rectangle 5"/>
          <p:cNvSpPr>
            <a:spLocks noGrp="1" noChangeArrowheads="1"/>
          </p:cNvSpPr>
          <p:nvPr userDrawn="1">
            <p:ph type="subTitle" idx="1"/>
          </p:nvPr>
        </p:nvSpPr>
        <p:spPr>
          <a:xfrm>
            <a:off x="1673280" y="4883655"/>
            <a:ext cx="5797440" cy="868412"/>
          </a:xfrm>
          <a:effectLst>
            <a:outerShdw blurRad="50800" dist="12700" dir="2700000" algn="ctr" rotWithShape="0">
              <a:srgbClr val="C0C0C0">
                <a:alpha val="40000"/>
              </a:srgbClr>
            </a:outerShdw>
          </a:effectLst>
          <a:extLst/>
        </p:spPr>
        <p:txBody>
          <a:bodyPr/>
          <a:lstStyle>
            <a:lvl1pPr marL="0" indent="0" algn="ctr">
              <a:buFontTx/>
              <a:buNone/>
              <a:defRPr sz="2000" b="0" smtClean="0">
                <a:ln>
                  <a:noFill/>
                </a:ln>
                <a:solidFill>
                  <a:srgbClr val="0000FF"/>
                </a:solidFill>
                <a:effectLst>
                  <a:outerShdw blurRad="38100" dist="38100" dir="2700000" algn="tl">
                    <a:srgbClr val="000000">
                      <a:alpha val="43137"/>
                    </a:srgbClr>
                  </a:outerShdw>
                </a:effectLst>
                <a:latin typeface="Arial Rounded MT Bold" panose="020F0704030504030204" pitchFamily="34" charset="0"/>
              </a:defRPr>
            </a:lvl1pPr>
          </a:lstStyle>
          <a:p>
            <a:pPr lvl="0"/>
            <a:r>
              <a:rPr lang="es-ES" altLang="es-ES" noProof="0" smtClean="0"/>
              <a:t>Haga clic para editar el estilo de subtítulo del patrón</a:t>
            </a:r>
            <a:endParaRPr lang="es-ES" altLang="es-ES" noProof="0" dirty="0" smtClean="0"/>
          </a:p>
        </p:txBody>
      </p:sp>
      <p:sp>
        <p:nvSpPr>
          <p:cNvPr id="6152" name="Rectangle 7"/>
          <p:cNvSpPr>
            <a:spLocks noGrp="1" noChangeArrowheads="1"/>
          </p:cNvSpPr>
          <p:nvPr userDrawn="1">
            <p:ph type="ctrTitle"/>
          </p:nvPr>
        </p:nvSpPr>
        <p:spPr>
          <a:xfrm>
            <a:off x="685440" y="2645847"/>
            <a:ext cx="7773120" cy="1952845"/>
          </a:xfrm>
          <a:gradFill>
            <a:gsLst>
              <a:gs pos="0">
                <a:schemeClr val="tx2">
                  <a:lumMod val="40000"/>
                  <a:lumOff val="60000"/>
                </a:schemeClr>
              </a:gs>
              <a:gs pos="100000">
                <a:schemeClr val="tx2">
                  <a:lumMod val="20000"/>
                  <a:lumOff val="80000"/>
                </a:schemeClr>
              </a:gs>
            </a:gsLst>
            <a:lin ang="5400000" scaled="1"/>
          </a:gradFill>
          <a:effectLst>
            <a:outerShdw blurRad="50800" dist="38100" dir="5400000" algn="t" rotWithShape="0">
              <a:srgbClr val="002060">
                <a:alpha val="40000"/>
              </a:srgbClr>
            </a:outerShdw>
          </a:effectLst>
        </p:spPr>
        <p:txBody>
          <a:bodyPr/>
          <a:lstStyle>
            <a:lvl1pPr algn="ctr">
              <a:defRPr sz="3300" b="0" smtClean="0">
                <a:ln>
                  <a:noFill/>
                </a:ln>
                <a:solidFill>
                  <a:schemeClr val="accent6"/>
                </a:solidFill>
                <a:effectLst>
                  <a:outerShdw blurRad="38100" dist="38100" dir="2700000" algn="ctr" rotWithShape="0">
                    <a:srgbClr val="002060"/>
                  </a:outerShdw>
                </a:effectLst>
                <a:latin typeface="Arial Rounded MT Bold" panose="020F0704030504030204" pitchFamily="34" charset="0"/>
              </a:defRPr>
            </a:lvl1pPr>
          </a:lstStyle>
          <a:p>
            <a:pPr lvl="0"/>
            <a:r>
              <a:rPr lang="es-ES" altLang="es-ES" noProof="0" smtClean="0"/>
              <a:t>Haga clic para modificar el estilo de título del patrón</a:t>
            </a:r>
            <a:endParaRPr lang="es-ES" altLang="es-ES" noProof="0" dirty="0" smtClean="0"/>
          </a:p>
        </p:txBody>
      </p:sp>
      <p:sp>
        <p:nvSpPr>
          <p:cNvPr id="9" name="Rectangle 4"/>
          <p:cNvSpPr>
            <a:spLocks noChangeArrowheads="1"/>
          </p:cNvSpPr>
          <p:nvPr userDrawn="1"/>
        </p:nvSpPr>
        <p:spPr bwMode="auto">
          <a:xfrm>
            <a:off x="1337487" y="1422716"/>
            <a:ext cx="7094967" cy="722306"/>
          </a:xfrm>
          <a:prstGeom prst="rect">
            <a:avLst/>
          </a:prstGeom>
          <a:noFill/>
          <a:ln>
            <a:noFill/>
          </a:ln>
          <a:effectLst>
            <a:outerShdw blurRad="50800" dist="12700" dir="2700000" algn="ctr" rotWithShape="0">
              <a:srgbClr val="000000">
                <a:alpha val="4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508" tIns="37620" rIns="38508" bIns="37620" anchor="b">
            <a:spAutoFit/>
          </a:bodyPr>
          <a:lstStyle>
            <a:lvl1pPr algn="l" defTabSz="828675">
              <a:defRPr>
                <a:solidFill>
                  <a:schemeClr val="tx1"/>
                </a:solidFill>
                <a:latin typeface="Arial" pitchFamily="34" charset="0"/>
              </a:defRPr>
            </a:lvl1pPr>
            <a:lvl2pPr marL="674688" indent="-260350" algn="l" defTabSz="828675">
              <a:defRPr>
                <a:solidFill>
                  <a:schemeClr val="tx1"/>
                </a:solidFill>
                <a:latin typeface="Arial" pitchFamily="34" charset="0"/>
              </a:defRPr>
            </a:lvl2pPr>
            <a:lvl3pPr marL="1036638" indent="-207963" algn="l" defTabSz="828675">
              <a:defRPr>
                <a:solidFill>
                  <a:schemeClr val="tx1"/>
                </a:solidFill>
                <a:latin typeface="Arial" pitchFamily="34" charset="0"/>
              </a:defRPr>
            </a:lvl3pPr>
            <a:lvl4pPr marL="1450975" indent="-206375" algn="l" defTabSz="828675">
              <a:defRPr>
                <a:solidFill>
                  <a:schemeClr val="tx1"/>
                </a:solidFill>
                <a:latin typeface="Arial" pitchFamily="34" charset="0"/>
              </a:defRPr>
            </a:lvl4pPr>
            <a:lvl5pPr marL="1866900" indent="-207963" algn="l" defTabSz="828675">
              <a:defRPr>
                <a:solidFill>
                  <a:schemeClr val="tx1"/>
                </a:solidFill>
                <a:latin typeface="Arial" pitchFamily="34" charset="0"/>
              </a:defRPr>
            </a:lvl5pPr>
            <a:lvl6pPr marL="2324100" indent="-207963" defTabSz="828675"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pitchFamily="34" charset="0"/>
              </a:defRPr>
            </a:lvl6pPr>
            <a:lvl7pPr marL="2781300" indent="-207963" defTabSz="828675"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pitchFamily="34" charset="0"/>
              </a:defRPr>
            </a:lvl7pPr>
            <a:lvl8pPr marL="3238500" indent="-207963" defTabSz="828675"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pitchFamily="34" charset="0"/>
              </a:defRPr>
            </a:lvl8pPr>
            <a:lvl9pPr marL="3695700" indent="-207963" defTabSz="828675"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pitchFamily="34" charset="0"/>
              </a:defRPr>
            </a:lvl9pPr>
          </a:lstStyle>
          <a:p>
            <a:pPr algn="r" eaLnBrk="1" hangingPunct="1">
              <a:lnSpc>
                <a:spcPct val="100000"/>
              </a:lnSpc>
              <a:buClrTx/>
              <a:buSzTx/>
              <a:buFontTx/>
              <a:buNone/>
              <a:defRPr/>
            </a:pPr>
            <a:r>
              <a:rPr lang="es-ES" altLang="es-ES" sz="2400" b="0" dirty="0" smtClean="0">
                <a:solidFill>
                  <a:srgbClr val="0000FF"/>
                </a:solidFill>
                <a:effectLst>
                  <a:outerShdw blurRad="38100" dist="38100" dir="2700000" algn="tl">
                    <a:srgbClr val="000000">
                      <a:alpha val="43137"/>
                    </a:srgbClr>
                  </a:outerShdw>
                </a:effectLst>
                <a:latin typeface="Futura Md BT" panose="020B0802020204020204" pitchFamily="34" charset="0"/>
                <a:ea typeface="ＭＳ Ｐゴシック"/>
                <a:cs typeface="ＭＳ Ｐゴシック"/>
              </a:rPr>
              <a:t>5th NERIS Workshop</a:t>
            </a:r>
            <a:endParaRPr lang="es-ES" altLang="es-ES" sz="2400" b="0" kern="1200" dirty="0" smtClean="0">
              <a:solidFill>
                <a:srgbClr val="0000FF"/>
              </a:solidFill>
              <a:effectLst>
                <a:outerShdw blurRad="38100" dist="38100" dir="2700000" algn="tl">
                  <a:srgbClr val="000000">
                    <a:alpha val="43137"/>
                  </a:srgbClr>
                </a:outerShdw>
              </a:effectLst>
              <a:latin typeface="Futura Md BT" panose="020B0802020204020204" pitchFamily="34" charset="0"/>
              <a:ea typeface="ＭＳ Ｐゴシック"/>
              <a:cs typeface="ＭＳ Ｐゴシック"/>
            </a:endParaRPr>
          </a:p>
          <a:p>
            <a:pPr algn="r" eaLnBrk="1" hangingPunct="1">
              <a:lnSpc>
                <a:spcPct val="100000"/>
              </a:lnSpc>
              <a:buClrTx/>
              <a:buSzTx/>
              <a:buFontTx/>
              <a:buNone/>
              <a:defRPr/>
            </a:pPr>
            <a:r>
              <a:rPr lang="es-ES" altLang="es-ES" sz="1800" b="0" kern="1200" dirty="0" smtClean="0">
                <a:solidFill>
                  <a:srgbClr val="0000FF"/>
                </a:solidFill>
                <a:effectLst>
                  <a:outerShdw blurRad="38100" dist="38100" dir="2700000" algn="tl">
                    <a:srgbClr val="000000">
                      <a:alpha val="43137"/>
                    </a:srgbClr>
                  </a:outerShdw>
                </a:effectLst>
                <a:latin typeface="Futura Md BT" panose="020B0802020204020204" pitchFamily="34" charset="0"/>
                <a:ea typeface="ＭＳ Ｐゴシック"/>
                <a:cs typeface="ＭＳ Ｐゴシック"/>
              </a:rPr>
              <a:t>3-5 </a:t>
            </a:r>
            <a:r>
              <a:rPr lang="es-ES" altLang="es-ES" sz="1800" b="0" kern="1200" dirty="0" err="1" smtClean="0">
                <a:solidFill>
                  <a:srgbClr val="0000FF"/>
                </a:solidFill>
                <a:effectLst>
                  <a:outerShdw blurRad="38100" dist="38100" dir="2700000" algn="tl">
                    <a:srgbClr val="000000">
                      <a:alpha val="43137"/>
                    </a:srgbClr>
                  </a:outerShdw>
                </a:effectLst>
                <a:latin typeface="Futura Md BT" panose="020B0802020204020204" pitchFamily="34" charset="0"/>
                <a:ea typeface="ＭＳ Ｐゴシック"/>
                <a:cs typeface="ＭＳ Ｐゴシック"/>
              </a:rPr>
              <a:t>April</a:t>
            </a:r>
            <a:r>
              <a:rPr lang="es-ES" altLang="es-ES" sz="1800" b="0" kern="1200" dirty="0" smtClean="0">
                <a:solidFill>
                  <a:srgbClr val="0000FF"/>
                </a:solidFill>
                <a:effectLst>
                  <a:outerShdw blurRad="38100" dist="38100" dir="2700000" algn="tl">
                    <a:srgbClr val="000000">
                      <a:alpha val="43137"/>
                    </a:srgbClr>
                  </a:outerShdw>
                </a:effectLst>
                <a:latin typeface="Futura Md BT" panose="020B0802020204020204" pitchFamily="34" charset="0"/>
                <a:ea typeface="ＭＳ Ｐゴシック"/>
                <a:cs typeface="ＭＳ Ｐゴシック"/>
              </a:rPr>
              <a:t> 2019. Roskilde, </a:t>
            </a:r>
            <a:r>
              <a:rPr lang="es-ES" altLang="es-ES" sz="1800" b="0" kern="1200" dirty="0" err="1" smtClean="0">
                <a:solidFill>
                  <a:srgbClr val="0000FF"/>
                </a:solidFill>
                <a:effectLst>
                  <a:outerShdw blurRad="38100" dist="38100" dir="2700000" algn="tl">
                    <a:srgbClr val="000000">
                      <a:alpha val="43137"/>
                    </a:srgbClr>
                  </a:outerShdw>
                </a:effectLst>
                <a:latin typeface="Futura Md BT" panose="020B0802020204020204" pitchFamily="34" charset="0"/>
                <a:ea typeface="ＭＳ Ｐゴシック"/>
                <a:cs typeface="ＭＳ Ｐゴシック"/>
              </a:rPr>
              <a:t>Denmark</a:t>
            </a:r>
            <a:endParaRPr lang="es-ES" altLang="es-ES" sz="1800" b="0" kern="1200" dirty="0" smtClean="0">
              <a:solidFill>
                <a:srgbClr val="0000FF"/>
              </a:solidFill>
              <a:effectLst>
                <a:outerShdw blurRad="38100" dist="38100" dir="2700000" algn="tl">
                  <a:srgbClr val="000000">
                    <a:alpha val="43137"/>
                  </a:srgbClr>
                </a:outerShdw>
              </a:effectLst>
              <a:latin typeface="Futura Md BT" panose="020B0802020204020204" pitchFamily="34" charset="0"/>
              <a:ea typeface="ＭＳ Ｐゴシック"/>
              <a:cs typeface="ＭＳ Ｐゴシック"/>
            </a:endParaRPr>
          </a:p>
        </p:txBody>
      </p:sp>
      <p:sp>
        <p:nvSpPr>
          <p:cNvPr id="11" name="10 Rectángulo"/>
          <p:cNvSpPr/>
          <p:nvPr userDrawn="1"/>
        </p:nvSpPr>
        <p:spPr bwMode="auto">
          <a:xfrm>
            <a:off x="0" y="673200"/>
            <a:ext cx="9144000" cy="72000"/>
          </a:xfrm>
          <a:prstGeom prst="rect">
            <a:avLst/>
          </a:prstGeom>
          <a:gradFill>
            <a:gsLst>
              <a:gs pos="0">
                <a:srgbClr val="3366FF"/>
              </a:gs>
              <a:gs pos="100000">
                <a:srgbClr val="1F497D">
                  <a:shade val="30000"/>
                  <a:satMod val="200000"/>
                </a:srgbClr>
              </a:gs>
            </a:gsLst>
            <a:path path="circle">
              <a:fillToRect l="50000" t="50000" r="50000" b="50000"/>
            </a:path>
          </a:gradFill>
          <a:ln w="9525" cap="flat" cmpd="sng" algn="ctr">
            <a:noFill/>
            <a:prstDash val="solid"/>
            <a:round/>
            <a:headEnd type="none" w="med" len="med"/>
            <a:tailEnd type="none" w="med" len="med"/>
          </a:ln>
          <a:effectLst>
            <a:outerShdw blurRad="50800" dist="38100" dir="5400000" algn="t" rotWithShape="0">
              <a:srgbClr val="5F5F5F">
                <a:alpha val="40000"/>
              </a:srgbClr>
            </a:outerShdw>
          </a:effectLst>
          <a:extLst/>
        </p:spPr>
        <p:txBody>
          <a:bodyPr vert="horz" wrap="square" lIns="82945" tIns="41473" rIns="82945" bIns="41473" numCol="1" rtlCol="0" anchor="t" anchorCtr="0" compatLnSpc="1">
            <a:prstTxWarp prst="textNoShape">
              <a:avLst/>
            </a:prstTxWarp>
          </a:bodyPr>
          <a:lstStyle/>
          <a:p>
            <a:pPr marL="0" marR="0" indent="0" algn="l" defTabSz="325445"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s-ES" sz="1600" b="0" i="0" u="none" strike="noStrike" cap="none" normalizeH="0" baseline="0" dirty="0" smtClean="0">
              <a:ln>
                <a:noFill/>
              </a:ln>
              <a:effectLst/>
              <a:latin typeface="Arial" charset="0"/>
            </a:endParaRPr>
          </a:p>
        </p:txBody>
      </p:sp>
      <p:pic>
        <p:nvPicPr>
          <p:cNvPr id="3" name="2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6598" y="5914733"/>
            <a:ext cx="3557016" cy="658368"/>
          </a:xfrm>
          <a:prstGeom prst="rect">
            <a:avLst/>
          </a:prstGeom>
        </p:spPr>
      </p:pic>
      <p:pic>
        <p:nvPicPr>
          <p:cNvPr id="12" name="11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1283" y="492176"/>
            <a:ext cx="2757893" cy="11573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801" y="4800025"/>
            <a:ext cx="5486400" cy="567420"/>
          </a:xfrm>
        </p:spPr>
        <p:txBody>
          <a:bodyPr anchor="b"/>
          <a:lstStyle>
            <a:lvl1pPr algn="l">
              <a:defRPr sz="1800" b="1"/>
            </a:lvl1pPr>
          </a:lstStyle>
          <a:p>
            <a:r>
              <a:rPr lang="es-ES" smtClean="0"/>
              <a:t>Haga clic para modificar el estilo de título del patrón</a:t>
            </a:r>
            <a:endParaRPr lang="en-GB"/>
          </a:p>
        </p:txBody>
      </p:sp>
      <p:sp>
        <p:nvSpPr>
          <p:cNvPr id="3" name="Bildplatzhalt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r>
              <a:rPr lang="es-ES" noProof="0" smtClean="0"/>
              <a:t>Haga clic en el icono para agregar una imagen</a:t>
            </a:r>
            <a:endParaRPr lang="en-GB" noProof="0" dirty="0" smtClean="0"/>
          </a:p>
        </p:txBody>
      </p:sp>
      <p:sp>
        <p:nvSpPr>
          <p:cNvPr id="4" name="Textplatzhalt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s-ES" smtClean="0"/>
              <a:t>Editar el estilo de texto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ulo_Ppal">
    <p:spTree>
      <p:nvGrpSpPr>
        <p:cNvPr id="1" name=""/>
        <p:cNvGrpSpPr/>
        <p:nvPr/>
      </p:nvGrpSpPr>
      <p:grpSpPr>
        <a:xfrm>
          <a:off x="0" y="0"/>
          <a:ext cx="0" cy="0"/>
          <a:chOff x="0" y="0"/>
          <a:chExt cx="0" cy="0"/>
        </a:xfrm>
      </p:grpSpPr>
      <p:sp>
        <p:nvSpPr>
          <p:cNvPr id="8" name="10 Rectángulo"/>
          <p:cNvSpPr/>
          <p:nvPr userDrawn="1"/>
        </p:nvSpPr>
        <p:spPr>
          <a:xfrm>
            <a:off x="0" y="0"/>
            <a:ext cx="2073244" cy="6858000"/>
          </a:xfrm>
          <a:prstGeom prst="rect">
            <a:avLst/>
          </a:prstGeom>
          <a:gradFill flip="none" rotWithShape="1">
            <a:gsLst>
              <a:gs pos="0">
                <a:schemeClr val="accent6">
                  <a:lumMod val="50000"/>
                </a:schemeClr>
              </a:gs>
              <a:gs pos="50000">
                <a:schemeClr val="accent5">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2060"/>
              </a:solidFill>
            </a:endParaRPr>
          </a:p>
        </p:txBody>
      </p:sp>
      <p:sp>
        <p:nvSpPr>
          <p:cNvPr id="6" name="Rectangle 11"/>
          <p:cNvSpPr>
            <a:spLocks noChangeArrowheads="1"/>
          </p:cNvSpPr>
          <p:nvPr userDrawn="1"/>
        </p:nvSpPr>
        <p:spPr bwMode="auto">
          <a:xfrm>
            <a:off x="0" y="0"/>
            <a:ext cx="9144000" cy="6858000"/>
          </a:xfrm>
          <a:prstGeom prst="rect">
            <a:avLst/>
          </a:prstGeom>
          <a:noFill/>
          <a:ln w="18000">
            <a:solidFill>
              <a:srgbClr val="FFFFFF"/>
            </a:solidFill>
            <a:round/>
            <a:headEnd/>
            <a:tailEnd/>
          </a:ln>
          <a:effectLst/>
        </p:spPr>
        <p:txBody>
          <a:bodyPr wrap="none" lIns="82945" tIns="41473" rIns="82945" bIns="41473" anchor="ctr"/>
          <a:lstStyle/>
          <a:p>
            <a:pPr algn="l" eaLnBrk="1"/>
            <a:endParaRPr lang="es-ES" altLang="es-ES" sz="1600" b="0" dirty="0">
              <a:solidFill>
                <a:schemeClr val="tx1"/>
              </a:solidFill>
            </a:endParaRPr>
          </a:p>
        </p:txBody>
      </p:sp>
      <p:sp>
        <p:nvSpPr>
          <p:cNvPr id="6150" name="Rectangle 5"/>
          <p:cNvSpPr>
            <a:spLocks noGrp="1" noChangeArrowheads="1"/>
          </p:cNvSpPr>
          <p:nvPr userDrawn="1">
            <p:ph type="subTitle" idx="1"/>
          </p:nvPr>
        </p:nvSpPr>
        <p:spPr>
          <a:xfrm>
            <a:off x="3229200" y="5180400"/>
            <a:ext cx="5797440" cy="576000"/>
          </a:xfrm>
          <a:effectLst>
            <a:outerShdw blurRad="50800" dist="12700" dir="2700000" algn="ctr" rotWithShape="0">
              <a:srgbClr val="C0C0C0">
                <a:alpha val="40000"/>
              </a:srgbClr>
            </a:outerShdw>
          </a:effectLst>
          <a:extLst/>
        </p:spPr>
        <p:txBody>
          <a:bodyPr rIns="108000"/>
          <a:lstStyle>
            <a:lvl1pPr marL="0" indent="0" algn="r">
              <a:buFontTx/>
              <a:buNone/>
              <a:defRPr sz="2000" b="0" smtClean="0">
                <a:ln>
                  <a:noFill/>
                </a:ln>
                <a:solidFill>
                  <a:srgbClr val="002060"/>
                </a:solidFill>
                <a:effectLst/>
                <a:latin typeface="Futura Md BT"/>
              </a:defRPr>
            </a:lvl1pPr>
          </a:lstStyle>
          <a:p>
            <a:pPr lvl="0"/>
            <a:r>
              <a:rPr lang="es-ES" altLang="es-ES" noProof="0" smtClean="0"/>
              <a:t>Haga clic para editar el estilo de subtítulo del patrón</a:t>
            </a:r>
            <a:endParaRPr lang="es-ES" altLang="es-ES" noProof="0" dirty="0" smtClean="0"/>
          </a:p>
        </p:txBody>
      </p:sp>
      <p:sp>
        <p:nvSpPr>
          <p:cNvPr id="6152" name="Rectangle 7"/>
          <p:cNvSpPr>
            <a:spLocks noGrp="1" noChangeArrowheads="1"/>
          </p:cNvSpPr>
          <p:nvPr userDrawn="1">
            <p:ph type="ctrTitle"/>
          </p:nvPr>
        </p:nvSpPr>
        <p:spPr>
          <a:xfrm>
            <a:off x="1245600" y="2952000"/>
            <a:ext cx="7773120" cy="1952845"/>
          </a:xfrm>
          <a:gradFill>
            <a:gsLst>
              <a:gs pos="0">
                <a:schemeClr val="tx2">
                  <a:lumMod val="40000"/>
                  <a:lumOff val="60000"/>
                </a:schemeClr>
              </a:gs>
              <a:gs pos="100000">
                <a:schemeClr val="tx2">
                  <a:lumMod val="20000"/>
                  <a:lumOff val="80000"/>
                </a:schemeClr>
              </a:gs>
            </a:gsLst>
            <a:lin ang="5400000" scaled="1"/>
          </a:gradFill>
          <a:effectLst/>
        </p:spPr>
        <p:txBody>
          <a:bodyPr rIns="108000"/>
          <a:lstStyle>
            <a:lvl1pPr algn="r">
              <a:defRPr sz="3300" b="0" smtClean="0">
                <a:ln>
                  <a:noFill/>
                </a:ln>
                <a:solidFill>
                  <a:srgbClr val="0070C0"/>
                </a:solidFill>
                <a:effectLst>
                  <a:outerShdw blurRad="38100" dist="38100" dir="2700000" algn="ctr" rotWithShape="0">
                    <a:srgbClr val="7CA47A">
                      <a:alpha val="43000"/>
                    </a:srgbClr>
                  </a:outerShdw>
                </a:effectLst>
                <a:latin typeface="Futura Md BT"/>
              </a:defRPr>
            </a:lvl1pPr>
          </a:lstStyle>
          <a:p>
            <a:pPr lvl="0"/>
            <a:r>
              <a:rPr lang="es-ES" altLang="es-ES" noProof="0" smtClean="0"/>
              <a:t>Haga clic para modificar el estilo de título del patrón</a:t>
            </a:r>
            <a:endParaRPr lang="es-ES" altLang="es-ES" noProof="0" dirty="0" smtClean="0"/>
          </a:p>
        </p:txBody>
      </p:sp>
      <p:sp>
        <p:nvSpPr>
          <p:cNvPr id="12" name="Marcador de texto 11"/>
          <p:cNvSpPr>
            <a:spLocks noGrp="1"/>
          </p:cNvSpPr>
          <p:nvPr>
            <p:ph type="body" sz="quarter" idx="10" hasCustomPrompt="1"/>
          </p:nvPr>
        </p:nvSpPr>
        <p:spPr>
          <a:xfrm>
            <a:off x="159278" y="272479"/>
            <a:ext cx="6091398" cy="1519237"/>
          </a:xfrm>
          <a:solidFill>
            <a:schemeClr val="bg1">
              <a:lumMod val="95000"/>
            </a:schemeClr>
          </a:solidFill>
        </p:spPr>
        <p:txBody>
          <a:bodyPr lIns="108000" tIns="108000" rIns="0"/>
          <a:lstStyle>
            <a:lvl1pPr marL="0" indent="0">
              <a:lnSpc>
                <a:spcPct val="114000"/>
              </a:lnSpc>
              <a:spcAft>
                <a:spcPts val="0"/>
              </a:spcAft>
              <a:buFont typeface="Arial" panose="020B0604020202020204" pitchFamily="34" charset="0"/>
              <a:buNone/>
              <a:defRPr sz="1600" b="1">
                <a:solidFill>
                  <a:schemeClr val="accent6">
                    <a:lumMod val="75000"/>
                  </a:schemeClr>
                </a:solidFill>
                <a:latin typeface="Tw Cen MT Condensed" panose="020B0606020104020203" pitchFamily="34" charset="0"/>
              </a:defRPr>
            </a:lvl1pPr>
            <a:lvl2pPr marL="0" indent="0">
              <a:lnSpc>
                <a:spcPct val="114000"/>
              </a:lnSpc>
              <a:spcAft>
                <a:spcPts val="0"/>
              </a:spcAft>
              <a:buFont typeface="Arial" panose="020B0604020202020204" pitchFamily="34" charset="0"/>
              <a:buNone/>
              <a:defRPr sz="2400" b="1" cap="small" baseline="0">
                <a:solidFill>
                  <a:schemeClr val="accent5">
                    <a:lumMod val="75000"/>
                  </a:schemeClr>
                </a:solidFill>
                <a:latin typeface="Tw Cen MT Condensed" panose="020B0606020104020203" pitchFamily="34" charset="0"/>
              </a:defRPr>
            </a:lvl2pPr>
            <a:lvl3pPr marL="0" indent="0">
              <a:lnSpc>
                <a:spcPct val="114000"/>
              </a:lnSpc>
              <a:spcAft>
                <a:spcPts val="0"/>
              </a:spcAft>
              <a:buFont typeface="Arial" panose="020B0604020202020204" pitchFamily="34" charset="0"/>
              <a:buNone/>
              <a:defRPr sz="1400" b="1">
                <a:solidFill>
                  <a:srgbClr val="808080"/>
                </a:solidFill>
              </a:defRPr>
            </a:lvl3pPr>
          </a:lstStyle>
          <a:p>
            <a:pPr lvl="0"/>
            <a:r>
              <a:rPr lang="es-ES" dirty="0" smtClean="0"/>
              <a:t>EDITAR EL ESTILO DE TEXTO DEL PATRÓN</a:t>
            </a:r>
          </a:p>
          <a:p>
            <a:pPr lvl="1"/>
            <a:r>
              <a:rPr lang="es-ES" dirty="0" smtClean="0"/>
              <a:t>Segundo nivel</a:t>
            </a:r>
          </a:p>
          <a:p>
            <a:pPr lvl="2"/>
            <a:r>
              <a:rPr lang="es-ES" dirty="0" smtClean="0"/>
              <a:t>Tercer nivel</a:t>
            </a:r>
          </a:p>
        </p:txBody>
      </p:sp>
      <p:sp>
        <p:nvSpPr>
          <p:cNvPr id="16" name="Marcador de posición de imagen 15"/>
          <p:cNvSpPr>
            <a:spLocks noGrp="1"/>
          </p:cNvSpPr>
          <p:nvPr>
            <p:ph type="pic" sz="quarter" idx="11"/>
          </p:nvPr>
        </p:nvSpPr>
        <p:spPr>
          <a:xfrm>
            <a:off x="6436659" y="332985"/>
            <a:ext cx="2350725" cy="963878"/>
          </a:xfrm>
        </p:spPr>
        <p:txBody>
          <a:bodyPr wrap="square">
            <a:spAutoFit/>
          </a:bodyPr>
          <a:lstStyle>
            <a:lvl1pPr marL="0" indent="0">
              <a:buFont typeface="Arial" panose="020B0604020202020204" pitchFamily="34" charset="0"/>
              <a:buNone/>
              <a:defRPr/>
            </a:lvl1pPr>
          </a:lstStyle>
          <a:p>
            <a:r>
              <a:rPr lang="es-ES" smtClean="0"/>
              <a:t>Haga clic en el icono para agregar una imagen</a:t>
            </a:r>
            <a:endParaRPr lang="es-ES" dirty="0"/>
          </a:p>
        </p:txBody>
      </p:sp>
      <p:pic>
        <p:nvPicPr>
          <p:cNvPr id="2" name="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3939" y="5878874"/>
            <a:ext cx="3557016" cy="658368"/>
          </a:xfrm>
          <a:prstGeom prst="rect">
            <a:avLst/>
          </a:prstGeom>
        </p:spPr>
      </p:pic>
    </p:spTree>
    <p:extLst>
      <p:ext uri="{BB962C8B-B14F-4D97-AF65-F5344CB8AC3E}">
        <p14:creationId xmlns:p14="http://schemas.microsoft.com/office/powerpoint/2010/main" val="221901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raportada">
    <p:spTree>
      <p:nvGrpSpPr>
        <p:cNvPr id="1" name=""/>
        <p:cNvGrpSpPr/>
        <p:nvPr/>
      </p:nvGrpSpPr>
      <p:grpSpPr>
        <a:xfrm>
          <a:off x="0" y="0"/>
          <a:ext cx="0" cy="0"/>
          <a:chOff x="0" y="0"/>
          <a:chExt cx="0" cy="0"/>
        </a:xfrm>
      </p:grpSpPr>
      <p:sp>
        <p:nvSpPr>
          <p:cNvPr id="11" name="10 Rectángulo"/>
          <p:cNvSpPr/>
          <p:nvPr userDrawn="1"/>
        </p:nvSpPr>
        <p:spPr>
          <a:xfrm>
            <a:off x="0" y="0"/>
            <a:ext cx="2073244" cy="6858000"/>
          </a:xfrm>
          <a:prstGeom prst="rect">
            <a:avLst/>
          </a:prstGeom>
          <a:gradFill flip="none" rotWithShape="1">
            <a:gsLst>
              <a:gs pos="0">
                <a:schemeClr val="accent6">
                  <a:lumMod val="50000"/>
                </a:schemeClr>
              </a:gs>
              <a:gs pos="50000">
                <a:schemeClr val="accent5">
                  <a:lumMod val="75000"/>
                </a:schemeClr>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2060"/>
              </a:solidFill>
            </a:endParaRPr>
          </a:p>
        </p:txBody>
      </p:sp>
      <p:sp>
        <p:nvSpPr>
          <p:cNvPr id="6" name="Rectangle 11"/>
          <p:cNvSpPr>
            <a:spLocks noChangeArrowheads="1"/>
          </p:cNvSpPr>
          <p:nvPr userDrawn="1"/>
        </p:nvSpPr>
        <p:spPr bwMode="auto">
          <a:xfrm>
            <a:off x="0" y="0"/>
            <a:ext cx="9144000" cy="6858000"/>
          </a:xfrm>
          <a:prstGeom prst="rect">
            <a:avLst/>
          </a:prstGeom>
          <a:noFill/>
          <a:ln w="18000">
            <a:solidFill>
              <a:srgbClr val="FFFFFF"/>
            </a:solidFill>
            <a:round/>
            <a:headEnd/>
            <a:tailEnd/>
          </a:ln>
          <a:effectLst/>
        </p:spPr>
        <p:txBody>
          <a:bodyPr wrap="none" lIns="82945" tIns="41473" rIns="82945" bIns="41473" anchor="ctr"/>
          <a:lstStyle/>
          <a:p>
            <a:pPr algn="l" eaLnBrk="1"/>
            <a:endParaRPr lang="es-ES" altLang="es-ES" sz="1600" b="0" dirty="0">
              <a:solidFill>
                <a:schemeClr val="tx1"/>
              </a:solidFill>
            </a:endParaRPr>
          </a:p>
        </p:txBody>
      </p:sp>
      <p:sp>
        <p:nvSpPr>
          <p:cNvPr id="6150" name="Rectangle 5"/>
          <p:cNvSpPr>
            <a:spLocks noGrp="1" noChangeArrowheads="1"/>
          </p:cNvSpPr>
          <p:nvPr userDrawn="1">
            <p:ph type="subTitle" idx="1"/>
          </p:nvPr>
        </p:nvSpPr>
        <p:spPr>
          <a:xfrm>
            <a:off x="1673280" y="4732165"/>
            <a:ext cx="5797440" cy="576000"/>
          </a:xfrm>
          <a:solidFill>
            <a:schemeClr val="bg1">
              <a:lumMod val="95000"/>
            </a:schemeClr>
          </a:solidFill>
          <a:effectLst>
            <a:outerShdw blurRad="50800" dist="12700" dir="2700000" algn="ctr" rotWithShape="0">
              <a:srgbClr val="C0C0C0">
                <a:alpha val="40000"/>
              </a:srgbClr>
            </a:outerShdw>
          </a:effectLst>
          <a:extLst/>
        </p:spPr>
        <p:txBody>
          <a:bodyPr rIns="108000" anchor="ctr"/>
          <a:lstStyle>
            <a:lvl1pPr marL="0" indent="0" algn="ctr">
              <a:buFontTx/>
              <a:buNone/>
              <a:defRPr sz="2000" b="0" smtClean="0">
                <a:ln>
                  <a:noFill/>
                </a:ln>
                <a:solidFill>
                  <a:srgbClr val="002060"/>
                </a:solidFill>
                <a:effectLst/>
                <a:latin typeface="Futura Md BT"/>
              </a:defRPr>
            </a:lvl1pPr>
          </a:lstStyle>
          <a:p>
            <a:pPr lvl="0"/>
            <a:r>
              <a:rPr lang="es-ES" altLang="es-ES" noProof="0" smtClean="0"/>
              <a:t>Haga clic para editar el estilo de subtítulo del patrón</a:t>
            </a:r>
            <a:endParaRPr lang="es-ES" altLang="es-ES" noProof="0" dirty="0" smtClean="0"/>
          </a:p>
        </p:txBody>
      </p:sp>
      <p:sp>
        <p:nvSpPr>
          <p:cNvPr id="6152" name="Rectangle 7"/>
          <p:cNvSpPr>
            <a:spLocks noGrp="1" noChangeArrowheads="1"/>
          </p:cNvSpPr>
          <p:nvPr userDrawn="1">
            <p:ph type="ctrTitle"/>
          </p:nvPr>
        </p:nvSpPr>
        <p:spPr>
          <a:xfrm>
            <a:off x="685440" y="2190001"/>
            <a:ext cx="7773120" cy="651811"/>
          </a:xfrm>
          <a:solidFill>
            <a:schemeClr val="bg2"/>
          </a:solidFill>
          <a:effectLst>
            <a:outerShdw blurRad="38100" dist="38100" dir="2700000" algn="tl" rotWithShape="0">
              <a:schemeClr val="bg2">
                <a:lumMod val="25000"/>
                <a:alpha val="40000"/>
              </a:schemeClr>
            </a:outerShdw>
          </a:effectLst>
        </p:spPr>
        <p:txBody>
          <a:bodyPr rIns="108000"/>
          <a:lstStyle>
            <a:lvl1pPr algn="ctr">
              <a:defRPr sz="1800" b="0" smtClean="0">
                <a:ln>
                  <a:noFill/>
                </a:ln>
                <a:solidFill>
                  <a:srgbClr val="006699"/>
                </a:solidFill>
                <a:effectLst>
                  <a:outerShdw blurRad="38100" dist="38100" dir="2700000" algn="ctr" rotWithShape="0">
                    <a:srgbClr val="7CA47A">
                      <a:alpha val="43000"/>
                    </a:srgbClr>
                  </a:outerShdw>
                </a:effectLst>
                <a:latin typeface="Futura Md BT"/>
              </a:defRPr>
            </a:lvl1pPr>
          </a:lstStyle>
          <a:p>
            <a:pPr lvl="0"/>
            <a:r>
              <a:rPr lang="es-ES" altLang="es-ES" noProof="0" smtClean="0"/>
              <a:t>Haga clic para modificar el estilo de título del patrón</a:t>
            </a:r>
            <a:endParaRPr lang="es-ES" altLang="es-ES" noProof="0" dirty="0" smtClean="0"/>
          </a:p>
        </p:txBody>
      </p:sp>
      <p:sp>
        <p:nvSpPr>
          <p:cNvPr id="12" name="Marcador de texto 11"/>
          <p:cNvSpPr>
            <a:spLocks noGrp="1"/>
          </p:cNvSpPr>
          <p:nvPr>
            <p:ph type="body" sz="quarter" idx="10" hasCustomPrompt="1"/>
          </p:nvPr>
        </p:nvSpPr>
        <p:spPr>
          <a:xfrm>
            <a:off x="159277" y="313422"/>
            <a:ext cx="6091200" cy="1519237"/>
          </a:xfrm>
          <a:solidFill>
            <a:schemeClr val="bg1">
              <a:lumMod val="95000"/>
            </a:schemeClr>
          </a:solidFill>
        </p:spPr>
        <p:txBody>
          <a:bodyPr lIns="108000" tIns="108000"/>
          <a:lstStyle>
            <a:lvl1pPr marL="0" indent="0">
              <a:lnSpc>
                <a:spcPct val="114000"/>
              </a:lnSpc>
              <a:spcAft>
                <a:spcPts val="0"/>
              </a:spcAft>
              <a:buFont typeface="Arial" panose="020B0604020202020204" pitchFamily="34" charset="0"/>
              <a:buNone/>
              <a:defRPr sz="1600" b="1">
                <a:solidFill>
                  <a:schemeClr val="accent6">
                    <a:lumMod val="75000"/>
                  </a:schemeClr>
                </a:solidFill>
                <a:latin typeface="Tw Cen MT Condensed" panose="020B0606020104020203" pitchFamily="34" charset="0"/>
              </a:defRPr>
            </a:lvl1pPr>
            <a:lvl2pPr marL="0" indent="0">
              <a:lnSpc>
                <a:spcPct val="114000"/>
              </a:lnSpc>
              <a:spcAft>
                <a:spcPts val="0"/>
              </a:spcAft>
              <a:buFont typeface="Arial" panose="020B0604020202020204" pitchFamily="34" charset="0"/>
              <a:buNone/>
              <a:defRPr sz="2400" b="1" cap="small" baseline="0">
                <a:solidFill>
                  <a:schemeClr val="accent5">
                    <a:lumMod val="75000"/>
                  </a:schemeClr>
                </a:solidFill>
                <a:latin typeface="Tw Cen MT Condensed" panose="020B0606020104020203" pitchFamily="34" charset="0"/>
              </a:defRPr>
            </a:lvl2pPr>
            <a:lvl3pPr marL="0" indent="0">
              <a:lnSpc>
                <a:spcPct val="114000"/>
              </a:lnSpc>
              <a:spcAft>
                <a:spcPts val="0"/>
              </a:spcAft>
              <a:buFont typeface="Arial" panose="020B0604020202020204" pitchFamily="34" charset="0"/>
              <a:buNone/>
              <a:defRPr sz="1400" b="1">
                <a:solidFill>
                  <a:srgbClr val="808080"/>
                </a:solidFill>
              </a:defRPr>
            </a:lvl3pPr>
          </a:lstStyle>
          <a:p>
            <a:pPr lvl="0"/>
            <a:r>
              <a:rPr lang="es-ES" dirty="0" smtClean="0"/>
              <a:t>EDITAR EL ESTILO DE TEXTO DEL PATRÓN</a:t>
            </a:r>
          </a:p>
          <a:p>
            <a:pPr lvl="1"/>
            <a:r>
              <a:rPr lang="es-ES" dirty="0" smtClean="0"/>
              <a:t>Segundo nivel</a:t>
            </a:r>
          </a:p>
          <a:p>
            <a:pPr lvl="2"/>
            <a:r>
              <a:rPr lang="es-ES" dirty="0" smtClean="0"/>
              <a:t>Tercer nivel</a:t>
            </a:r>
          </a:p>
        </p:txBody>
      </p:sp>
      <p:sp>
        <p:nvSpPr>
          <p:cNvPr id="16" name="Marcador de posición de imagen 15"/>
          <p:cNvSpPr>
            <a:spLocks noGrp="1"/>
          </p:cNvSpPr>
          <p:nvPr>
            <p:ph type="pic" sz="quarter" idx="11"/>
          </p:nvPr>
        </p:nvSpPr>
        <p:spPr>
          <a:xfrm>
            <a:off x="6427752" y="332985"/>
            <a:ext cx="2350800" cy="963878"/>
          </a:xfrm>
        </p:spPr>
        <p:txBody>
          <a:bodyPr wrap="square">
            <a:spAutoFit/>
          </a:bodyPr>
          <a:lstStyle>
            <a:lvl1pPr marL="0" indent="0">
              <a:buFont typeface="Arial" panose="020B0604020202020204" pitchFamily="34" charset="0"/>
              <a:buNone/>
              <a:defRPr/>
            </a:lvl1pPr>
          </a:lstStyle>
          <a:p>
            <a:r>
              <a:rPr lang="es-ES" smtClean="0"/>
              <a:t>Haga clic en el icono para agregar una imagen</a:t>
            </a:r>
            <a:endParaRPr lang="es-ES" dirty="0"/>
          </a:p>
        </p:txBody>
      </p:sp>
      <p:pic>
        <p:nvPicPr>
          <p:cNvPr id="2" name="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3939" y="5959557"/>
            <a:ext cx="3557016" cy="658368"/>
          </a:xfrm>
          <a:prstGeom prst="rect">
            <a:avLst/>
          </a:prstGeom>
        </p:spPr>
      </p:pic>
      <p:sp>
        <p:nvSpPr>
          <p:cNvPr id="4" name="3 Marcador de texto"/>
          <p:cNvSpPr>
            <a:spLocks noGrp="1"/>
          </p:cNvSpPr>
          <p:nvPr>
            <p:ph type="body" sz="quarter" idx="12" hasCustomPrompt="1"/>
          </p:nvPr>
        </p:nvSpPr>
        <p:spPr>
          <a:xfrm>
            <a:off x="1420200" y="3083859"/>
            <a:ext cx="6303600" cy="1352466"/>
          </a:xfrm>
          <a:solidFill>
            <a:schemeClr val="bg1">
              <a:lumMod val="95000"/>
            </a:schemeClr>
          </a:solidFill>
        </p:spPr>
        <p:txBody>
          <a:bodyPr anchor="ctr"/>
          <a:lstStyle>
            <a:lvl1pPr marL="0" indent="0" algn="ctr">
              <a:buFont typeface="Arial" panose="020B0604020202020204" pitchFamily="34" charset="0"/>
              <a:buNone/>
              <a:defRPr sz="2800" b="1">
                <a:solidFill>
                  <a:schemeClr val="accent5">
                    <a:lumMod val="75000"/>
                  </a:schemeClr>
                </a:solidFill>
                <a:latin typeface="Futura Md BT"/>
              </a:defRPr>
            </a:lvl1pPr>
          </a:lstStyle>
          <a:p>
            <a:pPr lvl="0"/>
            <a:r>
              <a:rPr lang="es-ES" dirty="0" err="1" smtClean="0"/>
              <a:t>Thank</a:t>
            </a:r>
            <a:r>
              <a:rPr lang="es-ES" dirty="0" smtClean="0"/>
              <a:t> </a:t>
            </a:r>
            <a:r>
              <a:rPr lang="es-ES" dirty="0" err="1" smtClean="0"/>
              <a:t>you</a:t>
            </a:r>
            <a:r>
              <a:rPr lang="es-ES" dirty="0" smtClean="0"/>
              <a:t> </a:t>
            </a:r>
            <a:r>
              <a:rPr lang="es-ES" dirty="0" err="1" smtClean="0"/>
              <a:t>for</a:t>
            </a:r>
            <a:r>
              <a:rPr lang="es-ES" dirty="0" smtClean="0"/>
              <a:t> </a:t>
            </a:r>
            <a:r>
              <a:rPr lang="es-ES" dirty="0" err="1" smtClean="0"/>
              <a:t>your</a:t>
            </a:r>
            <a:r>
              <a:rPr lang="es-ES" dirty="0" smtClean="0"/>
              <a:t> </a:t>
            </a:r>
            <a:r>
              <a:rPr lang="es-ES" dirty="0" err="1" smtClean="0"/>
              <a:t>attention</a:t>
            </a:r>
            <a:r>
              <a:rPr lang="es-ES" dirty="0" smtClean="0"/>
              <a:t>!</a:t>
            </a:r>
          </a:p>
        </p:txBody>
      </p:sp>
    </p:spTree>
    <p:extLst>
      <p:ext uri="{BB962C8B-B14F-4D97-AF65-F5344CB8AC3E}">
        <p14:creationId xmlns:p14="http://schemas.microsoft.com/office/powerpoint/2010/main" val="26503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t_PREPARE_NAL_es_v1">
    <p:spTree>
      <p:nvGrpSpPr>
        <p:cNvPr id="1" name=""/>
        <p:cNvGrpSpPr/>
        <p:nvPr/>
      </p:nvGrpSpPr>
      <p:grpSpPr>
        <a:xfrm>
          <a:off x="0" y="0"/>
          <a:ext cx="0" cy="0"/>
          <a:chOff x="0" y="0"/>
          <a:chExt cx="0" cy="0"/>
        </a:xfrm>
      </p:grpSpPr>
      <p:sp>
        <p:nvSpPr>
          <p:cNvPr id="2" name="Titel 1"/>
          <p:cNvSpPr>
            <a:spLocks noGrp="1"/>
          </p:cNvSpPr>
          <p:nvPr>
            <p:ph type="ctrTitle"/>
          </p:nvPr>
        </p:nvSpPr>
        <p:spPr>
          <a:xfrm>
            <a:off x="1178836" y="2129984"/>
            <a:ext cx="6786328" cy="2771767"/>
          </a:xfrm>
        </p:spPr>
        <p:txBody>
          <a:bodyPr/>
          <a:lstStyle>
            <a:lvl1pPr algn="ctr">
              <a:defRPr sz="3300"/>
            </a:lvl1pPr>
          </a:lstStyle>
          <a:p>
            <a:r>
              <a:rPr lang="es-ES" noProof="0" smtClean="0"/>
              <a:t>Haga clic para modificar el estilo de título del patrón</a:t>
            </a:r>
            <a:endParaRPr lang="es-E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Ins="108000"/>
          <a:lstStyle>
            <a:lvl1pPr>
              <a:defRPr sz="2600" baseline="0">
                <a:latin typeface="Calibri" panose="020F0502020204030204" pitchFamily="34" charset="0"/>
              </a:defRPr>
            </a:lvl1pPr>
          </a:lstStyle>
          <a:p>
            <a:r>
              <a:rPr lang="es-ES" noProof="0" smtClean="0"/>
              <a:t>Haga clic para modificar el estilo de título del patrón</a:t>
            </a:r>
            <a:endParaRPr lang="es-ES" noProof="0" dirty="0"/>
          </a:p>
        </p:txBody>
      </p:sp>
      <p:sp>
        <p:nvSpPr>
          <p:cNvPr id="3" name="Inhaltsplatzhalter 2"/>
          <p:cNvSpPr>
            <a:spLocks noGrp="1"/>
          </p:cNvSpPr>
          <p:nvPr>
            <p:ph idx="1"/>
          </p:nvPr>
        </p:nvSpPr>
        <p:spPr>
          <a:xfrm>
            <a:off x="391680" y="979303"/>
            <a:ext cx="8556592" cy="5258644"/>
          </a:xfrm>
        </p:spPr>
        <p:txBody>
          <a:bodyPr/>
          <a:lstStyle>
            <a:lvl2pPr marL="673930" indent="-259204">
              <a:buFontTx/>
              <a:buBlip>
                <a:blip r:embed="rId2"/>
              </a:buBlip>
              <a:defRPr/>
            </a:lvl2pPr>
            <a:lvl5pPr>
              <a:buClr>
                <a:srgbClr val="0033CC"/>
              </a:buClr>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880" y="4406863"/>
            <a:ext cx="7771680" cy="1362383"/>
          </a:xfrm>
        </p:spPr>
        <p:txBody>
          <a:bodyPr anchor="t"/>
          <a:lstStyle>
            <a:lvl1pPr algn="ctr">
              <a:defRPr sz="3600" b="1" cap="all"/>
            </a:lvl1pPr>
          </a:lstStyle>
          <a:p>
            <a:r>
              <a:rPr lang="es-ES" smtClean="0"/>
              <a:t>Haga clic para modificar el estilo de título del patrón</a:t>
            </a:r>
            <a:endParaRPr lang="en-GB" dirty="0"/>
          </a:p>
        </p:txBody>
      </p:sp>
      <p:sp>
        <p:nvSpPr>
          <p:cNvPr id="3" name="Textplatzhalt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s-ES" smtClean="0"/>
              <a:t>Editar el estilo de texto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s-ES" smtClean="0"/>
              <a:t>Haga clic para modificar el estilo de título del patrón</a:t>
            </a:r>
            <a:endParaRPr lang="en-GB" dirty="0"/>
          </a:p>
        </p:txBody>
      </p:sp>
      <p:sp>
        <p:nvSpPr>
          <p:cNvPr id="3" name="Inhaltsplatzhalter 2"/>
          <p:cNvSpPr>
            <a:spLocks noGrp="1"/>
          </p:cNvSpPr>
          <p:nvPr>
            <p:ph sz="half" idx="1"/>
          </p:nvPr>
        </p:nvSpPr>
        <p:spPr>
          <a:xfrm>
            <a:off x="456480" y="979303"/>
            <a:ext cx="4043520" cy="4524955"/>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4" name="Inhaltsplatzhalter 3"/>
          <p:cNvSpPr>
            <a:spLocks noGrp="1"/>
          </p:cNvSpPr>
          <p:nvPr>
            <p:ph sz="half" idx="2"/>
          </p:nvPr>
        </p:nvSpPr>
        <p:spPr>
          <a:xfrm>
            <a:off x="4638241" y="979303"/>
            <a:ext cx="4044960" cy="4524955"/>
          </a:xfrm>
        </p:spPr>
        <p:txBody>
          <a:bodyPr/>
          <a:lstStyle>
            <a:lvl1pPr>
              <a:defRPr sz="22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2060811" y="2110"/>
            <a:ext cx="7022501" cy="652983"/>
          </a:xfrm>
        </p:spPr>
        <p:txBody>
          <a:bodyPr/>
          <a:lstStyle>
            <a:lvl1pPr>
              <a:defRPr/>
            </a:lvl1pPr>
          </a:lstStyle>
          <a:p>
            <a:r>
              <a:rPr lang="es-ES" smtClean="0"/>
              <a:t>Haga clic para modificar el estilo de título del patrón</a:t>
            </a:r>
            <a:endParaRPr lang="en-GB" dirty="0"/>
          </a:p>
        </p:txBody>
      </p:sp>
      <p:sp>
        <p:nvSpPr>
          <p:cNvPr id="3" name="Textplatzhalt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s-ES" smtClean="0"/>
              <a:t>Editar el estilo de texto del patrón</a:t>
            </a:r>
          </a:p>
        </p:txBody>
      </p:sp>
      <p:sp>
        <p:nvSpPr>
          <p:cNvPr id="4" name="Inhaltsplatzhalt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5" name="Textplatzhalt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s-ES" smtClean="0"/>
              <a:t>Editar el estilo de texto del patrón</a:t>
            </a:r>
          </a:p>
        </p:txBody>
      </p:sp>
      <p:sp>
        <p:nvSpPr>
          <p:cNvPr id="6" name="Inhaltsplatzhalt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s-ES" smtClean="0"/>
              <a:t>Haga clic para modificar el estilo de título del patrón</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18" Type="http://schemas.openxmlformats.org/officeDocument/2006/relationships/image" Target="../media/image6.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gif"/><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13 Rectángulo"/>
          <p:cNvSpPr/>
          <p:nvPr/>
        </p:nvSpPr>
        <p:spPr bwMode="auto">
          <a:xfrm>
            <a:off x="0" y="-396"/>
            <a:ext cx="9144000" cy="658800"/>
          </a:xfrm>
          <a:prstGeom prst="rect">
            <a:avLst/>
          </a:prstGeom>
          <a:gradFill flip="none" rotWithShape="1">
            <a:gsLst>
              <a:gs pos="0">
                <a:schemeClr val="tx2">
                  <a:lumMod val="40000"/>
                  <a:lumOff val="60000"/>
                </a:schemeClr>
              </a:gs>
              <a:gs pos="100000">
                <a:schemeClr val="tx2">
                  <a:lumMod val="20000"/>
                  <a:lumOff val="80000"/>
                </a:schemeClr>
              </a:gs>
            </a:gsLst>
            <a:lin ang="5400000" scaled="0"/>
            <a:tileRect/>
          </a:gradFill>
          <a:ln w="9525" cap="flat" cmpd="sng" algn="ctr">
            <a:noFill/>
            <a:prstDash val="solid"/>
            <a:round/>
            <a:headEnd type="none" w="med" len="med"/>
            <a:tailEnd type="none" w="med" len="med"/>
          </a:ln>
          <a:effectLst/>
          <a:extLst/>
        </p:spPr>
        <p:txBody>
          <a:bodyPr vert="horz" wrap="square" lIns="82945" tIns="41473" rIns="82945" bIns="41473" numCol="1" rtlCol="0" anchor="t" anchorCtr="0" compatLnSpc="1">
            <a:prstTxWarp prst="textNoShape">
              <a:avLst/>
            </a:prstTxWarp>
          </a:bodyPr>
          <a:lstStyle/>
          <a:p>
            <a:pPr marL="0" marR="0" indent="0" algn="l" defTabSz="325445"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s-ES" sz="1600" b="0" i="0" u="none" strike="noStrike" cap="none" normalizeH="0" baseline="0" dirty="0" smtClean="0">
              <a:ln>
                <a:noFill/>
              </a:ln>
              <a:effectLst/>
              <a:latin typeface="Arial" charset="0"/>
            </a:endParaRPr>
          </a:p>
        </p:txBody>
      </p:sp>
      <p:sp>
        <p:nvSpPr>
          <p:cNvPr id="19" name="18 Rectángulo"/>
          <p:cNvSpPr/>
          <p:nvPr/>
        </p:nvSpPr>
        <p:spPr bwMode="auto">
          <a:xfrm>
            <a:off x="0" y="6353032"/>
            <a:ext cx="9144000" cy="504968"/>
          </a:xfrm>
          <a:prstGeom prst="rect">
            <a:avLst/>
          </a:prstGeom>
          <a:gradFill flip="none" rotWithShape="1">
            <a:gsLst>
              <a:gs pos="0">
                <a:schemeClr val="tx2">
                  <a:lumMod val="40000"/>
                  <a:lumOff val="60000"/>
                </a:schemeClr>
              </a:gs>
              <a:gs pos="50000">
                <a:schemeClr val="tx2">
                  <a:lumMod val="20000"/>
                  <a:lumOff val="80000"/>
                </a:schemeClr>
              </a:gs>
            </a:gsLst>
            <a:lin ang="1350000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358775"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s-ES" sz="1800" b="0" i="0" u="none" strike="noStrike" cap="none" normalizeH="0" baseline="0" smtClean="0">
              <a:ln>
                <a:noFill/>
              </a:ln>
              <a:effectLst/>
              <a:latin typeface="Arial" charset="0"/>
            </a:endParaRPr>
          </a:p>
        </p:txBody>
      </p:sp>
      <p:sp>
        <p:nvSpPr>
          <p:cNvPr id="13" name="12 Rectángulo"/>
          <p:cNvSpPr/>
          <p:nvPr/>
        </p:nvSpPr>
        <p:spPr bwMode="auto">
          <a:xfrm>
            <a:off x="0" y="673200"/>
            <a:ext cx="9144000" cy="72000"/>
          </a:xfrm>
          <a:prstGeom prst="rect">
            <a:avLst/>
          </a:prstGeom>
          <a:gradFill>
            <a:gsLst>
              <a:gs pos="0">
                <a:srgbClr val="3366FF"/>
              </a:gs>
              <a:gs pos="100000">
                <a:srgbClr val="1F497D">
                  <a:shade val="30000"/>
                  <a:satMod val="200000"/>
                </a:srgbClr>
              </a:gs>
            </a:gsLst>
            <a:path path="circle">
              <a:fillToRect l="50000" t="50000" r="50000" b="50000"/>
            </a:path>
          </a:gradFill>
          <a:ln w="9525" cap="flat" cmpd="sng" algn="ctr">
            <a:noFill/>
            <a:prstDash val="solid"/>
            <a:round/>
            <a:headEnd type="none" w="med" len="med"/>
            <a:tailEnd type="none" w="med" len="med"/>
          </a:ln>
          <a:effectLst>
            <a:outerShdw blurRad="50800" dist="38100" dir="5400000" algn="t" rotWithShape="0">
              <a:srgbClr val="5F5F5F">
                <a:alpha val="40000"/>
              </a:srgbClr>
            </a:outerShdw>
          </a:effectLst>
          <a:extLst/>
        </p:spPr>
        <p:txBody>
          <a:bodyPr vert="horz" wrap="square" lIns="82945" tIns="41473" rIns="82945" bIns="41473" numCol="1" rtlCol="0" anchor="t" anchorCtr="0" compatLnSpc="1">
            <a:prstTxWarp prst="textNoShape">
              <a:avLst/>
            </a:prstTxWarp>
          </a:bodyPr>
          <a:lstStyle/>
          <a:p>
            <a:pPr marL="0" marR="0" indent="0" algn="l" defTabSz="325445"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s-ES" sz="1600" b="0" i="0" u="none" strike="noStrike" cap="none" normalizeH="0" baseline="0" dirty="0" smtClean="0">
              <a:ln>
                <a:noFill/>
              </a:ln>
              <a:effectLst/>
              <a:latin typeface="Arial" charset="0"/>
            </a:endParaRPr>
          </a:p>
        </p:txBody>
      </p:sp>
      <p:sp>
        <p:nvSpPr>
          <p:cNvPr id="1029" name="Rectangle 5"/>
          <p:cNvSpPr>
            <a:spLocks noGrp="1" noChangeArrowheads="1"/>
          </p:cNvSpPr>
          <p:nvPr>
            <p:ph type="body" idx="1"/>
          </p:nvPr>
        </p:nvSpPr>
        <p:spPr bwMode="auto">
          <a:xfrm>
            <a:off x="256578" y="841767"/>
            <a:ext cx="8637701" cy="5225488"/>
          </a:xfrm>
          <a:prstGeom prst="rect">
            <a:avLst/>
          </a:prstGeom>
          <a:noFill/>
          <a:ln w="9525">
            <a:noFill/>
            <a:round/>
            <a:headEnd/>
            <a:tailEnd/>
          </a:ln>
          <a:effectLst/>
        </p:spPr>
        <p:txBody>
          <a:bodyPr vert="horz" wrap="square" lIns="0" tIns="19201" rIns="0" bIns="0" numCol="1" anchor="t" anchorCtr="0" compatLnSpc="1">
            <a:prstTxWarp prst="textNoShape">
              <a:avLst/>
            </a:prstTxWarp>
          </a:bodyPr>
          <a:lstStyle/>
          <a:p>
            <a:pPr marL="311045" marR="0" lvl="0" indent="-311045" algn="l" defTabSz="325445" rtl="0" eaLnBrk="1" fontAlgn="base" latinLnBrk="0" hangingPunct="1">
              <a:lnSpc>
                <a:spcPct val="93000"/>
              </a:lnSpc>
              <a:spcBef>
                <a:spcPct val="0"/>
              </a:spcBef>
              <a:spcAft>
                <a:spcPts val="1293"/>
              </a:spcAft>
              <a:buClr>
                <a:srgbClr val="000000"/>
              </a:buClr>
              <a:buSzPct val="100000"/>
              <a:buFontTx/>
              <a:buBlip>
                <a:blip r:embed="rId13"/>
              </a:buBlip>
              <a:tabLst/>
              <a:defRPr/>
            </a:pPr>
            <a:r>
              <a:rPr kumimoji="0" lang="en-GB" altLang="es-ES" sz="2200" b="0" i="0" u="none" strike="noStrike" kern="0" cap="none" spc="0" normalizeH="0" baseline="0" noProof="0" dirty="0" smtClean="0">
                <a:ln>
                  <a:noFill/>
                </a:ln>
                <a:solidFill>
                  <a:prstClr val="black"/>
                </a:solidFill>
                <a:effectLst/>
                <a:uLnTx/>
                <a:uFillTx/>
                <a:latin typeface="+mn-lt"/>
                <a:ea typeface="+mn-ea"/>
                <a:cs typeface="+mn-cs"/>
              </a:rPr>
              <a:t>Click to edit the outline text format</a:t>
            </a:r>
          </a:p>
          <a:p>
            <a:pPr marL="673930" marR="0" lvl="1" indent="-259204" algn="l" defTabSz="325445" rtl="0" eaLnBrk="1" fontAlgn="base" latinLnBrk="0" hangingPunct="1">
              <a:lnSpc>
                <a:spcPct val="93000"/>
              </a:lnSpc>
              <a:spcBef>
                <a:spcPct val="0"/>
              </a:spcBef>
              <a:spcAft>
                <a:spcPts val="1032"/>
              </a:spcAft>
              <a:buClr>
                <a:srgbClr val="000000"/>
              </a:buClr>
              <a:buSzPct val="70000"/>
              <a:buFontTx/>
              <a:buBlip>
                <a:blip r:embed="rId14"/>
              </a:buBlip>
              <a:tabLst/>
              <a:defRPr/>
            </a:pPr>
            <a:r>
              <a:rPr kumimoji="0" lang="en-GB" altLang="es-ES" sz="1800" b="0" i="0" u="none" strike="noStrike" kern="0" cap="none" spc="0" normalizeH="0" baseline="0" noProof="0" dirty="0" smtClean="0">
                <a:ln>
                  <a:noFill/>
                </a:ln>
                <a:solidFill>
                  <a:prstClr val="black"/>
                </a:solidFill>
                <a:effectLst/>
                <a:uLnTx/>
                <a:uFillTx/>
                <a:latin typeface="+mn-lt"/>
              </a:rPr>
              <a:t>Second Outline Level</a:t>
            </a:r>
          </a:p>
          <a:p>
            <a:pPr marL="1036815" marR="0" lvl="2" indent="-207363" algn="l" defTabSz="325445" rtl="0" eaLnBrk="1" fontAlgn="base" latinLnBrk="0" hangingPunct="1">
              <a:lnSpc>
                <a:spcPct val="93000"/>
              </a:lnSpc>
              <a:spcBef>
                <a:spcPct val="0"/>
              </a:spcBef>
              <a:spcAft>
                <a:spcPts val="771"/>
              </a:spcAft>
              <a:buClr>
                <a:srgbClr val="000000"/>
              </a:buClr>
              <a:buSzPct val="100000"/>
              <a:buFontTx/>
              <a:buBlip>
                <a:blip r:embed="rId15"/>
              </a:buBlip>
              <a:tabLst/>
              <a:defRPr/>
            </a:pPr>
            <a:r>
              <a:rPr kumimoji="0" lang="en-GB" altLang="es-ES" sz="1800" b="0" i="0" u="none" strike="noStrike" kern="0" cap="none" spc="0" normalizeH="0" baseline="0" noProof="0" dirty="0" smtClean="0">
                <a:ln>
                  <a:noFill/>
                </a:ln>
                <a:solidFill>
                  <a:prstClr val="black"/>
                </a:solidFill>
                <a:effectLst/>
                <a:uLnTx/>
                <a:uFillTx/>
                <a:latin typeface="+mn-lt"/>
              </a:rPr>
              <a:t>Third Outline Level</a:t>
            </a:r>
          </a:p>
          <a:p>
            <a:pPr marL="1451541" marR="0" lvl="3" indent="-207363" algn="l" defTabSz="325445" rtl="0" eaLnBrk="1" fontAlgn="base" latinLnBrk="0" hangingPunct="1">
              <a:lnSpc>
                <a:spcPct val="93000"/>
              </a:lnSpc>
              <a:spcBef>
                <a:spcPct val="0"/>
              </a:spcBef>
              <a:spcAft>
                <a:spcPts val="522"/>
              </a:spcAft>
              <a:buClr>
                <a:srgbClr val="000000"/>
              </a:buClr>
              <a:buSzPct val="100000"/>
              <a:buFontTx/>
              <a:buBlip>
                <a:blip r:embed="rId16"/>
              </a:buBlip>
              <a:tabLst/>
              <a:defRPr/>
            </a:pPr>
            <a:r>
              <a:rPr kumimoji="0" lang="en-GB" altLang="es-ES" sz="1500" b="0" i="0" u="none" strike="noStrike" kern="0" cap="none" spc="0" normalizeH="0" baseline="0" noProof="0" dirty="0" smtClean="0">
                <a:ln>
                  <a:noFill/>
                </a:ln>
                <a:solidFill>
                  <a:prstClr val="black"/>
                </a:solidFill>
                <a:effectLst/>
                <a:uLnTx/>
                <a:uFillTx/>
                <a:latin typeface="+mn-lt"/>
              </a:rPr>
              <a:t>Fourth Outline Level</a:t>
            </a:r>
          </a:p>
          <a:p>
            <a:pPr marL="1866268" marR="0" lvl="4" indent="-207363" algn="l" defTabSz="325445" rtl="0" eaLnBrk="1" fontAlgn="base" latinLnBrk="0" hangingPunct="1">
              <a:lnSpc>
                <a:spcPct val="93000"/>
              </a:lnSpc>
              <a:spcBef>
                <a:spcPct val="0"/>
              </a:spcBef>
              <a:spcAft>
                <a:spcPts val="261"/>
              </a:spcAft>
              <a:buClr>
                <a:srgbClr val="003550"/>
              </a:buClr>
              <a:buSzPct val="100000"/>
              <a:buFontTx/>
              <a:buBlip>
                <a:blip r:embed="rId17"/>
              </a:buBlip>
              <a:tabLst/>
              <a:defRPr/>
            </a:pPr>
            <a:r>
              <a:rPr kumimoji="0" lang="en-GB" altLang="es-ES" sz="1500" b="0" i="0" u="none" strike="noStrike" kern="0" cap="none" spc="0" normalizeH="0" baseline="0" noProof="0" dirty="0" smtClean="0">
                <a:ln>
                  <a:noFill/>
                </a:ln>
                <a:solidFill>
                  <a:prstClr val="black"/>
                </a:solidFill>
                <a:effectLst/>
                <a:uLnTx/>
                <a:uFillTx/>
                <a:latin typeface="+mn-lt"/>
              </a:rPr>
              <a:t>Fifth Outline Level</a:t>
            </a:r>
          </a:p>
          <a:p>
            <a:pPr marL="1866268" marR="0" lvl="4" indent="-207363" algn="l" defTabSz="325445" rtl="0" eaLnBrk="1" fontAlgn="base" latinLnBrk="0" hangingPunct="1">
              <a:lnSpc>
                <a:spcPct val="93000"/>
              </a:lnSpc>
              <a:spcBef>
                <a:spcPct val="0"/>
              </a:spcBef>
              <a:spcAft>
                <a:spcPts val="261"/>
              </a:spcAft>
              <a:buClr>
                <a:srgbClr val="003550"/>
              </a:buClr>
              <a:buSzPct val="100000"/>
              <a:buFontTx/>
              <a:buBlip>
                <a:blip r:embed="rId17"/>
              </a:buBlip>
              <a:tabLst/>
              <a:defRPr/>
            </a:pPr>
            <a:r>
              <a:rPr kumimoji="0" lang="en-GB" altLang="es-ES" sz="1500" b="0" i="0" u="none" strike="noStrike" kern="0" cap="none" spc="0" normalizeH="0" baseline="0" noProof="0" dirty="0" smtClean="0">
                <a:ln>
                  <a:noFill/>
                </a:ln>
                <a:solidFill>
                  <a:prstClr val="black"/>
                </a:solidFill>
                <a:effectLst/>
                <a:uLnTx/>
                <a:uFillTx/>
                <a:latin typeface="+mn-lt"/>
              </a:rPr>
              <a:t>Sixth Outline Level</a:t>
            </a:r>
          </a:p>
          <a:p>
            <a:pPr marL="1866268" marR="0" lvl="4" indent="-207363" algn="l" defTabSz="325445" rtl="0" eaLnBrk="1" fontAlgn="base" latinLnBrk="0" hangingPunct="1">
              <a:lnSpc>
                <a:spcPct val="93000"/>
              </a:lnSpc>
              <a:spcBef>
                <a:spcPct val="0"/>
              </a:spcBef>
              <a:spcAft>
                <a:spcPts val="261"/>
              </a:spcAft>
              <a:buClr>
                <a:srgbClr val="003550"/>
              </a:buClr>
              <a:buSzPct val="100000"/>
              <a:buFontTx/>
              <a:buBlip>
                <a:blip r:embed="rId17"/>
              </a:buBlip>
              <a:tabLst/>
              <a:defRPr/>
            </a:pPr>
            <a:r>
              <a:rPr kumimoji="0" lang="en-GB" altLang="es-ES" sz="1500" b="0" i="0" u="none" strike="noStrike" kern="0" cap="none" spc="0" normalizeH="0" baseline="0" noProof="0" dirty="0" smtClean="0">
                <a:ln>
                  <a:noFill/>
                </a:ln>
                <a:solidFill>
                  <a:prstClr val="black"/>
                </a:solidFill>
                <a:effectLst/>
                <a:uLnTx/>
                <a:uFillTx/>
                <a:latin typeface="+mn-lt"/>
              </a:rPr>
              <a:t>Seventh Outline Level</a:t>
            </a:r>
          </a:p>
          <a:p>
            <a:pPr marL="1866268" marR="0" lvl="4" indent="-207363" algn="l" defTabSz="325445" rtl="0" eaLnBrk="1" fontAlgn="base" latinLnBrk="0" hangingPunct="1">
              <a:lnSpc>
                <a:spcPct val="93000"/>
              </a:lnSpc>
              <a:spcBef>
                <a:spcPct val="0"/>
              </a:spcBef>
              <a:spcAft>
                <a:spcPts val="261"/>
              </a:spcAft>
              <a:buClr>
                <a:srgbClr val="003550"/>
              </a:buClr>
              <a:buSzPct val="100000"/>
              <a:buFontTx/>
              <a:buBlip>
                <a:blip r:embed="rId17"/>
              </a:buBlip>
              <a:tabLst/>
              <a:defRPr/>
            </a:pPr>
            <a:r>
              <a:rPr kumimoji="0" lang="en-GB" altLang="es-ES" sz="1500" b="0" i="0" u="none" strike="noStrike" kern="0" cap="none" spc="0" normalizeH="0" baseline="0" noProof="0" dirty="0" smtClean="0">
                <a:ln>
                  <a:noFill/>
                </a:ln>
                <a:solidFill>
                  <a:prstClr val="black"/>
                </a:solidFill>
                <a:effectLst/>
                <a:uLnTx/>
                <a:uFillTx/>
                <a:latin typeface="+mn-lt"/>
              </a:rPr>
              <a:t>Eighth Outline Level</a:t>
            </a:r>
          </a:p>
          <a:p>
            <a:pPr marL="1866268" marR="0" lvl="4" indent="-207363" algn="l" defTabSz="325445" rtl="0" eaLnBrk="1" fontAlgn="base" latinLnBrk="0" hangingPunct="1">
              <a:lnSpc>
                <a:spcPct val="93000"/>
              </a:lnSpc>
              <a:spcBef>
                <a:spcPct val="0"/>
              </a:spcBef>
              <a:spcAft>
                <a:spcPts val="261"/>
              </a:spcAft>
              <a:buClr>
                <a:srgbClr val="003550"/>
              </a:buClr>
              <a:buSzPct val="100000"/>
              <a:buFontTx/>
              <a:buBlip>
                <a:blip r:embed="rId17"/>
              </a:buBlip>
              <a:tabLst/>
              <a:defRPr/>
            </a:pPr>
            <a:r>
              <a:rPr kumimoji="0" lang="en-GB" altLang="es-ES" sz="1500" b="0" i="0" u="none" strike="noStrike" kern="0" cap="none" spc="0" normalizeH="0" baseline="0" noProof="0" dirty="0" smtClean="0">
                <a:ln>
                  <a:noFill/>
                </a:ln>
                <a:solidFill>
                  <a:prstClr val="black"/>
                </a:solidFill>
                <a:effectLst/>
                <a:uLnTx/>
                <a:uFillTx/>
                <a:latin typeface="+mn-lt"/>
              </a:rPr>
              <a:t>Ninth Outline Level</a:t>
            </a:r>
          </a:p>
        </p:txBody>
      </p:sp>
      <p:sp>
        <p:nvSpPr>
          <p:cNvPr id="1032" name="Rectangle 7"/>
          <p:cNvSpPr>
            <a:spLocks noGrp="1" noChangeArrowheads="1"/>
          </p:cNvSpPr>
          <p:nvPr>
            <p:ph type="title"/>
          </p:nvPr>
        </p:nvSpPr>
        <p:spPr bwMode="auto">
          <a:xfrm>
            <a:off x="2693092" y="33124"/>
            <a:ext cx="6399360" cy="633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s-ES" dirty="0" smtClean="0"/>
              <a:t>Click to edit the title text format</a:t>
            </a:r>
          </a:p>
        </p:txBody>
      </p:sp>
      <p:sp>
        <p:nvSpPr>
          <p:cNvPr id="1031" name="Rectangle 11"/>
          <p:cNvSpPr>
            <a:spLocks noChangeArrowheads="1"/>
          </p:cNvSpPr>
          <p:nvPr/>
        </p:nvSpPr>
        <p:spPr bwMode="auto">
          <a:xfrm>
            <a:off x="-7490" y="0"/>
            <a:ext cx="9144000" cy="6858000"/>
          </a:xfrm>
          <a:prstGeom prst="rect">
            <a:avLst/>
          </a:prstGeom>
          <a:noFill/>
          <a:ln w="18000">
            <a:solidFill>
              <a:srgbClr val="FFFFFF"/>
            </a:solidFill>
            <a:round/>
            <a:headEnd/>
            <a:tailEnd/>
          </a:ln>
          <a:effectLst/>
        </p:spPr>
        <p:txBody>
          <a:bodyPr wrap="none" lIns="82945" tIns="41473" rIns="82945" bIns="41473" anchor="ctr"/>
          <a:lstStyle/>
          <a:p>
            <a:pPr algn="l" eaLnBrk="1"/>
            <a:endParaRPr lang="es-ES" altLang="es-ES" sz="1600" b="0" dirty="0">
              <a:solidFill>
                <a:schemeClr val="tx1"/>
              </a:solidFill>
            </a:endParaRPr>
          </a:p>
        </p:txBody>
      </p:sp>
      <p:sp>
        <p:nvSpPr>
          <p:cNvPr id="1036" name="Text Box 16"/>
          <p:cNvSpPr txBox="1">
            <a:spLocks noChangeArrowheads="1"/>
          </p:cNvSpPr>
          <p:nvPr/>
        </p:nvSpPr>
        <p:spPr bwMode="auto">
          <a:xfrm>
            <a:off x="8297320" y="6485002"/>
            <a:ext cx="849600" cy="2984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p>
            <a:pPr eaLnBrk="1">
              <a:spcBef>
                <a:spcPct val="50000"/>
              </a:spcBef>
              <a:defRPr/>
            </a:pPr>
            <a:fld id="{FAB19807-F466-4E5D-A4DD-EF2C64FFFF0E}" type="slidenum">
              <a:rPr lang="en-GB" altLang="es-ES" sz="1500">
                <a:solidFill>
                  <a:srgbClr val="002463"/>
                </a:solidFill>
                <a:effectLst/>
                <a:latin typeface="Futura Md BT" panose="020B0802020204020204" pitchFamily="34" charset="0"/>
              </a:rPr>
              <a:pPr eaLnBrk="1">
                <a:spcBef>
                  <a:spcPct val="50000"/>
                </a:spcBef>
                <a:defRPr/>
              </a:pPr>
              <a:t>‹Nº›</a:t>
            </a:fld>
            <a:endParaRPr lang="en-GB" altLang="es-ES" sz="1500" dirty="0">
              <a:solidFill>
                <a:srgbClr val="002463"/>
              </a:solidFill>
              <a:effectLst/>
              <a:latin typeface="Futura Md BT" panose="020B0802020204020204" pitchFamily="34" charset="0"/>
            </a:endParaRPr>
          </a:p>
        </p:txBody>
      </p:sp>
      <p:sp>
        <p:nvSpPr>
          <p:cNvPr id="1037" name="Text Box 17"/>
          <p:cNvSpPr txBox="1">
            <a:spLocks noChangeArrowheads="1"/>
          </p:cNvSpPr>
          <p:nvPr/>
        </p:nvSpPr>
        <p:spPr bwMode="auto">
          <a:xfrm>
            <a:off x="3251536" y="6400958"/>
            <a:ext cx="5211360" cy="479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108" tIns="39187" rIns="75108" bIns="39187">
            <a:spAutoFit/>
          </a:bodyPr>
          <a:lstStyle/>
          <a:p>
            <a:pPr algn="r">
              <a:defRPr/>
            </a:pPr>
            <a:r>
              <a:rPr lang="es-ES" altLang="es-ES" sz="1400" b="0" dirty="0" smtClean="0">
                <a:solidFill>
                  <a:srgbClr val="002463"/>
                </a:solidFill>
                <a:effectLst>
                  <a:outerShdw blurRad="38100" dist="38100" dir="2700000" algn="tl">
                    <a:srgbClr val="000000">
                      <a:alpha val="43137"/>
                    </a:srgbClr>
                  </a:outerShdw>
                </a:effectLst>
                <a:latin typeface="Arial Rounded MT Bold" panose="020F0704030504030204" pitchFamily="34" charset="0"/>
              </a:rPr>
              <a:t>5th</a:t>
            </a:r>
            <a:r>
              <a:rPr lang="es-ES" altLang="es-ES" sz="1400" b="0" baseline="0" dirty="0" smtClean="0">
                <a:solidFill>
                  <a:srgbClr val="002463"/>
                </a:solidFill>
                <a:effectLst>
                  <a:outerShdw blurRad="38100" dist="38100" dir="2700000" algn="tl">
                    <a:srgbClr val="000000">
                      <a:alpha val="43137"/>
                    </a:srgbClr>
                  </a:outerShdw>
                </a:effectLst>
                <a:latin typeface="Arial Rounded MT Bold" panose="020F0704030504030204" pitchFamily="34" charset="0"/>
              </a:rPr>
              <a:t> NERIS Workshop</a:t>
            </a:r>
            <a:endParaRPr lang="es-ES" altLang="es-ES" sz="1400" b="0" dirty="0" smtClean="0">
              <a:solidFill>
                <a:srgbClr val="002463"/>
              </a:solidFill>
              <a:effectLst>
                <a:outerShdw blurRad="38100" dist="38100" dir="2700000" algn="tl">
                  <a:srgbClr val="000000">
                    <a:alpha val="43137"/>
                  </a:srgbClr>
                </a:outerShdw>
              </a:effectLst>
              <a:latin typeface="Arial Rounded MT Bold" panose="020F0704030504030204" pitchFamily="34" charset="0"/>
            </a:endParaRPr>
          </a:p>
          <a:p>
            <a:pPr algn="r">
              <a:defRPr/>
            </a:pPr>
            <a:r>
              <a:rPr lang="en-GB" altLang="es-ES" sz="1400" b="0" dirty="0" smtClean="0">
                <a:solidFill>
                  <a:srgbClr val="002463"/>
                </a:solidFill>
                <a:effectLst>
                  <a:outerShdw blurRad="38100" dist="38100" dir="2700000" algn="tl">
                    <a:srgbClr val="000000">
                      <a:alpha val="43137"/>
                    </a:srgbClr>
                  </a:outerShdw>
                </a:effectLst>
                <a:latin typeface="Arial Rounded MT Bold" panose="020F0704030504030204" pitchFamily="34" charset="0"/>
              </a:rPr>
              <a:t>3-5 April 2019. Roskilde, Denmark</a:t>
            </a:r>
            <a:endParaRPr lang="en-GB" altLang="es-ES" sz="1400" b="0" dirty="0">
              <a:solidFill>
                <a:srgbClr val="002463"/>
              </a:solidFill>
              <a:effectLst>
                <a:outerShdw blurRad="38100" dist="38100" dir="2700000" algn="tl">
                  <a:srgbClr val="000000">
                    <a:alpha val="43137"/>
                  </a:srgbClr>
                </a:outerShdw>
              </a:effectLst>
              <a:latin typeface="Arial Rounded MT Bold" panose="020F0704030504030204" pitchFamily="34" charset="0"/>
            </a:endParaRPr>
          </a:p>
        </p:txBody>
      </p:sp>
      <p:cxnSp>
        <p:nvCxnSpPr>
          <p:cNvPr id="21" name="20 Conector recto"/>
          <p:cNvCxnSpPr/>
          <p:nvPr/>
        </p:nvCxnSpPr>
        <p:spPr bwMode="auto">
          <a:xfrm>
            <a:off x="0" y="6327561"/>
            <a:ext cx="9144000" cy="0"/>
          </a:xfrm>
          <a:prstGeom prst="line">
            <a:avLst/>
          </a:prstGeom>
          <a:solidFill>
            <a:srgbClr val="00B8FF"/>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1 Imagen"/>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88260" y="6370149"/>
            <a:ext cx="2393576" cy="443027"/>
          </a:xfrm>
          <a:prstGeom prst="rect">
            <a:avLst/>
          </a:prstGeom>
        </p:spPr>
      </p:pic>
      <p:pic>
        <p:nvPicPr>
          <p:cNvPr id="3" name="2 Imagen"/>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4060" y="-27776"/>
            <a:ext cx="1817934" cy="762883"/>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75" r:id="rId4"/>
    <p:sldLayoutId id="2147483676" r:id="rId5"/>
    <p:sldLayoutId id="2147483677" r:id="rId6"/>
    <p:sldLayoutId id="2147483678" r:id="rId7"/>
    <p:sldLayoutId id="2147483679" r:id="rId8"/>
    <p:sldLayoutId id="2147483680" r:id="rId9"/>
    <p:sldLayoutId id="2147483681" r:id="rId10"/>
    <p:sldLayoutId id="2147483683" r:id="rId11"/>
  </p:sldLayoutIdLst>
  <p:timing>
    <p:tnLst>
      <p:par>
        <p:cTn id="1" dur="indefinite" restart="never" nodeType="tmRoot"/>
      </p:par>
    </p:tnLst>
  </p:timing>
  <p:txStyles>
    <p:titleStyle>
      <a:lvl1pPr algn="r" defTabSz="325445" rtl="0" eaLnBrk="1" fontAlgn="base" hangingPunct="1">
        <a:lnSpc>
          <a:spcPct val="93000"/>
        </a:lnSpc>
        <a:spcBef>
          <a:spcPct val="0"/>
        </a:spcBef>
        <a:spcAft>
          <a:spcPct val="0"/>
        </a:spcAft>
        <a:buClr>
          <a:srgbClr val="000000"/>
        </a:buClr>
        <a:buSzPct val="100000"/>
        <a:buFont typeface="Times New Roman" pitchFamily="18" charset="0"/>
        <a:defRPr sz="2500" b="1">
          <a:solidFill>
            <a:srgbClr val="002463"/>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vl2pPr algn="r" defTabSz="325445" rtl="0" eaLnBrk="1" fontAlgn="base" hangingPunct="1">
        <a:lnSpc>
          <a:spcPct val="93000"/>
        </a:lnSpc>
        <a:spcBef>
          <a:spcPct val="0"/>
        </a:spcBef>
        <a:spcAft>
          <a:spcPct val="0"/>
        </a:spcAft>
        <a:buClr>
          <a:srgbClr val="000000"/>
        </a:buClr>
        <a:buSzPct val="100000"/>
        <a:buFont typeface="Times New Roman" pitchFamily="18" charset="0"/>
        <a:defRPr sz="2500" b="1">
          <a:solidFill>
            <a:srgbClr val="006699"/>
          </a:solidFill>
          <a:latin typeface="Futura Md BT" pitchFamily="34" charset="0"/>
        </a:defRPr>
      </a:lvl2pPr>
      <a:lvl3pPr algn="r" defTabSz="325445" rtl="0" eaLnBrk="1" fontAlgn="base" hangingPunct="1">
        <a:lnSpc>
          <a:spcPct val="93000"/>
        </a:lnSpc>
        <a:spcBef>
          <a:spcPct val="0"/>
        </a:spcBef>
        <a:spcAft>
          <a:spcPct val="0"/>
        </a:spcAft>
        <a:buClr>
          <a:srgbClr val="000000"/>
        </a:buClr>
        <a:buSzPct val="100000"/>
        <a:buFont typeface="Times New Roman" pitchFamily="18" charset="0"/>
        <a:defRPr sz="2500" b="1">
          <a:solidFill>
            <a:srgbClr val="006699"/>
          </a:solidFill>
          <a:latin typeface="Futura Md BT" pitchFamily="34" charset="0"/>
        </a:defRPr>
      </a:lvl3pPr>
      <a:lvl4pPr algn="r" defTabSz="325445" rtl="0" eaLnBrk="1" fontAlgn="base" hangingPunct="1">
        <a:lnSpc>
          <a:spcPct val="93000"/>
        </a:lnSpc>
        <a:spcBef>
          <a:spcPct val="0"/>
        </a:spcBef>
        <a:spcAft>
          <a:spcPct val="0"/>
        </a:spcAft>
        <a:buClr>
          <a:srgbClr val="000000"/>
        </a:buClr>
        <a:buSzPct val="100000"/>
        <a:buFont typeface="Times New Roman" pitchFamily="18" charset="0"/>
        <a:defRPr sz="2500" b="1">
          <a:solidFill>
            <a:srgbClr val="006699"/>
          </a:solidFill>
          <a:latin typeface="Futura Md BT" pitchFamily="34" charset="0"/>
        </a:defRPr>
      </a:lvl4pPr>
      <a:lvl5pPr algn="r" defTabSz="325445" rtl="0" eaLnBrk="1" fontAlgn="base" hangingPunct="1">
        <a:lnSpc>
          <a:spcPct val="93000"/>
        </a:lnSpc>
        <a:spcBef>
          <a:spcPct val="0"/>
        </a:spcBef>
        <a:spcAft>
          <a:spcPct val="0"/>
        </a:spcAft>
        <a:buClr>
          <a:srgbClr val="000000"/>
        </a:buClr>
        <a:buSzPct val="100000"/>
        <a:buFont typeface="Times New Roman" pitchFamily="18" charset="0"/>
        <a:defRPr sz="2500" b="1">
          <a:solidFill>
            <a:srgbClr val="006699"/>
          </a:solidFill>
          <a:latin typeface="Futura Md BT" pitchFamily="34" charset="0"/>
        </a:defRPr>
      </a:lvl5pPr>
      <a:lvl6pPr marL="2280994" indent="-207363" algn="ctr" defTabSz="325445" rtl="0" eaLnBrk="1" fontAlgn="base" hangingPunct="1">
        <a:lnSpc>
          <a:spcPct val="93000"/>
        </a:lnSpc>
        <a:spcBef>
          <a:spcPct val="0"/>
        </a:spcBef>
        <a:spcAft>
          <a:spcPct val="0"/>
        </a:spcAft>
        <a:buClr>
          <a:srgbClr val="000000"/>
        </a:buClr>
        <a:buSzPct val="100000"/>
        <a:buFont typeface="Times New Roman" pitchFamily="18" charset="0"/>
        <a:defRPr sz="2900">
          <a:solidFill>
            <a:srgbClr val="000000"/>
          </a:solidFill>
          <a:latin typeface="Arial" charset="0"/>
        </a:defRPr>
      </a:lvl6pPr>
      <a:lvl7pPr marL="2695720" indent="-207363" algn="ctr" defTabSz="325445" rtl="0" eaLnBrk="1" fontAlgn="base" hangingPunct="1">
        <a:lnSpc>
          <a:spcPct val="93000"/>
        </a:lnSpc>
        <a:spcBef>
          <a:spcPct val="0"/>
        </a:spcBef>
        <a:spcAft>
          <a:spcPct val="0"/>
        </a:spcAft>
        <a:buClr>
          <a:srgbClr val="000000"/>
        </a:buClr>
        <a:buSzPct val="100000"/>
        <a:buFont typeface="Times New Roman" pitchFamily="18" charset="0"/>
        <a:defRPr sz="2900">
          <a:solidFill>
            <a:srgbClr val="000000"/>
          </a:solidFill>
          <a:latin typeface="Arial" charset="0"/>
        </a:defRPr>
      </a:lvl7pPr>
      <a:lvl8pPr marL="3110446" indent="-207363" algn="ctr" defTabSz="325445" rtl="0" eaLnBrk="1" fontAlgn="base" hangingPunct="1">
        <a:lnSpc>
          <a:spcPct val="93000"/>
        </a:lnSpc>
        <a:spcBef>
          <a:spcPct val="0"/>
        </a:spcBef>
        <a:spcAft>
          <a:spcPct val="0"/>
        </a:spcAft>
        <a:buClr>
          <a:srgbClr val="000000"/>
        </a:buClr>
        <a:buSzPct val="100000"/>
        <a:buFont typeface="Times New Roman" pitchFamily="18" charset="0"/>
        <a:defRPr sz="2900">
          <a:solidFill>
            <a:srgbClr val="000000"/>
          </a:solidFill>
          <a:latin typeface="Arial" charset="0"/>
        </a:defRPr>
      </a:lvl8pPr>
      <a:lvl9pPr marL="3525172" indent="-207363" algn="ctr" defTabSz="325445" rtl="0" eaLnBrk="1" fontAlgn="base" hangingPunct="1">
        <a:lnSpc>
          <a:spcPct val="93000"/>
        </a:lnSpc>
        <a:spcBef>
          <a:spcPct val="0"/>
        </a:spcBef>
        <a:spcAft>
          <a:spcPct val="0"/>
        </a:spcAft>
        <a:buClr>
          <a:srgbClr val="000000"/>
        </a:buClr>
        <a:buSzPct val="100000"/>
        <a:buFont typeface="Times New Roman" pitchFamily="18" charset="0"/>
        <a:defRPr sz="2900">
          <a:solidFill>
            <a:srgbClr val="000000"/>
          </a:solidFill>
          <a:latin typeface="Arial" charset="0"/>
        </a:defRPr>
      </a:lvl9pPr>
    </p:titleStyle>
    <p:bodyStyle>
      <a:lvl1pPr marL="311045" marR="0" indent="-311045" algn="l" defTabSz="325445" rtl="0" eaLnBrk="1" fontAlgn="base" latinLnBrk="0" hangingPunct="1">
        <a:lnSpc>
          <a:spcPct val="93000"/>
        </a:lnSpc>
        <a:spcBef>
          <a:spcPct val="0"/>
        </a:spcBef>
        <a:spcAft>
          <a:spcPts val="1293"/>
        </a:spcAft>
        <a:buClr>
          <a:srgbClr val="000000"/>
        </a:buClr>
        <a:buSzPct val="100000"/>
        <a:buFontTx/>
        <a:buBlip>
          <a:blip r:embed="rId13"/>
        </a:buBlip>
        <a:tabLst/>
        <a:defRPr lang="en-GB" altLang="es-ES" sz="2200" noProof="0" dirty="0" smtClean="0">
          <a:solidFill>
            <a:schemeClr val="tx1"/>
          </a:solidFill>
          <a:latin typeface="+mn-lt"/>
          <a:ea typeface="+mn-ea"/>
          <a:cs typeface="+mn-cs"/>
        </a:defRPr>
      </a:lvl1pPr>
      <a:lvl2pPr marL="673930" marR="0" indent="-259204" algn="l" defTabSz="325445" rtl="0" eaLnBrk="1" fontAlgn="base" latinLnBrk="0" hangingPunct="1">
        <a:lnSpc>
          <a:spcPct val="93000"/>
        </a:lnSpc>
        <a:spcBef>
          <a:spcPct val="0"/>
        </a:spcBef>
        <a:spcAft>
          <a:spcPts val="1032"/>
        </a:spcAft>
        <a:buClr>
          <a:srgbClr val="000000"/>
        </a:buClr>
        <a:buSzPct val="70000"/>
        <a:buFontTx/>
        <a:buBlip>
          <a:blip r:embed="rId14"/>
        </a:buBlip>
        <a:tabLst/>
        <a:defRPr lang="en-GB" altLang="es-ES" sz="2200" noProof="0" dirty="0" smtClean="0">
          <a:solidFill>
            <a:schemeClr val="tx1"/>
          </a:solidFill>
          <a:latin typeface="+mn-lt"/>
          <a:ea typeface="+mn-ea"/>
          <a:cs typeface="+mn-cs"/>
        </a:defRPr>
      </a:lvl2pPr>
      <a:lvl3pPr marL="1036815" marR="0" indent="-207363" algn="l" defTabSz="325445" rtl="0" eaLnBrk="1" fontAlgn="base" latinLnBrk="0" hangingPunct="1">
        <a:lnSpc>
          <a:spcPct val="93000"/>
        </a:lnSpc>
        <a:spcBef>
          <a:spcPct val="0"/>
        </a:spcBef>
        <a:spcAft>
          <a:spcPts val="771"/>
        </a:spcAft>
        <a:buClr>
          <a:srgbClr val="000000"/>
        </a:buClr>
        <a:buSzPct val="100000"/>
        <a:buFontTx/>
        <a:buBlip>
          <a:blip r:embed="rId15"/>
        </a:buBlip>
        <a:tabLst/>
        <a:defRPr lang="en-GB" altLang="es-ES" sz="2200" noProof="0" dirty="0" smtClean="0">
          <a:solidFill>
            <a:schemeClr val="tx1"/>
          </a:solidFill>
          <a:latin typeface="+mn-lt"/>
          <a:ea typeface="+mn-ea"/>
          <a:cs typeface="+mn-cs"/>
        </a:defRPr>
      </a:lvl3pPr>
      <a:lvl4pPr marL="1451541" marR="0" indent="-207363" algn="l" defTabSz="325445" rtl="0" eaLnBrk="1" fontAlgn="base" latinLnBrk="0" hangingPunct="1">
        <a:lnSpc>
          <a:spcPct val="93000"/>
        </a:lnSpc>
        <a:spcBef>
          <a:spcPct val="0"/>
        </a:spcBef>
        <a:spcAft>
          <a:spcPts val="522"/>
        </a:spcAft>
        <a:buClr>
          <a:srgbClr val="000000"/>
        </a:buClr>
        <a:buSzPct val="100000"/>
        <a:buFontTx/>
        <a:buBlip>
          <a:blip r:embed="rId16"/>
        </a:buBlip>
        <a:tabLst/>
        <a:defRPr lang="en-GB" altLang="es-ES" sz="2200" noProof="0" dirty="0" smtClean="0">
          <a:solidFill>
            <a:schemeClr val="tx1"/>
          </a:solidFill>
          <a:latin typeface="+mn-lt"/>
          <a:ea typeface="+mn-ea"/>
          <a:cs typeface="+mn-cs"/>
        </a:defRPr>
      </a:lvl4pPr>
      <a:lvl5pPr marL="1866268" marR="0" indent="-207363" algn="l" defTabSz="325445" rtl="0" eaLnBrk="1" fontAlgn="base" latinLnBrk="0" hangingPunct="1">
        <a:lnSpc>
          <a:spcPct val="93000"/>
        </a:lnSpc>
        <a:spcBef>
          <a:spcPct val="0"/>
        </a:spcBef>
        <a:spcAft>
          <a:spcPts val="261"/>
        </a:spcAft>
        <a:buClr>
          <a:srgbClr val="003550"/>
        </a:buClr>
        <a:buSzPct val="100000"/>
        <a:buFontTx/>
        <a:buBlip>
          <a:blip r:embed="rId17"/>
        </a:buBlip>
        <a:tabLst/>
        <a:defRPr lang="en-GB" altLang="es-ES" sz="2200" noProof="0" dirty="0" smtClean="0">
          <a:solidFill>
            <a:schemeClr val="tx1"/>
          </a:solidFill>
          <a:latin typeface="+mn-lt"/>
          <a:ea typeface="+mn-ea"/>
          <a:cs typeface="+mn-cs"/>
        </a:defRPr>
      </a:lvl5pPr>
      <a:lvl6pPr marL="2280994"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6pPr>
      <a:lvl7pPr marL="2695720"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7pPr>
      <a:lvl8pPr marL="3110446"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8pPr>
      <a:lvl9pPr marL="3525172"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9pPr>
    </p:bodyStyle>
    <p:otherStyle>
      <a:defPPr>
        <a:defRPr lang="de-DE"/>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27.png"/><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xml"/><Relationship Id="rId1" Type="http://schemas.openxmlformats.org/officeDocument/2006/relationships/vmlDrawing" Target="../drawings/vmlDrawing3.vml"/><Relationship Id="rId5" Type="http://schemas.openxmlformats.org/officeDocument/2006/relationships/image" Target="../media/image27.png"/><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ilagros.montero@ciemat.e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5.png"/><Relationship Id="rId4"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2344848" y="5180400"/>
            <a:ext cx="6681793" cy="576000"/>
          </a:xfrm>
        </p:spPr>
        <p:txBody>
          <a:bodyPr/>
          <a:lstStyle/>
          <a:p>
            <a:r>
              <a:rPr lang="es-ES" dirty="0"/>
              <a:t>Montero, M</a:t>
            </a:r>
            <a:r>
              <a:rPr lang="es-ES" dirty="0" smtClean="0"/>
              <a:t>.; </a:t>
            </a:r>
            <a:r>
              <a:rPr lang="es-ES" dirty="0"/>
              <a:t>Trueba, C</a:t>
            </a:r>
            <a:r>
              <a:rPr lang="es-ES" dirty="0" smtClean="0"/>
              <a:t>.; </a:t>
            </a:r>
            <a:r>
              <a:rPr lang="es-ES" dirty="0"/>
              <a:t>Sala, R</a:t>
            </a:r>
            <a:r>
              <a:rPr lang="es-ES" dirty="0" smtClean="0"/>
              <a:t>.; </a:t>
            </a:r>
            <a:r>
              <a:rPr lang="es-ES" dirty="0"/>
              <a:t>García-Puerta, B</a:t>
            </a:r>
            <a:r>
              <a:rPr lang="es-ES" dirty="0" smtClean="0"/>
              <a:t>. et al.</a:t>
            </a:r>
            <a:endParaRPr lang="es-ES" dirty="0"/>
          </a:p>
        </p:txBody>
      </p:sp>
      <p:sp>
        <p:nvSpPr>
          <p:cNvPr id="3" name="2 Título"/>
          <p:cNvSpPr>
            <a:spLocks noGrp="1"/>
          </p:cNvSpPr>
          <p:nvPr>
            <p:ph type="ctrTitle"/>
          </p:nvPr>
        </p:nvSpPr>
        <p:spPr/>
        <p:txBody>
          <a:bodyPr>
            <a:normAutofit fontScale="90000"/>
          </a:bodyPr>
          <a:lstStyle/>
          <a:p>
            <a:r>
              <a:rPr lang="en-US" dirty="0"/>
              <a:t>European scenario-based stakeholder discussion panels, to test their engagement in the decision making process during the transition phase of a nuclear emergency </a:t>
            </a:r>
            <a:endParaRPr lang="es-ES" dirty="0"/>
          </a:p>
        </p:txBody>
      </p:sp>
      <p:sp>
        <p:nvSpPr>
          <p:cNvPr id="4" name="3 Marcador de texto"/>
          <p:cNvSpPr>
            <a:spLocks noGrp="1"/>
          </p:cNvSpPr>
          <p:nvPr>
            <p:ph type="body" sz="quarter" idx="10"/>
          </p:nvPr>
        </p:nvSpPr>
        <p:spPr>
          <a:xfrm>
            <a:off x="470780" y="313422"/>
            <a:ext cx="5779896" cy="1519237"/>
          </a:xfrm>
        </p:spPr>
        <p:txBody>
          <a:bodyPr/>
          <a:lstStyle/>
          <a:p>
            <a:r>
              <a:rPr lang="es-ES" dirty="0" smtClean="0"/>
              <a:t>5</a:t>
            </a:r>
            <a:r>
              <a:rPr lang="es-ES" baseline="30000" dirty="0" smtClean="0"/>
              <a:t>TH</a:t>
            </a:r>
            <a:r>
              <a:rPr lang="es-ES" dirty="0" smtClean="0"/>
              <a:t> NERIS Workshop</a:t>
            </a:r>
          </a:p>
          <a:p>
            <a:pPr lvl="1"/>
            <a:r>
              <a:rPr lang="en-US" dirty="0"/>
              <a:t>Key challenges in the preparedness, response and recovery phase of a nuclear or radiological </a:t>
            </a:r>
            <a:r>
              <a:rPr lang="en-US" dirty="0" smtClean="0"/>
              <a:t>emergency</a:t>
            </a:r>
          </a:p>
          <a:p>
            <a:pPr lvl="2"/>
            <a:r>
              <a:rPr lang="en-US" dirty="0" smtClean="0"/>
              <a:t>3-5 April. Roskilde, Denmark</a:t>
            </a:r>
            <a:endParaRPr lang="es-ES" dirty="0"/>
          </a:p>
        </p:txBody>
      </p:sp>
      <p:pic>
        <p:nvPicPr>
          <p:cNvPr id="6" name="5 Marcador de posición de imagen"/>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133" b="1133"/>
          <a:stretch>
            <a:fillRect/>
          </a:stretch>
        </p:blipFill>
        <p:spPr/>
      </p:pic>
    </p:spTree>
    <p:extLst>
      <p:ext uri="{BB962C8B-B14F-4D97-AF65-F5344CB8AC3E}">
        <p14:creationId xmlns:p14="http://schemas.microsoft.com/office/powerpoint/2010/main" val="1651513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Composition</a:t>
            </a:r>
            <a:r>
              <a:rPr lang="es-ES" dirty="0" smtClean="0"/>
              <a:t> of </a:t>
            </a:r>
            <a:r>
              <a:rPr lang="es-ES" dirty="0" err="1" smtClean="0"/>
              <a:t>the</a:t>
            </a:r>
            <a:r>
              <a:rPr lang="es-ES" dirty="0" smtClean="0"/>
              <a:t> </a:t>
            </a:r>
            <a:r>
              <a:rPr lang="es-ES" dirty="0" err="1" smtClean="0"/>
              <a:t>panels</a:t>
            </a:r>
            <a:endParaRPr lang="es-ES" dirty="0"/>
          </a:p>
        </p:txBody>
      </p:sp>
      <p:sp>
        <p:nvSpPr>
          <p:cNvPr id="3" name="Marcador de contenido 2"/>
          <p:cNvSpPr>
            <a:spLocks noGrp="1"/>
          </p:cNvSpPr>
          <p:nvPr>
            <p:ph idx="1"/>
          </p:nvPr>
        </p:nvSpPr>
        <p:spPr>
          <a:xfrm>
            <a:off x="251243" y="885808"/>
            <a:ext cx="8556592" cy="2097679"/>
          </a:xfrm>
        </p:spPr>
        <p:txBody>
          <a:bodyPr/>
          <a:lstStyle/>
          <a:p>
            <a:pPr lvl="0">
              <a:buBlip>
                <a:blip r:embed="rId2"/>
              </a:buBlip>
              <a:defRPr/>
            </a:pPr>
            <a:r>
              <a:rPr lang="en-US" dirty="0">
                <a:solidFill>
                  <a:sysClr val="windowText" lastClr="000000"/>
                </a:solidFill>
                <a:cs typeface="Arial" panose="020B0604020202020204" pitchFamily="34" charset="0"/>
              </a:rPr>
              <a:t>The panels have been composed of experts and representatives of stakeholders groups, covering the three broad categories defined as:</a:t>
            </a:r>
          </a:p>
          <a:p>
            <a:pPr marL="673930" lvl="2" indent="-311045">
              <a:spcAft>
                <a:spcPts val="1293"/>
              </a:spcAft>
              <a:buClr>
                <a:srgbClr val="3898B2"/>
              </a:buClr>
              <a:buBlip>
                <a:blip r:embed="rId2"/>
              </a:buBlip>
              <a:defRPr/>
            </a:pPr>
            <a:r>
              <a:rPr lang="en-US" sz="2000" dirty="0">
                <a:solidFill>
                  <a:sysClr val="windowText" lastClr="000000"/>
                </a:solidFill>
                <a:cs typeface="Arial" panose="020B0604020202020204" pitchFamily="34" charset="0"/>
              </a:rPr>
              <a:t>Stakeholders directly involved in the post-emergency planning and management of the transition phase: representatives of Government institutions, agencies or companies directly involved in the management of the transition phase, </a:t>
            </a:r>
          </a:p>
          <a:p>
            <a:endParaRPr lang="es-ES" dirty="0"/>
          </a:p>
        </p:txBody>
      </p:sp>
      <p:sp>
        <p:nvSpPr>
          <p:cNvPr id="4" name="Marcador de contenido 5"/>
          <p:cNvSpPr txBox="1">
            <a:spLocks/>
          </p:cNvSpPr>
          <p:nvPr/>
        </p:nvSpPr>
        <p:spPr bwMode="auto">
          <a:xfrm>
            <a:off x="183057" y="2983487"/>
            <a:ext cx="4267200" cy="3227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201" rIns="0" bIns="0" numCol="1" anchor="t" anchorCtr="0" compatLnSpc="1">
            <a:prstTxWarp prst="textNoShape">
              <a:avLst/>
            </a:prstTxWarp>
          </a:bodyPr>
          <a:lstStyle>
            <a:lvl1pPr marL="311045" indent="-311045" algn="l" defTabSz="325445" rtl="0" eaLnBrk="1" fontAlgn="base" hangingPunct="1">
              <a:lnSpc>
                <a:spcPct val="93000"/>
              </a:lnSpc>
              <a:spcBef>
                <a:spcPct val="0"/>
              </a:spcBef>
              <a:spcAft>
                <a:spcPts val="1293"/>
              </a:spcAft>
              <a:buClr>
                <a:srgbClr val="000000"/>
              </a:buClr>
              <a:buSzPct val="100000"/>
              <a:buBlip>
                <a:blip r:embed="rId2"/>
              </a:buBlip>
              <a:defRPr sz="2200">
                <a:solidFill>
                  <a:schemeClr val="tx1"/>
                </a:solidFill>
                <a:latin typeface="+mn-lt"/>
                <a:ea typeface="+mn-ea"/>
                <a:cs typeface="Arial" panose="020B0604020202020204" pitchFamily="34" charset="0"/>
              </a:defRPr>
            </a:lvl1pPr>
            <a:lvl2pPr marL="673930" indent="-259204" algn="l" defTabSz="325445" rtl="0" eaLnBrk="1" fontAlgn="base" hangingPunct="1">
              <a:lnSpc>
                <a:spcPct val="93000"/>
              </a:lnSpc>
              <a:spcBef>
                <a:spcPct val="0"/>
              </a:spcBef>
              <a:spcAft>
                <a:spcPts val="1032"/>
              </a:spcAft>
              <a:buClr>
                <a:srgbClr val="000000"/>
              </a:buClr>
              <a:buSzPct val="100000"/>
              <a:buFontTx/>
              <a:buBlip>
                <a:blip r:embed="rId3"/>
              </a:buBlip>
              <a:defRPr sz="2000">
                <a:solidFill>
                  <a:schemeClr val="tx1"/>
                </a:solidFill>
                <a:latin typeface="+mn-lt"/>
                <a:cs typeface="Arial" panose="020B0604020202020204" pitchFamily="34" charset="0"/>
              </a:defRPr>
            </a:lvl2pPr>
            <a:lvl3pPr marL="1036815" indent="-207363" algn="l" defTabSz="325445" rtl="0" eaLnBrk="1" fontAlgn="base" hangingPunct="1">
              <a:lnSpc>
                <a:spcPct val="93000"/>
              </a:lnSpc>
              <a:spcBef>
                <a:spcPct val="0"/>
              </a:spcBef>
              <a:spcAft>
                <a:spcPts val="771"/>
              </a:spcAft>
              <a:buClr>
                <a:schemeClr val="accent1"/>
              </a:buClr>
              <a:buSzPct val="100000"/>
              <a:buFont typeface="Arial" pitchFamily="34" charset="0"/>
              <a:buChar char="●"/>
              <a:defRPr>
                <a:solidFill>
                  <a:schemeClr val="tx1"/>
                </a:solidFill>
                <a:latin typeface="+mn-lt"/>
                <a:cs typeface="Arial" panose="020B0604020202020204" pitchFamily="34" charset="0"/>
              </a:defRPr>
            </a:lvl3pPr>
            <a:lvl4pPr marL="1451541" indent="-207363" algn="l" defTabSz="325445" rtl="0" eaLnBrk="1" fontAlgn="base" hangingPunct="1">
              <a:lnSpc>
                <a:spcPct val="93000"/>
              </a:lnSpc>
              <a:spcBef>
                <a:spcPct val="0"/>
              </a:spcBef>
              <a:spcAft>
                <a:spcPts val="522"/>
              </a:spcAft>
              <a:buClr>
                <a:schemeClr val="accent1"/>
              </a:buClr>
              <a:buSzPct val="100000"/>
              <a:buFont typeface="Arial" pitchFamily="34" charset="0"/>
              <a:buChar char="●"/>
              <a:defRPr sz="1600">
                <a:solidFill>
                  <a:schemeClr val="tx1"/>
                </a:solidFill>
                <a:latin typeface="+mn-lt"/>
                <a:cs typeface="Arial" panose="020B0604020202020204" pitchFamily="34" charset="0"/>
              </a:defRPr>
            </a:lvl4pPr>
            <a:lvl5pPr marL="1866268" indent="-207363" algn="l" defTabSz="325445" rtl="0" eaLnBrk="1" fontAlgn="base" hangingPunct="1">
              <a:lnSpc>
                <a:spcPct val="93000"/>
              </a:lnSpc>
              <a:spcBef>
                <a:spcPct val="0"/>
              </a:spcBef>
              <a:spcAft>
                <a:spcPts val="261"/>
              </a:spcAft>
              <a:buClr>
                <a:schemeClr val="accent1"/>
              </a:buClr>
              <a:buSzPct val="100000"/>
              <a:buFont typeface="Wingdings" pitchFamily="2" charset="2"/>
              <a:buChar char="Ø"/>
              <a:defRPr sz="1600">
                <a:solidFill>
                  <a:schemeClr val="tx1"/>
                </a:solidFill>
                <a:latin typeface="+mn-lt"/>
                <a:cs typeface="Arial" panose="020B0604020202020204" pitchFamily="34" charset="0"/>
              </a:defRPr>
            </a:lvl5pPr>
            <a:lvl6pPr marL="2280994"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6pPr>
            <a:lvl7pPr marL="2695720"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7pPr>
            <a:lvl8pPr marL="3110446"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8pPr>
            <a:lvl9pPr marL="3525172"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9pPr>
          </a:lstStyle>
          <a:p>
            <a:pPr marL="673930" marR="0" lvl="1" indent="-259204" algn="l" defTabSz="325445" rtl="0" eaLnBrk="1" fontAlgn="base" latinLnBrk="0" hangingPunct="1">
              <a:lnSpc>
                <a:spcPct val="93000"/>
              </a:lnSpc>
              <a:spcBef>
                <a:spcPct val="0"/>
              </a:spcBef>
              <a:spcAft>
                <a:spcPts val="1032"/>
              </a:spcAft>
              <a:buClr>
                <a:srgbClr val="000000"/>
              </a:buClr>
              <a:buSzPct val="100000"/>
              <a:buFontTx/>
              <a:buBlip>
                <a:blip r:embed="rId3"/>
              </a:buBlip>
              <a:tabLst/>
              <a:defRPr/>
            </a:pPr>
            <a:r>
              <a:rPr kumimoji="0" lang="en-US" sz="2000" b="0" i="0" u="none" strike="noStrike" kern="0" cap="none" spc="0" normalizeH="0" baseline="0" noProof="0" dirty="0" smtClean="0">
                <a:ln>
                  <a:noFill/>
                </a:ln>
                <a:solidFill>
                  <a:sysClr val="windowText" lastClr="000000"/>
                </a:solidFill>
                <a:effectLst/>
                <a:uLnTx/>
                <a:uFillTx/>
                <a:latin typeface="Calibri"/>
                <a:cs typeface="Arial" panose="020B0604020202020204" pitchFamily="34" charset="0"/>
              </a:rPr>
              <a:t>Others affected but not involved in such management: representatives of the population, producers, industries, marketers, directly affected, </a:t>
            </a:r>
          </a:p>
          <a:p>
            <a:pPr marL="673930" marR="0" lvl="1" indent="-259204" algn="l" defTabSz="325445" rtl="0" eaLnBrk="1" fontAlgn="base" latinLnBrk="0" hangingPunct="1">
              <a:lnSpc>
                <a:spcPct val="93000"/>
              </a:lnSpc>
              <a:spcBef>
                <a:spcPct val="0"/>
              </a:spcBef>
              <a:spcAft>
                <a:spcPts val="1032"/>
              </a:spcAft>
              <a:buClr>
                <a:srgbClr val="000000"/>
              </a:buClr>
              <a:buSzPct val="100000"/>
              <a:buFontTx/>
              <a:buBlip>
                <a:blip r:embed="rId3"/>
              </a:buBlip>
              <a:tabLst/>
              <a:defRPr/>
            </a:pPr>
            <a:r>
              <a:rPr kumimoji="0" lang="en-US" sz="2000" b="0" i="0" u="none" strike="noStrike" kern="0" cap="none" spc="0" normalizeH="0" baseline="0" noProof="0" dirty="0" smtClean="0">
                <a:ln>
                  <a:noFill/>
                </a:ln>
                <a:solidFill>
                  <a:sysClr val="windowText" lastClr="000000"/>
                </a:solidFill>
                <a:effectLst/>
                <a:uLnTx/>
                <a:uFillTx/>
                <a:latin typeface="Calibri"/>
                <a:cs typeface="Arial" panose="020B0604020202020204" pitchFamily="34" charset="0"/>
              </a:rPr>
              <a:t>Others unaffected but interested: experts with a high level of knowledge related to the subject or activity, but not directly affected by this type of situation</a:t>
            </a:r>
          </a:p>
          <a:p>
            <a:pPr marL="311045" marR="0" lvl="0" indent="-311045" algn="l" defTabSz="325445" rtl="0" eaLnBrk="1" fontAlgn="base" latinLnBrk="0" hangingPunct="1">
              <a:lnSpc>
                <a:spcPct val="93000"/>
              </a:lnSpc>
              <a:spcBef>
                <a:spcPct val="0"/>
              </a:spcBef>
              <a:spcAft>
                <a:spcPts val="1293"/>
              </a:spcAft>
              <a:buClr>
                <a:srgbClr val="000000"/>
              </a:buClr>
              <a:buSzPct val="100000"/>
              <a:buFontTx/>
              <a:buBlip>
                <a:blip r:embed="rId2"/>
              </a:buBlip>
              <a:tabLst/>
              <a:defRPr/>
            </a:pPr>
            <a:endParaRPr kumimoji="0" lang="es-ES" sz="2200" b="0" i="0" u="none" strike="noStrike" kern="0" cap="none" spc="0" normalizeH="0" baseline="0" noProof="0" dirty="0">
              <a:ln>
                <a:noFill/>
              </a:ln>
              <a:solidFill>
                <a:sysClr val="windowText" lastClr="000000"/>
              </a:solidFill>
              <a:effectLst/>
              <a:uLnTx/>
              <a:uFillTx/>
              <a:latin typeface="Calibri"/>
              <a:ea typeface="+mn-ea"/>
              <a:cs typeface="Arial" panose="020B0604020202020204" pitchFamily="34" charset="0"/>
            </a:endParaRPr>
          </a:p>
        </p:txBody>
      </p:sp>
      <p:sp>
        <p:nvSpPr>
          <p:cNvPr id="6" name="CuadroTexto 5"/>
          <p:cNvSpPr txBox="1"/>
          <p:nvPr/>
        </p:nvSpPr>
        <p:spPr>
          <a:xfrm>
            <a:off x="5300352" y="6887672"/>
            <a:ext cx="3767374" cy="378565"/>
          </a:xfrm>
          <a:prstGeom prst="rect">
            <a:avLst/>
          </a:prstGeom>
          <a:noFill/>
        </p:spPr>
        <p:txBody>
          <a:bodyPr wrap="square" rtlCol="0">
            <a:spAutoFit/>
          </a:bodyPr>
          <a:lstStyle/>
          <a:p>
            <a:r>
              <a:rPr lang="es-ES" sz="1000" dirty="0" err="1" smtClean="0">
                <a:latin typeface="Calibri"/>
              </a:rPr>
              <a:t>Tentative</a:t>
            </a:r>
            <a:r>
              <a:rPr lang="es-ES" sz="1000" dirty="0" smtClean="0">
                <a:latin typeface="Calibri"/>
              </a:rPr>
              <a:t> </a:t>
            </a:r>
            <a:r>
              <a:rPr lang="es-ES" sz="1000" dirty="0" err="1" smtClean="0">
                <a:latin typeface="Calibri"/>
              </a:rPr>
              <a:t>number</a:t>
            </a:r>
            <a:r>
              <a:rPr lang="es-ES" sz="1000" dirty="0" smtClean="0">
                <a:latin typeface="Calibri"/>
              </a:rPr>
              <a:t> </a:t>
            </a:r>
            <a:r>
              <a:rPr lang="es-ES" sz="1000" dirty="0" err="1" smtClean="0">
                <a:latin typeface="Calibri"/>
              </a:rPr>
              <a:t>for</a:t>
            </a:r>
            <a:r>
              <a:rPr lang="es-ES" sz="1000" dirty="0" smtClean="0">
                <a:latin typeface="Calibri"/>
              </a:rPr>
              <a:t> </a:t>
            </a:r>
            <a:r>
              <a:rPr lang="es-ES" sz="1000" dirty="0" err="1" smtClean="0">
                <a:latin typeface="Calibri"/>
              </a:rPr>
              <a:t>Norway</a:t>
            </a:r>
            <a:r>
              <a:rPr lang="es-ES" sz="1000" dirty="0" smtClean="0">
                <a:latin typeface="Calibri"/>
              </a:rPr>
              <a:t> and Portugal. </a:t>
            </a:r>
            <a:r>
              <a:rPr lang="es-ES" sz="1000" dirty="0" err="1" smtClean="0">
                <a:latin typeface="Calibri"/>
              </a:rPr>
              <a:t>Their</a:t>
            </a:r>
            <a:r>
              <a:rPr lang="es-ES" sz="1000" dirty="0" smtClean="0">
                <a:latin typeface="Calibri"/>
              </a:rPr>
              <a:t> </a:t>
            </a:r>
            <a:r>
              <a:rPr lang="es-ES" sz="1000" dirty="0" err="1" smtClean="0">
                <a:latin typeface="Calibri"/>
              </a:rPr>
              <a:t>panelss</a:t>
            </a:r>
            <a:r>
              <a:rPr lang="es-ES" sz="1000" dirty="0" smtClean="0">
                <a:latin typeface="Calibri"/>
              </a:rPr>
              <a:t> are </a:t>
            </a:r>
            <a:r>
              <a:rPr lang="es-ES" sz="1000" dirty="0" err="1" smtClean="0">
                <a:latin typeface="Calibri"/>
              </a:rPr>
              <a:t>under</a:t>
            </a:r>
            <a:r>
              <a:rPr lang="es-ES" sz="1000" dirty="0" smtClean="0">
                <a:latin typeface="Calibri"/>
              </a:rPr>
              <a:t> </a:t>
            </a:r>
            <a:r>
              <a:rPr lang="es-ES" sz="1000" dirty="0" err="1" smtClean="0">
                <a:latin typeface="Calibri"/>
              </a:rPr>
              <a:t>preparation</a:t>
            </a:r>
            <a:endParaRPr lang="es-ES" sz="1000" dirty="0">
              <a:latin typeface="Calibri"/>
            </a:endParaRPr>
          </a:p>
        </p:txBody>
      </p:sp>
      <p:graphicFrame>
        <p:nvGraphicFramePr>
          <p:cNvPr id="7" name="Gráfico 6"/>
          <p:cNvGraphicFramePr>
            <a:graphicFrameLocks/>
          </p:cNvGraphicFramePr>
          <p:nvPr>
            <p:extLst>
              <p:ext uri="{D42A27DB-BD31-4B8C-83A1-F6EECF244321}">
                <p14:modId xmlns:p14="http://schemas.microsoft.com/office/powerpoint/2010/main" val="2814769238"/>
              </p:ext>
            </p:extLst>
          </p:nvPr>
        </p:nvGraphicFramePr>
        <p:xfrm>
          <a:off x="4599188" y="2807855"/>
          <a:ext cx="4468538" cy="27616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531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ext uri="{D42A27DB-BD31-4B8C-83A1-F6EECF244321}">
                <p14:modId xmlns:p14="http://schemas.microsoft.com/office/powerpoint/2010/main" val="2841686029"/>
              </p:ext>
            </p:extLst>
          </p:nvPr>
        </p:nvGraphicFramePr>
        <p:xfrm>
          <a:off x="292100" y="2762250"/>
          <a:ext cx="8604250" cy="3197225"/>
        </p:xfrm>
        <a:graphic>
          <a:graphicData uri="http://schemas.openxmlformats.org/presentationml/2006/ole">
            <mc:AlternateContent xmlns:mc="http://schemas.openxmlformats.org/markup-compatibility/2006">
              <mc:Choice xmlns:v="urn:schemas-microsoft-com:vml" Requires="v">
                <p:oleObj spid="_x0000_s4118" name="Hoja de cálculo" r:id="rId3" imgW="13709780" imgH="5092792" progId="Excel.Sheet.12">
                  <p:embed/>
                </p:oleObj>
              </mc:Choice>
              <mc:Fallback>
                <p:oleObj name="Hoja de cálculo" r:id="rId3" imgW="13709780" imgH="5092792" progId="Excel.Sheet.12">
                  <p:embed/>
                  <p:pic>
                    <p:nvPicPr>
                      <p:cNvPr id="7" name="Objeto 6"/>
                      <p:cNvPicPr/>
                      <p:nvPr/>
                    </p:nvPicPr>
                    <p:blipFill>
                      <a:blip r:embed="rId4"/>
                      <a:stretch>
                        <a:fillRect/>
                      </a:stretch>
                    </p:blipFill>
                    <p:spPr>
                      <a:xfrm>
                        <a:off x="292100" y="2762250"/>
                        <a:ext cx="8604250" cy="31972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oleObj>
              </mc:Fallback>
            </mc:AlternateContent>
          </a:graphicData>
        </a:graphic>
      </p:graphicFrame>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7525" y="240146"/>
            <a:ext cx="2613891" cy="2613891"/>
          </a:xfrm>
          <a:prstGeom prst="rect">
            <a:avLst/>
          </a:prstGeom>
        </p:spPr>
      </p:pic>
      <p:sp>
        <p:nvSpPr>
          <p:cNvPr id="4" name="Título 3"/>
          <p:cNvSpPr>
            <a:spLocks noGrp="1"/>
          </p:cNvSpPr>
          <p:nvPr>
            <p:ph type="title"/>
          </p:nvPr>
        </p:nvSpPr>
        <p:spPr/>
        <p:txBody>
          <a:bodyPr/>
          <a:lstStyle/>
          <a:p>
            <a:r>
              <a:rPr lang="en-GB" dirty="0" smtClean="0"/>
              <a:t>Overview of panels in nuclear countries</a:t>
            </a:r>
            <a:endParaRPr lang="en-GB" dirty="0"/>
          </a:p>
        </p:txBody>
      </p:sp>
      <p:sp>
        <p:nvSpPr>
          <p:cNvPr id="6" name="CuadroTexto 5"/>
          <p:cNvSpPr txBox="1"/>
          <p:nvPr/>
        </p:nvSpPr>
        <p:spPr>
          <a:xfrm>
            <a:off x="143162" y="6110223"/>
            <a:ext cx="2618512" cy="235449"/>
          </a:xfrm>
          <a:prstGeom prst="rect">
            <a:avLst/>
          </a:prstGeom>
          <a:noFill/>
        </p:spPr>
        <p:txBody>
          <a:bodyPr wrap="square" rtlCol="0">
            <a:spAutoFit/>
          </a:bodyPr>
          <a:lstStyle/>
          <a:p>
            <a:pPr algn="l"/>
            <a:r>
              <a:rPr lang="en-US" sz="1000" b="0" dirty="0">
                <a:solidFill>
                  <a:schemeClr val="tx1"/>
                </a:solidFill>
                <a:latin typeface="+mn-lt"/>
              </a:rPr>
              <a:t>Icon made by </a:t>
            </a:r>
            <a:r>
              <a:rPr lang="en-US" sz="1000" b="0" dirty="0" err="1" smtClean="0">
                <a:solidFill>
                  <a:schemeClr val="tx1"/>
                </a:solidFill>
                <a:latin typeface="+mn-lt"/>
              </a:rPr>
              <a:t>freepick</a:t>
            </a:r>
            <a:r>
              <a:rPr lang="en-US" sz="1000" b="0" dirty="0" smtClean="0">
                <a:solidFill>
                  <a:schemeClr val="tx1"/>
                </a:solidFill>
                <a:latin typeface="+mn-lt"/>
              </a:rPr>
              <a:t> </a:t>
            </a:r>
            <a:r>
              <a:rPr lang="en-US" sz="1000" b="0" dirty="0">
                <a:solidFill>
                  <a:schemeClr val="tx1"/>
                </a:solidFill>
                <a:latin typeface="+mn-lt"/>
              </a:rPr>
              <a:t>from www.flaticon.com </a:t>
            </a:r>
            <a:endParaRPr lang="es-ES" sz="1000" b="0" dirty="0">
              <a:solidFill>
                <a:schemeClr val="tx1"/>
              </a:solidFill>
              <a:latin typeface="+mn-lt"/>
            </a:endParaRPr>
          </a:p>
        </p:txBody>
      </p:sp>
    </p:spTree>
    <p:extLst>
      <p:ext uri="{BB962C8B-B14F-4D97-AF65-F5344CB8AC3E}">
        <p14:creationId xmlns:p14="http://schemas.microsoft.com/office/powerpoint/2010/main" val="358712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ext uri="{D42A27DB-BD31-4B8C-83A1-F6EECF244321}">
                <p14:modId xmlns:p14="http://schemas.microsoft.com/office/powerpoint/2010/main" val="2893747043"/>
              </p:ext>
            </p:extLst>
          </p:nvPr>
        </p:nvGraphicFramePr>
        <p:xfrm>
          <a:off x="236318" y="2647015"/>
          <a:ext cx="8626917" cy="3217121"/>
        </p:xfrm>
        <a:graphic>
          <a:graphicData uri="http://schemas.openxmlformats.org/presentationml/2006/ole">
            <mc:AlternateContent xmlns:mc="http://schemas.openxmlformats.org/markup-compatibility/2006">
              <mc:Choice xmlns:v="urn:schemas-microsoft-com:vml" Requires="v">
                <p:oleObj spid="_x0000_s3093" name="Hoja de cálculo" r:id="rId3" imgW="13709780" imgH="5111912" progId="Excel.Sheet.12">
                  <p:embed/>
                </p:oleObj>
              </mc:Choice>
              <mc:Fallback>
                <p:oleObj name="Hoja de cálculo" r:id="rId3" imgW="13709780" imgH="5111912" progId="Excel.Sheet.12">
                  <p:embed/>
                  <p:pic>
                    <p:nvPicPr>
                      <p:cNvPr id="0" name=""/>
                      <p:cNvPicPr/>
                      <p:nvPr/>
                    </p:nvPicPr>
                    <p:blipFill>
                      <a:blip r:embed="rId4"/>
                      <a:stretch>
                        <a:fillRect/>
                      </a:stretch>
                    </p:blipFill>
                    <p:spPr>
                      <a:xfrm>
                        <a:off x="236318" y="2647015"/>
                        <a:ext cx="8626917" cy="3217121"/>
                      </a:xfrm>
                      <a:prstGeom prst="rect">
                        <a:avLst/>
                      </a:prstGeom>
                    </p:spPr>
                  </p:pic>
                </p:oleObj>
              </mc:Fallback>
            </mc:AlternateContent>
          </a:graphicData>
        </a:graphic>
      </p:graphicFrame>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9344" y="245560"/>
            <a:ext cx="2613891" cy="2613891"/>
          </a:xfrm>
          <a:prstGeom prst="rect">
            <a:avLst/>
          </a:prstGeom>
        </p:spPr>
      </p:pic>
      <p:sp>
        <p:nvSpPr>
          <p:cNvPr id="4" name="Título 3"/>
          <p:cNvSpPr>
            <a:spLocks noGrp="1"/>
          </p:cNvSpPr>
          <p:nvPr>
            <p:ph type="title"/>
          </p:nvPr>
        </p:nvSpPr>
        <p:spPr>
          <a:xfrm>
            <a:off x="1930400" y="33124"/>
            <a:ext cx="7162052" cy="633667"/>
          </a:xfrm>
        </p:spPr>
        <p:txBody>
          <a:bodyPr/>
          <a:lstStyle/>
          <a:p>
            <a:r>
              <a:rPr lang="en-GB" dirty="0" smtClean="0"/>
              <a:t>Overview of panels in non nuclear countries</a:t>
            </a:r>
            <a:endParaRPr lang="en-GB" dirty="0"/>
          </a:p>
        </p:txBody>
      </p:sp>
      <p:sp>
        <p:nvSpPr>
          <p:cNvPr id="7" name="Multiplicar 6"/>
          <p:cNvSpPr/>
          <p:nvPr/>
        </p:nvSpPr>
        <p:spPr bwMode="auto">
          <a:xfrm>
            <a:off x="5690072" y="1422400"/>
            <a:ext cx="3732434" cy="1757884"/>
          </a:xfrm>
          <a:prstGeom prst="mathMultiply">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358775"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s-ES" sz="1800" b="0" i="0" u="none" strike="noStrike" cap="none" normalizeH="0" baseline="0" smtClean="0">
              <a:ln>
                <a:noFill/>
              </a:ln>
              <a:effectLst/>
              <a:latin typeface="Arial" charset="0"/>
            </a:endParaRPr>
          </a:p>
        </p:txBody>
      </p:sp>
    </p:spTree>
    <p:extLst>
      <p:ext uri="{BB962C8B-B14F-4D97-AF65-F5344CB8AC3E}">
        <p14:creationId xmlns:p14="http://schemas.microsoft.com/office/powerpoint/2010/main" val="2494597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Uncertainties</a:t>
            </a:r>
            <a:r>
              <a:rPr lang="es-ES" dirty="0"/>
              <a:t> </a:t>
            </a:r>
            <a:r>
              <a:rPr lang="es-ES" dirty="0" err="1"/>
              <a:t>identified</a:t>
            </a:r>
            <a:endParaRPr lang="es-ES" dirty="0"/>
          </a:p>
        </p:txBody>
      </p:sp>
      <p:sp>
        <p:nvSpPr>
          <p:cNvPr id="3" name="Marcador de contenido 2"/>
          <p:cNvSpPr>
            <a:spLocks noGrp="1"/>
          </p:cNvSpPr>
          <p:nvPr>
            <p:ph idx="1"/>
          </p:nvPr>
        </p:nvSpPr>
        <p:spPr/>
        <p:txBody>
          <a:bodyPr>
            <a:normAutofit fontScale="92500" lnSpcReduction="10000"/>
          </a:bodyPr>
          <a:lstStyle/>
          <a:p>
            <a:r>
              <a:rPr lang="en-US" dirty="0" smtClean="0"/>
              <a:t>Information </a:t>
            </a:r>
            <a:r>
              <a:rPr lang="en-US" dirty="0"/>
              <a:t>needed for decision making and planning</a:t>
            </a:r>
          </a:p>
          <a:p>
            <a:pPr lvl="1"/>
            <a:r>
              <a:rPr lang="en-US" dirty="0"/>
              <a:t>Geographic, environmental, socio-economic, radiological</a:t>
            </a:r>
          </a:p>
          <a:p>
            <a:pPr lvl="1"/>
            <a:r>
              <a:rPr lang="en-US" dirty="0"/>
              <a:t>Type of information support</a:t>
            </a:r>
          </a:p>
          <a:p>
            <a:r>
              <a:rPr lang="en-US" dirty="0"/>
              <a:t>Management and decision making</a:t>
            </a:r>
          </a:p>
          <a:p>
            <a:pPr lvl="1"/>
            <a:r>
              <a:rPr lang="en-US" dirty="0"/>
              <a:t>Regarding decisions</a:t>
            </a:r>
          </a:p>
          <a:p>
            <a:pPr lvl="2"/>
            <a:r>
              <a:rPr lang="en-US" dirty="0"/>
              <a:t>Moment / time</a:t>
            </a:r>
          </a:p>
          <a:p>
            <a:pPr lvl="2"/>
            <a:r>
              <a:rPr lang="en-US" dirty="0"/>
              <a:t>Search for balance between the different evaluation criteria</a:t>
            </a:r>
          </a:p>
          <a:p>
            <a:pPr lvl="2"/>
            <a:r>
              <a:rPr lang="en-US" dirty="0"/>
              <a:t>Impact in the long term</a:t>
            </a:r>
          </a:p>
          <a:p>
            <a:pPr lvl="2"/>
            <a:r>
              <a:rPr lang="en-US" dirty="0"/>
              <a:t>Consideration of all the interests involved</a:t>
            </a:r>
          </a:p>
          <a:p>
            <a:pPr lvl="2"/>
            <a:r>
              <a:rPr lang="en-US" dirty="0"/>
              <a:t>Zoning, identification of the areas / sectors subject to the measures adopted</a:t>
            </a:r>
          </a:p>
          <a:p>
            <a:pPr lvl="2"/>
            <a:r>
              <a:rPr lang="en-US" dirty="0"/>
              <a:t>Involvement of local levels in the decision</a:t>
            </a:r>
          </a:p>
          <a:p>
            <a:pPr lvl="2"/>
            <a:r>
              <a:rPr lang="en-US" dirty="0"/>
              <a:t>What strategy must be adopted</a:t>
            </a:r>
          </a:p>
          <a:p>
            <a:pPr lvl="2"/>
            <a:r>
              <a:rPr lang="en-US" dirty="0"/>
              <a:t>Assumption of the worst case scenario</a:t>
            </a:r>
          </a:p>
          <a:p>
            <a:endParaRPr lang="es-ES" dirty="0"/>
          </a:p>
        </p:txBody>
      </p:sp>
    </p:spTree>
    <p:extLst>
      <p:ext uri="{BB962C8B-B14F-4D97-AF65-F5344CB8AC3E}">
        <p14:creationId xmlns:p14="http://schemas.microsoft.com/office/powerpoint/2010/main" val="3213719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lvl="1"/>
            <a:r>
              <a:rPr lang="en-US" dirty="0" smtClean="0"/>
              <a:t>Management </a:t>
            </a:r>
            <a:r>
              <a:rPr lang="en-US" dirty="0"/>
              <a:t>and decision making</a:t>
            </a:r>
          </a:p>
          <a:p>
            <a:pPr lvl="2"/>
            <a:r>
              <a:rPr lang="en-US" dirty="0"/>
              <a:t>Regarding governance</a:t>
            </a:r>
          </a:p>
          <a:p>
            <a:pPr lvl="2"/>
            <a:r>
              <a:rPr lang="en-US" dirty="0"/>
              <a:t>Communication</a:t>
            </a:r>
          </a:p>
          <a:p>
            <a:pPr lvl="2"/>
            <a:r>
              <a:rPr lang="en-US" dirty="0"/>
              <a:t>Social, economic and environmental factors</a:t>
            </a:r>
          </a:p>
          <a:p>
            <a:pPr lvl="2"/>
            <a:r>
              <a:rPr lang="en-US" dirty="0"/>
              <a:t>Evolution of the situation</a:t>
            </a:r>
          </a:p>
          <a:p>
            <a:pPr lvl="1"/>
            <a:r>
              <a:rPr lang="en-US" dirty="0"/>
              <a:t>Actions and strategies</a:t>
            </a:r>
          </a:p>
          <a:p>
            <a:pPr lvl="2"/>
            <a:r>
              <a:rPr lang="en-US" dirty="0"/>
              <a:t>Legal aspects and compensation</a:t>
            </a:r>
          </a:p>
          <a:p>
            <a:pPr lvl="2"/>
            <a:r>
              <a:rPr lang="en-US" dirty="0"/>
              <a:t>Acceptance by producers and population</a:t>
            </a:r>
          </a:p>
          <a:p>
            <a:pPr lvl="2"/>
            <a:r>
              <a:rPr lang="en-US" dirty="0"/>
              <a:t>Control and surveillance</a:t>
            </a:r>
          </a:p>
          <a:p>
            <a:pPr lvl="2"/>
            <a:r>
              <a:rPr lang="en-US" dirty="0"/>
              <a:t>Conservative, political, social, environmental </a:t>
            </a:r>
            <a:r>
              <a:rPr lang="en-US" dirty="0" smtClean="0"/>
              <a:t>criteria</a:t>
            </a:r>
          </a:p>
          <a:p>
            <a:pPr lvl="1"/>
            <a:r>
              <a:rPr lang="en-US" dirty="0" smtClean="0"/>
              <a:t>Specific management of the economic </a:t>
            </a:r>
            <a:r>
              <a:rPr lang="en-US" dirty="0"/>
              <a:t>sectors </a:t>
            </a:r>
            <a:r>
              <a:rPr lang="en-US" dirty="0" smtClean="0"/>
              <a:t>affected (farming, national / international market)</a:t>
            </a:r>
            <a:endParaRPr lang="es-ES" dirty="0"/>
          </a:p>
        </p:txBody>
      </p:sp>
    </p:spTree>
    <p:extLst>
      <p:ext uri="{BB962C8B-B14F-4D97-AF65-F5344CB8AC3E}">
        <p14:creationId xmlns:p14="http://schemas.microsoft.com/office/powerpoint/2010/main" val="1321498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Summary</a:t>
            </a:r>
            <a:r>
              <a:rPr lang="es-ES" dirty="0" smtClean="0"/>
              <a:t> and </a:t>
            </a:r>
            <a:r>
              <a:rPr lang="es-ES" dirty="0" err="1" smtClean="0"/>
              <a:t>conclusions</a:t>
            </a:r>
            <a:endParaRPr lang="es-ES" dirty="0"/>
          </a:p>
        </p:txBody>
      </p:sp>
      <p:sp>
        <p:nvSpPr>
          <p:cNvPr id="3" name="Marcador de contenido 2"/>
          <p:cNvSpPr>
            <a:spLocks noGrp="1"/>
          </p:cNvSpPr>
          <p:nvPr>
            <p:ph idx="1"/>
          </p:nvPr>
        </p:nvSpPr>
        <p:spPr/>
        <p:txBody>
          <a:bodyPr/>
          <a:lstStyle/>
          <a:p>
            <a:pPr lvl="0">
              <a:buBlip>
                <a:blip r:embed="rId2"/>
              </a:buBlip>
            </a:pPr>
            <a:r>
              <a:rPr lang="en-US" sz="2000" dirty="0">
                <a:solidFill>
                  <a:prstClr val="black"/>
                </a:solidFill>
                <a:cs typeface="Arial" panose="020B0604020202020204" pitchFamily="34" charset="0"/>
              </a:rPr>
              <a:t>The nine panels organized in Europe, under the WP4, have allowed to obtain a very broad and complete vision of all </a:t>
            </a:r>
            <a:r>
              <a:rPr lang="en-US" sz="2000" dirty="0" smtClean="0">
                <a:solidFill>
                  <a:prstClr val="black"/>
                </a:solidFill>
                <a:cs typeface="Arial" panose="020B0604020202020204" pitchFamily="34" charset="0"/>
              </a:rPr>
              <a:t>issues </a:t>
            </a:r>
            <a:r>
              <a:rPr lang="en-US" sz="2000" dirty="0">
                <a:solidFill>
                  <a:prstClr val="black"/>
                </a:solidFill>
                <a:cs typeface="Arial" panose="020B0604020202020204" pitchFamily="34" charset="0"/>
              </a:rPr>
              <a:t>of interest, and the preferences of stakeholders associated with decision making and the preparation of plans for </a:t>
            </a:r>
            <a:r>
              <a:rPr lang="en-US" sz="2000" dirty="0" smtClean="0">
                <a:solidFill>
                  <a:prstClr val="black"/>
                </a:solidFill>
                <a:cs typeface="Arial" panose="020B0604020202020204" pitchFamily="34" charset="0"/>
              </a:rPr>
              <a:t>post-accident </a:t>
            </a:r>
            <a:r>
              <a:rPr lang="en-US" sz="2000" dirty="0">
                <a:solidFill>
                  <a:prstClr val="black"/>
                </a:solidFill>
                <a:cs typeface="Arial" panose="020B0604020202020204" pitchFamily="34" charset="0"/>
              </a:rPr>
              <a:t>recovery, during the transition phase of an emergency. </a:t>
            </a:r>
          </a:p>
          <a:p>
            <a:pPr lvl="0">
              <a:buBlip>
                <a:blip r:embed="rId2"/>
              </a:buBlip>
            </a:pPr>
            <a:r>
              <a:rPr lang="en-US" sz="2000" dirty="0">
                <a:solidFill>
                  <a:prstClr val="black"/>
                </a:solidFill>
                <a:cs typeface="Arial" panose="020B0604020202020204" pitchFamily="34" charset="0"/>
              </a:rPr>
              <a:t>The impact of the measures implemented during the urgent and early phase over the decisions to be taken in the post-emergency, (when and how to review or lift such measures), or how to manage the consequences of contamination during the transition phase and how to select and evaluate the best strategies to consider in future recovery plans, have been discussed.</a:t>
            </a:r>
          </a:p>
          <a:p>
            <a:pPr lvl="0">
              <a:buBlip>
                <a:blip r:embed="rId2"/>
              </a:buBlip>
            </a:pPr>
            <a:r>
              <a:rPr lang="en-US" sz="2000" dirty="0">
                <a:solidFill>
                  <a:prstClr val="black"/>
                </a:solidFill>
                <a:cs typeface="Arial" panose="020B0604020202020204" pitchFamily="34" charset="0"/>
              </a:rPr>
              <a:t>The main uncertainties of the process have been identified and categorized.</a:t>
            </a:r>
          </a:p>
          <a:p>
            <a:pPr lvl="0">
              <a:buBlip>
                <a:blip r:embed="rId2"/>
              </a:buBlip>
            </a:pPr>
            <a:r>
              <a:rPr lang="en-US" sz="2000" dirty="0">
                <a:solidFill>
                  <a:prstClr val="black"/>
                </a:solidFill>
                <a:cs typeface="Arial" panose="020B0604020202020204" pitchFamily="34" charset="0"/>
              </a:rPr>
              <a:t>Urban and agricultural / farming environments have been considered, in </a:t>
            </a:r>
            <a:r>
              <a:rPr lang="en-US" sz="2000" dirty="0" smtClean="0">
                <a:solidFill>
                  <a:prstClr val="black"/>
                </a:solidFill>
                <a:cs typeface="Arial" panose="020B0604020202020204" pitchFamily="34" charset="0"/>
              </a:rPr>
              <a:t>nuclear </a:t>
            </a:r>
            <a:r>
              <a:rPr lang="en-US" sz="2000" dirty="0">
                <a:solidFill>
                  <a:prstClr val="black"/>
                </a:solidFill>
                <a:cs typeface="Arial" panose="020B0604020202020204" pitchFamily="34" charset="0"/>
              </a:rPr>
              <a:t>countries, directly affected and in surrounding non-nuclear countries.</a:t>
            </a:r>
          </a:p>
          <a:p>
            <a:pPr lvl="0">
              <a:buBlip>
                <a:blip r:embed="rId2"/>
              </a:buBlip>
            </a:pPr>
            <a:r>
              <a:rPr lang="en-US" sz="2000" dirty="0">
                <a:solidFill>
                  <a:prstClr val="black"/>
                </a:solidFill>
                <a:cs typeface="Arial" panose="020B0604020202020204" pitchFamily="34" charset="0"/>
              </a:rPr>
              <a:t>Qualitative and quantitative assessments (using the MCDA) of preferences and of decision criteria have been conducted</a:t>
            </a:r>
            <a:r>
              <a:rPr lang="en-US" sz="2000" dirty="0" smtClean="0">
                <a:solidFill>
                  <a:prstClr val="black"/>
                </a:solidFill>
                <a:cs typeface="Arial" panose="020B0604020202020204" pitchFamily="34" charset="0"/>
              </a:rPr>
              <a:t>.</a:t>
            </a:r>
            <a:endParaRPr lang="es-ES" sz="2000" dirty="0">
              <a:solidFill>
                <a:prstClr val="black"/>
              </a:solidFill>
              <a:cs typeface="Arial" panose="020B0604020202020204" pitchFamily="34" charset="0"/>
            </a:endParaRPr>
          </a:p>
        </p:txBody>
      </p:sp>
    </p:spTree>
    <p:extLst>
      <p:ext uri="{BB962C8B-B14F-4D97-AF65-F5344CB8AC3E}">
        <p14:creationId xmlns:p14="http://schemas.microsoft.com/office/powerpoint/2010/main" val="3128636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Next</a:t>
            </a:r>
            <a:r>
              <a:rPr lang="es-ES" dirty="0" smtClean="0"/>
              <a:t> </a:t>
            </a:r>
            <a:r>
              <a:rPr lang="es-ES" dirty="0" err="1" smtClean="0"/>
              <a:t>steps</a:t>
            </a:r>
            <a:r>
              <a:rPr lang="es-ES" dirty="0" smtClean="0"/>
              <a:t> - In-</a:t>
            </a:r>
            <a:r>
              <a:rPr lang="es-ES" dirty="0" err="1" smtClean="0"/>
              <a:t>depth</a:t>
            </a:r>
            <a:r>
              <a:rPr lang="es-ES" dirty="0" smtClean="0"/>
              <a:t> </a:t>
            </a:r>
            <a:r>
              <a:rPr lang="es-ES" dirty="0" err="1" smtClean="0"/>
              <a:t>analysis</a:t>
            </a:r>
            <a:r>
              <a:rPr lang="es-ES" dirty="0" smtClean="0"/>
              <a:t> of </a:t>
            </a:r>
            <a:r>
              <a:rPr lang="es-ES" dirty="0" err="1" smtClean="0"/>
              <a:t>uncertainties</a:t>
            </a:r>
            <a:endParaRPr lang="es-ES" dirty="0"/>
          </a:p>
        </p:txBody>
      </p:sp>
      <p:sp>
        <p:nvSpPr>
          <p:cNvPr id="3" name="Marcador de contenido 2"/>
          <p:cNvSpPr>
            <a:spLocks noGrp="1"/>
          </p:cNvSpPr>
          <p:nvPr>
            <p:ph idx="1"/>
          </p:nvPr>
        </p:nvSpPr>
        <p:spPr/>
        <p:txBody>
          <a:bodyPr/>
          <a:lstStyle/>
          <a:p>
            <a:r>
              <a:rPr lang="en-GB" dirty="0" smtClean="0"/>
              <a:t>In the coming weeks, we will go in-depth into the panel conclusions:</a:t>
            </a:r>
          </a:p>
          <a:p>
            <a:pPr lvl="1"/>
            <a:r>
              <a:rPr lang="en-GB" dirty="0"/>
              <a:t>Cross-country analysis of panel conclusions</a:t>
            </a:r>
          </a:p>
          <a:p>
            <a:pPr lvl="1"/>
            <a:r>
              <a:rPr lang="en-GB" dirty="0" smtClean="0"/>
              <a:t>Categorization of uncertainties</a:t>
            </a:r>
          </a:p>
          <a:p>
            <a:pPr lvl="1"/>
            <a:r>
              <a:rPr lang="en-GB" dirty="0" smtClean="0"/>
              <a:t>Combining with Delphi study conclusions</a:t>
            </a:r>
          </a:p>
          <a:p>
            <a:r>
              <a:rPr lang="en-GB" altLang="es-ES" dirty="0" smtClean="0"/>
              <a:t>The uncertainties can be categorised regarding their social, economic or environmental consequences / implications in achieving a restoration of the living conditions according the principles of the sustainability (</a:t>
            </a:r>
            <a:r>
              <a:rPr lang="en-GB" altLang="es-ES" dirty="0" err="1" smtClean="0"/>
              <a:t>Bardos</a:t>
            </a:r>
            <a:r>
              <a:rPr lang="en-GB" altLang="es-ES" smtClean="0"/>
              <a:t> et al., 2018)</a:t>
            </a:r>
            <a:r>
              <a:rPr lang="en-GB" smtClean="0"/>
              <a:t>.</a:t>
            </a:r>
            <a:endParaRPr lang="en-GB" dirty="0" smtClean="0"/>
          </a:p>
          <a:p>
            <a:r>
              <a:rPr lang="en-GB" dirty="0" smtClean="0"/>
              <a:t>The more and better we can consider and assess all these uncertainties when preparing the plans and strategies for the recovery, it will have greater opportunity to adequately incorporate stakeholders’ preferences and interests.</a:t>
            </a:r>
          </a:p>
        </p:txBody>
      </p:sp>
    </p:spTree>
    <p:extLst>
      <p:ext uri="{BB962C8B-B14F-4D97-AF65-F5344CB8AC3E}">
        <p14:creationId xmlns:p14="http://schemas.microsoft.com/office/powerpoint/2010/main" val="3950908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n-GB" dirty="0" smtClean="0"/>
              <a:t>Acknowledgement</a:t>
            </a:r>
            <a:endParaRPr lang="en-GB" dirty="0"/>
          </a:p>
        </p:txBody>
      </p:sp>
      <p:sp>
        <p:nvSpPr>
          <p:cNvPr id="8" name="7 Marcador de contenido"/>
          <p:cNvSpPr>
            <a:spLocks noGrp="1"/>
          </p:cNvSpPr>
          <p:nvPr>
            <p:ph idx="1"/>
          </p:nvPr>
        </p:nvSpPr>
        <p:spPr>
          <a:xfrm>
            <a:off x="1054729" y="2942356"/>
            <a:ext cx="7138657" cy="1892173"/>
          </a:xfrm>
        </p:spPr>
        <p:txBody>
          <a:bodyPr/>
          <a:lstStyle/>
          <a:p>
            <a:pPr marL="0" indent="0" algn="just">
              <a:lnSpc>
                <a:spcPct val="100000"/>
              </a:lnSpc>
              <a:buNone/>
            </a:pPr>
            <a:r>
              <a:rPr lang="en-GB" sz="2400" dirty="0" smtClean="0"/>
              <a:t>This work has been accomplished under the </a:t>
            </a:r>
            <a:r>
              <a:rPr lang="en-GB" sz="2400" b="1" dirty="0" smtClean="0"/>
              <a:t>CONFIDENCE</a:t>
            </a:r>
            <a:r>
              <a:rPr lang="en-GB" sz="2400" dirty="0" smtClean="0"/>
              <a:t> project. CONFIDENCE  is part of the CONCERT project. This project has received funding from the EURATOM research and training programme 2014-2018 under grant agreement No 662287.</a:t>
            </a:r>
            <a:endParaRPr lang="en-GB"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6812" y="1401975"/>
            <a:ext cx="3151008" cy="1269299"/>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895" y="1492545"/>
            <a:ext cx="3430802" cy="1088159"/>
          </a:xfrm>
          <a:prstGeom prst="rect">
            <a:avLst/>
          </a:prstGeom>
        </p:spPr>
      </p:pic>
    </p:spTree>
    <p:extLst>
      <p:ext uri="{BB962C8B-B14F-4D97-AF65-F5344CB8AC3E}">
        <p14:creationId xmlns:p14="http://schemas.microsoft.com/office/powerpoint/2010/main" val="441637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6"/>
          <p:cNvSpPr>
            <a:spLocks noGrp="1"/>
          </p:cNvSpPr>
          <p:nvPr>
            <p:ph type="subTitle" idx="1"/>
          </p:nvPr>
        </p:nvSpPr>
        <p:spPr/>
        <p:txBody>
          <a:bodyPr/>
          <a:lstStyle/>
          <a:p>
            <a:r>
              <a:rPr lang="es-ES" dirty="0" smtClean="0">
                <a:hlinkClick r:id="rId2"/>
              </a:rPr>
              <a:t>milagros.montero@ciemat.es</a:t>
            </a:r>
            <a:endParaRPr lang="es-ES" dirty="0"/>
          </a:p>
        </p:txBody>
      </p:sp>
      <p:sp>
        <p:nvSpPr>
          <p:cNvPr id="6" name="Título 5"/>
          <p:cNvSpPr>
            <a:spLocks noGrp="1"/>
          </p:cNvSpPr>
          <p:nvPr>
            <p:ph type="ctrTitle"/>
          </p:nvPr>
        </p:nvSpPr>
        <p:spPr/>
        <p:txBody>
          <a:bodyPr>
            <a:normAutofit fontScale="90000"/>
          </a:bodyPr>
          <a:lstStyle/>
          <a:p>
            <a:r>
              <a:rPr lang="en-US" dirty="0"/>
              <a:t>European scenario-based stakeholder discussion panels, to test their engagement in the decision making process during the transition phase of a nuclear emergency </a:t>
            </a:r>
            <a:endParaRPr lang="es-ES" dirty="0"/>
          </a:p>
        </p:txBody>
      </p:sp>
      <p:sp>
        <p:nvSpPr>
          <p:cNvPr id="8" name="Marcador de texto 7"/>
          <p:cNvSpPr>
            <a:spLocks noGrp="1"/>
          </p:cNvSpPr>
          <p:nvPr>
            <p:ph type="body" sz="quarter" idx="10"/>
          </p:nvPr>
        </p:nvSpPr>
        <p:spPr/>
        <p:txBody>
          <a:bodyPr/>
          <a:lstStyle/>
          <a:p>
            <a:r>
              <a:rPr lang="es-ES" dirty="0"/>
              <a:t>5</a:t>
            </a:r>
            <a:r>
              <a:rPr lang="es-ES" baseline="30000" dirty="0"/>
              <a:t>TH</a:t>
            </a:r>
            <a:r>
              <a:rPr lang="es-ES" dirty="0"/>
              <a:t> NERIS Workshop</a:t>
            </a:r>
          </a:p>
          <a:p>
            <a:pPr lvl="1"/>
            <a:r>
              <a:rPr lang="en-US" dirty="0"/>
              <a:t>Key challenges in the preparedness, response and recovery phase of a nuclear or radiological emergency</a:t>
            </a:r>
          </a:p>
          <a:p>
            <a:pPr lvl="2"/>
            <a:r>
              <a:rPr lang="es-ES" dirty="0"/>
              <a:t>3-5 </a:t>
            </a:r>
            <a:r>
              <a:rPr lang="es-ES" dirty="0" err="1"/>
              <a:t>April</a:t>
            </a:r>
            <a:r>
              <a:rPr lang="es-ES" dirty="0"/>
              <a:t>. Roskilde, </a:t>
            </a:r>
            <a:r>
              <a:rPr lang="es-ES" dirty="0" err="1"/>
              <a:t>Denmark</a:t>
            </a:r>
            <a:endParaRPr lang="es-ES" dirty="0"/>
          </a:p>
          <a:p>
            <a:pPr lvl="2"/>
            <a:endParaRPr lang="es-ES" dirty="0"/>
          </a:p>
        </p:txBody>
      </p:sp>
      <p:pic>
        <p:nvPicPr>
          <p:cNvPr id="11" name="Marcador de posición de imagen 10"/>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166" b="1166"/>
          <a:stretch>
            <a:fillRect/>
          </a:stretch>
        </p:blipFill>
        <p:spPr/>
      </p:pic>
      <p:sp>
        <p:nvSpPr>
          <p:cNvPr id="10" name="Marcador de texto 9"/>
          <p:cNvSpPr>
            <a:spLocks noGrp="1"/>
          </p:cNvSpPr>
          <p:nvPr>
            <p:ph type="body" sz="quarter" idx="12"/>
          </p:nvPr>
        </p:nvSpPr>
        <p:spPr/>
        <p:txBody>
          <a:bodyPr/>
          <a:lstStyle/>
          <a:p>
            <a:r>
              <a:rPr lang="en-US" dirty="0"/>
              <a:t>Thank you for your attention!</a:t>
            </a:r>
          </a:p>
        </p:txBody>
      </p:sp>
    </p:spTree>
    <p:extLst>
      <p:ext uri="{BB962C8B-B14F-4D97-AF65-F5344CB8AC3E}">
        <p14:creationId xmlns:p14="http://schemas.microsoft.com/office/powerpoint/2010/main" val="3446449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err="1" smtClean="0"/>
              <a:t>Authors</a:t>
            </a:r>
            <a:r>
              <a:rPr lang="es-ES" dirty="0" smtClean="0"/>
              <a:t> &amp; </a:t>
            </a:r>
            <a:r>
              <a:rPr lang="es-ES" dirty="0" err="1" smtClean="0"/>
              <a:t>Contributors</a:t>
            </a: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41" y="106581"/>
            <a:ext cx="3472746" cy="1315706"/>
          </a:xfrm>
          <a:prstGeom prst="rect">
            <a:avLst/>
          </a:prstGeom>
          <a:solidFill>
            <a:schemeClr val="bg1"/>
          </a:solidFill>
        </p:spPr>
      </p:pic>
      <p:sp>
        <p:nvSpPr>
          <p:cNvPr id="9" name="CuadroTexto 8"/>
          <p:cNvSpPr txBox="1"/>
          <p:nvPr/>
        </p:nvSpPr>
        <p:spPr>
          <a:xfrm>
            <a:off x="586854" y="1473958"/>
            <a:ext cx="8106769" cy="1237198"/>
          </a:xfrm>
          <a:prstGeom prst="rect">
            <a:avLst/>
          </a:prstGeom>
          <a:noFill/>
        </p:spPr>
        <p:txBody>
          <a:bodyPr wrap="square" rtlCol="0">
            <a:spAutoFit/>
          </a:bodyPr>
          <a:lstStyle/>
          <a:p>
            <a:pPr algn="l"/>
            <a:r>
              <a:rPr lang="es-ES" sz="1600" b="0" dirty="0">
                <a:solidFill>
                  <a:schemeClr val="tx1"/>
                </a:solidFill>
                <a:latin typeface="Futura Md BT" panose="020B0602020204020303" pitchFamily="34" charset="0"/>
              </a:rPr>
              <a:t>Montero, M.</a:t>
            </a:r>
            <a:r>
              <a:rPr lang="es-ES" sz="1600" b="0" baseline="30000" dirty="0">
                <a:solidFill>
                  <a:schemeClr val="tx1"/>
                </a:solidFill>
                <a:latin typeface="Futura Md BT" panose="020B0602020204020303" pitchFamily="34" charset="0"/>
              </a:rPr>
              <a:t>1</a:t>
            </a:r>
            <a:r>
              <a:rPr lang="es-ES" sz="1600" b="0" dirty="0">
                <a:solidFill>
                  <a:schemeClr val="tx1"/>
                </a:solidFill>
                <a:latin typeface="Futura Md BT" panose="020B0602020204020303" pitchFamily="34" charset="0"/>
              </a:rPr>
              <a:t>; Trueba, C.</a:t>
            </a:r>
            <a:r>
              <a:rPr lang="es-ES" sz="1600" b="0" baseline="30000" dirty="0">
                <a:solidFill>
                  <a:schemeClr val="tx1"/>
                </a:solidFill>
                <a:latin typeface="Futura Md BT" panose="020B0602020204020303" pitchFamily="34" charset="0"/>
              </a:rPr>
              <a:t>1</a:t>
            </a:r>
            <a:r>
              <a:rPr lang="es-ES" sz="1600" b="0" dirty="0">
                <a:solidFill>
                  <a:schemeClr val="tx1"/>
                </a:solidFill>
                <a:latin typeface="Futura Md BT" panose="020B0602020204020303" pitchFamily="34" charset="0"/>
              </a:rPr>
              <a:t>; Sala, R.</a:t>
            </a:r>
            <a:r>
              <a:rPr lang="es-ES" sz="1600" b="0" baseline="30000" dirty="0">
                <a:solidFill>
                  <a:schemeClr val="tx1"/>
                </a:solidFill>
                <a:latin typeface="Futura Md BT" panose="020B0602020204020303" pitchFamily="34" charset="0"/>
              </a:rPr>
              <a:t>1</a:t>
            </a:r>
            <a:r>
              <a:rPr lang="es-ES" sz="1600" b="0" dirty="0">
                <a:solidFill>
                  <a:schemeClr val="tx1"/>
                </a:solidFill>
                <a:latin typeface="Futura Md BT" panose="020B0602020204020303" pitchFamily="34" charset="0"/>
              </a:rPr>
              <a:t>; García-Puerta, B.</a:t>
            </a:r>
            <a:r>
              <a:rPr lang="es-ES" sz="1600" b="0" baseline="30000" dirty="0">
                <a:solidFill>
                  <a:schemeClr val="tx1"/>
                </a:solidFill>
                <a:latin typeface="Futura Md BT" panose="020B0602020204020303" pitchFamily="34" charset="0"/>
              </a:rPr>
              <a:t>1</a:t>
            </a:r>
            <a:r>
              <a:rPr lang="es-ES" sz="1600" b="0" dirty="0">
                <a:solidFill>
                  <a:schemeClr val="tx1"/>
                </a:solidFill>
                <a:latin typeface="Futura Md BT" panose="020B0602020204020303" pitchFamily="34" charset="0"/>
              </a:rPr>
              <a:t>; </a:t>
            </a:r>
            <a:r>
              <a:rPr lang="es-ES" sz="1600" b="0" dirty="0" err="1">
                <a:solidFill>
                  <a:schemeClr val="tx1"/>
                </a:solidFill>
                <a:latin typeface="Futura Md BT" panose="020B0602020204020303" pitchFamily="34" charset="0"/>
              </a:rPr>
              <a:t>Abelshausen</a:t>
            </a:r>
            <a:r>
              <a:rPr lang="es-ES" sz="1600" b="0" dirty="0">
                <a:solidFill>
                  <a:schemeClr val="tx1"/>
                </a:solidFill>
                <a:latin typeface="Futura Md BT" panose="020B0602020204020303" pitchFamily="34" charset="0"/>
              </a:rPr>
              <a:t>, B.</a:t>
            </a:r>
            <a:r>
              <a:rPr lang="es-ES" sz="1600" b="0" baseline="30000" dirty="0">
                <a:solidFill>
                  <a:schemeClr val="tx1"/>
                </a:solidFill>
                <a:latin typeface="Futura Md BT" panose="020B0602020204020303" pitchFamily="34" charset="0"/>
              </a:rPr>
              <a:t>8</a:t>
            </a:r>
            <a:r>
              <a:rPr lang="es-ES" sz="1600" b="0" dirty="0">
                <a:solidFill>
                  <a:schemeClr val="tx1"/>
                </a:solidFill>
                <a:latin typeface="Futura Md BT" panose="020B0602020204020303" pitchFamily="34" charset="0"/>
              </a:rPr>
              <a:t>; </a:t>
            </a:r>
            <a:r>
              <a:rPr lang="es-ES" sz="1600" b="0" dirty="0" err="1">
                <a:solidFill>
                  <a:schemeClr val="tx1"/>
                </a:solidFill>
                <a:latin typeface="Futura Md BT" panose="020B0602020204020303" pitchFamily="34" charset="0"/>
              </a:rPr>
              <a:t>Bohunova</a:t>
            </a:r>
            <a:r>
              <a:rPr lang="es-ES" sz="1600" b="0" dirty="0">
                <a:solidFill>
                  <a:schemeClr val="tx1"/>
                </a:solidFill>
                <a:latin typeface="Futura Md BT" panose="020B0602020204020303" pitchFamily="34" charset="0"/>
              </a:rPr>
              <a:t>, J.</a:t>
            </a:r>
            <a:r>
              <a:rPr lang="es-ES" sz="1600" b="0" baseline="30000" dirty="0">
                <a:solidFill>
                  <a:schemeClr val="tx1"/>
                </a:solidFill>
                <a:latin typeface="Futura Md BT" panose="020B0602020204020303" pitchFamily="34" charset="0"/>
              </a:rPr>
              <a:t>9</a:t>
            </a:r>
            <a:r>
              <a:rPr lang="es-ES" sz="1600" b="0" dirty="0">
                <a:solidFill>
                  <a:schemeClr val="tx1"/>
                </a:solidFill>
                <a:latin typeface="Futura Md BT" panose="020B0602020204020303" pitchFamily="34" charset="0"/>
              </a:rPr>
              <a:t>; Capucho, M.</a:t>
            </a:r>
            <a:r>
              <a:rPr lang="es-ES" sz="1600" b="0" baseline="30000" dirty="0">
                <a:solidFill>
                  <a:schemeClr val="tx1"/>
                </a:solidFill>
                <a:latin typeface="Futura Md BT" panose="020B0602020204020303" pitchFamily="34" charset="0"/>
              </a:rPr>
              <a:t>11</a:t>
            </a:r>
            <a:r>
              <a:rPr lang="es-ES" sz="1600" b="0" dirty="0">
                <a:solidFill>
                  <a:schemeClr val="tx1"/>
                </a:solidFill>
                <a:latin typeface="Futura Md BT" panose="020B0602020204020303" pitchFamily="34" charset="0"/>
              </a:rPr>
              <a:t>; </a:t>
            </a:r>
            <a:r>
              <a:rPr lang="es-ES" sz="1600" b="0" dirty="0" err="1">
                <a:solidFill>
                  <a:schemeClr val="tx1"/>
                </a:solidFill>
                <a:latin typeface="Futura Md BT" panose="020B0602020204020303" pitchFamily="34" charset="0"/>
              </a:rPr>
              <a:t>Charron</a:t>
            </a:r>
            <a:r>
              <a:rPr lang="es-ES" sz="1600" b="0" dirty="0">
                <a:solidFill>
                  <a:schemeClr val="tx1"/>
                </a:solidFill>
                <a:latin typeface="Futura Md BT" panose="020B0602020204020303" pitchFamily="34" charset="0"/>
              </a:rPr>
              <a:t>, S.</a:t>
            </a:r>
            <a:r>
              <a:rPr lang="es-ES" sz="1600" b="0" baseline="30000" dirty="0">
                <a:solidFill>
                  <a:schemeClr val="tx1"/>
                </a:solidFill>
                <a:latin typeface="Futura Md BT" panose="020B0602020204020303" pitchFamily="34" charset="0"/>
              </a:rPr>
              <a:t>5</a:t>
            </a:r>
            <a:r>
              <a:rPr lang="es-ES" sz="1600" b="0" dirty="0">
                <a:solidFill>
                  <a:schemeClr val="tx1"/>
                </a:solidFill>
                <a:latin typeface="Futura Md BT" panose="020B0602020204020303" pitchFamily="34" charset="0"/>
              </a:rPr>
              <a:t>; </a:t>
            </a:r>
            <a:r>
              <a:rPr lang="es-ES" sz="1600" b="0" dirty="0" err="1">
                <a:solidFill>
                  <a:schemeClr val="tx1"/>
                </a:solidFill>
                <a:latin typeface="Futura Md BT" panose="020B0602020204020303" pitchFamily="34" charset="0"/>
              </a:rPr>
              <a:t>Croüail</a:t>
            </a:r>
            <a:r>
              <a:rPr lang="es-ES" sz="1600" b="0" dirty="0">
                <a:solidFill>
                  <a:schemeClr val="tx1"/>
                </a:solidFill>
                <a:latin typeface="Futura Md BT" panose="020B0602020204020303" pitchFamily="34" charset="0"/>
              </a:rPr>
              <a:t>, P.</a:t>
            </a:r>
            <a:r>
              <a:rPr lang="es-ES" sz="1600" b="0" baseline="30000" dirty="0">
                <a:solidFill>
                  <a:schemeClr val="tx1"/>
                </a:solidFill>
                <a:latin typeface="Futura Md BT" panose="020B0602020204020303" pitchFamily="34" charset="0"/>
              </a:rPr>
              <a:t>2</a:t>
            </a:r>
            <a:r>
              <a:rPr lang="es-ES" sz="1600" b="0" dirty="0">
                <a:solidFill>
                  <a:schemeClr val="tx1"/>
                </a:solidFill>
                <a:latin typeface="Futura Md BT" panose="020B0602020204020303" pitchFamily="34" charset="0"/>
              </a:rPr>
              <a:t>; Durand, V.</a:t>
            </a:r>
            <a:r>
              <a:rPr lang="es-ES" sz="1600" b="0" baseline="30000" dirty="0">
                <a:solidFill>
                  <a:schemeClr val="tx1"/>
                </a:solidFill>
                <a:latin typeface="Futura Md BT" panose="020B0602020204020303" pitchFamily="34" charset="0"/>
              </a:rPr>
              <a:t>5</a:t>
            </a:r>
            <a:r>
              <a:rPr lang="es-ES" sz="1600" b="0" dirty="0">
                <a:solidFill>
                  <a:schemeClr val="tx1"/>
                </a:solidFill>
                <a:latin typeface="Futura Md BT" panose="020B0602020204020303" pitchFamily="34" charset="0"/>
              </a:rPr>
              <a:t>; </a:t>
            </a:r>
            <a:r>
              <a:rPr lang="es-ES" sz="1600" b="0" dirty="0" err="1">
                <a:solidFill>
                  <a:schemeClr val="tx1"/>
                </a:solidFill>
                <a:latin typeface="Futura Md BT" panose="020B0602020204020303" pitchFamily="34" charset="0"/>
              </a:rPr>
              <a:t>Duranova</a:t>
            </a:r>
            <a:r>
              <a:rPr lang="es-ES" sz="1600" b="0" dirty="0">
                <a:solidFill>
                  <a:schemeClr val="tx1"/>
                </a:solidFill>
                <a:latin typeface="Futura Md BT" panose="020B0602020204020303" pitchFamily="34" charset="0"/>
              </a:rPr>
              <a:t>, T.</a:t>
            </a:r>
            <a:r>
              <a:rPr lang="es-ES" sz="1600" b="0" baseline="30000" dirty="0">
                <a:solidFill>
                  <a:schemeClr val="tx1"/>
                </a:solidFill>
                <a:latin typeface="Futura Md BT" panose="020B0602020204020303" pitchFamily="34" charset="0"/>
              </a:rPr>
              <a:t>9</a:t>
            </a:r>
            <a:r>
              <a:rPr lang="es-ES" sz="1600" b="0" dirty="0">
                <a:solidFill>
                  <a:schemeClr val="tx1"/>
                </a:solidFill>
                <a:latin typeface="Futura Md BT" panose="020B0602020204020303" pitchFamily="34" charset="0"/>
              </a:rPr>
              <a:t>; </a:t>
            </a:r>
            <a:r>
              <a:rPr lang="es-ES" sz="1600" b="0" dirty="0" err="1">
                <a:solidFill>
                  <a:schemeClr val="tx1"/>
                </a:solidFill>
                <a:latin typeface="Futura Md BT" panose="020B0602020204020303" pitchFamily="34" charset="0"/>
              </a:rPr>
              <a:t>Hilliard</a:t>
            </a:r>
            <a:r>
              <a:rPr lang="es-ES" sz="1600" b="0" dirty="0">
                <a:solidFill>
                  <a:schemeClr val="tx1"/>
                </a:solidFill>
                <a:latin typeface="Futura Md BT" panose="020B0602020204020303" pitchFamily="34" charset="0"/>
              </a:rPr>
              <a:t>, C.</a:t>
            </a:r>
            <a:r>
              <a:rPr lang="es-ES" sz="1600" b="0" baseline="30000" dirty="0">
                <a:solidFill>
                  <a:schemeClr val="tx1"/>
                </a:solidFill>
                <a:latin typeface="Futura Md BT" panose="020B0602020204020303" pitchFamily="34" charset="0"/>
              </a:rPr>
              <a:t>3</a:t>
            </a:r>
            <a:r>
              <a:rPr lang="es-ES" sz="1600" b="0" dirty="0">
                <a:solidFill>
                  <a:schemeClr val="tx1"/>
                </a:solidFill>
                <a:latin typeface="Futura Md BT" panose="020B0602020204020303" pitchFamily="34" charset="0"/>
              </a:rPr>
              <a:t>; Madruga, M.J.</a:t>
            </a:r>
            <a:r>
              <a:rPr lang="es-ES" sz="1600" b="0" baseline="30000" dirty="0">
                <a:solidFill>
                  <a:schemeClr val="tx1"/>
                </a:solidFill>
                <a:latin typeface="Futura Md BT" panose="020B0602020204020303" pitchFamily="34" charset="0"/>
              </a:rPr>
              <a:t>11</a:t>
            </a:r>
            <a:r>
              <a:rPr lang="es-ES" sz="1600" b="0" dirty="0">
                <a:solidFill>
                  <a:schemeClr val="tx1"/>
                </a:solidFill>
                <a:latin typeface="Futura Md BT" panose="020B0602020204020303" pitchFamily="34" charset="0"/>
              </a:rPr>
              <a:t>; </a:t>
            </a:r>
            <a:r>
              <a:rPr lang="es-ES" sz="1600" b="0" dirty="0" err="1">
                <a:solidFill>
                  <a:schemeClr val="tx1"/>
                </a:solidFill>
                <a:latin typeface="Futura Md BT" panose="020B0602020204020303" pitchFamily="34" charset="0"/>
              </a:rPr>
              <a:t>Maitre</a:t>
            </a:r>
            <a:r>
              <a:rPr lang="es-ES" sz="1600" b="0" dirty="0">
                <a:solidFill>
                  <a:schemeClr val="tx1"/>
                </a:solidFill>
                <a:latin typeface="Futura Md BT" panose="020B0602020204020303" pitchFamily="34" charset="0"/>
              </a:rPr>
              <a:t>, M.</a:t>
            </a:r>
            <a:r>
              <a:rPr lang="es-ES" sz="1600" b="0" baseline="30000" dirty="0">
                <a:solidFill>
                  <a:schemeClr val="tx1"/>
                </a:solidFill>
                <a:latin typeface="Futura Md BT" panose="020B0602020204020303" pitchFamily="34" charset="0"/>
              </a:rPr>
              <a:t>2</a:t>
            </a:r>
            <a:r>
              <a:rPr lang="es-ES" sz="1600" b="0" dirty="0">
                <a:solidFill>
                  <a:schemeClr val="tx1"/>
                </a:solidFill>
                <a:latin typeface="Futura Md BT" panose="020B0602020204020303" pitchFamily="34" charset="0"/>
              </a:rPr>
              <a:t>; </a:t>
            </a:r>
            <a:r>
              <a:rPr lang="es-ES" sz="1600" b="0" dirty="0" err="1">
                <a:solidFill>
                  <a:schemeClr val="tx1"/>
                </a:solidFill>
                <a:latin typeface="Futura Md BT" panose="020B0602020204020303" pitchFamily="34" charset="0"/>
              </a:rPr>
              <a:t>Mitrakos</a:t>
            </a:r>
            <a:r>
              <a:rPr lang="es-ES" sz="1600" b="0" dirty="0">
                <a:solidFill>
                  <a:schemeClr val="tx1"/>
                </a:solidFill>
                <a:latin typeface="Futura Md BT" panose="020B0602020204020303" pitchFamily="34" charset="0"/>
              </a:rPr>
              <a:t>, D.</a:t>
            </a:r>
            <a:r>
              <a:rPr lang="es-ES" sz="1600" b="0" baseline="30000" dirty="0">
                <a:solidFill>
                  <a:schemeClr val="tx1"/>
                </a:solidFill>
                <a:latin typeface="Futura Md BT" panose="020B0602020204020303" pitchFamily="34" charset="0"/>
              </a:rPr>
              <a:t>4</a:t>
            </a:r>
            <a:r>
              <a:rPr lang="es-ES" sz="1600" b="0" dirty="0">
                <a:solidFill>
                  <a:schemeClr val="tx1"/>
                </a:solidFill>
                <a:latin typeface="Futura Md BT" panose="020B0602020204020303" pitchFamily="34" charset="0"/>
              </a:rPr>
              <a:t>; </a:t>
            </a:r>
            <a:r>
              <a:rPr lang="es-ES" sz="1600" b="0" dirty="0" err="1">
                <a:solidFill>
                  <a:schemeClr val="tx1"/>
                </a:solidFill>
                <a:latin typeface="Futura Md BT" panose="020B0602020204020303" pitchFamily="34" charset="0"/>
              </a:rPr>
              <a:t>Monteiro</a:t>
            </a:r>
            <a:r>
              <a:rPr lang="es-ES" sz="1600" b="0" dirty="0">
                <a:solidFill>
                  <a:schemeClr val="tx1"/>
                </a:solidFill>
                <a:latin typeface="Futura Md BT" panose="020B0602020204020303" pitchFamily="34" charset="0"/>
              </a:rPr>
              <a:t> Gil, O.</a:t>
            </a:r>
            <a:r>
              <a:rPr lang="es-ES" sz="1600" b="0" baseline="30000" dirty="0">
                <a:solidFill>
                  <a:schemeClr val="tx1"/>
                </a:solidFill>
                <a:latin typeface="Futura Md BT" panose="020B0602020204020303" pitchFamily="34" charset="0"/>
              </a:rPr>
              <a:t>11</a:t>
            </a:r>
            <a:r>
              <a:rPr lang="es-ES" sz="1600" b="0" dirty="0">
                <a:solidFill>
                  <a:schemeClr val="tx1"/>
                </a:solidFill>
                <a:latin typeface="Futura Md BT" panose="020B0602020204020303" pitchFamily="34" charset="0"/>
              </a:rPr>
              <a:t>; </a:t>
            </a:r>
            <a:r>
              <a:rPr lang="es-ES" sz="1600" b="0" dirty="0" err="1">
                <a:solidFill>
                  <a:schemeClr val="tx1"/>
                </a:solidFill>
                <a:latin typeface="Futura Md BT" panose="020B0602020204020303" pitchFamily="34" charset="0"/>
              </a:rPr>
              <a:t>Nunes</a:t>
            </a:r>
            <a:r>
              <a:rPr lang="es-ES" sz="1600" b="0" dirty="0">
                <a:solidFill>
                  <a:schemeClr val="tx1"/>
                </a:solidFill>
                <a:latin typeface="Futura Md BT" panose="020B0602020204020303" pitchFamily="34" charset="0"/>
              </a:rPr>
              <a:t>, P.</a:t>
            </a:r>
            <a:r>
              <a:rPr lang="es-ES" sz="1600" b="0" baseline="30000" dirty="0">
                <a:solidFill>
                  <a:schemeClr val="tx1"/>
                </a:solidFill>
                <a:latin typeface="Futura Md BT" panose="020B0602020204020303" pitchFamily="34" charset="0"/>
              </a:rPr>
              <a:t>10</a:t>
            </a:r>
            <a:r>
              <a:rPr lang="es-ES" sz="1600" b="0" dirty="0">
                <a:solidFill>
                  <a:schemeClr val="tx1"/>
                </a:solidFill>
                <a:latin typeface="Futura Md BT" panose="020B0602020204020303" pitchFamily="34" charset="0"/>
              </a:rPr>
              <a:t>; Oliveira, J.</a:t>
            </a:r>
            <a:r>
              <a:rPr lang="es-ES" sz="1600" b="0" baseline="30000" dirty="0">
                <a:solidFill>
                  <a:schemeClr val="tx1"/>
                </a:solidFill>
                <a:latin typeface="Futura Md BT" panose="020B0602020204020303" pitchFamily="34" charset="0"/>
              </a:rPr>
              <a:t>10</a:t>
            </a:r>
            <a:r>
              <a:rPr lang="es-ES" sz="1600" b="0" dirty="0">
                <a:solidFill>
                  <a:schemeClr val="tx1"/>
                </a:solidFill>
                <a:latin typeface="Futura Md BT" panose="020B0602020204020303" pitchFamily="34" charset="0"/>
              </a:rPr>
              <a:t>; </a:t>
            </a:r>
            <a:r>
              <a:rPr lang="es-ES" sz="1600" b="0" dirty="0" err="1">
                <a:solidFill>
                  <a:schemeClr val="tx1"/>
                </a:solidFill>
                <a:latin typeface="Futura Md BT" panose="020B0602020204020303" pitchFamily="34" charset="0"/>
              </a:rPr>
              <a:t>Paiva</a:t>
            </a:r>
            <a:r>
              <a:rPr lang="es-ES" sz="1600" b="0" dirty="0">
                <a:solidFill>
                  <a:schemeClr val="tx1"/>
                </a:solidFill>
                <a:latin typeface="Futura Md BT" panose="020B0602020204020303" pitchFamily="34" charset="0"/>
              </a:rPr>
              <a:t>, I.</a:t>
            </a:r>
            <a:r>
              <a:rPr lang="es-ES" sz="1600" b="0" baseline="30000" dirty="0">
                <a:solidFill>
                  <a:schemeClr val="tx1"/>
                </a:solidFill>
                <a:latin typeface="Futura Md BT" panose="020B0602020204020303" pitchFamily="34" charset="0"/>
              </a:rPr>
              <a:t>11</a:t>
            </a:r>
            <a:r>
              <a:rPr lang="es-ES" sz="1600" b="0" dirty="0">
                <a:solidFill>
                  <a:schemeClr val="tx1"/>
                </a:solidFill>
                <a:latin typeface="Futura Md BT" panose="020B0602020204020303" pitchFamily="34" charset="0"/>
              </a:rPr>
              <a:t>; Portugal, L.</a:t>
            </a:r>
            <a:r>
              <a:rPr lang="es-ES" sz="1600" b="0" baseline="30000" dirty="0">
                <a:solidFill>
                  <a:schemeClr val="tx1"/>
                </a:solidFill>
                <a:latin typeface="Futura Md BT" panose="020B0602020204020303" pitchFamily="34" charset="0"/>
              </a:rPr>
              <a:t>10</a:t>
            </a:r>
            <a:r>
              <a:rPr lang="es-ES" sz="1600" b="0" dirty="0">
                <a:solidFill>
                  <a:schemeClr val="tx1"/>
                </a:solidFill>
                <a:latin typeface="Futura Md BT" panose="020B0602020204020303" pitchFamily="34" charset="0"/>
              </a:rPr>
              <a:t>; Schneider, T.</a:t>
            </a:r>
            <a:r>
              <a:rPr lang="es-ES" sz="1600" b="0" baseline="30000" dirty="0">
                <a:solidFill>
                  <a:schemeClr val="tx1"/>
                </a:solidFill>
                <a:latin typeface="Futura Md BT" panose="020B0602020204020303" pitchFamily="34" charset="0"/>
              </a:rPr>
              <a:t>2</a:t>
            </a:r>
            <a:r>
              <a:rPr lang="es-ES" sz="1600" b="0" dirty="0">
                <a:solidFill>
                  <a:schemeClr val="tx1"/>
                </a:solidFill>
                <a:latin typeface="Futura Md BT" panose="020B0602020204020303" pitchFamily="34" charset="0"/>
              </a:rPr>
              <a:t>; </a:t>
            </a:r>
            <a:r>
              <a:rPr lang="es-ES" sz="1600" b="0" dirty="0" err="1">
                <a:solidFill>
                  <a:schemeClr val="tx1"/>
                </a:solidFill>
                <a:latin typeface="Futura Md BT" panose="020B0602020204020303" pitchFamily="34" charset="0"/>
              </a:rPr>
              <a:t>Skuterud</a:t>
            </a:r>
            <a:r>
              <a:rPr lang="es-ES" sz="1600" b="0" dirty="0">
                <a:solidFill>
                  <a:schemeClr val="tx1"/>
                </a:solidFill>
                <a:latin typeface="Futura Md BT" panose="020B0602020204020303" pitchFamily="34" charset="0"/>
              </a:rPr>
              <a:t>, L.</a:t>
            </a:r>
            <a:r>
              <a:rPr lang="es-ES" sz="1600" b="0" baseline="30000" dirty="0">
                <a:solidFill>
                  <a:schemeClr val="tx1"/>
                </a:solidFill>
                <a:latin typeface="Futura Md BT" panose="020B0602020204020303" pitchFamily="34" charset="0"/>
              </a:rPr>
              <a:t>6</a:t>
            </a:r>
            <a:r>
              <a:rPr lang="es-ES" sz="1600" b="0" dirty="0">
                <a:solidFill>
                  <a:schemeClr val="tx1"/>
                </a:solidFill>
                <a:latin typeface="Futura Md BT" panose="020B0602020204020303" pitchFamily="34" charset="0"/>
              </a:rPr>
              <a:t>; Smith, V.</a:t>
            </a:r>
            <a:r>
              <a:rPr lang="es-ES" sz="1600" b="0" baseline="30000" dirty="0">
                <a:solidFill>
                  <a:schemeClr val="tx1"/>
                </a:solidFill>
                <a:latin typeface="Futura Md BT" panose="020B0602020204020303" pitchFamily="34" charset="0"/>
              </a:rPr>
              <a:t>3</a:t>
            </a:r>
            <a:r>
              <a:rPr lang="es-ES" sz="1600" b="0" dirty="0">
                <a:solidFill>
                  <a:schemeClr val="tx1"/>
                </a:solidFill>
                <a:latin typeface="Futura Md BT" panose="020B0602020204020303" pitchFamily="34" charset="0"/>
              </a:rPr>
              <a:t>; </a:t>
            </a:r>
            <a:r>
              <a:rPr lang="es-ES" sz="1600" b="0" dirty="0" err="1">
                <a:solidFill>
                  <a:schemeClr val="tx1"/>
                </a:solidFill>
                <a:latin typeface="Futura Md BT" panose="020B0602020204020303" pitchFamily="34" charset="0"/>
              </a:rPr>
              <a:t>Tafili</a:t>
            </a:r>
            <a:r>
              <a:rPr lang="es-ES" sz="1600" b="0" dirty="0">
                <a:solidFill>
                  <a:schemeClr val="tx1"/>
                </a:solidFill>
                <a:latin typeface="Futura Md BT" panose="020B0602020204020303" pitchFamily="34" charset="0"/>
              </a:rPr>
              <a:t>, V.</a:t>
            </a:r>
            <a:r>
              <a:rPr lang="es-ES" sz="1600" b="0" baseline="30000" dirty="0">
                <a:solidFill>
                  <a:schemeClr val="tx1"/>
                </a:solidFill>
                <a:latin typeface="Futura Md BT" panose="020B0602020204020303" pitchFamily="34" charset="0"/>
              </a:rPr>
              <a:t>4</a:t>
            </a:r>
            <a:r>
              <a:rPr lang="es-ES" sz="1600" b="0" dirty="0">
                <a:solidFill>
                  <a:schemeClr val="tx1"/>
                </a:solidFill>
                <a:latin typeface="Futura Md BT" panose="020B0602020204020303" pitchFamily="34" charset="0"/>
              </a:rPr>
              <a:t>; </a:t>
            </a:r>
            <a:r>
              <a:rPr lang="es-ES" sz="1600" b="0" dirty="0" err="1">
                <a:solidFill>
                  <a:schemeClr val="tx1"/>
                </a:solidFill>
                <a:latin typeface="Futura Md BT" panose="020B0602020204020303" pitchFamily="34" charset="0"/>
              </a:rPr>
              <a:t>Turcanu</a:t>
            </a:r>
            <a:r>
              <a:rPr lang="es-ES" sz="1600" b="0" dirty="0">
                <a:solidFill>
                  <a:schemeClr val="tx1"/>
                </a:solidFill>
                <a:latin typeface="Futura Md BT" panose="020B0602020204020303" pitchFamily="34" charset="0"/>
              </a:rPr>
              <a:t>, C.</a:t>
            </a:r>
            <a:r>
              <a:rPr lang="es-ES" sz="1600" b="0" baseline="30000" dirty="0">
                <a:solidFill>
                  <a:schemeClr val="tx1"/>
                </a:solidFill>
                <a:latin typeface="Futura Md BT" panose="020B0602020204020303" pitchFamily="34" charset="0"/>
              </a:rPr>
              <a:t>8</a:t>
            </a:r>
            <a:r>
              <a:rPr lang="es-ES" sz="1600" b="0" dirty="0">
                <a:solidFill>
                  <a:schemeClr val="tx1"/>
                </a:solidFill>
                <a:latin typeface="Futura Md BT" panose="020B0602020204020303" pitchFamily="34" charset="0"/>
              </a:rPr>
              <a:t>; </a:t>
            </a:r>
            <a:r>
              <a:rPr lang="es-ES" sz="1600" b="0" dirty="0" err="1">
                <a:solidFill>
                  <a:schemeClr val="tx1"/>
                </a:solidFill>
                <a:latin typeface="Futura Md BT" panose="020B0602020204020303" pitchFamily="34" charset="0"/>
              </a:rPr>
              <a:t>Twenhöfel</a:t>
            </a:r>
            <a:r>
              <a:rPr lang="es-ES" sz="1600" b="0" dirty="0">
                <a:solidFill>
                  <a:schemeClr val="tx1"/>
                </a:solidFill>
                <a:latin typeface="Futura Md BT" panose="020B0602020204020303" pitchFamily="34" charset="0"/>
              </a:rPr>
              <a:t>, C.</a:t>
            </a:r>
            <a:r>
              <a:rPr lang="es-ES" sz="1600" b="0" baseline="30000" dirty="0">
                <a:solidFill>
                  <a:schemeClr val="tx1"/>
                </a:solidFill>
                <a:latin typeface="Futura Md BT" panose="020B0602020204020303" pitchFamily="34" charset="0"/>
              </a:rPr>
              <a:t>7</a:t>
            </a:r>
            <a:r>
              <a:rPr lang="es-ES" sz="1600" b="0" dirty="0">
                <a:solidFill>
                  <a:schemeClr val="tx1"/>
                </a:solidFill>
                <a:latin typeface="Futura Md BT" panose="020B0602020204020303" pitchFamily="34" charset="0"/>
              </a:rPr>
              <a:t>; Van </a:t>
            </a:r>
            <a:r>
              <a:rPr lang="es-ES" sz="1600" b="0" dirty="0" err="1">
                <a:solidFill>
                  <a:schemeClr val="tx1"/>
                </a:solidFill>
                <a:latin typeface="Futura Md BT" panose="020B0602020204020303" pitchFamily="34" charset="0"/>
              </a:rPr>
              <a:t>Asselt</a:t>
            </a:r>
            <a:r>
              <a:rPr lang="es-ES" sz="1600" b="0" dirty="0">
                <a:solidFill>
                  <a:schemeClr val="tx1"/>
                </a:solidFill>
                <a:latin typeface="Futura Md BT" panose="020B0602020204020303" pitchFamily="34" charset="0"/>
              </a:rPr>
              <a:t>, E.</a:t>
            </a:r>
            <a:r>
              <a:rPr lang="es-ES" sz="1600" b="0" baseline="30000" dirty="0">
                <a:solidFill>
                  <a:schemeClr val="tx1"/>
                </a:solidFill>
                <a:latin typeface="Futura Md BT" panose="020B0602020204020303" pitchFamily="34" charset="0"/>
              </a:rPr>
              <a:t>12</a:t>
            </a:r>
            <a:r>
              <a:rPr lang="es-ES" sz="1600" b="0" dirty="0">
                <a:solidFill>
                  <a:schemeClr val="tx1"/>
                </a:solidFill>
                <a:latin typeface="Futura Md BT" panose="020B0602020204020303" pitchFamily="34" charset="0"/>
              </a:rPr>
              <a:t>; </a:t>
            </a:r>
            <a:r>
              <a:rPr lang="es-ES" sz="1600" b="0" dirty="0" err="1">
                <a:solidFill>
                  <a:schemeClr val="tx1"/>
                </a:solidFill>
                <a:latin typeface="Futura Md BT" panose="020B0602020204020303" pitchFamily="34" charset="0"/>
              </a:rPr>
              <a:t>Vaz</a:t>
            </a:r>
            <a:r>
              <a:rPr lang="es-ES" sz="1600" b="0" dirty="0">
                <a:solidFill>
                  <a:schemeClr val="tx1"/>
                </a:solidFill>
                <a:latin typeface="Futura Md BT" panose="020B0602020204020303" pitchFamily="34" charset="0"/>
              </a:rPr>
              <a:t>, P.</a:t>
            </a:r>
            <a:r>
              <a:rPr lang="es-ES" sz="1600" b="0" baseline="30000" dirty="0">
                <a:solidFill>
                  <a:schemeClr val="tx1"/>
                </a:solidFill>
                <a:latin typeface="Futura Md BT" panose="020B0602020204020303" pitchFamily="34" charset="0"/>
              </a:rPr>
              <a:t>11</a:t>
            </a:r>
          </a:p>
        </p:txBody>
      </p:sp>
      <p:sp>
        <p:nvSpPr>
          <p:cNvPr id="10" name="CuadroTexto 9"/>
          <p:cNvSpPr txBox="1"/>
          <p:nvPr/>
        </p:nvSpPr>
        <p:spPr>
          <a:xfrm>
            <a:off x="586853" y="2789664"/>
            <a:ext cx="8106769" cy="1981312"/>
          </a:xfrm>
          <a:prstGeom prst="rect">
            <a:avLst/>
          </a:prstGeom>
          <a:noFill/>
        </p:spPr>
        <p:txBody>
          <a:bodyPr wrap="square" rtlCol="0">
            <a:spAutoFit/>
          </a:bodyPr>
          <a:lstStyle/>
          <a:p>
            <a:pPr algn="l">
              <a:spcAft>
                <a:spcPts val="0"/>
              </a:spcAft>
            </a:pPr>
            <a:r>
              <a:rPr lang="es-ES" sz="1100" b="0" baseline="30000" dirty="0">
                <a:solidFill>
                  <a:schemeClr val="tx1"/>
                </a:solidFill>
                <a:latin typeface="Futura Md BT" panose="020B0602020204020303" pitchFamily="34" charset="0"/>
                <a:ea typeface="MS Mincho" panose="02020609040205080304" pitchFamily="49" charset="-128"/>
              </a:rPr>
              <a:t>1 </a:t>
            </a:r>
            <a:r>
              <a:rPr lang="es-ES" sz="1100" b="0" dirty="0">
                <a:solidFill>
                  <a:schemeClr val="tx1"/>
                </a:solidFill>
                <a:latin typeface="Futura Md BT" panose="020B0602020204020303" pitchFamily="34" charset="0"/>
                <a:ea typeface="MS Mincho" panose="02020609040205080304" pitchFamily="49" charset="-128"/>
              </a:rPr>
              <a:t>CIEMAT – Centro de Investigaciones Energéticas, Medioambientales y Tecnológicas, Madrid, </a:t>
            </a:r>
            <a:r>
              <a:rPr lang="es-ES" sz="1100" b="0" dirty="0" err="1">
                <a:solidFill>
                  <a:schemeClr val="tx1"/>
                </a:solidFill>
                <a:latin typeface="Futura Md BT" panose="020B0602020204020303" pitchFamily="34" charset="0"/>
                <a:ea typeface="MS Mincho" panose="02020609040205080304" pitchFamily="49" charset="-128"/>
              </a:rPr>
              <a:t>Spain</a:t>
            </a:r>
            <a:r>
              <a:rPr lang="es-ES" sz="1100" b="0" dirty="0">
                <a:solidFill>
                  <a:schemeClr val="tx1"/>
                </a:solidFill>
                <a:latin typeface="Futura Md BT" panose="020B0602020204020303" pitchFamily="34" charset="0"/>
                <a:ea typeface="MS Mincho" panose="02020609040205080304" pitchFamily="49" charset="-128"/>
              </a:rPr>
              <a:t>.</a:t>
            </a:r>
          </a:p>
          <a:p>
            <a:pPr algn="l">
              <a:spcAft>
                <a:spcPts val="0"/>
              </a:spcAft>
            </a:pPr>
            <a:r>
              <a:rPr lang="es-ES" sz="1100" b="0" baseline="30000" dirty="0">
                <a:solidFill>
                  <a:schemeClr val="tx1"/>
                </a:solidFill>
                <a:latin typeface="Futura Md BT" panose="020B0602020204020303" pitchFamily="34" charset="0"/>
                <a:ea typeface="MS Mincho" panose="02020609040205080304" pitchFamily="49" charset="-128"/>
              </a:rPr>
              <a:t>2</a:t>
            </a:r>
            <a:r>
              <a:rPr lang="es-ES" sz="1100" b="0" dirty="0">
                <a:solidFill>
                  <a:schemeClr val="tx1"/>
                </a:solidFill>
                <a:latin typeface="Futura Md BT" panose="020B0602020204020303" pitchFamily="34" charset="0"/>
                <a:ea typeface="MS Mincho" panose="02020609040205080304" pitchFamily="49" charset="-128"/>
              </a:rPr>
              <a:t> CEPN – Centre </a:t>
            </a:r>
            <a:r>
              <a:rPr lang="es-ES" sz="1100" b="0" dirty="0" err="1">
                <a:solidFill>
                  <a:schemeClr val="tx1"/>
                </a:solidFill>
                <a:latin typeface="Futura Md BT" panose="020B0602020204020303" pitchFamily="34" charset="0"/>
                <a:ea typeface="MS Mincho" panose="02020609040205080304" pitchFamily="49" charset="-128"/>
              </a:rPr>
              <a:t>d’étude</a:t>
            </a:r>
            <a:r>
              <a:rPr lang="es-ES" sz="1100" b="0" dirty="0">
                <a:solidFill>
                  <a:schemeClr val="tx1"/>
                </a:solidFill>
                <a:latin typeface="Futura Md BT" panose="020B0602020204020303" pitchFamily="34" charset="0"/>
                <a:ea typeface="MS Mincho" panose="02020609040205080304" pitchFamily="49" charset="-128"/>
              </a:rPr>
              <a:t> sur </a:t>
            </a:r>
            <a:r>
              <a:rPr lang="es-ES" sz="1100" b="0" dirty="0" err="1">
                <a:solidFill>
                  <a:schemeClr val="tx1"/>
                </a:solidFill>
                <a:latin typeface="Futura Md BT" panose="020B0602020204020303" pitchFamily="34" charset="0"/>
                <a:ea typeface="MS Mincho" panose="02020609040205080304" pitchFamily="49" charset="-128"/>
              </a:rPr>
              <a:t>l’Evaluation</a:t>
            </a:r>
            <a:r>
              <a:rPr lang="es-ES" sz="1100" b="0" dirty="0">
                <a:solidFill>
                  <a:schemeClr val="tx1"/>
                </a:solidFill>
                <a:latin typeface="Futura Md BT" panose="020B0602020204020303" pitchFamily="34" charset="0"/>
                <a:ea typeface="MS Mincho" panose="02020609040205080304" pitchFamily="49" charset="-128"/>
              </a:rPr>
              <a:t> de la </a:t>
            </a:r>
            <a:r>
              <a:rPr lang="es-ES" sz="1100" b="0" dirty="0" err="1">
                <a:solidFill>
                  <a:schemeClr val="tx1"/>
                </a:solidFill>
                <a:latin typeface="Futura Md BT" panose="020B0602020204020303" pitchFamily="34" charset="0"/>
                <a:ea typeface="MS Mincho" panose="02020609040205080304" pitchFamily="49" charset="-128"/>
              </a:rPr>
              <a:t>Protection</a:t>
            </a:r>
            <a:r>
              <a:rPr lang="es-ES" sz="1100" b="0" dirty="0">
                <a:solidFill>
                  <a:schemeClr val="tx1"/>
                </a:solidFill>
                <a:latin typeface="Futura Md BT" panose="020B0602020204020303" pitchFamily="34" charset="0"/>
                <a:ea typeface="MS Mincho" panose="02020609040205080304" pitchFamily="49" charset="-128"/>
              </a:rPr>
              <a:t> </a:t>
            </a:r>
            <a:r>
              <a:rPr lang="es-ES" sz="1100" b="0" dirty="0" err="1">
                <a:solidFill>
                  <a:schemeClr val="tx1"/>
                </a:solidFill>
                <a:latin typeface="Futura Md BT" panose="020B0602020204020303" pitchFamily="34" charset="0"/>
                <a:ea typeface="MS Mincho" panose="02020609040205080304" pitchFamily="49" charset="-128"/>
              </a:rPr>
              <a:t>dans</a:t>
            </a:r>
            <a:r>
              <a:rPr lang="es-ES" sz="1100" b="0" dirty="0">
                <a:solidFill>
                  <a:schemeClr val="tx1"/>
                </a:solidFill>
                <a:latin typeface="Futura Md BT" panose="020B0602020204020303" pitchFamily="34" charset="0"/>
                <a:ea typeface="MS Mincho" panose="02020609040205080304" pitchFamily="49" charset="-128"/>
              </a:rPr>
              <a:t> le </a:t>
            </a:r>
            <a:r>
              <a:rPr lang="es-ES" sz="1100" b="0" dirty="0" err="1">
                <a:solidFill>
                  <a:schemeClr val="tx1"/>
                </a:solidFill>
                <a:latin typeface="Futura Md BT" panose="020B0602020204020303" pitchFamily="34" charset="0"/>
                <a:ea typeface="MS Mincho" panose="02020609040205080304" pitchFamily="49" charset="-128"/>
              </a:rPr>
              <a:t>domaine</a:t>
            </a:r>
            <a:r>
              <a:rPr lang="es-ES" sz="1100" b="0" dirty="0">
                <a:solidFill>
                  <a:schemeClr val="tx1"/>
                </a:solidFill>
                <a:latin typeface="Futura Md BT" panose="020B0602020204020303" pitchFamily="34" charset="0"/>
                <a:ea typeface="MS Mincho" panose="02020609040205080304" pitchFamily="49" charset="-128"/>
              </a:rPr>
              <a:t> </a:t>
            </a:r>
            <a:r>
              <a:rPr lang="es-ES" sz="1100" b="0" dirty="0" err="1">
                <a:solidFill>
                  <a:schemeClr val="tx1"/>
                </a:solidFill>
                <a:latin typeface="Futura Md BT" panose="020B0602020204020303" pitchFamily="34" charset="0"/>
                <a:ea typeface="MS Mincho" panose="02020609040205080304" pitchFamily="49" charset="-128"/>
              </a:rPr>
              <a:t>Nucléaire</a:t>
            </a:r>
            <a:r>
              <a:rPr lang="es-ES" sz="1100" b="0" dirty="0">
                <a:solidFill>
                  <a:schemeClr val="tx1"/>
                </a:solidFill>
                <a:latin typeface="Futura Md BT" panose="020B0602020204020303" pitchFamily="34" charset="0"/>
                <a:ea typeface="MS Mincho" panose="02020609040205080304" pitchFamily="49" charset="-128"/>
              </a:rPr>
              <a:t>, </a:t>
            </a:r>
            <a:r>
              <a:rPr lang="es-ES" sz="1100" b="0" dirty="0" err="1">
                <a:solidFill>
                  <a:schemeClr val="tx1"/>
                </a:solidFill>
                <a:latin typeface="Futura Md BT" panose="020B0602020204020303" pitchFamily="34" charset="0"/>
                <a:ea typeface="MS Mincho" panose="02020609040205080304" pitchFamily="49" charset="-128"/>
              </a:rPr>
              <a:t>Fontenay</a:t>
            </a:r>
            <a:r>
              <a:rPr lang="es-ES" sz="1100" b="0" dirty="0">
                <a:solidFill>
                  <a:schemeClr val="tx1"/>
                </a:solidFill>
                <a:latin typeface="Futura Md BT" panose="020B0602020204020303" pitchFamily="34" charset="0"/>
                <a:ea typeface="MS Mincho" panose="02020609040205080304" pitchFamily="49" charset="-128"/>
              </a:rPr>
              <a:t>-</a:t>
            </a:r>
            <a:r>
              <a:rPr lang="es-ES" sz="1100" b="0" dirty="0" err="1">
                <a:solidFill>
                  <a:schemeClr val="tx1"/>
                </a:solidFill>
                <a:latin typeface="Futura Md BT" panose="020B0602020204020303" pitchFamily="34" charset="0"/>
                <a:ea typeface="MS Mincho" panose="02020609040205080304" pitchFamily="49" charset="-128"/>
              </a:rPr>
              <a:t>Aux</a:t>
            </a:r>
            <a:r>
              <a:rPr lang="es-ES" sz="1100" b="0" dirty="0">
                <a:solidFill>
                  <a:schemeClr val="tx1"/>
                </a:solidFill>
                <a:latin typeface="Futura Md BT" panose="020B0602020204020303" pitchFamily="34" charset="0"/>
                <a:ea typeface="MS Mincho" panose="02020609040205080304" pitchFamily="49" charset="-128"/>
              </a:rPr>
              <a:t>-Roses, France. </a:t>
            </a:r>
          </a:p>
          <a:p>
            <a:pPr algn="l">
              <a:spcAft>
                <a:spcPts val="0"/>
              </a:spcAft>
            </a:pPr>
            <a:r>
              <a:rPr lang="es-ES" sz="1100" b="0" baseline="30000" dirty="0">
                <a:solidFill>
                  <a:schemeClr val="tx1"/>
                </a:solidFill>
                <a:latin typeface="Futura Md BT" panose="020B0602020204020303" pitchFamily="34" charset="0"/>
                <a:ea typeface="MS Mincho" panose="02020609040205080304" pitchFamily="49" charset="-128"/>
              </a:rPr>
              <a:t>3 </a:t>
            </a:r>
            <a:r>
              <a:rPr lang="es-ES" sz="1100" b="0" dirty="0">
                <a:solidFill>
                  <a:schemeClr val="tx1"/>
                </a:solidFill>
                <a:latin typeface="Futura Md BT" panose="020B0602020204020303" pitchFamily="34" charset="0"/>
                <a:ea typeface="MS Mincho" panose="02020609040205080304" pitchFamily="49" charset="-128"/>
              </a:rPr>
              <a:t>EPA – </a:t>
            </a:r>
            <a:r>
              <a:rPr lang="es-ES" sz="1100" b="0" dirty="0" err="1">
                <a:solidFill>
                  <a:schemeClr val="tx1"/>
                </a:solidFill>
                <a:latin typeface="Futura Md BT" panose="020B0602020204020303" pitchFamily="34" charset="0"/>
                <a:ea typeface="MS Mincho" panose="02020609040205080304" pitchFamily="49" charset="-128"/>
              </a:rPr>
              <a:t>Environmental</a:t>
            </a:r>
            <a:r>
              <a:rPr lang="es-ES" sz="1100" b="0" dirty="0">
                <a:solidFill>
                  <a:schemeClr val="tx1"/>
                </a:solidFill>
                <a:latin typeface="Futura Md BT" panose="020B0602020204020303" pitchFamily="34" charset="0"/>
                <a:ea typeface="MS Mincho" panose="02020609040205080304" pitchFamily="49" charset="-128"/>
              </a:rPr>
              <a:t> </a:t>
            </a:r>
            <a:r>
              <a:rPr lang="es-ES" sz="1100" b="0" dirty="0" err="1">
                <a:solidFill>
                  <a:schemeClr val="tx1"/>
                </a:solidFill>
                <a:latin typeface="Futura Md BT" panose="020B0602020204020303" pitchFamily="34" charset="0"/>
                <a:ea typeface="MS Mincho" panose="02020609040205080304" pitchFamily="49" charset="-128"/>
              </a:rPr>
              <a:t>Protection</a:t>
            </a:r>
            <a:r>
              <a:rPr lang="es-ES" sz="1100" b="0" dirty="0">
                <a:solidFill>
                  <a:schemeClr val="tx1"/>
                </a:solidFill>
                <a:latin typeface="Futura Md BT" panose="020B0602020204020303" pitchFamily="34" charset="0"/>
                <a:ea typeface="MS Mincho" panose="02020609040205080304" pitchFamily="49" charset="-128"/>
              </a:rPr>
              <a:t> Agency, </a:t>
            </a:r>
            <a:r>
              <a:rPr lang="es-ES" sz="1100" b="0" dirty="0" err="1">
                <a:solidFill>
                  <a:schemeClr val="tx1"/>
                </a:solidFill>
                <a:latin typeface="Futura Md BT" panose="020B0602020204020303" pitchFamily="34" charset="0"/>
                <a:ea typeface="MS Mincho" panose="02020609040205080304" pitchFamily="49" charset="-128"/>
              </a:rPr>
              <a:t>Dublin</a:t>
            </a:r>
            <a:r>
              <a:rPr lang="es-ES" sz="1100" b="0" dirty="0">
                <a:solidFill>
                  <a:schemeClr val="tx1"/>
                </a:solidFill>
                <a:latin typeface="Futura Md BT" panose="020B0602020204020303" pitchFamily="34" charset="0"/>
                <a:ea typeface="MS Mincho" panose="02020609040205080304" pitchFamily="49" charset="-128"/>
              </a:rPr>
              <a:t>, </a:t>
            </a:r>
            <a:r>
              <a:rPr lang="es-ES" sz="1100" b="0" dirty="0" err="1">
                <a:solidFill>
                  <a:schemeClr val="tx1"/>
                </a:solidFill>
                <a:latin typeface="Futura Md BT" panose="020B0602020204020303" pitchFamily="34" charset="0"/>
                <a:ea typeface="MS Mincho" panose="02020609040205080304" pitchFamily="49" charset="-128"/>
              </a:rPr>
              <a:t>Ireland</a:t>
            </a:r>
            <a:r>
              <a:rPr lang="es-ES" sz="1100" b="0" dirty="0">
                <a:solidFill>
                  <a:schemeClr val="tx1"/>
                </a:solidFill>
                <a:latin typeface="Futura Md BT" panose="020B0602020204020303" pitchFamily="34" charset="0"/>
                <a:ea typeface="MS Mincho" panose="02020609040205080304" pitchFamily="49" charset="-128"/>
              </a:rPr>
              <a:t>.</a:t>
            </a:r>
          </a:p>
          <a:p>
            <a:pPr algn="l">
              <a:spcAft>
                <a:spcPts val="0"/>
              </a:spcAft>
            </a:pPr>
            <a:r>
              <a:rPr lang="en-GB" sz="1100" b="0" baseline="30000" dirty="0">
                <a:solidFill>
                  <a:schemeClr val="tx1"/>
                </a:solidFill>
                <a:latin typeface="Futura Md BT" panose="020B0602020204020303" pitchFamily="34" charset="0"/>
                <a:ea typeface="MS Mincho" panose="02020609040205080304" pitchFamily="49" charset="-128"/>
              </a:rPr>
              <a:t>4</a:t>
            </a:r>
            <a:r>
              <a:rPr lang="en-GB" sz="1100" b="0" dirty="0">
                <a:solidFill>
                  <a:schemeClr val="tx1"/>
                </a:solidFill>
                <a:latin typeface="Futura Md BT" panose="020B0602020204020303" pitchFamily="34" charset="0"/>
                <a:ea typeface="MS Mincho" panose="02020609040205080304" pitchFamily="49" charset="-128"/>
              </a:rPr>
              <a:t> EEAE – Greek Atomic Energy Commission, Athens, Greece.</a:t>
            </a:r>
            <a:endParaRPr lang="es-ES" sz="1100" b="0" dirty="0">
              <a:solidFill>
                <a:schemeClr val="tx1"/>
              </a:solidFill>
              <a:latin typeface="Futura Md BT" panose="020B0602020204020303" pitchFamily="34" charset="0"/>
              <a:ea typeface="MS Mincho" panose="02020609040205080304" pitchFamily="49" charset="-128"/>
            </a:endParaRPr>
          </a:p>
          <a:p>
            <a:pPr algn="l">
              <a:spcAft>
                <a:spcPts val="0"/>
              </a:spcAft>
            </a:pPr>
            <a:r>
              <a:rPr lang="en-GB" sz="1100" b="0" baseline="30000" dirty="0">
                <a:solidFill>
                  <a:schemeClr val="tx1"/>
                </a:solidFill>
                <a:latin typeface="Futura Md BT" panose="020B0602020204020303" pitchFamily="34" charset="0"/>
                <a:ea typeface="MS Mincho" panose="02020609040205080304" pitchFamily="49" charset="-128"/>
              </a:rPr>
              <a:t>5 </a:t>
            </a:r>
            <a:r>
              <a:rPr lang="en-GB" sz="1100" b="0" dirty="0">
                <a:solidFill>
                  <a:schemeClr val="tx1"/>
                </a:solidFill>
                <a:latin typeface="Futura Md BT" panose="020B0602020204020303" pitchFamily="34" charset="0"/>
                <a:ea typeface="MS Mincho" panose="02020609040205080304" pitchFamily="49" charset="-128"/>
              </a:rPr>
              <a:t>IRSN – </a:t>
            </a:r>
            <a:r>
              <a:rPr lang="en-GB" sz="1100" b="0" dirty="0" err="1">
                <a:solidFill>
                  <a:schemeClr val="tx1"/>
                </a:solidFill>
                <a:latin typeface="Futura Md BT" panose="020B0602020204020303" pitchFamily="34" charset="0"/>
                <a:ea typeface="MS Mincho" panose="02020609040205080304" pitchFamily="49" charset="-128"/>
              </a:rPr>
              <a:t>Institut</a:t>
            </a:r>
            <a:r>
              <a:rPr lang="en-GB" sz="1100" b="0" dirty="0">
                <a:solidFill>
                  <a:schemeClr val="tx1"/>
                </a:solidFill>
                <a:latin typeface="Futura Md BT" panose="020B0602020204020303" pitchFamily="34" charset="0"/>
                <a:ea typeface="MS Mincho" panose="02020609040205080304" pitchFamily="49" charset="-128"/>
              </a:rPr>
              <a:t> de Radioprotection et de </a:t>
            </a:r>
            <a:r>
              <a:rPr lang="en-GB" sz="1100" b="0" dirty="0" err="1">
                <a:solidFill>
                  <a:schemeClr val="tx1"/>
                </a:solidFill>
                <a:latin typeface="Futura Md BT" panose="020B0602020204020303" pitchFamily="34" charset="0"/>
                <a:ea typeface="MS Mincho" panose="02020609040205080304" pitchFamily="49" charset="-128"/>
              </a:rPr>
              <a:t>Sûreté</a:t>
            </a:r>
            <a:r>
              <a:rPr lang="en-GB" sz="1100" b="0" dirty="0">
                <a:solidFill>
                  <a:schemeClr val="tx1"/>
                </a:solidFill>
                <a:latin typeface="Futura Md BT" panose="020B0602020204020303" pitchFamily="34" charset="0"/>
                <a:ea typeface="MS Mincho" panose="02020609040205080304" pitchFamily="49" charset="-128"/>
              </a:rPr>
              <a:t> </a:t>
            </a:r>
            <a:r>
              <a:rPr lang="en-GB" sz="1100" b="0" dirty="0" err="1">
                <a:solidFill>
                  <a:schemeClr val="tx1"/>
                </a:solidFill>
                <a:latin typeface="Futura Md BT" panose="020B0602020204020303" pitchFamily="34" charset="0"/>
                <a:ea typeface="MS Mincho" panose="02020609040205080304" pitchFamily="49" charset="-128"/>
              </a:rPr>
              <a:t>Nucléaire</a:t>
            </a:r>
            <a:r>
              <a:rPr lang="en-GB" sz="1100" b="0" dirty="0">
                <a:solidFill>
                  <a:schemeClr val="tx1"/>
                </a:solidFill>
                <a:latin typeface="Futura Md BT" panose="020B0602020204020303" pitchFamily="34" charset="0"/>
                <a:ea typeface="MS Mincho" panose="02020609040205080304" pitchFamily="49" charset="-128"/>
              </a:rPr>
              <a:t>, </a:t>
            </a:r>
            <a:r>
              <a:rPr lang="en-GB" sz="1100" b="0" dirty="0" err="1">
                <a:solidFill>
                  <a:schemeClr val="tx1"/>
                </a:solidFill>
                <a:latin typeface="Futura Md BT" panose="020B0602020204020303" pitchFamily="34" charset="0"/>
                <a:ea typeface="MS Mincho" panose="02020609040205080304" pitchFamily="49" charset="-128"/>
              </a:rPr>
              <a:t>Fontenay</a:t>
            </a:r>
            <a:r>
              <a:rPr lang="en-GB" sz="1100" b="0" dirty="0">
                <a:solidFill>
                  <a:schemeClr val="tx1"/>
                </a:solidFill>
                <a:latin typeface="Futura Md BT" panose="020B0602020204020303" pitchFamily="34" charset="0"/>
                <a:ea typeface="MS Mincho" panose="02020609040205080304" pitchFamily="49" charset="-128"/>
              </a:rPr>
              <a:t>-Aux-Roses, France. </a:t>
            </a:r>
            <a:endParaRPr lang="es-ES" sz="1100" b="0" dirty="0">
              <a:solidFill>
                <a:schemeClr val="tx1"/>
              </a:solidFill>
              <a:latin typeface="Futura Md BT" panose="020B0602020204020303" pitchFamily="34" charset="0"/>
              <a:ea typeface="MS Mincho" panose="02020609040205080304" pitchFamily="49" charset="-128"/>
            </a:endParaRPr>
          </a:p>
          <a:p>
            <a:pPr algn="l">
              <a:spcAft>
                <a:spcPts val="0"/>
              </a:spcAft>
            </a:pPr>
            <a:r>
              <a:rPr lang="en-GB" sz="1100" b="0" baseline="30000" dirty="0">
                <a:solidFill>
                  <a:schemeClr val="tx1"/>
                </a:solidFill>
                <a:latin typeface="Futura Md BT" panose="020B0602020204020303" pitchFamily="34" charset="0"/>
                <a:ea typeface="MS Mincho" panose="02020609040205080304" pitchFamily="49" charset="-128"/>
              </a:rPr>
              <a:t>6</a:t>
            </a:r>
            <a:r>
              <a:rPr lang="en-GB" sz="1100" b="0" dirty="0">
                <a:solidFill>
                  <a:schemeClr val="tx1"/>
                </a:solidFill>
                <a:latin typeface="Futura Md BT" panose="020B0602020204020303" pitchFamily="34" charset="0"/>
                <a:ea typeface="MS Mincho" panose="02020609040205080304" pitchFamily="49" charset="-128"/>
              </a:rPr>
              <a:t> DSA – Norwegian Radiation and Nuclear Safety Authority, </a:t>
            </a:r>
            <a:r>
              <a:rPr lang="en-GB" sz="1100" b="0" dirty="0" err="1">
                <a:solidFill>
                  <a:schemeClr val="tx1"/>
                </a:solidFill>
                <a:latin typeface="Futura Md BT" panose="020B0602020204020303" pitchFamily="34" charset="0"/>
                <a:ea typeface="MS Mincho" panose="02020609040205080304" pitchFamily="49" charset="-128"/>
              </a:rPr>
              <a:t>Østerås</a:t>
            </a:r>
            <a:r>
              <a:rPr lang="en-GB" sz="1100" b="0" dirty="0">
                <a:solidFill>
                  <a:schemeClr val="tx1"/>
                </a:solidFill>
                <a:latin typeface="Futura Md BT" panose="020B0602020204020303" pitchFamily="34" charset="0"/>
                <a:ea typeface="MS Mincho" panose="02020609040205080304" pitchFamily="49" charset="-128"/>
              </a:rPr>
              <a:t>, Norway.</a:t>
            </a:r>
            <a:endParaRPr lang="es-ES" sz="1100" b="0" dirty="0">
              <a:solidFill>
                <a:schemeClr val="tx1"/>
              </a:solidFill>
              <a:latin typeface="Futura Md BT" panose="020B0602020204020303" pitchFamily="34" charset="0"/>
              <a:ea typeface="MS Mincho" panose="02020609040205080304" pitchFamily="49" charset="-128"/>
            </a:endParaRPr>
          </a:p>
          <a:p>
            <a:pPr algn="l">
              <a:spcAft>
                <a:spcPts val="0"/>
              </a:spcAft>
            </a:pPr>
            <a:r>
              <a:rPr lang="en-GB" sz="1100" b="0" baseline="30000" dirty="0">
                <a:solidFill>
                  <a:schemeClr val="tx1"/>
                </a:solidFill>
                <a:latin typeface="Futura Md BT" panose="020B0602020204020303" pitchFamily="34" charset="0"/>
                <a:ea typeface="MS Mincho" panose="02020609040205080304" pitchFamily="49" charset="-128"/>
              </a:rPr>
              <a:t>7</a:t>
            </a:r>
            <a:r>
              <a:rPr lang="en-GB" sz="1100" b="0" dirty="0">
                <a:solidFill>
                  <a:schemeClr val="tx1"/>
                </a:solidFill>
                <a:latin typeface="Futura Md BT" panose="020B0602020204020303" pitchFamily="34" charset="0"/>
                <a:ea typeface="MS Mincho" panose="02020609040205080304" pitchFamily="49" charset="-128"/>
              </a:rPr>
              <a:t> RIVM – </a:t>
            </a:r>
            <a:r>
              <a:rPr lang="en-GB" sz="1100" b="0" dirty="0" err="1">
                <a:solidFill>
                  <a:schemeClr val="tx1"/>
                </a:solidFill>
                <a:latin typeface="Futura Md BT" panose="020B0602020204020303" pitchFamily="34" charset="0"/>
                <a:ea typeface="MS Mincho" panose="02020609040205080304" pitchFamily="49" charset="-128"/>
              </a:rPr>
              <a:t>Rijksinstituut</a:t>
            </a:r>
            <a:r>
              <a:rPr lang="en-GB" sz="1100" b="0" dirty="0">
                <a:solidFill>
                  <a:schemeClr val="tx1"/>
                </a:solidFill>
                <a:latin typeface="Futura Md BT" panose="020B0602020204020303" pitchFamily="34" charset="0"/>
                <a:ea typeface="MS Mincho" panose="02020609040205080304" pitchFamily="49" charset="-128"/>
              </a:rPr>
              <a:t> </a:t>
            </a:r>
            <a:r>
              <a:rPr lang="en-GB" sz="1100" b="0" dirty="0" err="1">
                <a:solidFill>
                  <a:schemeClr val="tx1"/>
                </a:solidFill>
                <a:latin typeface="Futura Md BT" panose="020B0602020204020303" pitchFamily="34" charset="0"/>
                <a:ea typeface="MS Mincho" panose="02020609040205080304" pitchFamily="49" charset="-128"/>
              </a:rPr>
              <a:t>voor</a:t>
            </a:r>
            <a:r>
              <a:rPr lang="en-GB" sz="1100" b="0" dirty="0">
                <a:solidFill>
                  <a:schemeClr val="tx1"/>
                </a:solidFill>
                <a:latin typeface="Futura Md BT" panose="020B0602020204020303" pitchFamily="34" charset="0"/>
                <a:ea typeface="MS Mincho" panose="02020609040205080304" pitchFamily="49" charset="-128"/>
              </a:rPr>
              <a:t> </a:t>
            </a:r>
            <a:r>
              <a:rPr lang="en-GB" sz="1100" b="0" dirty="0" err="1">
                <a:solidFill>
                  <a:schemeClr val="tx1"/>
                </a:solidFill>
                <a:latin typeface="Futura Md BT" panose="020B0602020204020303" pitchFamily="34" charset="0"/>
                <a:ea typeface="MS Mincho" panose="02020609040205080304" pitchFamily="49" charset="-128"/>
              </a:rPr>
              <a:t>Volksgezondheid</a:t>
            </a:r>
            <a:r>
              <a:rPr lang="en-GB" sz="1100" b="0" dirty="0">
                <a:solidFill>
                  <a:schemeClr val="tx1"/>
                </a:solidFill>
                <a:latin typeface="Futura Md BT" panose="020B0602020204020303" pitchFamily="34" charset="0"/>
                <a:ea typeface="MS Mincho" panose="02020609040205080304" pitchFamily="49" charset="-128"/>
              </a:rPr>
              <a:t> </a:t>
            </a:r>
            <a:r>
              <a:rPr lang="en-GB" sz="1100" b="0" dirty="0" err="1">
                <a:solidFill>
                  <a:schemeClr val="tx1"/>
                </a:solidFill>
                <a:latin typeface="Futura Md BT" panose="020B0602020204020303" pitchFamily="34" charset="0"/>
                <a:ea typeface="MS Mincho" panose="02020609040205080304" pitchFamily="49" charset="-128"/>
              </a:rPr>
              <a:t>en</a:t>
            </a:r>
            <a:r>
              <a:rPr lang="en-GB" sz="1100" b="0" dirty="0">
                <a:solidFill>
                  <a:schemeClr val="tx1"/>
                </a:solidFill>
                <a:latin typeface="Futura Md BT" panose="020B0602020204020303" pitchFamily="34" charset="0"/>
                <a:ea typeface="MS Mincho" panose="02020609040205080304" pitchFamily="49" charset="-128"/>
              </a:rPr>
              <a:t> Milieu, </a:t>
            </a:r>
            <a:r>
              <a:rPr lang="en-GB" sz="1100" b="0" dirty="0" err="1">
                <a:solidFill>
                  <a:schemeClr val="tx1"/>
                </a:solidFill>
                <a:latin typeface="Futura Md BT" panose="020B0602020204020303" pitchFamily="34" charset="0"/>
                <a:ea typeface="MS Mincho" panose="02020609040205080304" pitchFamily="49" charset="-128"/>
              </a:rPr>
              <a:t>Bilthoven</a:t>
            </a:r>
            <a:r>
              <a:rPr lang="en-GB" sz="1100" b="0" dirty="0">
                <a:solidFill>
                  <a:schemeClr val="tx1"/>
                </a:solidFill>
                <a:latin typeface="Futura Md BT" panose="020B0602020204020303" pitchFamily="34" charset="0"/>
                <a:ea typeface="MS Mincho" panose="02020609040205080304" pitchFamily="49" charset="-128"/>
              </a:rPr>
              <a:t>, The Netherlands.</a:t>
            </a:r>
            <a:endParaRPr lang="es-ES" sz="1100" b="0" dirty="0">
              <a:solidFill>
                <a:schemeClr val="tx1"/>
              </a:solidFill>
              <a:latin typeface="Futura Md BT" panose="020B0602020204020303" pitchFamily="34" charset="0"/>
              <a:ea typeface="MS Mincho" panose="02020609040205080304" pitchFamily="49" charset="-128"/>
            </a:endParaRPr>
          </a:p>
          <a:p>
            <a:pPr algn="l">
              <a:spcAft>
                <a:spcPts val="0"/>
              </a:spcAft>
            </a:pPr>
            <a:r>
              <a:rPr lang="en-GB" sz="1100" b="0" baseline="30000" dirty="0">
                <a:solidFill>
                  <a:schemeClr val="tx1"/>
                </a:solidFill>
                <a:latin typeface="Futura Md BT" panose="020B0602020204020303" pitchFamily="34" charset="0"/>
                <a:ea typeface="MS Mincho" panose="02020609040205080304" pitchFamily="49" charset="-128"/>
              </a:rPr>
              <a:t>8</a:t>
            </a:r>
            <a:r>
              <a:rPr lang="en-GB" sz="1100" b="0" dirty="0">
                <a:solidFill>
                  <a:schemeClr val="tx1"/>
                </a:solidFill>
                <a:latin typeface="Futura Md BT" panose="020B0602020204020303" pitchFamily="34" charset="0"/>
                <a:ea typeface="MS Mincho" panose="02020609040205080304" pitchFamily="49" charset="-128"/>
              </a:rPr>
              <a:t> SCK-CEN – Belgian Nuclear Research Centre, </a:t>
            </a:r>
            <a:r>
              <a:rPr lang="en-GB" sz="1100" b="0" dirty="0" err="1">
                <a:solidFill>
                  <a:schemeClr val="tx1"/>
                </a:solidFill>
                <a:latin typeface="Futura Md BT" panose="020B0602020204020303" pitchFamily="34" charset="0"/>
                <a:ea typeface="MS Mincho" panose="02020609040205080304" pitchFamily="49" charset="-128"/>
              </a:rPr>
              <a:t>Mol</a:t>
            </a:r>
            <a:r>
              <a:rPr lang="en-GB" sz="1100" b="0" dirty="0">
                <a:solidFill>
                  <a:schemeClr val="tx1"/>
                </a:solidFill>
                <a:latin typeface="Futura Md BT" panose="020B0602020204020303" pitchFamily="34" charset="0"/>
                <a:ea typeface="MS Mincho" panose="02020609040205080304" pitchFamily="49" charset="-128"/>
              </a:rPr>
              <a:t>, Belgium.</a:t>
            </a:r>
            <a:endParaRPr lang="es-ES" sz="1100" b="0" dirty="0">
              <a:solidFill>
                <a:schemeClr val="tx1"/>
              </a:solidFill>
              <a:latin typeface="Futura Md BT" panose="020B0602020204020303" pitchFamily="34" charset="0"/>
              <a:ea typeface="MS Mincho" panose="02020609040205080304" pitchFamily="49" charset="-128"/>
            </a:endParaRPr>
          </a:p>
          <a:p>
            <a:pPr algn="l">
              <a:spcAft>
                <a:spcPts val="0"/>
              </a:spcAft>
            </a:pPr>
            <a:r>
              <a:rPr lang="es-ES" sz="1100" b="0" baseline="30000" dirty="0">
                <a:solidFill>
                  <a:schemeClr val="tx1"/>
                </a:solidFill>
                <a:latin typeface="Futura Md BT" panose="020B0602020204020303" pitchFamily="34" charset="0"/>
                <a:ea typeface="MS Mincho" panose="02020609040205080304" pitchFamily="49" charset="-128"/>
              </a:rPr>
              <a:t>9</a:t>
            </a:r>
            <a:r>
              <a:rPr lang="es-ES" sz="1100" b="0" dirty="0">
                <a:solidFill>
                  <a:schemeClr val="tx1"/>
                </a:solidFill>
                <a:latin typeface="Futura Md BT" panose="020B0602020204020303" pitchFamily="34" charset="0"/>
                <a:ea typeface="MS Mincho" panose="02020609040205080304" pitchFamily="49" charset="-128"/>
              </a:rPr>
              <a:t> VUJE – VUJE </a:t>
            </a:r>
            <a:r>
              <a:rPr lang="es-ES" sz="1100" b="0" dirty="0" err="1">
                <a:solidFill>
                  <a:schemeClr val="tx1"/>
                </a:solidFill>
                <a:latin typeface="Futura Md BT" panose="020B0602020204020303" pitchFamily="34" charset="0"/>
                <a:ea typeface="MS Mincho" panose="02020609040205080304" pitchFamily="49" charset="-128"/>
              </a:rPr>
              <a:t>a.s</a:t>
            </a:r>
            <a:r>
              <a:rPr lang="es-ES" sz="1100" b="0" dirty="0">
                <a:solidFill>
                  <a:schemeClr val="tx1"/>
                </a:solidFill>
                <a:latin typeface="Futura Md BT" panose="020B0602020204020303" pitchFamily="34" charset="0"/>
                <a:ea typeface="MS Mincho" panose="02020609040205080304" pitchFamily="49" charset="-128"/>
              </a:rPr>
              <a:t>, </a:t>
            </a:r>
            <a:r>
              <a:rPr lang="es-ES" sz="1100" b="0" dirty="0" err="1">
                <a:solidFill>
                  <a:schemeClr val="tx1"/>
                </a:solidFill>
                <a:latin typeface="Futura Md BT" panose="020B0602020204020303" pitchFamily="34" charset="0"/>
                <a:ea typeface="MS Mincho" panose="02020609040205080304" pitchFamily="49" charset="-128"/>
              </a:rPr>
              <a:t>Trnava</a:t>
            </a:r>
            <a:r>
              <a:rPr lang="es-ES" sz="1100" b="0" dirty="0">
                <a:solidFill>
                  <a:schemeClr val="tx1"/>
                </a:solidFill>
                <a:latin typeface="Futura Md BT" panose="020B0602020204020303" pitchFamily="34" charset="0"/>
                <a:ea typeface="MS Mincho" panose="02020609040205080304" pitchFamily="49" charset="-128"/>
              </a:rPr>
              <a:t>, </a:t>
            </a:r>
            <a:r>
              <a:rPr lang="es-ES" sz="1100" b="0" dirty="0" err="1">
                <a:solidFill>
                  <a:schemeClr val="tx1"/>
                </a:solidFill>
                <a:latin typeface="Futura Md BT" panose="020B0602020204020303" pitchFamily="34" charset="0"/>
                <a:ea typeface="MS Mincho" panose="02020609040205080304" pitchFamily="49" charset="-128"/>
              </a:rPr>
              <a:t>Slovak</a:t>
            </a:r>
            <a:r>
              <a:rPr lang="es-ES" sz="1100" b="0" dirty="0">
                <a:solidFill>
                  <a:schemeClr val="tx1"/>
                </a:solidFill>
                <a:latin typeface="Futura Md BT" panose="020B0602020204020303" pitchFamily="34" charset="0"/>
                <a:ea typeface="MS Mincho" panose="02020609040205080304" pitchFamily="49" charset="-128"/>
              </a:rPr>
              <a:t> </a:t>
            </a:r>
            <a:r>
              <a:rPr lang="fr-FR" sz="1100" b="0" dirty="0">
                <a:solidFill>
                  <a:schemeClr val="tx1"/>
                </a:solidFill>
                <a:latin typeface="Futura Md BT" panose="020B0602020204020303" pitchFamily="34" charset="0"/>
                <a:ea typeface="MS Mincho" panose="02020609040205080304" pitchFamily="49" charset="-128"/>
              </a:rPr>
              <a:t>Republic</a:t>
            </a:r>
            <a:r>
              <a:rPr lang="es-ES" sz="1100" b="0" dirty="0">
                <a:solidFill>
                  <a:schemeClr val="tx1"/>
                </a:solidFill>
                <a:latin typeface="Futura Md BT" panose="020B0602020204020303" pitchFamily="34" charset="0"/>
                <a:ea typeface="MS Mincho" panose="02020609040205080304" pitchFamily="49" charset="-128"/>
              </a:rPr>
              <a:t>.</a:t>
            </a:r>
          </a:p>
          <a:p>
            <a:pPr algn="l">
              <a:spcAft>
                <a:spcPts val="0"/>
              </a:spcAft>
            </a:pPr>
            <a:r>
              <a:rPr lang="fr-FR" sz="1100" b="0" baseline="30000" dirty="0">
                <a:solidFill>
                  <a:schemeClr val="tx1"/>
                </a:solidFill>
                <a:latin typeface="Futura Md BT" panose="020B0602020204020303" pitchFamily="34" charset="0"/>
                <a:ea typeface="MS Mincho" panose="02020609040205080304" pitchFamily="49" charset="-128"/>
              </a:rPr>
              <a:t>10</a:t>
            </a:r>
            <a:r>
              <a:rPr lang="es-ES" sz="1100" b="0" dirty="0">
                <a:solidFill>
                  <a:schemeClr val="tx1"/>
                </a:solidFill>
                <a:latin typeface="Futura Md BT" panose="020B0602020204020303" pitchFamily="34" charset="0"/>
                <a:ea typeface="MS Mincho" panose="02020609040205080304" pitchFamily="49" charset="-128"/>
              </a:rPr>
              <a:t> APA – </a:t>
            </a:r>
            <a:r>
              <a:rPr lang="fr-FR" sz="1100" b="0" dirty="0">
                <a:solidFill>
                  <a:schemeClr val="tx1"/>
                </a:solidFill>
                <a:latin typeface="Futura Md BT" panose="020B0602020204020303" pitchFamily="34" charset="0"/>
                <a:ea typeface="MS Mincho" panose="02020609040205080304" pitchFamily="49" charset="-128"/>
              </a:rPr>
              <a:t>Agência Portuguesa do Ambiente,</a:t>
            </a:r>
            <a:r>
              <a:rPr lang="es-ES" sz="1100" b="0" dirty="0">
                <a:solidFill>
                  <a:schemeClr val="tx1"/>
                </a:solidFill>
                <a:latin typeface="Futura Md BT" panose="020B0602020204020303" pitchFamily="34" charset="0"/>
                <a:ea typeface="MS Mincho" panose="02020609040205080304" pitchFamily="49" charset="-128"/>
              </a:rPr>
              <a:t> Amadora, Portugal.</a:t>
            </a:r>
          </a:p>
          <a:p>
            <a:pPr algn="l">
              <a:spcAft>
                <a:spcPts val="0"/>
              </a:spcAft>
            </a:pPr>
            <a:r>
              <a:rPr lang="fr-FR" sz="1100" b="0" baseline="30000" dirty="0">
                <a:solidFill>
                  <a:schemeClr val="tx1"/>
                </a:solidFill>
                <a:latin typeface="Futura Md BT" panose="020B0602020204020303" pitchFamily="34" charset="0"/>
                <a:ea typeface="MS Mincho" panose="02020609040205080304" pitchFamily="49" charset="-128"/>
              </a:rPr>
              <a:t>11</a:t>
            </a:r>
            <a:r>
              <a:rPr lang="es-ES" sz="1100" b="0" dirty="0">
                <a:solidFill>
                  <a:schemeClr val="tx1"/>
                </a:solidFill>
                <a:latin typeface="Futura Md BT" panose="020B0602020204020303" pitchFamily="34" charset="0"/>
                <a:ea typeface="MS Mincho" panose="02020609040205080304" pitchFamily="49" charset="-128"/>
              </a:rPr>
              <a:t> IST</a:t>
            </a:r>
            <a:r>
              <a:rPr lang="fr-FR" sz="1100" b="0" dirty="0">
                <a:solidFill>
                  <a:schemeClr val="tx1"/>
                </a:solidFill>
                <a:latin typeface="Futura Md BT" panose="020B0602020204020303" pitchFamily="34" charset="0"/>
                <a:ea typeface="MS Mincho" panose="02020609040205080304" pitchFamily="49" charset="-128"/>
              </a:rPr>
              <a:t>-C</a:t>
            </a:r>
            <a:r>
              <a:rPr lang="fr-FR" sz="1100" b="0" baseline="30000" dirty="0">
                <a:solidFill>
                  <a:schemeClr val="tx1"/>
                </a:solidFill>
                <a:latin typeface="Futura Md BT" panose="020B0602020204020303" pitchFamily="34" charset="0"/>
                <a:ea typeface="MS Mincho" panose="02020609040205080304" pitchFamily="49" charset="-128"/>
              </a:rPr>
              <a:t>2</a:t>
            </a:r>
            <a:r>
              <a:rPr lang="fr-FR" sz="1100" b="0" dirty="0">
                <a:solidFill>
                  <a:schemeClr val="tx1"/>
                </a:solidFill>
                <a:latin typeface="Futura Md BT" panose="020B0602020204020303" pitchFamily="34" charset="0"/>
                <a:ea typeface="MS Mincho" panose="02020609040205080304" pitchFamily="49" charset="-128"/>
              </a:rPr>
              <a:t>TN</a:t>
            </a:r>
            <a:r>
              <a:rPr lang="es-ES" sz="1100" b="0" dirty="0">
                <a:solidFill>
                  <a:schemeClr val="tx1"/>
                </a:solidFill>
                <a:latin typeface="Futura Md BT" panose="020B0602020204020303" pitchFamily="34" charset="0"/>
                <a:ea typeface="MS Mincho" panose="02020609040205080304" pitchFamily="49" charset="-128"/>
              </a:rPr>
              <a:t> – Instituto Superior Técnico, </a:t>
            </a:r>
            <a:r>
              <a:rPr lang="fr-FR" sz="1100" b="0" dirty="0">
                <a:solidFill>
                  <a:schemeClr val="tx1"/>
                </a:solidFill>
                <a:latin typeface="Futura Md BT" panose="020B0602020204020303" pitchFamily="34" charset="0"/>
                <a:ea typeface="MS Mincho" panose="02020609040205080304" pitchFamily="49" charset="-128"/>
              </a:rPr>
              <a:t>Centro de Ciências e Tecnologias Nucleares</a:t>
            </a:r>
            <a:r>
              <a:rPr lang="es-ES" sz="1100" b="0" dirty="0">
                <a:solidFill>
                  <a:schemeClr val="tx1"/>
                </a:solidFill>
                <a:latin typeface="Futura Md BT" panose="020B0602020204020303" pitchFamily="34" charset="0"/>
                <a:ea typeface="MS Mincho" panose="02020609040205080304" pitchFamily="49" charset="-128"/>
              </a:rPr>
              <a:t>, </a:t>
            </a:r>
            <a:r>
              <a:rPr lang="es-ES" sz="1100" b="0" dirty="0" err="1">
                <a:solidFill>
                  <a:schemeClr val="tx1"/>
                </a:solidFill>
                <a:latin typeface="Futura Md BT" panose="020B0602020204020303" pitchFamily="34" charset="0"/>
                <a:ea typeface="MS Mincho" panose="02020609040205080304" pitchFamily="49" charset="-128"/>
              </a:rPr>
              <a:t>Lisbon</a:t>
            </a:r>
            <a:r>
              <a:rPr lang="es-ES" sz="1100" b="0" dirty="0">
                <a:solidFill>
                  <a:schemeClr val="tx1"/>
                </a:solidFill>
                <a:latin typeface="Futura Md BT" panose="020B0602020204020303" pitchFamily="34" charset="0"/>
                <a:ea typeface="MS Mincho" panose="02020609040205080304" pitchFamily="49" charset="-128"/>
              </a:rPr>
              <a:t>, Portugal.</a:t>
            </a:r>
          </a:p>
          <a:p>
            <a:pPr algn="l"/>
            <a:r>
              <a:rPr lang="fr-FR" sz="1100" b="0" baseline="30000" dirty="0">
                <a:solidFill>
                  <a:schemeClr val="tx1"/>
                </a:solidFill>
                <a:latin typeface="Futura Md BT" panose="020B0602020204020303" pitchFamily="34" charset="0"/>
                <a:ea typeface="MS Mincho" panose="02020609040205080304" pitchFamily="49" charset="-128"/>
                <a:cs typeface="Times New Roman" panose="02020603050405020304" pitchFamily="18" charset="0"/>
              </a:rPr>
              <a:t>12</a:t>
            </a:r>
            <a:r>
              <a:rPr lang="fr-FR" sz="1100" b="0" dirty="0">
                <a:solidFill>
                  <a:schemeClr val="tx1"/>
                </a:solidFill>
                <a:latin typeface="Futura Md BT" panose="020B0602020204020303" pitchFamily="34" charset="0"/>
                <a:ea typeface="MS Mincho" panose="02020609040205080304" pitchFamily="49" charset="-128"/>
                <a:cs typeface="Times New Roman" panose="02020603050405020304" pitchFamily="18" charset="0"/>
              </a:rPr>
              <a:t> RIKILT – Institute of Food Safety, Wageningen University &amp; Research, Wageningen, The Netherlands.</a:t>
            </a:r>
            <a:endParaRPr lang="es-ES" sz="1100" b="0" baseline="30000" dirty="0">
              <a:solidFill>
                <a:schemeClr val="tx1"/>
              </a:solidFill>
              <a:latin typeface="Futura Md BT" panose="020B0602020204020303" pitchFamily="34" charset="0"/>
            </a:endParaRPr>
          </a:p>
        </p:txBody>
      </p:sp>
      <p:pic>
        <p:nvPicPr>
          <p:cNvPr id="8" name="Imagen 7"/>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18668" y="4874318"/>
            <a:ext cx="1057961" cy="452731"/>
          </a:xfrm>
          <a:prstGeom prst="rect">
            <a:avLst/>
          </a:prstGeom>
        </p:spPr>
      </p:pic>
      <p:pic>
        <p:nvPicPr>
          <p:cNvPr id="11" name="Imagen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79175" y="4874318"/>
            <a:ext cx="867809" cy="578539"/>
          </a:xfrm>
          <a:prstGeom prst="rect">
            <a:avLst/>
          </a:prstGeom>
        </p:spPr>
      </p:pic>
      <p:pic>
        <p:nvPicPr>
          <p:cNvPr id="12" name="Imagen 11"/>
          <p:cNvPicPr>
            <a:picLocks noChangeAspect="1"/>
          </p:cNvPicPr>
          <p:nvPr/>
        </p:nvPicPr>
        <p:blipFill>
          <a:blip r:embed="rId5">
            <a:clrChange>
              <a:clrFrom>
                <a:srgbClr val="FFFFFF"/>
              </a:clrFrom>
              <a:clrTo>
                <a:srgbClr val="FFFFFF">
                  <a:alpha val="0"/>
                </a:srgbClr>
              </a:clrTo>
            </a:clrChange>
          </a:blip>
          <a:stretch>
            <a:fillRect/>
          </a:stretch>
        </p:blipFill>
        <p:spPr>
          <a:xfrm>
            <a:off x="6250467" y="5022445"/>
            <a:ext cx="1650807" cy="571434"/>
          </a:xfrm>
          <a:prstGeom prst="rect">
            <a:avLst/>
          </a:prstGeom>
        </p:spPr>
      </p:pic>
      <p:pic>
        <p:nvPicPr>
          <p:cNvPr id="13" name="Imagen 12"/>
          <p:cNvPicPr>
            <a:picLocks noChangeAspect="1"/>
          </p:cNvPicPr>
          <p:nvPr/>
        </p:nvPicPr>
        <p:blipFill>
          <a:blip r:embed="rId6">
            <a:clrChange>
              <a:clrFrom>
                <a:srgbClr val="FFFFFF"/>
              </a:clrFrom>
              <a:clrTo>
                <a:srgbClr val="FFFFFF">
                  <a:alpha val="0"/>
                </a:srgbClr>
              </a:clrTo>
            </a:clrChange>
          </a:blip>
          <a:stretch>
            <a:fillRect/>
          </a:stretch>
        </p:blipFill>
        <p:spPr>
          <a:xfrm>
            <a:off x="7735298" y="4662591"/>
            <a:ext cx="1148476" cy="519836"/>
          </a:xfrm>
          <a:prstGeom prst="rect">
            <a:avLst/>
          </a:prstGeom>
        </p:spPr>
      </p:pic>
      <p:pic>
        <p:nvPicPr>
          <p:cNvPr id="14" name="Imagen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8052" y="5688071"/>
            <a:ext cx="1856463" cy="418892"/>
          </a:xfrm>
          <a:prstGeom prst="rect">
            <a:avLst/>
          </a:prstGeom>
        </p:spPr>
      </p:pic>
      <p:pic>
        <p:nvPicPr>
          <p:cNvPr id="15" name="Imagen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4297" y="5666973"/>
            <a:ext cx="2620634" cy="503372"/>
          </a:xfrm>
          <a:prstGeom prst="rect">
            <a:avLst/>
          </a:prstGeom>
        </p:spPr>
      </p:pic>
      <p:pic>
        <p:nvPicPr>
          <p:cNvPr id="16" name="Imagen 15"/>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59740" y="5714043"/>
            <a:ext cx="1763646" cy="411517"/>
          </a:xfrm>
          <a:prstGeom prst="rect">
            <a:avLst/>
          </a:prstGeom>
        </p:spPr>
      </p:pic>
      <p:pic>
        <p:nvPicPr>
          <p:cNvPr id="17" name="Imagen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50852" y="4770976"/>
            <a:ext cx="914400" cy="621792"/>
          </a:xfrm>
          <a:prstGeom prst="rect">
            <a:avLst/>
          </a:prstGeom>
        </p:spPr>
      </p:pic>
      <p:pic>
        <p:nvPicPr>
          <p:cNvPr id="18" name="Imagen 1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94734" y="5593879"/>
            <a:ext cx="1029604" cy="531681"/>
          </a:xfrm>
          <a:prstGeom prst="rect">
            <a:avLst/>
          </a:prstGeom>
        </p:spPr>
      </p:pic>
      <p:pic>
        <p:nvPicPr>
          <p:cNvPr id="19" name="Imagen 18"/>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15428" y="5138199"/>
            <a:ext cx="985785" cy="532203"/>
          </a:xfrm>
          <a:prstGeom prst="rect">
            <a:avLst/>
          </a:prstGeom>
        </p:spPr>
      </p:pic>
      <p:pic>
        <p:nvPicPr>
          <p:cNvPr id="20" name="Imagen 19"/>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24899" y="5009082"/>
            <a:ext cx="1101834" cy="657891"/>
          </a:xfrm>
          <a:prstGeom prst="rect">
            <a:avLst/>
          </a:prstGeom>
        </p:spPr>
      </p:pic>
    </p:spTree>
    <p:extLst>
      <p:ext uri="{BB962C8B-B14F-4D97-AF65-F5344CB8AC3E}">
        <p14:creationId xmlns:p14="http://schemas.microsoft.com/office/powerpoint/2010/main" val="377830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err="1" smtClean="0"/>
              <a:t>Introduction</a:t>
            </a:r>
            <a:endParaRPr lang="es-ES" dirty="0"/>
          </a:p>
        </p:txBody>
      </p:sp>
      <p:sp>
        <p:nvSpPr>
          <p:cNvPr id="4" name="53 Rectángulo"/>
          <p:cNvSpPr/>
          <p:nvPr/>
        </p:nvSpPr>
        <p:spPr>
          <a:xfrm>
            <a:off x="1" y="879501"/>
            <a:ext cx="9143999" cy="664797"/>
          </a:xfrm>
          <a:prstGeom prst="rect">
            <a:avLst/>
          </a:prstGeom>
        </p:spPr>
        <p:txBody>
          <a:bodyPr wrap="square">
            <a:spAutoFit/>
          </a:bodyPr>
          <a:lstStyle/>
          <a:p>
            <a:pPr algn="ctr"/>
            <a:r>
              <a:rPr lang="en-GB" sz="2000" b="1" smtClean="0">
                <a:solidFill>
                  <a:schemeClr val="accent5">
                    <a:lumMod val="75000"/>
                  </a:schemeClr>
                </a:solidFill>
              </a:rPr>
              <a:t>CONFIDENCE- WP4</a:t>
            </a:r>
            <a:r>
              <a:rPr lang="en-GB" sz="2000" b="1" dirty="0" smtClean="0">
                <a:solidFill>
                  <a:schemeClr val="accent5">
                    <a:lumMod val="75000"/>
                  </a:schemeClr>
                </a:solidFill>
              </a:rPr>
              <a:t>: Transition to long term recovery, involving stakeholders in decision making processes</a:t>
            </a:r>
          </a:p>
        </p:txBody>
      </p:sp>
      <p:sp>
        <p:nvSpPr>
          <p:cNvPr id="5" name="14 Flecha abajo"/>
          <p:cNvSpPr/>
          <p:nvPr/>
        </p:nvSpPr>
        <p:spPr bwMode="auto">
          <a:xfrm>
            <a:off x="4430482" y="1548410"/>
            <a:ext cx="337457" cy="348343"/>
          </a:xfrm>
          <a:prstGeom prst="downArrow">
            <a:avLst/>
          </a:prstGeom>
          <a:solidFill>
            <a:schemeClr val="accent6">
              <a:lumMod val="60000"/>
              <a:lumOff val="40000"/>
            </a:schemeClr>
          </a:solidFill>
          <a:ln w="9525" cap="flat" cmpd="sng"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58775"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s-ES" sz="1800" b="0" i="0" u="none" strike="noStrike" cap="none" normalizeH="0" baseline="0" smtClean="0">
              <a:ln>
                <a:noFill/>
              </a:ln>
              <a:effectLst/>
              <a:latin typeface="Arial" charset="0"/>
            </a:endParaRPr>
          </a:p>
        </p:txBody>
      </p:sp>
      <p:sp>
        <p:nvSpPr>
          <p:cNvPr id="6" name="9 CuadroTexto"/>
          <p:cNvSpPr txBox="1"/>
          <p:nvPr/>
        </p:nvSpPr>
        <p:spPr>
          <a:xfrm>
            <a:off x="653142" y="2596523"/>
            <a:ext cx="8011886" cy="38021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dirty="0" smtClean="0">
                <a:ln>
                  <a:noFill/>
                </a:ln>
                <a:solidFill>
                  <a:prstClr val="black"/>
                </a:solidFill>
                <a:effectLst/>
                <a:uLnTx/>
                <a:uFillTx/>
              </a:rPr>
              <a:t>Structured collaboration involving stakeholders in a sequential process with 3 tasks: </a:t>
            </a:r>
          </a:p>
        </p:txBody>
      </p:sp>
      <p:sp>
        <p:nvSpPr>
          <p:cNvPr id="7" name="10 CuadroTexto"/>
          <p:cNvSpPr txBox="1"/>
          <p:nvPr/>
        </p:nvSpPr>
        <p:spPr>
          <a:xfrm>
            <a:off x="174171" y="1905950"/>
            <a:ext cx="8969829"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dirty="0" smtClean="0">
                <a:ln>
                  <a:noFill/>
                </a:ln>
                <a:solidFill>
                  <a:prstClr val="black"/>
                </a:solidFill>
                <a:effectLst/>
                <a:uLnTx/>
                <a:uFillTx/>
              </a:rPr>
              <a:t>Improve the</a:t>
            </a:r>
            <a:r>
              <a:rPr kumimoji="0" lang="en-GB" b="0" i="0" u="none" strike="noStrike" kern="0" cap="none" spc="0" normalizeH="0" dirty="0" smtClean="0">
                <a:ln>
                  <a:noFill/>
                </a:ln>
                <a:solidFill>
                  <a:prstClr val="black"/>
                </a:solidFill>
                <a:effectLst/>
                <a:uLnTx/>
                <a:uFillTx/>
              </a:rPr>
              <a:t> preparedness and response during the transition phase,</a:t>
            </a:r>
            <a:r>
              <a:rPr kumimoji="0" lang="en-GB" b="0" i="0" u="none" strike="noStrike" kern="0" cap="none" spc="0" normalizeH="0" baseline="0" dirty="0" smtClean="0">
                <a:ln>
                  <a:noFill/>
                </a:ln>
                <a:solidFill>
                  <a:prstClr val="black"/>
                </a:solidFill>
                <a:effectLst/>
                <a:uLnTx/>
                <a:uFillTx/>
              </a:rPr>
              <a:t> identifying and trying to reduce the uncertainties in the subsequent management of the long-term exposure situation.</a:t>
            </a:r>
          </a:p>
        </p:txBody>
      </p:sp>
      <p:sp>
        <p:nvSpPr>
          <p:cNvPr id="8" name="8 Rectángulo"/>
          <p:cNvSpPr/>
          <p:nvPr/>
        </p:nvSpPr>
        <p:spPr>
          <a:xfrm>
            <a:off x="97889" y="3355492"/>
            <a:ext cx="5382986" cy="215341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0000FF"/>
              </a:buClr>
              <a:buFont typeface="+mj-lt"/>
              <a:buAutoNum type="arabicPeriod"/>
            </a:pPr>
            <a:r>
              <a:rPr lang="en-GB" b="1" dirty="0" smtClean="0">
                <a:solidFill>
                  <a:schemeClr val="accent5">
                    <a:lumMod val="75000"/>
                  </a:schemeClr>
                </a:solidFill>
              </a:rPr>
              <a:t>Recovery scenarios planning</a:t>
            </a:r>
            <a:r>
              <a:rPr lang="en-GB" dirty="0" smtClean="0"/>
              <a:t>: </a:t>
            </a:r>
            <a:r>
              <a:rPr lang="en-GB" b="0" dirty="0" smtClean="0"/>
              <a:t>establishment and optimization of remediation strategies in generic scenarios</a:t>
            </a:r>
          </a:p>
          <a:p>
            <a:pPr marL="342900" indent="-342900">
              <a:buClr>
                <a:srgbClr val="0000FF"/>
              </a:buClr>
              <a:buFont typeface="+mj-lt"/>
              <a:buAutoNum type="arabicPeriod"/>
            </a:pPr>
            <a:r>
              <a:rPr lang="en-GB" b="1" dirty="0" smtClean="0">
                <a:solidFill>
                  <a:schemeClr val="accent5">
                    <a:lumMod val="75000"/>
                  </a:schemeClr>
                </a:solidFill>
              </a:rPr>
              <a:t>Scenario based stakeholder engagement</a:t>
            </a:r>
            <a:r>
              <a:rPr lang="en-GB" dirty="0" smtClean="0"/>
              <a:t>: </a:t>
            </a:r>
            <a:r>
              <a:rPr lang="en-GB" b="0" dirty="0" smtClean="0"/>
              <a:t>in decisions to recover acceptable living conditions</a:t>
            </a:r>
          </a:p>
          <a:p>
            <a:pPr marL="342900" indent="-342900">
              <a:buClr>
                <a:srgbClr val="0000FF"/>
              </a:buClr>
              <a:buFont typeface="+mj-lt"/>
              <a:buAutoNum type="arabicPeriod"/>
            </a:pPr>
            <a:r>
              <a:rPr lang="en-GB" b="1" dirty="0" smtClean="0">
                <a:solidFill>
                  <a:schemeClr val="accent5">
                    <a:lumMod val="75000"/>
                  </a:schemeClr>
                </a:solidFill>
              </a:rPr>
              <a:t>Guidelines and recommendations</a:t>
            </a:r>
            <a:r>
              <a:rPr lang="en-GB" dirty="0" smtClean="0"/>
              <a:t>: </a:t>
            </a:r>
            <a:r>
              <a:rPr lang="en-GB" b="0" dirty="0" smtClean="0"/>
              <a:t>to address the planning and decision making during the transition phase</a:t>
            </a:r>
            <a:endParaRPr lang="en-GB" b="0" dirty="0"/>
          </a:p>
        </p:txBody>
      </p:sp>
      <p:grpSp>
        <p:nvGrpSpPr>
          <p:cNvPr id="9" name="11 Grupo"/>
          <p:cNvGrpSpPr/>
          <p:nvPr/>
        </p:nvGrpSpPr>
        <p:grpSpPr>
          <a:xfrm>
            <a:off x="5170041" y="3561417"/>
            <a:ext cx="3922411" cy="1319699"/>
            <a:chOff x="-3554" y="1673828"/>
            <a:chExt cx="6108158" cy="2120784"/>
          </a:xfrm>
        </p:grpSpPr>
        <p:pic>
          <p:nvPicPr>
            <p:cNvPr id="1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4" y="1673828"/>
              <a:ext cx="6108158" cy="212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3 Elipse"/>
            <p:cNvSpPr/>
            <p:nvPr/>
          </p:nvSpPr>
          <p:spPr>
            <a:xfrm>
              <a:off x="3717733" y="1772549"/>
              <a:ext cx="1296144" cy="1836204"/>
            </a:xfrm>
            <a:prstGeom prst="ellipse">
              <a:avLst/>
            </a:prstGeom>
            <a:no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12" name="15 CuadroTexto"/>
          <p:cNvSpPr txBox="1"/>
          <p:nvPr/>
        </p:nvSpPr>
        <p:spPr>
          <a:xfrm>
            <a:off x="5480875" y="5180265"/>
            <a:ext cx="3483429"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smtClean="0">
                <a:ln>
                  <a:noFill/>
                </a:ln>
                <a:solidFill>
                  <a:prstClr val="black"/>
                </a:solidFill>
                <a:effectLst/>
                <a:uLnTx/>
                <a:uFillTx/>
              </a:rPr>
              <a:t>Source: IAEA GSG-11. Arrangements for the Termination of a Nuclear or Radiological Emergency (2018)</a:t>
            </a:r>
          </a:p>
        </p:txBody>
      </p:sp>
    </p:spTree>
    <p:extLst>
      <p:ext uri="{BB962C8B-B14F-4D97-AF65-F5344CB8AC3E}">
        <p14:creationId xmlns:p14="http://schemas.microsoft.com/office/powerpoint/2010/main" val="1573127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Scenario</a:t>
            </a:r>
            <a:r>
              <a:rPr lang="es-ES" dirty="0"/>
              <a:t> </a:t>
            </a:r>
            <a:r>
              <a:rPr lang="es-ES" dirty="0" err="1"/>
              <a:t>based</a:t>
            </a:r>
            <a:r>
              <a:rPr lang="es-ES" dirty="0"/>
              <a:t> </a:t>
            </a:r>
            <a:r>
              <a:rPr lang="es-ES" dirty="0" err="1"/>
              <a:t>stakeholder</a:t>
            </a:r>
            <a:r>
              <a:rPr lang="es-ES" dirty="0"/>
              <a:t> </a:t>
            </a:r>
            <a:r>
              <a:rPr lang="es-ES" dirty="0" err="1"/>
              <a:t>engagement</a:t>
            </a:r>
            <a:endParaRPr lang="es-ES" dirty="0"/>
          </a:p>
        </p:txBody>
      </p:sp>
      <p:sp>
        <p:nvSpPr>
          <p:cNvPr id="3" name="Marcador de contenido 2"/>
          <p:cNvSpPr>
            <a:spLocks noGrp="1"/>
          </p:cNvSpPr>
          <p:nvPr>
            <p:ph idx="1"/>
          </p:nvPr>
        </p:nvSpPr>
        <p:spPr>
          <a:xfrm>
            <a:off x="248514" y="1431636"/>
            <a:ext cx="6170759" cy="5033818"/>
          </a:xfrm>
        </p:spPr>
        <p:txBody>
          <a:bodyPr>
            <a:normAutofit lnSpcReduction="10000"/>
          </a:bodyPr>
          <a:lstStyle/>
          <a:p>
            <a:pPr>
              <a:lnSpc>
                <a:spcPct val="120000"/>
              </a:lnSpc>
            </a:pPr>
            <a:r>
              <a:rPr lang="en-US" sz="1800" b="1" dirty="0"/>
              <a:t>Scenario analysis: </a:t>
            </a:r>
            <a:r>
              <a:rPr lang="en-US" sz="1800" dirty="0"/>
              <a:t>to establish a generic contaminated scenario to define the decision context for discussions, in which each national stakeholder panel, according to their specific needs, can adapt it. An  initial questionnaire was launched among experts and interested parties to assist in this purpose.</a:t>
            </a:r>
          </a:p>
          <a:p>
            <a:pPr>
              <a:lnSpc>
                <a:spcPct val="120000"/>
              </a:lnSpc>
            </a:pPr>
            <a:r>
              <a:rPr lang="en-US" sz="1800" b="1" dirty="0"/>
              <a:t>Stakeholder discussion panels: </a:t>
            </a:r>
            <a:r>
              <a:rPr lang="en-US" sz="1800" dirty="0" err="1"/>
              <a:t>organised</a:t>
            </a:r>
            <a:r>
              <a:rPr lang="en-US" sz="1800" dirty="0"/>
              <a:t> to test and evaluate the national dialogue process with stakeholders during the transition to recovery. The discussions will focus on what to do and how to proceed in a contaminated scenario and assess the potential impact of their decisions.</a:t>
            </a:r>
          </a:p>
          <a:p>
            <a:pPr>
              <a:lnSpc>
                <a:spcPct val="120000"/>
              </a:lnSpc>
            </a:pPr>
            <a:r>
              <a:rPr lang="en-US" sz="1800" b="1" dirty="0"/>
              <a:t>Delphi study: </a:t>
            </a:r>
            <a:r>
              <a:rPr lang="en-US" sz="1800" dirty="0"/>
              <a:t>a series of three structured surveys  are being carried out in parallel with the panels. The objective is to select and </a:t>
            </a:r>
            <a:r>
              <a:rPr lang="en-US" sz="1800" dirty="0" err="1"/>
              <a:t>prioritise</a:t>
            </a:r>
            <a:r>
              <a:rPr lang="en-US" sz="1800" dirty="0"/>
              <a:t> the most relevant preferences and criteria of the different panels to be used by decision-making tools.</a:t>
            </a:r>
          </a:p>
        </p:txBody>
      </p:sp>
      <p:pic>
        <p:nvPicPr>
          <p:cNvPr id="4" name="Imagen 3"/>
          <p:cNvPicPr>
            <a:picLocks noChangeAspect="1"/>
          </p:cNvPicPr>
          <p:nvPr/>
        </p:nvPicPr>
        <p:blipFill>
          <a:blip r:embed="rId2"/>
          <a:stretch>
            <a:fillRect/>
          </a:stretch>
        </p:blipFill>
        <p:spPr>
          <a:xfrm>
            <a:off x="6571893" y="1560945"/>
            <a:ext cx="2421640" cy="4044060"/>
          </a:xfrm>
          <a:prstGeom prst="rect">
            <a:avLst/>
          </a:prstGeom>
        </p:spPr>
      </p:pic>
      <p:sp>
        <p:nvSpPr>
          <p:cNvPr id="5" name="CuadroTexto 4"/>
          <p:cNvSpPr txBox="1"/>
          <p:nvPr/>
        </p:nvSpPr>
        <p:spPr>
          <a:xfrm>
            <a:off x="248514" y="795360"/>
            <a:ext cx="8664577" cy="1070386"/>
          </a:xfrm>
          <a:prstGeom prst="rect">
            <a:avLst/>
          </a:prstGeom>
          <a:noFill/>
        </p:spPr>
        <p:txBody>
          <a:bodyPr wrap="square" rtlCol="0">
            <a:noAutofit/>
          </a:bodyPr>
          <a:lstStyle/>
          <a:p>
            <a:pPr algn="l"/>
            <a:r>
              <a:rPr lang="en-US" sz="1800" b="0" dirty="0">
                <a:solidFill>
                  <a:schemeClr val="tx1"/>
                </a:solidFill>
                <a:latin typeface="+mn-lt"/>
              </a:rPr>
              <a:t>A</a:t>
            </a:r>
            <a:r>
              <a:rPr lang="en-US" sz="1800" b="0" dirty="0" smtClean="0">
                <a:solidFill>
                  <a:schemeClr val="tx1"/>
                </a:solidFill>
                <a:latin typeface="+mn-lt"/>
              </a:rPr>
              <a:t> </a:t>
            </a:r>
            <a:r>
              <a:rPr lang="en-US" sz="1800" b="0" dirty="0">
                <a:solidFill>
                  <a:schemeClr val="tx1"/>
                </a:solidFill>
                <a:latin typeface="+mn-lt"/>
              </a:rPr>
              <a:t>stakeholder participation exercise has been designed in decision-making processes, based on a generic action scenario with the following </a:t>
            </a:r>
            <a:r>
              <a:rPr lang="en-US" sz="1800" b="0" dirty="0" smtClean="0">
                <a:solidFill>
                  <a:schemeClr val="tx1"/>
                </a:solidFill>
                <a:latin typeface="+mn-lt"/>
              </a:rPr>
              <a:t>phases:</a:t>
            </a:r>
            <a:endParaRPr lang="es-ES" sz="1800" b="0" dirty="0">
              <a:solidFill>
                <a:schemeClr val="tx1"/>
              </a:solidFill>
              <a:latin typeface="+mn-lt"/>
            </a:endParaRPr>
          </a:p>
        </p:txBody>
      </p:sp>
    </p:spTree>
    <p:extLst>
      <p:ext uri="{BB962C8B-B14F-4D97-AF65-F5344CB8AC3E}">
        <p14:creationId xmlns:p14="http://schemas.microsoft.com/office/powerpoint/2010/main" val="308860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7964" y="33124"/>
            <a:ext cx="7374488" cy="633667"/>
          </a:xfrm>
        </p:spPr>
        <p:txBody>
          <a:bodyPr/>
          <a:lstStyle/>
          <a:p>
            <a:r>
              <a:rPr lang="es-ES" dirty="0" err="1"/>
              <a:t>Methodology</a:t>
            </a:r>
            <a:r>
              <a:rPr lang="es-ES" dirty="0"/>
              <a:t> </a:t>
            </a:r>
            <a:r>
              <a:rPr lang="es-ES" dirty="0" err="1" smtClean="0"/>
              <a:t>used</a:t>
            </a:r>
            <a:r>
              <a:rPr lang="es-ES" dirty="0" smtClean="0"/>
              <a:t> in </a:t>
            </a:r>
            <a:r>
              <a:rPr lang="es-ES" dirty="0" err="1" smtClean="0"/>
              <a:t>the</a:t>
            </a:r>
            <a:r>
              <a:rPr lang="es-ES" dirty="0" smtClean="0"/>
              <a:t> </a:t>
            </a:r>
            <a:r>
              <a:rPr lang="es-ES" dirty="0" err="1" smtClean="0"/>
              <a:t>panels</a:t>
            </a:r>
            <a:r>
              <a:rPr lang="es-ES" dirty="0" smtClean="0"/>
              <a:t> – General </a:t>
            </a:r>
            <a:r>
              <a:rPr lang="es-ES" dirty="0" err="1" smtClean="0"/>
              <a:t>approach</a:t>
            </a:r>
            <a:endParaRPr lang="es-ES" dirty="0"/>
          </a:p>
        </p:txBody>
      </p:sp>
      <p:sp>
        <p:nvSpPr>
          <p:cNvPr id="3" name="Marcador de contenido 2"/>
          <p:cNvSpPr>
            <a:spLocks noGrp="1"/>
          </p:cNvSpPr>
          <p:nvPr>
            <p:ph idx="1"/>
          </p:nvPr>
        </p:nvSpPr>
        <p:spPr/>
        <p:txBody>
          <a:bodyPr/>
          <a:lstStyle/>
          <a:p>
            <a:pPr lvl="0">
              <a:buBlip>
                <a:blip r:embed="rId2"/>
              </a:buBlip>
            </a:pPr>
            <a:r>
              <a:rPr lang="en-US" dirty="0">
                <a:solidFill>
                  <a:prstClr val="black"/>
                </a:solidFill>
                <a:cs typeface="Arial" panose="020B0604020202020204" pitchFamily="34" charset="0"/>
              </a:rPr>
              <a:t>A document was prepared to guide the </a:t>
            </a:r>
            <a:r>
              <a:rPr lang="en-US" dirty="0" err="1">
                <a:solidFill>
                  <a:prstClr val="black"/>
                </a:solidFill>
                <a:cs typeface="Arial" panose="020B0604020202020204" pitchFamily="34" charset="0"/>
              </a:rPr>
              <a:t>organisation</a:t>
            </a:r>
            <a:r>
              <a:rPr lang="en-US" dirty="0">
                <a:solidFill>
                  <a:prstClr val="black"/>
                </a:solidFill>
                <a:cs typeface="Arial" panose="020B0604020202020204" pitchFamily="34" charset="0"/>
              </a:rPr>
              <a:t> and discussions of the national panels [1].</a:t>
            </a:r>
          </a:p>
          <a:p>
            <a:pPr lvl="0">
              <a:buBlip>
                <a:blip r:embed="rId2"/>
              </a:buBlip>
            </a:pPr>
            <a:r>
              <a:rPr lang="en-US" dirty="0">
                <a:solidFill>
                  <a:prstClr val="black"/>
                </a:solidFill>
                <a:cs typeface="Arial" panose="020B0604020202020204" pitchFamily="34" charset="0"/>
              </a:rPr>
              <a:t>The general approach to engage the stakeholders in the national panels has been as follows:</a:t>
            </a:r>
          </a:p>
          <a:p>
            <a:pPr lvl="1">
              <a:buSzPct val="100000"/>
              <a:buBlip>
                <a:blip r:embed="rId3"/>
              </a:buBlip>
            </a:pPr>
            <a:r>
              <a:rPr lang="en-US" sz="2000" dirty="0">
                <a:solidFill>
                  <a:prstClr val="black"/>
                </a:solidFill>
                <a:cs typeface="Arial" panose="020B0604020202020204" pitchFamily="34" charset="0"/>
              </a:rPr>
              <a:t>A “question-driven” table top exercise to be conducted individually by each participating country (national panel).</a:t>
            </a:r>
          </a:p>
          <a:p>
            <a:pPr lvl="1">
              <a:buSzPct val="100000"/>
              <a:buBlip>
                <a:blip r:embed="rId3"/>
              </a:buBlip>
            </a:pPr>
            <a:r>
              <a:rPr lang="en-US" sz="2000" dirty="0">
                <a:solidFill>
                  <a:prstClr val="black"/>
                </a:solidFill>
                <a:cs typeface="Arial" panose="020B0604020202020204" pitchFamily="34" charset="0"/>
              </a:rPr>
              <a:t>Simulating an intervention scenario from an accidental release in a Nuclear Power Plant (NPP), based in the contamination pattern monitored after the source term has been controlled and all the contamination has been deposited.</a:t>
            </a:r>
          </a:p>
          <a:p>
            <a:pPr lvl="1">
              <a:buSzPct val="100000"/>
              <a:buBlip>
                <a:blip r:embed="rId3"/>
              </a:buBlip>
            </a:pPr>
            <a:r>
              <a:rPr lang="en-US" sz="2000" dirty="0" err="1">
                <a:solidFill>
                  <a:prstClr val="black"/>
                </a:solidFill>
                <a:cs typeface="Arial" panose="020B0604020202020204" pitchFamily="34" charset="0"/>
              </a:rPr>
              <a:t>Focussed</a:t>
            </a:r>
            <a:r>
              <a:rPr lang="en-US" sz="2000" dirty="0">
                <a:solidFill>
                  <a:prstClr val="black"/>
                </a:solidFill>
                <a:cs typeface="Arial" panose="020B0604020202020204" pitchFamily="34" charset="0"/>
              </a:rPr>
              <a:t> in the consequence management and the post-emergency preparedness for the long term recovery to carry on during the transition phase.</a:t>
            </a:r>
          </a:p>
          <a:p>
            <a:pPr lvl="0">
              <a:buBlip>
                <a:blip r:embed="rId2"/>
              </a:buBlip>
            </a:pPr>
            <a:r>
              <a:rPr lang="en-US" dirty="0">
                <a:solidFill>
                  <a:prstClr val="black"/>
                </a:solidFill>
                <a:cs typeface="Arial" panose="020B0604020202020204" pitchFamily="34" charset="0"/>
              </a:rPr>
              <a:t>One or two sessions per panel were foreseen. </a:t>
            </a:r>
          </a:p>
          <a:p>
            <a:pPr marL="0" indent="0">
              <a:buNone/>
            </a:pPr>
            <a:r>
              <a:rPr lang="en-US" sz="900" dirty="0"/>
              <a:t>1.	Montero, M; </a:t>
            </a:r>
            <a:r>
              <a:rPr lang="en-US" sz="900" dirty="0" err="1"/>
              <a:t>Trueba</a:t>
            </a:r>
            <a:r>
              <a:rPr lang="en-US" sz="900" dirty="0"/>
              <a:t>, C.; Sala, R. (2018). Scenario-based Stakeholders Engagement. Guidelines for national discussions. (HORIZON 2020 EJP-CONCERT, EC GA 662287). Internal Technical Document CONFIDENCE-WP4/T4.2.1-R01 v1.0 Final, CIEMAT, Madrid, Spain.</a:t>
            </a:r>
          </a:p>
          <a:p>
            <a:pPr marL="0" indent="0">
              <a:buNone/>
            </a:pPr>
            <a:endParaRPr lang="es-ES" dirty="0"/>
          </a:p>
        </p:txBody>
      </p:sp>
    </p:spTree>
    <p:extLst>
      <p:ext uri="{BB962C8B-B14F-4D97-AF65-F5344CB8AC3E}">
        <p14:creationId xmlns:p14="http://schemas.microsoft.com/office/powerpoint/2010/main" val="3479197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Methodology</a:t>
            </a:r>
            <a:r>
              <a:rPr lang="es-ES" dirty="0" smtClean="0"/>
              <a:t> - </a:t>
            </a:r>
            <a:r>
              <a:rPr lang="es-ES" dirty="0" err="1" smtClean="0"/>
              <a:t>Scenarios</a:t>
            </a:r>
            <a:endParaRPr lang="es-ES" dirty="0"/>
          </a:p>
        </p:txBody>
      </p:sp>
      <p:sp>
        <p:nvSpPr>
          <p:cNvPr id="3" name="Marcador de contenido 2"/>
          <p:cNvSpPr>
            <a:spLocks noGrp="1"/>
          </p:cNvSpPr>
          <p:nvPr>
            <p:ph idx="1"/>
          </p:nvPr>
        </p:nvSpPr>
        <p:spPr>
          <a:xfrm>
            <a:off x="363971" y="859231"/>
            <a:ext cx="8556592" cy="5421496"/>
          </a:xfrm>
        </p:spPr>
        <p:txBody>
          <a:bodyPr>
            <a:normAutofit lnSpcReduction="10000"/>
          </a:bodyPr>
          <a:lstStyle/>
          <a:p>
            <a:pPr lvl="0">
              <a:buBlip>
                <a:blip r:embed="rId2"/>
              </a:buBlip>
            </a:pPr>
            <a:r>
              <a:rPr lang="en-US" dirty="0">
                <a:solidFill>
                  <a:prstClr val="black"/>
                </a:solidFill>
                <a:cs typeface="Arial" panose="020B0604020202020204" pitchFamily="34" charset="0"/>
              </a:rPr>
              <a:t>Scenarios are </a:t>
            </a:r>
            <a:r>
              <a:rPr lang="en-US" b="1" dirty="0">
                <a:solidFill>
                  <a:prstClr val="black"/>
                </a:solidFill>
                <a:cs typeface="Arial" panose="020B0604020202020204" pitchFamily="34" charset="0"/>
              </a:rPr>
              <a:t>narrative descriptions </a:t>
            </a:r>
            <a:r>
              <a:rPr lang="en-US" dirty="0">
                <a:solidFill>
                  <a:prstClr val="black"/>
                </a:solidFill>
                <a:cs typeface="Arial" panose="020B0604020202020204" pitchFamily="34" charset="0"/>
              </a:rPr>
              <a:t>of </a:t>
            </a:r>
            <a:r>
              <a:rPr lang="en-US" b="1" dirty="0">
                <a:solidFill>
                  <a:prstClr val="black"/>
                </a:solidFill>
                <a:cs typeface="Arial" panose="020B0604020202020204" pitchFamily="34" charset="0"/>
              </a:rPr>
              <a:t>potential futures </a:t>
            </a:r>
            <a:r>
              <a:rPr lang="en-US" dirty="0">
                <a:solidFill>
                  <a:prstClr val="black"/>
                </a:solidFill>
                <a:cs typeface="Arial" panose="020B0604020202020204" pitchFamily="34" charset="0"/>
              </a:rPr>
              <a:t>that focus attention on </a:t>
            </a:r>
            <a:r>
              <a:rPr lang="en-US" b="1" dirty="0">
                <a:solidFill>
                  <a:prstClr val="black"/>
                </a:solidFill>
                <a:cs typeface="Arial" panose="020B0604020202020204" pitchFamily="34" charset="0"/>
              </a:rPr>
              <a:t>relationships</a:t>
            </a:r>
            <a:r>
              <a:rPr lang="en-US" dirty="0">
                <a:solidFill>
                  <a:prstClr val="black"/>
                </a:solidFill>
                <a:cs typeface="Arial" panose="020B0604020202020204" pitchFamily="34" charset="0"/>
              </a:rPr>
              <a:t> between </a:t>
            </a:r>
            <a:r>
              <a:rPr lang="en-US" b="1" dirty="0">
                <a:solidFill>
                  <a:prstClr val="black"/>
                </a:solidFill>
                <a:cs typeface="Arial" panose="020B0604020202020204" pitchFamily="34" charset="0"/>
              </a:rPr>
              <a:t>events</a:t>
            </a:r>
            <a:r>
              <a:rPr lang="en-US" dirty="0">
                <a:solidFill>
                  <a:prstClr val="black"/>
                </a:solidFill>
                <a:cs typeface="Arial" panose="020B0604020202020204" pitchFamily="34" charset="0"/>
              </a:rPr>
              <a:t> and </a:t>
            </a:r>
            <a:r>
              <a:rPr lang="en-US" b="1" dirty="0">
                <a:solidFill>
                  <a:prstClr val="black"/>
                </a:solidFill>
                <a:cs typeface="Arial" panose="020B0604020202020204" pitchFamily="34" charset="0"/>
              </a:rPr>
              <a:t>decisions </a:t>
            </a:r>
            <a:r>
              <a:rPr lang="en-US" dirty="0">
                <a:solidFill>
                  <a:prstClr val="black"/>
                </a:solidFill>
                <a:cs typeface="Arial" panose="020B0604020202020204" pitchFamily="34" charset="0"/>
              </a:rPr>
              <a:t>that have to be taken. </a:t>
            </a:r>
            <a:endParaRPr lang="en-US" dirty="0" smtClean="0">
              <a:solidFill>
                <a:prstClr val="black"/>
              </a:solidFill>
              <a:cs typeface="Arial" panose="020B0604020202020204" pitchFamily="34" charset="0"/>
            </a:endParaRPr>
          </a:p>
          <a:p>
            <a:pPr>
              <a:buBlip>
                <a:blip r:embed="rId2"/>
              </a:buBlip>
            </a:pPr>
            <a:r>
              <a:rPr lang="en-US" dirty="0" smtClean="0"/>
              <a:t>They have been characterized from a point of view </a:t>
            </a:r>
            <a:r>
              <a:rPr lang="en-US" b="1" dirty="0" smtClean="0"/>
              <a:t>radiological</a:t>
            </a:r>
            <a:r>
              <a:rPr lang="en-US" dirty="0"/>
              <a:t>, </a:t>
            </a:r>
            <a:r>
              <a:rPr lang="en-US" b="1" dirty="0"/>
              <a:t>socio-economic</a:t>
            </a:r>
            <a:r>
              <a:rPr lang="en-US" dirty="0"/>
              <a:t> and </a:t>
            </a:r>
            <a:r>
              <a:rPr lang="en-US" b="1" dirty="0"/>
              <a:t>environmental </a:t>
            </a:r>
            <a:r>
              <a:rPr lang="en-US" dirty="0" smtClean="0"/>
              <a:t>and </a:t>
            </a:r>
            <a:r>
              <a:rPr lang="en-US" dirty="0"/>
              <a:t>their evolution in the space and along the </a:t>
            </a:r>
            <a:r>
              <a:rPr lang="en-US" dirty="0" smtClean="0"/>
              <a:t>time</a:t>
            </a:r>
            <a:endParaRPr lang="en-US" dirty="0" smtClean="0">
              <a:solidFill>
                <a:prstClr val="black"/>
              </a:solidFill>
              <a:cs typeface="Arial" panose="020B0604020202020204" pitchFamily="34" charset="0"/>
            </a:endParaRPr>
          </a:p>
          <a:p>
            <a:pPr lvl="0">
              <a:buBlip>
                <a:blip r:embed="rId2"/>
              </a:buBlip>
            </a:pPr>
            <a:r>
              <a:rPr lang="en-US" dirty="0" smtClean="0">
                <a:solidFill>
                  <a:prstClr val="black"/>
                </a:solidFill>
                <a:cs typeface="Arial" panose="020B0604020202020204" pitchFamily="34" charset="0"/>
              </a:rPr>
              <a:t>The majority of scenarios have explored:</a:t>
            </a:r>
          </a:p>
          <a:p>
            <a:pPr lvl="1">
              <a:buSzPct val="100000"/>
              <a:buBlip>
                <a:blip r:embed="rId3"/>
              </a:buBlip>
            </a:pPr>
            <a:r>
              <a:rPr lang="en-US" sz="2000" dirty="0" smtClean="0">
                <a:solidFill>
                  <a:prstClr val="black"/>
                </a:solidFill>
                <a:cs typeface="Arial" panose="020B0604020202020204" pitchFamily="34" charset="0"/>
              </a:rPr>
              <a:t>the </a:t>
            </a:r>
            <a:r>
              <a:rPr lang="en-US" sz="2000" dirty="0">
                <a:solidFill>
                  <a:prstClr val="black"/>
                </a:solidFill>
                <a:cs typeface="Arial" panose="020B0604020202020204" pitchFamily="34" charset="0"/>
              </a:rPr>
              <a:t>different </a:t>
            </a:r>
            <a:r>
              <a:rPr lang="en-US" sz="2000" b="1" dirty="0">
                <a:solidFill>
                  <a:prstClr val="black"/>
                </a:solidFill>
                <a:cs typeface="Arial" panose="020B0604020202020204" pitchFamily="34" charset="0"/>
              </a:rPr>
              <a:t>recovery alternatives </a:t>
            </a:r>
            <a:r>
              <a:rPr lang="en-US" sz="2000" dirty="0">
                <a:solidFill>
                  <a:prstClr val="black"/>
                </a:solidFill>
                <a:cs typeface="Arial" panose="020B0604020202020204" pitchFamily="34" charset="0"/>
              </a:rPr>
              <a:t>taking into account the potential importance of each element described above </a:t>
            </a:r>
          </a:p>
          <a:p>
            <a:pPr lvl="1">
              <a:buSzPct val="100000"/>
              <a:buBlip>
                <a:blip r:embed="rId3"/>
              </a:buBlip>
            </a:pPr>
            <a:r>
              <a:rPr lang="en-US" sz="2000" dirty="0">
                <a:solidFill>
                  <a:prstClr val="black"/>
                </a:solidFill>
                <a:cs typeface="Arial" panose="020B0604020202020204" pitchFamily="34" charset="0"/>
              </a:rPr>
              <a:t>an estimation and measure of the </a:t>
            </a:r>
            <a:r>
              <a:rPr lang="en-US" sz="2000" b="1" dirty="0">
                <a:solidFill>
                  <a:prstClr val="black"/>
                </a:solidFill>
                <a:cs typeface="Arial" panose="020B0604020202020204" pitchFamily="34" charset="0"/>
              </a:rPr>
              <a:t>consequences</a:t>
            </a:r>
            <a:r>
              <a:rPr lang="en-US" sz="2000" dirty="0">
                <a:solidFill>
                  <a:prstClr val="black"/>
                </a:solidFill>
                <a:cs typeface="Arial" panose="020B0604020202020204" pitchFamily="34" charset="0"/>
              </a:rPr>
              <a:t> of the implementation of such planned strategies </a:t>
            </a:r>
          </a:p>
          <a:p>
            <a:pPr lvl="1">
              <a:buSzPct val="100000"/>
              <a:buBlip>
                <a:blip r:embed="rId3"/>
              </a:buBlip>
            </a:pPr>
            <a:r>
              <a:rPr lang="en-US" sz="2000" dirty="0">
                <a:solidFill>
                  <a:prstClr val="black"/>
                </a:solidFill>
                <a:cs typeface="Arial" panose="020B0604020202020204" pitchFamily="34" charset="0"/>
              </a:rPr>
              <a:t>an approach to assess the </a:t>
            </a:r>
            <a:r>
              <a:rPr lang="en-US" sz="2000" b="1" dirty="0">
                <a:solidFill>
                  <a:prstClr val="black"/>
                </a:solidFill>
                <a:cs typeface="Arial" panose="020B0604020202020204" pitchFamily="34" charset="0"/>
              </a:rPr>
              <a:t>practicability and </a:t>
            </a:r>
            <a:r>
              <a:rPr lang="en-US" sz="2000" b="1" dirty="0" err="1">
                <a:solidFill>
                  <a:prstClr val="black"/>
                </a:solidFill>
                <a:cs typeface="Arial" panose="020B0604020202020204" pitchFamily="34" charset="0"/>
              </a:rPr>
              <a:t>optimisation</a:t>
            </a:r>
            <a:r>
              <a:rPr lang="en-US" sz="2000" b="1" dirty="0">
                <a:solidFill>
                  <a:prstClr val="black"/>
                </a:solidFill>
                <a:cs typeface="Arial" panose="020B0604020202020204" pitchFamily="34" charset="0"/>
              </a:rPr>
              <a:t> </a:t>
            </a:r>
            <a:r>
              <a:rPr lang="en-US" sz="2000" dirty="0">
                <a:solidFill>
                  <a:prstClr val="black"/>
                </a:solidFill>
                <a:cs typeface="Arial" panose="020B0604020202020204" pitchFamily="34" charset="0"/>
              </a:rPr>
              <a:t>of the strategies assuring the sustainability of the recovery and rehabilitation in terms of social, economic, political, environmental and/or ethical factors</a:t>
            </a:r>
          </a:p>
          <a:p>
            <a:pPr lvl="1">
              <a:buSzPct val="100000"/>
              <a:buBlip>
                <a:blip r:embed="rId3"/>
              </a:buBlip>
            </a:pPr>
            <a:r>
              <a:rPr lang="en-US" sz="2000" dirty="0">
                <a:solidFill>
                  <a:prstClr val="black"/>
                </a:solidFill>
                <a:cs typeface="Arial" panose="020B0604020202020204" pitchFamily="34" charset="0"/>
              </a:rPr>
              <a:t>the </a:t>
            </a:r>
            <a:r>
              <a:rPr lang="en-US" sz="2000" b="1" dirty="0">
                <a:solidFill>
                  <a:prstClr val="black"/>
                </a:solidFill>
                <a:cs typeface="Arial" panose="020B0604020202020204" pitchFamily="34" charset="0"/>
              </a:rPr>
              <a:t>uncertainties </a:t>
            </a:r>
            <a:r>
              <a:rPr lang="en-US" sz="2000" dirty="0">
                <a:solidFill>
                  <a:prstClr val="black"/>
                </a:solidFill>
                <a:cs typeface="Arial" panose="020B0604020202020204" pitchFamily="34" charset="0"/>
              </a:rPr>
              <a:t>that arise during the transition phase, associated to the preparedness of the recovery strategies, the decision-making process and the involvement of the stakeholders</a:t>
            </a:r>
            <a:r>
              <a:rPr lang="en-US" sz="2000" dirty="0" smtClean="0">
                <a:solidFill>
                  <a:prstClr val="black"/>
                </a:solidFill>
                <a:cs typeface="Arial" panose="020B0604020202020204" pitchFamily="34" charset="0"/>
              </a:rPr>
              <a:t>.</a:t>
            </a:r>
            <a:endParaRPr lang="en-US" sz="2000" dirty="0">
              <a:solidFill>
                <a:prstClr val="black"/>
              </a:solidFill>
              <a:cs typeface="Arial" panose="020B0604020202020204" pitchFamily="34" charset="0"/>
            </a:endParaRPr>
          </a:p>
        </p:txBody>
      </p:sp>
    </p:spTree>
    <p:extLst>
      <p:ext uri="{BB962C8B-B14F-4D97-AF65-F5344CB8AC3E}">
        <p14:creationId xmlns:p14="http://schemas.microsoft.com/office/powerpoint/2010/main" val="3635059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US" dirty="0" smtClean="0"/>
              <a:t>Methodology - List </a:t>
            </a:r>
            <a:r>
              <a:rPr lang="en-US" dirty="0"/>
              <a:t>of topics </a:t>
            </a:r>
            <a:r>
              <a:rPr lang="en-US" dirty="0" smtClean="0"/>
              <a:t>addressed</a:t>
            </a:r>
            <a:endParaRPr lang="en-US" dirty="0"/>
          </a:p>
        </p:txBody>
      </p:sp>
      <p:sp>
        <p:nvSpPr>
          <p:cNvPr id="6" name="Marcador de contenido 5"/>
          <p:cNvSpPr>
            <a:spLocks noGrp="1"/>
          </p:cNvSpPr>
          <p:nvPr>
            <p:ph idx="1"/>
          </p:nvPr>
        </p:nvSpPr>
        <p:spPr/>
        <p:txBody>
          <a:bodyPr/>
          <a:lstStyle/>
          <a:p>
            <a:r>
              <a:rPr lang="en-US" dirty="0" smtClean="0"/>
              <a:t>1</a:t>
            </a:r>
            <a:r>
              <a:rPr lang="en-US" dirty="0"/>
              <a:t>.	What do </a:t>
            </a:r>
            <a:r>
              <a:rPr lang="en-US" dirty="0" smtClean="0"/>
              <a:t>the stakeholders (SH) </a:t>
            </a:r>
            <a:r>
              <a:rPr lang="en-US" dirty="0"/>
              <a:t>understand by “the transition phase”</a:t>
            </a:r>
          </a:p>
          <a:p>
            <a:r>
              <a:rPr lang="en-US" dirty="0"/>
              <a:t>2.	Main concerns during the transition phase</a:t>
            </a:r>
          </a:p>
          <a:p>
            <a:r>
              <a:rPr lang="en-US" dirty="0"/>
              <a:t>3.	</a:t>
            </a:r>
            <a:r>
              <a:rPr lang="en-US" dirty="0" smtClean="0"/>
              <a:t>Topics </a:t>
            </a:r>
            <a:r>
              <a:rPr lang="en-US" dirty="0"/>
              <a:t>to be addressed during the transition phase:</a:t>
            </a:r>
          </a:p>
          <a:p>
            <a:pPr marL="414726" lvl="1" indent="0">
              <a:buNone/>
            </a:pPr>
            <a:r>
              <a:rPr lang="en-US" dirty="0" smtClean="0"/>
              <a:t>E.g.</a:t>
            </a:r>
            <a:r>
              <a:rPr lang="en-US" dirty="0"/>
              <a:t>	Food and water </a:t>
            </a:r>
            <a:r>
              <a:rPr lang="en-US" dirty="0" smtClean="0"/>
              <a:t>control, Relocation </a:t>
            </a:r>
            <a:r>
              <a:rPr lang="en-US" dirty="0"/>
              <a:t>of people and restoration of living </a:t>
            </a:r>
            <a:r>
              <a:rPr lang="en-US" dirty="0" smtClean="0"/>
              <a:t>conditions, Application </a:t>
            </a:r>
            <a:r>
              <a:rPr lang="en-US" dirty="0"/>
              <a:t>of </a:t>
            </a:r>
            <a:r>
              <a:rPr lang="en-US" dirty="0" smtClean="0"/>
              <a:t>countermeasures; decontamination…</a:t>
            </a:r>
          </a:p>
          <a:p>
            <a:pPr marL="311045" lvl="1" indent="-311045">
              <a:spcAft>
                <a:spcPts val="1293"/>
              </a:spcAft>
              <a:buSzPct val="100000"/>
              <a:buBlip>
                <a:blip r:embed="rId2"/>
              </a:buBlip>
            </a:pPr>
            <a:r>
              <a:rPr lang="en-US" altLang="es-ES" dirty="0" smtClean="0"/>
              <a:t>4.</a:t>
            </a:r>
            <a:r>
              <a:rPr lang="en-US" altLang="es-ES" dirty="0"/>
              <a:t>	Objectives and criteria of the restoration plan:</a:t>
            </a:r>
          </a:p>
          <a:p>
            <a:pPr marL="673930" lvl="2" indent="-311045">
              <a:spcAft>
                <a:spcPts val="1293"/>
              </a:spcAft>
              <a:buBlip>
                <a:blip r:embed="rId2"/>
              </a:buBlip>
            </a:pPr>
            <a:r>
              <a:rPr lang="en-US" altLang="es-ES" dirty="0"/>
              <a:t>a.	Which objective do we need to achieve? (</a:t>
            </a:r>
            <a:r>
              <a:rPr lang="en-US" altLang="es-ES" dirty="0" err="1"/>
              <a:t>Minimise</a:t>
            </a:r>
            <a:r>
              <a:rPr lang="en-US" altLang="es-ES" dirty="0"/>
              <a:t> dose levels, </a:t>
            </a:r>
            <a:r>
              <a:rPr lang="en-US" altLang="es-ES" dirty="0" err="1"/>
              <a:t>minimise</a:t>
            </a:r>
            <a:r>
              <a:rPr lang="en-US" altLang="es-ES" dirty="0"/>
              <a:t> impacts in the population, </a:t>
            </a:r>
            <a:r>
              <a:rPr lang="en-US" altLang="es-ES" dirty="0" err="1"/>
              <a:t>maximise</a:t>
            </a:r>
            <a:r>
              <a:rPr lang="en-US" altLang="es-ES" dirty="0"/>
              <a:t> public confidence, </a:t>
            </a:r>
            <a:r>
              <a:rPr lang="en-US" altLang="es-ES" dirty="0" err="1"/>
              <a:t>minimise</a:t>
            </a:r>
            <a:r>
              <a:rPr lang="en-US" altLang="es-ES" dirty="0"/>
              <a:t> economic costs, </a:t>
            </a:r>
            <a:r>
              <a:rPr lang="en-US" altLang="es-ES" dirty="0" err="1"/>
              <a:t>minimise</a:t>
            </a:r>
            <a:r>
              <a:rPr lang="en-US" altLang="es-ES" dirty="0"/>
              <a:t> environmental impacts, etc.)</a:t>
            </a:r>
          </a:p>
          <a:p>
            <a:pPr marL="673930" lvl="2" indent="-311045">
              <a:spcAft>
                <a:spcPts val="1293"/>
              </a:spcAft>
              <a:buBlip>
                <a:blip r:embed="rId2"/>
              </a:buBlip>
            </a:pPr>
            <a:r>
              <a:rPr lang="en-US" altLang="es-ES" dirty="0"/>
              <a:t>b.	Criteria to assess the recovery strategy (costs, time, effectiveness,…)</a:t>
            </a:r>
          </a:p>
          <a:p>
            <a:pPr marL="311045" lvl="1" indent="-311045">
              <a:spcAft>
                <a:spcPts val="1293"/>
              </a:spcAft>
              <a:buSzPct val="100000"/>
              <a:buBlip>
                <a:blip r:embed="rId2"/>
              </a:buBlip>
            </a:pPr>
            <a:r>
              <a:rPr lang="en-US" altLang="es-ES" dirty="0"/>
              <a:t>5.	Alternative restoration actions: monitored non-intervention, containment, removal, change of use</a:t>
            </a:r>
            <a:r>
              <a:rPr lang="en-US" altLang="es-ES" dirty="0" smtClean="0"/>
              <a:t>,…)</a:t>
            </a:r>
            <a:endParaRPr lang="en-US" altLang="es-ES" dirty="0"/>
          </a:p>
          <a:p>
            <a:pPr lvl="1"/>
            <a:endParaRPr lang="en-US" dirty="0"/>
          </a:p>
        </p:txBody>
      </p:sp>
    </p:spTree>
    <p:extLst>
      <p:ext uri="{BB962C8B-B14F-4D97-AF65-F5344CB8AC3E}">
        <p14:creationId xmlns:p14="http://schemas.microsoft.com/office/powerpoint/2010/main" val="2400708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err="1" smtClean="0"/>
              <a:t>Objectives</a:t>
            </a:r>
            <a:r>
              <a:rPr lang="es-ES" dirty="0" smtClean="0"/>
              <a:t> </a:t>
            </a:r>
            <a:r>
              <a:rPr lang="es-ES" dirty="0" err="1" smtClean="0"/>
              <a:t>pursued</a:t>
            </a:r>
            <a:r>
              <a:rPr lang="es-ES" dirty="0" smtClean="0"/>
              <a:t> </a:t>
            </a:r>
            <a:r>
              <a:rPr lang="es-ES" dirty="0" err="1" smtClean="0"/>
              <a:t>by</a:t>
            </a:r>
            <a:r>
              <a:rPr lang="es-ES" dirty="0" smtClean="0"/>
              <a:t> </a:t>
            </a:r>
            <a:r>
              <a:rPr lang="es-ES" dirty="0" err="1" smtClean="0"/>
              <a:t>the</a:t>
            </a:r>
            <a:r>
              <a:rPr lang="es-ES" dirty="0" smtClean="0"/>
              <a:t> </a:t>
            </a:r>
            <a:r>
              <a:rPr lang="es-ES" dirty="0" err="1" smtClean="0"/>
              <a:t>panels</a:t>
            </a:r>
            <a:endParaRPr lang="es-ES" dirty="0"/>
          </a:p>
        </p:txBody>
      </p:sp>
      <p:sp>
        <p:nvSpPr>
          <p:cNvPr id="4" name="Marcador de contenido 3"/>
          <p:cNvSpPr>
            <a:spLocks noGrp="1"/>
          </p:cNvSpPr>
          <p:nvPr>
            <p:ph idx="1"/>
          </p:nvPr>
        </p:nvSpPr>
        <p:spPr>
          <a:xfrm>
            <a:off x="339886" y="1191489"/>
            <a:ext cx="8556592" cy="4839855"/>
          </a:xfrm>
        </p:spPr>
        <p:txBody>
          <a:bodyPr/>
          <a:lstStyle/>
          <a:p>
            <a:r>
              <a:rPr lang="en-US" sz="2400" dirty="0"/>
              <a:t>To understand the transition phase, timeline and challenges in the decision-making process, including the decisions taken in the early phase,</a:t>
            </a:r>
          </a:p>
          <a:p>
            <a:r>
              <a:rPr lang="en-US" sz="2400" dirty="0"/>
              <a:t>To identify critical aspects in the preparedness and response for the recovery during this phase,</a:t>
            </a:r>
          </a:p>
          <a:p>
            <a:r>
              <a:rPr lang="en-US" sz="2400" dirty="0"/>
              <a:t>An approach to dealing with the uncertainties arisen to prepare plans for the subsequent recovery,</a:t>
            </a:r>
          </a:p>
          <a:p>
            <a:r>
              <a:rPr lang="en-US" sz="2400" dirty="0"/>
              <a:t>Explore how and to which degree is the engagement of stakeholders,</a:t>
            </a:r>
          </a:p>
          <a:p>
            <a:r>
              <a:rPr lang="en-US" sz="2400" dirty="0"/>
              <a:t>Contribute to obtain and prioritize the preferences of the stakeholders that could be incorporated in a multi-criteria decision-making analysis (MCDA).</a:t>
            </a:r>
          </a:p>
          <a:p>
            <a:endParaRPr lang="es-ES" dirty="0"/>
          </a:p>
        </p:txBody>
      </p:sp>
    </p:spTree>
    <p:extLst>
      <p:ext uri="{BB962C8B-B14F-4D97-AF65-F5344CB8AC3E}">
        <p14:creationId xmlns:p14="http://schemas.microsoft.com/office/powerpoint/2010/main" val="2803031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err="1"/>
              <a:t>National</a:t>
            </a:r>
            <a:r>
              <a:rPr lang="es-ES" dirty="0"/>
              <a:t> </a:t>
            </a:r>
            <a:r>
              <a:rPr lang="es-ES" dirty="0" err="1" smtClean="0"/>
              <a:t>panels</a:t>
            </a:r>
            <a:r>
              <a:rPr lang="es-ES" dirty="0" smtClean="0"/>
              <a:t> </a:t>
            </a:r>
            <a:r>
              <a:rPr lang="es-ES" dirty="0" err="1" smtClean="0"/>
              <a:t>involved</a:t>
            </a:r>
            <a:r>
              <a:rPr lang="es-ES" dirty="0" smtClean="0"/>
              <a:t> in </a:t>
            </a:r>
            <a:r>
              <a:rPr lang="es-ES" dirty="0" err="1" smtClean="0"/>
              <a:t>the</a:t>
            </a:r>
            <a:r>
              <a:rPr lang="es-ES" dirty="0" smtClean="0"/>
              <a:t> </a:t>
            </a:r>
            <a:r>
              <a:rPr lang="es-ES" dirty="0" err="1" smtClean="0"/>
              <a:t>study</a:t>
            </a:r>
            <a:endParaRPr lang="es-ES" dirty="0"/>
          </a:p>
        </p:txBody>
      </p:sp>
      <p:sp>
        <p:nvSpPr>
          <p:cNvPr id="3" name="Marcador de contenido 2"/>
          <p:cNvSpPr>
            <a:spLocks noGrp="1"/>
          </p:cNvSpPr>
          <p:nvPr>
            <p:ph idx="1"/>
          </p:nvPr>
        </p:nvSpPr>
        <p:spPr>
          <a:xfrm>
            <a:off x="253133" y="1034721"/>
            <a:ext cx="4782573" cy="5258644"/>
          </a:xfrm>
        </p:spPr>
        <p:txBody>
          <a:bodyPr>
            <a:normAutofit lnSpcReduction="10000"/>
          </a:bodyPr>
          <a:lstStyle/>
          <a:p>
            <a:pPr lvl="0">
              <a:buBlip>
                <a:blip r:embed="rId3"/>
              </a:buBlip>
            </a:pPr>
            <a:r>
              <a:rPr lang="en-US" sz="2000" b="1" dirty="0">
                <a:solidFill>
                  <a:prstClr val="black"/>
                </a:solidFill>
                <a:cs typeface="Arial" panose="020B0604020202020204" pitchFamily="34" charset="0"/>
              </a:rPr>
              <a:t>Nine national </a:t>
            </a:r>
            <a:r>
              <a:rPr lang="en-US" sz="2000" b="1" dirty="0" smtClean="0">
                <a:solidFill>
                  <a:prstClr val="black"/>
                </a:solidFill>
                <a:cs typeface="Arial" panose="020B0604020202020204" pitchFamily="34" charset="0"/>
              </a:rPr>
              <a:t>panels </a:t>
            </a:r>
            <a:r>
              <a:rPr lang="en-US" sz="2000" dirty="0" smtClean="0">
                <a:solidFill>
                  <a:prstClr val="black"/>
                </a:solidFill>
                <a:cs typeface="Arial" panose="020B0604020202020204" pitchFamily="34" charset="0"/>
              </a:rPr>
              <a:t>has been set with one or two sessions.</a:t>
            </a:r>
            <a:endParaRPr lang="en-US" sz="2000" dirty="0">
              <a:solidFill>
                <a:prstClr val="black"/>
              </a:solidFill>
              <a:cs typeface="Arial" panose="020B0604020202020204" pitchFamily="34" charset="0"/>
            </a:endParaRPr>
          </a:p>
          <a:p>
            <a:pPr lvl="0">
              <a:buBlip>
                <a:blip r:embed="rId3"/>
              </a:buBlip>
            </a:pPr>
            <a:r>
              <a:rPr lang="en-US" sz="2000" dirty="0">
                <a:solidFill>
                  <a:prstClr val="black"/>
                </a:solidFill>
                <a:cs typeface="Arial" panose="020B0604020202020204" pitchFamily="34" charset="0"/>
              </a:rPr>
              <a:t>Most panels dealt with </a:t>
            </a:r>
            <a:r>
              <a:rPr lang="en-US" sz="2000" b="1" dirty="0">
                <a:solidFill>
                  <a:prstClr val="black"/>
                </a:solidFill>
                <a:cs typeface="Arial" panose="020B0604020202020204" pitchFamily="34" charset="0"/>
              </a:rPr>
              <a:t>decisions taken in the transition phase</a:t>
            </a:r>
            <a:r>
              <a:rPr lang="en-US" sz="2000" dirty="0">
                <a:solidFill>
                  <a:prstClr val="black"/>
                </a:solidFill>
                <a:cs typeface="Arial" panose="020B0604020202020204" pitchFamily="34" charset="0"/>
              </a:rPr>
              <a:t>:</a:t>
            </a:r>
          </a:p>
          <a:p>
            <a:pPr lvl="1">
              <a:buSzPct val="100000"/>
              <a:buBlip>
                <a:blip r:embed="rId4"/>
              </a:buBlip>
            </a:pPr>
            <a:r>
              <a:rPr lang="en-US" sz="1900" dirty="0">
                <a:solidFill>
                  <a:prstClr val="black"/>
                </a:solidFill>
                <a:cs typeface="Arial" panose="020B0604020202020204" pitchFamily="34" charset="0"/>
              </a:rPr>
              <a:t>T</a:t>
            </a:r>
            <a:r>
              <a:rPr lang="en-US" sz="1900" dirty="0" smtClean="0">
                <a:solidFill>
                  <a:prstClr val="black"/>
                </a:solidFill>
                <a:cs typeface="Arial" panose="020B0604020202020204" pitchFamily="34" charset="0"/>
              </a:rPr>
              <a:t>o </a:t>
            </a:r>
            <a:r>
              <a:rPr lang="en-US" sz="1900" dirty="0">
                <a:solidFill>
                  <a:prstClr val="black"/>
                </a:solidFill>
                <a:cs typeface="Arial" panose="020B0604020202020204" pitchFamily="34" charset="0"/>
              </a:rPr>
              <a:t>recover food production in agricultural environments</a:t>
            </a:r>
          </a:p>
          <a:p>
            <a:pPr lvl="1">
              <a:buSzPct val="100000"/>
              <a:buBlip>
                <a:blip r:embed="rId4"/>
              </a:buBlip>
            </a:pPr>
            <a:r>
              <a:rPr lang="en-US" sz="1900" dirty="0">
                <a:solidFill>
                  <a:prstClr val="black"/>
                </a:solidFill>
                <a:cs typeface="Arial" panose="020B0604020202020204" pitchFamily="34" charset="0"/>
              </a:rPr>
              <a:t>To deal the urban decontamination issues,</a:t>
            </a:r>
          </a:p>
          <a:p>
            <a:pPr lvl="1">
              <a:buSzPct val="100000"/>
              <a:buBlip>
                <a:blip r:embed="rId4"/>
              </a:buBlip>
            </a:pPr>
            <a:r>
              <a:rPr lang="en-US" sz="1900" dirty="0">
                <a:solidFill>
                  <a:prstClr val="black"/>
                </a:solidFill>
                <a:cs typeface="Arial" panose="020B0604020202020204" pitchFamily="34" charset="0"/>
              </a:rPr>
              <a:t>To manage and protect the public and international consumption/marketing</a:t>
            </a:r>
          </a:p>
          <a:p>
            <a:pPr lvl="1">
              <a:buSzPct val="100000"/>
              <a:buBlip>
                <a:blip r:embed="rId4"/>
              </a:buBlip>
            </a:pPr>
            <a:r>
              <a:rPr lang="en-US" sz="1900" dirty="0" smtClean="0">
                <a:solidFill>
                  <a:prstClr val="black"/>
                </a:solidFill>
                <a:cs typeface="Arial" panose="020B0604020202020204" pitchFamily="34" charset="0"/>
              </a:rPr>
              <a:t>To </a:t>
            </a:r>
            <a:r>
              <a:rPr lang="en-US" sz="1900" dirty="0">
                <a:solidFill>
                  <a:prstClr val="black"/>
                </a:solidFill>
                <a:cs typeface="Arial" panose="020B0604020202020204" pitchFamily="34" charset="0"/>
              </a:rPr>
              <a:t>cope and minimize the impact of evacuation and relocation and possible reversion.</a:t>
            </a:r>
          </a:p>
          <a:p>
            <a:pPr lvl="0">
              <a:buBlip>
                <a:blip r:embed="rId3"/>
              </a:buBlip>
            </a:pPr>
            <a:r>
              <a:rPr lang="en-US" sz="2000" dirty="0">
                <a:solidFill>
                  <a:prstClr val="black"/>
                </a:solidFill>
                <a:cs typeface="Arial" panose="020B0604020202020204" pitchFamily="34" charset="0"/>
              </a:rPr>
              <a:t>Additionally, some panels, as in France, Ireland and </a:t>
            </a:r>
            <a:r>
              <a:rPr lang="en-US" sz="2000" dirty="0" smtClean="0">
                <a:solidFill>
                  <a:prstClr val="black"/>
                </a:solidFill>
                <a:cs typeface="Arial" panose="020B0604020202020204" pitchFamily="34" charset="0"/>
              </a:rPr>
              <a:t>Slovakia </a:t>
            </a:r>
            <a:r>
              <a:rPr lang="en-US" sz="2000" dirty="0">
                <a:solidFill>
                  <a:prstClr val="black"/>
                </a:solidFill>
                <a:cs typeface="Arial" panose="020B0604020202020204" pitchFamily="34" charset="0"/>
              </a:rPr>
              <a:t>have dealt also issues related </a:t>
            </a:r>
            <a:r>
              <a:rPr lang="en-US" sz="2000" b="1" dirty="0">
                <a:solidFill>
                  <a:prstClr val="black"/>
                </a:solidFill>
                <a:cs typeface="Arial" panose="020B0604020202020204" pitchFamily="34" charset="0"/>
              </a:rPr>
              <a:t>to the early phase in a emergency .</a:t>
            </a:r>
            <a:r>
              <a:rPr lang="en-US" sz="2000" dirty="0">
                <a:solidFill>
                  <a:prstClr val="black"/>
                </a:solidFill>
                <a:cs typeface="Arial" panose="020B0604020202020204" pitchFamily="34" charset="0"/>
              </a:rPr>
              <a:t> </a:t>
            </a:r>
          </a:p>
          <a:p>
            <a:endParaRPr lang="es-ES" dirty="0"/>
          </a:p>
        </p:txBody>
      </p:sp>
      <p:pic>
        <p:nvPicPr>
          <p:cNvPr id="5" name="3 Marcador de contenido"/>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4330" y="666791"/>
            <a:ext cx="3879499" cy="2958102"/>
          </a:xfrm>
          <a:prstGeom prst="rect">
            <a:avLst/>
          </a:prstGeom>
          <a:noFill/>
        </p:spPr>
      </p:pic>
      <p:graphicFrame>
        <p:nvGraphicFramePr>
          <p:cNvPr id="6" name="Objeto 5"/>
          <p:cNvGraphicFramePr>
            <a:graphicFrameLocks noChangeAspect="1"/>
          </p:cNvGraphicFramePr>
          <p:nvPr>
            <p:extLst>
              <p:ext uri="{D42A27DB-BD31-4B8C-83A1-F6EECF244321}">
                <p14:modId xmlns:p14="http://schemas.microsoft.com/office/powerpoint/2010/main" val="1007204486"/>
              </p:ext>
            </p:extLst>
          </p:nvPr>
        </p:nvGraphicFramePr>
        <p:xfrm>
          <a:off x="5763302" y="3759200"/>
          <a:ext cx="2651490" cy="2151947"/>
        </p:xfrm>
        <a:graphic>
          <a:graphicData uri="http://schemas.openxmlformats.org/presentationml/2006/ole">
            <mc:AlternateContent xmlns:mc="http://schemas.openxmlformats.org/markup-compatibility/2006">
              <mc:Choice xmlns:v="urn:schemas-microsoft-com:vml" Requires="v">
                <p:oleObj spid="_x0000_s2071" name="Hoja de cálculo" r:id="rId6" imgW="4902096" imgH="3359173" progId="Excel.Sheet.12">
                  <p:embed/>
                </p:oleObj>
              </mc:Choice>
              <mc:Fallback>
                <p:oleObj name="Hoja de cálculo" r:id="rId6" imgW="4902096" imgH="3359173" progId="Excel.Sheet.12">
                  <p:embed/>
                  <p:pic>
                    <p:nvPicPr>
                      <p:cNvPr id="10" name="Objeto 9"/>
                      <p:cNvPicPr/>
                      <p:nvPr/>
                    </p:nvPicPr>
                    <p:blipFill>
                      <a:blip r:embed="rId7"/>
                      <a:stretch>
                        <a:fillRect/>
                      </a:stretch>
                    </p:blipFill>
                    <p:spPr>
                      <a:xfrm>
                        <a:off x="5763302" y="3759200"/>
                        <a:ext cx="2651490" cy="2151947"/>
                      </a:xfrm>
                      <a:prstGeom prst="rect">
                        <a:avLst/>
                      </a:prstGeom>
                    </p:spPr>
                  </p:pic>
                </p:oleObj>
              </mc:Fallback>
            </mc:AlternateContent>
          </a:graphicData>
        </a:graphic>
      </p:graphicFrame>
      <p:sp>
        <p:nvSpPr>
          <p:cNvPr id="7" name="8 CuadroTexto"/>
          <p:cNvSpPr txBox="1"/>
          <p:nvPr/>
        </p:nvSpPr>
        <p:spPr>
          <a:xfrm>
            <a:off x="5427209" y="5943397"/>
            <a:ext cx="3576620" cy="349968"/>
          </a:xfrm>
          <a:prstGeom prst="rect">
            <a:avLst/>
          </a:prstGeom>
          <a:noFill/>
        </p:spPr>
        <p:txBody>
          <a:bodyPr wrap="none" rtlCol="0">
            <a:spAutoFit/>
          </a:bodyPr>
          <a:lstStyle/>
          <a:p>
            <a:pPr marL="228600" indent="-228600" algn="l">
              <a:buFont typeface="Times New Roman" pitchFamily="18" charset="0"/>
              <a:buAutoNum type="arabicParenBoth"/>
            </a:pPr>
            <a:r>
              <a:rPr lang="es-ES" sz="900" dirty="0" smtClean="0">
                <a:latin typeface="Calibri"/>
              </a:rPr>
              <a:t>In grey, </a:t>
            </a:r>
            <a:r>
              <a:rPr lang="es-ES" sz="900" dirty="0" err="1" smtClean="0">
                <a:latin typeface="Calibri"/>
              </a:rPr>
              <a:t>previous</a:t>
            </a:r>
            <a:r>
              <a:rPr lang="es-ES" sz="900" dirty="0" smtClean="0">
                <a:latin typeface="Calibri"/>
              </a:rPr>
              <a:t> Panel meetings </a:t>
            </a:r>
            <a:r>
              <a:rPr lang="es-ES" sz="900" dirty="0" err="1" smtClean="0">
                <a:latin typeface="Calibri"/>
              </a:rPr>
              <a:t>out</a:t>
            </a:r>
            <a:r>
              <a:rPr lang="es-ES" sz="900" dirty="0" smtClean="0">
                <a:latin typeface="Calibri"/>
              </a:rPr>
              <a:t> of </a:t>
            </a:r>
            <a:r>
              <a:rPr lang="es-ES" sz="900" dirty="0" err="1" smtClean="0">
                <a:latin typeface="Calibri"/>
              </a:rPr>
              <a:t>the</a:t>
            </a:r>
            <a:r>
              <a:rPr lang="es-ES" sz="900" dirty="0" smtClean="0">
                <a:latin typeface="Calibri"/>
              </a:rPr>
              <a:t> </a:t>
            </a:r>
            <a:r>
              <a:rPr lang="es-ES" sz="900" dirty="0" err="1" smtClean="0">
                <a:latin typeface="Calibri"/>
              </a:rPr>
              <a:t>scope</a:t>
            </a:r>
            <a:r>
              <a:rPr lang="es-ES" sz="900" dirty="0" smtClean="0">
                <a:latin typeface="Calibri"/>
              </a:rPr>
              <a:t> of CONFIDENCE </a:t>
            </a:r>
          </a:p>
          <a:p>
            <a:pPr marL="228600" indent="-228600" algn="l">
              <a:buFont typeface="Times New Roman" pitchFamily="18" charset="0"/>
              <a:buAutoNum type="arabicParenBoth"/>
            </a:pPr>
            <a:r>
              <a:rPr lang="es-ES" sz="900" dirty="0" smtClean="0">
                <a:latin typeface="Calibri"/>
              </a:rPr>
              <a:t>Green:  </a:t>
            </a:r>
            <a:r>
              <a:rPr lang="es-ES" sz="900" dirty="0" err="1" smtClean="0">
                <a:latin typeface="Calibri"/>
              </a:rPr>
              <a:t>Sessions</a:t>
            </a:r>
            <a:r>
              <a:rPr lang="es-ES" sz="900" dirty="0" smtClean="0">
                <a:latin typeface="Calibri"/>
              </a:rPr>
              <a:t> </a:t>
            </a:r>
            <a:r>
              <a:rPr lang="es-ES" sz="900" dirty="0" err="1" smtClean="0">
                <a:latin typeface="Calibri"/>
              </a:rPr>
              <a:t>concluded</a:t>
            </a:r>
            <a:r>
              <a:rPr lang="es-ES" sz="900" dirty="0" smtClean="0">
                <a:latin typeface="Calibri"/>
              </a:rPr>
              <a:t>; Orange: </a:t>
            </a:r>
            <a:r>
              <a:rPr lang="es-ES" sz="900" dirty="0" err="1" smtClean="0">
                <a:latin typeface="Calibri"/>
              </a:rPr>
              <a:t>Sessions</a:t>
            </a:r>
            <a:r>
              <a:rPr lang="es-ES" sz="900" dirty="0" smtClean="0">
                <a:latin typeface="Calibri"/>
              </a:rPr>
              <a:t> </a:t>
            </a:r>
            <a:r>
              <a:rPr lang="es-ES" sz="900" dirty="0" err="1" smtClean="0">
                <a:latin typeface="Calibri"/>
              </a:rPr>
              <a:t>coming</a:t>
            </a:r>
            <a:r>
              <a:rPr lang="es-ES" sz="900" dirty="0" smtClean="0">
                <a:latin typeface="Calibri"/>
              </a:rPr>
              <a:t>-up </a:t>
            </a:r>
            <a:r>
              <a:rPr lang="es-ES" sz="900" dirty="0" err="1" smtClean="0">
                <a:latin typeface="Calibri"/>
              </a:rPr>
              <a:t>next</a:t>
            </a:r>
            <a:endParaRPr lang="es-ES" sz="900" dirty="0">
              <a:latin typeface="Calibri"/>
            </a:endParaRPr>
          </a:p>
        </p:txBody>
      </p:sp>
    </p:spTree>
    <p:extLst>
      <p:ext uri="{BB962C8B-B14F-4D97-AF65-F5344CB8AC3E}">
        <p14:creationId xmlns:p14="http://schemas.microsoft.com/office/powerpoint/2010/main" val="1767309804"/>
      </p:ext>
    </p:extLst>
  </p:cSld>
  <p:clrMapOvr>
    <a:masterClrMapping/>
  </p:clrMapOvr>
</p:sld>
</file>

<file path=ppt/theme/theme1.xml><?xml version="1.0" encoding="utf-8"?>
<a:theme xmlns:a="http://schemas.openxmlformats.org/drawingml/2006/main" name="PTL_NERIS2019_CIEMAT">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ción1" id="{208522F9-1799-40CF-80CD-3A35F6CA67B7}" vid="{E13D00D0-D751-4C30-B19D-89E05E8106B4}"/>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fidence">
    <a:dk1>
      <a:sysClr val="windowText" lastClr="000000"/>
    </a:dk1>
    <a:lt1>
      <a:sysClr val="window" lastClr="FFFFFF"/>
    </a:lt1>
    <a:dk2>
      <a:srgbClr val="1F497D"/>
    </a:dk2>
    <a:lt2>
      <a:srgbClr val="EEECE1"/>
    </a:lt2>
    <a:accent1>
      <a:srgbClr val="3898B2"/>
    </a:accent1>
    <a:accent2>
      <a:srgbClr val="F23004"/>
    </a:accent2>
    <a:accent3>
      <a:srgbClr val="9AA627"/>
    </a:accent3>
    <a:accent4>
      <a:srgbClr val="8064A2"/>
    </a:accent4>
    <a:accent5>
      <a:srgbClr val="4BACC6"/>
    </a:accent5>
    <a:accent6>
      <a:srgbClr val="FFC000"/>
    </a:accent6>
    <a:hlink>
      <a:srgbClr val="0000FF"/>
    </a:hlink>
    <a:folHlink>
      <a:srgbClr val="800080"/>
    </a:folHlink>
  </a:clrScheme>
  <a:fontScheme name="Personalizado 1">
    <a:majorFont>
      <a:latin typeface="Calibri Light"/>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Master_PUMA-EPR_2018&amp;NewTitle_v3</Template>
  <TotalTime>1651</TotalTime>
  <Words>1773</Words>
  <Application>Microsoft Office PowerPoint</Application>
  <PresentationFormat>Presentación en pantalla (4:3)</PresentationFormat>
  <Paragraphs>129</Paragraphs>
  <Slides>18</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0" baseType="lpstr">
      <vt:lpstr>PTL_NERIS2019_CIEMAT</vt:lpstr>
      <vt:lpstr>Hoja de cálculo</vt:lpstr>
      <vt:lpstr>European scenario-based stakeholder discussion panels, to test their engagement in the decision making process during the transition phase of a nuclear emergency </vt:lpstr>
      <vt:lpstr>Authors &amp; Contributors</vt:lpstr>
      <vt:lpstr>Introduction</vt:lpstr>
      <vt:lpstr>Scenario based stakeholder engagement</vt:lpstr>
      <vt:lpstr>Methodology used in the panels – General approach</vt:lpstr>
      <vt:lpstr>Methodology - Scenarios</vt:lpstr>
      <vt:lpstr>Methodology - List of topics addressed</vt:lpstr>
      <vt:lpstr>Objectives pursued by the panels</vt:lpstr>
      <vt:lpstr>National panels involved in the study</vt:lpstr>
      <vt:lpstr>Composition of the panels</vt:lpstr>
      <vt:lpstr>Overview of panels in nuclear countries</vt:lpstr>
      <vt:lpstr>Overview of panels in non nuclear countries</vt:lpstr>
      <vt:lpstr>Uncertainties identified</vt:lpstr>
      <vt:lpstr>Presentación de PowerPoint</vt:lpstr>
      <vt:lpstr>Summary and conclusions</vt:lpstr>
      <vt:lpstr>Next steps - In-depth analysis of uncertainties</vt:lpstr>
      <vt:lpstr>Acknowledgement</vt:lpstr>
      <vt:lpstr>European scenario-based stakeholder discussion panels, to test their engagement in the decision making process during the transition phase of a nuclear emergency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scenario-based stakeholder discussion panels, to test their engagement in the decision making process during the transition phase of a nuclear emergency</dc:title>
  <dc:creator>Milagros Montero Prieto</dc:creator>
  <cp:lastModifiedBy>Montero Prieto, Milagros C</cp:lastModifiedBy>
  <cp:revision>61</cp:revision>
  <cp:lastPrinted>2015-07-20T16:05:56Z</cp:lastPrinted>
  <dcterms:created xsi:type="dcterms:W3CDTF">2019-03-30T18:32:37Z</dcterms:created>
  <dcterms:modified xsi:type="dcterms:W3CDTF">2019-04-11T15:42:18Z</dcterms:modified>
</cp:coreProperties>
</file>