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84" r:id="rId13"/>
    <p:sldId id="273" r:id="rId14"/>
    <p:sldId id="285" r:id="rId15"/>
    <p:sldId id="277" r:id="rId16"/>
    <p:sldId id="279" r:id="rId17"/>
    <p:sldId id="278" r:id="rId18"/>
    <p:sldId id="280" r:id="rId19"/>
    <p:sldId id="286" r:id="rId20"/>
    <p:sldId id="281" r:id="rId21"/>
    <p:sldId id="287" r:id="rId22"/>
    <p:sldId id="282" r:id="rId23"/>
    <p:sldId id="288" r:id="rId24"/>
    <p:sldId id="283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49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Administrador\Desktop\NERIS%202019\Delphi\Copia%20de%20Gr&#225;ficosDelphi1R_MMP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Roser\Dropbox\CISOT\Congresos,%20Jornadas,%20Seminarios\2019\NERIS%202019\Delphi\Copia%20de%20Gr&#225;ficosDelphi1R_MMP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17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1" dirty="0" smtClean="0"/>
              <a:t>Country</a:t>
            </a:r>
            <a:endParaRPr lang="es-ES" sz="2000" b="1" dirty="0"/>
          </a:p>
        </c:rich>
      </c:tx>
      <c:layout>
        <c:manualLayout>
          <c:xMode val="edge"/>
          <c:yMode val="edge"/>
          <c:x val="0.44148310362360688"/>
          <c:y val="1.607467503405201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EA-406F-82C7-3711AA55AE2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EA-406F-82C7-3711AA55AE2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EA-406F-82C7-3711AA55AE2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EA-406F-82C7-3711AA55AE2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EA-406F-82C7-3711AA55AE2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CEA-406F-82C7-3711AA55AE25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Ireland</a:t>
                    </a:r>
                    <a:r>
                      <a:rPr lang="en-US" baseline="0" dirty="0"/>
                      <a:t>
</a:t>
                    </a:r>
                    <a:fld id="{D4A375A6-0F0D-4F27-871C-DDF997877152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EA-406F-82C7-3711AA55AE25}"/>
                </c:ext>
              </c:extLst>
            </c:dLbl>
            <c:dLbl>
              <c:idx val="5"/>
              <c:layout>
                <c:manualLayout>
                  <c:x val="1.4331668667296642E-2"/>
                  <c:y val="3.64000664946096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CEA-406F-82C7-3711AA55AE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'Gráficos muestra'!$C$6:$C$11</c:f>
              <c:strCache>
                <c:ptCount val="6"/>
                <c:pt idx="0">
                  <c:v>Greece</c:v>
                </c:pt>
                <c:pt idx="1">
                  <c:v>Irland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'Gráficos muestra'!$F$6:$F$11</c:f>
              <c:numCache>
                <c:formatCode>###0.0</c:formatCode>
                <c:ptCount val="6"/>
                <c:pt idx="0">
                  <c:v>18.309859154929576</c:v>
                </c:pt>
                <c:pt idx="1">
                  <c:v>4.225352112676056</c:v>
                </c:pt>
                <c:pt idx="2">
                  <c:v>23.943661971830984</c:v>
                </c:pt>
                <c:pt idx="3">
                  <c:v>19.718309859154928</c:v>
                </c:pt>
                <c:pt idx="4">
                  <c:v>25.35211267605634</c:v>
                </c:pt>
                <c:pt idx="5">
                  <c:v>8.4507042253521121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CEA-406F-82C7-3711AA55AE2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dirty="0" err="1"/>
              <a:t>Other</a:t>
            </a:r>
            <a:r>
              <a:rPr lang="es-ES" sz="1600" b="1" dirty="0"/>
              <a:t> </a:t>
            </a:r>
            <a:r>
              <a:rPr lang="es-ES" sz="1600" b="1" dirty="0" err="1"/>
              <a:t>goods</a:t>
            </a:r>
            <a:r>
              <a:rPr lang="es-ES" sz="1600" b="1" dirty="0"/>
              <a:t> control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'Issues to be addressed'!$B$13:$B$18</c:f>
              <c:strCache>
                <c:ptCount val="6"/>
                <c:pt idx="0">
                  <c:v>Greece</c:v>
                </c:pt>
                <c:pt idx="1">
                  <c:v>Ireland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'Issues to be addressed'!$C$13:$C$18</c:f>
              <c:numCache>
                <c:formatCode>General</c:formatCode>
                <c:ptCount val="6"/>
                <c:pt idx="0">
                  <c:v>5.42</c:v>
                </c:pt>
                <c:pt idx="1">
                  <c:v>4.33</c:v>
                </c:pt>
                <c:pt idx="2">
                  <c:v>4.25</c:v>
                </c:pt>
                <c:pt idx="3">
                  <c:v>5.77</c:v>
                </c:pt>
                <c:pt idx="4">
                  <c:v>3.94</c:v>
                </c:pt>
                <c:pt idx="5">
                  <c:v>4.33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E-496C-8615-07477B5F8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415168"/>
        <c:axId val="166294656"/>
      </c:barChart>
      <c:catAx>
        <c:axId val="16741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6294656"/>
        <c:crosses val="autoZero"/>
        <c:auto val="1"/>
        <c:lblAlgn val="ctr"/>
        <c:lblOffset val="100"/>
        <c:noMultiLvlLbl val="0"/>
      </c:catAx>
      <c:valAx>
        <c:axId val="16629465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741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200" b="1" dirty="0"/>
              <a:t>How important are the following outcomes after the implementation of the restoration plan? (Average)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'Q3'!$C$16:$G$16</c:f>
              <c:strCache>
                <c:ptCount val="5"/>
                <c:pt idx="0">
                  <c:v>Minimum economic costs</c:v>
                </c:pt>
                <c:pt idx="1">
                  <c:v>Minimum environmental impacts</c:v>
                </c:pt>
                <c:pt idx="2">
                  <c:v>Minimum radiological impact</c:v>
                </c:pt>
                <c:pt idx="3">
                  <c:v>Increase public confidence</c:v>
                </c:pt>
                <c:pt idx="4">
                  <c:v>Minimum impact in the population</c:v>
                </c:pt>
              </c:strCache>
            </c:strRef>
          </c:cat>
          <c:val>
            <c:numRef>
              <c:f>'Q3'!$C$19:$G$19</c:f>
              <c:numCache>
                <c:formatCode>General</c:formatCode>
                <c:ptCount val="5"/>
                <c:pt idx="0">
                  <c:v>4.8899999999999997</c:v>
                </c:pt>
                <c:pt idx="1">
                  <c:v>5.93</c:v>
                </c:pt>
                <c:pt idx="2">
                  <c:v>6.14</c:v>
                </c:pt>
                <c:pt idx="3">
                  <c:v>6.23</c:v>
                </c:pt>
                <c:pt idx="4">
                  <c:v>6.54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14-433C-83BA-F5107026B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413952"/>
        <c:axId val="35456128"/>
      </c:barChart>
      <c:catAx>
        <c:axId val="3241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456128"/>
        <c:crosses val="autoZero"/>
        <c:auto val="1"/>
        <c:lblAlgn val="ctr"/>
        <c:lblOffset val="100"/>
        <c:noMultiLvlLbl val="0"/>
      </c:catAx>
      <c:valAx>
        <c:axId val="35456128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41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dirty="0" err="1" smtClean="0"/>
              <a:t>Minimise</a:t>
            </a:r>
            <a:r>
              <a:rPr lang="es-ES" sz="1600" b="1" dirty="0" smtClean="0"/>
              <a:t> </a:t>
            </a:r>
            <a:r>
              <a:rPr lang="es-ES" sz="1600" b="1" dirty="0" err="1"/>
              <a:t>radiological</a:t>
            </a:r>
            <a:r>
              <a:rPr lang="es-ES" sz="1600" b="1" dirty="0"/>
              <a:t> </a:t>
            </a:r>
            <a:r>
              <a:rPr lang="es-ES" sz="1600" b="1" dirty="0" err="1"/>
              <a:t>impact</a:t>
            </a:r>
            <a:endParaRPr lang="es-E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Objectives!$B$26:$B$31</c:f>
              <c:strCache>
                <c:ptCount val="6"/>
                <c:pt idx="0">
                  <c:v>Greece</c:v>
                </c:pt>
                <c:pt idx="1">
                  <c:v>Ireland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Objectives!$C$26:$C$31</c:f>
              <c:numCache>
                <c:formatCode>General</c:formatCode>
                <c:ptCount val="6"/>
                <c:pt idx="0">
                  <c:v>6.38</c:v>
                </c:pt>
                <c:pt idx="1">
                  <c:v>6.33</c:v>
                </c:pt>
                <c:pt idx="2">
                  <c:v>6.47</c:v>
                </c:pt>
                <c:pt idx="3">
                  <c:v>6.57</c:v>
                </c:pt>
                <c:pt idx="4">
                  <c:v>5.24</c:v>
                </c:pt>
                <c:pt idx="5">
                  <c:v>6.33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94-4BE4-8864-E252BDF40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749568"/>
        <c:axId val="134759552"/>
      </c:barChart>
      <c:catAx>
        <c:axId val="1347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759552"/>
        <c:crosses val="autoZero"/>
        <c:auto val="1"/>
        <c:lblAlgn val="ctr"/>
        <c:lblOffset val="100"/>
        <c:noMultiLvlLbl val="0"/>
      </c:catAx>
      <c:valAx>
        <c:axId val="13475955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74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dirty="0" err="1"/>
              <a:t>Minimise</a:t>
            </a:r>
            <a:r>
              <a:rPr lang="es-ES" sz="1600" b="1" baseline="0" dirty="0"/>
              <a:t> </a:t>
            </a:r>
            <a:r>
              <a:rPr lang="es-ES" sz="1600" b="1" baseline="0" dirty="0" err="1"/>
              <a:t>economic</a:t>
            </a:r>
            <a:r>
              <a:rPr lang="es-ES" sz="1600" b="1" baseline="0" dirty="0"/>
              <a:t> </a:t>
            </a:r>
            <a:r>
              <a:rPr lang="es-ES" sz="1600" b="1" baseline="0" dirty="0" err="1"/>
              <a:t>costs</a:t>
            </a:r>
            <a:endParaRPr lang="es-E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Objectives!$B$38:$B$43</c:f>
              <c:strCache>
                <c:ptCount val="6"/>
                <c:pt idx="0">
                  <c:v>Greece</c:v>
                </c:pt>
                <c:pt idx="1">
                  <c:v>Ireland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Objectives!$C$38:$C$43</c:f>
              <c:numCache>
                <c:formatCode>General</c:formatCode>
                <c:ptCount val="6"/>
                <c:pt idx="0">
                  <c:v>5.69</c:v>
                </c:pt>
                <c:pt idx="1">
                  <c:v>4.67</c:v>
                </c:pt>
                <c:pt idx="2">
                  <c:v>4.29</c:v>
                </c:pt>
                <c:pt idx="3">
                  <c:v>5.21</c:v>
                </c:pt>
                <c:pt idx="4">
                  <c:v>4.47</c:v>
                </c:pt>
                <c:pt idx="5">
                  <c:v>5.33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B1-42FE-8460-0C4ED1F2C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326720"/>
        <c:axId val="135337856"/>
      </c:barChart>
      <c:catAx>
        <c:axId val="1353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337856"/>
        <c:crosses val="autoZero"/>
        <c:auto val="1"/>
        <c:lblAlgn val="ctr"/>
        <c:lblOffset val="100"/>
        <c:noMultiLvlLbl val="0"/>
      </c:catAx>
      <c:valAx>
        <c:axId val="135337856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32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/>
              <a:t>Minimise</a:t>
            </a:r>
            <a:r>
              <a:rPr lang="es-ES" sz="1600" b="1" dirty="0"/>
              <a:t> </a:t>
            </a:r>
            <a:r>
              <a:rPr lang="es-ES" sz="1600" b="1" dirty="0" err="1"/>
              <a:t>environmental</a:t>
            </a:r>
            <a:r>
              <a:rPr lang="es-ES" sz="1600" b="1" dirty="0"/>
              <a:t> </a:t>
            </a:r>
            <a:r>
              <a:rPr lang="es-ES" sz="1600" b="1" dirty="0" err="1"/>
              <a:t>impacts</a:t>
            </a:r>
            <a:endParaRPr lang="es-ES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Objectives!$B$53:$B$58</c:f>
              <c:strCache>
                <c:ptCount val="6"/>
                <c:pt idx="0">
                  <c:v>Greece</c:v>
                </c:pt>
                <c:pt idx="1">
                  <c:v>Ireland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Objectives!$C$53:$C$58</c:f>
              <c:numCache>
                <c:formatCode>General</c:formatCode>
                <c:ptCount val="6"/>
                <c:pt idx="0">
                  <c:v>6.54</c:v>
                </c:pt>
                <c:pt idx="1">
                  <c:v>5.67</c:v>
                </c:pt>
                <c:pt idx="2">
                  <c:v>6.18</c:v>
                </c:pt>
                <c:pt idx="3">
                  <c:v>6.5</c:v>
                </c:pt>
                <c:pt idx="4">
                  <c:v>4.9400000000000004</c:v>
                </c:pt>
                <c:pt idx="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91-437D-9FA5-0722D936B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084608"/>
        <c:axId val="155021312"/>
      </c:barChart>
      <c:catAx>
        <c:axId val="23408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021312"/>
        <c:crosses val="autoZero"/>
        <c:auto val="1"/>
        <c:lblAlgn val="ctr"/>
        <c:lblOffset val="100"/>
        <c:noMultiLvlLbl val="0"/>
      </c:catAx>
      <c:valAx>
        <c:axId val="15502131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408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200" b="1"/>
              <a:t>Highlight the importance of potential challenges during the transition phase (Average)</a:t>
            </a:r>
          </a:p>
        </c:rich>
      </c:tx>
      <c:layout>
        <c:manualLayout>
          <c:xMode val="edge"/>
          <c:yMode val="edge"/>
          <c:x val="0.14416702940231035"/>
          <c:y val="1.49791206391248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'Q4'!$C$27:$L$27</c:f>
              <c:strCache>
                <c:ptCount val="10"/>
                <c:pt idx="0">
                  <c:v>Legislation issues</c:v>
                </c:pt>
                <c:pt idx="1">
                  <c:v>Compensation/indemnify affected persons</c:v>
                </c:pt>
                <c:pt idx="2">
                  <c:v>Public distrust and stigmatisation</c:v>
                </c:pt>
                <c:pt idx="3">
                  <c:v>Common goals and interests among different actors in the decisionmaking</c:v>
                </c:pt>
                <c:pt idx="4">
                  <c:v>Allocation of adequate resources</c:v>
                </c:pt>
                <c:pt idx="5">
                  <c:v>Capacity for monitoring and certification of food and feed; resumption of
agricultural exports</c:v>
                </c:pt>
                <c:pt idx="6">
                  <c:v>Acceptability of the recovery actions by the population</c:v>
                </c:pt>
                <c:pt idx="7">
                  <c:v>Roles and coordination of those involved</c:v>
                </c:pt>
                <c:pt idx="8">
                  <c:v>Engagement of stakeholders</c:v>
                </c:pt>
                <c:pt idx="9">
                  <c:v>Communication with the affected population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'Q4'!$C$17:$T$17</c:f>
              <c:strCache>
                <c:ptCount val="10"/>
                <c:pt idx="0">
                  <c:v>Legislation issues</c:v>
                </c:pt>
                <c:pt idx="1">
                  <c:v>Compensation/indemnify affected persons</c:v>
                </c:pt>
                <c:pt idx="2">
                  <c:v>Public distrust and stigmatisation</c:v>
                </c:pt>
                <c:pt idx="3">
                  <c:v>Common goals and interests among different actors in the decision-making</c:v>
                </c:pt>
                <c:pt idx="4">
                  <c:v>Allocation of adequate resources</c:v>
                </c:pt>
                <c:pt idx="5">
                  <c:v>Capacity for monitoring and certification of food and feed; resumption of
agricultural exports</c:v>
                </c:pt>
                <c:pt idx="6">
                  <c:v>Acceptability of the recovery actions by the population</c:v>
                </c:pt>
                <c:pt idx="7">
                  <c:v>Engagement of stakeholders</c:v>
                </c:pt>
                <c:pt idx="8">
                  <c:v>Roles and coordination of those involved</c:v>
                </c:pt>
                <c:pt idx="9">
                  <c:v>Communication with the affected population</c:v>
                </c:pt>
              </c:strCache>
            </c:strRef>
          </c:cat>
          <c:val>
            <c:numRef>
              <c:f>'Q4'!$C$20:$L$20</c:f>
              <c:numCache>
                <c:formatCode>General</c:formatCode>
                <c:ptCount val="10"/>
                <c:pt idx="0">
                  <c:v>5.12</c:v>
                </c:pt>
                <c:pt idx="1">
                  <c:v>5.2</c:v>
                </c:pt>
                <c:pt idx="2">
                  <c:v>5.71</c:v>
                </c:pt>
                <c:pt idx="3">
                  <c:v>5.92</c:v>
                </c:pt>
                <c:pt idx="4">
                  <c:v>5.93</c:v>
                </c:pt>
                <c:pt idx="5">
                  <c:v>6.1</c:v>
                </c:pt>
                <c:pt idx="6">
                  <c:v>6.13</c:v>
                </c:pt>
                <c:pt idx="7">
                  <c:v>6.15</c:v>
                </c:pt>
                <c:pt idx="8">
                  <c:v>6.23</c:v>
                </c:pt>
                <c:pt idx="9">
                  <c:v>6.39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9B-407A-B988-9F19F2A9A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4476672"/>
        <c:axId val="234478208"/>
      </c:barChart>
      <c:catAx>
        <c:axId val="234476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4478208"/>
        <c:crosses val="autoZero"/>
        <c:auto val="1"/>
        <c:lblAlgn val="ctr"/>
        <c:lblOffset val="100"/>
        <c:noMultiLvlLbl val="0"/>
      </c:catAx>
      <c:valAx>
        <c:axId val="234478208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447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/>
              <a:t>Roles and coordination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Challenges!$B$30:$B$35</c:f>
              <c:strCache>
                <c:ptCount val="6"/>
                <c:pt idx="0">
                  <c:v>Greece</c:v>
                </c:pt>
                <c:pt idx="1">
                  <c:v>Ireland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Challenges!$C$30:$C$35</c:f>
              <c:numCache>
                <c:formatCode>General</c:formatCode>
                <c:ptCount val="6"/>
                <c:pt idx="0">
                  <c:v>6.77</c:v>
                </c:pt>
                <c:pt idx="1">
                  <c:v>6.67</c:v>
                </c:pt>
                <c:pt idx="2">
                  <c:v>6.44</c:v>
                </c:pt>
                <c:pt idx="3">
                  <c:v>6.54</c:v>
                </c:pt>
                <c:pt idx="4">
                  <c:v>5.5</c:v>
                </c:pt>
                <c:pt idx="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A7-4357-940C-DEC6E2580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90240"/>
        <c:axId val="188091776"/>
      </c:barChart>
      <c:catAx>
        <c:axId val="1880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091776"/>
        <c:crosses val="autoZero"/>
        <c:auto val="1"/>
        <c:lblAlgn val="ctr"/>
        <c:lblOffset val="100"/>
        <c:noMultiLvlLbl val="0"/>
      </c:catAx>
      <c:valAx>
        <c:axId val="188091776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09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/>
              <a:t>Legislation</a:t>
            </a:r>
            <a:r>
              <a:rPr lang="es-ES" sz="1600" b="1" baseline="0"/>
              <a:t> issues</a:t>
            </a:r>
            <a:endParaRPr lang="es-ES" sz="16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Challenges!$B$22:$B$27</c:f>
              <c:strCache>
                <c:ptCount val="6"/>
                <c:pt idx="0">
                  <c:v>Greece</c:v>
                </c:pt>
                <c:pt idx="1">
                  <c:v>Ireland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Challenges!$C$22:$C$27</c:f>
              <c:numCache>
                <c:formatCode>General</c:formatCode>
                <c:ptCount val="6"/>
                <c:pt idx="0">
                  <c:v>6.23</c:v>
                </c:pt>
                <c:pt idx="1">
                  <c:v>4</c:v>
                </c:pt>
                <c:pt idx="2">
                  <c:v>5.41</c:v>
                </c:pt>
                <c:pt idx="3">
                  <c:v>5.54</c:v>
                </c:pt>
                <c:pt idx="4">
                  <c:v>4.24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03-440C-9040-131C80952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317056"/>
        <c:axId val="188318848"/>
      </c:barChart>
      <c:catAx>
        <c:axId val="1883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318848"/>
        <c:crosses val="autoZero"/>
        <c:auto val="1"/>
        <c:lblAlgn val="ctr"/>
        <c:lblOffset val="100"/>
        <c:noMultiLvlLbl val="0"/>
      </c:catAx>
      <c:valAx>
        <c:axId val="18831884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31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/>
              <a:t>Allocation of adequate</a:t>
            </a:r>
            <a:r>
              <a:rPr lang="es-ES" sz="1600" b="1" baseline="0"/>
              <a:t> ressources</a:t>
            </a:r>
            <a:endParaRPr lang="es-ES" sz="16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Challenges!$B$14:$B$19</c:f>
              <c:strCache>
                <c:ptCount val="6"/>
                <c:pt idx="0">
                  <c:v>Greece</c:v>
                </c:pt>
                <c:pt idx="1">
                  <c:v>Ireland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Challenges!$C$14:$C$19</c:f>
              <c:numCache>
                <c:formatCode>General</c:formatCode>
                <c:ptCount val="6"/>
                <c:pt idx="0">
                  <c:v>6.54</c:v>
                </c:pt>
                <c:pt idx="1">
                  <c:v>5.33</c:v>
                </c:pt>
                <c:pt idx="2">
                  <c:v>6.24</c:v>
                </c:pt>
                <c:pt idx="3">
                  <c:v>6</c:v>
                </c:pt>
                <c:pt idx="4">
                  <c:v>5.18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76-40FE-8FEF-3B952D216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179584"/>
        <c:axId val="188181120"/>
      </c:barChart>
      <c:catAx>
        <c:axId val="1881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181120"/>
        <c:crosses val="autoZero"/>
        <c:auto val="1"/>
        <c:lblAlgn val="ctr"/>
        <c:lblOffset val="100"/>
        <c:noMultiLvlLbl val="0"/>
      </c:catAx>
      <c:valAx>
        <c:axId val="18818112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1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 smtClean="0"/>
              <a:t>Challenges </a:t>
            </a:r>
            <a:r>
              <a:rPr lang="en-GB" sz="16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(Dispersion chart)</a:t>
            </a:r>
            <a:endParaRPr lang="en-GB" sz="160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9079455834999748"/>
          <c:y val="2.66468132754283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4140608581296856E-2"/>
          <c:y val="0.18372147666956082"/>
          <c:w val="0.93561026179657281"/>
          <c:h val="0.7392014616655320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'Q4'!$C$8:$L$8</c:f>
              <c:numCache>
                <c:formatCode>General</c:formatCode>
                <c:ptCount val="10"/>
                <c:pt idx="0">
                  <c:v>6.15</c:v>
                </c:pt>
                <c:pt idx="1">
                  <c:v>6.39</c:v>
                </c:pt>
                <c:pt idx="2">
                  <c:v>5.92</c:v>
                </c:pt>
                <c:pt idx="3">
                  <c:v>6.13</c:v>
                </c:pt>
                <c:pt idx="4">
                  <c:v>5.93</c:v>
                </c:pt>
                <c:pt idx="5">
                  <c:v>5.71</c:v>
                </c:pt>
                <c:pt idx="6">
                  <c:v>6.23</c:v>
                </c:pt>
                <c:pt idx="7">
                  <c:v>5.12</c:v>
                </c:pt>
                <c:pt idx="8">
                  <c:v>6.1</c:v>
                </c:pt>
                <c:pt idx="9">
                  <c:v>5.2</c:v>
                </c:pt>
              </c:numCache>
            </c:numRef>
          </c:xVal>
          <c:yVal>
            <c:numRef>
              <c:f>'Q4'!$C$10:$L$10</c:f>
              <c:numCache>
                <c:formatCode>General</c:formatCode>
                <c:ptCount val="10"/>
                <c:pt idx="0">
                  <c:v>6.0809999999999995</c:v>
                </c:pt>
                <c:pt idx="1">
                  <c:v>6.1660000000000004</c:v>
                </c:pt>
                <c:pt idx="2">
                  <c:v>5.9290000000000003</c:v>
                </c:pt>
                <c:pt idx="3">
                  <c:v>6.016</c:v>
                </c:pt>
                <c:pt idx="4">
                  <c:v>5.952</c:v>
                </c:pt>
                <c:pt idx="5">
                  <c:v>5.8479999999999999</c:v>
                </c:pt>
                <c:pt idx="6">
                  <c:v>6.0339999999999998</c:v>
                </c:pt>
                <c:pt idx="7">
                  <c:v>5.5389999999999997</c:v>
                </c:pt>
                <c:pt idx="8">
                  <c:v>6.0129999999999999</c:v>
                </c:pt>
                <c:pt idx="9">
                  <c:v>5.569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B1-492F-A585-A3D9B82C9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574400"/>
        <c:axId val="153576576"/>
      </c:scatterChart>
      <c:valAx>
        <c:axId val="15357440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576576"/>
        <c:crosses val="autoZero"/>
        <c:crossBetween val="midCat"/>
      </c:valAx>
      <c:valAx>
        <c:axId val="153576576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574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1" dirty="0" smtClean="0"/>
              <a:t>Professional</a:t>
            </a:r>
            <a:r>
              <a:rPr lang="es-ES" sz="1600" b="0" baseline="0" dirty="0" smtClean="0"/>
              <a:t> </a:t>
            </a:r>
            <a:r>
              <a:rPr lang="en-GB" sz="2000" b="1" baseline="0" noProof="0" dirty="0" smtClean="0"/>
              <a:t>field</a:t>
            </a:r>
            <a:r>
              <a:rPr lang="es-ES" sz="2000" b="1" dirty="0" smtClean="0"/>
              <a:t> (%)</a:t>
            </a:r>
            <a:endParaRPr lang="es-ES" sz="20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95-43CD-99E8-011EDF19B2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95-43CD-99E8-011EDF19B2E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95-43CD-99E8-011EDF19B2E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95-43CD-99E8-011EDF19B2E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95-43CD-99E8-011EDF19B2E7}"/>
              </c:ext>
            </c:extLst>
          </c:dPt>
          <c:dLbls>
            <c:dLbl>
              <c:idx val="4"/>
              <c:layout>
                <c:manualLayout>
                  <c:x val="5.289984285055252E-2"/>
                  <c:y val="0.143796618445950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D95-43CD-99E8-011EDF19B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'Gráficos muestra'!$C$19:$C$23</c:f>
              <c:strCache>
                <c:ptCount val="5"/>
                <c:pt idx="0">
                  <c:v>Public authority</c:v>
                </c:pt>
                <c:pt idx="1">
                  <c:v>Industry</c:v>
                </c:pt>
                <c:pt idx="2">
                  <c:v>Association</c:v>
                </c:pt>
                <c:pt idx="3">
                  <c:v>Researcher</c:v>
                </c:pt>
                <c:pt idx="4">
                  <c:v>Other</c:v>
                </c:pt>
              </c:strCache>
            </c:strRef>
          </c:cat>
          <c:val>
            <c:numRef>
              <c:f>'Gráficos muestra'!$F$19:$F$23</c:f>
              <c:numCache>
                <c:formatCode>###0.0</c:formatCode>
                <c:ptCount val="5"/>
                <c:pt idx="0">
                  <c:v>61.971830985915496</c:v>
                </c:pt>
                <c:pt idx="1">
                  <c:v>5.6338028169014081</c:v>
                </c:pt>
                <c:pt idx="2">
                  <c:v>2.816901408450704</c:v>
                </c:pt>
                <c:pt idx="3">
                  <c:v>18.309859154929576</c:v>
                </c:pt>
                <c:pt idx="4">
                  <c:v>11.267605633802816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D95-43CD-99E8-011EDF19B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 smtClean="0"/>
              <a:t>Objectives </a:t>
            </a:r>
            <a:r>
              <a:rPr lang="en-GB" sz="1600" b="1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(Dispersion chart)</a:t>
            </a:r>
            <a:endParaRPr lang="en-GB" sz="160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1096038128321738"/>
          <c:y val="2.84990328303233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'Q3'!$C$8:$G$8</c:f>
              <c:numCache>
                <c:formatCode>General</c:formatCode>
                <c:ptCount val="5"/>
                <c:pt idx="0">
                  <c:v>6.14</c:v>
                </c:pt>
                <c:pt idx="1">
                  <c:v>6.53</c:v>
                </c:pt>
                <c:pt idx="2">
                  <c:v>6.25</c:v>
                </c:pt>
                <c:pt idx="3">
                  <c:v>4.84</c:v>
                </c:pt>
                <c:pt idx="4">
                  <c:v>5.97</c:v>
                </c:pt>
              </c:numCache>
            </c:numRef>
          </c:xVal>
          <c:yVal>
            <c:numRef>
              <c:f>'Q3'!$C$10:$G$10</c:f>
              <c:numCache>
                <c:formatCode>General</c:formatCode>
                <c:ptCount val="5"/>
                <c:pt idx="0">
                  <c:v>5.8609999999999998</c:v>
                </c:pt>
                <c:pt idx="1">
                  <c:v>6.3579999999999997</c:v>
                </c:pt>
                <c:pt idx="2">
                  <c:v>6.024</c:v>
                </c:pt>
                <c:pt idx="3">
                  <c:v>5.6289999999999996</c:v>
                </c:pt>
                <c:pt idx="4">
                  <c:v>5.819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8F-46C1-A3C0-A471115D5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461504"/>
        <c:axId val="153463424"/>
      </c:scatterChart>
      <c:valAx>
        <c:axId val="153461504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463424"/>
        <c:crosses val="autoZero"/>
        <c:crossBetween val="midCat"/>
      </c:valAx>
      <c:valAx>
        <c:axId val="153463424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3461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 smtClean="0"/>
              <a:t>Issues </a:t>
            </a:r>
            <a:r>
              <a:rPr lang="en-GB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(Dispersion chart)</a:t>
            </a:r>
            <a:endParaRPr lang="en-GB" sz="16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'Q2'!$C$8:$O$8</c:f>
              <c:numCache>
                <c:formatCode>General</c:formatCode>
                <c:ptCount val="13"/>
                <c:pt idx="0">
                  <c:v>6.59</c:v>
                </c:pt>
                <c:pt idx="1">
                  <c:v>4.68</c:v>
                </c:pt>
                <c:pt idx="2">
                  <c:v>5.71</c:v>
                </c:pt>
                <c:pt idx="3">
                  <c:v>6.14</c:v>
                </c:pt>
                <c:pt idx="4">
                  <c:v>6.1</c:v>
                </c:pt>
                <c:pt idx="5">
                  <c:v>5.76</c:v>
                </c:pt>
                <c:pt idx="6">
                  <c:v>5.42</c:v>
                </c:pt>
                <c:pt idx="7">
                  <c:v>5.99</c:v>
                </c:pt>
                <c:pt idx="8">
                  <c:v>5.83</c:v>
                </c:pt>
                <c:pt idx="9">
                  <c:v>5.77</c:v>
                </c:pt>
                <c:pt idx="10">
                  <c:v>6.1</c:v>
                </c:pt>
                <c:pt idx="11">
                  <c:v>6.47</c:v>
                </c:pt>
                <c:pt idx="12">
                  <c:v>6.44</c:v>
                </c:pt>
              </c:numCache>
            </c:numRef>
          </c:xVal>
          <c:yVal>
            <c:numRef>
              <c:f>'Q2'!$C$10:$O$10</c:f>
              <c:numCache>
                <c:formatCode>General</c:formatCode>
                <c:ptCount val="13"/>
                <c:pt idx="0">
                  <c:v>6.33</c:v>
                </c:pt>
                <c:pt idx="1">
                  <c:v>5.4219999999999997</c:v>
                </c:pt>
                <c:pt idx="2">
                  <c:v>5.476</c:v>
                </c:pt>
                <c:pt idx="3">
                  <c:v>5.88</c:v>
                </c:pt>
                <c:pt idx="4">
                  <c:v>5.9409999999999998</c:v>
                </c:pt>
                <c:pt idx="5">
                  <c:v>5.5609999999999999</c:v>
                </c:pt>
                <c:pt idx="6">
                  <c:v>5.5890000000000004</c:v>
                </c:pt>
                <c:pt idx="7">
                  <c:v>5.8849999999999998</c:v>
                </c:pt>
                <c:pt idx="8">
                  <c:v>5.8209999999999997</c:v>
                </c:pt>
                <c:pt idx="9">
                  <c:v>6.0190000000000001</c:v>
                </c:pt>
                <c:pt idx="10">
                  <c:v>5.8740000000000006</c:v>
                </c:pt>
                <c:pt idx="11">
                  <c:v>6.0919999999999996</c:v>
                </c:pt>
                <c:pt idx="12">
                  <c:v>6.1429999999999998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0-4F2E-A088-436D98286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792064"/>
        <c:axId val="236794240"/>
      </c:scatterChart>
      <c:valAx>
        <c:axId val="236792064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6794240"/>
        <c:crosses val="autoZero"/>
        <c:crossBetween val="midCat"/>
      </c:valAx>
      <c:valAx>
        <c:axId val="236794240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6792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00" b="1" i="0" u="none" strike="noStrike" kern="1200" cap="none" spc="2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noProof="0" dirty="0" smtClean="0"/>
              <a:t>Interest in nuclear</a:t>
            </a:r>
            <a:r>
              <a:rPr lang="en-GB" sz="1600" b="1" baseline="0" noProof="0" dirty="0" smtClean="0"/>
              <a:t> emergency management </a:t>
            </a:r>
            <a:r>
              <a:rPr lang="en-GB" sz="1600" b="1" noProof="0" dirty="0" smtClean="0"/>
              <a:t>(%)</a:t>
            </a:r>
            <a:endParaRPr lang="en-GB" sz="1600" b="1" noProof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'Gráficos muestra'!$C$43:$C$47</c:f>
              <c:strCache>
                <c:ptCount val="5"/>
                <c:pt idx="0">
                  <c:v>Very low</c:v>
                </c:pt>
                <c:pt idx="1">
                  <c:v>Low</c:v>
                </c:pt>
                <c:pt idx="2">
                  <c:v>Medium</c:v>
                </c:pt>
                <c:pt idx="3">
                  <c:v>High</c:v>
                </c:pt>
                <c:pt idx="4">
                  <c:v>Very high</c:v>
                </c:pt>
              </c:strCache>
            </c:strRef>
          </c:cat>
          <c:val>
            <c:numRef>
              <c:f>'Gráficos muestra'!$F$43:$F$47</c:f>
              <c:numCache>
                <c:formatCode>###0.0</c:formatCode>
                <c:ptCount val="5"/>
                <c:pt idx="0">
                  <c:v>1.4285714285714286</c:v>
                </c:pt>
                <c:pt idx="1">
                  <c:v>1.4285714285714286</c:v>
                </c:pt>
                <c:pt idx="2">
                  <c:v>30</c:v>
                </c:pt>
                <c:pt idx="3">
                  <c:v>31.428571428571427</c:v>
                </c:pt>
                <c:pt idx="4">
                  <c:v>35.714285714285715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50-400D-BBC1-6DBBE5634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359360"/>
        <c:axId val="35369344"/>
      </c:barChart>
      <c:catAx>
        <c:axId val="3535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369344"/>
        <c:crosses val="autoZero"/>
        <c:auto val="1"/>
        <c:lblAlgn val="ctr"/>
        <c:lblOffset val="100"/>
        <c:noMultiLvlLbl val="0"/>
      </c:catAx>
      <c:valAx>
        <c:axId val="35369344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35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00" b="1" i="0" u="none" strike="noStrike" kern="1200" cap="none" spc="20" baseline="0" noProof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noProof="0" dirty="0" smtClean="0"/>
              <a:t>Influence in the planning</a:t>
            </a:r>
            <a:r>
              <a:rPr lang="en-GB" sz="1600" b="1" baseline="0" noProof="0" dirty="0" smtClean="0"/>
              <a:t> and decision-making </a:t>
            </a:r>
            <a:r>
              <a:rPr lang="en-GB" sz="1600" b="1" noProof="0" dirty="0" smtClean="0"/>
              <a:t>(%)</a:t>
            </a:r>
            <a:endParaRPr lang="en-GB" sz="1600" b="1" noProof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'Gráficos muestra'!$C$31:$C$35</c:f>
              <c:strCache>
                <c:ptCount val="5"/>
                <c:pt idx="0">
                  <c:v>Very low</c:v>
                </c:pt>
                <c:pt idx="1">
                  <c:v>Low</c:v>
                </c:pt>
                <c:pt idx="2">
                  <c:v>Medium</c:v>
                </c:pt>
                <c:pt idx="3">
                  <c:v>High</c:v>
                </c:pt>
                <c:pt idx="4">
                  <c:v>Very high</c:v>
                </c:pt>
              </c:strCache>
            </c:strRef>
          </c:cat>
          <c:val>
            <c:numRef>
              <c:f>'Gráficos muestra'!$F$31:$F$35</c:f>
              <c:numCache>
                <c:formatCode>###0.0</c:formatCode>
                <c:ptCount val="5"/>
                <c:pt idx="0">
                  <c:v>22.535211267605632</c:v>
                </c:pt>
                <c:pt idx="1">
                  <c:v>14.084507042253522</c:v>
                </c:pt>
                <c:pt idx="2">
                  <c:v>32.394366197183096</c:v>
                </c:pt>
                <c:pt idx="3">
                  <c:v>14.084507042253522</c:v>
                </c:pt>
                <c:pt idx="4">
                  <c:v>16.901408450704224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D-4929-A5DE-7D1C28F7C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275520"/>
        <c:axId val="35277056"/>
      </c:barChart>
      <c:catAx>
        <c:axId val="352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277056"/>
        <c:crosses val="autoZero"/>
        <c:auto val="1"/>
        <c:lblAlgn val="ctr"/>
        <c:lblOffset val="100"/>
        <c:noMultiLvlLbl val="0"/>
      </c:catAx>
      <c:valAx>
        <c:axId val="3527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27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200" b="1" dirty="0"/>
              <a:t>In </a:t>
            </a:r>
            <a:r>
              <a:rPr lang="es-ES" sz="2200" b="1" dirty="0" err="1"/>
              <a:t>the</a:t>
            </a:r>
            <a:r>
              <a:rPr lang="es-ES" sz="2200" b="1" dirty="0"/>
              <a:t> </a:t>
            </a:r>
            <a:r>
              <a:rPr lang="es-ES" sz="2200" b="1" dirty="0" err="1"/>
              <a:t>transition</a:t>
            </a:r>
            <a:r>
              <a:rPr lang="es-ES" sz="2200" b="1" dirty="0"/>
              <a:t> </a:t>
            </a:r>
            <a:r>
              <a:rPr lang="es-ES" sz="2200" b="1" dirty="0" err="1"/>
              <a:t>phase</a:t>
            </a:r>
            <a:r>
              <a:rPr lang="es-ES" sz="2200" b="1" dirty="0"/>
              <a:t> of a nuclear </a:t>
            </a:r>
            <a:r>
              <a:rPr lang="es-ES" sz="2200" b="1" dirty="0" err="1"/>
              <a:t>emergency</a:t>
            </a:r>
            <a:r>
              <a:rPr lang="es-ES" sz="2200" b="1" dirty="0"/>
              <a:t>, </a:t>
            </a:r>
            <a:r>
              <a:rPr lang="es-ES" sz="2200" b="1" dirty="0" err="1"/>
              <a:t>what</a:t>
            </a:r>
            <a:r>
              <a:rPr lang="es-ES" sz="2200" b="1" dirty="0"/>
              <a:t> </a:t>
            </a:r>
            <a:r>
              <a:rPr lang="es-ES" sz="2200" b="1" dirty="0" err="1"/>
              <a:t>would</a:t>
            </a:r>
            <a:r>
              <a:rPr lang="es-ES" sz="2200" b="1" dirty="0"/>
              <a:t> be </a:t>
            </a:r>
            <a:r>
              <a:rPr lang="es-ES" sz="2200" b="1" dirty="0" err="1"/>
              <a:t>your</a:t>
            </a:r>
            <a:r>
              <a:rPr lang="es-ES" sz="2200" b="1" dirty="0"/>
              <a:t> </a:t>
            </a:r>
            <a:r>
              <a:rPr lang="es-ES" sz="2200" b="1" dirty="0" err="1"/>
              <a:t>first</a:t>
            </a:r>
            <a:r>
              <a:rPr lang="es-ES" sz="2200" b="1" dirty="0"/>
              <a:t> </a:t>
            </a:r>
            <a:r>
              <a:rPr lang="es-ES" sz="2200" b="1" dirty="0" err="1"/>
              <a:t>concern</a:t>
            </a:r>
            <a:r>
              <a:rPr lang="es-ES" sz="2200" b="1" dirty="0"/>
              <a:t>? (%)</a:t>
            </a:r>
          </a:p>
        </c:rich>
      </c:tx>
      <c:layout>
        <c:manualLayout>
          <c:xMode val="edge"/>
          <c:yMode val="edge"/>
          <c:x val="0.2077627357987713"/>
          <c:y val="2.2458627273880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'Q1'!$B$3:$F$3</c:f>
              <c:strCache>
                <c:ptCount val="5"/>
                <c:pt idx="0">
                  <c:v>Health</c:v>
                </c:pt>
                <c:pt idx="1">
                  <c:v>Environment</c:v>
                </c:pt>
                <c:pt idx="2">
                  <c:v>Society (people)</c:v>
                </c:pt>
                <c:pt idx="3">
                  <c:v>Economy</c:v>
                </c:pt>
                <c:pt idx="4">
                  <c:v>Other</c:v>
                </c:pt>
              </c:strCache>
            </c:strRef>
          </c:cat>
          <c:val>
            <c:numRef>
              <c:f>'Q1'!$B$4:$F$4</c:f>
              <c:numCache>
                <c:formatCode>General</c:formatCode>
                <c:ptCount val="5"/>
                <c:pt idx="0">
                  <c:v>54.5</c:v>
                </c:pt>
                <c:pt idx="1">
                  <c:v>1.5</c:v>
                </c:pt>
                <c:pt idx="2">
                  <c:v>31.8</c:v>
                </c:pt>
                <c:pt idx="3">
                  <c:v>1.5</c:v>
                </c:pt>
                <c:pt idx="4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93-4805-9EF0-B37E13FD9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564544"/>
        <c:axId val="35582720"/>
      </c:barChart>
      <c:catAx>
        <c:axId val="3556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582720"/>
        <c:crosses val="autoZero"/>
        <c:auto val="1"/>
        <c:lblAlgn val="ctr"/>
        <c:lblOffset val="100"/>
        <c:noMultiLvlLbl val="0"/>
      </c:catAx>
      <c:valAx>
        <c:axId val="355827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56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b="1" dirty="0"/>
              <a:t>How important the following issues are for future recovery? (Average)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'Q2'!$C$16:$O$16</c:f>
              <c:strCache>
                <c:ptCount val="13"/>
                <c:pt idx="0">
                  <c:v>Other goods control</c:v>
                </c:pt>
                <c:pt idx="1">
                  <c:v>Waste management</c:v>
                </c:pt>
                <c:pt idx="2">
                  <c:v>Relocation of people</c:v>
                </c:pt>
                <c:pt idx="3">
                  <c:v>Classification of zones/land use</c:v>
                </c:pt>
                <c:pt idx="4">
                  <c:v>Decontamination</c:v>
                </c:pt>
                <c:pt idx="5">
                  <c:v>Radiological characterization of the contaminated area</c:v>
                </c:pt>
                <c:pt idx="6">
                  <c:v>Radioactivity surveillance/Monitoring programs</c:v>
                </c:pt>
                <c:pt idx="7">
                  <c:v>Dialogue with national and local stakeholders</c:v>
                </c:pt>
                <c:pt idx="8">
                  <c:v>Application of countermeasures</c:v>
                </c:pt>
                <c:pt idx="9">
                  <c:v>Health monitoring and health care</c:v>
                </c:pt>
                <c:pt idx="10">
                  <c:v>Information dissemination and risk communication to the population</c:v>
                </c:pt>
                <c:pt idx="11">
                  <c:v>Public trust in experts and authorities</c:v>
                </c:pt>
                <c:pt idx="12">
                  <c:v>Food control</c:v>
                </c:pt>
              </c:strCache>
            </c:strRef>
          </c:cat>
          <c:val>
            <c:numRef>
              <c:f>'Q2'!$C$19:$O$19</c:f>
              <c:numCache>
                <c:formatCode>General</c:formatCode>
                <c:ptCount val="13"/>
                <c:pt idx="0">
                  <c:v>4.68</c:v>
                </c:pt>
                <c:pt idx="1">
                  <c:v>5.42</c:v>
                </c:pt>
                <c:pt idx="2">
                  <c:v>5.71</c:v>
                </c:pt>
                <c:pt idx="3">
                  <c:v>5.77</c:v>
                </c:pt>
                <c:pt idx="4">
                  <c:v>5.76</c:v>
                </c:pt>
                <c:pt idx="5">
                  <c:v>5.83</c:v>
                </c:pt>
                <c:pt idx="6">
                  <c:v>5.99</c:v>
                </c:pt>
                <c:pt idx="7">
                  <c:v>6.1</c:v>
                </c:pt>
                <c:pt idx="8">
                  <c:v>6.1</c:v>
                </c:pt>
                <c:pt idx="9">
                  <c:v>6.14</c:v>
                </c:pt>
                <c:pt idx="10">
                  <c:v>6.44</c:v>
                </c:pt>
                <c:pt idx="11">
                  <c:v>6.47</c:v>
                </c:pt>
                <c:pt idx="12">
                  <c:v>6.59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F9-4449-A7EF-7C1151924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overlap val="-50"/>
        <c:axId val="32263552"/>
        <c:axId val="32298496"/>
      </c:barChart>
      <c:catAx>
        <c:axId val="3226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8496"/>
        <c:crosses val="autoZero"/>
        <c:auto val="1"/>
        <c:lblAlgn val="ctr"/>
        <c:lblOffset val="100"/>
        <c:noMultiLvlLbl val="0"/>
      </c:catAx>
      <c:valAx>
        <c:axId val="32298496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6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/>
              <a:t>Decontamination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'Issues to be addressed'!$B$29:$B$34</c:f>
              <c:strCache>
                <c:ptCount val="6"/>
                <c:pt idx="0">
                  <c:v>Greece</c:v>
                </c:pt>
                <c:pt idx="1">
                  <c:v>Ireland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'Issues to be addressed'!$C$29:$C$34</c:f>
              <c:numCache>
                <c:formatCode>General</c:formatCode>
                <c:ptCount val="6"/>
                <c:pt idx="0">
                  <c:v>6.46</c:v>
                </c:pt>
                <c:pt idx="1">
                  <c:v>4.33</c:v>
                </c:pt>
                <c:pt idx="2">
                  <c:v>6.12</c:v>
                </c:pt>
                <c:pt idx="3">
                  <c:v>6.23</c:v>
                </c:pt>
                <c:pt idx="4">
                  <c:v>4.8899999999999997</c:v>
                </c:pt>
                <c:pt idx="5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CA-4522-84F7-448145338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3840"/>
        <c:axId val="165449728"/>
      </c:barChart>
      <c:catAx>
        <c:axId val="1654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5449728"/>
        <c:crosses val="autoZero"/>
        <c:auto val="1"/>
        <c:lblAlgn val="ctr"/>
        <c:lblOffset val="100"/>
        <c:noMultiLvlLbl val="0"/>
      </c:catAx>
      <c:valAx>
        <c:axId val="16544972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544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/>
              <a:t>Waste</a:t>
            </a:r>
            <a:r>
              <a:rPr lang="es-ES" sz="1600" b="1" baseline="0"/>
              <a:t> management</a:t>
            </a:r>
            <a:endParaRPr lang="es-ES" sz="16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'Issues to be addressed'!$B$44:$B$49</c:f>
              <c:strCache>
                <c:ptCount val="6"/>
                <c:pt idx="0">
                  <c:v>Greece</c:v>
                </c:pt>
                <c:pt idx="1">
                  <c:v>Ireland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'Issues to be addressed'!$C$44:$C$49</c:f>
              <c:numCache>
                <c:formatCode>General</c:formatCode>
                <c:ptCount val="6"/>
                <c:pt idx="0">
                  <c:v>5.92</c:v>
                </c:pt>
                <c:pt idx="1">
                  <c:v>5.67</c:v>
                </c:pt>
                <c:pt idx="2">
                  <c:v>5.82</c:v>
                </c:pt>
                <c:pt idx="3">
                  <c:v>6</c:v>
                </c:pt>
                <c:pt idx="4">
                  <c:v>4.4400000000000004</c:v>
                </c:pt>
                <c:pt idx="5">
                  <c:v>4.67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45-4A43-9357-29CDFD112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392384"/>
        <c:axId val="165393920"/>
      </c:barChart>
      <c:catAx>
        <c:axId val="16539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5393920"/>
        <c:crosses val="autoZero"/>
        <c:auto val="1"/>
        <c:lblAlgn val="ctr"/>
        <c:lblOffset val="100"/>
        <c:noMultiLvlLbl val="0"/>
      </c:catAx>
      <c:valAx>
        <c:axId val="16539392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539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="1"/>
              <a:t>Classification of zones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'Issues to be addressed'!$B$57:$B$62</c:f>
              <c:strCache>
                <c:ptCount val="6"/>
                <c:pt idx="0">
                  <c:v>Greece</c:v>
                </c:pt>
                <c:pt idx="1">
                  <c:v>Ireland</c:v>
                </c:pt>
                <c:pt idx="2">
                  <c:v>Slovak Republic</c:v>
                </c:pt>
                <c:pt idx="3">
                  <c:v>Spain</c:v>
                </c:pt>
                <c:pt idx="4">
                  <c:v>The Netherlands</c:v>
                </c:pt>
                <c:pt idx="5">
                  <c:v>Belgium</c:v>
                </c:pt>
              </c:strCache>
            </c:strRef>
          </c:cat>
          <c:val>
            <c:numRef>
              <c:f>'Issues to be addressed'!$C$57:$C$62</c:f>
              <c:numCache>
                <c:formatCode>General</c:formatCode>
                <c:ptCount val="6"/>
                <c:pt idx="0">
                  <c:v>5.85</c:v>
                </c:pt>
                <c:pt idx="1">
                  <c:v>4</c:v>
                </c:pt>
                <c:pt idx="2">
                  <c:v>5.82</c:v>
                </c:pt>
                <c:pt idx="3">
                  <c:v>6</c:v>
                </c:pt>
                <c:pt idx="4">
                  <c:v>5.75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95-4E31-903C-4754A4BE7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401344"/>
        <c:axId val="167402880"/>
      </c:barChart>
      <c:catAx>
        <c:axId val="16740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7402880"/>
        <c:crosses val="autoZero"/>
        <c:auto val="1"/>
        <c:lblAlgn val="ctr"/>
        <c:lblOffset val="100"/>
        <c:noMultiLvlLbl val="0"/>
      </c:catAx>
      <c:valAx>
        <c:axId val="16740288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74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D8060-2FEB-48A7-8C08-9722CE7836AA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7819A26-E240-4539-81C2-E5D5DE91887C}">
      <dgm:prSet phldrT="[Text]"/>
      <dgm:spPr>
        <a:xfrm>
          <a:off x="982626" y="2013203"/>
          <a:ext cx="933800" cy="13421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</a:t>
          </a:r>
          <a:r>
            <a:rPr lang="en-US" b="1" baseline="30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</a:t>
          </a:r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panel meeting </a:t>
          </a:r>
          <a:endParaRPr lang="el-GR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CF3DEFC-9DFA-4416-9DA9-D57D4EE1EE59}" type="parTrans" cxnId="{C416D6C6-9780-4DE0-94B2-195D33A5C724}">
      <dgm:prSet/>
      <dgm:spPr/>
      <dgm:t>
        <a:bodyPr/>
        <a:lstStyle/>
        <a:p>
          <a:endParaRPr lang="el-GR"/>
        </a:p>
      </dgm:t>
    </dgm:pt>
    <dgm:pt modelId="{6FBFEDDF-F201-4D7F-8218-0F4B8271D281}" type="sibTrans" cxnId="{C416D6C6-9780-4DE0-94B2-195D33A5C724}">
      <dgm:prSet/>
      <dgm:spPr/>
      <dgm:t>
        <a:bodyPr/>
        <a:lstStyle/>
        <a:p>
          <a:endParaRPr lang="el-GR"/>
        </a:p>
      </dgm:t>
    </dgm:pt>
    <dgm:pt modelId="{6EADEC27-567A-46E6-A5B4-DAA60D3CC381}">
      <dgm:prSet phldrT="[Text]"/>
      <dgm:spPr>
        <a:xfrm>
          <a:off x="1963117" y="0"/>
          <a:ext cx="933800" cy="13421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i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</a:t>
          </a:r>
          <a:r>
            <a:rPr lang="en-US" i="0" baseline="30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nd</a:t>
          </a:r>
          <a:r>
            <a:rPr lang="en-US" i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Delphi round</a:t>
          </a:r>
          <a:endParaRPr lang="el-GR" i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BD0513F-CD3D-415B-B2B8-A6C6B9D80AEC}" type="parTrans" cxnId="{648DBD54-CC7D-42F3-9A0E-C71B1987A856}">
      <dgm:prSet/>
      <dgm:spPr/>
      <dgm:t>
        <a:bodyPr/>
        <a:lstStyle/>
        <a:p>
          <a:endParaRPr lang="el-GR"/>
        </a:p>
      </dgm:t>
    </dgm:pt>
    <dgm:pt modelId="{EC1F8DC8-6944-4354-8B83-02B04F6D6F7A}" type="sibTrans" cxnId="{648DBD54-CC7D-42F3-9A0E-C71B1987A856}">
      <dgm:prSet/>
      <dgm:spPr/>
      <dgm:t>
        <a:bodyPr/>
        <a:lstStyle/>
        <a:p>
          <a:endParaRPr lang="el-GR"/>
        </a:p>
      </dgm:t>
    </dgm:pt>
    <dgm:pt modelId="{EC047969-C28F-46A7-A016-2259E0DE48AF}">
      <dgm:prSet phldrT="[Text]"/>
      <dgm:spPr>
        <a:xfrm>
          <a:off x="2943608" y="2013203"/>
          <a:ext cx="933800" cy="13421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</a:t>
          </a:r>
          <a:r>
            <a:rPr lang="en-US" b="1" baseline="30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nd</a:t>
          </a:r>
          <a:r>
            <a:rPr lang="en-US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panel meeting</a:t>
          </a:r>
          <a:endParaRPr lang="el-GR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E2F2C28-3DCE-4D0D-A3D5-7DD566315B9B}" type="parTrans" cxnId="{9F6E0014-47C1-44E0-A41A-8E003BF4CBF3}">
      <dgm:prSet/>
      <dgm:spPr/>
      <dgm:t>
        <a:bodyPr/>
        <a:lstStyle/>
        <a:p>
          <a:endParaRPr lang="el-GR"/>
        </a:p>
      </dgm:t>
    </dgm:pt>
    <dgm:pt modelId="{2A13BB7E-ED1F-4A15-9824-F270A35AD0F5}" type="sibTrans" cxnId="{9F6E0014-47C1-44E0-A41A-8E003BF4CBF3}">
      <dgm:prSet/>
      <dgm:spPr/>
      <dgm:t>
        <a:bodyPr/>
        <a:lstStyle/>
        <a:p>
          <a:endParaRPr lang="el-GR"/>
        </a:p>
      </dgm:t>
    </dgm:pt>
    <dgm:pt modelId="{FFA329D6-B819-47D6-B710-E340F8327E55}">
      <dgm:prSet/>
      <dgm:spPr>
        <a:xfrm>
          <a:off x="2135" y="0"/>
          <a:ext cx="933800" cy="134213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i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</a:t>
          </a:r>
          <a:r>
            <a:rPr lang="en-US" i="0" baseline="30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</a:t>
          </a:r>
          <a:r>
            <a:rPr lang="en-US" i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Delphi round</a:t>
          </a:r>
          <a:endParaRPr lang="el-GR" i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F6E4808-593B-4696-9A7A-56AE5E7A857B}" type="parTrans" cxnId="{017F2943-2629-474A-904E-4CF44C278ADF}">
      <dgm:prSet/>
      <dgm:spPr/>
      <dgm:t>
        <a:bodyPr/>
        <a:lstStyle/>
        <a:p>
          <a:endParaRPr lang="el-GR"/>
        </a:p>
      </dgm:t>
    </dgm:pt>
    <dgm:pt modelId="{BB2B073A-AA3F-4906-A2E0-4DB04C3983AA}" type="sibTrans" cxnId="{017F2943-2629-474A-904E-4CF44C278ADF}">
      <dgm:prSet/>
      <dgm:spPr/>
      <dgm:t>
        <a:bodyPr/>
        <a:lstStyle/>
        <a:p>
          <a:endParaRPr lang="el-GR"/>
        </a:p>
      </dgm:t>
    </dgm:pt>
    <dgm:pt modelId="{A8A83BA9-65B3-4A6A-8393-A7E1D0A1B9FE}" type="pres">
      <dgm:prSet presAssocID="{6D1D8060-2FEB-48A7-8C08-9722CE7836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4BF7AF9-293B-4854-8AE8-EFB67C6BF006}" type="pres">
      <dgm:prSet presAssocID="{6D1D8060-2FEB-48A7-8C08-9722CE7836AA}" presName="arrow" presStyleLbl="bgShp" presStyleIdx="0" presStyleCnt="1"/>
      <dgm:spPr>
        <a:xfrm>
          <a:off x="0" y="1006601"/>
          <a:ext cx="5400039" cy="1342136"/>
        </a:xfrm>
        <a:prstGeom prst="notchedRightArrow">
          <a:avLst/>
        </a:prstGeom>
        <a:solidFill>
          <a:srgbClr val="0096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32586511-958E-488A-A2CD-811B32BF793F}" type="pres">
      <dgm:prSet presAssocID="{6D1D8060-2FEB-48A7-8C08-9722CE7836AA}" presName="points" presStyleCnt="0"/>
      <dgm:spPr/>
    </dgm:pt>
    <dgm:pt modelId="{B9BB43CD-5B37-404E-A15D-6E1C9E6DCDC2}" type="pres">
      <dgm:prSet presAssocID="{FFA329D6-B819-47D6-B710-E340F8327E55}" presName="compositeA" presStyleCnt="0"/>
      <dgm:spPr/>
    </dgm:pt>
    <dgm:pt modelId="{73A6AAF3-CED0-4E03-8E74-BA3A8828115B}" type="pres">
      <dgm:prSet presAssocID="{FFA329D6-B819-47D6-B710-E340F8327E55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046BBD-CE69-4163-B2A8-93B25E4E5503}" type="pres">
      <dgm:prSet presAssocID="{FFA329D6-B819-47D6-B710-E340F8327E55}" presName="circleA" presStyleLbl="node1" presStyleIdx="0" presStyleCnt="4"/>
      <dgm:spPr>
        <a:xfrm>
          <a:off x="301269" y="1509903"/>
          <a:ext cx="335534" cy="335534"/>
        </a:xfrm>
        <a:prstGeom prst="ellipse">
          <a:avLst/>
        </a:prstGeom>
        <a:solidFill>
          <a:srgbClr val="FA8214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ES"/>
        </a:p>
      </dgm:t>
    </dgm:pt>
    <dgm:pt modelId="{721A7AAC-C9A2-423E-A930-4DC9D40555D6}" type="pres">
      <dgm:prSet presAssocID="{FFA329D6-B819-47D6-B710-E340F8327E55}" presName="spaceA" presStyleCnt="0"/>
      <dgm:spPr/>
    </dgm:pt>
    <dgm:pt modelId="{FC63EFD9-AC2D-447A-81A8-C49D193303A4}" type="pres">
      <dgm:prSet presAssocID="{BB2B073A-AA3F-4906-A2E0-4DB04C3983AA}" presName="space" presStyleCnt="0"/>
      <dgm:spPr/>
    </dgm:pt>
    <dgm:pt modelId="{5CBD5EEB-7508-4F00-BCD6-A10B2BC669DF}" type="pres">
      <dgm:prSet presAssocID="{07819A26-E240-4539-81C2-E5D5DE91887C}" presName="compositeB" presStyleCnt="0"/>
      <dgm:spPr/>
    </dgm:pt>
    <dgm:pt modelId="{34F00831-83E8-48F9-A4B4-463E0F18DAEA}" type="pres">
      <dgm:prSet presAssocID="{07819A26-E240-4539-81C2-E5D5DE91887C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5E1955-77E9-4FDE-A68F-FF99B6C117CB}" type="pres">
      <dgm:prSet presAssocID="{07819A26-E240-4539-81C2-E5D5DE91887C}" presName="circleB" presStyleLbl="node1" presStyleIdx="1" presStyleCnt="4"/>
      <dgm:spPr>
        <a:xfrm>
          <a:off x="1281760" y="1509903"/>
          <a:ext cx="335534" cy="335534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ES"/>
        </a:p>
      </dgm:t>
    </dgm:pt>
    <dgm:pt modelId="{99DCFD8A-4881-4575-8049-F55325B35231}" type="pres">
      <dgm:prSet presAssocID="{07819A26-E240-4539-81C2-E5D5DE91887C}" presName="spaceB" presStyleCnt="0"/>
      <dgm:spPr/>
    </dgm:pt>
    <dgm:pt modelId="{617B161A-0E6C-427C-8C34-A1B06FE76FDC}" type="pres">
      <dgm:prSet presAssocID="{6FBFEDDF-F201-4D7F-8218-0F4B8271D281}" presName="space" presStyleCnt="0"/>
      <dgm:spPr/>
    </dgm:pt>
    <dgm:pt modelId="{8140CDE6-B52E-4294-B952-844AD8B97CD7}" type="pres">
      <dgm:prSet presAssocID="{6EADEC27-567A-46E6-A5B4-DAA60D3CC381}" presName="compositeA" presStyleCnt="0"/>
      <dgm:spPr/>
    </dgm:pt>
    <dgm:pt modelId="{1A2BC593-BE23-47DC-A898-3ABF3FA717B2}" type="pres">
      <dgm:prSet presAssocID="{6EADEC27-567A-46E6-A5B4-DAA60D3CC381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1C7E22-FD7A-4B79-8C7B-A7D385F06009}" type="pres">
      <dgm:prSet presAssocID="{6EADEC27-567A-46E6-A5B4-DAA60D3CC381}" presName="circleA" presStyleLbl="node1" presStyleIdx="2" presStyleCnt="4"/>
      <dgm:spPr>
        <a:xfrm>
          <a:off x="2262250" y="1509903"/>
          <a:ext cx="335534" cy="335534"/>
        </a:xfrm>
        <a:prstGeom prst="ellipse">
          <a:avLst/>
        </a:prstGeom>
        <a:solidFill>
          <a:srgbClr val="FA8214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ES"/>
        </a:p>
      </dgm:t>
    </dgm:pt>
    <dgm:pt modelId="{2B6BD873-B393-4290-B988-D3BEF6A962F3}" type="pres">
      <dgm:prSet presAssocID="{6EADEC27-567A-46E6-A5B4-DAA60D3CC381}" presName="spaceA" presStyleCnt="0"/>
      <dgm:spPr/>
    </dgm:pt>
    <dgm:pt modelId="{9F3E79BB-11C1-482F-AB73-53898D35DF2F}" type="pres">
      <dgm:prSet presAssocID="{EC1F8DC8-6944-4354-8B83-02B04F6D6F7A}" presName="space" presStyleCnt="0"/>
      <dgm:spPr/>
    </dgm:pt>
    <dgm:pt modelId="{B66C69D2-CEDA-4BDC-B213-8F46C3187D5F}" type="pres">
      <dgm:prSet presAssocID="{EC047969-C28F-46A7-A016-2259E0DE48AF}" presName="compositeB" presStyleCnt="0"/>
      <dgm:spPr/>
    </dgm:pt>
    <dgm:pt modelId="{210BD340-F72D-47DE-B382-7F10D8638F97}" type="pres">
      <dgm:prSet presAssocID="{EC047969-C28F-46A7-A016-2259E0DE48AF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EA2CBC-78A7-43A2-BE44-8DFF03D3FA70}" type="pres">
      <dgm:prSet presAssocID="{EC047969-C28F-46A7-A016-2259E0DE48AF}" presName="circleB" presStyleLbl="node1" presStyleIdx="3" presStyleCnt="4"/>
      <dgm:spPr>
        <a:xfrm>
          <a:off x="3242741" y="1509903"/>
          <a:ext cx="335534" cy="335534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s-ES"/>
        </a:p>
      </dgm:t>
    </dgm:pt>
    <dgm:pt modelId="{CBEB6427-FAF6-4186-9784-4A66FF4ED408}" type="pres">
      <dgm:prSet presAssocID="{EC047969-C28F-46A7-A016-2259E0DE48AF}" presName="spaceB" presStyleCnt="0"/>
      <dgm:spPr/>
    </dgm:pt>
  </dgm:ptLst>
  <dgm:cxnLst>
    <dgm:cxn modelId="{9F6E0014-47C1-44E0-A41A-8E003BF4CBF3}" srcId="{6D1D8060-2FEB-48A7-8C08-9722CE7836AA}" destId="{EC047969-C28F-46A7-A016-2259E0DE48AF}" srcOrd="3" destOrd="0" parTransId="{BE2F2C28-3DCE-4D0D-A3D5-7DD566315B9B}" sibTransId="{2A13BB7E-ED1F-4A15-9824-F270A35AD0F5}"/>
    <dgm:cxn modelId="{AAE5E254-76EA-48B5-871F-2DDD0BC22BF3}" type="presOf" srcId="{6D1D8060-2FEB-48A7-8C08-9722CE7836AA}" destId="{A8A83BA9-65B3-4A6A-8393-A7E1D0A1B9FE}" srcOrd="0" destOrd="0" presId="urn:microsoft.com/office/officeart/2005/8/layout/hProcess11"/>
    <dgm:cxn modelId="{C416D6C6-9780-4DE0-94B2-195D33A5C724}" srcId="{6D1D8060-2FEB-48A7-8C08-9722CE7836AA}" destId="{07819A26-E240-4539-81C2-E5D5DE91887C}" srcOrd="1" destOrd="0" parTransId="{4CF3DEFC-9DFA-4416-9DA9-D57D4EE1EE59}" sibTransId="{6FBFEDDF-F201-4D7F-8218-0F4B8271D281}"/>
    <dgm:cxn modelId="{1AB85E65-F76F-4040-9E74-1E983A90F64A}" type="presOf" srcId="{07819A26-E240-4539-81C2-E5D5DE91887C}" destId="{34F00831-83E8-48F9-A4B4-463E0F18DAEA}" srcOrd="0" destOrd="0" presId="urn:microsoft.com/office/officeart/2005/8/layout/hProcess11"/>
    <dgm:cxn modelId="{017F2943-2629-474A-904E-4CF44C278ADF}" srcId="{6D1D8060-2FEB-48A7-8C08-9722CE7836AA}" destId="{FFA329D6-B819-47D6-B710-E340F8327E55}" srcOrd="0" destOrd="0" parTransId="{9F6E4808-593B-4696-9A7A-56AE5E7A857B}" sibTransId="{BB2B073A-AA3F-4906-A2E0-4DB04C3983AA}"/>
    <dgm:cxn modelId="{61507135-CA14-4459-81EE-D53B2B742DD8}" type="presOf" srcId="{FFA329D6-B819-47D6-B710-E340F8327E55}" destId="{73A6AAF3-CED0-4E03-8E74-BA3A8828115B}" srcOrd="0" destOrd="0" presId="urn:microsoft.com/office/officeart/2005/8/layout/hProcess11"/>
    <dgm:cxn modelId="{FF9B061F-5872-41D0-8F52-A5945EBE7455}" type="presOf" srcId="{EC047969-C28F-46A7-A016-2259E0DE48AF}" destId="{210BD340-F72D-47DE-B382-7F10D8638F97}" srcOrd="0" destOrd="0" presId="urn:microsoft.com/office/officeart/2005/8/layout/hProcess11"/>
    <dgm:cxn modelId="{648DBD54-CC7D-42F3-9A0E-C71B1987A856}" srcId="{6D1D8060-2FEB-48A7-8C08-9722CE7836AA}" destId="{6EADEC27-567A-46E6-A5B4-DAA60D3CC381}" srcOrd="2" destOrd="0" parTransId="{9BD0513F-CD3D-415B-B2B8-A6C6B9D80AEC}" sibTransId="{EC1F8DC8-6944-4354-8B83-02B04F6D6F7A}"/>
    <dgm:cxn modelId="{F2E8EF94-4AEC-461E-ACBE-D2BE0DB3B354}" type="presOf" srcId="{6EADEC27-567A-46E6-A5B4-DAA60D3CC381}" destId="{1A2BC593-BE23-47DC-A898-3ABF3FA717B2}" srcOrd="0" destOrd="0" presId="urn:microsoft.com/office/officeart/2005/8/layout/hProcess11"/>
    <dgm:cxn modelId="{870E2B15-98EC-4CD1-85E4-42432F78E8E4}" type="presParOf" srcId="{A8A83BA9-65B3-4A6A-8393-A7E1D0A1B9FE}" destId="{A4BF7AF9-293B-4854-8AE8-EFB67C6BF006}" srcOrd="0" destOrd="0" presId="urn:microsoft.com/office/officeart/2005/8/layout/hProcess11"/>
    <dgm:cxn modelId="{85ABB6A5-2727-4F2E-A897-8FCBA41F0EDB}" type="presParOf" srcId="{A8A83BA9-65B3-4A6A-8393-A7E1D0A1B9FE}" destId="{32586511-958E-488A-A2CD-811B32BF793F}" srcOrd="1" destOrd="0" presId="urn:microsoft.com/office/officeart/2005/8/layout/hProcess11"/>
    <dgm:cxn modelId="{F8194EEE-53F8-49B2-A26E-C361C510FAA8}" type="presParOf" srcId="{32586511-958E-488A-A2CD-811B32BF793F}" destId="{B9BB43CD-5B37-404E-A15D-6E1C9E6DCDC2}" srcOrd="0" destOrd="0" presId="urn:microsoft.com/office/officeart/2005/8/layout/hProcess11"/>
    <dgm:cxn modelId="{974B4CBB-50EA-4CF8-A418-A7716E445ACA}" type="presParOf" srcId="{B9BB43CD-5B37-404E-A15D-6E1C9E6DCDC2}" destId="{73A6AAF3-CED0-4E03-8E74-BA3A8828115B}" srcOrd="0" destOrd="0" presId="urn:microsoft.com/office/officeart/2005/8/layout/hProcess11"/>
    <dgm:cxn modelId="{E0845218-2C64-4226-BF07-376E7709EC03}" type="presParOf" srcId="{B9BB43CD-5B37-404E-A15D-6E1C9E6DCDC2}" destId="{4B046BBD-CE69-4163-B2A8-93B25E4E5503}" srcOrd="1" destOrd="0" presId="urn:microsoft.com/office/officeart/2005/8/layout/hProcess11"/>
    <dgm:cxn modelId="{D7F8A8CC-947F-48BA-88CC-BDE7675E27C2}" type="presParOf" srcId="{B9BB43CD-5B37-404E-A15D-6E1C9E6DCDC2}" destId="{721A7AAC-C9A2-423E-A930-4DC9D40555D6}" srcOrd="2" destOrd="0" presId="urn:microsoft.com/office/officeart/2005/8/layout/hProcess11"/>
    <dgm:cxn modelId="{13B32A85-73B7-4D4A-910F-263EB703B5D0}" type="presParOf" srcId="{32586511-958E-488A-A2CD-811B32BF793F}" destId="{FC63EFD9-AC2D-447A-81A8-C49D193303A4}" srcOrd="1" destOrd="0" presId="urn:microsoft.com/office/officeart/2005/8/layout/hProcess11"/>
    <dgm:cxn modelId="{95573CA3-047B-4905-BB5E-F8A23712FC6D}" type="presParOf" srcId="{32586511-958E-488A-A2CD-811B32BF793F}" destId="{5CBD5EEB-7508-4F00-BCD6-A10B2BC669DF}" srcOrd="2" destOrd="0" presId="urn:microsoft.com/office/officeart/2005/8/layout/hProcess11"/>
    <dgm:cxn modelId="{437907CE-3EDC-418E-A7FE-6B2BBB9B9C1F}" type="presParOf" srcId="{5CBD5EEB-7508-4F00-BCD6-A10B2BC669DF}" destId="{34F00831-83E8-48F9-A4B4-463E0F18DAEA}" srcOrd="0" destOrd="0" presId="urn:microsoft.com/office/officeart/2005/8/layout/hProcess11"/>
    <dgm:cxn modelId="{9C651140-5C65-4CA1-9AE1-F0A8C73216B0}" type="presParOf" srcId="{5CBD5EEB-7508-4F00-BCD6-A10B2BC669DF}" destId="{5A5E1955-77E9-4FDE-A68F-FF99B6C117CB}" srcOrd="1" destOrd="0" presId="urn:microsoft.com/office/officeart/2005/8/layout/hProcess11"/>
    <dgm:cxn modelId="{0DABA63B-7CF6-4DD2-B753-0962B4E6E7F1}" type="presParOf" srcId="{5CBD5EEB-7508-4F00-BCD6-A10B2BC669DF}" destId="{99DCFD8A-4881-4575-8049-F55325B35231}" srcOrd="2" destOrd="0" presId="urn:microsoft.com/office/officeart/2005/8/layout/hProcess11"/>
    <dgm:cxn modelId="{13538BEC-9AE4-48B4-BFFA-F135E6532719}" type="presParOf" srcId="{32586511-958E-488A-A2CD-811B32BF793F}" destId="{617B161A-0E6C-427C-8C34-A1B06FE76FDC}" srcOrd="3" destOrd="0" presId="urn:microsoft.com/office/officeart/2005/8/layout/hProcess11"/>
    <dgm:cxn modelId="{0729C4BD-90E3-40A7-A134-612DF8B88430}" type="presParOf" srcId="{32586511-958E-488A-A2CD-811B32BF793F}" destId="{8140CDE6-B52E-4294-B952-844AD8B97CD7}" srcOrd="4" destOrd="0" presId="urn:microsoft.com/office/officeart/2005/8/layout/hProcess11"/>
    <dgm:cxn modelId="{6F3B3F2C-B9F1-4998-8526-3D7B8AE5E205}" type="presParOf" srcId="{8140CDE6-B52E-4294-B952-844AD8B97CD7}" destId="{1A2BC593-BE23-47DC-A898-3ABF3FA717B2}" srcOrd="0" destOrd="0" presId="urn:microsoft.com/office/officeart/2005/8/layout/hProcess11"/>
    <dgm:cxn modelId="{5F871CF9-E3A8-42E9-B767-2AC51D3CE7F3}" type="presParOf" srcId="{8140CDE6-B52E-4294-B952-844AD8B97CD7}" destId="{1B1C7E22-FD7A-4B79-8C7B-A7D385F06009}" srcOrd="1" destOrd="0" presId="urn:microsoft.com/office/officeart/2005/8/layout/hProcess11"/>
    <dgm:cxn modelId="{0F0CE530-67D7-486E-9761-8C3A0D2F195E}" type="presParOf" srcId="{8140CDE6-B52E-4294-B952-844AD8B97CD7}" destId="{2B6BD873-B393-4290-B988-D3BEF6A962F3}" srcOrd="2" destOrd="0" presId="urn:microsoft.com/office/officeart/2005/8/layout/hProcess11"/>
    <dgm:cxn modelId="{EA8B0168-68E9-4D04-BF22-52152D253AE5}" type="presParOf" srcId="{32586511-958E-488A-A2CD-811B32BF793F}" destId="{9F3E79BB-11C1-482F-AB73-53898D35DF2F}" srcOrd="5" destOrd="0" presId="urn:microsoft.com/office/officeart/2005/8/layout/hProcess11"/>
    <dgm:cxn modelId="{F0D4AF88-A5EC-4B0C-B8E2-FF42982CB036}" type="presParOf" srcId="{32586511-958E-488A-A2CD-811B32BF793F}" destId="{B66C69D2-CEDA-4BDC-B213-8F46C3187D5F}" srcOrd="6" destOrd="0" presId="urn:microsoft.com/office/officeart/2005/8/layout/hProcess11"/>
    <dgm:cxn modelId="{2C4190A1-AC94-45BC-9F29-56A3CA441581}" type="presParOf" srcId="{B66C69D2-CEDA-4BDC-B213-8F46C3187D5F}" destId="{210BD340-F72D-47DE-B382-7F10D8638F97}" srcOrd="0" destOrd="0" presId="urn:microsoft.com/office/officeart/2005/8/layout/hProcess11"/>
    <dgm:cxn modelId="{4EB6B40A-92FB-4CEA-9C09-EDC852A775B2}" type="presParOf" srcId="{B66C69D2-CEDA-4BDC-B213-8F46C3187D5F}" destId="{D4EA2CBC-78A7-43A2-BE44-8DFF03D3FA70}" srcOrd="1" destOrd="0" presId="urn:microsoft.com/office/officeart/2005/8/layout/hProcess11"/>
    <dgm:cxn modelId="{976D3038-44F9-47B3-BC22-649E86B029DB}" type="presParOf" srcId="{B66C69D2-CEDA-4BDC-B213-8F46C3187D5F}" destId="{CBEB6427-FAF6-4186-9784-4A66FF4ED40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F7AF9-293B-4854-8AE8-EFB67C6BF006}">
      <dsp:nvSpPr>
        <dsp:cNvPr id="0" name=""/>
        <dsp:cNvSpPr/>
      </dsp:nvSpPr>
      <dsp:spPr>
        <a:xfrm>
          <a:off x="0" y="1006601"/>
          <a:ext cx="5400039" cy="1342136"/>
        </a:xfrm>
        <a:prstGeom prst="notchedRightArrow">
          <a:avLst/>
        </a:prstGeom>
        <a:solidFill>
          <a:srgbClr val="0096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6AAF3-CED0-4E03-8E74-BA3A8828115B}">
      <dsp:nvSpPr>
        <dsp:cNvPr id="0" name=""/>
        <dsp:cNvSpPr/>
      </dsp:nvSpPr>
      <dsp:spPr>
        <a:xfrm>
          <a:off x="2432" y="0"/>
          <a:ext cx="1169920" cy="134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</a:t>
          </a:r>
          <a:r>
            <a:rPr lang="en-US" sz="1800" i="0" kern="1200" baseline="30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</a:t>
          </a:r>
          <a:r>
            <a:rPr lang="en-US" sz="1800" i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Delphi round</a:t>
          </a:r>
          <a:endParaRPr lang="el-GR" sz="18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432" y="0"/>
        <a:ext cx="1169920" cy="1342136"/>
      </dsp:txXfrm>
    </dsp:sp>
    <dsp:sp modelId="{4B046BBD-CE69-4163-B2A8-93B25E4E5503}">
      <dsp:nvSpPr>
        <dsp:cNvPr id="0" name=""/>
        <dsp:cNvSpPr/>
      </dsp:nvSpPr>
      <dsp:spPr>
        <a:xfrm>
          <a:off x="419625" y="1509903"/>
          <a:ext cx="335534" cy="335534"/>
        </a:xfrm>
        <a:prstGeom prst="ellipse">
          <a:avLst/>
        </a:prstGeom>
        <a:solidFill>
          <a:srgbClr val="FA8214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F00831-83E8-48F9-A4B4-463E0F18DAEA}">
      <dsp:nvSpPr>
        <dsp:cNvPr id="0" name=""/>
        <dsp:cNvSpPr/>
      </dsp:nvSpPr>
      <dsp:spPr>
        <a:xfrm>
          <a:off x="1230849" y="2013203"/>
          <a:ext cx="1169920" cy="134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</a:t>
          </a:r>
          <a:r>
            <a:rPr lang="en-US" sz="1800" b="1" kern="1200" baseline="30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st</a:t>
          </a:r>
          <a:r>
            <a:rPr lang="en-US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panel meeting </a:t>
          </a:r>
          <a:endParaRPr lang="el-GR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230849" y="2013203"/>
        <a:ext cx="1169920" cy="1342136"/>
      </dsp:txXfrm>
    </dsp:sp>
    <dsp:sp modelId="{5A5E1955-77E9-4FDE-A68F-FF99B6C117CB}">
      <dsp:nvSpPr>
        <dsp:cNvPr id="0" name=""/>
        <dsp:cNvSpPr/>
      </dsp:nvSpPr>
      <dsp:spPr>
        <a:xfrm>
          <a:off x="1648042" y="1509903"/>
          <a:ext cx="335534" cy="335534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2BC593-BE23-47DC-A898-3ABF3FA717B2}">
      <dsp:nvSpPr>
        <dsp:cNvPr id="0" name=""/>
        <dsp:cNvSpPr/>
      </dsp:nvSpPr>
      <dsp:spPr>
        <a:xfrm>
          <a:off x="2459266" y="0"/>
          <a:ext cx="1169920" cy="134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</a:t>
          </a:r>
          <a:r>
            <a:rPr lang="en-US" sz="1800" i="0" kern="1200" baseline="30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nd</a:t>
          </a:r>
          <a:r>
            <a:rPr lang="en-US" sz="1800" i="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Delphi round</a:t>
          </a:r>
          <a:endParaRPr lang="el-GR" sz="1800" i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459266" y="0"/>
        <a:ext cx="1169920" cy="1342136"/>
      </dsp:txXfrm>
    </dsp:sp>
    <dsp:sp modelId="{1B1C7E22-FD7A-4B79-8C7B-A7D385F06009}">
      <dsp:nvSpPr>
        <dsp:cNvPr id="0" name=""/>
        <dsp:cNvSpPr/>
      </dsp:nvSpPr>
      <dsp:spPr>
        <a:xfrm>
          <a:off x="2876459" y="1509903"/>
          <a:ext cx="335534" cy="335534"/>
        </a:xfrm>
        <a:prstGeom prst="ellipse">
          <a:avLst/>
        </a:prstGeom>
        <a:solidFill>
          <a:srgbClr val="FA8214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0BD340-F72D-47DE-B382-7F10D8638F97}">
      <dsp:nvSpPr>
        <dsp:cNvPr id="0" name=""/>
        <dsp:cNvSpPr/>
      </dsp:nvSpPr>
      <dsp:spPr>
        <a:xfrm>
          <a:off x="3687682" y="2013203"/>
          <a:ext cx="1169920" cy="134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</a:t>
          </a:r>
          <a:r>
            <a:rPr lang="en-US" sz="1800" b="1" kern="1200" baseline="30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nd</a:t>
          </a:r>
          <a:r>
            <a:rPr lang="en-US" sz="18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panel meeting</a:t>
          </a:r>
          <a:endParaRPr lang="el-GR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687682" y="2013203"/>
        <a:ext cx="1169920" cy="1342136"/>
      </dsp:txXfrm>
    </dsp:sp>
    <dsp:sp modelId="{D4EA2CBC-78A7-43A2-BE44-8DFF03D3FA70}">
      <dsp:nvSpPr>
        <dsp:cNvPr id="0" name=""/>
        <dsp:cNvSpPr/>
      </dsp:nvSpPr>
      <dsp:spPr>
        <a:xfrm>
          <a:off x="4104876" y="1509903"/>
          <a:ext cx="335534" cy="335534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8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ulo_P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80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l" eaLnBrk="1"/>
            <a:endParaRPr lang="es-ES" altLang="es-ES" sz="1600" b="0" dirty="0">
              <a:solidFill>
                <a:schemeClr val="tx1"/>
              </a:solidFill>
            </a:endParaRPr>
          </a:p>
        </p:txBody>
      </p:sp>
      <p:sp>
        <p:nvSpPr>
          <p:cNvPr id="6150" name="Rectangle 5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305600" y="5180400"/>
            <a:ext cx="7729920" cy="576000"/>
          </a:xfrm>
          <a:effectLst>
            <a:outerShdw blurRad="50800" dist="12700" dir="2700000" algn="ctr" rotWithShape="0">
              <a:srgbClr val="C0C0C0">
                <a:alpha val="40000"/>
              </a:srgbClr>
            </a:outerShdw>
          </a:effectLst>
          <a:extLst/>
        </p:spPr>
        <p:txBody>
          <a:bodyPr rIns="108000"/>
          <a:lstStyle>
            <a:lvl1pPr marL="0" indent="0" algn="r">
              <a:buFontTx/>
              <a:buNone/>
              <a:defRPr sz="2000" b="0" smtClean="0">
                <a:ln>
                  <a:noFill/>
                </a:ln>
                <a:solidFill>
                  <a:srgbClr val="002060"/>
                </a:solidFill>
                <a:effectLst/>
                <a:latin typeface="Futura Md BT"/>
              </a:defRPr>
            </a:lvl1pPr>
          </a:lstStyle>
          <a:p>
            <a:pPr lvl="0"/>
            <a:r>
              <a:rPr lang="es-ES" altLang="es-ES" noProof="0" smtClean="0"/>
              <a:t>Haga clic para modificar el estilo de subtítulo del patrón</a:t>
            </a:r>
            <a:endParaRPr lang="es-ES" altLang="es-ES" noProof="0" dirty="0" smtClean="0"/>
          </a:p>
        </p:txBody>
      </p:sp>
      <p:sp>
        <p:nvSpPr>
          <p:cNvPr id="6152" name="Rectangle 7"/>
          <p:cNvSpPr>
            <a:spLocks noGrp="1" noChangeArrowheads="1"/>
          </p:cNvSpPr>
          <p:nvPr userDrawn="1">
            <p:ph type="ctrTitle"/>
          </p:nvPr>
        </p:nvSpPr>
        <p:spPr>
          <a:xfrm>
            <a:off x="1660800" y="2952000"/>
            <a:ext cx="10364160" cy="1952845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effectLst/>
        </p:spPr>
        <p:txBody>
          <a:bodyPr rIns="108000"/>
          <a:lstStyle>
            <a:lvl1pPr algn="r">
              <a:defRPr sz="3300" b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ctr" rotWithShape="0">
                    <a:srgbClr val="7CA47A">
                      <a:alpha val="43000"/>
                    </a:srgbClr>
                  </a:outerShdw>
                </a:effectLst>
                <a:latin typeface="Futura Md BT"/>
              </a:defRPr>
            </a:lvl1pPr>
          </a:lstStyle>
          <a:p>
            <a:pPr lvl="0"/>
            <a:r>
              <a:rPr lang="es-ES" altLang="es-ES" noProof="0" dirty="0" smtClean="0"/>
              <a:t>Haga clic para modificar el estilo de título del patrón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1" y="313423"/>
            <a:ext cx="8121864" cy="1519237"/>
          </a:xfrm>
        </p:spPr>
        <p:txBody>
          <a:bodyPr lIns="108000" tIns="108000" rIns="0"/>
          <a:lstStyle>
            <a:lvl1pPr marL="0" indent="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defRPr>
            </a:lvl1pPr>
            <a:lvl2pPr marL="0" indent="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b="1" cap="small" baseline="0">
                <a:solidFill>
                  <a:schemeClr val="accent5">
                    <a:lumMod val="75000"/>
                  </a:schemeClr>
                </a:solidFill>
                <a:latin typeface="Tw Cen MT Condensed" panose="020B0606020104020203" pitchFamily="34" charset="0"/>
              </a:defRPr>
            </a:lvl2pPr>
            <a:lvl3pPr marL="0" indent="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rgbClr val="808080"/>
                </a:solidFill>
              </a:defRPr>
            </a:lvl3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1"/>
          </p:nvPr>
        </p:nvSpPr>
        <p:spPr>
          <a:xfrm>
            <a:off x="8582213" y="332985"/>
            <a:ext cx="3134300" cy="649048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2" y="6135330"/>
            <a:ext cx="2833414" cy="6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4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t_PREPARE_NAL_es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1782" y="2129985"/>
            <a:ext cx="9048437" cy="2771767"/>
          </a:xfrm>
        </p:spPr>
        <p:txBody>
          <a:bodyPr/>
          <a:lstStyle>
            <a:lvl1pPr algn="ctr">
              <a:defRPr sz="3300"/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5171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4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0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B557-3996-41B6-B6E4-F8C9156A607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3FA3-8D78-4DBA-BEBB-55722CA56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oser.sala@ciemat.e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723710" y="5180400"/>
            <a:ext cx="7729920" cy="576000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rgbClr val="808080"/>
                </a:solidFill>
              </a:rPr>
              <a:t>Sala, R.; Montero, M.; Trueba, C.; García-Puerta, B.;  Germán, S.; Oltra, C. &amp; López-Asensio, S.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78910" y="2952000"/>
            <a:ext cx="10364160" cy="1952845"/>
          </a:xfrm>
        </p:spPr>
        <p:txBody>
          <a:bodyPr/>
          <a:lstStyle/>
          <a:p>
            <a:r>
              <a:rPr lang="en-US" dirty="0"/>
              <a:t>Delphi study to support the involvement of stakeholders in the decision-making process during the transition phase of a nuclear emergency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90175" y="313423"/>
            <a:ext cx="7915887" cy="15192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5</a:t>
            </a:r>
            <a:r>
              <a:rPr lang="es-ES" baseline="30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TH</a:t>
            </a:r>
            <a:r>
              <a:rPr lang="es-E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NERIS Workshop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6600"/>
                </a:solidFill>
                <a:latin typeface="Calibri Light" panose="020F0302020204030204" pitchFamily="34" charset="0"/>
              </a:rPr>
              <a:t>Key challenges in the preparedness, response and recovery phase of a nuclear or radiological </a:t>
            </a:r>
            <a:r>
              <a:rPr lang="en-US" dirty="0" smtClean="0">
                <a:solidFill>
                  <a:srgbClr val="FF6600"/>
                </a:solidFill>
                <a:latin typeface="Calibri Light" panose="020F0302020204030204" pitchFamily="34" charset="0"/>
              </a:rPr>
              <a:t>emergency</a:t>
            </a:r>
          </a:p>
          <a:p>
            <a:pPr lvl="2"/>
            <a:r>
              <a:rPr lang="en-US" dirty="0" smtClean="0"/>
              <a:t>3-5 April. Roskilde, Denmark</a:t>
            </a:r>
            <a:endParaRPr lang="es-ES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" b="1133"/>
          <a:stretch>
            <a:fillRect/>
          </a:stretch>
        </p:blipFill>
        <p:spPr>
          <a:xfrm>
            <a:off x="9451571" y="313423"/>
            <a:ext cx="2422884" cy="732187"/>
          </a:xfrm>
        </p:spPr>
      </p:pic>
    </p:spTree>
    <p:extLst>
      <p:ext uri="{BB962C8B-B14F-4D97-AF65-F5344CB8AC3E}">
        <p14:creationId xmlns:p14="http://schemas.microsoft.com/office/powerpoint/2010/main" val="25650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First concerns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482932" y="3121143"/>
            <a:ext cx="3027947" cy="1662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 differences by country or professional profile.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57356818"/>
              </p:ext>
            </p:extLst>
          </p:nvPr>
        </p:nvGraphicFramePr>
        <p:xfrm>
          <a:off x="421106" y="1690688"/>
          <a:ext cx="7767004" cy="452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9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Issues to be addressed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175455"/>
              </p:ext>
            </p:extLst>
          </p:nvPr>
        </p:nvGraphicFramePr>
        <p:xfrm>
          <a:off x="1195574" y="1465320"/>
          <a:ext cx="8887326" cy="524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08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Issues to be addressed by country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664176"/>
              </p:ext>
            </p:extLst>
          </p:nvPr>
        </p:nvGraphicFramePr>
        <p:xfrm>
          <a:off x="6317224" y="14237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893878"/>
              </p:ext>
            </p:extLst>
          </p:nvPr>
        </p:nvGraphicFramePr>
        <p:xfrm>
          <a:off x="10668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969446"/>
              </p:ext>
            </p:extLst>
          </p:nvPr>
        </p:nvGraphicFramePr>
        <p:xfrm>
          <a:off x="6317224" y="41328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143826"/>
              </p:ext>
            </p:extLst>
          </p:nvPr>
        </p:nvGraphicFramePr>
        <p:xfrm>
          <a:off x="1066800" y="1419225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276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Objectives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318883"/>
              </p:ext>
            </p:extLst>
          </p:nvPr>
        </p:nvGraphicFramePr>
        <p:xfrm>
          <a:off x="1941095" y="1690687"/>
          <a:ext cx="7940842" cy="430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11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063" y="18397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Objectives by country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403377"/>
              </p:ext>
            </p:extLst>
          </p:nvPr>
        </p:nvGraphicFramePr>
        <p:xfrm>
          <a:off x="456063" y="14450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246257"/>
              </p:ext>
            </p:extLst>
          </p:nvPr>
        </p:nvGraphicFramePr>
        <p:xfrm>
          <a:off x="7030872" y="14450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832627"/>
              </p:ext>
            </p:extLst>
          </p:nvPr>
        </p:nvGraphicFramePr>
        <p:xfrm>
          <a:off x="3810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23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Challenges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190929"/>
              </p:ext>
            </p:extLst>
          </p:nvPr>
        </p:nvGraphicFramePr>
        <p:xfrm>
          <a:off x="634181" y="1522265"/>
          <a:ext cx="10471354" cy="508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44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Challenges by country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515294"/>
              </p:ext>
            </p:extLst>
          </p:nvPr>
        </p:nvGraphicFramePr>
        <p:xfrm>
          <a:off x="6781800" y="16084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052501"/>
              </p:ext>
            </p:extLst>
          </p:nvPr>
        </p:nvGraphicFramePr>
        <p:xfrm>
          <a:off x="3810000" y="39984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758674"/>
              </p:ext>
            </p:extLst>
          </p:nvPr>
        </p:nvGraphicFramePr>
        <p:xfrm>
          <a:off x="723900" y="1502444"/>
          <a:ext cx="4265195" cy="284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98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Agreement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642964" y="4981436"/>
            <a:ext cx="1398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Importance</a:t>
            </a:r>
            <a:endParaRPr lang="en-US" sz="1400" dirty="0"/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6484311" y="3621153"/>
            <a:ext cx="312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Agreement</a:t>
            </a:r>
            <a:endParaRPr lang="en-US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77503"/>
              </p:ext>
            </p:extLst>
          </p:nvPr>
        </p:nvGraphicFramePr>
        <p:xfrm>
          <a:off x="8127075" y="2125567"/>
          <a:ext cx="3687558" cy="285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968621024"/>
              </p:ext>
            </p:extLst>
          </p:nvPr>
        </p:nvGraphicFramePr>
        <p:xfrm>
          <a:off x="4187762" y="2125567"/>
          <a:ext cx="3747708" cy="281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/>
          <p:cNvSpPr txBox="1"/>
          <p:nvPr/>
        </p:nvSpPr>
        <p:spPr>
          <a:xfrm rot="16200000">
            <a:off x="2502069" y="3659932"/>
            <a:ext cx="312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Agreement</a:t>
            </a:r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472871" y="4985196"/>
            <a:ext cx="1398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Importance</a:t>
            </a:r>
            <a:endParaRPr lang="en-US" sz="1400" dirty="0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964835"/>
              </p:ext>
            </p:extLst>
          </p:nvPr>
        </p:nvGraphicFramePr>
        <p:xfrm>
          <a:off x="274261" y="2125567"/>
          <a:ext cx="3670326" cy="285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uadroTexto 20"/>
          <p:cNvSpPr txBox="1"/>
          <p:nvPr/>
        </p:nvSpPr>
        <p:spPr>
          <a:xfrm rot="16200000">
            <a:off x="-1367230" y="3621153"/>
            <a:ext cx="3128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Agreement</a:t>
            </a:r>
            <a:endParaRPr lang="en-U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719369" y="4943047"/>
            <a:ext cx="1398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Importance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29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Futura Md BT" panose="020B0802020204020204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onclusions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In the 1</a:t>
            </a:r>
            <a:r>
              <a:rPr lang="en-GB" baseline="30000" dirty="0" smtClean="0"/>
              <a:t>st</a:t>
            </a:r>
            <a:r>
              <a:rPr lang="en-GB" dirty="0" smtClean="0"/>
              <a:t> round…</a:t>
            </a:r>
          </a:p>
          <a:p>
            <a:pPr>
              <a:buClr>
                <a:schemeClr val="tx1"/>
              </a:buClr>
            </a:pPr>
            <a:r>
              <a:rPr lang="en-GB" dirty="0" smtClean="0">
                <a:solidFill>
                  <a:srgbClr val="FF6600"/>
                </a:solidFill>
              </a:rPr>
              <a:t>Food control, public trust and risk communication </a:t>
            </a:r>
            <a:r>
              <a:rPr lang="en-GB" dirty="0" smtClean="0"/>
              <a:t>were highlighted as the main issues to be addressed during the transition phase; while </a:t>
            </a:r>
            <a:r>
              <a:rPr lang="en-GB" dirty="0" smtClean="0">
                <a:solidFill>
                  <a:srgbClr val="FF6600"/>
                </a:solidFill>
              </a:rPr>
              <a:t>other-goods control </a:t>
            </a:r>
            <a:r>
              <a:rPr lang="en-GB" dirty="0" smtClean="0"/>
              <a:t>appeared as less important.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To </a:t>
            </a:r>
            <a:r>
              <a:rPr lang="en-GB" dirty="0" smtClean="0">
                <a:solidFill>
                  <a:srgbClr val="FF6600"/>
                </a:solidFill>
              </a:rPr>
              <a:t>minimise the impact in the living conditions </a:t>
            </a:r>
            <a:r>
              <a:rPr lang="en-GB" dirty="0" smtClean="0"/>
              <a:t>of the population was emphasized as the main objective that the restoration has to pursue. </a:t>
            </a:r>
          </a:p>
          <a:p>
            <a:pPr>
              <a:buClr>
                <a:schemeClr val="tx1"/>
              </a:buClr>
            </a:pPr>
            <a:r>
              <a:rPr lang="en-GB" dirty="0" smtClean="0">
                <a:solidFill>
                  <a:srgbClr val="FF6600"/>
                </a:solidFill>
              </a:rPr>
              <a:t>Communication with the affected population </a:t>
            </a:r>
            <a:r>
              <a:rPr lang="en-GB" dirty="0" smtClean="0"/>
              <a:t>seemed to be the most important challenge during the transition phase.</a:t>
            </a:r>
          </a:p>
          <a:p>
            <a:pPr>
              <a:buClr>
                <a:schemeClr val="tx1"/>
              </a:buClr>
            </a:pPr>
            <a:r>
              <a:rPr lang="en-US" dirty="0"/>
              <a:t>High level of </a:t>
            </a:r>
            <a:r>
              <a:rPr lang="en-US" dirty="0">
                <a:solidFill>
                  <a:srgbClr val="FF6600"/>
                </a:solidFill>
              </a:rPr>
              <a:t>agreement </a:t>
            </a:r>
            <a:r>
              <a:rPr lang="en-US" dirty="0"/>
              <a:t>was found among </a:t>
            </a:r>
            <a:r>
              <a:rPr lang="en-US" dirty="0" smtClean="0"/>
              <a:t>participants.</a:t>
            </a:r>
            <a:endParaRPr lang="en-GB" dirty="0" smtClean="0"/>
          </a:p>
          <a:p>
            <a:pPr marL="0" indent="0">
              <a:buClr>
                <a:schemeClr val="tx1"/>
              </a:buCl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Looking forward for 2</a:t>
            </a:r>
            <a:r>
              <a:rPr lang="en-GB" baseline="30000" dirty="0" smtClean="0"/>
              <a:t>nd</a:t>
            </a:r>
            <a:r>
              <a:rPr lang="en-GB" dirty="0" smtClean="0"/>
              <a:t> round results!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3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Limitations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dirty="0" smtClean="0"/>
              <a:t>Adaptation/variation of Delphi policy method.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i="1" dirty="0"/>
              <a:t>In its original form, the Delphi method is a long-range forecasting technique that elicits, refines, and draws upon the collective opinion and expertise of a panel of experts (Gupta and </a:t>
            </a:r>
            <a:r>
              <a:rPr lang="en-US" i="1" dirty="0" smtClean="0"/>
              <a:t>Clarke, 1996).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i="1" dirty="0" smtClean="0"/>
              <a:t>But we maintain some of its main features: iteration</a:t>
            </a:r>
            <a:r>
              <a:rPr lang="en-US" i="1" dirty="0"/>
              <a:t>, </a:t>
            </a:r>
            <a:r>
              <a:rPr lang="en-US" i="1" dirty="0" smtClean="0"/>
              <a:t>controlled </a:t>
            </a:r>
            <a:r>
              <a:rPr lang="en-US" i="1" dirty="0"/>
              <a:t>feedback and statistical group response (Rowe, Wright, &amp; Bolger, 1991).</a:t>
            </a:r>
            <a:endParaRPr lang="en-GB" i="1" dirty="0" smtClean="0"/>
          </a:p>
          <a:p>
            <a:pPr>
              <a:buClr>
                <a:schemeClr val="tx1"/>
              </a:buClr>
            </a:pPr>
            <a:r>
              <a:rPr lang="en-GB" dirty="0" smtClean="0"/>
              <a:t>The findings represent only the views of those involved, mainly public authorities and researchers.</a:t>
            </a:r>
          </a:p>
          <a:p>
            <a:pPr>
              <a:buClr>
                <a:schemeClr val="tx1"/>
              </a:buClr>
            </a:pPr>
            <a:r>
              <a:rPr lang="en-GB" dirty="0" smtClean="0"/>
              <a:t>Small sample in some of the involved countries (Ireland and Belgium) </a:t>
            </a:r>
          </a:p>
          <a:p>
            <a:pPr>
              <a:buClr>
                <a:schemeClr val="tx1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0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lamada de flecha hacia abajo 10"/>
          <p:cNvSpPr/>
          <p:nvPr/>
        </p:nvSpPr>
        <p:spPr>
          <a:xfrm>
            <a:off x="6563032" y="3199157"/>
            <a:ext cx="3318387" cy="1962778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lamada de flecha hacia abajo 8"/>
          <p:cNvSpPr/>
          <p:nvPr/>
        </p:nvSpPr>
        <p:spPr>
          <a:xfrm>
            <a:off x="1725562" y="3199156"/>
            <a:ext cx="3628104" cy="1962779"/>
          </a:xfrm>
          <a:prstGeom prst="down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Introduction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38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WP4 of CONFIDENCE, aimed at improving the preparedness and response in the </a:t>
            </a:r>
            <a:r>
              <a:rPr lang="en-US" b="1" dirty="0" smtClean="0">
                <a:solidFill>
                  <a:srgbClr val="FF6600"/>
                </a:solidFill>
              </a:rPr>
              <a:t>transition phase </a:t>
            </a:r>
            <a:r>
              <a:rPr lang="en-US" dirty="0" smtClean="0"/>
              <a:t>of a nuclear emergency.</a:t>
            </a:r>
          </a:p>
          <a:p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725562" y="3199156"/>
            <a:ext cx="3628104" cy="12926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Ranking of criteria</a:t>
            </a:r>
            <a:r>
              <a:rPr lang="en-US" sz="2000" dirty="0" smtClean="0"/>
              <a:t> </a:t>
            </a:r>
            <a:r>
              <a:rPr lang="en-US" sz="2000" b="1" dirty="0"/>
              <a:t>for planning </a:t>
            </a:r>
            <a:endParaRPr lang="en-US" sz="2000" b="1" dirty="0" smtClean="0"/>
          </a:p>
          <a:p>
            <a:pPr algn="ctr"/>
            <a:r>
              <a:rPr lang="en-US" sz="2000" dirty="0"/>
              <a:t>a</a:t>
            </a:r>
            <a:r>
              <a:rPr lang="en-US" sz="2000" dirty="0" smtClean="0"/>
              <a:t>n optimal </a:t>
            </a:r>
            <a:r>
              <a:rPr lang="en-US" sz="2000" dirty="0"/>
              <a:t>decision-making during transition 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564105" y="3199156"/>
            <a:ext cx="31119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Stakeholders </a:t>
            </a:r>
            <a:r>
              <a:rPr lang="en-US" sz="2000" b="1" dirty="0" smtClean="0"/>
              <a:t>engagement</a:t>
            </a:r>
          </a:p>
          <a:p>
            <a:pPr algn="ctr"/>
            <a:r>
              <a:rPr lang="en-US" sz="2000" dirty="0" smtClean="0"/>
              <a:t>to </a:t>
            </a:r>
            <a:r>
              <a:rPr lang="en-US" sz="2000" dirty="0"/>
              <a:t>include </a:t>
            </a:r>
            <a:r>
              <a:rPr lang="en-US" sz="2000" dirty="0" smtClean="0"/>
              <a:t>their views</a:t>
            </a:r>
            <a:r>
              <a:rPr lang="en-US" sz="2000" dirty="0"/>
              <a:t>, needs and preferences in the </a:t>
            </a:r>
            <a:r>
              <a:rPr lang="en-US" sz="2000" dirty="0" smtClean="0"/>
              <a:t>planning</a:t>
            </a:r>
            <a:endParaRPr lang="en-US" sz="2000" dirty="0"/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3362632" y="5442155"/>
            <a:ext cx="5029200" cy="10028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Stakeholders’ Delphi technique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1" y="28319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Some preliminary implications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1630" y="1987675"/>
            <a:ext cx="4969042" cy="2402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Despite the limited sample sizes, some </a:t>
            </a:r>
            <a:r>
              <a:rPr lang="en-US" b="1" dirty="0">
                <a:solidFill>
                  <a:srgbClr val="FF6600"/>
                </a:solidFill>
              </a:rPr>
              <a:t>differences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 smtClean="0"/>
              <a:t>seemed to exist among the participants from </a:t>
            </a:r>
            <a:r>
              <a:rPr lang="en-US" b="1" dirty="0" smtClean="0"/>
              <a:t>different countries</a:t>
            </a:r>
            <a:r>
              <a:rPr lang="en-US" dirty="0" smtClean="0"/>
              <a:t>, while no significant differences were found by the professional field</a:t>
            </a: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978316" y="2267577"/>
            <a:ext cx="4969042" cy="1337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Need to take into account the </a:t>
            </a:r>
            <a:r>
              <a:rPr lang="en-US" b="1" dirty="0" smtClean="0"/>
              <a:t>country context </a:t>
            </a:r>
            <a:r>
              <a:rPr lang="en-US" dirty="0" smtClean="0"/>
              <a:t>when planning the transition phase.</a:t>
            </a:r>
            <a:endParaRPr lang="es-ES" dirty="0"/>
          </a:p>
        </p:txBody>
      </p:sp>
      <p:sp>
        <p:nvSpPr>
          <p:cNvPr id="9" name="Flecha derecha 8"/>
          <p:cNvSpPr/>
          <p:nvPr/>
        </p:nvSpPr>
        <p:spPr>
          <a:xfrm>
            <a:off x="5590671" y="2819389"/>
            <a:ext cx="1010653" cy="417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21629" y="5031371"/>
            <a:ext cx="4969042" cy="593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6600"/>
                </a:solidFill>
              </a:rPr>
              <a:t>Prioritization</a:t>
            </a:r>
            <a:r>
              <a:rPr lang="en-US" dirty="0" smtClean="0"/>
              <a:t> from stakeholders</a:t>
            </a:r>
            <a:endParaRPr lang="en-US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978316" y="4550525"/>
            <a:ext cx="4969042" cy="961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Good input for </a:t>
            </a:r>
            <a:r>
              <a:rPr lang="en-US" b="1" dirty="0" smtClean="0"/>
              <a:t>decision-making tools </a:t>
            </a:r>
            <a:r>
              <a:rPr lang="en-US" dirty="0" smtClean="0"/>
              <a:t>(MCDA)</a:t>
            </a:r>
            <a:endParaRPr lang="es-ES" dirty="0"/>
          </a:p>
        </p:txBody>
      </p:sp>
      <p:sp>
        <p:nvSpPr>
          <p:cNvPr id="12" name="Flecha derecha 11"/>
          <p:cNvSpPr/>
          <p:nvPr/>
        </p:nvSpPr>
        <p:spPr>
          <a:xfrm>
            <a:off x="5590670" y="4911140"/>
            <a:ext cx="1010653" cy="417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11940" y="3436060"/>
            <a:ext cx="7955507" cy="3060274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GB" sz="3200" dirty="0" smtClean="0"/>
              <a:t>Stakeholder engagement is a </a:t>
            </a:r>
            <a:r>
              <a:rPr lang="en-GB" sz="3200" b="1" dirty="0" smtClean="0">
                <a:solidFill>
                  <a:srgbClr val="FF6600"/>
                </a:solidFill>
              </a:rPr>
              <a:t>key challenge </a:t>
            </a:r>
            <a:r>
              <a:rPr lang="en-GB" sz="3200" dirty="0" smtClean="0"/>
              <a:t>in the preparedness, response and recovery phase of a nuclear or radiological emergency. The Delphi technique could be one of the available tools to address this challenge. </a:t>
            </a:r>
          </a:p>
          <a:p>
            <a:pPr algn="ctr">
              <a:buClr>
                <a:schemeClr val="tx1"/>
              </a:buClr>
            </a:pPr>
            <a:endParaRPr lang="en-GB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2" y="463309"/>
            <a:ext cx="3277241" cy="23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References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Gupta</a:t>
            </a:r>
            <a:r>
              <a:rPr lang="en-US" dirty="0"/>
              <a:t>, U. G., &amp; Clarke, R. E. (1996). Theory and applications of the Delphi technique: A bibliography (1975–1994). </a:t>
            </a:r>
            <a:r>
              <a:rPr lang="en-US" i="1" dirty="0"/>
              <a:t>Technological forecasting and social change, 53</a:t>
            </a:r>
            <a:r>
              <a:rPr lang="en-US" dirty="0"/>
              <a:t>(2), 185-211</a:t>
            </a:r>
            <a:r>
              <a:rPr lang="en-US" dirty="0" smtClean="0"/>
              <a:t>.</a:t>
            </a:r>
          </a:p>
          <a:p>
            <a:r>
              <a:rPr lang="en-GB" dirty="0" err="1" smtClean="0"/>
              <a:t>Linstone</a:t>
            </a:r>
            <a:r>
              <a:rPr lang="en-GB" dirty="0"/>
              <a:t>, H. A., &amp; </a:t>
            </a:r>
            <a:r>
              <a:rPr lang="en-GB" dirty="0" err="1"/>
              <a:t>Turoff</a:t>
            </a:r>
            <a:r>
              <a:rPr lang="en-GB" dirty="0"/>
              <a:t>, M. (Eds.). (1975). </a:t>
            </a:r>
            <a:r>
              <a:rPr lang="en-GB" i="1" dirty="0"/>
              <a:t>The Delphi method: Techniques and applications</a:t>
            </a:r>
            <a:r>
              <a:rPr lang="en-GB" dirty="0"/>
              <a:t> (Vol. 29). Reading, MA: Addison-Wesley.</a:t>
            </a:r>
            <a:endParaRPr lang="es-ES" dirty="0"/>
          </a:p>
          <a:p>
            <a:r>
              <a:rPr lang="en-US" dirty="0" err="1"/>
              <a:t>Okoli</a:t>
            </a:r>
            <a:r>
              <a:rPr lang="en-US" dirty="0"/>
              <a:t>, C., &amp; </a:t>
            </a:r>
            <a:r>
              <a:rPr lang="en-US" dirty="0" err="1"/>
              <a:t>Pawlowski</a:t>
            </a:r>
            <a:r>
              <a:rPr lang="en-US" dirty="0"/>
              <a:t>, S. D. (2004). The Delphi method as a research tool: an example, design considerations and applications. </a:t>
            </a:r>
            <a:r>
              <a:rPr lang="en-US" i="1" dirty="0"/>
              <a:t>Information &amp; management</a:t>
            </a:r>
            <a:r>
              <a:rPr lang="en-US" dirty="0"/>
              <a:t>, </a:t>
            </a:r>
            <a:r>
              <a:rPr lang="en-US" i="1" dirty="0"/>
              <a:t>42</a:t>
            </a:r>
            <a:r>
              <a:rPr lang="en-US" dirty="0"/>
              <a:t>(1), 15-29.</a:t>
            </a:r>
            <a:endParaRPr lang="es-E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Rowe, G., Wright, G., &amp; Bolger, F. (1991). Delphi: a reevaluation of research and theory. </a:t>
            </a:r>
            <a:r>
              <a:rPr lang="en-US" i="1" dirty="0"/>
              <a:t>Technological forecasting and social change, 39</a:t>
            </a:r>
            <a:r>
              <a:rPr lang="en-US" dirty="0"/>
              <a:t>(3), 235-251</a:t>
            </a:r>
            <a:r>
              <a:rPr lang="en-US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/>
              <a:t>Rowe</a:t>
            </a:r>
            <a:r>
              <a:rPr lang="en-US" dirty="0"/>
              <a:t>, G., &amp; Wright, G. (2001). Expert opinions in forecasting: the role of the Delphi technique. </a:t>
            </a:r>
            <a:r>
              <a:rPr lang="en-GB" dirty="0"/>
              <a:t>In </a:t>
            </a:r>
            <a:r>
              <a:rPr lang="en-GB" i="1" dirty="0"/>
              <a:t>Principles of forecasting</a:t>
            </a:r>
            <a:r>
              <a:rPr lang="en-GB" dirty="0"/>
              <a:t> (pp. 125-144). Springer US.</a:t>
            </a:r>
            <a:endParaRPr lang="es-ES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Futura Md BT" panose="020B0802020204020204"/>
              </a:rPr>
              <a:t>Acknowledgement</a:t>
            </a:r>
            <a:endParaRPr lang="en-GB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74479" y="3494638"/>
            <a:ext cx="8682273" cy="215722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GB" altLang="es-ES" kern="0" dirty="0" smtClean="0">
                <a:solidFill>
                  <a:sysClr val="windowText" lastClr="000000"/>
                </a:solidFill>
              </a:rPr>
              <a:t>This work has been accomplished under the </a:t>
            </a:r>
            <a:r>
              <a:rPr lang="en-GB" altLang="es-ES" b="1" kern="0" dirty="0" smtClean="0">
                <a:solidFill>
                  <a:sysClr val="windowText" lastClr="000000"/>
                </a:solidFill>
              </a:rPr>
              <a:t>CONFIDENCE</a:t>
            </a:r>
            <a:r>
              <a:rPr lang="en-GB" altLang="es-ES" kern="0" dirty="0" smtClean="0">
                <a:solidFill>
                  <a:sysClr val="windowText" lastClr="000000"/>
                </a:solidFill>
              </a:rPr>
              <a:t> project. CONFIDENCE  is part of the CONCERT project. This project has received funding from the EURATOM research and training programme 2014-2018 under grant agreement No 662287.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33" y="1764788"/>
            <a:ext cx="3417452" cy="137662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80" y="1818721"/>
            <a:ext cx="4000216" cy="12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5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Thank you for your attention!</a:t>
            </a:r>
            <a:br>
              <a:rPr lang="en-US" sz="4400" b="1" dirty="0" smtClean="0">
                <a:solidFill>
                  <a:srgbClr val="002060"/>
                </a:solidFill>
              </a:rPr>
            </a:br>
            <a:r>
              <a:rPr lang="en-US" sz="4400" b="1" dirty="0" smtClean="0">
                <a:solidFill>
                  <a:srgbClr val="002060"/>
                </a:solidFill>
              </a:rPr>
              <a:t/>
            </a:r>
            <a:br>
              <a:rPr lang="en-US" sz="4400" b="1" dirty="0" smtClean="0">
                <a:solidFill>
                  <a:srgbClr val="002060"/>
                </a:solidFill>
              </a:rPr>
            </a:br>
            <a:r>
              <a:rPr lang="es-ES" sz="3200" b="0" dirty="0" smtClean="0">
                <a:effectLst/>
                <a:hlinkClick r:id="rId2"/>
              </a:rPr>
              <a:t>roser.sala@ciemat.es</a:t>
            </a:r>
            <a:r>
              <a:rPr lang="es-ES" sz="1800" b="0" dirty="0">
                <a:effectLst/>
              </a:rPr>
              <a:t/>
            </a:r>
            <a:br>
              <a:rPr lang="es-ES" sz="1800" b="0" dirty="0">
                <a:effectLst/>
              </a:rPr>
            </a:br>
            <a:endParaRPr lang="es-ES" sz="1800" b="0" dirty="0"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pic>
        <p:nvPicPr>
          <p:cNvPr id="4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93" y="4601573"/>
            <a:ext cx="2833414" cy="6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Objectives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explore consensus amongst stakeholders of different European countries, concerning most important issues or criteria to address the planning and decision-making during the transition phase of a nuclear emergency. 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To </a:t>
            </a:r>
            <a:r>
              <a:rPr lang="en-GB" dirty="0" smtClean="0"/>
              <a:t>obtain</a:t>
            </a:r>
            <a:r>
              <a:rPr lang="es-E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a prioritization/ranking from involved stakeholders</a:t>
            </a:r>
            <a:r>
              <a:rPr lang="es-ES" dirty="0" smtClean="0">
                <a:solidFill>
                  <a:srgbClr val="000000"/>
                </a:solidFill>
              </a:rPr>
              <a:t>.</a:t>
            </a:r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The Delphi method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during the 1950s in the US.</a:t>
            </a:r>
          </a:p>
          <a:p>
            <a:r>
              <a:rPr lang="en-US" dirty="0" smtClean="0"/>
              <a:t>Widely used tool for measuring and aiding forecasting and decision making in a variety of disciplines, by </a:t>
            </a:r>
            <a:r>
              <a:rPr lang="en-GB" dirty="0" smtClean="0"/>
              <a:t>eliciting </a:t>
            </a:r>
            <a:r>
              <a:rPr lang="en-GB" dirty="0"/>
              <a:t>and </a:t>
            </a:r>
            <a:r>
              <a:rPr lang="en-GB" dirty="0" smtClean="0"/>
              <a:t>combining </a:t>
            </a:r>
            <a:r>
              <a:rPr lang="en-GB" dirty="0"/>
              <a:t>expert judgments.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using the Delphi technique, one controls the exchange of information between anonymous panellists over a number of rounds (iterations), taking the average of the estimates on the final round as the group judgment </a:t>
            </a:r>
            <a:r>
              <a:rPr lang="en-GB" dirty="0" smtClean="0"/>
              <a:t>(</a:t>
            </a:r>
            <a:r>
              <a:rPr lang="en-GB" dirty="0" err="1" smtClean="0"/>
              <a:t>Linstone</a:t>
            </a:r>
            <a:r>
              <a:rPr lang="en-GB" dirty="0" smtClean="0"/>
              <a:t> &amp; </a:t>
            </a:r>
            <a:r>
              <a:rPr lang="en-GB" dirty="0" err="1" smtClean="0"/>
              <a:t>Turoff</a:t>
            </a:r>
            <a:r>
              <a:rPr lang="en-GB" dirty="0" smtClean="0"/>
              <a:t>, 2002; </a:t>
            </a:r>
            <a:r>
              <a:rPr lang="en-GB" dirty="0" err="1" smtClean="0"/>
              <a:t>Okoli</a:t>
            </a:r>
            <a:r>
              <a:rPr lang="en-GB" dirty="0" smtClean="0"/>
              <a:t> &amp; </a:t>
            </a:r>
            <a:r>
              <a:rPr lang="en-GB" dirty="0" err="1" smtClean="0"/>
              <a:t>Pawlowski</a:t>
            </a:r>
            <a:r>
              <a:rPr lang="en-GB" dirty="0" smtClean="0"/>
              <a:t>, 2004; Rowe &amp; </a:t>
            </a:r>
            <a:r>
              <a:rPr lang="en-GB" dirty="0"/>
              <a:t>Wright, 2001).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5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Procedure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29280"/>
          </a:xfrm>
        </p:spPr>
        <p:txBody>
          <a:bodyPr/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round of the survey was administered in 2018 before the 1</a:t>
            </a:r>
            <a:r>
              <a:rPr lang="en-US" baseline="30000" dirty="0" smtClean="0"/>
              <a:t>st</a:t>
            </a:r>
            <a:r>
              <a:rPr lang="en-US" dirty="0" smtClean="0"/>
              <a:t> meeting of the panels, in paper or online. Invitations were sent to panelists and other interested stakeholders.</a:t>
            </a:r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round is being administered now.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65779361"/>
              </p:ext>
            </p:extLst>
          </p:nvPr>
        </p:nvGraphicFramePr>
        <p:xfrm>
          <a:off x="5625406" y="3823502"/>
          <a:ext cx="5400040" cy="335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39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1</a:t>
            </a:r>
            <a:r>
              <a:rPr lang="en-US" baseline="30000" dirty="0" smtClean="0">
                <a:solidFill>
                  <a:srgbClr val="0070C0"/>
                </a:solidFill>
                <a:latin typeface="Futura Md BT" panose="020B0802020204020204"/>
              </a:rPr>
              <a:t>st</a:t>
            </a:r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 round questionnaire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kern="0" dirty="0"/>
              <a:t>Based on a preliminary qualitative survey administered to 7 experts and </a:t>
            </a:r>
            <a:r>
              <a:rPr lang="en-US" kern="0" dirty="0" smtClean="0"/>
              <a:t>a workshop </a:t>
            </a:r>
            <a:r>
              <a:rPr lang="en-US" kern="0" dirty="0"/>
              <a:t>held </a:t>
            </a:r>
            <a:r>
              <a:rPr lang="en-US" kern="0"/>
              <a:t>in </a:t>
            </a:r>
            <a:r>
              <a:rPr lang="en-US" kern="0" smtClean="0"/>
              <a:t>Madrid, Nov’17 </a:t>
            </a:r>
            <a:r>
              <a:rPr lang="en-US" kern="0" dirty="0"/>
              <a:t>(</a:t>
            </a:r>
            <a:r>
              <a:rPr lang="en-US" i="1" kern="0" dirty="0"/>
              <a:t>Workshop on Scenario Planning during the Transition Phase to support the Preparedness for Post-Accidental </a:t>
            </a:r>
            <a:r>
              <a:rPr lang="en-US" i="1" kern="0" dirty="0" smtClean="0"/>
              <a:t>Recovery</a:t>
            </a:r>
            <a:r>
              <a:rPr lang="en-US" kern="0" dirty="0" smtClean="0"/>
              <a:t>).</a:t>
            </a:r>
          </a:p>
          <a:p>
            <a:pPr marL="0" indent="0">
              <a:buNone/>
            </a:pPr>
            <a:endParaRPr lang="en-US" kern="0" dirty="0" smtClean="0"/>
          </a:p>
          <a:p>
            <a:pPr marL="0" indent="0">
              <a:buNone/>
            </a:pPr>
            <a:r>
              <a:rPr lang="en-US" b="1" kern="0" dirty="0" smtClean="0"/>
              <a:t>Topics</a:t>
            </a:r>
            <a:r>
              <a:rPr lang="en-US" b="1" kern="0" dirty="0"/>
              <a:t>:</a:t>
            </a:r>
          </a:p>
          <a:p>
            <a:pPr>
              <a:buFontTx/>
            </a:pPr>
            <a:r>
              <a:rPr lang="en-US" kern="0" dirty="0"/>
              <a:t>Initial </a:t>
            </a:r>
            <a:r>
              <a:rPr lang="en-US" kern="0" dirty="0" smtClean="0"/>
              <a:t>concerns in the transition phase</a:t>
            </a:r>
            <a:endParaRPr lang="en-US" kern="0" dirty="0"/>
          </a:p>
          <a:p>
            <a:pPr>
              <a:buFontTx/>
            </a:pPr>
            <a:r>
              <a:rPr lang="en-US" kern="0" dirty="0"/>
              <a:t>Issues to be addressed </a:t>
            </a:r>
            <a:endParaRPr lang="en-US" kern="0" dirty="0" smtClean="0"/>
          </a:p>
          <a:p>
            <a:pPr>
              <a:buFontTx/>
            </a:pPr>
            <a:r>
              <a:rPr lang="en-US" kern="0" dirty="0" smtClean="0"/>
              <a:t>Objectives </a:t>
            </a:r>
            <a:r>
              <a:rPr lang="en-US" kern="0" dirty="0"/>
              <a:t>of the restoration plan</a:t>
            </a:r>
          </a:p>
          <a:p>
            <a:pPr>
              <a:buFontTx/>
            </a:pPr>
            <a:r>
              <a:rPr lang="en-US" kern="0" dirty="0"/>
              <a:t>Main challenges</a:t>
            </a:r>
            <a:endParaRPr lang="en-US" b="0" kern="0" dirty="0" smtClean="0"/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86" y="3295943"/>
            <a:ext cx="4619008" cy="33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Sample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76637" y="953828"/>
            <a:ext cx="1038726" cy="5325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N=71</a:t>
            </a:r>
            <a:endParaRPr lang="en-US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186301"/>
              </p:ext>
            </p:extLst>
          </p:nvPr>
        </p:nvGraphicFramePr>
        <p:xfrm>
          <a:off x="549442" y="1785865"/>
          <a:ext cx="6203046" cy="453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396664"/>
              </p:ext>
            </p:extLst>
          </p:nvPr>
        </p:nvGraphicFramePr>
        <p:xfrm>
          <a:off x="5709372" y="1690688"/>
          <a:ext cx="6817894" cy="504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72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015" y="99752"/>
            <a:ext cx="2426418" cy="737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Futura Md BT" panose="020B0802020204020204"/>
              </a:rPr>
              <a:t>Sample</a:t>
            </a:r>
            <a:endParaRPr lang="en-US" dirty="0">
              <a:solidFill>
                <a:srgbClr val="0070C0"/>
              </a:solidFill>
              <a:latin typeface="Futura Md BT" panose="020B080202020402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86600" y="1394110"/>
            <a:ext cx="1038726" cy="5325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N=71</a:t>
            </a:r>
            <a:endParaRPr lang="en-US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556155"/>
              </p:ext>
            </p:extLst>
          </p:nvPr>
        </p:nvGraphicFramePr>
        <p:xfrm>
          <a:off x="498217" y="1486392"/>
          <a:ext cx="5437361" cy="379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90800"/>
              </p:ext>
            </p:extLst>
          </p:nvPr>
        </p:nvGraphicFramePr>
        <p:xfrm>
          <a:off x="6192253" y="3015916"/>
          <a:ext cx="5694947" cy="353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25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352353" y="2760932"/>
            <a:ext cx="10364160" cy="19528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round findings</a:t>
            </a:r>
            <a:endParaRPr lang="en-US" sz="4000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5924" b="1592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1030</Words>
  <Application>Microsoft Office PowerPoint</Application>
  <PresentationFormat>Personalizado</PresentationFormat>
  <Paragraphs>107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Delphi study to support the involvement of stakeholders in the decision-making process during the transition phase of a nuclear emergency</vt:lpstr>
      <vt:lpstr>Introduction</vt:lpstr>
      <vt:lpstr>Objectives</vt:lpstr>
      <vt:lpstr>The Delphi method</vt:lpstr>
      <vt:lpstr>Procedure</vt:lpstr>
      <vt:lpstr>1st round questionnaire</vt:lpstr>
      <vt:lpstr>Sample</vt:lpstr>
      <vt:lpstr>Sample</vt:lpstr>
      <vt:lpstr>1st round findings</vt:lpstr>
      <vt:lpstr>First concerns</vt:lpstr>
      <vt:lpstr>Issues to be addressed</vt:lpstr>
      <vt:lpstr>Issues to be addressed by country</vt:lpstr>
      <vt:lpstr>Objectives</vt:lpstr>
      <vt:lpstr>Objectives by country</vt:lpstr>
      <vt:lpstr>Challenges</vt:lpstr>
      <vt:lpstr>Challenges by country</vt:lpstr>
      <vt:lpstr>Agreement</vt:lpstr>
      <vt:lpstr>Conclusions</vt:lpstr>
      <vt:lpstr>Limitations</vt:lpstr>
      <vt:lpstr>Some preliminary implications</vt:lpstr>
      <vt:lpstr>Presentación de PowerPoint</vt:lpstr>
      <vt:lpstr>References</vt:lpstr>
      <vt:lpstr>Acknowledgement</vt:lpstr>
      <vt:lpstr>Thank you for your attention!  roser.sala@ciemat.es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Delphi study to support the involvement of stakeholders in the decision-making process during the transition phase of a nuclear emergency</dc:title>
  <dc:creator>Roser Sala Escarrabill</dc:creator>
  <cp:lastModifiedBy>Montero Prieto, Milagros C</cp:lastModifiedBy>
  <cp:revision>90</cp:revision>
  <dcterms:created xsi:type="dcterms:W3CDTF">2019-03-29T08:52:15Z</dcterms:created>
  <dcterms:modified xsi:type="dcterms:W3CDTF">2019-04-11T15:40:58Z</dcterms:modified>
</cp:coreProperties>
</file>