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61" r:id="rId2"/>
  </p:sldMasterIdLst>
  <p:notesMasterIdLst>
    <p:notesMasterId r:id="rId20"/>
  </p:notesMasterIdLst>
  <p:handoutMasterIdLst>
    <p:handoutMasterId r:id="rId21"/>
  </p:handoutMasterIdLst>
  <p:sldIdLst>
    <p:sldId id="326" r:id="rId3"/>
    <p:sldId id="366" r:id="rId4"/>
    <p:sldId id="374" r:id="rId5"/>
    <p:sldId id="377" r:id="rId6"/>
    <p:sldId id="391" r:id="rId7"/>
    <p:sldId id="392" r:id="rId8"/>
    <p:sldId id="380" r:id="rId9"/>
    <p:sldId id="378" r:id="rId10"/>
    <p:sldId id="382" r:id="rId11"/>
    <p:sldId id="386" r:id="rId12"/>
    <p:sldId id="387" r:id="rId13"/>
    <p:sldId id="388" r:id="rId14"/>
    <p:sldId id="395" r:id="rId15"/>
    <p:sldId id="396" r:id="rId16"/>
    <p:sldId id="393" r:id="rId17"/>
    <p:sldId id="389" r:id="rId18"/>
    <p:sldId id="397" r:id="rId19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Schieber" initials="CS" lastIdx="1" clrIdx="0">
    <p:extLst>
      <p:ext uri="{19B8F6BF-5375-455C-9EA6-DF929625EA0E}">
        <p15:presenceInfo xmlns:p15="http://schemas.microsoft.com/office/powerpoint/2012/main" userId="03d4f93658e3ea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DC3"/>
    <a:srgbClr val="FF5050"/>
    <a:srgbClr val="97D5FF"/>
    <a:srgbClr val="0099FF"/>
    <a:srgbClr val="BC8FFF"/>
    <a:srgbClr val="8EBAE2"/>
    <a:srgbClr val="9578F2"/>
    <a:srgbClr val="61D6FF"/>
    <a:srgbClr val="CCFF99"/>
    <a:srgbClr val="8B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0" autoAdjust="0"/>
    <p:restoredTop sz="59905" autoAdjust="0"/>
  </p:normalViewPr>
  <p:slideViewPr>
    <p:cSldViewPr snapToGrid="0">
      <p:cViewPr varScale="1">
        <p:scale>
          <a:sx n="37" d="100"/>
          <a:sy n="37" d="100"/>
        </p:scale>
        <p:origin x="898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3"/>
    </p:cViewPr>
  </p:sorterViewPr>
  <p:notesViewPr>
    <p:cSldViewPr snapToGrid="0">
      <p:cViewPr varScale="1">
        <p:scale>
          <a:sx n="137" d="100"/>
          <a:sy n="137" d="100"/>
        </p:scale>
        <p:origin x="-1380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Stakeholder engagement platforms in</a:t>
            </a:r>
            <a:r>
              <a:rPr lang="en-US" baseline="0"/>
              <a:t> </a:t>
            </a:r>
            <a:r>
              <a:rPr lang="en-US"/>
              <a:t>emergency situations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Member states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Sheet1!$B$1:$U$1</c:f>
              <c:strCache>
                <c:ptCount val="13"/>
                <c:pt idx="0">
                  <c:v>Public meetings hosted by NRO</c:v>
                </c:pt>
                <c:pt idx="1">
                  <c:v>Public meetings hosted by nuclear or radiological installations</c:v>
                </c:pt>
                <c:pt idx="2">
                  <c:v>Public meetings (local authorities)</c:v>
                </c:pt>
                <c:pt idx="3">
                  <c:v>Public meetings hosted by others</c:v>
                </c:pt>
                <c:pt idx="4">
                  <c:v>Local Information Committees</c:v>
                </c:pt>
                <c:pt idx="5">
                  <c:v>Regional Information Committees</c:v>
                </c:pt>
                <c:pt idx="6">
                  <c:v>Experience of public participation in emergency exercise</c:v>
                </c:pt>
                <c:pt idx="7">
                  <c:v>Informal or drop-in meetings in vicinity of the site </c:v>
                </c:pt>
                <c:pt idx="8">
                  <c:v>Formal consultations </c:v>
                </c:pt>
                <c:pt idx="9">
                  <c:v>Written enquiries point (e-mails, letters..) </c:v>
                </c:pt>
                <c:pt idx="10">
                  <c:v>Telephone enquiry point </c:v>
                </c:pt>
                <c:pt idx="11">
                  <c:v>Communication campaign material </c:v>
                </c:pt>
                <c:pt idx="12">
                  <c:v>Online channels</c:v>
                </c:pt>
              </c:strCache>
              <c:extLst/>
            </c:strRef>
          </c:cat>
          <c:val>
            <c:numRef>
              <c:f>Sheet1!$B$2:$U$2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</c:v>
                </c:pt>
                <c:pt idx="8">
                  <c:v>16</c:v>
                </c:pt>
                <c:pt idx="9">
                  <c:v>13</c:v>
                </c:pt>
                <c:pt idx="10">
                  <c:v>13</c:v>
                </c:pt>
                <c:pt idx="11">
                  <c:v>12</c:v>
                </c:pt>
                <c:pt idx="12">
                  <c:v>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9A4-4E6B-A7AE-77DC4F738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04533024"/>
        <c:axId val="604527120"/>
      </c:barChart>
      <c:catAx>
        <c:axId val="60453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27120"/>
        <c:crosses val="autoZero"/>
        <c:auto val="1"/>
        <c:lblAlgn val="ctr"/>
        <c:lblOffset val="100"/>
        <c:noMultiLvlLbl val="0"/>
      </c:catAx>
      <c:valAx>
        <c:axId val="60452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3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485F5-9BA7-4422-BF05-E4D26EB04884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EE75B548-965E-459B-BEE5-E01958BF3E60}">
      <dgm:prSet phldrT="[Text]"/>
      <dgm:spPr/>
      <dgm:t>
        <a:bodyPr/>
        <a:lstStyle/>
        <a:p>
          <a:endParaRPr lang="en-US" dirty="0"/>
        </a:p>
      </dgm:t>
    </dgm:pt>
    <dgm:pt modelId="{843D3352-19C3-4215-B860-4C9FDC79E210}" type="parTrans" cxnId="{961BDD20-80DA-4CE4-9691-9EB1343BF784}">
      <dgm:prSet/>
      <dgm:spPr/>
      <dgm:t>
        <a:bodyPr/>
        <a:lstStyle/>
        <a:p>
          <a:endParaRPr lang="en-US"/>
        </a:p>
      </dgm:t>
    </dgm:pt>
    <dgm:pt modelId="{DB4F453F-F0F2-4251-882F-807F1C00CE88}" type="sibTrans" cxnId="{961BDD20-80DA-4CE4-9691-9EB1343BF784}">
      <dgm:prSet/>
      <dgm:spPr/>
      <dgm:t>
        <a:bodyPr/>
        <a:lstStyle/>
        <a:p>
          <a:endParaRPr lang="en-US"/>
        </a:p>
      </dgm:t>
    </dgm:pt>
    <dgm:pt modelId="{B7AA0F6A-4113-423A-A656-3C9BBA8F1BA5}">
      <dgm:prSet phldrT="[Text]"/>
      <dgm:spPr/>
      <dgm:t>
        <a:bodyPr/>
        <a:lstStyle/>
        <a:p>
          <a:r>
            <a:rPr lang="en-US" dirty="0" smtClean="0"/>
            <a:t>core</a:t>
          </a:r>
          <a:endParaRPr lang="en-US" dirty="0"/>
        </a:p>
      </dgm:t>
    </dgm:pt>
    <dgm:pt modelId="{6A239FF6-6711-40DF-96E5-75FA083E770B}" type="parTrans" cxnId="{ED615941-00FA-4B06-82EF-EB575CF6AD1D}">
      <dgm:prSet/>
      <dgm:spPr/>
      <dgm:t>
        <a:bodyPr/>
        <a:lstStyle/>
        <a:p>
          <a:endParaRPr lang="en-US"/>
        </a:p>
      </dgm:t>
    </dgm:pt>
    <dgm:pt modelId="{046D8069-72A8-4FCB-B10C-21056DDE9BF1}" type="sibTrans" cxnId="{ED615941-00FA-4B06-82EF-EB575CF6AD1D}">
      <dgm:prSet/>
      <dgm:spPr/>
      <dgm:t>
        <a:bodyPr/>
        <a:lstStyle/>
        <a:p>
          <a:endParaRPr lang="en-US"/>
        </a:p>
      </dgm:t>
    </dgm:pt>
    <dgm:pt modelId="{538A6632-4038-4F54-93F3-3A695388E558}" type="pres">
      <dgm:prSet presAssocID="{534485F5-9BA7-4422-BF05-E4D26EB04884}" presName="Name0" presStyleCnt="0">
        <dgm:presLayoutVars>
          <dgm:chMax val="7"/>
          <dgm:dir/>
          <dgm:resizeHandles val="exact"/>
        </dgm:presLayoutVars>
      </dgm:prSet>
      <dgm:spPr/>
    </dgm:pt>
    <dgm:pt modelId="{E9F624D8-532C-4783-9479-0AC19D265B1D}" type="pres">
      <dgm:prSet presAssocID="{534485F5-9BA7-4422-BF05-E4D26EB04884}" presName="ellipse1" presStyleLbl="vennNode1" presStyleIdx="0" presStyleCnt="2" custScaleX="156928" custScaleY="131374" custLinFactNeighborX="-15332" custLinFactNeighborY="35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66909-7414-440F-BD56-C8ABA2FB63E7}" type="pres">
      <dgm:prSet presAssocID="{534485F5-9BA7-4422-BF05-E4D26EB04884}" presName="ellipse2" presStyleLbl="vennNode1" presStyleIdx="1" presStyleCnt="2" custScaleX="77768" custScaleY="68722" custLinFactNeighborX="-67572" custLinFactNeighborY="-3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BDD20-80DA-4CE4-9691-9EB1343BF784}" srcId="{534485F5-9BA7-4422-BF05-E4D26EB04884}" destId="{EE75B548-965E-459B-BEE5-E01958BF3E60}" srcOrd="0" destOrd="0" parTransId="{843D3352-19C3-4215-B860-4C9FDC79E210}" sibTransId="{DB4F453F-F0F2-4251-882F-807F1C00CE88}"/>
    <dgm:cxn modelId="{FCB73C43-23F4-447F-952B-7443B8F5E6A8}" type="presOf" srcId="{534485F5-9BA7-4422-BF05-E4D26EB04884}" destId="{538A6632-4038-4F54-93F3-3A695388E558}" srcOrd="0" destOrd="0" presId="urn:microsoft.com/office/officeart/2005/8/layout/rings+Icon"/>
    <dgm:cxn modelId="{FC5F7BD8-58A1-4DC8-93FF-7F5781A7381A}" type="presOf" srcId="{EE75B548-965E-459B-BEE5-E01958BF3E60}" destId="{E9F624D8-532C-4783-9479-0AC19D265B1D}" srcOrd="0" destOrd="0" presId="urn:microsoft.com/office/officeart/2005/8/layout/rings+Icon"/>
    <dgm:cxn modelId="{ED615941-00FA-4B06-82EF-EB575CF6AD1D}" srcId="{534485F5-9BA7-4422-BF05-E4D26EB04884}" destId="{B7AA0F6A-4113-423A-A656-3C9BBA8F1BA5}" srcOrd="1" destOrd="0" parTransId="{6A239FF6-6711-40DF-96E5-75FA083E770B}" sibTransId="{046D8069-72A8-4FCB-B10C-21056DDE9BF1}"/>
    <dgm:cxn modelId="{FF39D596-C805-483A-9FBF-1FF9B40325FA}" type="presOf" srcId="{B7AA0F6A-4113-423A-A656-3C9BBA8F1BA5}" destId="{EDF66909-7414-440F-BD56-C8ABA2FB63E7}" srcOrd="0" destOrd="0" presId="urn:microsoft.com/office/officeart/2005/8/layout/rings+Icon"/>
    <dgm:cxn modelId="{A03D3FD0-63EE-49E0-94D4-3C208736D526}" type="presParOf" srcId="{538A6632-4038-4F54-93F3-3A695388E558}" destId="{E9F624D8-532C-4783-9479-0AC19D265B1D}" srcOrd="0" destOrd="0" presId="urn:microsoft.com/office/officeart/2005/8/layout/rings+Icon"/>
    <dgm:cxn modelId="{D7BBEA9D-2905-483D-9D14-96EB60B9BF2E}" type="presParOf" srcId="{538A6632-4038-4F54-93F3-3A695388E558}" destId="{EDF66909-7414-440F-BD56-C8ABA2FB63E7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624D8-532C-4783-9479-0AC19D265B1D}">
      <dsp:nvSpPr>
        <dsp:cNvPr id="0" name=""/>
        <dsp:cNvSpPr/>
      </dsp:nvSpPr>
      <dsp:spPr>
        <a:xfrm>
          <a:off x="396071" y="570331"/>
          <a:ext cx="2533792" cy="212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67136" y="880994"/>
        <a:ext cx="1791662" cy="1500015"/>
      </dsp:txXfrm>
    </dsp:sp>
    <dsp:sp modelId="{EDF66909-7414-440F-BD56-C8ABA2FB63E7}">
      <dsp:nvSpPr>
        <dsp:cNvPr id="0" name=""/>
        <dsp:cNvSpPr/>
      </dsp:nvSpPr>
      <dsp:spPr>
        <a:xfrm>
          <a:off x="1022693" y="1076163"/>
          <a:ext cx="1255658" cy="1109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core</a:t>
          </a:r>
          <a:endParaRPr lang="en-US" sz="2900" kern="1200" dirty="0"/>
        </a:p>
      </dsp:txBody>
      <dsp:txXfrm>
        <a:off x="1206580" y="1238671"/>
        <a:ext cx="887884" cy="784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439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0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9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3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9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4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6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953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7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6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4479"/>
            <a:ext cx="7772400" cy="195548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7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6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2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88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81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7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49" y="524609"/>
            <a:ext cx="4887383" cy="740312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41" y="1631319"/>
            <a:ext cx="8525933" cy="394957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620713" indent="-257175">
              <a:lnSpc>
                <a:spcPct val="100000"/>
              </a:lnSpc>
              <a:buClr>
                <a:srgbClr val="009999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0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580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6682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3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7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2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317" y="333916"/>
            <a:ext cx="5214616" cy="102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8" y="1825625"/>
            <a:ext cx="8644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</p:txBody>
      </p:sp>
      <p:sp>
        <p:nvSpPr>
          <p:cNvPr id="8" name="Rechteck 7"/>
          <p:cNvSpPr/>
          <p:nvPr/>
        </p:nvSpPr>
        <p:spPr bwMode="auto">
          <a:xfrm rot="10800000">
            <a:off x="5163" y="6539970"/>
            <a:ext cx="9149953" cy="31422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7864" y="6539970"/>
            <a:ext cx="8499591" cy="546505"/>
            <a:chOff x="116871" y="6641091"/>
            <a:chExt cx="5091962" cy="334328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" y="6641091"/>
              <a:ext cx="286959" cy="19417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403830" y="6641091"/>
              <a:ext cx="4805003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900" dirty="0">
                  <a:solidFill>
                    <a:prstClr val="black"/>
                  </a:solidFill>
                  <a:latin typeface="Interstate-Regular" panose="02000603020000020004" pitchFamily="2" charset="0"/>
                </a:rPr>
                <a:t>This project has received funding from the Euratom research and training programme 2014-2018 under grant agreement No 662287.</a:t>
              </a:r>
              <a:endParaRPr lang="en-GB" sz="500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31" y="241258"/>
            <a:ext cx="1829786" cy="99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7"/>
          <p:cNvSpPr/>
          <p:nvPr userDrawn="1"/>
        </p:nvSpPr>
        <p:spPr bwMode="auto">
          <a:xfrm rot="10800000" flipV="1">
            <a:off x="-5953" y="-6806"/>
            <a:ext cx="9149953" cy="25660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48"/>
            <a:ext cx="1920866" cy="70111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BEA8-9B9B-7342-B81C-4D6A4BFD82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5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AA0B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3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82" y="1751980"/>
            <a:ext cx="7772400" cy="1916012"/>
          </a:xfrm>
        </p:spPr>
        <p:txBody>
          <a:bodyPr anchor="t">
            <a:normAutofit fontScale="90000"/>
          </a:bodyPr>
          <a:lstStyle/>
          <a:p>
            <a:r>
              <a:rPr lang="en-US" sz="3100" dirty="0"/>
              <a:t>Formal and informal participation in </a:t>
            </a:r>
            <a:r>
              <a:rPr lang="en-US" sz="3100" dirty="0" smtClean="0"/>
              <a:t>Emergency </a:t>
            </a:r>
            <a:r>
              <a:rPr lang="en-US" sz="3100" dirty="0"/>
              <a:t>Preparedness and </a:t>
            </a:r>
            <a:r>
              <a:rPr lang="en-US" sz="3100" dirty="0" smtClean="0"/>
              <a:t>Response 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A </a:t>
            </a:r>
            <a:r>
              <a:rPr lang="en-US" sz="3100" dirty="0"/>
              <a:t>purposeful mapping exercise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nl-BE" sz="2400" dirty="0"/>
              <a:t/>
            </a:r>
            <a:br>
              <a:rPr lang="nl-BE" sz="2400" dirty="0"/>
            </a:b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nl-B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48915" y="6081251"/>
            <a:ext cx="6858000" cy="585015"/>
          </a:xfrm>
        </p:spPr>
        <p:txBody>
          <a:bodyPr>
            <a:normAutofit/>
          </a:bodyPr>
          <a:lstStyle/>
          <a:p>
            <a:r>
              <a:rPr lang="nl-BE" dirty="0" smtClean="0"/>
              <a:t>NERIS Workshop 3-5 April 2019, Roskilde, Denmark</a:t>
            </a:r>
            <a:endParaRPr lang="nl-B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918857"/>
            <a:ext cx="6858000" cy="161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BE" i="1" dirty="0" smtClean="0"/>
              <a:t>M. Van Oudheusden, </a:t>
            </a:r>
            <a:r>
              <a:rPr lang="nl-BE" i="1" u="sng" dirty="0" smtClean="0"/>
              <a:t>C. Turcanu</a:t>
            </a:r>
            <a:r>
              <a:rPr lang="nl-BE" i="1" dirty="0" smtClean="0"/>
              <a:t>, </a:t>
            </a:r>
            <a:r>
              <a:rPr lang="nl-BE" i="1" dirty="0" err="1" smtClean="0"/>
              <a:t>B.Abelshausen</a:t>
            </a:r>
            <a:endParaRPr lang="nl-BE" i="1" dirty="0" smtClean="0"/>
          </a:p>
          <a:p>
            <a:pPr fontAlgn="auto">
              <a:spcAft>
                <a:spcPts val="0"/>
              </a:spcAft>
            </a:pPr>
            <a:r>
              <a:rPr lang="nl-BE" i="1" dirty="0" smtClean="0"/>
              <a:t>SCK•CEN, </a:t>
            </a:r>
            <a:r>
              <a:rPr lang="nl-BE" i="1" dirty="0" err="1" smtClean="0"/>
              <a:t>Belgian</a:t>
            </a:r>
            <a:r>
              <a:rPr lang="nl-BE" i="1" dirty="0" smtClean="0"/>
              <a:t> </a:t>
            </a:r>
            <a:r>
              <a:rPr lang="nl-BE" i="1" dirty="0" err="1" smtClean="0"/>
              <a:t>Nuclear</a:t>
            </a:r>
            <a:r>
              <a:rPr lang="nl-BE" i="1" dirty="0" smtClean="0"/>
              <a:t> Research Centre</a:t>
            </a:r>
          </a:p>
          <a:p>
            <a:pPr fontAlgn="auto">
              <a:spcAft>
                <a:spcPts val="0"/>
              </a:spcAft>
            </a:pPr>
            <a:endParaRPr lang="nl-BE" i="1" dirty="0"/>
          </a:p>
          <a:p>
            <a:pPr fontAlgn="auto">
              <a:spcAft>
                <a:spcPts val="0"/>
              </a:spcAft>
            </a:pPr>
            <a:r>
              <a:rPr lang="nl-BE" sz="2300" dirty="0" smtClean="0">
                <a:solidFill>
                  <a:srgbClr val="0070C0"/>
                </a:solidFill>
              </a:rPr>
              <a:t>cturcanu@sckcen.be</a:t>
            </a:r>
          </a:p>
        </p:txBody>
      </p:sp>
    </p:spTree>
    <p:extLst>
      <p:ext uri="{BB962C8B-B14F-4D97-AF65-F5344CB8AC3E}">
        <p14:creationId xmlns:p14="http://schemas.microsoft.com/office/powerpoint/2010/main" val="27284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with different cases</a:t>
            </a:r>
            <a:br>
              <a:rPr lang="en-US" dirty="0" smtClean="0"/>
            </a:br>
            <a:r>
              <a:rPr lang="en-US" dirty="0" smtClean="0"/>
              <a:t>Most frequent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37951"/>
            <a:ext cx="8525933" cy="42804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Public 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nformation</a:t>
            </a:r>
            <a:r>
              <a:rPr lang="en-US" dirty="0" smtClean="0"/>
              <a:t> </a:t>
            </a:r>
            <a:r>
              <a:rPr lang="en-US" dirty="0" smtClean="0"/>
              <a:t>provided by federal emergency actors </a:t>
            </a:r>
            <a:r>
              <a:rPr lang="en-US" dirty="0" smtClean="0"/>
              <a:t>or local communities to </a:t>
            </a:r>
            <a:r>
              <a:rPr lang="en-US" dirty="0" smtClean="0"/>
              <a:t>the general public or particular groups: </a:t>
            </a:r>
            <a:r>
              <a:rPr lang="en-US" dirty="0"/>
              <a:t>websites, campaigns, </a:t>
            </a:r>
            <a:r>
              <a:rPr lang="en-US" dirty="0" smtClean="0"/>
              <a:t>leaflets, platforms (BE-alert)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Emergency </a:t>
            </a:r>
            <a:r>
              <a:rPr lang="en-US" b="1" dirty="0" smtClean="0">
                <a:solidFill>
                  <a:srgbClr val="0070C0"/>
                </a:solidFill>
              </a:rPr>
              <a:t>exercises</a:t>
            </a:r>
            <a:r>
              <a:rPr lang="en-US" dirty="0" smtClean="0"/>
              <a:t> federal, regional and local emergency management </a:t>
            </a:r>
            <a:r>
              <a:rPr lang="en-US" dirty="0" smtClean="0"/>
              <a:t>actors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Questions in Parliament </a:t>
            </a:r>
            <a:r>
              <a:rPr lang="en-US" dirty="0" smtClean="0"/>
              <a:t>by MPs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Actions by NGO’s (notably Greenpeace): </a:t>
            </a:r>
            <a:r>
              <a:rPr lang="en-US" b="1" dirty="0" smtClean="0">
                <a:solidFill>
                  <a:srgbClr val="0070C0"/>
                </a:solidFill>
              </a:rPr>
              <a:t>protests</a:t>
            </a:r>
            <a:r>
              <a:rPr lang="en-US" dirty="0" smtClean="0"/>
              <a:t>, scientific studies, questions in Parliament, law suits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Research initiatives: stakeholder </a:t>
            </a:r>
            <a:r>
              <a:rPr lang="en-US" b="1" dirty="0" smtClean="0">
                <a:solidFill>
                  <a:srgbClr val="0070C0"/>
                </a:solidFill>
              </a:rPr>
              <a:t>panels</a:t>
            </a:r>
            <a:r>
              <a:rPr lang="en-US" dirty="0" smtClean="0"/>
              <a:t> (emergency management actors and other stakeholders), </a:t>
            </a:r>
            <a:r>
              <a:rPr lang="en-US" b="1" dirty="0" smtClean="0">
                <a:solidFill>
                  <a:srgbClr val="0070C0"/>
                </a:solidFill>
              </a:rPr>
              <a:t>surveys</a:t>
            </a:r>
            <a:r>
              <a:rPr lang="en-US" dirty="0" smtClean="0"/>
              <a:t> (general and specific publics)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4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with different cases</a:t>
            </a:r>
            <a:br>
              <a:rPr lang="en-US" dirty="0" smtClean="0"/>
            </a:br>
            <a:r>
              <a:rPr lang="en-US" dirty="0" smtClean="0"/>
              <a:t>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728620"/>
            <a:ext cx="8525933" cy="439226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Two-way </a:t>
            </a:r>
            <a:r>
              <a:rPr lang="en-US" dirty="0" smtClean="0"/>
              <a:t>communication: Facebook live sessions organized by </a:t>
            </a:r>
            <a:r>
              <a:rPr lang="en-US" dirty="0" smtClean="0"/>
              <a:t>Crisis </a:t>
            </a:r>
            <a:r>
              <a:rPr lang="en-US" dirty="0"/>
              <a:t>C</a:t>
            </a:r>
            <a:r>
              <a:rPr lang="en-US" dirty="0" smtClean="0"/>
              <a:t>entre</a:t>
            </a:r>
            <a:r>
              <a:rPr lang="en-US" dirty="0" smtClean="0"/>
              <a:t>, personalized emergency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Actions initiated by CVO’s: workshop and working group on emergency planning of the partnership for radioactive waste disposal in </a:t>
            </a:r>
            <a:r>
              <a:rPr lang="en-US" dirty="0" err="1" smtClean="0"/>
              <a:t>Mol</a:t>
            </a:r>
            <a:r>
              <a:rPr lang="en-US" dirty="0" smtClean="0"/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Feedback </a:t>
            </a:r>
            <a:r>
              <a:rPr lang="en-US" dirty="0" smtClean="0"/>
              <a:t>on emergency  plans from local actors, CVO’s, NGO’s and publics: revision of emergency plan cf. BSS, focus group at school near </a:t>
            </a:r>
            <a:r>
              <a:rPr lang="en-US" dirty="0" err="1" smtClean="0"/>
              <a:t>Tihange</a:t>
            </a:r>
            <a:r>
              <a:rPr lang="en-US" dirty="0" smtClean="0"/>
              <a:t>, lessons </a:t>
            </a:r>
            <a:r>
              <a:rPr lang="en-US" dirty="0"/>
              <a:t>learned from emergency planning by and for local </a:t>
            </a:r>
            <a:r>
              <a:rPr lang="en-US" dirty="0" smtClean="0"/>
              <a:t>mayors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Broader participation in emergency exercises: volunteers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5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with different cases</a:t>
            </a:r>
            <a:br>
              <a:rPr lang="en-US" dirty="0" smtClean="0"/>
            </a:br>
            <a:r>
              <a:rPr lang="en-US" dirty="0" smtClean="0"/>
              <a:t>“Exotic”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87057"/>
            <a:ext cx="3638549" cy="3949578"/>
          </a:xfrm>
        </p:spPr>
        <p:txBody>
          <a:bodyPr/>
          <a:lstStyle/>
          <a:p>
            <a:r>
              <a:rPr lang="en-US" dirty="0" smtClean="0"/>
              <a:t>Citizens’ measuring networks</a:t>
            </a: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50" y="2469410"/>
            <a:ext cx="3672109" cy="2751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0831"/>
          <a:stretch/>
        </p:blipFill>
        <p:spPr>
          <a:xfrm>
            <a:off x="3892259" y="4234191"/>
            <a:ext cx="5097676" cy="22905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95212" y="3333115"/>
            <a:ext cx="3912369" cy="102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Commodification of safety			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patterns of interaction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13</a:t>
            </a:fld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482137" y="1745672"/>
            <a:ext cx="2427317" cy="1961803"/>
          </a:xfrm>
          <a:prstGeom prst="ellipse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Government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2136" y="4316799"/>
            <a:ext cx="2427317" cy="1961803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Business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91396" y="4291294"/>
            <a:ext cx="2427317" cy="1961803"/>
          </a:xfrm>
          <a:prstGeom prst="ellipse">
            <a:avLst/>
          </a:prstGeom>
          <a:solidFill>
            <a:srgbClr val="BC8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Civil society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11287" y="1745671"/>
            <a:ext cx="2427317" cy="196180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Academia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13" name="Curved Connector 12"/>
          <p:cNvCxnSpPr>
            <a:stCxn id="6" idx="7"/>
            <a:endCxn id="6" idx="6"/>
          </p:cNvCxnSpPr>
          <p:nvPr/>
        </p:nvCxnSpPr>
        <p:spPr>
          <a:xfrm rot="16200000" flipH="1">
            <a:off x="2384916" y="2202036"/>
            <a:ext cx="693603" cy="355472"/>
          </a:xfrm>
          <a:prstGeom prst="curvedConnector4">
            <a:avLst>
              <a:gd name="adj1" fmla="val -33631"/>
              <a:gd name="adj2" fmla="val 16430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2415745" y="4751080"/>
            <a:ext cx="693603" cy="355472"/>
          </a:xfrm>
          <a:prstGeom prst="curvedConnector4">
            <a:avLst>
              <a:gd name="adj1" fmla="val -33631"/>
              <a:gd name="adj2" fmla="val 16430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6253519" y="4747658"/>
            <a:ext cx="693603" cy="355472"/>
          </a:xfrm>
          <a:prstGeom prst="curvedConnector4">
            <a:avLst>
              <a:gd name="adj1" fmla="val -33631"/>
              <a:gd name="adj2" fmla="val 16430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6294175" y="2202035"/>
            <a:ext cx="693603" cy="355472"/>
          </a:xfrm>
          <a:prstGeom prst="curvedConnector4">
            <a:avLst>
              <a:gd name="adj1" fmla="val -33631"/>
              <a:gd name="adj2" fmla="val 16430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50324" y="2442444"/>
            <a:ext cx="1547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 expert advice on lessons learned after Fukushima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150324" y="4710107"/>
            <a:ext cx="17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 citizen science, </a:t>
            </a:r>
            <a:r>
              <a:rPr lang="en-US" sz="1600" dirty="0" smtClean="0"/>
              <a:t>protests, studies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762546" y="3027219"/>
            <a:ext cx="179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 questions in Parliament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258928" y="5991133"/>
            <a:ext cx="179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 bunker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47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/>
          <p:cNvSpPr/>
          <p:nvPr/>
        </p:nvSpPr>
        <p:spPr>
          <a:xfrm rot="2780504">
            <a:off x="2848494" y="1909519"/>
            <a:ext cx="3125586" cy="2446715"/>
          </a:xfrm>
          <a:prstGeom prst="triangl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patterns of interaction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14</a:t>
            </a:fld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482137" y="1745672"/>
            <a:ext cx="2427317" cy="19618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Government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337" y="4341035"/>
            <a:ext cx="2427317" cy="1961803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Business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38695" y="4264118"/>
            <a:ext cx="2427317" cy="1961803"/>
          </a:xfrm>
          <a:prstGeom prst="ellipse">
            <a:avLst/>
          </a:prstGeom>
          <a:solidFill>
            <a:srgbClr val="BC8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Civil society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94167" y="1745671"/>
            <a:ext cx="2427317" cy="19618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Academia (RP, SSH,…)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6" idx="7"/>
            <a:endCxn id="9" idx="1"/>
          </p:cNvCxnSpPr>
          <p:nvPr/>
        </p:nvCxnSpPr>
        <p:spPr>
          <a:xfrm flipV="1">
            <a:off x="2553982" y="2032970"/>
            <a:ext cx="2395657" cy="1"/>
          </a:xfrm>
          <a:prstGeom prst="line">
            <a:avLst/>
          </a:prstGeom>
          <a:ln w="76200">
            <a:solidFill>
              <a:srgbClr val="0099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</p:cNvCxnSpPr>
          <p:nvPr/>
        </p:nvCxnSpPr>
        <p:spPr>
          <a:xfrm>
            <a:off x="2553982" y="3420176"/>
            <a:ext cx="1674425" cy="1933220"/>
          </a:xfrm>
          <a:prstGeom prst="straightConnector1">
            <a:avLst/>
          </a:prstGeom>
          <a:ln w="76200">
            <a:solidFill>
              <a:srgbClr val="0099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5"/>
            <a:endCxn id="8" idx="3"/>
          </p:cNvCxnSpPr>
          <p:nvPr/>
        </p:nvCxnSpPr>
        <p:spPr>
          <a:xfrm flipV="1">
            <a:off x="2565182" y="5938622"/>
            <a:ext cx="2028985" cy="76917"/>
          </a:xfrm>
          <a:prstGeom prst="line">
            <a:avLst/>
          </a:prstGeom>
          <a:ln w="762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5"/>
          </p:cNvCxnSpPr>
          <p:nvPr/>
        </p:nvCxnSpPr>
        <p:spPr>
          <a:xfrm flipH="1">
            <a:off x="6442554" y="3420175"/>
            <a:ext cx="223458" cy="1185588"/>
          </a:xfrm>
          <a:prstGeom prst="line">
            <a:avLst/>
          </a:prstGeom>
          <a:ln w="762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4"/>
          </p:cNvCxnSpPr>
          <p:nvPr/>
        </p:nvCxnSpPr>
        <p:spPr>
          <a:xfrm flipH="1">
            <a:off x="5617029" y="3707474"/>
            <a:ext cx="190797" cy="556644"/>
          </a:xfrm>
          <a:prstGeom prst="straightConnector1">
            <a:avLst/>
          </a:prstGeom>
          <a:ln w="76200">
            <a:solidFill>
              <a:srgbClr val="0099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1695796" y="3707475"/>
            <a:ext cx="11200" cy="633560"/>
          </a:xfrm>
          <a:prstGeom prst="straightConnector1">
            <a:avLst/>
          </a:prstGeom>
          <a:ln w="76200">
            <a:solidFill>
              <a:srgbClr val="0099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vs. discontinuous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11" y="2927674"/>
            <a:ext cx="2162695" cy="2013547"/>
          </a:xfrm>
        </p:spPr>
        <p:txBody>
          <a:bodyPr>
            <a:noAutofit/>
          </a:bodyPr>
          <a:lstStyle/>
          <a:p>
            <a:r>
              <a:rPr lang="en-US" sz="1800" dirty="0" smtClean="0"/>
              <a:t>Regulatory authorities</a:t>
            </a:r>
          </a:p>
          <a:p>
            <a:r>
              <a:rPr lang="en-US" sz="1800" dirty="0" smtClean="0"/>
              <a:t>Nuclear installations</a:t>
            </a:r>
          </a:p>
          <a:p>
            <a:r>
              <a:rPr lang="en-US" sz="1800" dirty="0" smtClean="0"/>
              <a:t>NGO’s</a:t>
            </a:r>
          </a:p>
          <a:p>
            <a:r>
              <a:rPr lang="en-US" sz="1800" dirty="0" smtClean="0"/>
              <a:t>Action groups</a:t>
            </a:r>
          </a:p>
          <a:p>
            <a:r>
              <a:rPr lang="en-US" sz="1800" dirty="0" smtClean="0"/>
              <a:t>Citizens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15</a:t>
            </a:fld>
            <a:endParaRPr lang="fr-FR"/>
          </a:p>
        </p:txBody>
      </p:sp>
      <p:sp>
        <p:nvSpPr>
          <p:cNvPr id="5" name="Right Arrow 4"/>
          <p:cNvSpPr/>
          <p:nvPr/>
        </p:nvSpPr>
        <p:spPr>
          <a:xfrm>
            <a:off x="164869" y="2486123"/>
            <a:ext cx="8781105" cy="20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498" y="1562793"/>
            <a:ext cx="882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DC3"/>
                </a:solidFill>
              </a:rPr>
              <a:t>Reduce nuclear risk   </a:t>
            </a:r>
            <a:r>
              <a:rPr lang="en-US" sz="1800" b="1" dirty="0" err="1" smtClean="0">
                <a:solidFill>
                  <a:srgbClr val="007DC3"/>
                </a:solidFill>
              </a:rPr>
              <a:t>EPR</a:t>
            </a:r>
            <a:r>
              <a:rPr lang="en-US" sz="1800" b="1" dirty="0" smtClean="0">
                <a:solidFill>
                  <a:srgbClr val="007DC3"/>
                </a:solidFill>
              </a:rPr>
              <a:t> plans       (Preparedness for)       (Preparedness for) 				        Emergency                    Post-accident</a:t>
            </a:r>
          </a:p>
          <a:p>
            <a:r>
              <a:rPr lang="en-US" sz="1800" b="1" dirty="0">
                <a:solidFill>
                  <a:srgbClr val="007DC3"/>
                </a:solidFill>
              </a:rPr>
              <a:t>	</a:t>
            </a:r>
            <a:r>
              <a:rPr lang="en-US" sz="1800" b="1" dirty="0" smtClean="0">
                <a:solidFill>
                  <a:srgbClr val="007DC3"/>
                </a:solidFill>
              </a:rPr>
              <a:t>			        management	    management</a:t>
            </a:r>
            <a:endParaRPr lang="en-US" sz="1800" b="1" dirty="0">
              <a:solidFill>
                <a:srgbClr val="007DC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1536" y="2927674"/>
            <a:ext cx="2095396" cy="300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Research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sz="1900" dirty="0" smtClean="0">
                <a:solidFill>
                  <a:srgbClr val="BC8FFF"/>
                </a:solidFill>
              </a:rPr>
              <a:t>Governmental emergency</a:t>
            </a:r>
            <a:r>
              <a:rPr lang="en-US" dirty="0" smtClean="0">
                <a:solidFill>
                  <a:srgbClr val="BC8FFF"/>
                </a:solidFill>
              </a:rPr>
              <a:t> actors</a:t>
            </a:r>
            <a:endParaRPr lang="en-US" dirty="0">
              <a:solidFill>
                <a:srgbClr val="BC8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900" dirty="0">
                <a:solidFill>
                  <a:srgbClr val="BC8FFF"/>
                </a:solidFill>
              </a:rPr>
              <a:t>Industry, agriculture, </a:t>
            </a:r>
            <a:r>
              <a:rPr lang="en-US" sz="1900" dirty="0" err="1">
                <a:solidFill>
                  <a:srgbClr val="BC8FFF"/>
                </a:solidFill>
              </a:rPr>
              <a:t>etc</a:t>
            </a:r>
            <a:endParaRPr lang="en-US" sz="1900" dirty="0">
              <a:solidFill>
                <a:srgbClr val="BC8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900" dirty="0">
                <a:solidFill>
                  <a:srgbClr val="BC8FFF"/>
                </a:solidFill>
              </a:rPr>
              <a:t>NGO’s</a:t>
            </a:r>
          </a:p>
          <a:p>
            <a:pPr fontAlgn="auto">
              <a:spcAft>
                <a:spcPts val="0"/>
              </a:spcAft>
            </a:pPr>
            <a:r>
              <a:rPr lang="en-US" sz="1900" dirty="0">
                <a:solidFill>
                  <a:srgbClr val="BC8FFF"/>
                </a:solidFill>
              </a:rPr>
              <a:t>CVO’s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50406" y="2888076"/>
            <a:ext cx="2112772" cy="304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Governmental emergency </a:t>
            </a:r>
            <a:r>
              <a:rPr lang="en-US" sz="1800" dirty="0" smtClean="0"/>
              <a:t>actors</a:t>
            </a:r>
          </a:p>
          <a:p>
            <a:pPr fontAlgn="auto">
              <a:spcAft>
                <a:spcPts val="0"/>
              </a:spcAft>
            </a:pPr>
            <a:r>
              <a:rPr lang="en-US" sz="1900" dirty="0" smtClean="0"/>
              <a:t>Installations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Research </a:t>
            </a:r>
            <a:r>
              <a:rPr lang="en-US" sz="1800" dirty="0" err="1" smtClean="0"/>
              <a:t>organisations</a:t>
            </a:r>
            <a:endParaRPr lang="en-US" sz="18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dirty="0">
                <a:solidFill>
                  <a:srgbClr val="BC8FFF"/>
                </a:solidFill>
              </a:rPr>
              <a:t>NGO’s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BC8FFF"/>
                </a:solidFill>
              </a:rPr>
              <a:t>CVO’s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BC8FFF"/>
                </a:solidFill>
              </a:rPr>
              <a:t>citizens</a:t>
            </a:r>
            <a:endParaRPr lang="en-US" sz="1800" dirty="0">
              <a:solidFill>
                <a:srgbClr val="BC8FFF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88276" y="2859840"/>
            <a:ext cx="2162695" cy="321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Governmental emergency actors</a:t>
            </a:r>
            <a:endParaRPr lang="en-US" sz="1800" dirty="0" smtClean="0"/>
          </a:p>
          <a:p>
            <a:pPr fontAlgn="auto">
              <a:spcAft>
                <a:spcPts val="0"/>
              </a:spcAft>
            </a:pPr>
            <a:r>
              <a:rPr lang="en-US" sz="1800" dirty="0"/>
              <a:t>Research </a:t>
            </a:r>
            <a:r>
              <a:rPr lang="en-US" sz="1800" dirty="0" err="1" smtClean="0"/>
              <a:t>organisations</a:t>
            </a:r>
            <a:endParaRPr lang="en-US" sz="1800" dirty="0" smtClean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Installations</a:t>
            </a:r>
            <a:endParaRPr lang="en-US" sz="1800" dirty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Citizen scientists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rgbClr val="BC8FFF"/>
                </a:solidFill>
              </a:rPr>
              <a:t>Local </a:t>
            </a:r>
            <a:r>
              <a:rPr lang="en-US" sz="1800" dirty="0" smtClean="0">
                <a:solidFill>
                  <a:srgbClr val="BC8FFF"/>
                </a:solidFill>
              </a:rPr>
              <a:t>stakeholders</a:t>
            </a:r>
            <a:endParaRPr lang="en-US" sz="1800" dirty="0" smtClean="0">
              <a:solidFill>
                <a:srgbClr val="BC8FFF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BC8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2664" y="6050136"/>
            <a:ext cx="418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Continuous vs. </a:t>
            </a:r>
            <a:r>
              <a:rPr lang="en-US" sz="1800" b="1" dirty="0" smtClean="0">
                <a:solidFill>
                  <a:srgbClr val="BC8FFF"/>
                </a:solidFill>
              </a:rPr>
              <a:t>discontinuous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0849"/>
            <a:ext cx="8525933" cy="4516114"/>
          </a:xfrm>
        </p:spPr>
        <p:txBody>
          <a:bodyPr/>
          <a:lstStyle/>
          <a:p>
            <a:r>
              <a:rPr lang="en-US" dirty="0" smtClean="0"/>
              <a:t>What kinds of participation are enacted? (broad)</a:t>
            </a:r>
          </a:p>
          <a:p>
            <a:r>
              <a:rPr lang="en-US" dirty="0" smtClean="0"/>
              <a:t>Who is involved in participation? (narrow)</a:t>
            </a:r>
          </a:p>
          <a:p>
            <a:r>
              <a:rPr lang="en-US" dirty="0" smtClean="0"/>
              <a:t>What/who is out? (broad)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41" y="3862161"/>
            <a:ext cx="3202041" cy="212135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566443" y="3291840"/>
          <a:ext cx="4013009" cy="269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570480" y="3677920"/>
            <a:ext cx="548640" cy="240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19120" y="3454400"/>
            <a:ext cx="116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eriphery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41" y="1828800"/>
            <a:ext cx="8525933" cy="4126170"/>
          </a:xfrm>
        </p:spPr>
        <p:txBody>
          <a:bodyPr>
            <a:normAutofit/>
          </a:bodyPr>
          <a:lstStyle/>
          <a:p>
            <a:r>
              <a:rPr lang="en-US" dirty="0" smtClean="0"/>
              <a:t>Broad range of participatory </a:t>
            </a:r>
            <a:r>
              <a:rPr lang="en-US" dirty="0" smtClean="0"/>
              <a:t>practices potentially shaping radiation protection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Participation in radiological risk governance as performative practice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17</a:t>
            </a:fld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0229" y="293300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5246" y="3789086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How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2316" y="2960583"/>
            <a:ext cx="1965615" cy="10493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rgbClr val="FF5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1234" y="3591920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5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What</a:t>
            </a:r>
            <a:endParaRPr lang="en-US" sz="5400" b="0" cap="none" spc="0" dirty="0">
              <a:ln w="0"/>
              <a:solidFill>
                <a:srgbClr val="FF5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9291" y="2716949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5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Who</a:t>
            </a:r>
            <a:endParaRPr lang="en-US" sz="5400" b="0" cap="none" spc="0" dirty="0">
              <a:ln w="0"/>
              <a:solidFill>
                <a:srgbClr val="FF5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158836" y="1468212"/>
            <a:ext cx="2535382" cy="1888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project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11" y="3560338"/>
            <a:ext cx="4308721" cy="2932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7048"/>
          <a:stretch/>
        </p:blipFill>
        <p:spPr>
          <a:xfrm>
            <a:off x="3203961" y="1468212"/>
            <a:ext cx="2378292" cy="188883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694218" y="2576945"/>
            <a:ext cx="1058353" cy="983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1" y="477982"/>
            <a:ext cx="5379961" cy="786939"/>
          </a:xfrm>
        </p:spPr>
        <p:txBody>
          <a:bodyPr>
            <a:noAutofit/>
          </a:bodyPr>
          <a:lstStyle/>
          <a:p>
            <a:r>
              <a:rPr lang="en-US" dirty="0" smtClean="0"/>
              <a:t>Guiding research </a:t>
            </a:r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4" y="1555165"/>
            <a:ext cx="8525933" cy="641201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How is stakeholder 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engagement </a:t>
            </a:r>
            <a:r>
              <a:rPr lang="en-US" sz="2000" b="1" dirty="0" smtClean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understood 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practiced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What were the </a:t>
            </a:r>
            <a:r>
              <a:rPr lang="en-US" sz="2000" b="1" dirty="0" smtClean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rationales for engagement</a:t>
            </a:r>
            <a:r>
              <a:rPr lang="en-US" sz="20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forms of 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acceptance or </a:t>
            </a:r>
            <a:r>
              <a:rPr lang="en-US" sz="2000" b="1" dirty="0" smtClean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resistance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 do we encounter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  <a:p>
            <a:pPr marL="0" lv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there any 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alignments/misalignments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practice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and external conceptions and 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prescriptions, and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if so why? </a:t>
            </a:r>
            <a:endParaRPr lang="en-US" sz="2000" dirty="0" smtClean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challenges and opportunities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we encounter 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in specific </a:t>
            </a: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cases?</a:t>
            </a:r>
            <a:endParaRPr lang="en-US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What are the 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benefits </a:t>
            </a:r>
            <a:r>
              <a:rPr lang="en-US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stakeholder </a:t>
            </a:r>
            <a:r>
              <a:rPr lang="en-US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participation processes?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99FF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are radiation protection actors and communities doing that may </a:t>
            </a:r>
            <a:r>
              <a:rPr lang="en-US" sz="2000" b="1" dirty="0">
                <a:solidFill>
                  <a:srgbClr val="0099FF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de facto count as stakeholder engagement (but is not necessarily labelled that way)?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3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B840F-3C5D-4E9D-93D6-2858DDF3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09" y="270164"/>
            <a:ext cx="5374023" cy="994757"/>
          </a:xfrm>
        </p:spPr>
        <p:txBody>
          <a:bodyPr>
            <a:normAutofit/>
          </a:bodyPr>
          <a:lstStyle/>
          <a:p>
            <a:r>
              <a:rPr lang="en-GB" dirty="0" smtClean="0"/>
              <a:t>Challenges </a:t>
            </a:r>
            <a:r>
              <a:rPr lang="en-GB" dirty="0" smtClean="0"/>
              <a:t>and </a:t>
            </a:r>
            <a:r>
              <a:rPr lang="en-GB" dirty="0" smtClean="0"/>
              <a:t>opportunities (examples)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119414-C412-4A88-871C-86803AE3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03" y="1480227"/>
            <a:ext cx="4322618" cy="503799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tabLst>
                <a:tab pos="914400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Low </a:t>
            </a:r>
            <a:r>
              <a:rPr lang="en-US" sz="2000" b="1" dirty="0">
                <a:solidFill>
                  <a:srgbClr val="0070C0"/>
                </a:solidFill>
              </a:rPr>
              <a:t>awareness </a:t>
            </a:r>
            <a:r>
              <a:rPr lang="en-US" sz="2000" dirty="0" smtClean="0"/>
              <a:t>in </a:t>
            </a:r>
            <a:r>
              <a:rPr lang="en-US" sz="2000" dirty="0"/>
              <a:t>the preparedness phase; </a:t>
            </a:r>
            <a:endParaRPr lang="en-US" sz="2000" dirty="0" smtClean="0"/>
          </a:p>
          <a:p>
            <a:pPr algn="just"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/>
              <a:t>No </a:t>
            </a:r>
            <a:r>
              <a:rPr lang="en-US" sz="2000" b="1" dirty="0" smtClean="0">
                <a:solidFill>
                  <a:srgbClr val="0070C0"/>
                </a:solidFill>
              </a:rPr>
              <a:t>mechanisms</a:t>
            </a:r>
            <a:r>
              <a:rPr lang="en-US" sz="2000" dirty="0" smtClean="0"/>
              <a:t>  for stakeholder </a:t>
            </a:r>
            <a:r>
              <a:rPr lang="en-US" sz="2000" dirty="0" smtClean="0"/>
              <a:t>engagement and no operational networks;</a:t>
            </a:r>
            <a:endParaRPr lang="en-US" sz="2000" dirty="0" smtClean="0"/>
          </a:p>
          <a:p>
            <a:pPr algn="just"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/>
              <a:t>Low involvement of </a:t>
            </a:r>
            <a:r>
              <a:rPr lang="en-US" sz="2000" b="1" dirty="0" smtClean="0">
                <a:solidFill>
                  <a:srgbClr val="0070C0"/>
                </a:solidFill>
              </a:rPr>
              <a:t>non-institutional stakeholders and local populations</a:t>
            </a:r>
            <a:r>
              <a:rPr lang="en-US" sz="2000" b="1" dirty="0" smtClean="0"/>
              <a:t>;</a:t>
            </a:r>
            <a:endParaRPr lang="en-US" sz="2000" b="1" dirty="0" smtClean="0"/>
          </a:p>
          <a:p>
            <a:pPr algn="just">
              <a:spcBef>
                <a:spcPts val="600"/>
              </a:spcBef>
              <a:tabLst>
                <a:tab pos="914400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Sustainability</a:t>
            </a:r>
            <a:r>
              <a:rPr lang="en-US" sz="2000" dirty="0" smtClean="0"/>
              <a:t> </a:t>
            </a:r>
            <a:r>
              <a:rPr lang="en-US" sz="2000" dirty="0"/>
              <a:t>of stakeholder networks; </a:t>
            </a:r>
            <a:endParaRPr lang="en-US" sz="2000" dirty="0" smtClean="0"/>
          </a:p>
          <a:p>
            <a:pPr algn="just"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/>
              <a:t>Lack of </a:t>
            </a:r>
            <a:r>
              <a:rPr lang="en-US" sz="2000" b="1" dirty="0">
                <a:solidFill>
                  <a:srgbClr val="0070C0"/>
                </a:solidFill>
              </a:rPr>
              <a:t>capacities</a:t>
            </a:r>
            <a:r>
              <a:rPr lang="en-US" sz="2000" dirty="0"/>
              <a:t> among local actors;</a:t>
            </a:r>
          </a:p>
          <a:p>
            <a:pPr algn="just"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/>
              <a:t>Mismatch </a:t>
            </a:r>
            <a:r>
              <a:rPr lang="en-US" sz="2000" dirty="0"/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expectations</a:t>
            </a:r>
            <a:endParaRPr lang="en-US" sz="2000" dirty="0" smtClean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D119414-C412-4A88-871C-86803AE34EC0}"/>
              </a:ext>
            </a:extLst>
          </p:cNvPr>
          <p:cNvSpPr txBox="1">
            <a:spLocks/>
          </p:cNvSpPr>
          <p:nvPr/>
        </p:nvSpPr>
        <p:spPr>
          <a:xfrm>
            <a:off x="4821382" y="1488259"/>
            <a:ext cx="4085550" cy="50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dirty="0" smtClean="0"/>
              <a:t>Change of paradigm: working </a:t>
            </a:r>
            <a:r>
              <a:rPr lang="en-US" sz="2000" b="1" i="1" dirty="0">
                <a:solidFill>
                  <a:srgbClr val="FF5050"/>
                </a:solidFill>
              </a:rPr>
              <a:t>with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local communities instead of planning </a:t>
            </a:r>
            <a:r>
              <a:rPr lang="en-US" sz="2000" b="1" i="1" dirty="0">
                <a:solidFill>
                  <a:srgbClr val="FF5050"/>
                </a:solidFill>
              </a:rPr>
              <a:t>for</a:t>
            </a:r>
            <a:r>
              <a:rPr lang="en-US" sz="2000" i="1" dirty="0"/>
              <a:t> </a:t>
            </a:r>
            <a:r>
              <a:rPr lang="en-US" sz="2000" dirty="0"/>
              <a:t>them;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dirty="0" smtClean="0"/>
              <a:t>Revision of </a:t>
            </a:r>
            <a:r>
              <a:rPr lang="en-US" sz="2000" b="1" dirty="0" smtClean="0">
                <a:solidFill>
                  <a:srgbClr val="FF5050"/>
                </a:solidFill>
              </a:rPr>
              <a:t>BSS</a:t>
            </a:r>
            <a:r>
              <a:rPr lang="en-US" sz="2000" dirty="0" smtClean="0"/>
              <a:t>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rgbClr val="FF5050"/>
                </a:solidFill>
              </a:rPr>
              <a:t>Previous research </a:t>
            </a:r>
            <a:r>
              <a:rPr lang="en-US" sz="2000" dirty="0" smtClean="0"/>
              <a:t>(e.g.</a:t>
            </a:r>
            <a:r>
              <a:rPr lang="en-US" sz="2000" b="1" dirty="0" smtClean="0">
                <a:solidFill>
                  <a:srgbClr val="FF5050"/>
                </a:solidFill>
              </a:rPr>
              <a:t> </a:t>
            </a:r>
            <a:r>
              <a:rPr lang="en-US" sz="2000" dirty="0" err="1" smtClean="0"/>
              <a:t>radwaste</a:t>
            </a:r>
            <a:r>
              <a:rPr lang="en-US" sz="2000" dirty="0"/>
              <a:t>)</a:t>
            </a:r>
            <a:endParaRPr lang="en-US" sz="2000" dirty="0" smtClean="0"/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 e.g. bottom-up </a:t>
            </a:r>
            <a:r>
              <a:rPr lang="en-GB" sz="2000" dirty="0" smtClean="0">
                <a:sym typeface="Wingdings" panose="05000000000000000000" pitchFamily="2" charset="2"/>
              </a:rPr>
              <a:t>definition of </a:t>
            </a:r>
            <a:r>
              <a:rPr lang="en-US" sz="2000" dirty="0" smtClean="0"/>
              <a:t>‘affected community’</a:t>
            </a:r>
            <a:r>
              <a:rPr lang="en-GB" sz="2000" dirty="0" smtClean="0"/>
              <a:t>. </a:t>
            </a:r>
            <a:endParaRPr lang="en-US" sz="2000" dirty="0" smtClean="0"/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rgbClr val="FF5050"/>
                </a:solidFill>
              </a:rPr>
              <a:t>Good practices </a:t>
            </a:r>
            <a:r>
              <a:rPr lang="en-US" sz="2000" dirty="0" smtClean="0"/>
              <a:t>in some countries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 smtClean="0">
                <a:solidFill>
                  <a:srgbClr val="FF5050"/>
                </a:solidFill>
              </a:rPr>
              <a:t>Institutional </a:t>
            </a:r>
            <a:r>
              <a:rPr lang="en-US" sz="2000" b="1" dirty="0" smtClean="0">
                <a:solidFill>
                  <a:srgbClr val="FF5050"/>
                </a:solidFill>
              </a:rPr>
              <a:t>and non-institutional participation </a:t>
            </a:r>
            <a:r>
              <a:rPr lang="en-US" sz="2000" dirty="0" smtClean="0"/>
              <a:t>(e.g. citizen science) in </a:t>
            </a:r>
            <a:r>
              <a:rPr lang="en-US" sz="2000" dirty="0" err="1" smtClean="0"/>
              <a:t>EPR</a:t>
            </a:r>
            <a:r>
              <a:rPr lang="en-US" sz="2000" dirty="0" smtClean="0"/>
              <a:t> or connected </a:t>
            </a:r>
            <a:r>
              <a:rPr lang="en-US" sz="2000" dirty="0" smtClean="0"/>
              <a:t>fields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>
                <a:solidFill>
                  <a:srgbClr val="FF5050"/>
                </a:solidFill>
              </a:rPr>
              <a:t>Lessons learned </a:t>
            </a:r>
            <a:r>
              <a:rPr lang="en-US" sz="2000" dirty="0"/>
              <a:t>from past accidents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endParaRPr lang="en-US" sz="2000" dirty="0" smtClean="0"/>
          </a:p>
          <a:p>
            <a:pPr algn="just" fontAlgn="auto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endParaRPr lang="en-US" sz="19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23559" y="6203406"/>
            <a:ext cx="253947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914400" algn="l"/>
              </a:tabLst>
            </a:pPr>
            <a:r>
              <a:rPr lang="en-GB" b="1" dirty="0">
                <a:solidFill>
                  <a:srgbClr val="4AA0B1"/>
                </a:solidFill>
              </a:rPr>
              <a:t>ENGAGE</a:t>
            </a:r>
            <a:r>
              <a:rPr lang="en-GB" sz="1200" b="1" dirty="0">
                <a:solidFill>
                  <a:srgbClr val="4AA0B1"/>
                </a:solidFill>
              </a:rPr>
              <a:t> </a:t>
            </a:r>
            <a:r>
              <a:rPr lang="en-GB" b="1" dirty="0">
                <a:solidFill>
                  <a:srgbClr val="4AA0B1"/>
                </a:solidFill>
              </a:rPr>
              <a:t>Deliverable D 9.82</a:t>
            </a:r>
          </a:p>
        </p:txBody>
      </p:sp>
    </p:spTree>
    <p:extLst>
      <p:ext uri="{BB962C8B-B14F-4D97-AF65-F5344CB8AC3E}">
        <p14:creationId xmlns:p14="http://schemas.microsoft.com/office/powerpoint/2010/main" val="19718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477" y="179340"/>
            <a:ext cx="5199456" cy="1085581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Stakeholder </a:t>
            </a:r>
            <a:r>
              <a:rPr lang="en-GB" dirty="0"/>
              <a:t>engagement </a:t>
            </a:r>
            <a:r>
              <a:rPr lang="en-GB" dirty="0" smtClean="0"/>
              <a:t>practices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EU </a:t>
            </a:r>
            <a:r>
              <a:rPr lang="en-GB" sz="2400" dirty="0" smtClean="0"/>
              <a:t>Member States </a:t>
            </a:r>
            <a:br>
              <a:rPr lang="en-GB" sz="2400" dirty="0" smtClean="0"/>
            </a:br>
            <a:r>
              <a:rPr lang="en-GB" sz="2400" dirty="0" smtClean="0"/>
              <a:t>(survey with national regulatory authorities)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3212" y="1631949"/>
          <a:ext cx="8781552" cy="428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-78377" y="3456537"/>
            <a:ext cx="4763588" cy="110598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1506" y="5999447"/>
            <a:ext cx="8342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/>
              <a:t>Data collected through a questionnaire  in the context of a broader study supported by DG energy in 28 EU MS (26 MS responded</a:t>
            </a:r>
            <a:r>
              <a:rPr lang="en-US" dirty="0" smtClean="0"/>
              <a:t>). December </a:t>
            </a:r>
            <a:r>
              <a:rPr lang="en-US" dirty="0"/>
              <a:t>2017 to May 2018</a:t>
            </a:r>
          </a:p>
        </p:txBody>
      </p:sp>
    </p:spTree>
    <p:extLst>
      <p:ext uri="{BB962C8B-B14F-4D97-AF65-F5344CB8AC3E}">
        <p14:creationId xmlns:p14="http://schemas.microsoft.com/office/powerpoint/2010/main" val="11319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41" y="2410691"/>
            <a:ext cx="8525933" cy="3170206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400" b="1" dirty="0">
                <a:ea typeface="Cambria" panose="02040503050406030204" pitchFamily="18" charset="0"/>
                <a:cs typeface="Times New Roman" panose="02020603050405020304" pitchFamily="18" charset="0"/>
              </a:rPr>
              <a:t>What are radiation protection actors and communities doing that may </a:t>
            </a:r>
            <a:r>
              <a:rPr lang="en-US" sz="2400" b="1" i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de facto</a:t>
            </a:r>
            <a:r>
              <a:rPr lang="en-US" sz="2400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count as </a:t>
            </a:r>
            <a:r>
              <a:rPr lang="en-US" sz="2400" b="1" dirty="0" smtClean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participation </a:t>
            </a:r>
            <a:r>
              <a:rPr lang="en-US" sz="24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in emergency preparedness and response</a:t>
            </a:r>
            <a:r>
              <a:rPr lang="en-US" sz="2400" b="1" dirty="0" smtClean="0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(but is </a:t>
            </a:r>
            <a:r>
              <a:rPr lang="en-US" sz="2400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not necessarily labelled that way</a:t>
            </a:r>
            <a:r>
              <a:rPr lang="en-US" sz="2400" b="1" dirty="0" smtClean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)?</a:t>
            </a: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n-US" sz="2400" b="1" dirty="0">
              <a:solidFill>
                <a:srgbClr val="0070C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n-US" sz="2400" b="1" dirty="0">
              <a:solidFill>
                <a:srgbClr val="0070C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6</a:t>
            </a:fld>
            <a:endParaRPr lang="fr-FR"/>
          </a:p>
        </p:txBody>
      </p:sp>
      <p:sp>
        <p:nvSpPr>
          <p:cNvPr id="6" name="Right Arrow 5"/>
          <p:cNvSpPr/>
          <p:nvPr/>
        </p:nvSpPr>
        <p:spPr>
          <a:xfrm>
            <a:off x="3740727" y="4509655"/>
            <a:ext cx="976746" cy="644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4928" y="4477830"/>
            <a:ext cx="283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Mapping formal and informal participation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35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101 ways to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8841"/>
            <a:ext cx="8525933" cy="44881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extreme / deviant case sampling </a:t>
            </a:r>
          </a:p>
          <a:p>
            <a:r>
              <a:rPr lang="en-US" dirty="0"/>
              <a:t>intensity sampling</a:t>
            </a:r>
          </a:p>
          <a:p>
            <a:r>
              <a:rPr lang="en-US" dirty="0"/>
              <a:t>maximum variation sampling</a:t>
            </a:r>
          </a:p>
          <a:p>
            <a:r>
              <a:rPr lang="en-US" dirty="0"/>
              <a:t>homogeneous sample</a:t>
            </a:r>
          </a:p>
          <a:p>
            <a:r>
              <a:rPr lang="en-US" dirty="0"/>
              <a:t>typical case sampling</a:t>
            </a:r>
          </a:p>
          <a:p>
            <a:r>
              <a:rPr lang="en-US" dirty="0"/>
              <a:t>critical case sampling</a:t>
            </a:r>
          </a:p>
          <a:p>
            <a:r>
              <a:rPr lang="en-US" dirty="0"/>
              <a:t>snowball case sampling</a:t>
            </a:r>
          </a:p>
          <a:p>
            <a:r>
              <a:rPr lang="en-US" dirty="0"/>
              <a:t>criterion sampling</a:t>
            </a:r>
          </a:p>
          <a:p>
            <a:r>
              <a:rPr lang="en-US" dirty="0"/>
              <a:t>o</a:t>
            </a:r>
            <a:r>
              <a:rPr lang="en-US" dirty="0" smtClean="0"/>
              <a:t>pportunistic sampling</a:t>
            </a:r>
          </a:p>
          <a:p>
            <a:r>
              <a:rPr lang="en-US" dirty="0"/>
              <a:t>p</a:t>
            </a:r>
            <a:r>
              <a:rPr lang="en-US" dirty="0" smtClean="0"/>
              <a:t>urposeful random sampling</a:t>
            </a:r>
          </a:p>
          <a:p>
            <a:r>
              <a:rPr lang="en-US" dirty="0"/>
              <a:t>s</a:t>
            </a:r>
            <a:r>
              <a:rPr lang="en-US" dirty="0" smtClean="0"/>
              <a:t>ampling politically important cases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9" y="2420983"/>
            <a:ext cx="3854868" cy="20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17784"/>
            <a:ext cx="8525933" cy="4600135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methodologically </a:t>
            </a:r>
            <a:r>
              <a:rPr lang="en-US" b="1" dirty="0"/>
              <a:t>inclusive research synthesis (MIRS</a:t>
            </a:r>
            <a:r>
              <a:rPr lang="en-US" b="1" dirty="0" smtClean="0"/>
              <a:t>)</a:t>
            </a:r>
          </a:p>
          <a:p>
            <a:r>
              <a:rPr lang="en-US" dirty="0"/>
              <a:t>q</a:t>
            </a:r>
            <a:r>
              <a:rPr lang="en-US" dirty="0" smtClean="0"/>
              <a:t>ualitative, interpretive</a:t>
            </a:r>
          </a:p>
          <a:p>
            <a:r>
              <a:rPr lang="en-US" dirty="0"/>
              <a:t>descriptive, </a:t>
            </a:r>
            <a:r>
              <a:rPr lang="en-US" dirty="0" smtClean="0"/>
              <a:t>informative, </a:t>
            </a:r>
            <a:r>
              <a:rPr lang="en-US" dirty="0"/>
              <a:t>evaluative, </a:t>
            </a:r>
            <a:r>
              <a:rPr lang="en-US" dirty="0" smtClean="0"/>
              <a:t>and </a:t>
            </a:r>
            <a:r>
              <a:rPr lang="en-US" i="1" dirty="0" smtClean="0"/>
              <a:t>connective</a:t>
            </a:r>
          </a:p>
          <a:p>
            <a:pPr lvl="1"/>
            <a:r>
              <a:rPr lang="en-US" dirty="0" smtClean="0"/>
              <a:t>“… to </a:t>
            </a:r>
            <a:r>
              <a:rPr lang="en-US" dirty="0"/>
              <a:t>produce new knowledge by making </a:t>
            </a:r>
            <a:r>
              <a:rPr lang="en-US" dirty="0" smtClean="0"/>
              <a:t>explicit connections </a:t>
            </a:r>
            <a:r>
              <a:rPr lang="en-US" dirty="0"/>
              <a:t>and tensions between individual study reports that were not visible </a:t>
            </a:r>
            <a:r>
              <a:rPr lang="en-US" dirty="0" smtClean="0"/>
              <a:t>before”</a:t>
            </a:r>
          </a:p>
          <a:p>
            <a:r>
              <a:rPr lang="en-US" dirty="0"/>
              <a:t>identify “the cracks, or the gaps, in a field rather than producing a meta-narrative”</a:t>
            </a:r>
          </a:p>
          <a:p>
            <a:r>
              <a:rPr lang="en-US" dirty="0"/>
              <a:t>selecting information-rich cases for study in depth</a:t>
            </a:r>
          </a:p>
          <a:p>
            <a:r>
              <a:rPr lang="en-US" dirty="0" smtClean="0"/>
              <a:t>focus </a:t>
            </a:r>
            <a:r>
              <a:rPr lang="en-US" dirty="0"/>
              <a:t>on how results can be useful to stakeholders</a:t>
            </a:r>
          </a:p>
        </p:txBody>
      </p:sp>
    </p:spTree>
    <p:extLst>
      <p:ext uri="{BB962C8B-B14F-4D97-AF65-F5344CB8AC3E}">
        <p14:creationId xmlns:p14="http://schemas.microsoft.com/office/powerpoint/2010/main" val="42486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120882" y="4497355"/>
            <a:ext cx="3023118" cy="2128404"/>
          </a:xfrm>
          <a:prstGeom prst="ellipse">
            <a:avLst/>
          </a:prstGeom>
          <a:solidFill>
            <a:srgbClr val="97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06685"/>
            <a:ext cx="8525933" cy="3949578"/>
          </a:xfrm>
        </p:spPr>
        <p:txBody>
          <a:bodyPr/>
          <a:lstStyle/>
          <a:p>
            <a:r>
              <a:rPr lang="en-US" b="1" dirty="0" smtClean="0"/>
              <a:t>Online resources (Google search, last 10 years)</a:t>
            </a:r>
          </a:p>
          <a:p>
            <a:r>
              <a:rPr lang="en-US" b="1" dirty="0" smtClean="0"/>
              <a:t>Academic and grey literature (Google Scholar search)</a:t>
            </a:r>
          </a:p>
          <a:p>
            <a:pPr lvl="1"/>
            <a:r>
              <a:rPr lang="en-US" dirty="0" smtClean="0"/>
              <a:t>(nuclear </a:t>
            </a:r>
            <a:r>
              <a:rPr lang="en-US" dirty="0"/>
              <a:t>emergency OR nuclear accident OR radioactivity) AND (participation OR panel OR debate OR meeting OR workshop OR action OR protest OR network) AND (stakeholder OR citizen) AND (Belgium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Other sources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referrals by other actors, research projects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0932" y="4686767"/>
            <a:ext cx="25230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Rigor</a:t>
            </a:r>
          </a:p>
          <a:p>
            <a:r>
              <a:rPr lang="en-US" sz="1800" dirty="0" smtClean="0"/>
              <a:t>-sufficient </a:t>
            </a:r>
            <a:r>
              <a:rPr lang="en-US" sz="1800" dirty="0"/>
              <a:t>data</a:t>
            </a:r>
          </a:p>
          <a:p>
            <a:r>
              <a:rPr lang="en-US" sz="1800" dirty="0" smtClean="0"/>
              <a:t>-triangulation</a:t>
            </a:r>
            <a:endParaRPr lang="en-US" sz="1800" dirty="0"/>
          </a:p>
          <a:p>
            <a:r>
              <a:rPr lang="en-US" sz="1800" dirty="0" smtClean="0"/>
              <a:t>-making </a:t>
            </a:r>
            <a:r>
              <a:rPr lang="en-US" sz="1800" dirty="0"/>
              <a:t>transparent</a:t>
            </a:r>
          </a:p>
          <a:p>
            <a:r>
              <a:rPr lang="en-US" sz="1800" dirty="0"/>
              <a:t>what are we missing?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ERT" id="{9E37ED38-8528-4622-97B5-E50A59913621}" vid="{C3144AF8-E3B1-46BB-B32C-B5F65E8202C5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FC03CB2-EF9F-5E4D-9F00-0CB4EA49A2FC}">
  <we:reference id="wa104178141" version="3.10.0.152" store="fr-FR" storeType="OMEX"/>
  <we:alternateReferences>
    <we:reference id="wa104178141" version="3.10.0.15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3624</TotalTime>
  <Pages>22</Pages>
  <Words>858</Words>
  <Application>Microsoft Office PowerPoint</Application>
  <PresentationFormat>On-screen Show (4:3)</PresentationFormat>
  <Paragraphs>150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Interstate-Regular</vt:lpstr>
      <vt:lpstr>Times New Roman</vt:lpstr>
      <vt:lpstr>Wingdings</vt:lpstr>
      <vt:lpstr>CONCERT</vt:lpstr>
      <vt:lpstr>Conception personnalisée</vt:lpstr>
      <vt:lpstr>Formal and informal participation in Emergency Preparedness and Response   A purposeful mapping exercise     </vt:lpstr>
      <vt:lpstr>ENGAGE project</vt:lpstr>
      <vt:lpstr>Guiding research questions </vt:lpstr>
      <vt:lpstr>Challenges and opportunities (examples)</vt:lpstr>
      <vt:lpstr> Stakeholder engagement practices in  EU Member States  (survey with national regulatory authorities)  </vt:lpstr>
      <vt:lpstr>PowerPoint Presentation</vt:lpstr>
      <vt:lpstr>101 ways to sample</vt:lpstr>
      <vt:lpstr>What else is there?</vt:lpstr>
      <vt:lpstr>Data collection</vt:lpstr>
      <vt:lpstr>Database with different cases Most frequent</vt:lpstr>
      <vt:lpstr>Database with different cases Rare</vt:lpstr>
      <vt:lpstr>Database with different cases “Exotic”</vt:lpstr>
      <vt:lpstr>Different patterns of interaction (1)</vt:lpstr>
      <vt:lpstr>Different patterns of interaction (2)</vt:lpstr>
      <vt:lpstr>Continuous vs. discontinuous</vt:lpstr>
      <vt:lpstr>PowerPoint Presentation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Oudheusden Michiel</dc:creator>
  <cp:lastModifiedBy>Turcanu Catrinel</cp:lastModifiedBy>
  <cp:revision>370</cp:revision>
  <cp:lastPrinted>2011-12-22T07:31:06Z</cp:lastPrinted>
  <dcterms:created xsi:type="dcterms:W3CDTF">2017-11-13T09:28:55Z</dcterms:created>
  <dcterms:modified xsi:type="dcterms:W3CDTF">2019-04-03T23:06:26Z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