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61" r:id="rId3"/>
    <p:sldId id="311" r:id="rId4"/>
    <p:sldId id="310" r:id="rId5"/>
    <p:sldId id="312" r:id="rId6"/>
    <p:sldId id="313" r:id="rId7"/>
    <p:sldId id="314" r:id="rId8"/>
    <p:sldId id="315" r:id="rId9"/>
    <p:sldId id="319" r:id="rId10"/>
    <p:sldId id="316" r:id="rId11"/>
    <p:sldId id="321" r:id="rId12"/>
    <p:sldId id="317" r:id="rId13"/>
    <p:sldId id="322" r:id="rId14"/>
    <p:sldId id="318" r:id="rId15"/>
    <p:sldId id="3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3"/>
    <a:srgbClr val="008080"/>
    <a:srgbClr val="006666"/>
    <a:srgbClr val="7CBEA2"/>
    <a:srgbClr val="005654"/>
    <a:srgbClr val="339966"/>
    <a:srgbClr val="BFD3C9"/>
    <a:srgbClr val="F2F0E6"/>
    <a:srgbClr val="E9E6D7"/>
    <a:srgbClr val="B0B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6688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7620-1233-4B3D-A289-B4B4D1C4E50C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99130-C8A7-4583-ADF7-5591D0EBD8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2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3254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0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0019" y="5331892"/>
            <a:ext cx="5797440" cy="575851"/>
          </a:xfrm>
          <a:effectLst>
            <a:outerShdw blurRad="50800" dist="12700" dir="2700000" algn="ctr" rotWithShape="0">
              <a:srgbClr val="C0C0C0">
                <a:alpha val="40000"/>
              </a:srgbClr>
            </a:outerShdw>
          </a:effectLst>
          <a:extLst/>
        </p:spPr>
        <p:txBody>
          <a:bodyPr/>
          <a:lstStyle>
            <a:lvl1pPr marL="0" indent="0" algn="r">
              <a:buFontTx/>
              <a:buNone/>
              <a:defRPr sz="2000" b="0" smtClean="0">
                <a:ln>
                  <a:noFill/>
                </a:ln>
                <a:solidFill>
                  <a:srgbClr val="002060"/>
                </a:solidFill>
                <a:effectLst/>
                <a:latin typeface="Futura Md BT"/>
              </a:defRPr>
            </a:lvl1pPr>
          </a:lstStyle>
          <a:p>
            <a:pPr lvl="0"/>
            <a:r>
              <a:rPr lang="es-ES" altLang="es-ES" noProof="0" dirty="0" smtClean="0"/>
              <a:t>Haga clic para modificar el estilo de subtítulo del patrón</a:t>
            </a:r>
          </a:p>
        </p:txBody>
      </p:sp>
      <p:sp>
        <p:nvSpPr>
          <p:cNvPr id="6152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1245370" y="3103043"/>
            <a:ext cx="7773120" cy="1952845"/>
          </a:xfrm>
          <a:solidFill>
            <a:srgbClr val="F2F0E6"/>
          </a:solidFill>
          <a:ln cap="rnd"/>
          <a:effectLst/>
        </p:spPr>
        <p:txBody>
          <a:bodyPr/>
          <a:lstStyle>
            <a:lvl1pPr algn="r">
              <a:defRPr sz="3300" b="0" smtClean="0">
                <a:ln>
                  <a:noFill/>
                </a:ln>
                <a:solidFill>
                  <a:srgbClr val="005654"/>
                </a:solidFill>
                <a:effectLst>
                  <a:outerShdw blurRad="38100" dist="38100" dir="2700000" algn="tl">
                    <a:srgbClr val="7CBEA2">
                      <a:alpha val="43000"/>
                    </a:srgbClr>
                  </a:outerShdw>
                </a:effectLst>
                <a:latin typeface="Futura Md BT"/>
              </a:defRPr>
            </a:lvl1pPr>
          </a:lstStyle>
          <a:p>
            <a:pPr lvl="0"/>
            <a:r>
              <a:rPr lang="es-ES" altLang="es-ES" noProof="0" dirty="0" smtClean="0"/>
              <a:t>Haga clic para modificar el estilo de título del patrón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23" y="1120138"/>
            <a:ext cx="3120881" cy="103264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09" y="265894"/>
            <a:ext cx="1013294" cy="952147"/>
          </a:xfrm>
          <a:prstGeom prst="rect">
            <a:avLst/>
          </a:prstGeom>
        </p:spPr>
      </p:pic>
      <p:pic>
        <p:nvPicPr>
          <p:cNvPr id="8" name="Image 9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" y="0"/>
            <a:ext cx="2273300" cy="9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305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t_PREPARE_NAL_e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8837" y="2129986"/>
            <a:ext cx="6786328" cy="2771767"/>
          </a:xfrm>
        </p:spPr>
        <p:txBody>
          <a:bodyPr/>
          <a:lstStyle>
            <a:lvl1pPr algn="ctr">
              <a:defRPr sz="3300"/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316701" cy="10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7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Ins="108000"/>
          <a:lstStyle>
            <a:lvl1pPr>
              <a:defRPr sz="2600" b="0" baseline="0">
                <a:latin typeface="Futura Md BT" pitchFamily="34" charset="0"/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680" y="979303"/>
            <a:ext cx="8556592" cy="5258644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 marL="673930" indent="-259204">
              <a:lnSpc>
                <a:spcPct val="10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300"/>
              </a:spcAft>
              <a:buClr>
                <a:srgbClr val="0033CC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1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332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0" y="979305"/>
            <a:ext cx="4043520" cy="45249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241" y="979305"/>
            <a:ext cx="4044960" cy="45249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29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0812" y="2112"/>
            <a:ext cx="7022501" cy="65298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3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30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1" y="1535203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1" y="2174630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0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4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Contraportada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3254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0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655351" y="4973304"/>
            <a:ext cx="5797440" cy="575851"/>
          </a:xfrm>
          <a:solidFill>
            <a:schemeClr val="bg1"/>
          </a:solidFill>
          <a:effectLst>
            <a:outerShdw blurRad="50800" dist="12700" dir="2700000" algn="ctr" rotWithShape="0">
              <a:srgbClr val="C0C0C0">
                <a:alpha val="40000"/>
              </a:srgbClr>
            </a:outerShdw>
          </a:effectLst>
          <a:extLst/>
        </p:spPr>
        <p:txBody>
          <a:bodyPr/>
          <a:lstStyle>
            <a:lvl1pPr marL="0" indent="0" algn="ctr">
              <a:buFontTx/>
              <a:buNone/>
              <a:defRPr sz="2000" b="0" smtClean="0">
                <a:ln>
                  <a:noFill/>
                </a:ln>
                <a:solidFill>
                  <a:srgbClr val="002060"/>
                </a:solidFill>
                <a:effectLst/>
                <a:latin typeface="Futura Md BT"/>
              </a:defRPr>
            </a:lvl1pPr>
          </a:lstStyle>
          <a:p>
            <a:pPr lvl="0"/>
            <a:r>
              <a:rPr lang="es-ES" altLang="es-ES" noProof="0" dirty="0" smtClean="0"/>
              <a:t>Haga clic para modificar el estilo de subtítulo del patrón</a:t>
            </a:r>
          </a:p>
        </p:txBody>
      </p:sp>
      <p:sp>
        <p:nvSpPr>
          <p:cNvPr id="615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67511" y="2653553"/>
            <a:ext cx="7773120" cy="573742"/>
          </a:xfrm>
          <a:solidFill>
            <a:srgbClr val="F2F0E6"/>
          </a:solidFill>
          <a:ln cap="rnd"/>
          <a:effectLst/>
        </p:spPr>
        <p:txBody>
          <a:bodyPr/>
          <a:lstStyle>
            <a:lvl1pPr algn="ctr">
              <a:defRPr sz="2000" b="0" smtClean="0">
                <a:ln>
                  <a:noFill/>
                </a:ln>
                <a:solidFill>
                  <a:srgbClr val="005654"/>
                </a:solidFill>
                <a:effectLst>
                  <a:outerShdw blurRad="38100" dist="38100" dir="2700000" algn="tl">
                    <a:srgbClr val="7CBEA2">
                      <a:alpha val="43000"/>
                    </a:srgbClr>
                  </a:outerShdw>
                </a:effectLst>
                <a:latin typeface="Futura Md BT"/>
              </a:defRPr>
            </a:lvl1pPr>
          </a:lstStyle>
          <a:p>
            <a:pPr lvl="0"/>
            <a:r>
              <a:rPr lang="es-ES" altLang="es-ES" noProof="0" dirty="0" smtClean="0"/>
              <a:t>Haga clic para modificar el estilo de título del patrón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4119" y="696838"/>
            <a:ext cx="6240637" cy="1098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lIns="38508" tIns="37620" rIns="38508" bIns="37620" anchor="b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algn="l" defTabSz="82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36638" indent="-207963" algn="l" defTabSz="82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50975" indent="-206375" algn="l" defTabSz="82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6900" indent="-207963" algn="l" defTabSz="82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4100" indent="-207963" defTabSz="828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81300" indent="-207963" defTabSz="828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8500" indent="-207963" defTabSz="828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5700" indent="-207963" defTabSz="828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effectLst/>
                <a:latin typeface="Calibri"/>
                <a:ea typeface="Times New Roman"/>
                <a:cs typeface="Times New Roman"/>
              </a:rPr>
              <a:t>JORNADA – TALLER SOBRE:</a:t>
            </a:r>
            <a:endParaRPr lang="es-ES" sz="12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" sz="2000" b="1" cap="small" dirty="0" smtClean="0">
                <a:solidFill>
                  <a:srgbClr val="006600"/>
                </a:solidFill>
                <a:effectLst/>
                <a:latin typeface="Tw Cen MT Condensed"/>
                <a:ea typeface="Times New Roman"/>
                <a:cs typeface="Times New Roman"/>
              </a:rPr>
              <a:t>Preparación frente a Emergencias Radiológicas y Nucleares: Claves para la mejora.</a:t>
            </a:r>
            <a:endParaRPr lang="es-ES" sz="20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100" b="1" dirty="0" smtClean="0">
                <a:solidFill>
                  <a:srgbClr val="808080"/>
                </a:solidFill>
                <a:effectLst/>
                <a:latin typeface="Calibri"/>
                <a:ea typeface="Times New Roman"/>
                <a:cs typeface="Times New Roman"/>
              </a:rPr>
              <a:t>ETSII-UPM. Madrid, 21 de septiembre de 2018</a:t>
            </a:r>
            <a:endParaRPr lang="es-E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0" name="9 Grupo"/>
          <p:cNvGrpSpPr/>
          <p:nvPr userDrawn="1"/>
        </p:nvGrpSpPr>
        <p:grpSpPr>
          <a:xfrm>
            <a:off x="6651821" y="264593"/>
            <a:ext cx="2165871" cy="1530807"/>
            <a:chOff x="6651821" y="160013"/>
            <a:chExt cx="2165871" cy="1530807"/>
          </a:xfrm>
        </p:grpSpPr>
        <p:pic>
          <p:nvPicPr>
            <p:cNvPr id="4" name="3 Imagen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821" y="1046758"/>
              <a:ext cx="1946500" cy="644062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5731" y="160013"/>
              <a:ext cx="1071961" cy="1007274"/>
            </a:xfrm>
            <a:prstGeom prst="rect">
              <a:avLst/>
            </a:prstGeom>
          </p:spPr>
        </p:pic>
      </p:grp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506071" y="3719792"/>
            <a:ext cx="6096000" cy="476250"/>
          </a:xfrm>
          <a:solidFill>
            <a:schemeClr val="bg1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02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20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 bwMode="auto">
          <a:xfrm>
            <a:off x="0" y="13253"/>
            <a:ext cx="9144000" cy="766677"/>
          </a:xfrm>
          <a:prstGeom prst="rect">
            <a:avLst/>
          </a:prstGeom>
          <a:gradFill flip="none" rotWithShape="1">
            <a:gsLst>
              <a:gs pos="0">
                <a:srgbClr val="E9E6D7"/>
              </a:gs>
              <a:gs pos="100000">
                <a:srgbClr val="F2F0E6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3254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600" dirty="0" smtClean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0" y="6353032"/>
            <a:ext cx="9144000" cy="504968"/>
          </a:xfrm>
          <a:prstGeom prst="rect">
            <a:avLst/>
          </a:prstGeom>
          <a:gradFill flip="none" rotWithShape="1">
            <a:gsLst>
              <a:gs pos="0">
                <a:srgbClr val="E9E6D7"/>
              </a:gs>
              <a:gs pos="50000">
                <a:srgbClr val="F2F0E6"/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800" smtClean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661" y="1079779"/>
            <a:ext cx="8637701" cy="52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920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93092" y="33126"/>
            <a:ext cx="6399360" cy="6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dirty="0" smtClean="0"/>
              <a:t>Click to edit the title text format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13252" y="13252"/>
            <a:ext cx="9144000" cy="6858000"/>
          </a:xfrm>
          <a:prstGeom prst="rect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3254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8297320" y="6485002"/>
            <a:ext cx="849600" cy="2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 defTabSz="32544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FAB19807-F466-4E5D-A4DD-EF2C64FFFF0E}" type="slidenum">
              <a:rPr lang="en-GB" altLang="es-ES" sz="1500" b="1">
                <a:solidFill>
                  <a:srgbClr val="002463"/>
                </a:solidFill>
                <a:latin typeface="Futura Md BT" panose="020B0802020204020204" pitchFamily="34" charset="0"/>
              </a:rPr>
              <a:pPr algn="ctr" defTabSz="325445" fontAlgn="base" hangingPunct="0">
                <a:lnSpc>
                  <a:spcPct val="93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‹Nº›</a:t>
            </a:fld>
            <a:endParaRPr lang="en-GB" altLang="es-ES" sz="1500" b="1" dirty="0">
              <a:solidFill>
                <a:srgbClr val="002463"/>
              </a:solidFill>
              <a:latin typeface="Futura Md BT" panose="020B0802020204020204" pitchFamily="34" charset="0"/>
            </a:endParaRPr>
          </a:p>
        </p:txBody>
      </p:sp>
      <p:sp>
        <p:nvSpPr>
          <p:cNvPr id="1037" name="Text Box 17"/>
          <p:cNvSpPr txBox="1">
            <a:spLocks noChangeArrowheads="1"/>
          </p:cNvSpPr>
          <p:nvPr/>
        </p:nvSpPr>
        <p:spPr bwMode="auto">
          <a:xfrm>
            <a:off x="2553707" y="6394234"/>
            <a:ext cx="3872724" cy="42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108" tIns="39187" rIns="75108" bIns="39187">
            <a:spAutoFit/>
          </a:bodyPr>
          <a:lstStyle/>
          <a:p>
            <a:pPr algn="r" defTabSz="3254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altLang="es-ES" sz="1200" b="1" dirty="0" smtClean="0">
                <a:solidFill>
                  <a:srgbClr val="002463"/>
                </a:solidFill>
                <a:latin typeface="Futura Md BT" panose="020B0802020204020204" pitchFamily="34" charset="0"/>
              </a:rPr>
              <a:t>5th NERIS Workshop</a:t>
            </a:r>
          </a:p>
          <a:p>
            <a:pPr algn="r" defTabSz="3254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200" b="1" dirty="0" smtClean="0">
                <a:solidFill>
                  <a:srgbClr val="002463"/>
                </a:solidFill>
                <a:latin typeface="Futura Md BT" panose="020B0802020204020204" pitchFamily="34" charset="0"/>
              </a:rPr>
              <a:t>3-5 April 2019, DTU </a:t>
            </a:r>
            <a:r>
              <a:rPr lang="en-GB" altLang="es-ES" sz="1200" b="1" dirty="0" err="1" smtClean="0">
                <a:solidFill>
                  <a:srgbClr val="002463"/>
                </a:solidFill>
                <a:latin typeface="Futura Md BT" panose="020B0802020204020204" pitchFamily="34" charset="0"/>
              </a:rPr>
              <a:t>Nutech</a:t>
            </a:r>
            <a:r>
              <a:rPr lang="en-GB" altLang="es-ES" sz="1200" b="1" dirty="0" smtClean="0">
                <a:solidFill>
                  <a:srgbClr val="002463"/>
                </a:solidFill>
                <a:latin typeface="Futura Md BT" panose="020B0802020204020204" pitchFamily="34" charset="0"/>
              </a:rPr>
              <a:t>, Roskilde, Denmark</a:t>
            </a:r>
            <a:endParaRPr lang="en-GB" altLang="es-ES" sz="1200" b="1" dirty="0">
              <a:solidFill>
                <a:srgbClr val="002463"/>
              </a:solidFill>
              <a:latin typeface="Futura Md BT" panose="020B0802020204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0" y="6388852"/>
            <a:ext cx="513380" cy="482400"/>
          </a:xfrm>
          <a:prstGeom prst="rect">
            <a:avLst/>
          </a:prstGeom>
        </p:spPr>
      </p:pic>
      <p:sp>
        <p:nvSpPr>
          <p:cNvPr id="17" name="16 Rectángulo"/>
          <p:cNvSpPr/>
          <p:nvPr userDrawn="1"/>
        </p:nvSpPr>
        <p:spPr bwMode="auto">
          <a:xfrm>
            <a:off x="0" y="671264"/>
            <a:ext cx="9144000" cy="144000"/>
          </a:xfrm>
          <a:prstGeom prst="rect">
            <a:avLst/>
          </a:prstGeom>
          <a:gradFill>
            <a:gsLst>
              <a:gs pos="0">
                <a:srgbClr val="7CBEA2"/>
              </a:gs>
              <a:gs pos="100000">
                <a:srgbClr val="008080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544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316701" cy="1057835"/>
          </a:xfrm>
          <a:prstGeom prst="rect">
            <a:avLst/>
          </a:prstGeom>
        </p:spPr>
      </p:pic>
      <p:pic>
        <p:nvPicPr>
          <p:cNvPr id="15" name="3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9" y="6333280"/>
            <a:ext cx="1593173" cy="527153"/>
          </a:xfrm>
          <a:prstGeom prst="rect">
            <a:avLst/>
          </a:prstGeom>
        </p:spPr>
      </p:pic>
      <p:cxnSp>
        <p:nvCxnSpPr>
          <p:cNvPr id="21" name="20 Conector recto"/>
          <p:cNvCxnSpPr/>
          <p:nvPr/>
        </p:nvCxnSpPr>
        <p:spPr bwMode="auto">
          <a:xfrm>
            <a:off x="0" y="6332244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Imag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56" y="6258615"/>
            <a:ext cx="1584000" cy="6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4" r:id="rId9"/>
    <p:sldLayoutId id="2147483693" r:id="rId10"/>
  </p:sldLayoutIdLst>
  <p:timing>
    <p:tnLst>
      <p:par>
        <p:cTn id="1" dur="indefinite" restart="never" nodeType="tmRoot"/>
      </p:par>
    </p:tnLst>
  </p:timing>
  <p:txStyles>
    <p:titleStyle>
      <a:lvl1pPr algn="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0">
          <a:solidFill>
            <a:srgbClr val="006666"/>
          </a:solidFill>
          <a:effectLst/>
          <a:latin typeface="Futura Md BT" panose="020B0802020204020204" pitchFamily="34" charset="0"/>
          <a:ea typeface="+mj-ea"/>
          <a:cs typeface="+mj-cs"/>
        </a:defRPr>
      </a:lvl1pPr>
      <a:lvl2pPr algn="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6699"/>
          </a:solidFill>
          <a:latin typeface="Futura Md BT" pitchFamily="34" charset="0"/>
        </a:defRPr>
      </a:lvl2pPr>
      <a:lvl3pPr algn="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6699"/>
          </a:solidFill>
          <a:latin typeface="Futura Md BT" pitchFamily="34" charset="0"/>
        </a:defRPr>
      </a:lvl3pPr>
      <a:lvl4pPr algn="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6699"/>
          </a:solidFill>
          <a:latin typeface="Futura Md BT" pitchFamily="34" charset="0"/>
        </a:defRPr>
      </a:lvl4pPr>
      <a:lvl5pPr algn="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6699"/>
          </a:solidFill>
          <a:latin typeface="Futura Md BT" pitchFamily="34" charset="0"/>
        </a:defRPr>
      </a:lvl5pPr>
      <a:lvl6pPr marL="2280994" indent="-207363" algn="ct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Arial" charset="0"/>
        </a:defRPr>
      </a:lvl6pPr>
      <a:lvl7pPr marL="2695720" indent="-207363" algn="ct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Arial" charset="0"/>
        </a:defRPr>
      </a:lvl7pPr>
      <a:lvl8pPr marL="3110446" indent="-207363" algn="ct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Arial" charset="0"/>
        </a:defRPr>
      </a:lvl8pPr>
      <a:lvl9pPr marL="3525172" indent="-207363" algn="ctr" defTabSz="32544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Arial" charset="0"/>
        </a:defRPr>
      </a:lvl9pPr>
    </p:titleStyle>
    <p:bodyStyle>
      <a:lvl1pPr marL="311045" marR="0" indent="-311045" algn="l" defTabSz="325445" rtl="0" eaLnBrk="1" fontAlgn="base" latinLnBrk="0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Tx/>
        <a:buBlip>
          <a:blip r:embed="rId16"/>
        </a:buBlip>
        <a:tabLst/>
        <a:defRPr sz="2200">
          <a:solidFill>
            <a:srgbClr val="003550"/>
          </a:solidFill>
          <a:latin typeface="+mn-lt"/>
          <a:ea typeface="+mn-ea"/>
          <a:cs typeface="+mn-cs"/>
        </a:defRPr>
      </a:lvl1pPr>
      <a:lvl2pPr marL="673930" marR="0" indent="-259204" algn="l" defTabSz="325445" rtl="0" eaLnBrk="1" fontAlgn="base" latinLnBrk="0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0000"/>
        <a:buFontTx/>
        <a:buBlip>
          <a:blip r:embed="rId17"/>
        </a:buBlip>
        <a:tabLst/>
        <a:defRPr sz="1800">
          <a:solidFill>
            <a:srgbClr val="003550"/>
          </a:solidFill>
          <a:latin typeface="+mn-lt"/>
        </a:defRPr>
      </a:lvl2pPr>
      <a:lvl3pPr marL="1036815" marR="0" indent="-207363" algn="l" defTabSz="325445" rtl="0" eaLnBrk="1" fontAlgn="base" latinLnBrk="0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Tx/>
        <a:buBlip>
          <a:blip r:embed="rId18"/>
        </a:buBlip>
        <a:tabLst/>
        <a:defRPr>
          <a:solidFill>
            <a:srgbClr val="003550"/>
          </a:solidFill>
          <a:latin typeface="+mn-lt"/>
        </a:defRPr>
      </a:lvl3pPr>
      <a:lvl4pPr marL="1451541" marR="0" indent="-207363" algn="l" defTabSz="325445" rtl="0" eaLnBrk="1" fontAlgn="base" latinLnBrk="0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Tx/>
        <a:buBlip>
          <a:blip r:embed="rId19"/>
        </a:buBlip>
        <a:tabLst/>
        <a:defRPr sz="1500">
          <a:solidFill>
            <a:srgbClr val="003550"/>
          </a:solidFill>
          <a:latin typeface="+mn-lt"/>
        </a:defRPr>
      </a:lvl4pPr>
      <a:lvl5pPr marL="1866268" marR="0" indent="-207363" algn="l" defTabSz="325445" rtl="0" eaLnBrk="1" fontAlgn="base" latinLnBrk="0" hangingPunct="1">
        <a:lnSpc>
          <a:spcPct val="93000"/>
        </a:lnSpc>
        <a:spcBef>
          <a:spcPct val="0"/>
        </a:spcBef>
        <a:spcAft>
          <a:spcPts val="261"/>
        </a:spcAft>
        <a:buClr>
          <a:srgbClr val="003550"/>
        </a:buClr>
        <a:buSzPct val="100000"/>
        <a:buFontTx/>
        <a:buBlip>
          <a:blip r:embed="rId20"/>
        </a:buBlip>
        <a:tabLst/>
        <a:defRPr sz="1500">
          <a:solidFill>
            <a:srgbClr val="003550"/>
          </a:solidFill>
          <a:latin typeface="+mn-lt"/>
        </a:defRPr>
      </a:lvl5pPr>
      <a:lvl6pPr marL="2280994" indent="-207363" algn="l" defTabSz="3254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500">
          <a:solidFill>
            <a:srgbClr val="000000"/>
          </a:solidFill>
          <a:latin typeface="+mn-lt"/>
        </a:defRPr>
      </a:lvl6pPr>
      <a:lvl7pPr marL="2695720" indent="-207363" algn="l" defTabSz="3254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500">
          <a:solidFill>
            <a:srgbClr val="000000"/>
          </a:solidFill>
          <a:latin typeface="+mn-lt"/>
        </a:defRPr>
      </a:lvl7pPr>
      <a:lvl8pPr marL="3110446" indent="-207363" algn="l" defTabSz="3254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500">
          <a:solidFill>
            <a:srgbClr val="000000"/>
          </a:solidFill>
          <a:latin typeface="+mn-lt"/>
        </a:defRPr>
      </a:lvl8pPr>
      <a:lvl9pPr marL="3525172" indent="-207363" algn="l" defTabSz="325445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5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9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45370" y="2775784"/>
            <a:ext cx="7773120" cy="1952845"/>
          </a:xfrm>
        </p:spPr>
        <p:txBody>
          <a:bodyPr/>
          <a:lstStyle/>
          <a:p>
            <a:r>
              <a:rPr lang="en-US" sz="3400" b="1" dirty="0">
                <a:effectLst/>
              </a:rPr>
              <a:t>Nuclear and Radiological Emergency Preparedness in Spain: </a:t>
            </a:r>
            <a:br>
              <a:rPr lang="en-US" sz="3400" b="1" dirty="0">
                <a:effectLst/>
              </a:rPr>
            </a:br>
            <a:r>
              <a:rPr lang="en-US" sz="3400" b="1" dirty="0">
                <a:effectLst/>
              </a:rPr>
              <a:t>some keys for improvement </a:t>
            </a:r>
            <a:endParaRPr lang="es-ES" sz="3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23876" y="4908375"/>
            <a:ext cx="4417614" cy="19159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Eduardo Gallego </a:t>
            </a:r>
            <a:r>
              <a:rPr lang="es-ES" dirty="0" smtClean="0"/>
              <a:t>(UPM, SEPR)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dirty="0" smtClean="0"/>
              <a:t>Borja Bravo (</a:t>
            </a:r>
            <a:r>
              <a:rPr lang="es-ES" dirty="0" err="1" smtClean="0"/>
              <a:t>Tecnatom</a:t>
            </a:r>
            <a:r>
              <a:rPr lang="es-ES" dirty="0" smtClean="0"/>
              <a:t>, SEPR)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dirty="0" smtClean="0"/>
              <a:t>Elisabeth Cardis (IS Global)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dirty="0" smtClean="0"/>
              <a:t>Blanca García-Puerta (CIEMAT)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dirty="0" smtClean="0"/>
              <a:t>Liudmila Liutsko (IS Global)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dirty="0" smtClean="0"/>
              <a:t>Milagros </a:t>
            </a:r>
            <a:r>
              <a:rPr lang="es-ES" dirty="0"/>
              <a:t>Montero </a:t>
            </a:r>
            <a:r>
              <a:rPr lang="es-ES" dirty="0" smtClean="0"/>
              <a:t>(CIEMAT)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" dirty="0" smtClean="0"/>
              <a:t>Adelaida Sarukhan (IS Global)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0" y="864983"/>
            <a:ext cx="3388095" cy="1258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0" y="5731592"/>
            <a:ext cx="3176240" cy="10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identified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1232033"/>
            <a:ext cx="8556592" cy="4985887"/>
          </a:xfrm>
        </p:spPr>
        <p:txBody>
          <a:bodyPr>
            <a:norm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adiological </a:t>
            </a:r>
            <a:r>
              <a:rPr lang="en-GB" sz="2400" u="sng" dirty="0"/>
              <a:t>non-nuclear emergencies</a:t>
            </a:r>
            <a:r>
              <a:rPr lang="en-GB" sz="2400" dirty="0"/>
              <a:t> are in general more difficult to prepare </a:t>
            </a:r>
            <a:r>
              <a:rPr lang="en-GB" sz="2400" dirty="0" smtClean="0"/>
              <a:t>because </a:t>
            </a:r>
            <a:r>
              <a:rPr lang="en-GB" sz="2400" dirty="0"/>
              <a:t>of the difficulty to identify potentially affected areas and the heterogeneity of situations. </a:t>
            </a:r>
            <a:endParaRPr lang="en-GB" sz="2400" dirty="0" smtClean="0"/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need to fill existing gaps and the preparation of the main actors involved was highlighted. </a:t>
            </a:r>
            <a:endParaRPr lang="es-ES" sz="2000" dirty="0"/>
          </a:p>
          <a:p>
            <a:r>
              <a:rPr lang="en-GB" sz="2400" dirty="0" smtClean="0"/>
              <a:t>An </a:t>
            </a:r>
            <a:r>
              <a:rPr lang="en-GB" sz="2400" dirty="0"/>
              <a:t>obstacle is the </a:t>
            </a:r>
            <a:r>
              <a:rPr lang="en-GB" sz="2400" u="sng" dirty="0"/>
              <a:t>fragmentation of </a:t>
            </a:r>
            <a:r>
              <a:rPr lang="en-GB" sz="2400" u="sng" dirty="0" smtClean="0"/>
              <a:t>legal competences</a:t>
            </a:r>
            <a:r>
              <a:rPr lang="en-GB" sz="2400" dirty="0" smtClean="0"/>
              <a:t> </a:t>
            </a:r>
            <a:r>
              <a:rPr lang="en-GB" sz="2400" dirty="0"/>
              <a:t>between central, regional and local administration levels. </a:t>
            </a:r>
            <a:endParaRPr lang="en-GB" sz="2400" dirty="0" smtClean="0"/>
          </a:p>
          <a:p>
            <a:pPr lvl="1"/>
            <a:r>
              <a:rPr lang="en-GB" sz="2000" dirty="0" smtClean="0"/>
              <a:t>During </a:t>
            </a:r>
            <a:r>
              <a:rPr lang="en-GB" sz="2000" dirty="0"/>
              <a:t>the emergency </a:t>
            </a:r>
            <a:r>
              <a:rPr lang="en-GB" sz="2000" dirty="0" smtClean="0"/>
              <a:t>phase, </a:t>
            </a:r>
            <a:r>
              <a:rPr lang="en-GB" sz="2000" dirty="0" smtClean="0"/>
              <a:t>a </a:t>
            </a:r>
            <a:r>
              <a:rPr lang="en-GB" sz="2000" dirty="0"/>
              <a:t>single chain of command is </a:t>
            </a:r>
            <a:r>
              <a:rPr lang="en-GB" sz="2000" dirty="0" smtClean="0"/>
              <a:t>necessary t</a:t>
            </a:r>
            <a:r>
              <a:rPr lang="en-GB" sz="2000" dirty="0" smtClean="0"/>
              <a:t>o </a:t>
            </a:r>
            <a:r>
              <a:rPr lang="en-GB" sz="2000" dirty="0"/>
              <a:t>avoid lack of </a:t>
            </a:r>
            <a:r>
              <a:rPr lang="en-GB" sz="2000" dirty="0" smtClean="0"/>
              <a:t>coordination.</a:t>
            </a:r>
            <a:endParaRPr lang="en-GB" sz="2000" dirty="0" smtClean="0"/>
          </a:p>
          <a:p>
            <a:pPr lvl="1"/>
            <a:r>
              <a:rPr lang="en-GB" sz="2000" dirty="0" smtClean="0"/>
              <a:t>But, for </a:t>
            </a:r>
            <a:r>
              <a:rPr lang="en-GB" sz="2000" dirty="0"/>
              <a:t>the development and management of intermediate and recovery </a:t>
            </a:r>
            <a:r>
              <a:rPr lang="en-GB" sz="2000" dirty="0" smtClean="0"/>
              <a:t>phases, </a:t>
            </a:r>
            <a:r>
              <a:rPr lang="en-GB" sz="2000" dirty="0" smtClean="0"/>
              <a:t>decentralization </a:t>
            </a:r>
            <a:r>
              <a:rPr lang="en-GB" sz="2000" dirty="0"/>
              <a:t>and local administration levels are </a:t>
            </a:r>
            <a:r>
              <a:rPr lang="en-GB" sz="2000" dirty="0" smtClean="0"/>
              <a:t>important.</a:t>
            </a:r>
            <a:endParaRPr lang="en-GB" sz="2000" dirty="0" smtClean="0"/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any case, it is convenient to establish networks and coordinate the flow of information between the groups involved</a:t>
            </a:r>
            <a:r>
              <a:rPr lang="en-U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73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</a:t>
            </a:r>
            <a:r>
              <a:rPr lang="en-GB" dirty="0" smtClean="0"/>
              <a:t>identified (2)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1203158"/>
            <a:ext cx="8556592" cy="4985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There are doubts about </a:t>
            </a:r>
            <a:r>
              <a:rPr lang="en-US" u="sng" dirty="0"/>
              <a:t>capacity of </a:t>
            </a:r>
            <a:r>
              <a:rPr lang="en-US" u="sng" dirty="0" smtClean="0"/>
              <a:t>laboratories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afford massive </a:t>
            </a:r>
            <a:r>
              <a:rPr lang="en-US" dirty="0"/>
              <a:t>analysis of samples with relatively high activities, giving answers in a reasonable time. The </a:t>
            </a:r>
            <a:r>
              <a:rPr lang="en-US" dirty="0" smtClean="0"/>
              <a:t>technical </a:t>
            </a:r>
            <a:r>
              <a:rPr lang="en-US" dirty="0"/>
              <a:t>competence of laboratories are not questioned.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u="sng" dirty="0" smtClean="0"/>
              <a:t>communication </a:t>
            </a:r>
            <a:r>
              <a:rPr lang="en-US" u="sng" dirty="0"/>
              <a:t>role of the nuclear installation</a:t>
            </a:r>
            <a:r>
              <a:rPr lang="en-US" dirty="0"/>
              <a:t> during the </a:t>
            </a:r>
            <a:r>
              <a:rPr lang="en-US" dirty="0" smtClean="0"/>
              <a:t>accident not always duly taken into account</a:t>
            </a: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Beyond dose criteria, </a:t>
            </a:r>
            <a:r>
              <a:rPr lang="en-US" u="sng" dirty="0" smtClean="0"/>
              <a:t>implementation of countermeasures</a:t>
            </a:r>
            <a:r>
              <a:rPr lang="en-US" dirty="0" smtClean="0"/>
              <a:t> must consider all kind </a:t>
            </a:r>
            <a:r>
              <a:rPr lang="en-US" dirty="0" smtClean="0"/>
              <a:t>of consequences (for instance, impact on health of elderly of sick patients; psycho-social problems; etc.)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It </a:t>
            </a:r>
            <a:r>
              <a:rPr lang="en-US" dirty="0"/>
              <a:t>is necessary to </a:t>
            </a:r>
            <a:r>
              <a:rPr lang="en-US" u="sng" dirty="0"/>
              <a:t>increase awareness of local societies</a:t>
            </a:r>
            <a:r>
              <a:rPr lang="en-US" dirty="0"/>
              <a:t> to reduce the difficulties when implementing countermeasures 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The participants highlighted the difficulties of stakeholders to focus on </a:t>
            </a:r>
            <a:r>
              <a:rPr lang="en-US" u="sng" dirty="0" smtClean="0"/>
              <a:t>thinking about the post-accident recovery phase</a:t>
            </a:r>
            <a:r>
              <a:rPr lang="en-US" dirty="0" smtClean="0"/>
              <a:t>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010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</a:t>
            </a:r>
            <a:r>
              <a:rPr lang="en-GB" dirty="0" smtClean="0"/>
              <a:t>identified (3)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1183908"/>
            <a:ext cx="8556592" cy="498588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organization of the emergency must </a:t>
            </a:r>
            <a:r>
              <a:rPr lang="en-US" sz="2400" b="1" dirty="0"/>
              <a:t>generate confidence</a:t>
            </a:r>
            <a:r>
              <a:rPr lang="en-US" sz="2400" dirty="0"/>
              <a:t>, while in many cases there is a </a:t>
            </a:r>
            <a:r>
              <a:rPr lang="en-US" sz="2400" b="1" dirty="0"/>
              <a:t>lack of trust in the institutions </a:t>
            </a:r>
            <a:r>
              <a:rPr lang="en-US" sz="2400" dirty="0"/>
              <a:t>among the population. 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In order to face this problem, </a:t>
            </a:r>
            <a:r>
              <a:rPr lang="en-US" dirty="0" smtClean="0"/>
              <a:t>some ideas were </a:t>
            </a:r>
            <a:r>
              <a:rPr lang="en-US" dirty="0" smtClean="0"/>
              <a:t>pointed out, among others: </a:t>
            </a:r>
          </a:p>
          <a:p>
            <a:pPr lvl="1"/>
            <a:r>
              <a:rPr lang="en-US" sz="2000" u="sng" dirty="0" smtClean="0"/>
              <a:t>Promote </a:t>
            </a:r>
            <a:r>
              <a:rPr lang="en-US" sz="2000" u="sng" dirty="0" smtClean="0"/>
              <a:t>interaction </a:t>
            </a:r>
            <a:r>
              <a:rPr lang="en-US" sz="2000" u="sng" dirty="0"/>
              <a:t>with the interested parties </a:t>
            </a:r>
            <a:r>
              <a:rPr lang="en-US" sz="2000" dirty="0"/>
              <a:t>to consider and prioritize those issues </a:t>
            </a:r>
            <a:r>
              <a:rPr lang="en-US" sz="2000" dirty="0" smtClean="0"/>
              <a:t>they ar</a:t>
            </a:r>
            <a:r>
              <a:rPr lang="en-US" sz="2000" dirty="0" smtClean="0"/>
              <a:t>e </a:t>
            </a:r>
            <a:r>
              <a:rPr lang="en-US" sz="2000" dirty="0" smtClean="0"/>
              <a:t>most concerned with, </a:t>
            </a:r>
            <a:r>
              <a:rPr lang="en-US" sz="2000" dirty="0"/>
              <a:t>not always linked to radioactivity or dose. </a:t>
            </a:r>
            <a:endParaRPr lang="en-US" sz="2000" dirty="0" smtClean="0"/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is also necessary to seek the support of the </a:t>
            </a:r>
            <a:r>
              <a:rPr lang="en-US" sz="2000" u="sng" dirty="0"/>
              <a:t>health </a:t>
            </a:r>
            <a:r>
              <a:rPr lang="en-US" sz="2000" u="sng" dirty="0" smtClean="0"/>
              <a:t>and medical </a:t>
            </a:r>
            <a:r>
              <a:rPr lang="en-US" sz="2000" u="sng" dirty="0" smtClean="0"/>
              <a:t>staff </a:t>
            </a:r>
            <a:r>
              <a:rPr lang="en-US" sz="2000" dirty="0"/>
              <a:t>of the municipalities, as well as the </a:t>
            </a:r>
            <a:r>
              <a:rPr lang="en-US" sz="2000" u="sng" dirty="0"/>
              <a:t>teaching staff </a:t>
            </a:r>
            <a:r>
              <a:rPr lang="en-US" sz="2000" dirty="0"/>
              <a:t>of the educational centers </a:t>
            </a:r>
            <a:r>
              <a:rPr lang="en-US" sz="2000" dirty="0" smtClean="0"/>
              <a:t>of the impacted areas.</a:t>
            </a:r>
            <a:endParaRPr lang="en-US" sz="20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u="sng" dirty="0" smtClean="0"/>
              <a:t>promote </a:t>
            </a:r>
            <a:r>
              <a:rPr lang="en-US" sz="2000" u="sng" dirty="0"/>
              <a:t>responsibility in the media and social networks</a:t>
            </a:r>
            <a:r>
              <a:rPr lang="en-US" sz="2000" dirty="0"/>
              <a:t>, through specific </a:t>
            </a:r>
            <a:r>
              <a:rPr lang="en-US" sz="2000" dirty="0" smtClean="0"/>
              <a:t>campaigns. </a:t>
            </a:r>
            <a:endParaRPr lang="en-US" sz="2000" dirty="0" smtClean="0"/>
          </a:p>
          <a:p>
            <a:pPr lvl="1"/>
            <a:r>
              <a:rPr lang="en-US" sz="2000" dirty="0" smtClean="0"/>
              <a:t>To take </a:t>
            </a:r>
            <a:r>
              <a:rPr lang="en-US" sz="2000" dirty="0"/>
              <a:t>advantage of the </a:t>
            </a:r>
            <a:r>
              <a:rPr lang="en-US" sz="2000" dirty="0" smtClean="0"/>
              <a:t>easy access to information by the population, </a:t>
            </a:r>
            <a:r>
              <a:rPr lang="en-US" sz="2000" dirty="0"/>
              <a:t>and even </a:t>
            </a:r>
            <a:r>
              <a:rPr lang="en-US" sz="2000" dirty="0" smtClean="0"/>
              <a:t>to make </a:t>
            </a:r>
            <a:r>
              <a:rPr lang="en-US" sz="2000" dirty="0"/>
              <a:t>their own measurements at very low </a:t>
            </a:r>
            <a:r>
              <a:rPr lang="en-US" sz="2000" dirty="0" smtClean="0"/>
              <a:t>cost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u="sng" dirty="0"/>
              <a:t>integrate it into the general flow of information</a:t>
            </a:r>
            <a:r>
              <a:rPr lang="en-US" sz="2000" dirty="0"/>
              <a:t>, which can reinforce official messages. </a:t>
            </a:r>
            <a:endParaRPr lang="en-US" sz="20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would be desirable to </a:t>
            </a:r>
            <a:r>
              <a:rPr lang="en-US" sz="2400" u="sng" dirty="0"/>
              <a:t>train and empower local figures </a:t>
            </a:r>
            <a:r>
              <a:rPr lang="en-US" sz="2400" dirty="0"/>
              <a:t>in the </a:t>
            </a:r>
            <a:r>
              <a:rPr lang="en-US" sz="2400" dirty="0"/>
              <a:t>potentially </a:t>
            </a:r>
            <a:r>
              <a:rPr lang="en-US" sz="2400" dirty="0" smtClean="0"/>
              <a:t>affected areas,</a:t>
            </a:r>
            <a:r>
              <a:rPr lang="en-US" sz="2400" dirty="0" smtClean="0"/>
              <a:t> so </a:t>
            </a:r>
            <a:r>
              <a:rPr lang="en-US" sz="2400" dirty="0"/>
              <a:t>they can be referents when </a:t>
            </a:r>
            <a:r>
              <a:rPr lang="en-US" sz="2400" dirty="0" smtClean="0"/>
              <a:t>disseminating information.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Local </a:t>
            </a:r>
            <a:r>
              <a:rPr lang="en-US" sz="2000" dirty="0"/>
              <a:t>communication groups (with voluntaries) could be very beneficial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875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</a:t>
            </a:r>
            <a:r>
              <a:rPr lang="en-GB" dirty="0" smtClean="0"/>
              <a:t>identified (4)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1203158"/>
            <a:ext cx="8556592" cy="498588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Need of more frequent </a:t>
            </a:r>
            <a:r>
              <a:rPr lang="en-US" sz="2400" u="sng" dirty="0" smtClean="0"/>
              <a:t>exercises</a:t>
            </a:r>
            <a:r>
              <a:rPr lang="en-US" sz="2400" dirty="0" smtClean="0"/>
              <a:t> (table-top exercises), </a:t>
            </a:r>
            <a:r>
              <a:rPr lang="en-US" sz="2400" dirty="0"/>
              <a:t>which do not need to be </a:t>
            </a:r>
            <a:r>
              <a:rPr lang="en-US" sz="2400" dirty="0" smtClean="0"/>
              <a:t>very complex, but help to </a:t>
            </a:r>
            <a:r>
              <a:rPr lang="en-US" sz="2400" dirty="0"/>
              <a:t>speed up </a:t>
            </a:r>
            <a:r>
              <a:rPr lang="en-US" sz="2400" dirty="0" smtClean="0"/>
              <a:t>countermeasures implementation </a:t>
            </a:r>
            <a:r>
              <a:rPr lang="en-US" sz="2400" dirty="0"/>
              <a:t>and focus on specific aspects of interest.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Also important how </a:t>
            </a:r>
            <a:r>
              <a:rPr lang="en-US" sz="2400" dirty="0"/>
              <a:t>to present to the affected population and the general public the magnitude or severity of </a:t>
            </a:r>
            <a:r>
              <a:rPr lang="en-US" sz="2400" u="sng" dirty="0"/>
              <a:t>consumer </a:t>
            </a:r>
            <a:r>
              <a:rPr lang="en-US" sz="2400" u="sng" dirty="0" smtClean="0"/>
              <a:t>products contamination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Better </a:t>
            </a:r>
            <a:r>
              <a:rPr lang="en-US" sz="2000" dirty="0"/>
              <a:t>to give messages of </a:t>
            </a:r>
            <a:r>
              <a:rPr lang="en-US" sz="2000" dirty="0" smtClean="0"/>
              <a:t>qualitative nature (i.e. suitable or not to </a:t>
            </a:r>
            <a:r>
              <a:rPr lang="en-US" sz="2000" dirty="0"/>
              <a:t>be </a:t>
            </a:r>
            <a:r>
              <a:rPr lang="en-US" sz="2000" dirty="0" smtClean="0"/>
              <a:t>consumed) than </a:t>
            </a:r>
            <a:r>
              <a:rPr lang="en-US" sz="2000" dirty="0"/>
              <a:t>to focus on specific </a:t>
            </a:r>
            <a:r>
              <a:rPr lang="en-US" sz="2000" dirty="0" smtClean="0"/>
              <a:t>radioactivity values compared against limits </a:t>
            </a:r>
            <a:r>
              <a:rPr lang="en-US" sz="2000" dirty="0"/>
              <a:t>or </a:t>
            </a:r>
            <a:r>
              <a:rPr lang="en-US" sz="2000" dirty="0" smtClean="0"/>
              <a:t>reference values, </a:t>
            </a:r>
            <a:r>
              <a:rPr lang="en-US" sz="2000" dirty="0"/>
              <a:t>which are not well understood by the population.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 </a:t>
            </a:r>
            <a:r>
              <a:rPr lang="en-US" sz="2000" dirty="0"/>
              <a:t>relation to </a:t>
            </a:r>
            <a:r>
              <a:rPr lang="en-US" sz="2000" dirty="0" smtClean="0"/>
              <a:t>contamination limits, </a:t>
            </a:r>
            <a:r>
              <a:rPr lang="en-US" sz="2000" dirty="0"/>
              <a:t>these should be flexible enough to adapt to the </a:t>
            </a:r>
            <a:r>
              <a:rPr lang="en-US" sz="2000" dirty="0" smtClean="0"/>
              <a:t>local circumstances </a:t>
            </a:r>
            <a:r>
              <a:rPr lang="en-US" sz="2000" dirty="0"/>
              <a:t>of each zone </a:t>
            </a:r>
            <a:r>
              <a:rPr lang="en-US" sz="2000" dirty="0" smtClean="0"/>
              <a:t>at </a:t>
            </a:r>
            <a:r>
              <a:rPr lang="en-US" sz="2000" dirty="0"/>
              <a:t>each </a:t>
            </a:r>
            <a:r>
              <a:rPr lang="en-US" sz="2000" dirty="0" smtClean="0"/>
              <a:t>moment. Appropriate </a:t>
            </a:r>
            <a:r>
              <a:rPr lang="en-US" sz="2000" dirty="0"/>
              <a:t>consumption recommendations can be given </a:t>
            </a:r>
            <a:r>
              <a:rPr lang="en-US" sz="2000" dirty="0" smtClean="0"/>
              <a:t>according </a:t>
            </a:r>
            <a:r>
              <a:rPr lang="en-US" sz="2000" dirty="0"/>
              <a:t>to the circumstances of the affected </a:t>
            </a:r>
            <a:r>
              <a:rPr lang="en-US" sz="2000" dirty="0" smtClean="0"/>
              <a:t>area.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7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Recommendations…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1241658"/>
            <a:ext cx="8556592" cy="4985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Efforts </a:t>
            </a:r>
            <a:r>
              <a:rPr lang="en-US" sz="2400" dirty="0"/>
              <a:t>must be made to </a:t>
            </a:r>
            <a:r>
              <a:rPr lang="en-US" sz="2400" u="sng" dirty="0"/>
              <a:t>increase the radiation protection culture </a:t>
            </a:r>
            <a:r>
              <a:rPr lang="en-US" sz="2400" dirty="0"/>
              <a:t>of the different </a:t>
            </a:r>
            <a:r>
              <a:rPr lang="en-US" sz="2400" dirty="0" smtClean="0"/>
              <a:t>stakeholders </a:t>
            </a:r>
            <a:r>
              <a:rPr lang="en-US" sz="2400" dirty="0"/>
              <a:t>and the population in general, for example, through periodic exercises and analysis of realistic accident scenarios.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u="sng" dirty="0" smtClean="0"/>
              <a:t>Experts </a:t>
            </a:r>
            <a:r>
              <a:rPr lang="en-US" sz="2400" u="sng" dirty="0"/>
              <a:t>and stakeholders </a:t>
            </a:r>
            <a:r>
              <a:rPr lang="en-US" sz="2400" dirty="0"/>
              <a:t>must </a:t>
            </a:r>
            <a:r>
              <a:rPr lang="en-US" sz="2400" u="sng" dirty="0"/>
              <a:t>interact and cooperate </a:t>
            </a:r>
            <a:r>
              <a:rPr lang="en-US" sz="2400" dirty="0"/>
              <a:t>through open networks.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Apart </a:t>
            </a:r>
            <a:r>
              <a:rPr lang="en-US" sz="2400" dirty="0"/>
              <a:t>from certain technical aspects, the key points for improvement in </a:t>
            </a:r>
            <a:r>
              <a:rPr lang="en-US" sz="2400" dirty="0" smtClean="0"/>
              <a:t>EP&amp;R mainly depend on </a:t>
            </a:r>
            <a:r>
              <a:rPr lang="en-US" sz="2400" dirty="0"/>
              <a:t>the participation, </a:t>
            </a:r>
            <a:r>
              <a:rPr lang="en-US" sz="2400" u="sng" dirty="0"/>
              <a:t>motivation and commitment</a:t>
            </a:r>
            <a:r>
              <a:rPr lang="en-US" sz="2400" dirty="0"/>
              <a:t> of the interested organizations and the population. This is the great challenge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0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… </a:t>
            </a:r>
            <a:r>
              <a:rPr lang="en-GB" smtClean="0"/>
              <a:t>a</a:t>
            </a:r>
            <a:r>
              <a:rPr lang="en-GB" smtClean="0"/>
              <a:t>nd conclusion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1241658"/>
            <a:ext cx="8556592" cy="4985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proposals and conclusions </a:t>
            </a:r>
            <a:r>
              <a:rPr lang="en-US" sz="2800" dirty="0" smtClean="0"/>
              <a:t>from </a:t>
            </a:r>
            <a:r>
              <a:rPr lang="en-US" sz="2800" dirty="0"/>
              <a:t>the </a:t>
            </a:r>
            <a:r>
              <a:rPr lang="en-US" sz="2800" dirty="0" smtClean="0"/>
              <a:t>Workshop </a:t>
            </a:r>
            <a:r>
              <a:rPr lang="en-US" sz="2800" dirty="0"/>
              <a:t>can be very useful </a:t>
            </a:r>
            <a:r>
              <a:rPr lang="en-US" sz="2800" dirty="0" smtClean="0"/>
              <a:t>to be considered in </a:t>
            </a:r>
            <a:r>
              <a:rPr lang="en-US" sz="2800" dirty="0"/>
              <a:t>the improvement of the </a:t>
            </a:r>
            <a:r>
              <a:rPr lang="en-US" sz="2800" dirty="0" smtClean="0"/>
              <a:t>nuclear and radiological emergency </a:t>
            </a:r>
            <a:r>
              <a:rPr lang="en-US" sz="2800" dirty="0"/>
              <a:t>plans, enriched by the participation and perspectives of the different actors. 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SEPR intends to continue with this type of activities through a new working group.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2176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838202"/>
            <a:ext cx="8948273" cy="5460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88000" tIns="0" rIns="28800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preparedness for emergency response and recovery requires continuous improvement efforts.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experience of nuclear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radiological accidents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past, the ICRP recommendations and also the advances from recent research projects raise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for improvement of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nuclear emergency preparedness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post-accident recovery (EP&amp;R). </a:t>
            </a:r>
          </a:p>
          <a:p>
            <a:pPr algn="just">
              <a:lnSpc>
                <a:spcPct val="120000"/>
              </a:lnSpc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one-day workshop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organized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the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conclusions of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and SHAMISEN projects, as well as past experiences hold in Spain with multi-institutional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this field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(ECORINTE-07, NERIS-PENTA-12 or CURIEX-13). </a:t>
            </a:r>
          </a:p>
          <a:p>
            <a:pPr lvl="1" algn="just">
              <a:lnSpc>
                <a:spcPct val="120000"/>
              </a:lnSpc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debate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dialogue among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actors on how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experiences could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adapted and applied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context: what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the role of each institution at the national and local level, and how coordination between them could be improved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3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907" y="22044"/>
            <a:ext cx="6975093" cy="2541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57" y="2761821"/>
            <a:ext cx="6975093" cy="217657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5319" y="1501540"/>
            <a:ext cx="2447773" cy="2935705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One-day Workshop organized by the Spanish Society of Radiological Protection (SEPR), with the collaboration of CIEMAT, UPM and ISGlobal</a:t>
            </a:r>
            <a:endParaRPr lang="en-GB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0" y="5050604"/>
            <a:ext cx="9201750" cy="217382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19201" rIns="0" bIns="0" numCol="1" anchor="t" anchorCtr="0" compatLnSpc="1">
            <a:prstTxWarp prst="textNoShape">
              <a:avLst/>
            </a:prstTxWarp>
            <a:spAutoFit/>
          </a:bodyPr>
          <a:lstStyle>
            <a:lvl1pPr marL="311045" marR="0" indent="-311045" algn="l" defTabSz="325445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tabLst/>
              <a:defRPr sz="2200">
                <a:solidFill>
                  <a:srgbClr val="003550"/>
                </a:solidFill>
                <a:latin typeface="+mn-lt"/>
                <a:ea typeface="+mn-ea"/>
                <a:cs typeface="+mn-cs"/>
              </a:defRPr>
            </a:lvl1pPr>
            <a:lvl2pPr marL="673930" marR="0" indent="-259204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0000"/>
              <a:buFontTx/>
              <a:buBlip>
                <a:blip r:embed="rId4"/>
              </a:buBlip>
              <a:tabLst/>
              <a:defRPr sz="1800">
                <a:solidFill>
                  <a:srgbClr val="003550"/>
                </a:solidFill>
                <a:latin typeface="+mn-lt"/>
              </a:defRPr>
            </a:lvl2pPr>
            <a:lvl3pPr marL="1036815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Blip>
                <a:blip r:embed="rId5"/>
              </a:buBlip>
              <a:tabLst/>
              <a:defRPr>
                <a:solidFill>
                  <a:srgbClr val="003550"/>
                </a:solidFill>
                <a:latin typeface="+mn-lt"/>
              </a:defRPr>
            </a:lvl3pPr>
            <a:lvl4pPr marL="1451541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Blip>
                <a:blip r:embed="rId6"/>
              </a:buBlip>
              <a:tabLst/>
              <a:defRPr sz="1500">
                <a:solidFill>
                  <a:srgbClr val="003550"/>
                </a:solidFill>
                <a:latin typeface="+mn-lt"/>
              </a:defRPr>
            </a:lvl4pPr>
            <a:lvl5pPr marL="1866268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33CC"/>
              </a:buClr>
              <a:buSzPct val="100000"/>
              <a:buFontTx/>
              <a:buBlip>
                <a:blip r:embed="rId7"/>
              </a:buBlip>
              <a:tabLst/>
              <a:defRPr sz="1500">
                <a:solidFill>
                  <a:srgbClr val="003550"/>
                </a:solidFill>
                <a:latin typeface="+mn-lt"/>
              </a:defRPr>
            </a:lvl5pPr>
            <a:lvl6pPr marL="2280994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6pPr>
            <a:lvl7pPr marL="2695720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7pPr>
            <a:lvl8pPr marL="3110446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8pPr>
            <a:lvl9pPr marL="3525172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marL="539750" indent="-269875"/>
            <a:r>
              <a:rPr lang="en-US" sz="1800" kern="0" dirty="0" smtClean="0"/>
              <a:t>The </a:t>
            </a:r>
            <a:r>
              <a:rPr lang="en-US" sz="1800" kern="0" dirty="0"/>
              <a:t>main results and recommendations of recent research projects (PREPARE, SHAMISEN) were presented, as well as past exercises with significant stakeholder participation (within EURANOS and NERIS-TP projects) and ongoing projects (CONFIDENCE; SHAMISEN SINGS and ENGAGE</a:t>
            </a:r>
            <a:r>
              <a:rPr lang="en-US" sz="1800" kern="0" dirty="0" smtClean="0"/>
              <a:t>)</a:t>
            </a:r>
          </a:p>
          <a:p>
            <a:pPr marL="539750" indent="-269875"/>
            <a:r>
              <a:rPr lang="en-US" sz="1800" kern="0" dirty="0" smtClean="0"/>
              <a:t>To get a realistic picture of stakeholder participation in EP&amp;R in Spain </a:t>
            </a:r>
            <a:r>
              <a:rPr lang="en-US" sz="1800" kern="0" dirty="0" smtClean="0">
                <a:sym typeface="Wingdings" panose="05000000000000000000" pitchFamily="2" charset="2"/>
              </a:rPr>
              <a:t> ENGAGE</a:t>
            </a:r>
          </a:p>
          <a:p>
            <a:pPr marL="0" indent="0">
              <a:buNone/>
            </a:pPr>
            <a:endParaRPr lang="es-ES" sz="1800" kern="0" dirty="0"/>
          </a:p>
        </p:txBody>
      </p:sp>
    </p:spTree>
    <p:extLst>
      <p:ext uri="{BB962C8B-B14F-4D97-AF65-F5344CB8AC3E}">
        <p14:creationId xmlns:p14="http://schemas.microsoft.com/office/powerpoint/2010/main" val="18049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SEPR Workshop – September 2108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05" y="5255395"/>
            <a:ext cx="8556592" cy="110917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Great success: </a:t>
            </a:r>
            <a:r>
              <a:rPr lang="en-GB" dirty="0" smtClean="0"/>
              <a:t>about 40 participants representing a wide spectrum of organizations and stakeholders involved in Emergency Preparedness and Response (EP&amp;R)</a:t>
            </a:r>
            <a:endParaRPr lang="en-GB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399699" y="920927"/>
            <a:ext cx="4133800" cy="4170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9201" rIns="0" bIns="0" numCol="1" anchor="t" anchorCtr="0" compatLnSpc="1">
            <a:prstTxWarp prst="textNoShape">
              <a:avLst/>
            </a:prstTxWarp>
          </a:bodyPr>
          <a:lstStyle>
            <a:lvl1pPr marL="311045" marR="0" indent="-311045" algn="l" defTabSz="325445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tabLst/>
              <a:defRPr sz="2200">
                <a:solidFill>
                  <a:srgbClr val="003550"/>
                </a:solidFill>
                <a:latin typeface="+mn-lt"/>
                <a:ea typeface="+mn-ea"/>
                <a:cs typeface="+mn-cs"/>
              </a:defRPr>
            </a:lvl1pPr>
            <a:lvl2pPr marL="673930" marR="0" indent="-259204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0000"/>
              <a:buFontTx/>
              <a:buBlip>
                <a:blip r:embed="rId2"/>
              </a:buBlip>
              <a:tabLst/>
              <a:defRPr sz="1800">
                <a:solidFill>
                  <a:srgbClr val="003550"/>
                </a:solidFill>
                <a:latin typeface="+mn-lt"/>
              </a:defRPr>
            </a:lvl2pPr>
            <a:lvl3pPr marL="1036815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tabLst/>
              <a:defRPr>
                <a:solidFill>
                  <a:srgbClr val="003550"/>
                </a:solidFill>
                <a:latin typeface="+mn-lt"/>
              </a:defRPr>
            </a:lvl3pPr>
            <a:lvl4pPr marL="1451541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tabLst/>
              <a:defRPr sz="1500">
                <a:solidFill>
                  <a:srgbClr val="003550"/>
                </a:solidFill>
                <a:latin typeface="+mn-lt"/>
              </a:defRPr>
            </a:lvl4pPr>
            <a:lvl5pPr marL="1866268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33CC"/>
              </a:buClr>
              <a:buSzPct val="100000"/>
              <a:buFontTx/>
              <a:buBlip>
                <a:blip r:embed="rId5"/>
              </a:buBlip>
              <a:tabLst/>
              <a:defRPr sz="1500">
                <a:solidFill>
                  <a:srgbClr val="003550"/>
                </a:solidFill>
                <a:latin typeface="+mn-lt"/>
              </a:defRPr>
            </a:lvl5pPr>
            <a:lvl6pPr marL="2280994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6pPr>
            <a:lvl7pPr marL="2695720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7pPr>
            <a:lvl8pPr marL="3110446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8pPr>
            <a:lvl9pPr marL="3525172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Spanish Radiological Protection Society (SEPR)</a:t>
            </a:r>
            <a:endParaRPr lang="en-GB" sz="1400" kern="0" dirty="0" smtClean="0">
              <a:solidFill>
                <a:schemeClr val="tx1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CIEMAT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Institute of Global Health of Barcelona (ISGlobal)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University experts (UP Basque Country, Valencia, Madrid)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Research Institute on Health “Carlos III” (</a:t>
            </a:r>
            <a:r>
              <a:rPr lang="en-GB" sz="1400" dirty="0" err="1" smtClean="0">
                <a:solidFill>
                  <a:schemeClr val="tx1"/>
                </a:solidFill>
              </a:rPr>
              <a:t>ISCiii</a:t>
            </a:r>
            <a:r>
              <a:rPr lang="en-GB" sz="1400" dirty="0" smtClean="0">
                <a:solidFill>
                  <a:schemeClr val="tx1"/>
                </a:solidFill>
              </a:rPr>
              <a:t>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Hospital experts (Gregorio </a:t>
            </a:r>
            <a:r>
              <a:rPr lang="en-GB" sz="1400" dirty="0" err="1" smtClean="0">
                <a:solidFill>
                  <a:schemeClr val="tx1"/>
                </a:solidFill>
              </a:rPr>
              <a:t>Marañón</a:t>
            </a:r>
            <a:r>
              <a:rPr lang="en-GB" sz="1400" dirty="0" smtClean="0">
                <a:solidFill>
                  <a:schemeClr val="tx1"/>
                </a:solidFill>
              </a:rPr>
              <a:t>-Madrid; La Fé-Valencia)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Spanish Red Cross (international relations)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General Directorate for Civil Protection and Emergencies (DGPCE)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Director of Civil Protection and Emergencies of Extremadura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Safety and Emergencies Agency of Valencia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Nuclear Energy </a:t>
            </a:r>
            <a:r>
              <a:rPr lang="en-GB" sz="1400" dirty="0" err="1" smtClean="0">
                <a:solidFill>
                  <a:schemeClr val="tx1"/>
                </a:solidFill>
              </a:rPr>
              <a:t>subdirection</a:t>
            </a:r>
            <a:r>
              <a:rPr lang="en-GB" sz="1400" dirty="0" smtClean="0">
                <a:solidFill>
                  <a:schemeClr val="tx1"/>
                </a:solidFill>
              </a:rPr>
              <a:t>. Ministry of Ecological Transition.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4814472" y="940177"/>
            <a:ext cx="4133800" cy="3899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9201" rIns="0" bIns="0" numCol="1" anchor="t" anchorCtr="0" compatLnSpc="1">
            <a:prstTxWarp prst="textNoShape">
              <a:avLst/>
            </a:prstTxWarp>
          </a:bodyPr>
          <a:lstStyle>
            <a:lvl1pPr marL="311045" marR="0" indent="-311045" algn="l" defTabSz="325445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tabLst/>
              <a:defRPr sz="2200">
                <a:solidFill>
                  <a:srgbClr val="003550"/>
                </a:solidFill>
                <a:latin typeface="+mn-lt"/>
                <a:ea typeface="+mn-ea"/>
                <a:cs typeface="+mn-cs"/>
              </a:defRPr>
            </a:lvl1pPr>
            <a:lvl2pPr marL="673930" marR="0" indent="-259204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0000"/>
              <a:buFontTx/>
              <a:buBlip>
                <a:blip r:embed="rId2"/>
              </a:buBlip>
              <a:tabLst/>
              <a:defRPr sz="1800">
                <a:solidFill>
                  <a:srgbClr val="003550"/>
                </a:solidFill>
                <a:latin typeface="+mn-lt"/>
              </a:defRPr>
            </a:lvl2pPr>
            <a:lvl3pPr marL="1036815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tabLst/>
              <a:defRPr>
                <a:solidFill>
                  <a:srgbClr val="003550"/>
                </a:solidFill>
                <a:latin typeface="+mn-lt"/>
              </a:defRPr>
            </a:lvl3pPr>
            <a:lvl4pPr marL="1451541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tabLst/>
              <a:defRPr sz="1500">
                <a:solidFill>
                  <a:srgbClr val="003550"/>
                </a:solidFill>
                <a:latin typeface="+mn-lt"/>
              </a:defRPr>
            </a:lvl4pPr>
            <a:lvl5pPr marL="1866268" marR="0" indent="-207363" algn="l" defTabSz="3254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33CC"/>
              </a:buClr>
              <a:buSzPct val="100000"/>
              <a:buFontTx/>
              <a:buBlip>
                <a:blip r:embed="rId5"/>
              </a:buBlip>
              <a:tabLst/>
              <a:defRPr sz="1500">
                <a:solidFill>
                  <a:srgbClr val="003550"/>
                </a:solidFill>
                <a:latin typeface="+mn-lt"/>
              </a:defRPr>
            </a:lvl5pPr>
            <a:lvl6pPr marL="2280994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6pPr>
            <a:lvl7pPr marL="2695720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7pPr>
            <a:lvl8pPr marL="3110446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8pPr>
            <a:lvl9pPr marL="3525172" indent="-207363" algn="l" defTabSz="32544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Nuclear Safety Council (CSN)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Ministry of Agriculture, Fisheries and Food (MAPA) 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Spanish Food Safety Authority (AECOSAN)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Association of Municipalities in Nuclear Areas (AMAC)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Military Unit for Emergencies (UME)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Madrid Firefighters (NBC unit)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National Company of Radioactive Waste Management (ENRESA)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Nuclear power plants (</a:t>
            </a:r>
            <a:r>
              <a:rPr lang="en-GB" sz="1400" dirty="0" err="1" smtClean="0">
                <a:solidFill>
                  <a:schemeClr val="tx1"/>
                </a:solidFill>
              </a:rPr>
              <a:t>Ascó</a:t>
            </a:r>
            <a:r>
              <a:rPr lang="en-GB" sz="1400" dirty="0" smtClean="0">
                <a:solidFill>
                  <a:schemeClr val="tx1"/>
                </a:solidFill>
              </a:rPr>
              <a:t>-Vandellós; </a:t>
            </a:r>
            <a:r>
              <a:rPr lang="en-GB" sz="1400" dirty="0" err="1" smtClean="0">
                <a:solidFill>
                  <a:schemeClr val="tx1"/>
                </a:solidFill>
              </a:rPr>
              <a:t>Almaraz-Trillo</a:t>
            </a:r>
            <a:r>
              <a:rPr lang="en-GB" sz="1400" dirty="0" smtClean="0">
                <a:solidFill>
                  <a:schemeClr val="tx1"/>
                </a:solidFill>
              </a:rPr>
              <a:t>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Nuclear Industry Forum (FORO Nuclear)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Greenpeace Spain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TECNATOM (technical support during emergencies)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PROINSA (technical support during emergencies)</a:t>
            </a:r>
          </a:p>
          <a:p>
            <a:pPr marL="182563" indent="-182563">
              <a:lnSpc>
                <a:spcPct val="100000"/>
              </a:lnSpc>
              <a:spcAft>
                <a:spcPts val="600"/>
              </a:spcAft>
              <a:buClr>
                <a:srgbClr val="005654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GDES (technical support during emergencies)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SEPR Workshop – September 2108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680" y="5128772"/>
            <a:ext cx="8556592" cy="110917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Great success: </a:t>
            </a:r>
            <a:r>
              <a:rPr lang="en-GB" dirty="0" smtClean="0"/>
              <a:t>about 40 participants representing a wide spectrum of organizations and stakeholders involved in Emergency Preparedness and Response (EP&amp;R) 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4" y="950595"/>
            <a:ext cx="7023219" cy="38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for discussion</a:t>
            </a:r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2016" y="838202"/>
            <a:ext cx="8776256" cy="5460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88000" tIns="0" rIns="28800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groups were organized for discussion.</a:t>
            </a:r>
          </a:p>
          <a:p>
            <a:pPr algn="just">
              <a:lnSpc>
                <a:spcPct val="120000"/>
              </a:lnSpc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targets: 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Identify </a:t>
            </a:r>
            <a:r>
              <a:rPr lang="en-US" sz="2400" b="1" dirty="0">
                <a:solidFill>
                  <a:schemeClr val="tx1"/>
                </a:solidFill>
              </a:rPr>
              <a:t>strengths and limitations </a:t>
            </a:r>
            <a:r>
              <a:rPr lang="en-US" sz="2400" dirty="0" smtClean="0">
                <a:solidFill>
                  <a:schemeClr val="tx1"/>
                </a:solidFill>
              </a:rPr>
              <a:t>with regard to EP&amp;R in </a:t>
            </a:r>
            <a:r>
              <a:rPr lang="en-US" sz="2400" dirty="0">
                <a:solidFill>
                  <a:schemeClr val="tx1"/>
                </a:solidFill>
              </a:rPr>
              <a:t>Spain (including health and socio-psychological follow-up), both from a theoretical and practical point of </a:t>
            </a:r>
            <a:r>
              <a:rPr lang="en-US" sz="2400" dirty="0" smtClean="0">
                <a:solidFill>
                  <a:schemeClr val="tx1"/>
                </a:solidFill>
              </a:rPr>
              <a:t>view.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What </a:t>
            </a:r>
            <a:r>
              <a:rPr lang="en-US" sz="2400" b="1" dirty="0">
                <a:solidFill>
                  <a:schemeClr val="tx1"/>
                </a:solidFill>
              </a:rPr>
              <a:t>can be improved and how?</a:t>
            </a:r>
          </a:p>
          <a:p>
            <a:pPr algn="just">
              <a:lnSpc>
                <a:spcPct val="120000"/>
              </a:lnSpc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for discussion</a:t>
            </a:r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2016" y="838202"/>
            <a:ext cx="8776256" cy="5460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88000" tIns="0" rIns="28800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the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 technical aspects, it is necessary to distinguish at least </a:t>
            </a:r>
            <a:r>
              <a:rPr lang="en-US" sz="21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fundamental areas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which to work for the improvement of the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R: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economic environment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and environmental field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field</a:t>
            </a:r>
          </a:p>
          <a:p>
            <a:pPr algn="just">
              <a:lnSpc>
                <a:spcPct val="120000"/>
              </a:lnSpc>
            </a:pPr>
            <a:endParaRPr lang="en-US" sz="1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can be identified that, in order to be successfully addressed, require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active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of the relevant stakeholders and collaboration between the different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domains. 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for discussion</a:t>
            </a:r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2016" y="838202"/>
            <a:ext cx="8776256" cy="5460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88000" tIns="0" rIns="28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subjects suggested for the debate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coordination between relevant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actors: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common objectives and establishment of agile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protocols, not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the emergency but also for the preparation of the post-accidental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practice through frequent periodic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exercises.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of the public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 and how to organize it to comply effectively with the prescriptions of, among others, the Euratom Directive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2013/59.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that can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public confidence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different actors and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 (Civil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Protection, security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and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bodies, the Military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Unit, health care personnel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social workers,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psychologists, environmental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organizations, independent experts (universities) and the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media, social networks, etc.)</a:t>
            </a:r>
          </a:p>
          <a:p>
            <a:pPr marL="539750" indent="-269875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and health control of the population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special emphasis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implementation of a protocol that allows sharing this information with health and other relevant actors for monitoring populations, respecting the ethical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6578" y="33126"/>
            <a:ext cx="6399360" cy="633667"/>
          </a:xfrm>
        </p:spPr>
        <p:txBody>
          <a:bodyPr/>
          <a:lstStyle/>
          <a:p>
            <a:r>
              <a:rPr lang="en-GB" dirty="0" smtClean="0"/>
              <a:t>Topics for discussion</a:t>
            </a:r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2016" y="838202"/>
            <a:ext cx="8776256" cy="5460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88000" tIns="0" rIns="28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subjects suggested for the debate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exhaustive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control of the affected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exhaustive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control of food and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of the results of the controls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clear and easily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understandable way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population in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transition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situation of emergency exposure to the existing exposure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Decontamination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an optimized program, and the proper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radioactive waste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and agile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economic compensation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those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evacuated populations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labor, educational issues,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539750" indent="-269875" algn="just">
              <a:lnSpc>
                <a:spcPct val="100000"/>
              </a:lnSpc>
              <a:buFont typeface="+mj-lt"/>
              <a:buAutoNum type="alphaLcParenR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the habitability level of the areas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by radioactivity and the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of the evacuated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transferred population with all suitable supports.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EPR_PrER2018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10505</TotalTime>
  <Words>1644</Words>
  <Application>Microsoft Office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 Md BT</vt:lpstr>
      <vt:lpstr>Times New Roman</vt:lpstr>
      <vt:lpstr>Tw Cen MT Condensed</vt:lpstr>
      <vt:lpstr>Wingdings</vt:lpstr>
      <vt:lpstr>Master_SEPR_PrER2018_v1</vt:lpstr>
      <vt:lpstr>Nuclear and Radiological Emergency Preparedness in Spain:  some keys for improvement </vt:lpstr>
      <vt:lpstr>Introduction</vt:lpstr>
      <vt:lpstr>Presentación de PowerPoint</vt:lpstr>
      <vt:lpstr>SEPR Workshop – September 2108</vt:lpstr>
      <vt:lpstr>SEPR Workshop – September 2108</vt:lpstr>
      <vt:lpstr>Topics for discussion</vt:lpstr>
      <vt:lpstr>Topics for discussion</vt:lpstr>
      <vt:lpstr>Topics for discussion</vt:lpstr>
      <vt:lpstr>Topics for discussion</vt:lpstr>
      <vt:lpstr>Topics identified </vt:lpstr>
      <vt:lpstr>Topics identified (2) </vt:lpstr>
      <vt:lpstr>Topics identified (3) </vt:lpstr>
      <vt:lpstr>Topics identified (4) </vt:lpstr>
      <vt:lpstr>Recommendations…</vt:lpstr>
      <vt:lpstr>…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Montero Prieto</dc:creator>
  <cp:lastModifiedBy>eduardo.gallego@upm.es</cp:lastModifiedBy>
  <cp:revision>115</cp:revision>
  <dcterms:created xsi:type="dcterms:W3CDTF">2018-09-18T22:18:21Z</dcterms:created>
  <dcterms:modified xsi:type="dcterms:W3CDTF">2019-04-04T05:37:09Z</dcterms:modified>
</cp:coreProperties>
</file>