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0"/>
  </p:notesMasterIdLst>
  <p:sldIdLst>
    <p:sldId id="305" r:id="rId5"/>
    <p:sldId id="261" r:id="rId6"/>
    <p:sldId id="393" r:id="rId7"/>
    <p:sldId id="312" r:id="rId8"/>
    <p:sldId id="460" r:id="rId9"/>
    <p:sldId id="461" r:id="rId10"/>
    <p:sldId id="450" r:id="rId11"/>
    <p:sldId id="458" r:id="rId12"/>
    <p:sldId id="451" r:id="rId13"/>
    <p:sldId id="452" r:id="rId14"/>
    <p:sldId id="453" r:id="rId15"/>
    <p:sldId id="454" r:id="rId16"/>
    <p:sldId id="455" r:id="rId17"/>
    <p:sldId id="459" r:id="rId18"/>
    <p:sldId id="462" r:id="rId1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0B1"/>
    <a:srgbClr val="FF72A1"/>
    <a:srgbClr val="C0B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0" autoAdjust="0"/>
    <p:restoredTop sz="86401"/>
  </p:normalViewPr>
  <p:slideViewPr>
    <p:cSldViewPr snapToGrid="0">
      <p:cViewPr varScale="1">
        <p:scale>
          <a:sx n="109" d="100"/>
          <a:sy n="109" d="100"/>
        </p:scale>
        <p:origin x="5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8DA7B-5092-4824-B71A-E08B89A137EF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230BA-68DD-43D8-825E-C1E2737CEF9E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1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216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46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489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213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427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96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635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671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Concerning the testimonies, we had 5 presentations from Japanese and Belarussian actors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one was made by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Ryoko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Ando who proposed a description of the local initiative of … which have implemented their own means to </a:t>
            </a: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the radiological situation</a:t>
            </a:r>
          </a:p>
          <a:p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speaker was…</a:t>
            </a:r>
          </a:p>
          <a:p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Akihiko HIRONO told us his own story about..</a:t>
            </a:r>
          </a:p>
          <a:p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Tetsuo YATSUTAKA who is an expert at AIST who has been involved in the </a:t>
            </a:r>
            <a:r>
              <a:rPr lang="en-GB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Yamakiya</a:t>
            </a:r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village presented his role in…</a:t>
            </a:r>
          </a:p>
          <a:p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presentation was made by </a:t>
            </a:r>
            <a:r>
              <a:rPr lang="en-GB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Andreï</a:t>
            </a:r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MOSTOVENKO who insisted in the agricultural countermeasures … 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9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230BA-68DD-43D8-825E-C1E2737CEF9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79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412F924-6077-E04A-972A-9B5AFA10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396" y="6258382"/>
            <a:ext cx="2133600" cy="365125"/>
          </a:xfrm>
          <a:prstGeom prst="rect">
            <a:avLst/>
          </a:prstGeom>
        </p:spPr>
        <p:txBody>
          <a:bodyPr/>
          <a:lstStyle/>
          <a:p>
            <a:fld id="{4DDE1485-DD7A-4F31-B5C0-2B3F7EFA6A08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DBD514-E669-5B45-8E2C-610D479AC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" y="893459"/>
            <a:ext cx="1641483" cy="4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0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64123" y="1055077"/>
            <a:ext cx="1148862" cy="51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B418DB0-D805-234F-9A98-99B2918D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0740" y="6250214"/>
            <a:ext cx="2133600" cy="365125"/>
          </a:xfrm>
          <a:prstGeom prst="rect">
            <a:avLst/>
          </a:prstGeom>
        </p:spPr>
        <p:txBody>
          <a:bodyPr/>
          <a:lstStyle/>
          <a:p>
            <a:fld id="{4DDE1485-DD7A-4F31-B5C0-2B3F7EFA6A08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1AD23D-6044-0341-B75C-3140DBFFF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" y="893459"/>
            <a:ext cx="1641483" cy="4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9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46185" y="1019908"/>
            <a:ext cx="1101969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1AE3BB4-A1B7-9545-8B60-8C54362F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1364" y="6250213"/>
            <a:ext cx="2133600" cy="365125"/>
          </a:xfrm>
          <a:prstGeom prst="rect">
            <a:avLst/>
          </a:prstGeom>
        </p:spPr>
        <p:txBody>
          <a:bodyPr/>
          <a:lstStyle/>
          <a:p>
            <a:fld id="{4DDE1485-DD7A-4F31-B5C0-2B3F7EFA6A08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4BA2B5-89CA-074B-ABFF-84713997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" y="893459"/>
            <a:ext cx="1641483" cy="4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468" y="1811867"/>
            <a:ext cx="4643965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2968" y="1811867"/>
            <a:ext cx="4643965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40677" y="1031631"/>
            <a:ext cx="1512277" cy="562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6"/>
          <p:cNvCxnSpPr/>
          <p:nvPr userDrawn="1"/>
        </p:nvCxnSpPr>
        <p:spPr bwMode="auto">
          <a:xfrm flipH="1">
            <a:off x="262469" y="1253067"/>
            <a:ext cx="87883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4AA0B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82715F3-760A-4146-8856-A1186C43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1364" y="626654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EFB78A-905B-0C4B-9B04-93DA8C08B32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B948F-7FD5-6345-8130-BA52C51ACF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" y="893459"/>
            <a:ext cx="1641483" cy="4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BB93A8A-D4A2-E744-B5EB-A040E4A8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50214"/>
            <a:ext cx="2133600" cy="365125"/>
          </a:xfrm>
          <a:prstGeom prst="rect">
            <a:avLst/>
          </a:prstGeom>
        </p:spPr>
        <p:txBody>
          <a:bodyPr/>
          <a:lstStyle/>
          <a:p>
            <a:fld id="{4DDE1485-DD7A-4F31-B5C0-2B3F7EFA6A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63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4719" y="232640"/>
            <a:ext cx="70222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468" y="1825625"/>
            <a:ext cx="86444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 bwMode="auto">
          <a:xfrm rot="10800000">
            <a:off x="5165" y="6621556"/>
            <a:ext cx="9149953" cy="232638"/>
          </a:xfrm>
          <a:prstGeom prst="rect">
            <a:avLst/>
          </a:prstGeom>
          <a:gradFill>
            <a:gsLst>
              <a:gs pos="27000">
                <a:srgbClr val="4AA0B1"/>
              </a:gs>
              <a:gs pos="59000">
                <a:schemeClr val="bg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-5953" y="0"/>
            <a:ext cx="9149953" cy="232638"/>
          </a:xfrm>
          <a:prstGeom prst="rect">
            <a:avLst/>
          </a:prstGeom>
          <a:gradFill>
            <a:gsLst>
              <a:gs pos="27000">
                <a:srgbClr val="4AA0B1"/>
              </a:gs>
              <a:gs pos="59000">
                <a:schemeClr val="bg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5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3" y="221989"/>
            <a:ext cx="1897022" cy="692413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116871" y="6641091"/>
            <a:ext cx="5564262" cy="194170"/>
            <a:chOff x="116871" y="6641091"/>
            <a:chExt cx="5091962" cy="194170"/>
          </a:xfrm>
        </p:grpSpPr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16871" y="6641091"/>
              <a:ext cx="286959" cy="194170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 userDrawn="1"/>
          </p:nvSpPr>
          <p:spPr>
            <a:xfrm>
              <a:off x="403830" y="6641091"/>
              <a:ext cx="4805003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50" dirty="0">
                  <a:solidFill>
                    <a:prstClr val="black"/>
                  </a:solidFill>
                  <a:latin typeface="Interstate-Regular" panose="02000603020000020004" pitchFamily="2" charset="0"/>
                </a:rPr>
                <a:t>This project has received funding from the Euratom research and training programme 2014-2018 under grant agreement No 662287.</a:t>
              </a:r>
              <a:endParaRPr lang="en-GB" sz="100" dirty="0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197942" y="956997"/>
            <a:ext cx="150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logo here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64123" y="1055077"/>
            <a:ext cx="1148862" cy="51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34D17CF0-8A32-ED48-95B4-4F39803F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9965" y="620939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DDE1485-DD7A-4F31-B5C0-2B3F7EFA6A08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6A100F-7A94-E645-A04E-86F992B939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" y="893459"/>
            <a:ext cx="1641483" cy="4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7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</p:sldLayoutIdLst>
  <p:hf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4AA0B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5" Type="http://schemas.openxmlformats.org/officeDocument/2006/relationships/image" Target="../media/image24.tiff"/><Relationship Id="rId10" Type="http://schemas.openxmlformats.org/officeDocument/2006/relationships/image" Target="../media/image19.tiff"/><Relationship Id="rId4" Type="http://schemas.openxmlformats.org/officeDocument/2006/relationships/image" Target="../media/image13.png"/><Relationship Id="rId9" Type="http://schemas.openxmlformats.org/officeDocument/2006/relationships/image" Target="../media/image18.tiff"/><Relationship Id="rId1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27E0A0-6926-5249-B5F2-59A1CF5263E9}"/>
              </a:ext>
            </a:extLst>
          </p:cNvPr>
          <p:cNvSpPr/>
          <p:nvPr/>
        </p:nvSpPr>
        <p:spPr>
          <a:xfrm>
            <a:off x="5588907" y="5361153"/>
            <a:ext cx="2841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4AA0B1"/>
                </a:solidFill>
              </a:rPr>
              <a:t>4 April 2019, Roskilde, </a:t>
            </a:r>
            <a:r>
              <a:rPr lang="fr-FR" sz="1600" dirty="0" err="1">
                <a:solidFill>
                  <a:srgbClr val="4AA0B1"/>
                </a:solidFill>
              </a:rPr>
              <a:t>Denmark</a:t>
            </a:r>
            <a:endParaRPr lang="fr-FR" sz="1600" dirty="0">
              <a:solidFill>
                <a:srgbClr val="4AA0B1"/>
              </a:solidFill>
            </a:endParaRPr>
          </a:p>
          <a:p>
            <a:pPr algn="ctr"/>
            <a:r>
              <a:rPr lang="fr-FR" sz="1600" dirty="0">
                <a:solidFill>
                  <a:srgbClr val="4AA0B1"/>
                </a:solidFill>
              </a:rPr>
              <a:t>NERIS Workshop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66239A2E-BAEE-B048-B52D-0876161D2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389" y="1481137"/>
            <a:ext cx="7900937" cy="365233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en-GB" sz="4500" b="1" dirty="0">
                <a:solidFill>
                  <a:srgbClr val="4AA0B1"/>
                </a:solidFill>
              </a:rPr>
              <a:t>Local stakeholders confronted to </a:t>
            </a:r>
          </a:p>
          <a:p>
            <a:pPr>
              <a:lnSpc>
                <a:spcPct val="140000"/>
              </a:lnSpc>
            </a:pPr>
            <a:r>
              <a:rPr lang="en-GB" sz="4500" b="1" dirty="0">
                <a:solidFill>
                  <a:srgbClr val="4AA0B1"/>
                </a:solidFill>
              </a:rPr>
              <a:t>mid- and long-term uncertainties </a:t>
            </a:r>
          </a:p>
          <a:p>
            <a:pPr>
              <a:lnSpc>
                <a:spcPct val="140000"/>
              </a:lnSpc>
            </a:pPr>
            <a:r>
              <a:rPr lang="en-GB" sz="4500" b="1" dirty="0">
                <a:solidFill>
                  <a:srgbClr val="4AA0B1"/>
                </a:solidFill>
              </a:rPr>
              <a:t>in a post-nuclear accident situation</a:t>
            </a:r>
          </a:p>
          <a:p>
            <a:endParaRPr lang="en-GB" sz="2800" dirty="0">
              <a:solidFill>
                <a:srgbClr val="4AA0B1"/>
              </a:solidFill>
            </a:endParaRPr>
          </a:p>
          <a:p>
            <a:r>
              <a:rPr lang="fr-FR" sz="3300" dirty="0">
                <a:solidFill>
                  <a:srgbClr val="4AA0B1"/>
                </a:solidFill>
              </a:rPr>
              <a:t>Outputs </a:t>
            </a:r>
            <a:r>
              <a:rPr lang="fr-FR" sz="3300" dirty="0" err="1">
                <a:solidFill>
                  <a:srgbClr val="4AA0B1"/>
                </a:solidFill>
              </a:rPr>
              <a:t>from</a:t>
            </a:r>
            <a:r>
              <a:rPr lang="fr-FR" sz="3300" dirty="0">
                <a:solidFill>
                  <a:srgbClr val="4AA0B1"/>
                </a:solidFill>
              </a:rPr>
              <a:t> the TERRITORIES WP3 Workshop</a:t>
            </a:r>
          </a:p>
          <a:p>
            <a:endParaRPr lang="fr-FR" sz="2800" dirty="0">
              <a:solidFill>
                <a:srgbClr val="4AA0B1"/>
              </a:solidFill>
            </a:endParaRPr>
          </a:p>
          <a:p>
            <a:r>
              <a:rPr lang="fr-FR" sz="2800" b="1" dirty="0">
                <a:solidFill>
                  <a:srgbClr val="4AA0B1"/>
                </a:solidFill>
              </a:rPr>
              <a:t>Pascal Croüail, </a:t>
            </a:r>
            <a:r>
              <a:rPr lang="fr-FR" sz="2800" dirty="0">
                <a:solidFill>
                  <a:srgbClr val="4AA0B1"/>
                </a:solidFill>
              </a:rPr>
              <a:t>Mélanie Maître, Thierry Schneider (CEPN)</a:t>
            </a:r>
          </a:p>
          <a:p>
            <a:r>
              <a:rPr lang="fr-FR" sz="2800" dirty="0">
                <a:solidFill>
                  <a:srgbClr val="4AA0B1"/>
                </a:solidFill>
              </a:rPr>
              <a:t>Sylvie Charron, Véronique Leroyer (IRSN)</a:t>
            </a:r>
          </a:p>
          <a:p>
            <a:r>
              <a:rPr lang="fr-FR" sz="2800" dirty="0">
                <a:solidFill>
                  <a:srgbClr val="4AA0B1"/>
                </a:solidFill>
              </a:rPr>
              <a:t>Xavier </a:t>
            </a:r>
            <a:r>
              <a:rPr lang="fr-FR" sz="2800" dirty="0" err="1">
                <a:solidFill>
                  <a:srgbClr val="4AA0B1"/>
                </a:solidFill>
              </a:rPr>
              <a:t>Paulmaz</a:t>
            </a:r>
            <a:r>
              <a:rPr lang="fr-FR" sz="2800" dirty="0">
                <a:solidFill>
                  <a:srgbClr val="4AA0B1"/>
                </a:solidFill>
              </a:rPr>
              <a:t> (CLIN)</a:t>
            </a:r>
            <a:endParaRPr lang="en-GB" sz="2800" dirty="0">
              <a:solidFill>
                <a:srgbClr val="4AA0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31579B5-F573-294D-A231-86F72E6E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3" y="232640"/>
            <a:ext cx="5186580" cy="1325563"/>
          </a:xfrm>
        </p:spPr>
        <p:txBody>
          <a:bodyPr>
            <a:normAutofit/>
          </a:bodyPr>
          <a:lstStyle/>
          <a:p>
            <a:r>
              <a:rPr lang="fr-FR" sz="2200" dirty="0"/>
              <a:t>The monitoring of the </a:t>
            </a:r>
            <a:r>
              <a:rPr lang="fr-FR" sz="2200" dirty="0" err="1"/>
              <a:t>radiological</a:t>
            </a:r>
            <a:r>
              <a:rPr lang="fr-FR" sz="2200" dirty="0"/>
              <a:t> situation of the people and the </a:t>
            </a:r>
            <a:r>
              <a:rPr lang="fr-FR" sz="2200" dirty="0" err="1"/>
              <a:t>affected</a:t>
            </a:r>
            <a:r>
              <a:rPr lang="fr-FR" sz="2200" dirty="0"/>
              <a:t> </a:t>
            </a:r>
            <a:r>
              <a:rPr lang="fr-FR" sz="2200" dirty="0" err="1"/>
              <a:t>territory</a:t>
            </a:r>
            <a:endParaRPr lang="fr-FR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F0980-E943-1B4C-9419-6CFC702847DA}"/>
              </a:ext>
            </a:extLst>
          </p:cNvPr>
          <p:cNvSpPr/>
          <p:nvPr/>
        </p:nvSpPr>
        <p:spPr>
          <a:xfrm>
            <a:off x="414206" y="1664756"/>
            <a:ext cx="8492727" cy="503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1900" b="1" dirty="0">
                <a:solidFill>
                  <a:srgbClr val="4AA0B1"/>
                </a:solidFill>
                <a:latin typeface="+mj-lt"/>
              </a:rPr>
              <a:t>From mistrust towards authorities and official experts to a duplication of initiatives to measure the radioactivity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i="1" dirty="0">
                <a:latin typeface="+mj-lt"/>
              </a:rPr>
              <a:t>Citizens, farmers, wine growers, agricultural coops, unions, etc. </a:t>
            </a:r>
            <a:r>
              <a:rPr lang="en-GB" sz="1600" dirty="0">
                <a:latin typeface="+mj-lt"/>
              </a:rPr>
              <a:t>will all take initiatives to </a:t>
            </a:r>
            <a:r>
              <a:rPr lang="en-GB" sz="1600" b="1" dirty="0">
                <a:latin typeface="+mj-lt"/>
              </a:rPr>
              <a:t>measure their own products and environment</a:t>
            </a:r>
            <a:r>
              <a:rPr lang="en-GB" sz="1600" dirty="0">
                <a:latin typeface="+mj-lt"/>
              </a:rPr>
              <a:t>.</a:t>
            </a:r>
          </a:p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1900" b="1" dirty="0">
                <a:solidFill>
                  <a:srgbClr val="4AA0B1"/>
                </a:solidFill>
                <a:latin typeface="+mj-lt"/>
              </a:rPr>
              <a:t>Monitoring network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/>
              <a:t>During the preparedness phase or even in ‘peace time’, how to </a:t>
            </a:r>
            <a:r>
              <a:rPr lang="en-GB" sz="1600" b="1" dirty="0"/>
              <a:t>inform people</a:t>
            </a:r>
            <a:r>
              <a:rPr lang="en-GB" sz="1600" dirty="0"/>
              <a:t> about radioactivity issues and train them to measure? 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How to </a:t>
            </a:r>
            <a:r>
              <a:rPr lang="en-GB" sz="1600" b="1" dirty="0">
                <a:latin typeface="+mj-lt"/>
              </a:rPr>
              <a:t>coordinate/collect </a:t>
            </a:r>
            <a:r>
              <a:rPr lang="en-GB" sz="1600" dirty="0">
                <a:latin typeface="+mj-lt"/>
              </a:rPr>
              <a:t>all these measurement results?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How to </a:t>
            </a:r>
            <a:r>
              <a:rPr lang="en-GB" sz="1600" b="1" dirty="0">
                <a:latin typeface="+mj-lt"/>
              </a:rPr>
              <a:t>control</a:t>
            </a:r>
            <a:r>
              <a:rPr lang="en-GB" sz="1600" dirty="0">
                <a:latin typeface="+mj-lt"/>
              </a:rPr>
              <a:t> the respect of the measurement protocols? How to - and who will - ensure the reliability of the results? 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How to </a:t>
            </a:r>
            <a:r>
              <a:rPr lang="en-GB" sz="1600" b="1" dirty="0">
                <a:latin typeface="+mj-lt"/>
              </a:rPr>
              <a:t>share and communicate </a:t>
            </a:r>
            <a:r>
              <a:rPr lang="en-GB" sz="1600" dirty="0">
                <a:latin typeface="+mj-lt"/>
              </a:rPr>
              <a:t>the results?</a:t>
            </a:r>
          </a:p>
          <a:p>
            <a:pPr marL="500063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1900" b="1" dirty="0">
                <a:solidFill>
                  <a:srgbClr val="4AA0B1"/>
                </a:solidFill>
                <a:latin typeface="+mj-lt"/>
              </a:rPr>
              <a:t>Need to rely on existing actors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b="1" dirty="0"/>
              <a:t>Key actors </a:t>
            </a:r>
            <a:r>
              <a:rPr lang="en-GB" sz="1600" dirty="0"/>
              <a:t>as medical doctors, pharmacist, local elected people will have to answer to the population’s concerns and </a:t>
            </a:r>
            <a:r>
              <a:rPr lang="en-GB" sz="1600" b="1" dirty="0"/>
              <a:t>need to be prepared</a:t>
            </a:r>
            <a:r>
              <a:rPr lang="en-GB" sz="1600" dirty="0"/>
              <a:t>. Need for </a:t>
            </a:r>
            <a:r>
              <a:rPr lang="en-GB" sz="1600" b="1" dirty="0"/>
              <a:t>guidance</a:t>
            </a:r>
            <a:r>
              <a:rPr lang="en-GB" sz="1600" dirty="0"/>
              <a:t> (common language).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i="1" dirty="0">
                <a:latin typeface="+mj-lt"/>
              </a:rPr>
              <a:t>CLIN du </a:t>
            </a:r>
            <a:r>
              <a:rPr lang="en-GB" sz="1600" i="1" dirty="0" err="1">
                <a:latin typeface="+mj-lt"/>
              </a:rPr>
              <a:t>Blayais</a:t>
            </a:r>
            <a:r>
              <a:rPr lang="en-GB" sz="1600" i="1" dirty="0">
                <a:latin typeface="+mj-lt"/>
              </a:rPr>
              <a:t>, ANCCLI may play key role by raising awareness about these issues.</a:t>
            </a:r>
          </a:p>
        </p:txBody>
      </p:sp>
      <p:pic>
        <p:nvPicPr>
          <p:cNvPr id="6" name="image14.jpeg">
            <a:extLst>
              <a:ext uri="{FF2B5EF4-FFF2-40B4-BE49-F238E27FC236}">
                <a16:creationId xmlns:a16="http://schemas.microsoft.com/office/drawing/2014/main" id="{0F4D1105-DC62-6F48-8A95-2DDCF45C1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158" y="458782"/>
            <a:ext cx="1389692" cy="104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63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14244EA-B5D4-4B4A-8372-A4B68F3C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23" y="232640"/>
            <a:ext cx="4899709" cy="1325563"/>
          </a:xfrm>
        </p:spPr>
        <p:txBody>
          <a:bodyPr>
            <a:normAutofit/>
          </a:bodyPr>
          <a:lstStyle/>
          <a:p>
            <a:r>
              <a:rPr lang="en-GB" dirty="0"/>
              <a:t>The future of the agricultural sector in the affected territory</a:t>
            </a:r>
            <a:endParaRPr lang="fr-FR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0ABCC-9331-A943-8CEC-70F7A7C027DF}"/>
              </a:ext>
            </a:extLst>
          </p:cNvPr>
          <p:cNvSpPr/>
          <p:nvPr/>
        </p:nvSpPr>
        <p:spPr>
          <a:xfrm>
            <a:off x="492583" y="1331149"/>
            <a:ext cx="8581748" cy="539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The major impact: the loss of image and reputation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Loss of image </a:t>
            </a:r>
            <a:r>
              <a:rPr lang="en-GB" sz="1400" dirty="0">
                <a:latin typeface="+mj-lt"/>
              </a:rPr>
              <a:t>of the Bordeaux wine quite certain but beyond, what would be the impact on wine production at the national scale? What would be the impact on other local products?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Stigma</a:t>
            </a:r>
            <a:r>
              <a:rPr lang="en-GB" sz="1400" dirty="0">
                <a:latin typeface="+mj-lt"/>
              </a:rPr>
              <a:t> directly caused by the name of the </a:t>
            </a:r>
            <a:r>
              <a:rPr lang="en-GB" sz="1400" dirty="0" err="1">
                <a:latin typeface="+mj-lt"/>
              </a:rPr>
              <a:t>Blayais</a:t>
            </a:r>
            <a:r>
              <a:rPr lang="en-GB" sz="1400" dirty="0">
                <a:latin typeface="+mj-lt"/>
              </a:rPr>
              <a:t> NPP: </a:t>
            </a:r>
            <a:r>
              <a:rPr lang="en-GB" sz="1400" i="1" dirty="0">
                <a:latin typeface="+mj-lt"/>
              </a:rPr>
              <a:t>asparagus of </a:t>
            </a:r>
            <a:r>
              <a:rPr lang="en-GB" sz="1400" i="1" dirty="0" err="1">
                <a:latin typeface="+mj-lt"/>
              </a:rPr>
              <a:t>Blayais</a:t>
            </a:r>
            <a:r>
              <a:rPr lang="en-GB" sz="1400" i="1" dirty="0">
                <a:latin typeface="+mj-lt"/>
              </a:rPr>
              <a:t>, </a:t>
            </a:r>
            <a:r>
              <a:rPr lang="en-GB" sz="1400" i="1" dirty="0" err="1">
                <a:latin typeface="+mj-lt"/>
              </a:rPr>
              <a:t>Côtes</a:t>
            </a:r>
            <a:r>
              <a:rPr lang="en-GB" sz="1400" i="1" dirty="0">
                <a:latin typeface="+mj-lt"/>
              </a:rPr>
              <a:t>-de-</a:t>
            </a:r>
            <a:r>
              <a:rPr lang="en-GB" sz="1400" i="1" dirty="0" err="1">
                <a:latin typeface="+mj-lt"/>
              </a:rPr>
              <a:t>Blaye</a:t>
            </a:r>
            <a:r>
              <a:rPr lang="en-GB" sz="1400" i="1" dirty="0">
                <a:latin typeface="+mj-lt"/>
              </a:rPr>
              <a:t>, etc.</a:t>
            </a:r>
            <a:endParaRPr lang="en-GB" sz="1400" dirty="0">
              <a:latin typeface="+mj-lt"/>
            </a:endParaRPr>
          </a:p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Towards an appropriate communication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/>
              <a:t>Huge work to rebuild the consumers’ confidence: need to dialogue and inform them.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Need to </a:t>
            </a:r>
            <a:r>
              <a:rPr lang="en-GB" sz="1400" b="1" dirty="0">
                <a:latin typeface="+mj-lt"/>
              </a:rPr>
              <a:t>communicate quickly </a:t>
            </a:r>
            <a:r>
              <a:rPr lang="en-GB" sz="1400" dirty="0">
                <a:latin typeface="+mj-lt"/>
              </a:rPr>
              <a:t>about the actual </a:t>
            </a:r>
            <a:r>
              <a:rPr lang="en-GB" sz="1400" b="1" dirty="0">
                <a:latin typeface="+mj-lt"/>
              </a:rPr>
              <a:t>levels of contamination </a:t>
            </a:r>
            <a:r>
              <a:rPr lang="en-GB" sz="1400" dirty="0">
                <a:latin typeface="+mj-lt"/>
              </a:rPr>
              <a:t>of the vineyard and wine;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Consensual messages - in  common language - exchanged and disseminated by all actors: </a:t>
            </a:r>
            <a:r>
              <a:rPr lang="en-GB" sz="1400" i="1" dirty="0">
                <a:latin typeface="+mj-lt"/>
              </a:rPr>
              <a:t>wine growers, agricultural cooperatives, professional unions, experts, etc.</a:t>
            </a:r>
          </a:p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Towards the recovery of the agricultural activities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For now, producers have </a:t>
            </a:r>
            <a:r>
              <a:rPr lang="en-GB" sz="1400" b="1" dirty="0">
                <a:latin typeface="+mj-lt"/>
              </a:rPr>
              <a:t>no information on the agricultural countermeasures </a:t>
            </a:r>
            <a:r>
              <a:rPr lang="en-GB" sz="1400" dirty="0">
                <a:latin typeface="+mj-lt"/>
              </a:rPr>
              <a:t>that could be implemented in case of an accident;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Information on the </a:t>
            </a:r>
            <a:r>
              <a:rPr lang="en-GB" sz="1400" b="1" dirty="0">
                <a:latin typeface="+mj-lt"/>
              </a:rPr>
              <a:t>evolution of contamination over time </a:t>
            </a:r>
            <a:r>
              <a:rPr lang="en-GB" sz="1400" dirty="0">
                <a:latin typeface="+mj-lt"/>
              </a:rPr>
              <a:t>could help producers for the recovery process; 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Solidarity</a:t>
            </a:r>
            <a:r>
              <a:rPr lang="en-GB" sz="1400" dirty="0">
                <a:latin typeface="+mj-lt"/>
              </a:rPr>
              <a:t> between producers would be developed. An option could be to opt for agricultural </a:t>
            </a:r>
            <a:r>
              <a:rPr lang="en-GB" sz="1400" b="1" dirty="0">
                <a:latin typeface="+mj-lt"/>
              </a:rPr>
              <a:t>reconversion, implementation of innovative processes</a:t>
            </a:r>
            <a:r>
              <a:rPr lang="en-GB" sz="1400" dirty="0">
                <a:latin typeface="+mj-lt"/>
              </a:rPr>
              <a:t>, etc.</a:t>
            </a:r>
          </a:p>
          <a:p>
            <a:pPr marL="500063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Strong need for support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RP Experts will be needed to help in  implementing and evaluating </a:t>
            </a:r>
            <a:r>
              <a:rPr lang="en-GB" sz="1400" b="1" dirty="0">
                <a:latin typeface="+mj-lt"/>
              </a:rPr>
              <a:t>countermeasure strategies</a:t>
            </a:r>
            <a:r>
              <a:rPr lang="en-GB" sz="1400" dirty="0">
                <a:latin typeface="+mj-lt"/>
              </a:rPr>
              <a:t>; 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Compensation schemes and rules</a:t>
            </a:r>
            <a:r>
              <a:rPr lang="en-GB" sz="1400" dirty="0">
                <a:latin typeface="+mj-lt"/>
              </a:rPr>
              <a:t> have to be anticipated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Need to engage </a:t>
            </a:r>
            <a:r>
              <a:rPr lang="en-GB" sz="1400" b="1" dirty="0">
                <a:latin typeface="+mj-lt"/>
              </a:rPr>
              <a:t>dialogue with experts </a:t>
            </a:r>
            <a:r>
              <a:rPr lang="en-GB" sz="1400" dirty="0">
                <a:latin typeface="+mj-lt"/>
              </a:rPr>
              <a:t>in the preparedness phase.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06003A-75D9-B342-B57E-DC1D31EB8C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155" y="328841"/>
            <a:ext cx="1432722" cy="111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81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6217C-A5FB-4C46-B38B-1CDACE65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012" y="232640"/>
            <a:ext cx="4845920" cy="1325563"/>
          </a:xfrm>
        </p:spPr>
        <p:txBody>
          <a:bodyPr/>
          <a:lstStyle/>
          <a:p>
            <a:r>
              <a:rPr lang="en-GB" dirty="0"/>
              <a:t>The challenges for restoring the quality of life in the territory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4FBEE-482F-5B4F-BE70-13FB3819F9E0}"/>
              </a:ext>
            </a:extLst>
          </p:cNvPr>
          <p:cNvSpPr/>
          <p:nvPr/>
        </p:nvSpPr>
        <p:spPr>
          <a:xfrm>
            <a:off x="492583" y="1574991"/>
            <a:ext cx="8492727" cy="472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What is quality of life?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A philosophical question… it depends on the </a:t>
            </a:r>
            <a:r>
              <a:rPr lang="en-GB" sz="1400" b="1" dirty="0">
                <a:latin typeface="+mj-lt"/>
              </a:rPr>
              <a:t>values of each</a:t>
            </a:r>
            <a:r>
              <a:rPr lang="en-GB" sz="1400" dirty="0">
                <a:latin typeface="+mj-lt"/>
              </a:rPr>
              <a:t> individual;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A kind of (return to) </a:t>
            </a:r>
            <a:r>
              <a:rPr lang="en-GB" sz="1400" b="1" dirty="0">
                <a:latin typeface="+mj-lt"/>
              </a:rPr>
              <a:t>serenity, </a:t>
            </a:r>
            <a:r>
              <a:rPr lang="en-GB" sz="1400" dirty="0">
                <a:latin typeface="+mj-lt"/>
              </a:rPr>
              <a:t>the possibility of having prospects, a future.</a:t>
            </a:r>
          </a:p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Elements contributing to the quality of life (well being)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After a nuclear accident, the quality of life implies an absolute </a:t>
            </a:r>
            <a:r>
              <a:rPr lang="en-GB" sz="1400" b="1" dirty="0">
                <a:latin typeface="+mj-lt"/>
              </a:rPr>
              <a:t>transparency</a:t>
            </a:r>
            <a:r>
              <a:rPr lang="en-GB" sz="1400" dirty="0">
                <a:latin typeface="+mj-lt"/>
              </a:rPr>
              <a:t> on the radiological situation and a prerequisite:  the </a:t>
            </a:r>
            <a:r>
              <a:rPr lang="en-GB" sz="1400" b="1" dirty="0">
                <a:latin typeface="+mj-lt"/>
              </a:rPr>
              <a:t>absence of health impacts</a:t>
            </a:r>
            <a:r>
              <a:rPr lang="en-GB" sz="1400" dirty="0">
                <a:latin typeface="+mj-lt"/>
              </a:rPr>
              <a:t>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The situation must be ‘equivalent’ to that before the accident (maintenance of the community life)</a:t>
            </a:r>
            <a:r>
              <a:rPr lang="en-GB" sz="1400" i="1" dirty="0">
                <a:latin typeface="+mj-lt"/>
              </a:rPr>
              <a:t>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Need to have infrastructures: transport, access to health care, local shops, schools opened and in service, etc.;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An</a:t>
            </a:r>
            <a:r>
              <a:rPr lang="en-GB" sz="1400" b="1" dirty="0">
                <a:latin typeface="+mj-lt"/>
              </a:rPr>
              <a:t> attractive territory (for relatives/tourists) </a:t>
            </a:r>
            <a:r>
              <a:rPr lang="en-GB" sz="1400" dirty="0">
                <a:latin typeface="+mj-lt"/>
              </a:rPr>
              <a:t>and </a:t>
            </a:r>
            <a:r>
              <a:rPr lang="en-GB" sz="1400" b="1" dirty="0">
                <a:latin typeface="+mj-lt"/>
              </a:rPr>
              <a:t>job opportunities</a:t>
            </a:r>
            <a:endParaRPr lang="en-GB" sz="1400" dirty="0">
              <a:latin typeface="+mj-lt"/>
            </a:endParaRPr>
          </a:p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b="1" dirty="0">
                <a:solidFill>
                  <a:srgbClr val="4AA0B1"/>
                </a:solidFill>
                <a:latin typeface="+mj-lt"/>
              </a:rPr>
              <a:t>Levers to recover the quality of life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dirty="0">
                <a:latin typeface="+mj-lt"/>
              </a:rPr>
              <a:t>Collective actions, of </a:t>
            </a:r>
            <a:r>
              <a:rPr lang="en-GB" sz="1400" b="1" dirty="0">
                <a:latin typeface="+mj-lt"/>
              </a:rPr>
              <a:t>solidarity between affected inhabitants </a:t>
            </a:r>
            <a:r>
              <a:rPr lang="en-GB" sz="1400" dirty="0">
                <a:latin typeface="+mj-lt"/>
              </a:rPr>
              <a:t>through local association could help to cope with the situation;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Support from authorities</a:t>
            </a:r>
            <a:r>
              <a:rPr lang="en-GB" sz="1400" dirty="0">
                <a:latin typeface="+mj-lt"/>
              </a:rPr>
              <a:t> by financing local infrastructures and </a:t>
            </a:r>
            <a:r>
              <a:rPr lang="en-GB" sz="1400" b="1" dirty="0">
                <a:latin typeface="+mj-lt"/>
              </a:rPr>
              <a:t>collective projects for the territory</a:t>
            </a:r>
            <a:r>
              <a:rPr lang="en-GB" sz="1400" dirty="0">
                <a:latin typeface="+mj-lt"/>
              </a:rPr>
              <a:t>;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Dialogue with experts </a:t>
            </a:r>
            <a:r>
              <a:rPr lang="en-GB" sz="1400" dirty="0">
                <a:latin typeface="+mj-lt"/>
              </a:rPr>
              <a:t>to answer to the expectations and concerns of local inhabitants and to help them to cope with their situation;</a:t>
            </a:r>
          </a:p>
          <a:p>
            <a:pPr marL="957263" lvl="1" indent="-500063" defTabSz="1066800" eaLnBrk="0" hangingPunct="0">
              <a:spcBef>
                <a:spcPts val="300"/>
              </a:spcBef>
              <a:spcAft>
                <a:spcPts val="300"/>
              </a:spcAft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400" b="1" dirty="0">
                <a:latin typeface="+mj-lt"/>
              </a:rPr>
              <a:t>Support coming from outside</a:t>
            </a:r>
            <a:r>
              <a:rPr lang="en-GB" sz="1400" dirty="0">
                <a:latin typeface="+mj-lt"/>
              </a:rPr>
              <a:t> the region, to prove the absence of stigmatisation (solidarity)</a:t>
            </a:r>
          </a:p>
        </p:txBody>
      </p:sp>
      <p:pic>
        <p:nvPicPr>
          <p:cNvPr id="5" name="図 8">
            <a:extLst>
              <a:ext uri="{FF2B5EF4-FFF2-40B4-BE49-F238E27FC236}">
                <a16:creationId xmlns:a16="http://schemas.microsoft.com/office/drawing/2014/main" id="{12B4F435-FA2C-2F4E-B033-85DDF203F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992" y="462224"/>
            <a:ext cx="2237623" cy="109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6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B7D33-ABD2-0148-9933-43D0D35C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624" y="232640"/>
            <a:ext cx="4747308" cy="1325563"/>
          </a:xfrm>
        </p:spPr>
        <p:txBody>
          <a:bodyPr/>
          <a:lstStyle/>
          <a:p>
            <a:r>
              <a:rPr lang="en-GB" dirty="0"/>
              <a:t>The conservation and the recovery of a sustainable socio-economic activity in the territory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5BC97E-7626-7B4E-8543-B08643356140}"/>
              </a:ext>
            </a:extLst>
          </p:cNvPr>
          <p:cNvSpPr/>
          <p:nvPr/>
        </p:nvSpPr>
        <p:spPr>
          <a:xfrm>
            <a:off x="327120" y="1479825"/>
            <a:ext cx="8492727" cy="462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1900" b="1" dirty="0">
                <a:solidFill>
                  <a:srgbClr val="4AA0B1"/>
                </a:solidFill>
                <a:latin typeface="+mj-lt"/>
              </a:rPr>
              <a:t>The case of the wine sector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b="1" dirty="0">
                <a:latin typeface="+mj-lt"/>
              </a:rPr>
              <a:t>Viticulture is the major socio-economic activity </a:t>
            </a:r>
            <a:r>
              <a:rPr lang="en-GB" sz="1600" dirty="0">
                <a:latin typeface="+mj-lt"/>
              </a:rPr>
              <a:t>in the Bordeaux region;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What would be the impact of the accident on wine sales? Loss of reputation? What would be the impact of the evacuation on vine maintenance?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How to cope with the lack of manpower after a depopulation due to the accident?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Rethink the wine industry and turn to new technologies, new innovative processes, or even envisage a conversion of the whole territory?</a:t>
            </a:r>
          </a:p>
          <a:p>
            <a:pPr marL="5000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1900" b="1" dirty="0">
                <a:solidFill>
                  <a:srgbClr val="4AA0B1"/>
                </a:solidFill>
                <a:latin typeface="+mj-lt"/>
              </a:rPr>
              <a:t>Other socio-economic activities 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Important </a:t>
            </a:r>
            <a:r>
              <a:rPr lang="en-GB" sz="1600" b="1" dirty="0">
                <a:latin typeface="+mj-lt"/>
              </a:rPr>
              <a:t>tourism activity </a:t>
            </a:r>
            <a:r>
              <a:rPr lang="en-GB" sz="1600" dirty="0">
                <a:latin typeface="+mj-lt"/>
              </a:rPr>
              <a:t>of the region: seaside, cultural, and wine tourism;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Will the entire French Atlantic coast be impacted 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What would be the impact on the port, estuary, forests, &amp; other agricultural activities? </a:t>
            </a:r>
          </a:p>
          <a:p>
            <a:pPr lvl="1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</a:pPr>
            <a:r>
              <a:rPr lang="en-GB" sz="1900" b="1" dirty="0">
                <a:solidFill>
                  <a:srgbClr val="4AA0B1"/>
                </a:solidFill>
                <a:latin typeface="Calibri Light"/>
              </a:rPr>
              <a:t>What support for the socio-economic actors?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Need to </a:t>
            </a:r>
            <a:r>
              <a:rPr lang="en-GB" sz="1600" b="1" dirty="0">
                <a:latin typeface="+mj-lt"/>
              </a:rPr>
              <a:t>prepare socio-economic actors </a:t>
            </a:r>
            <a:r>
              <a:rPr lang="en-GB" sz="1600" dirty="0">
                <a:latin typeface="+mj-lt"/>
              </a:rPr>
              <a:t>in advance and discuss with them the recovery of their activities in post-accident situations (time constraints, costs, organizations, roles);</a:t>
            </a:r>
          </a:p>
          <a:p>
            <a:pPr marL="957263" lvl="1" indent="-500063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latin typeface="+mj-lt"/>
              </a:rPr>
              <a:t>Examine the possibility and modalities of economic compensation (with justice/equity)</a:t>
            </a:r>
          </a:p>
        </p:txBody>
      </p:sp>
      <p:pic>
        <p:nvPicPr>
          <p:cNvPr id="5" name="図 6">
            <a:extLst>
              <a:ext uri="{FF2B5EF4-FFF2-40B4-BE49-F238E27FC236}">
                <a16:creationId xmlns:a16="http://schemas.microsoft.com/office/drawing/2014/main" id="{367941ED-01B6-094A-A94C-16E517F74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896" y="493325"/>
            <a:ext cx="1272102" cy="95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5DF25D-6AC7-5D4E-BE15-4A397C33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88" y="525409"/>
            <a:ext cx="1199046" cy="90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80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/>
          <p:cNvSpPr txBox="1">
            <a:spLocks/>
          </p:cNvSpPr>
          <p:nvPr/>
        </p:nvSpPr>
        <p:spPr>
          <a:xfrm>
            <a:off x="288758" y="1342954"/>
            <a:ext cx="8618174" cy="5515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540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fi-FI" altLang="fr-FR" sz="1600" dirty="0">
                <a:latin typeface="+mj-lt"/>
              </a:rPr>
              <a:t>CLIN of Blayais decided to </a:t>
            </a:r>
            <a:r>
              <a:rPr lang="fi-FI" altLang="fr-FR" sz="1600" b="1" dirty="0" err="1">
                <a:latin typeface="+mj-lt"/>
              </a:rPr>
              <a:t>continue</a:t>
            </a:r>
            <a:r>
              <a:rPr lang="fi-FI" altLang="fr-FR" sz="1600" b="1" dirty="0">
                <a:latin typeface="+mj-lt"/>
              </a:rPr>
              <a:t> </a:t>
            </a:r>
            <a:r>
              <a:rPr lang="fi-FI" altLang="fr-FR" sz="1600" b="1" dirty="0" err="1">
                <a:latin typeface="+mj-lt"/>
              </a:rPr>
              <a:t>working</a:t>
            </a:r>
            <a:r>
              <a:rPr lang="fi-FI" altLang="fr-FR" sz="1600" b="1" dirty="0">
                <a:latin typeface="+mj-lt"/>
              </a:rPr>
              <a:t> on </a:t>
            </a:r>
            <a:r>
              <a:rPr lang="fi-FI" altLang="fr-FR" sz="1600" b="1" dirty="0" err="1">
                <a:latin typeface="+mj-lt"/>
              </a:rPr>
              <a:t>preparedness</a:t>
            </a:r>
            <a:r>
              <a:rPr lang="fi-FI" altLang="fr-FR" sz="1600" b="1" dirty="0">
                <a:latin typeface="+mj-lt"/>
              </a:rPr>
              <a:t> </a:t>
            </a:r>
            <a:r>
              <a:rPr lang="fi-FI" altLang="fr-FR" sz="1600" b="1" dirty="0" err="1">
                <a:latin typeface="+mj-lt"/>
              </a:rPr>
              <a:t>with</a:t>
            </a:r>
            <a:r>
              <a:rPr lang="fi-FI" altLang="fr-FR" sz="1600" b="1" dirty="0">
                <a:latin typeface="+mj-lt"/>
              </a:rPr>
              <a:t> </a:t>
            </a:r>
            <a:r>
              <a:rPr lang="fi-FI" altLang="fr-FR" sz="1600" b="1" dirty="0" err="1">
                <a:latin typeface="+mj-lt"/>
              </a:rPr>
              <a:t>local</a:t>
            </a:r>
            <a:r>
              <a:rPr lang="fi-FI" altLang="fr-FR" sz="1600" b="1" dirty="0">
                <a:latin typeface="+mj-lt"/>
              </a:rPr>
              <a:t> </a:t>
            </a:r>
            <a:r>
              <a:rPr lang="fi-FI" altLang="fr-FR" sz="1600" b="1" dirty="0" err="1">
                <a:latin typeface="+mj-lt"/>
              </a:rPr>
              <a:t>stakeholders</a:t>
            </a:r>
            <a:r>
              <a:rPr lang="fi-FI" altLang="fr-FR" sz="1600" b="1" dirty="0">
                <a:latin typeface="+mj-lt"/>
              </a:rPr>
              <a:t> </a:t>
            </a:r>
            <a:r>
              <a:rPr lang="fi-FI" altLang="fr-FR" sz="1600" dirty="0">
                <a:latin typeface="+mj-lt"/>
              </a:rPr>
              <a:t>:</a:t>
            </a:r>
          </a:p>
          <a:p>
            <a:pPr marL="939800" lvl="2" indent="-314325"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4AA0B1"/>
              </a:buClr>
              <a:buFont typeface="Wingdings" panose="05000000000000000000" pitchFamily="2" charset="2"/>
              <a:buChar char="Ø"/>
            </a:pPr>
            <a:r>
              <a:rPr lang="fi-FI" altLang="fr-FR" sz="1600" dirty="0">
                <a:latin typeface="+mj-lt"/>
              </a:rPr>
              <a:t>Complete </a:t>
            </a:r>
            <a:r>
              <a:rPr lang="en-US" sz="1600" dirty="0">
                <a:latin typeface="+mj-lt"/>
              </a:rPr>
              <a:t>the data ‘layers’ on the economic activities (updating the GIS) </a:t>
            </a:r>
          </a:p>
          <a:p>
            <a:pPr marL="939800" lvl="2" indent="-314325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4AA0B1"/>
              </a:buClr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+mj-lt"/>
              </a:rPr>
              <a:t>Meet local </a:t>
            </a:r>
            <a:r>
              <a:rPr lang="en-US" sz="1600" dirty="0">
                <a:latin typeface="+mj-lt"/>
              </a:rPr>
              <a:t>economic stakeholders and representatives (to increase awareness)</a:t>
            </a:r>
          </a:p>
          <a:p>
            <a:pPr marL="939800" lvl="2" indent="-314325"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4AA0B1"/>
              </a:buClr>
              <a:buFont typeface="Wingdings" panose="05000000000000000000" pitchFamily="2" charset="2"/>
              <a:buChar char="Ø"/>
            </a:pPr>
            <a:r>
              <a:rPr lang="en-US" altLang="fr-FR" sz="1600" dirty="0">
                <a:latin typeface="+mj-lt"/>
              </a:rPr>
              <a:t>Exchange with some municipal councils about nuclear risk and post-accidental issues (increase decision-maker preparedness)</a:t>
            </a:r>
            <a:endParaRPr lang="fi-FI" altLang="fr-FR" sz="1600" dirty="0">
              <a:latin typeface="+mj-lt"/>
            </a:endParaRP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sz="1600" dirty="0">
                <a:latin typeface="+mj-lt"/>
              </a:rPr>
              <a:t>Create a pluralistic </a:t>
            </a:r>
            <a:r>
              <a:rPr lang="en-US" sz="1600" b="1" dirty="0">
                <a:latin typeface="+mj-lt"/>
              </a:rPr>
              <a:t>working group (experts-locals) </a:t>
            </a:r>
            <a:r>
              <a:rPr lang="en-US" sz="1600" dirty="0">
                <a:latin typeface="+mj-lt"/>
              </a:rPr>
              <a:t>for a better appropriation/sharing of agriculture and other production issues</a:t>
            </a: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sz="1600" b="1" dirty="0">
                <a:latin typeface="+mj-lt"/>
              </a:rPr>
              <a:t>Disseminate the content of the existing </a:t>
            </a:r>
            <a:r>
              <a:rPr lang="en-US" sz="1600" dirty="0"/>
              <a:t>handbook on </a:t>
            </a:r>
            <a:r>
              <a:rPr lang="en-US" sz="1600" dirty="0">
                <a:latin typeface="+mj-lt"/>
              </a:rPr>
              <a:t>food management &amp; agricultural countermeasures toward local professionals / Adapt and update it?</a:t>
            </a: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sz="1600" dirty="0">
                <a:latin typeface="+mj-lt"/>
              </a:rPr>
              <a:t>Anticipate  local monitoring needs and capabilities &amp; anticipate data sharing / networking between actors</a:t>
            </a: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sz="1600" dirty="0">
                <a:latin typeface="+mj-lt"/>
              </a:rPr>
              <a:t>Exercise local actors</a:t>
            </a: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altLang="fr-FR" sz="1600" i="1" dirty="0">
                <a:latin typeface="+mj-lt"/>
              </a:rPr>
              <a:t>TERRITORIES panel report (June 2019): Uncertainties identified by local stakeholders i.e. issues at stake at the local level</a:t>
            </a:r>
          </a:p>
          <a:p>
            <a:pPr marL="540000" lvl="1" indent="-5400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4AA0B1"/>
              </a:buClr>
              <a:buFont typeface="Wingdings" pitchFamily="2" charset="2"/>
              <a:buChar char="v"/>
            </a:pPr>
            <a:r>
              <a:rPr lang="en-US" altLang="fr-FR" sz="1600" i="1" dirty="0">
                <a:latin typeface="+mj-lt"/>
              </a:rPr>
              <a:t>TERRITORIES guidance (November 2019)</a:t>
            </a:r>
            <a:endParaRPr lang="fr-FR" altLang="fr-FR" sz="1600" i="1" dirty="0">
              <a:latin typeface="+mj-lt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81070B-24BC-0A4B-A0E7-77F917754529}"/>
              </a:ext>
            </a:extLst>
          </p:cNvPr>
          <p:cNvSpPr txBox="1">
            <a:spLocks/>
          </p:cNvSpPr>
          <p:nvPr/>
        </p:nvSpPr>
        <p:spPr>
          <a:xfrm>
            <a:off x="4159624" y="459235"/>
            <a:ext cx="4747308" cy="1325563"/>
          </a:xfrm>
          <a:prstGeom prst="rect">
            <a:avLst/>
          </a:prstGeom>
        </p:spPr>
        <p:txBody>
          <a:bodyPr/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AA0B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Perspectives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6253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DA6991-E745-1B4B-82E6-F344B2765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95" y="1547241"/>
            <a:ext cx="6350000" cy="42291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20808-048C-F04A-B6C6-3F22D764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095" y="2645560"/>
            <a:ext cx="6350001" cy="1631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B74935-FC83-594A-96F3-1E4E0D6621E6}"/>
              </a:ext>
            </a:extLst>
          </p:cNvPr>
          <p:cNvSpPr txBox="1"/>
          <p:nvPr/>
        </p:nvSpPr>
        <p:spPr>
          <a:xfrm>
            <a:off x="1814094" y="2340396"/>
            <a:ext cx="6350001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</a:rPr>
              <a:t>20 March 2019            💥🔊 !!!                </a:t>
            </a:r>
            <a:r>
              <a:rPr lang="fr-FR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Earthquake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</a:rPr>
              <a:t> Magnitude 4.9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49DE0F-57DC-894B-88D9-D238FFA5C791}"/>
              </a:ext>
            </a:extLst>
          </p:cNvPr>
          <p:cNvSpPr txBox="1"/>
          <p:nvPr/>
        </p:nvSpPr>
        <p:spPr>
          <a:xfrm>
            <a:off x="3007893" y="5144093"/>
            <a:ext cx="3962401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Thank</a:t>
            </a:r>
            <a:r>
              <a:rPr lang="fr-FR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you</a:t>
            </a:r>
            <a:r>
              <a:rPr lang="fr-FR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 for </a:t>
            </a:r>
            <a:r>
              <a:rPr lang="fr-FR" sz="24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your</a:t>
            </a:r>
            <a:r>
              <a:rPr lang="fr-FR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8863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99" y="3078359"/>
            <a:ext cx="2133601" cy="171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" y="2342378"/>
            <a:ext cx="3282963" cy="831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8653" y="3174231"/>
            <a:ext cx="4613009" cy="3455749"/>
          </a:xfrm>
          <a:prstGeom prst="rect">
            <a:avLst/>
          </a:prstGeom>
          <a:effectLst>
            <a:softEdge rad="1524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To Enhance </a:t>
            </a:r>
            <a:r>
              <a:rPr lang="en-US" b="1" dirty="0" err="1">
                <a:solidFill>
                  <a:schemeClr val="accent2"/>
                </a:solidFill>
              </a:rPr>
              <a:t>unceRtainties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/>
              <a:t>Reduction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and</a:t>
            </a:r>
            <a:br>
              <a:rPr lang="en-US" b="1" dirty="0">
                <a:solidFill>
                  <a:schemeClr val="tx2"/>
                </a:solidFill>
              </a:rPr>
            </a:b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stakeholders Involvement 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 err="1">
                <a:solidFill>
                  <a:srgbClr val="002060"/>
                </a:solidFill>
              </a:rPr>
              <a:t>TOwards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integrated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and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graded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Risk management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of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humans and wildlife 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In </a:t>
            </a:r>
            <a:r>
              <a:rPr lang="en-US" b="1" dirty="0">
                <a:solidFill>
                  <a:schemeClr val="accent2"/>
                </a:solidFill>
              </a:rPr>
              <a:t>long-lasting</a:t>
            </a:r>
            <a:r>
              <a:rPr lang="en-US" b="1" dirty="0">
                <a:solidFill>
                  <a:srgbClr val="002060"/>
                </a:solidFill>
              </a:rPr>
              <a:t> radiological Exposure Situations</a:t>
            </a:r>
            <a:r>
              <a:rPr lang="en-US" sz="1600" b="1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BD260-17CC-724A-A0A1-96445B87BBBA}"/>
              </a:ext>
            </a:extLst>
          </p:cNvPr>
          <p:cNvSpPr/>
          <p:nvPr/>
        </p:nvSpPr>
        <p:spPr>
          <a:xfrm>
            <a:off x="6082979" y="4902106"/>
            <a:ext cx="3061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Tx/>
              <a:buFont typeface="Wingdings" pitchFamily="2" charset="2"/>
              <a:buChar char="§"/>
            </a:pPr>
            <a:r>
              <a:rPr lang="fr-FR" altLang="fr-FR" dirty="0">
                <a:solidFill>
                  <a:srgbClr val="002060"/>
                </a:solidFill>
              </a:rPr>
              <a:t>11 </a:t>
            </a:r>
            <a:r>
              <a:rPr lang="fr-FR" altLang="fr-FR" dirty="0" err="1">
                <a:solidFill>
                  <a:srgbClr val="002060"/>
                </a:solidFill>
              </a:rPr>
              <a:t>partners</a:t>
            </a:r>
            <a:r>
              <a:rPr lang="fr-FR" altLang="fr-FR" dirty="0">
                <a:solidFill>
                  <a:srgbClr val="002060"/>
                </a:solidFill>
              </a:rPr>
              <a:t> in 8 countries (France, Germany, Spain, </a:t>
            </a:r>
            <a:r>
              <a:rPr lang="fr-FR" altLang="fr-FR" dirty="0" err="1">
                <a:solidFill>
                  <a:srgbClr val="002060"/>
                </a:solidFill>
              </a:rPr>
              <a:t>Norway</a:t>
            </a:r>
            <a:r>
              <a:rPr lang="fr-FR" altLang="fr-FR" dirty="0">
                <a:solidFill>
                  <a:srgbClr val="002060"/>
                </a:solidFill>
              </a:rPr>
              <a:t>, UK, </a:t>
            </a:r>
            <a:r>
              <a:rPr lang="fr-FR" altLang="fr-FR" dirty="0" err="1">
                <a:solidFill>
                  <a:srgbClr val="002060"/>
                </a:solidFill>
              </a:rPr>
              <a:t>Belgium</a:t>
            </a:r>
            <a:r>
              <a:rPr lang="fr-FR" altLang="fr-FR" dirty="0">
                <a:solidFill>
                  <a:srgbClr val="002060"/>
                </a:solidFill>
              </a:rPr>
              <a:t>, </a:t>
            </a:r>
            <a:r>
              <a:rPr lang="fr-FR" altLang="fr-FR" dirty="0" err="1">
                <a:solidFill>
                  <a:srgbClr val="002060"/>
                </a:solidFill>
              </a:rPr>
              <a:t>Finland</a:t>
            </a:r>
            <a:r>
              <a:rPr lang="fr-FR" altLang="fr-FR" dirty="0">
                <a:solidFill>
                  <a:srgbClr val="002060"/>
                </a:solidFill>
              </a:rPr>
              <a:t>, </a:t>
            </a:r>
            <a:r>
              <a:rPr lang="fr-FR" altLang="fr-FR" dirty="0" err="1">
                <a:solidFill>
                  <a:srgbClr val="002060"/>
                </a:solidFill>
              </a:rPr>
              <a:t>Estonia</a:t>
            </a:r>
            <a:r>
              <a:rPr lang="fr-FR" altLang="fr-FR" dirty="0">
                <a:solidFill>
                  <a:srgbClr val="002060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7942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395288" y="1495424"/>
            <a:ext cx="8748712" cy="48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500063" indent="-500063" defTabSz="1066800"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957263" indent="-500063" defTabSz="106680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850900" indent="-404813" defTabSz="10668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10668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10668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buSzTx/>
              <a:buFont typeface="Wingdings" pitchFamily="2" charset="2"/>
              <a:buChar char="§"/>
            </a:pPr>
            <a:r>
              <a:rPr lang="fr-FR" altLang="fr-FR" sz="2000" dirty="0" err="1"/>
              <a:t>January</a:t>
            </a:r>
            <a:r>
              <a:rPr lang="fr-FR" altLang="fr-FR" sz="2000" dirty="0"/>
              <a:t> 2017 – </a:t>
            </a:r>
            <a:r>
              <a:rPr lang="fr-FR" altLang="fr-FR" sz="2000" dirty="0" err="1"/>
              <a:t>December</a:t>
            </a:r>
            <a:r>
              <a:rPr lang="fr-FR" altLang="fr-FR" sz="2000" dirty="0"/>
              <a:t> 2019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fr-FR" altLang="fr-FR" sz="2000" dirty="0"/>
              <a:t>5 </a:t>
            </a:r>
            <a:r>
              <a:rPr lang="fr-FR" altLang="fr-FR" sz="2000" dirty="0" err="1"/>
              <a:t>work</a:t>
            </a:r>
            <a:r>
              <a:rPr lang="fr-FR" altLang="fr-FR" sz="2000" dirty="0"/>
              <a:t> packages :</a:t>
            </a:r>
          </a:p>
          <a:p>
            <a:pPr lvl="1" defTabSz="430213">
              <a:buSzTx/>
            </a:pPr>
            <a:r>
              <a:rPr lang="fr-FR" altLang="fr-FR" sz="1800" dirty="0"/>
              <a:t>WP1 =	</a:t>
            </a:r>
            <a:r>
              <a:rPr lang="fr-FR" altLang="fr-FR" sz="1800" dirty="0" err="1"/>
              <a:t>Characterisation</a:t>
            </a:r>
            <a:r>
              <a:rPr lang="fr-FR" altLang="fr-FR" sz="1800" dirty="0"/>
              <a:t> of </a:t>
            </a:r>
            <a:r>
              <a:rPr lang="fr-FR" altLang="fr-FR" sz="1800" dirty="0" err="1"/>
              <a:t>territories</a:t>
            </a:r>
            <a:r>
              <a:rPr lang="fr-FR" altLang="fr-FR" sz="1800" dirty="0"/>
              <a:t> (surveillance et </a:t>
            </a:r>
            <a:r>
              <a:rPr lang="fr-FR" altLang="fr-FR" sz="1800" dirty="0" err="1"/>
              <a:t>modelisation</a:t>
            </a:r>
            <a:r>
              <a:rPr lang="fr-FR" altLang="fr-FR" sz="1800" dirty="0"/>
              <a:t>)</a:t>
            </a:r>
          </a:p>
          <a:p>
            <a:pPr lvl="1" defTabSz="430213">
              <a:buSzTx/>
            </a:pPr>
            <a:r>
              <a:rPr lang="fr-FR" altLang="fr-FR" sz="1800" dirty="0"/>
              <a:t>WP2 = 	 </a:t>
            </a:r>
            <a:r>
              <a:rPr lang="fr-FR" altLang="fr-FR" sz="1800" dirty="0" err="1"/>
              <a:t>Characterisatin</a:t>
            </a:r>
            <a:r>
              <a:rPr lang="fr-FR" altLang="fr-FR" sz="1800" dirty="0"/>
              <a:t> of </a:t>
            </a:r>
            <a:r>
              <a:rPr lang="fr-FR" altLang="fr-FR" sz="1800" dirty="0" err="1"/>
              <a:t>exposure</a:t>
            </a:r>
            <a:r>
              <a:rPr lang="fr-FR" altLang="fr-FR" sz="1800" dirty="0"/>
              <a:t> scenarios, social and </a:t>
            </a:r>
            <a:r>
              <a:rPr lang="fr-FR" altLang="fr-FR" sz="1800" dirty="0" err="1"/>
              <a:t>ethical</a:t>
            </a:r>
            <a:r>
              <a:rPr lang="fr-FR" altLang="fr-FR" sz="1800" dirty="0"/>
              <a:t> perspective</a:t>
            </a:r>
          </a:p>
          <a:p>
            <a:pPr lvl="1" defTabSz="430213">
              <a:buSzTx/>
            </a:pPr>
            <a:r>
              <a:rPr lang="fr-FR" altLang="fr-FR" sz="1800" dirty="0">
                <a:solidFill>
                  <a:srgbClr val="002060"/>
                </a:solidFill>
              </a:rPr>
              <a:t>WP3 = 	Engagement of local </a:t>
            </a:r>
            <a:r>
              <a:rPr lang="fr-FR" altLang="fr-FR" sz="1800" dirty="0" err="1">
                <a:solidFill>
                  <a:srgbClr val="002060"/>
                </a:solidFill>
              </a:rPr>
              <a:t>stakeholders</a:t>
            </a:r>
            <a:r>
              <a:rPr lang="fr-FR" altLang="fr-FR" sz="1800" dirty="0">
                <a:solidFill>
                  <a:srgbClr val="002060"/>
                </a:solidFill>
              </a:rPr>
              <a:t> to </a:t>
            </a:r>
            <a:r>
              <a:rPr lang="fr-FR" altLang="fr-FR" sz="1800" dirty="0" err="1">
                <a:solidFill>
                  <a:srgbClr val="002060"/>
                </a:solidFill>
              </a:rPr>
              <a:t>improve</a:t>
            </a:r>
            <a:r>
              <a:rPr lang="fr-FR" altLang="fr-FR" sz="1800" dirty="0">
                <a:solidFill>
                  <a:srgbClr val="002060"/>
                </a:solidFill>
              </a:rPr>
              <a:t> management of </a:t>
            </a:r>
            <a:r>
              <a:rPr lang="fr-FR" altLang="fr-FR" sz="1800" dirty="0" err="1">
                <a:solidFill>
                  <a:srgbClr val="002060"/>
                </a:solidFill>
              </a:rPr>
              <a:t>uncertainty</a:t>
            </a:r>
            <a:r>
              <a:rPr lang="fr-FR" altLang="fr-FR" sz="1800" dirty="0">
                <a:solidFill>
                  <a:srgbClr val="002060"/>
                </a:solidFill>
              </a:rPr>
              <a:t> in </a:t>
            </a:r>
            <a:r>
              <a:rPr lang="fr-FR" altLang="fr-FR" sz="1800" dirty="0" err="1">
                <a:solidFill>
                  <a:srgbClr val="002060"/>
                </a:solidFill>
              </a:rPr>
              <a:t>risk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</a:rPr>
              <a:t>assessment</a:t>
            </a:r>
            <a:r>
              <a:rPr lang="fr-FR" altLang="fr-FR" sz="1800" dirty="0">
                <a:solidFill>
                  <a:srgbClr val="002060"/>
                </a:solidFill>
              </a:rPr>
              <a:t> and </a:t>
            </a:r>
            <a:r>
              <a:rPr lang="fr-FR" altLang="fr-FR" sz="1800" dirty="0" err="1">
                <a:solidFill>
                  <a:srgbClr val="002060"/>
                </a:solidFill>
              </a:rPr>
              <a:t>decision-making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</a:rPr>
              <a:t>processes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</a:rPr>
              <a:t>including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</a:rPr>
              <a:t>remediation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</a:rPr>
              <a:t>strategies</a:t>
            </a:r>
            <a:r>
              <a:rPr lang="fr-FR" altLang="fr-FR" sz="1800" dirty="0">
                <a:solidFill>
                  <a:srgbClr val="002060"/>
                </a:solidFill>
              </a:rPr>
              <a:t> </a:t>
            </a:r>
          </a:p>
          <a:p>
            <a:pPr lvl="1" defTabSz="430213">
              <a:buSzTx/>
            </a:pPr>
            <a:r>
              <a:rPr lang="fr-FR" altLang="fr-FR" sz="1800" dirty="0"/>
              <a:t>WP4 = 	</a:t>
            </a:r>
            <a:r>
              <a:rPr lang="fr-FR" altLang="fr-FR" sz="1800" dirty="0" err="1"/>
              <a:t>Dissemination</a:t>
            </a:r>
            <a:r>
              <a:rPr lang="fr-FR" altLang="fr-FR" sz="1800" dirty="0"/>
              <a:t>, E&amp;T</a:t>
            </a:r>
          </a:p>
          <a:p>
            <a:pPr lvl="1" defTabSz="430213">
              <a:buSzTx/>
            </a:pPr>
            <a:r>
              <a:rPr lang="fr-FR" altLang="fr-FR" sz="1800" dirty="0"/>
              <a:t>WP5 = 	Project Management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fr-FR" altLang="fr-FR" sz="2000" dirty="0"/>
              <a:t>A </a:t>
            </a:r>
            <a:r>
              <a:rPr lang="fr-FR" altLang="fr-FR" sz="2000" dirty="0" err="1"/>
              <a:t>dozen</a:t>
            </a:r>
            <a:r>
              <a:rPr lang="fr-FR" altLang="fr-FR" sz="2000" dirty="0"/>
              <a:t> « </a:t>
            </a:r>
            <a:r>
              <a:rPr lang="fr-FR" altLang="fr-FR" sz="2000" dirty="0" err="1"/>
              <a:t>territories</a:t>
            </a:r>
            <a:r>
              <a:rPr lang="fr-FR" altLang="fr-FR" sz="2000" dirty="0"/>
              <a:t> » </a:t>
            </a:r>
            <a:r>
              <a:rPr lang="fr-FR" altLang="fr-FR" sz="2000" dirty="0" err="1"/>
              <a:t>studied</a:t>
            </a:r>
            <a:endParaRPr lang="fr-FR" altLang="fr-FR" sz="2000" dirty="0"/>
          </a:p>
          <a:p>
            <a:pPr>
              <a:buSzTx/>
              <a:buFont typeface="Wingdings" pitchFamily="2" charset="2"/>
              <a:buChar char="§"/>
            </a:pPr>
            <a:endParaRPr lang="fr-FR" altLang="fr-FR" sz="100" dirty="0"/>
          </a:p>
          <a:p>
            <a:pPr lvl="1">
              <a:buSzTx/>
            </a:pPr>
            <a:r>
              <a:rPr lang="fr-FR" altLang="fr-FR" sz="2000" dirty="0"/>
              <a:t>🇫🇷 </a:t>
            </a:r>
            <a:r>
              <a:rPr lang="fr-FR" altLang="fr-FR" sz="1800" i="1" dirty="0"/>
              <a:t>case </a:t>
            </a:r>
            <a:r>
              <a:rPr lang="fr-FR" altLang="fr-FR" sz="1800" i="1" dirty="0" err="1"/>
              <a:t>study</a:t>
            </a:r>
            <a:r>
              <a:rPr lang="fr-FR" altLang="fr-FR" sz="1800" i="1" dirty="0"/>
              <a:t>: </a:t>
            </a:r>
            <a:r>
              <a:rPr lang="fr-FR" altLang="fr-FR" sz="1800" b="1" i="1" dirty="0"/>
              <a:t>a </a:t>
            </a:r>
            <a:r>
              <a:rPr lang="fr-FR" altLang="fr-FR" sz="1800" b="1" i="1" dirty="0" err="1"/>
              <a:t>territory</a:t>
            </a:r>
            <a:r>
              <a:rPr lang="fr-FR" altLang="fr-FR" sz="1800" b="1" i="1" dirty="0"/>
              <a:t> </a:t>
            </a:r>
            <a:r>
              <a:rPr lang="fr-FR" altLang="fr-FR" sz="1800" b="1" i="1" dirty="0" err="1"/>
              <a:t>affected</a:t>
            </a:r>
            <a:r>
              <a:rPr lang="fr-FR" altLang="fr-FR" sz="1800" b="1" i="1" dirty="0"/>
              <a:t> by a </a:t>
            </a:r>
            <a:r>
              <a:rPr lang="fr-FR" altLang="fr-FR" sz="1800" b="1" i="1" dirty="0" err="1"/>
              <a:t>hypothetical</a:t>
            </a:r>
            <a:r>
              <a:rPr lang="fr-FR" altLang="fr-FR" sz="1800" b="1" i="1" dirty="0"/>
              <a:t> NPP accident </a:t>
            </a:r>
          </a:p>
          <a:p>
            <a:pPr lvl="1">
              <a:buSzTx/>
            </a:pPr>
            <a:endParaRPr lang="fr-FR" altLang="fr-FR" sz="1800" dirty="0"/>
          </a:p>
          <a:p>
            <a:pPr lvl="1">
              <a:buSzTx/>
            </a:pPr>
            <a:endParaRPr lang="fr-FR" altLang="fr-FR" sz="1800" dirty="0"/>
          </a:p>
          <a:p>
            <a:pPr lvl="1">
              <a:buSzTx/>
            </a:pPr>
            <a:endParaRPr lang="fr-FR" altLang="fr-FR" sz="1500" dirty="0"/>
          </a:p>
          <a:p>
            <a:pPr lvl="1">
              <a:buSzTx/>
            </a:pPr>
            <a:endParaRPr lang="fr-FR" altLang="fr-FR" sz="1500" dirty="0"/>
          </a:p>
          <a:p>
            <a:pPr>
              <a:buSzTx/>
              <a:buFont typeface="Wingdings" pitchFamily="2" charset="2"/>
              <a:buChar char="§"/>
            </a:pPr>
            <a:endParaRPr lang="fr-FR" altLang="fr-FR" sz="2000" dirty="0">
              <a:solidFill>
                <a:schemeClr val="tx2"/>
              </a:solidFill>
            </a:endParaRPr>
          </a:p>
          <a:p>
            <a:pPr>
              <a:buSzTx/>
              <a:buFont typeface="Wingdings" pitchFamily="2" charset="2"/>
              <a:buChar char="§"/>
            </a:pPr>
            <a:endParaRPr lang="fr-FR" altLang="fr-FR" sz="20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  <a:buSzTx/>
            </a:pPr>
            <a:endParaRPr lang="fr-FR" altLang="fr-FR" sz="20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  <a:buSzTx/>
            </a:pPr>
            <a:endParaRPr lang="fr-FR" altLang="fr-FR" sz="20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  <a:buSzTx/>
            </a:pPr>
            <a:endParaRPr lang="fr-FR" altLang="fr-FR" sz="24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  <a:buSzTx/>
            </a:pPr>
            <a:endParaRPr lang="fr-FR" altLang="fr-FR" sz="24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 typeface="Wingdings" pitchFamily="2" charset="2"/>
              <a:buChar char="§"/>
            </a:pPr>
            <a:endParaRPr lang="fr-FR" altLang="fr-FR" sz="2400" dirty="0">
              <a:solidFill>
                <a:schemeClr val="tx2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84719" y="232640"/>
            <a:ext cx="7022214" cy="1325563"/>
          </a:xfrm>
        </p:spPr>
        <p:txBody>
          <a:bodyPr/>
          <a:lstStyle/>
          <a:p>
            <a:r>
              <a:rPr lang="en-GB" dirty="0"/>
              <a:t>The TERRITORIES Project </a:t>
            </a:r>
          </a:p>
        </p:txBody>
      </p:sp>
    </p:spTree>
    <p:extLst>
      <p:ext uri="{BB962C8B-B14F-4D97-AF65-F5344CB8AC3E}">
        <p14:creationId xmlns:p14="http://schemas.microsoft.com/office/powerpoint/2010/main" val="108361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82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2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2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375365" y="1896595"/>
            <a:ext cx="6005512" cy="119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500063" indent="-500063" defTabSz="1066800"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957263" indent="-500063" defTabSz="106680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850900" indent="-404813" defTabSz="10668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10668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10668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10668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buClr>
                <a:srgbClr val="4AA0B1"/>
              </a:buClr>
            </a:pPr>
            <a:r>
              <a:rPr lang="fr-FR" sz="1800" dirty="0">
                <a:latin typeface="Calibri" panose="020F0502020204030204" pitchFamily="34" charset="0"/>
              </a:rPr>
              <a:t>LATE PHASE: The 2005-2012 </a:t>
            </a:r>
            <a:r>
              <a:rPr lang="fr-FR" sz="1800" i="1" dirty="0">
                <a:latin typeface="Calibri" panose="020F0502020204030204" pitchFamily="34" charset="0"/>
              </a:rPr>
              <a:t>French Post-Accident Management </a:t>
            </a:r>
            <a:r>
              <a:rPr lang="fr-FR" sz="1800" i="1" dirty="0" err="1">
                <a:latin typeface="Calibri" panose="020F0502020204030204" pitchFamily="34" charset="0"/>
              </a:rPr>
              <a:t>Elements</a:t>
            </a:r>
            <a:r>
              <a:rPr lang="fr-FR" sz="1800" i="1" dirty="0">
                <a:latin typeface="Calibri" panose="020F0502020204030204" pitchFamily="34" charset="0"/>
              </a:rPr>
              <a:t> of Doctrine</a:t>
            </a:r>
            <a:r>
              <a:rPr lang="fr-FR" sz="1800" dirty="0">
                <a:latin typeface="Calibri" panose="020F0502020204030204" pitchFamily="34" charset="0"/>
              </a:rPr>
              <a:t> (on-</a:t>
            </a:r>
            <a:r>
              <a:rPr lang="fr-FR" sz="1800" dirty="0" err="1">
                <a:latin typeface="Calibri" panose="020F0502020204030204" pitchFamily="34" charset="0"/>
              </a:rPr>
              <a:t>going</a:t>
            </a:r>
            <a:r>
              <a:rPr lang="fr-FR" sz="1800" dirty="0">
                <a:latin typeface="Calibri" panose="020F0502020204030204" pitchFamily="34" charset="0"/>
              </a:rPr>
              <a:t> update at the light of post-Fukushima accident management feedback)</a:t>
            </a:r>
          </a:p>
          <a:p>
            <a:pPr>
              <a:buClr>
                <a:srgbClr val="4AA0B1"/>
              </a:buClr>
            </a:pPr>
            <a:endParaRPr lang="fr-FR" sz="400" dirty="0">
              <a:latin typeface="Calibri" panose="020F0502020204030204" pitchFamily="34" charset="0"/>
            </a:endParaRPr>
          </a:p>
          <a:p>
            <a:pPr>
              <a:buClr>
                <a:srgbClr val="4AA0B1"/>
              </a:buClr>
            </a:pPr>
            <a:r>
              <a:rPr lang="fr-FR" sz="1800" dirty="0">
                <a:latin typeface="Calibri" panose="020F0502020204030204" pitchFamily="34" charset="0"/>
              </a:rPr>
              <a:t>EMERGENCY: The 2014 </a:t>
            </a:r>
            <a:r>
              <a:rPr lang="fr-FR" sz="1800" i="1" dirty="0">
                <a:latin typeface="Calibri" panose="020F0502020204030204" pitchFamily="34" charset="0"/>
              </a:rPr>
              <a:t>National </a:t>
            </a:r>
            <a:r>
              <a:rPr lang="fr-FR" sz="1800" i="1" dirty="0" err="1">
                <a:latin typeface="Calibri" panose="020F0502020204030204" pitchFamily="34" charset="0"/>
              </a:rPr>
              <a:t>Response</a:t>
            </a:r>
            <a:r>
              <a:rPr lang="fr-FR" sz="1800" i="1" dirty="0">
                <a:latin typeface="Calibri" panose="020F0502020204030204" pitchFamily="34" charset="0"/>
              </a:rPr>
              <a:t> Plan in case of a </a:t>
            </a:r>
            <a:r>
              <a:rPr lang="fr-FR" sz="1800" i="1" dirty="0" err="1">
                <a:latin typeface="Calibri" panose="020F0502020204030204" pitchFamily="34" charset="0"/>
              </a:rPr>
              <a:t>Nuclear</a:t>
            </a:r>
            <a:r>
              <a:rPr lang="fr-FR" sz="1800" i="1" dirty="0">
                <a:latin typeface="Calibri" panose="020F0502020204030204" pitchFamily="34" charset="0"/>
              </a:rPr>
              <a:t> accident or </a:t>
            </a:r>
            <a:r>
              <a:rPr lang="fr-FR" sz="1800" i="1" dirty="0" err="1">
                <a:latin typeface="Calibri" panose="020F0502020204030204" pitchFamily="34" charset="0"/>
              </a:rPr>
              <a:t>serious</a:t>
            </a:r>
            <a:r>
              <a:rPr lang="fr-FR" sz="1800" i="1" dirty="0">
                <a:latin typeface="Calibri" panose="020F0502020204030204" pitchFamily="34" charset="0"/>
              </a:rPr>
              <a:t> </a:t>
            </a:r>
            <a:r>
              <a:rPr lang="fr-FR" sz="1800" i="1" dirty="0" err="1">
                <a:latin typeface="Calibri" panose="020F0502020204030204" pitchFamily="34" charset="0"/>
              </a:rPr>
              <a:t>radiological</a:t>
            </a:r>
            <a:r>
              <a:rPr lang="fr-FR" sz="1800" i="1" dirty="0">
                <a:latin typeface="Calibri" panose="020F0502020204030204" pitchFamily="34" charset="0"/>
              </a:rPr>
              <a:t> </a:t>
            </a:r>
            <a:r>
              <a:rPr lang="fr-FR" sz="1800" i="1" dirty="0" err="1">
                <a:latin typeface="Calibri" panose="020F0502020204030204" pitchFamily="34" charset="0"/>
              </a:rPr>
              <a:t>event</a:t>
            </a:r>
            <a:endParaRPr lang="fr-FR" sz="1800" i="1" dirty="0">
              <a:latin typeface="Calibri" panose="020F0502020204030204" pitchFamily="34" charset="0"/>
            </a:endParaRPr>
          </a:p>
          <a:p>
            <a:pPr>
              <a:buClr>
                <a:srgbClr val="4AA0B1"/>
              </a:buClr>
            </a:pPr>
            <a:r>
              <a:rPr lang="fr-FR" sz="1800" dirty="0">
                <a:latin typeface="Calibri" panose="020F0502020204030204" pitchFamily="34" charset="0"/>
              </a:rPr>
              <a:t>But, are the local </a:t>
            </a:r>
            <a:r>
              <a:rPr lang="fr-FR" sz="1800" dirty="0" err="1">
                <a:latin typeface="Calibri" panose="020F0502020204030204" pitchFamily="34" charset="0"/>
              </a:rPr>
              <a:t>stakeholder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aware</a:t>
            </a:r>
            <a:r>
              <a:rPr lang="fr-FR" sz="1800" dirty="0">
                <a:latin typeface="Calibri" panose="020F0502020204030204" pitchFamily="34" charset="0"/>
              </a:rPr>
              <a:t> of </a:t>
            </a:r>
            <a:r>
              <a:rPr lang="fr-FR" sz="1800" dirty="0" err="1">
                <a:latin typeface="Calibri" panose="020F0502020204030204" pitchFamily="34" charset="0"/>
              </a:rPr>
              <a:t>existing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strategies</a:t>
            </a:r>
            <a:r>
              <a:rPr lang="fr-FR" sz="1800" dirty="0">
                <a:latin typeface="Calibri" panose="020F0502020204030204" pitchFamily="34" charset="0"/>
              </a:rPr>
              <a:t>? </a:t>
            </a:r>
          </a:p>
          <a:p>
            <a:pPr>
              <a:spcBef>
                <a:spcPts val="960"/>
              </a:spcBef>
              <a:buClr>
                <a:srgbClr val="4AA0B1"/>
              </a:buClr>
            </a:pPr>
            <a:r>
              <a:rPr lang="fr-FR" sz="1800" dirty="0">
                <a:latin typeface="Calibri" panose="020F0502020204030204" pitchFamily="34" charset="0"/>
              </a:rPr>
              <a:t>Do the plans fit </a:t>
            </a:r>
            <a:r>
              <a:rPr lang="fr-FR" sz="1800" dirty="0" err="1">
                <a:latin typeface="Calibri" panose="020F0502020204030204" pitchFamily="34" charset="0"/>
              </a:rPr>
              <a:t>with</a:t>
            </a:r>
            <a:r>
              <a:rPr lang="fr-FR" sz="1800" dirty="0">
                <a:latin typeface="Calibri" panose="020F0502020204030204" pitchFamily="34" charset="0"/>
              </a:rPr>
              <a:t> local </a:t>
            </a:r>
            <a:r>
              <a:rPr lang="fr-FR" sz="1800" dirty="0" err="1">
                <a:latin typeface="Calibri" panose="020F0502020204030204" pitchFamily="34" charset="0"/>
              </a:rPr>
              <a:t>concerns</a:t>
            </a:r>
            <a:r>
              <a:rPr lang="fr-FR" sz="1800" dirty="0">
                <a:latin typeface="Calibri" panose="020F0502020204030204" pitchFamily="34" charset="0"/>
              </a:rPr>
              <a:t> and issues at </a:t>
            </a:r>
            <a:r>
              <a:rPr lang="fr-FR" sz="1800" dirty="0" err="1">
                <a:latin typeface="Calibri" panose="020F0502020204030204" pitchFamily="34" charset="0"/>
              </a:rPr>
              <a:t>stake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locally</a:t>
            </a:r>
            <a:r>
              <a:rPr lang="fr-FR" sz="1800" dirty="0">
                <a:latin typeface="Calibri" panose="020F0502020204030204" pitchFamily="34" charset="0"/>
              </a:rPr>
              <a:t>? </a:t>
            </a:r>
            <a:r>
              <a:rPr lang="fr-FR" sz="1800" dirty="0" err="1">
                <a:latin typeface="Calibri" panose="020F0502020204030204" pitchFamily="34" charset="0"/>
              </a:rPr>
              <a:t>What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matters</a:t>
            </a:r>
            <a:r>
              <a:rPr lang="fr-FR" sz="1800" dirty="0">
                <a:latin typeface="Calibri" panose="020F0502020204030204" pitchFamily="34" charset="0"/>
              </a:rPr>
              <a:t> to </a:t>
            </a:r>
            <a:r>
              <a:rPr lang="fr-FR" sz="1800" dirty="0" err="1">
                <a:latin typeface="Calibri" panose="020F0502020204030204" pitchFamily="34" charset="0"/>
              </a:rPr>
              <a:t>them</a:t>
            </a:r>
            <a:r>
              <a:rPr lang="fr-FR" sz="1800" dirty="0">
                <a:latin typeface="Calibri" panose="020F0502020204030204" pitchFamily="34" charset="0"/>
              </a:rPr>
              <a:t>? </a:t>
            </a:r>
          </a:p>
          <a:p>
            <a:pPr>
              <a:spcBef>
                <a:spcPts val="960"/>
              </a:spcBef>
              <a:buClr>
                <a:srgbClr val="4AA0B1"/>
              </a:buClr>
            </a:pPr>
            <a:r>
              <a:rPr lang="fr-FR" sz="1800" dirty="0">
                <a:latin typeface="Calibri" panose="020F0502020204030204" pitchFamily="34" charset="0"/>
              </a:rPr>
              <a:t>Are local </a:t>
            </a:r>
            <a:r>
              <a:rPr lang="fr-FR" sz="1800" dirty="0" err="1">
                <a:latin typeface="Calibri" panose="020F0502020204030204" pitchFamily="34" charset="0"/>
              </a:rPr>
              <a:t>stakeholders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ready</a:t>
            </a:r>
            <a:r>
              <a:rPr lang="fr-FR" sz="1800" dirty="0">
                <a:latin typeface="Calibri" panose="020F0502020204030204" pitchFamily="34" charset="0"/>
              </a:rPr>
              <a:t> to engage, and to </a:t>
            </a:r>
            <a:r>
              <a:rPr lang="fr-FR" sz="1800" dirty="0" err="1">
                <a:latin typeface="Calibri" panose="020F0502020204030204" pitchFamily="34" charset="0"/>
              </a:rPr>
              <a:t>what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extent</a:t>
            </a:r>
            <a:r>
              <a:rPr lang="fr-FR" sz="1800" dirty="0">
                <a:latin typeface="Calibri" panose="020F0502020204030204" pitchFamily="34" charset="0"/>
              </a:rPr>
              <a:t> (in </a:t>
            </a:r>
            <a:r>
              <a:rPr lang="fr-FR" sz="1800" dirty="0" err="1">
                <a:latin typeface="Calibri" panose="020F0502020204030204" pitchFamily="34" charset="0"/>
              </a:rPr>
              <a:t>peace</a:t>
            </a:r>
            <a:r>
              <a:rPr lang="fr-FR" sz="1800" dirty="0">
                <a:latin typeface="Calibri" panose="020F0502020204030204" pitchFamily="34" charset="0"/>
              </a:rPr>
              <a:t> time / if an accident </a:t>
            </a:r>
            <a:r>
              <a:rPr lang="fr-FR" sz="1800" dirty="0" err="1">
                <a:latin typeface="Calibri" panose="020F0502020204030204" pitchFamily="34" charset="0"/>
              </a:rPr>
              <a:t>would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occur</a:t>
            </a:r>
            <a:r>
              <a:rPr lang="fr-FR" sz="1800" dirty="0">
                <a:latin typeface="Calibri" panose="020F0502020204030204" pitchFamily="34" charset="0"/>
              </a:rPr>
              <a:t>)?</a:t>
            </a:r>
          </a:p>
          <a:p>
            <a:pPr>
              <a:buClr>
                <a:srgbClr val="4AA0B1"/>
              </a:buClr>
            </a:pPr>
            <a:endParaRPr lang="fr-FR" sz="1800" dirty="0">
              <a:latin typeface="Calibri" panose="020F0502020204030204" pitchFamily="34" charset="0"/>
            </a:endParaRPr>
          </a:p>
          <a:p>
            <a:pPr>
              <a:buClr>
                <a:srgbClr val="4AA0B1"/>
              </a:buClr>
            </a:pPr>
            <a:endParaRPr lang="fr-FR" sz="1800" dirty="0">
              <a:latin typeface="Calibri" panose="020F0502020204030204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646873" y="230678"/>
            <a:ext cx="5468008" cy="1325563"/>
          </a:xfrm>
        </p:spPr>
        <p:txBody>
          <a:bodyPr>
            <a:normAutofit/>
          </a:bodyPr>
          <a:lstStyle/>
          <a:p>
            <a:r>
              <a:rPr lang="en-GB" sz="2800" dirty="0"/>
              <a:t>Post-Accident situation management </a:t>
            </a:r>
            <a:br>
              <a:rPr lang="en-GB" sz="2800" dirty="0"/>
            </a:br>
            <a:r>
              <a:rPr lang="en-GB" sz="2800" dirty="0"/>
              <a:t>context in France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683D957-7E61-E248-BB2A-E0194892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1485-DD7A-4F31-B5C0-2B3F7EFA6A08}" type="slidenum">
              <a:rPr lang="fr-FR" smtClean="0"/>
              <a:t>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37BEC3-5DB9-474B-A72B-4782DF5AC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02" y="1598058"/>
            <a:ext cx="858476" cy="1214006"/>
          </a:xfrm>
          <a:prstGeom prst="rect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4B54DB-4EB9-5546-B743-8C46F983D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16" y="3492772"/>
            <a:ext cx="1226646" cy="8613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0394C-4495-C843-99D9-D6E6C215A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364" y="4763519"/>
            <a:ext cx="1992067" cy="14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EE7C8-E2C7-2241-8880-A38DA3E7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719" y="232640"/>
            <a:ext cx="7022214" cy="876081"/>
          </a:xfrm>
        </p:spPr>
        <p:txBody>
          <a:bodyPr>
            <a:normAutofit/>
          </a:bodyPr>
          <a:lstStyle/>
          <a:p>
            <a:r>
              <a:rPr lang="fr-FR" sz="2800" dirty="0"/>
              <a:t>Case </a:t>
            </a:r>
            <a:r>
              <a:rPr lang="fr-FR" sz="2800" dirty="0" err="1"/>
              <a:t>study</a:t>
            </a:r>
            <a:r>
              <a:rPr lang="fr-FR" sz="2800" dirty="0"/>
              <a:t> - Scenario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91D86-6DC5-4644-BFF5-C41C0070E459}"/>
              </a:ext>
            </a:extLst>
          </p:cNvPr>
          <p:cNvSpPr/>
          <p:nvPr/>
        </p:nvSpPr>
        <p:spPr>
          <a:xfrm>
            <a:off x="2052681" y="1030841"/>
            <a:ext cx="6854252" cy="261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lvl="0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2000" b="1" dirty="0">
                <a:solidFill>
                  <a:srgbClr val="4AA0B1"/>
                </a:solidFill>
                <a:latin typeface="Calibri Light"/>
              </a:rPr>
              <a:t>Accident scenario at the </a:t>
            </a:r>
            <a:r>
              <a:rPr lang="en-GB" sz="2000" b="1" dirty="0" err="1">
                <a:solidFill>
                  <a:srgbClr val="4AA0B1"/>
                </a:solidFill>
                <a:latin typeface="Calibri Light"/>
              </a:rPr>
              <a:t>Blayais</a:t>
            </a:r>
            <a:r>
              <a:rPr lang="en-GB" sz="2000" b="1" dirty="0">
                <a:solidFill>
                  <a:srgbClr val="4AA0B1"/>
                </a:solidFill>
                <a:latin typeface="Calibri Light"/>
              </a:rPr>
              <a:t> NPP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Core meltdown + radioactive releases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Summer time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2 wind directions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2 different parts of the region affected by deposits (</a:t>
            </a:r>
            <a:r>
              <a:rPr lang="en-GB" sz="1600" dirty="0" err="1">
                <a:solidFill>
                  <a:prstClr val="black"/>
                </a:solidFill>
                <a:latin typeface="Calibri Light"/>
              </a:rPr>
              <a:t>Médoc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, Cognac)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OPAL ‘sensitization/</a:t>
            </a:r>
            <a:r>
              <a:rPr lang="en-GB" sz="1600" dirty="0" err="1">
                <a:solidFill>
                  <a:prstClr val="black"/>
                </a:solidFill>
                <a:latin typeface="Calibri Light"/>
              </a:rPr>
              <a:t>vizualisation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 tool’ (accident patterns and data set) 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GIS (eco-, </a:t>
            </a:r>
            <a:r>
              <a:rPr lang="en-GB" sz="1600" dirty="0" err="1">
                <a:solidFill>
                  <a:prstClr val="black"/>
                </a:solidFill>
                <a:latin typeface="Calibri Light"/>
              </a:rPr>
              <a:t>agri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-, socio-, environmental urban &amp; rural vulnerabilities)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0F4B42-8C86-564F-899E-38755B4E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48" y="1508583"/>
            <a:ext cx="1371971" cy="185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531C9-DF03-9146-AF8A-582DE2FDA26E}"/>
              </a:ext>
            </a:extLst>
          </p:cNvPr>
          <p:cNvGrpSpPr/>
          <p:nvPr/>
        </p:nvGrpSpPr>
        <p:grpSpPr>
          <a:xfrm>
            <a:off x="441525" y="3778518"/>
            <a:ext cx="8294260" cy="2629644"/>
            <a:chOff x="925366" y="3995562"/>
            <a:chExt cx="8294260" cy="262964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BEE525B-052A-B64D-B60E-D7F59752C52C}"/>
                </a:ext>
              </a:extLst>
            </p:cNvPr>
            <p:cNvGrpSpPr/>
            <p:nvPr/>
          </p:nvGrpSpPr>
          <p:grpSpPr>
            <a:xfrm>
              <a:off x="4712941" y="3995562"/>
              <a:ext cx="4506685" cy="2605263"/>
              <a:chOff x="4712941" y="3995562"/>
              <a:chExt cx="4506685" cy="260526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8FBE9E30-9D0C-3C44-A381-3ED44EBB1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2941" y="3995562"/>
                <a:ext cx="3469368" cy="260526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9AF253-A09F-624B-950F-D52377A9FF5F}"/>
                  </a:ext>
                </a:extLst>
              </p:cNvPr>
              <p:cNvSpPr/>
              <p:nvPr/>
            </p:nvSpPr>
            <p:spPr>
              <a:xfrm>
                <a:off x="8013128" y="5754325"/>
                <a:ext cx="120649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FF0000"/>
                    </a:solidFill>
                    <a:latin typeface="Calibri Light"/>
                  </a:rPr>
                  <a:t>Affected areas visualized on </a:t>
                </a:r>
              </a:p>
              <a:p>
                <a:r>
                  <a:rPr lang="en-GB" sz="1400" dirty="0">
                    <a:solidFill>
                      <a:srgbClr val="FF0000"/>
                    </a:solidFill>
                    <a:latin typeface="Calibri Light"/>
                  </a:rPr>
                  <a:t>OPAL tool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AD97F71-0451-2B41-8FDE-A3E42F99D4D5}"/>
                </a:ext>
              </a:extLst>
            </p:cNvPr>
            <p:cNvGrpSpPr/>
            <p:nvPr/>
          </p:nvGrpSpPr>
          <p:grpSpPr>
            <a:xfrm>
              <a:off x="925366" y="3995562"/>
              <a:ext cx="3570167" cy="2629644"/>
              <a:chOff x="925366" y="3995562"/>
              <a:chExt cx="3570167" cy="2629644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8E3DDBC9-C5A1-0D4D-A54D-A0CB89A0A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5366" y="3995562"/>
                <a:ext cx="2539769" cy="262964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EC323F-379A-6040-B045-2E7E5D79B062}"/>
                  </a:ext>
                </a:extLst>
              </p:cNvPr>
              <p:cNvSpPr/>
              <p:nvPr/>
            </p:nvSpPr>
            <p:spPr>
              <a:xfrm>
                <a:off x="3573838" y="5716028"/>
                <a:ext cx="921695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00" dirty="0">
                    <a:solidFill>
                      <a:srgbClr val="FF0000"/>
                    </a:solidFill>
                    <a:latin typeface="Calibri Light"/>
                  </a:rPr>
                  <a:t>Gironde district</a:t>
                </a:r>
              </a:p>
              <a:p>
                <a:r>
                  <a:rPr lang="en-GB" sz="1000" dirty="0">
                    <a:solidFill>
                      <a:srgbClr val="FF0000"/>
                    </a:solidFill>
                    <a:latin typeface="Calibri Light"/>
                  </a:rPr>
                  <a:t>Geographic</a:t>
                </a:r>
              </a:p>
              <a:p>
                <a:r>
                  <a:rPr lang="en-GB" sz="1000" dirty="0">
                    <a:solidFill>
                      <a:srgbClr val="FF0000"/>
                    </a:solidFill>
                    <a:latin typeface="Calibri Light"/>
                  </a:rPr>
                  <a:t>Information</a:t>
                </a:r>
              </a:p>
              <a:p>
                <a:r>
                  <a:rPr lang="fr-FR" sz="1000" dirty="0">
                    <a:solidFill>
                      <a:srgbClr val="FF0000"/>
                    </a:solidFill>
                  </a:rPr>
                  <a:t>System</a:t>
                </a:r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5016F43-33D3-744C-AEC9-8EE89376B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6521" y="6119896"/>
                <a:ext cx="888317" cy="3730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4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657599" y="143779"/>
            <a:ext cx="5446556" cy="1325563"/>
          </a:xfrm>
        </p:spPr>
        <p:txBody>
          <a:bodyPr>
            <a:normAutofit/>
          </a:bodyPr>
          <a:lstStyle/>
          <a:p>
            <a:r>
              <a:rPr lang="en-GB" sz="2800" dirty="0"/>
              <a:t>Case study - Territory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683D957-7E61-E248-BB2A-E0194892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1485-DD7A-4F31-B5C0-2B3F7EFA6A08}" type="slidenum">
              <a:rPr lang="fr-FR" smtClean="0"/>
              <a:t>6</a:t>
            </a:fld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B22ED0-CB7E-AB41-817B-EC842F914406}"/>
              </a:ext>
            </a:extLst>
          </p:cNvPr>
          <p:cNvSpPr/>
          <p:nvPr/>
        </p:nvSpPr>
        <p:spPr>
          <a:xfrm>
            <a:off x="2748803" y="157390"/>
            <a:ext cx="85033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4AA0B1"/>
              </a:buClr>
              <a:buSzTx/>
            </a:pPr>
            <a:endParaRPr lang="fr-FR" altLang="fr-FR" sz="3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4AA0B1"/>
              </a:buClr>
              <a:buSzTx/>
            </a:pPr>
            <a:r>
              <a:rPr lang="fr-FR" altLang="fr-FR" dirty="0" err="1">
                <a:solidFill>
                  <a:prstClr val="black"/>
                </a:solidFill>
                <a:latin typeface="Calibri Light"/>
              </a:rPr>
              <a:t>Stakeholder</a:t>
            </a:r>
            <a:r>
              <a:rPr lang="fr-FR" altLang="fr-FR" dirty="0">
                <a:solidFill>
                  <a:prstClr val="black"/>
                </a:solidFill>
                <a:latin typeface="Calibri Light"/>
              </a:rPr>
              <a:t> panel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4AA0B1"/>
              </a:buClr>
              <a:buSzTx/>
            </a:pPr>
            <a:r>
              <a:rPr lang="fr-FR" altLang="fr-FR" dirty="0">
                <a:solidFill>
                  <a:prstClr val="black"/>
                </a:solidFill>
                <a:latin typeface="Calibri Light"/>
              </a:rPr>
              <a:t>in Bordeaux (</a:t>
            </a:r>
            <a:r>
              <a:rPr lang="fr-FR" altLang="fr-FR" dirty="0" err="1">
                <a:solidFill>
                  <a:prstClr val="black"/>
                </a:solidFill>
                <a:latin typeface="Calibri Light"/>
              </a:rPr>
              <a:t>Regional</a:t>
            </a:r>
            <a:r>
              <a:rPr lang="fr-FR" altLang="fr-FR" dirty="0">
                <a:solidFill>
                  <a:prstClr val="black"/>
                </a:solidFill>
                <a:latin typeface="Calibri Light"/>
              </a:rPr>
              <a:t> Council </a:t>
            </a:r>
            <a:r>
              <a:rPr lang="fr-FR" altLang="fr-FR" dirty="0" err="1">
                <a:solidFill>
                  <a:prstClr val="black"/>
                </a:solidFill>
                <a:latin typeface="Calibri Light"/>
              </a:rPr>
              <a:t>Headquarters</a:t>
            </a:r>
            <a:r>
              <a:rPr lang="fr-FR" altLang="fr-FR" dirty="0">
                <a:solidFill>
                  <a:prstClr val="black"/>
                </a:solidFill>
                <a:latin typeface="Calibri Light"/>
              </a:rPr>
              <a:t> 11-12 </a:t>
            </a:r>
            <a:r>
              <a:rPr lang="fr-FR" altLang="fr-FR" dirty="0" err="1">
                <a:solidFill>
                  <a:prstClr val="black"/>
                </a:solidFill>
                <a:latin typeface="Calibri Light"/>
              </a:rPr>
              <a:t>Dec</a:t>
            </a:r>
            <a:r>
              <a:rPr lang="fr-FR" altLang="fr-FR" dirty="0">
                <a:solidFill>
                  <a:prstClr val="black"/>
                </a:solidFill>
                <a:latin typeface="Calibri Light"/>
              </a:rPr>
              <a:t>. 2018)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14DD8EC-AF39-714B-99B9-1C5B9A07126B}"/>
              </a:ext>
            </a:extLst>
          </p:cNvPr>
          <p:cNvGrpSpPr/>
          <p:nvPr/>
        </p:nvGrpSpPr>
        <p:grpSpPr>
          <a:xfrm>
            <a:off x="579838" y="1574048"/>
            <a:ext cx="8386226" cy="2946118"/>
            <a:chOff x="508727" y="3387610"/>
            <a:chExt cx="8386226" cy="294611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720B940-9AFD-834F-8015-46C330A672D4}"/>
                </a:ext>
              </a:extLst>
            </p:cNvPr>
            <p:cNvGrpSpPr/>
            <p:nvPr/>
          </p:nvGrpSpPr>
          <p:grpSpPr>
            <a:xfrm>
              <a:off x="508727" y="3614620"/>
              <a:ext cx="8386226" cy="2719108"/>
              <a:chOff x="579838" y="3200800"/>
              <a:chExt cx="8386226" cy="2719108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D55704FB-C4AC-2C4F-BA69-DE7A806D7E07}"/>
                  </a:ext>
                </a:extLst>
              </p:cNvPr>
              <p:cNvGrpSpPr/>
              <p:nvPr/>
            </p:nvGrpSpPr>
            <p:grpSpPr>
              <a:xfrm>
                <a:off x="579838" y="3200800"/>
                <a:ext cx="7664511" cy="2719108"/>
                <a:chOff x="579838" y="3200800"/>
                <a:chExt cx="7664511" cy="2719108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FD8150E5-34AD-D44E-82C0-9F11EAD10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838" y="3200800"/>
                  <a:ext cx="2432043" cy="2432043"/>
                </a:xfrm>
                <a:prstGeom prst="rect">
                  <a:avLst/>
                </a:prstGeom>
              </p:spPr>
            </p:pic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9AD69473-FC49-B849-B17E-8EB942F10998}"/>
                    </a:ext>
                  </a:extLst>
                </p:cNvPr>
                <p:cNvGrpSpPr/>
                <p:nvPr/>
              </p:nvGrpSpPr>
              <p:grpSpPr>
                <a:xfrm>
                  <a:off x="3657599" y="3294790"/>
                  <a:ext cx="4364528" cy="2625118"/>
                  <a:chOff x="4396775" y="2502809"/>
                  <a:chExt cx="3244833" cy="2036419"/>
                </a:xfrm>
              </p:grpSpPr>
              <p:pic>
                <p:nvPicPr>
                  <p:cNvPr id="12" name="Image 11">
                    <a:extLst>
                      <a:ext uri="{FF2B5EF4-FFF2-40B4-BE49-F238E27FC236}">
                        <a16:creationId xmlns:a16="http://schemas.microsoft.com/office/drawing/2014/main" id="{B1374CE2-FB2E-5D42-A874-2E62ED8BA5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6775" y="2502809"/>
                    <a:ext cx="2036419" cy="2036419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AC089E1D-42C7-2C4C-8918-C463567D7A9B}"/>
                      </a:ext>
                    </a:extLst>
                  </p:cNvPr>
                  <p:cNvSpPr/>
                  <p:nvPr/>
                </p:nvSpPr>
                <p:spPr>
                  <a:xfrm>
                    <a:off x="5204136" y="2999154"/>
                    <a:ext cx="51849" cy="472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C2C0888C-6D58-EC4E-93B4-D775447D8AD4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684" y="2660198"/>
                    <a:ext cx="819143" cy="261610"/>
                  </a:xfrm>
                  <a:prstGeom prst="rect">
                    <a:avLst/>
                  </a:prstGeom>
                  <a:solidFill>
                    <a:srgbClr val="FFFFFF">
                      <a:alpha val="43137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50" b="1" dirty="0">
                        <a:latin typeface="+mj-lt"/>
                      </a:rPr>
                      <a:t>Blayais NPP</a:t>
                    </a:r>
                  </a:p>
                </p:txBody>
              </p:sp>
              <p:cxnSp>
                <p:nvCxnSpPr>
                  <p:cNvPr id="15" name="Connecteur droit avec flèche 14">
                    <a:extLst>
                      <a:ext uri="{FF2B5EF4-FFF2-40B4-BE49-F238E27FC236}">
                        <a16:creationId xmlns:a16="http://schemas.microsoft.com/office/drawing/2014/main" id="{BF489669-3E94-A349-B7EE-65A68A9B3A6D}"/>
                      </a:ext>
                    </a:extLst>
                  </p:cNvPr>
                  <p:cNvCxnSpPr>
                    <a:cxnSpLocks/>
                    <a:stCxn id="14" idx="1"/>
                  </p:cNvCxnSpPr>
                  <p:nvPr/>
                </p:nvCxnSpPr>
                <p:spPr>
                  <a:xfrm flipH="1">
                    <a:off x="5252710" y="2791003"/>
                    <a:ext cx="1250974" cy="26142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Ellipse 15">
                    <a:extLst>
                      <a:ext uri="{FF2B5EF4-FFF2-40B4-BE49-F238E27FC236}">
                        <a16:creationId xmlns:a16="http://schemas.microsoft.com/office/drawing/2014/main" id="{E34B51AC-71FC-AB42-B948-8ECE0A601DF0}"/>
                      </a:ext>
                    </a:extLst>
                  </p:cNvPr>
                  <p:cNvSpPr/>
                  <p:nvPr/>
                </p:nvSpPr>
                <p:spPr>
                  <a:xfrm>
                    <a:off x="5213662" y="3468629"/>
                    <a:ext cx="159799" cy="162009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6E430FD3-E421-D142-B0F4-29878DC87E7D}"/>
                      </a:ext>
                    </a:extLst>
                  </p:cNvPr>
                  <p:cNvSpPr txBox="1"/>
                  <p:nvPr/>
                </p:nvSpPr>
                <p:spPr>
                  <a:xfrm>
                    <a:off x="6576432" y="3946244"/>
                    <a:ext cx="1065176" cy="2029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>
                        <a:latin typeface="+mj-lt"/>
                      </a:rPr>
                      <a:t>Bordeaux</a:t>
                    </a:r>
                  </a:p>
                </p:txBody>
              </p:sp>
              <p:cxnSp>
                <p:nvCxnSpPr>
                  <p:cNvPr id="18" name="Connecteur droit avec flèche 17">
                    <a:extLst>
                      <a:ext uri="{FF2B5EF4-FFF2-40B4-BE49-F238E27FC236}">
                        <a16:creationId xmlns:a16="http://schemas.microsoft.com/office/drawing/2014/main" id="{729FD7A7-175E-C343-A53D-FDEBB64ABD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356900" y="3602417"/>
                    <a:ext cx="1158764" cy="41301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Cadre 18">
                  <a:extLst>
                    <a:ext uri="{FF2B5EF4-FFF2-40B4-BE49-F238E27FC236}">
                      <a16:creationId xmlns:a16="http://schemas.microsoft.com/office/drawing/2014/main" id="{BE1B7D73-38B0-5945-80D0-D82D3D401CE2}"/>
                    </a:ext>
                  </a:extLst>
                </p:cNvPr>
                <p:cNvSpPr/>
                <p:nvPr/>
              </p:nvSpPr>
              <p:spPr>
                <a:xfrm>
                  <a:off x="6028643" y="5697707"/>
                  <a:ext cx="245157" cy="222201"/>
                </a:xfrm>
                <a:prstGeom prst="fram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49296A1A-167F-C848-A52D-F8719D8A7A62}"/>
                    </a:ext>
                  </a:extLst>
                </p:cNvPr>
                <p:cNvSpPr txBox="1"/>
                <p:nvPr/>
              </p:nvSpPr>
              <p:spPr>
                <a:xfrm>
                  <a:off x="6561364" y="4853375"/>
                  <a:ext cx="8060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50 km</a:t>
                  </a:r>
                </a:p>
              </p:txBody>
            </p:sp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7ED776A8-D3CE-F040-B065-5340DA0908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16951" y="3751590"/>
                  <a:ext cx="647946" cy="1133906"/>
                </a:xfrm>
                <a:prstGeom prst="rect">
                  <a:avLst/>
                </a:prstGeom>
              </p:spPr>
            </p:pic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C9DE3629-2905-FD4E-923B-8450419DC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85924" y="3294790"/>
                  <a:ext cx="1971675" cy="1204977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04E4EFD7-60A7-E446-ADAF-0E3520317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5924" y="4980357"/>
                  <a:ext cx="1971675" cy="858971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6" name="Processus 35">
                  <a:extLst>
                    <a:ext uri="{FF2B5EF4-FFF2-40B4-BE49-F238E27FC236}">
                      <a16:creationId xmlns:a16="http://schemas.microsoft.com/office/drawing/2014/main" id="{4DEC0FE0-CDC2-1B49-B014-31CE224AA65D}"/>
                    </a:ext>
                  </a:extLst>
                </p:cNvPr>
                <p:cNvSpPr/>
                <p:nvPr/>
              </p:nvSpPr>
              <p:spPr>
                <a:xfrm>
                  <a:off x="1237022" y="4529700"/>
                  <a:ext cx="411238" cy="386600"/>
                </a:xfrm>
                <a:prstGeom prst="flowChartProcess">
                  <a:avLst/>
                </a:prstGeom>
                <a:solidFill>
                  <a:srgbClr val="C00000">
                    <a:alpha val="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3D31111C-7B59-704A-A99F-3C586033F522}"/>
                    </a:ext>
                  </a:extLst>
                </p:cNvPr>
                <p:cNvSpPr txBox="1"/>
                <p:nvPr/>
              </p:nvSpPr>
              <p:spPr>
                <a:xfrm>
                  <a:off x="7481403" y="3255800"/>
                  <a:ext cx="762946" cy="276999"/>
                </a:xfrm>
                <a:prstGeom prst="rect">
                  <a:avLst/>
                </a:prstGeom>
                <a:solidFill>
                  <a:srgbClr val="FFFFFF">
                    <a:alpha val="43137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latin typeface="+mj-lt"/>
                    </a:rPr>
                    <a:t>Cognac</a:t>
                  </a:r>
                  <a:endParaRPr lang="fr-FR" sz="1050" b="1" dirty="0">
                    <a:latin typeface="+mj-lt"/>
                  </a:endParaRPr>
                </a:p>
              </p:txBody>
            </p:sp>
            <p:cxnSp>
              <p:nvCxnSpPr>
                <p:cNvPr id="44" name="Connecteur droit avec flèche 43">
                  <a:extLst>
                    <a:ext uri="{FF2B5EF4-FFF2-40B4-BE49-F238E27FC236}">
                      <a16:creationId xmlns:a16="http://schemas.microsoft.com/office/drawing/2014/main" id="{375670E6-3530-1146-AA0A-BF835F2423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1935" y="3375812"/>
                  <a:ext cx="2319468" cy="1069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EF12AC30-08FC-0C4F-AE83-D3EAB506A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9372" y="3570596"/>
                <a:ext cx="986692" cy="986692"/>
              </a:xfrm>
              <a:prstGeom prst="rect">
                <a:avLst/>
              </a:prstGeom>
            </p:spPr>
          </p:pic>
        </p:grp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36FEBF5-46B2-4A47-82B9-93A3C28FF632}"/>
                </a:ext>
              </a:extLst>
            </p:cNvPr>
            <p:cNvSpPr txBox="1"/>
            <p:nvPr/>
          </p:nvSpPr>
          <p:spPr>
            <a:xfrm>
              <a:off x="7910137" y="3387610"/>
              <a:ext cx="806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60 km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6606B0D-1558-A046-83C9-1F7C4D256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623" y="3224616"/>
            <a:ext cx="857775" cy="128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34ECC5-D84E-7F4C-B028-4FB139893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315" y="5603666"/>
            <a:ext cx="1623600" cy="89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FFAC8B-FA45-DA44-9B31-356BD71CD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91" y="5646328"/>
            <a:ext cx="1582697" cy="89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C6BA426-2B1C-D349-AC22-DBF951E8E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995" y="5491490"/>
            <a:ext cx="768668" cy="1030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2B4C9EF-50FC-B544-BEAB-F84CB375B3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8899" y="5491490"/>
            <a:ext cx="776526" cy="104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F8BC534-D09B-A04C-A056-CBAB82FBF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3940" y="5497447"/>
            <a:ext cx="1349246" cy="105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7E00C9D-FE63-844F-9537-36DAF4A9E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7713" y="5514759"/>
            <a:ext cx="1805866" cy="101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0310E41-D717-C244-A5C2-115D81505A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4544" y="4114599"/>
            <a:ext cx="1081940" cy="81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1CD7789-A8D6-AE4A-9987-F94CAD8241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980" y="4452831"/>
            <a:ext cx="1548833" cy="1030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5CE1B5E-6EE5-0A41-BC91-AF14D8EE29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832" y="4490475"/>
            <a:ext cx="1592648" cy="1013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3674C04-FF9A-B747-8EFE-8CAA0FD0E963}"/>
              </a:ext>
            </a:extLst>
          </p:cNvPr>
          <p:cNvSpPr txBox="1"/>
          <p:nvPr/>
        </p:nvSpPr>
        <p:spPr>
          <a:xfrm>
            <a:off x="3600874" y="4828983"/>
            <a:ext cx="282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 Light"/>
              </a:rPr>
              <a:t>Main </a:t>
            </a:r>
            <a:r>
              <a:rPr lang="fr-FR" dirty="0" err="1">
                <a:solidFill>
                  <a:prstClr val="black"/>
                </a:solidFill>
                <a:latin typeface="Calibri Light"/>
              </a:rPr>
              <a:t>vulnerabilities</a:t>
            </a:r>
            <a:r>
              <a:rPr lang="fr-FR" dirty="0">
                <a:solidFill>
                  <a:prstClr val="black"/>
                </a:solidFill>
                <a:latin typeface="Calibri Light"/>
              </a:rPr>
              <a:t>:</a:t>
            </a:r>
          </a:p>
          <a:p>
            <a:r>
              <a:rPr lang="fr-FR" dirty="0" err="1">
                <a:solidFill>
                  <a:prstClr val="black"/>
                </a:solidFill>
                <a:latin typeface="Calibri Light"/>
              </a:rPr>
              <a:t>Wine</a:t>
            </a:r>
            <a:r>
              <a:rPr lang="fr-FR" dirty="0">
                <a:solidFill>
                  <a:prstClr val="black"/>
                </a:solidFill>
                <a:latin typeface="Calibri Light"/>
              </a:rPr>
              <a:t>, </a:t>
            </a:r>
            <a:r>
              <a:rPr lang="fr-FR" dirty="0" err="1">
                <a:solidFill>
                  <a:prstClr val="black"/>
                </a:solidFill>
                <a:latin typeface="Calibri Light"/>
              </a:rPr>
              <a:t>Tourism</a:t>
            </a:r>
            <a:r>
              <a:rPr lang="fr-FR" dirty="0">
                <a:solidFill>
                  <a:prstClr val="black"/>
                </a:solidFill>
                <a:latin typeface="Calibri Light"/>
              </a:rPr>
              <a:t>, Food, Forest </a:t>
            </a:r>
          </a:p>
        </p:txBody>
      </p:sp>
    </p:spTree>
    <p:extLst>
      <p:ext uri="{BB962C8B-B14F-4D97-AF65-F5344CB8AC3E}">
        <p14:creationId xmlns:p14="http://schemas.microsoft.com/office/powerpoint/2010/main" val="236864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EE7C8-E2C7-2241-8880-A38DA3E7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719" y="232640"/>
            <a:ext cx="7022214" cy="876081"/>
          </a:xfrm>
        </p:spPr>
        <p:txBody>
          <a:bodyPr>
            <a:normAutofit/>
          </a:bodyPr>
          <a:lstStyle/>
          <a:p>
            <a:r>
              <a:rPr lang="fr-FR" sz="2800" dirty="0"/>
              <a:t>Case </a:t>
            </a:r>
            <a:r>
              <a:rPr lang="fr-FR" sz="2800" dirty="0" err="1"/>
              <a:t>study</a:t>
            </a:r>
            <a:r>
              <a:rPr lang="fr-FR" sz="2800" dirty="0"/>
              <a:t> - Panel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46B40-49F3-D447-BF32-D44D3DE62668}"/>
              </a:ext>
            </a:extLst>
          </p:cNvPr>
          <p:cNvSpPr/>
          <p:nvPr/>
        </p:nvSpPr>
        <p:spPr>
          <a:xfrm>
            <a:off x="1335859" y="1299790"/>
            <a:ext cx="7571074" cy="451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lvl="0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2100" b="1" dirty="0">
                <a:solidFill>
                  <a:srgbClr val="4AA0B1"/>
                </a:solidFill>
                <a:latin typeface="+mj-lt"/>
              </a:rPr>
              <a:t>Organisation of a working group of local actors living in the Medoc region, close to Bordeaux city and </a:t>
            </a:r>
            <a:r>
              <a:rPr lang="en-GB" sz="2100" b="1" dirty="0" err="1">
                <a:solidFill>
                  <a:srgbClr val="4AA0B1"/>
                </a:solidFill>
                <a:latin typeface="+mj-lt"/>
              </a:rPr>
              <a:t>Blayais</a:t>
            </a:r>
            <a:r>
              <a:rPr lang="en-GB" sz="2100" b="1" dirty="0">
                <a:solidFill>
                  <a:srgbClr val="4AA0B1"/>
                </a:solidFill>
                <a:latin typeface="+mj-lt"/>
              </a:rPr>
              <a:t> NPP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dirty="0">
                <a:latin typeface="+mj-lt"/>
              </a:rPr>
              <a:t>~ 50 participants / ~ 30 locals: 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i="1" dirty="0">
                <a:latin typeface="+mj-lt"/>
              </a:rPr>
              <a:t>Farmers (asparagus, chestnut), wine-growers, representatives of wine industry and of the Chamber of Agriculture of Gironde, foresters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i="1" dirty="0">
                <a:latin typeface="+mj-lt"/>
              </a:rPr>
              <a:t>Environmental NGOs (river/estuary fishing, Greenpeace, Nature-</a:t>
            </a:r>
            <a:r>
              <a:rPr lang="en-GB" i="1" dirty="0" err="1">
                <a:latin typeface="+mj-lt"/>
              </a:rPr>
              <a:t>Environnement</a:t>
            </a:r>
            <a:r>
              <a:rPr lang="en-GB" i="1" dirty="0">
                <a:latin typeface="+mj-lt"/>
              </a:rPr>
              <a:t>, etc.)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i="1" dirty="0">
                <a:latin typeface="+mj-lt"/>
              </a:rPr>
              <a:t>members of the Local Commission of Information on Nuclear issues around NPPs (CLI), members of the national association of CLIs (ANCCLI), local elected people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i="1" dirty="0">
                <a:latin typeface="+mj-lt"/>
              </a:rPr>
              <a:t>ethnologist, anthropologist (University) </a:t>
            </a:r>
          </a:p>
          <a:p>
            <a:pPr marL="957263" lvl="1" indent="-500063" algn="just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i="1" dirty="0">
                <a:latin typeface="+mj-lt"/>
              </a:rPr>
              <a:t>experts (nuclear safety, RP, agriculture, health, ecology, etc.)</a:t>
            </a:r>
          </a:p>
          <a:p>
            <a:pPr marL="957263" lvl="1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endParaRPr lang="en-GB" sz="16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D529E2-2E45-DE4F-BFA6-0082219BF0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572" y="1933096"/>
            <a:ext cx="6636361" cy="469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8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DDF90-0D4D-6446-8D58-58DBBA3F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3" y="-4604"/>
            <a:ext cx="7905580" cy="1325563"/>
          </a:xfrm>
        </p:spPr>
        <p:txBody>
          <a:bodyPr>
            <a:normAutofit/>
          </a:bodyPr>
          <a:lstStyle/>
          <a:p>
            <a:r>
              <a:rPr lang="fr-FR" sz="2800" dirty="0" err="1"/>
              <a:t>Methodology</a:t>
            </a:r>
            <a:r>
              <a:rPr lang="fr-FR" sz="2800" dirty="0"/>
              <a:t> – Day 1: </a:t>
            </a:r>
            <a:r>
              <a:rPr lang="fr-FR" sz="2800" dirty="0" err="1"/>
              <a:t>Testimonies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1235D9-B9AE-744A-B925-B11BECE46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534" y="1746471"/>
            <a:ext cx="622667" cy="81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792104-E0FA-D44C-BE2E-AFDDA0297E1C}"/>
              </a:ext>
            </a:extLst>
          </p:cNvPr>
          <p:cNvSpPr txBox="1"/>
          <p:nvPr/>
        </p:nvSpPr>
        <p:spPr>
          <a:xfrm>
            <a:off x="213437" y="1397488"/>
            <a:ext cx="832386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0063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2400" b="1" dirty="0">
                <a:solidFill>
                  <a:srgbClr val="4AA0B1"/>
                </a:solidFill>
                <a:latin typeface="+mj-lt"/>
              </a:rPr>
              <a:t>Post-Fukushima Daiichi NPP accident (+7y)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665256-5701-DC43-8B98-F2220963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950" y="2434825"/>
            <a:ext cx="880071" cy="810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746A28-D140-C947-B7BD-5536B6193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869" y="3334705"/>
            <a:ext cx="912346" cy="663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E9D5D2-2D80-8349-8DC0-BD6DB140D3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283" y="4076273"/>
            <a:ext cx="955772" cy="61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80024C-D238-F640-BA6C-899D7D745964}"/>
              </a:ext>
            </a:extLst>
          </p:cNvPr>
          <p:cNvSpPr/>
          <p:nvPr/>
        </p:nvSpPr>
        <p:spPr>
          <a:xfrm>
            <a:off x="830570" y="1794642"/>
            <a:ext cx="7240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r" defTabSz="1066800" eaLnBrk="0" hangingPunct="0">
              <a:spcBef>
                <a:spcPts val="480"/>
              </a:spcBef>
              <a:buClr>
                <a:srgbClr val="4AA0B1"/>
              </a:buClr>
              <a:buSzPct val="80000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 Description of the </a:t>
            </a:r>
            <a:r>
              <a:rPr lang="en-GB" sz="1600" b="1" dirty="0">
                <a:solidFill>
                  <a:prstClr val="black"/>
                </a:solidFill>
                <a:latin typeface="Calibri Light"/>
              </a:rPr>
              <a:t>local initiatives of the </a:t>
            </a:r>
            <a:r>
              <a:rPr lang="en-GB" sz="1600" b="1" dirty="0" err="1">
                <a:solidFill>
                  <a:prstClr val="black"/>
                </a:solidFill>
                <a:latin typeface="Calibri Light"/>
              </a:rPr>
              <a:t>Suetsugi</a:t>
            </a:r>
            <a:r>
              <a:rPr lang="en-GB" sz="1600" b="1" dirty="0">
                <a:solidFill>
                  <a:prstClr val="black"/>
                </a:solidFill>
                <a:latin typeface="Calibri Light"/>
              </a:rPr>
              <a:t> community (in monitoring food and environment)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 by </a:t>
            </a:r>
            <a:r>
              <a:rPr lang="en-GB" sz="1600" b="1" dirty="0" err="1">
                <a:solidFill>
                  <a:srgbClr val="4AA0B1"/>
                </a:solidFill>
                <a:latin typeface="Calibri Light"/>
              </a:rPr>
              <a:t>Ryoko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 ANDO 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(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villager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, Ethos in Fukushima)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3DF867-0BD6-B745-A939-7E9105DCF5DD}"/>
              </a:ext>
            </a:extLst>
          </p:cNvPr>
          <p:cNvSpPr/>
          <p:nvPr/>
        </p:nvSpPr>
        <p:spPr>
          <a:xfrm>
            <a:off x="856143" y="3326783"/>
            <a:ext cx="7214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r" defTabSz="1066800" eaLnBrk="0" hangingPunct="0">
              <a:spcBef>
                <a:spcPts val="480"/>
              </a:spcBef>
              <a:buClr>
                <a:srgbClr val="4AA0B1"/>
              </a:buClr>
              <a:buSzPct val="80000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Story of the </a:t>
            </a:r>
            <a:r>
              <a:rPr lang="en-GB" sz="1600" b="1" dirty="0">
                <a:solidFill>
                  <a:prstClr val="black"/>
                </a:solidFill>
                <a:latin typeface="Calibri Light"/>
              </a:rPr>
              <a:t>challenges associated with the recovery of the horticultural activity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 in the </a:t>
            </a:r>
            <a:r>
              <a:rPr lang="en-GB" sz="1600" dirty="0" err="1">
                <a:solidFill>
                  <a:prstClr val="black"/>
                </a:solidFill>
                <a:latin typeface="Calibri Light"/>
              </a:rPr>
              <a:t>Yamakiya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 village by 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Akihiko HIRONO 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(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horticulturist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 in the </a:t>
            </a:r>
            <a:r>
              <a:rPr lang="en-GB" sz="1600" dirty="0" err="1">
                <a:solidFill>
                  <a:srgbClr val="4AA0B1"/>
                </a:solidFill>
                <a:latin typeface="Calibri Light"/>
              </a:rPr>
              <a:t>Yamakiya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 village)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DB43-99A2-1F41-8E0F-B6665D2418F2}"/>
              </a:ext>
            </a:extLst>
          </p:cNvPr>
          <p:cNvSpPr/>
          <p:nvPr/>
        </p:nvSpPr>
        <p:spPr>
          <a:xfrm>
            <a:off x="1010062" y="2480101"/>
            <a:ext cx="7116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defTabSz="1066800" eaLnBrk="0" hangingPunct="0">
              <a:spcBef>
                <a:spcPts val="480"/>
              </a:spcBef>
              <a:buClr>
                <a:srgbClr val="4AA0B1"/>
              </a:buClr>
              <a:buSzPct val="80000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Presentation of the </a:t>
            </a:r>
            <a:r>
              <a:rPr lang="en-GB" sz="1600" b="1" dirty="0">
                <a:solidFill>
                  <a:prstClr val="black"/>
                </a:solidFill>
                <a:latin typeface="Calibri Light"/>
              </a:rPr>
              <a:t>difficulties faced by the producers of Anpokaki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 (persimmon) following the Fukushima accident by 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Hiroshi TAKAHASHI 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(Fukushima </a:t>
            </a:r>
            <a:r>
              <a:rPr lang="en-GB" sz="1600" dirty="0" err="1">
                <a:solidFill>
                  <a:srgbClr val="4AA0B1"/>
                </a:solidFill>
                <a:latin typeface="Calibri Light"/>
              </a:rPr>
              <a:t>Miraï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 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agricultural coop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EA8087-C1DC-364C-844C-5645A29BCDF9}"/>
              </a:ext>
            </a:extLst>
          </p:cNvPr>
          <p:cNvSpPr/>
          <p:nvPr/>
        </p:nvSpPr>
        <p:spPr>
          <a:xfrm>
            <a:off x="1010062" y="4151124"/>
            <a:ext cx="7233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defTabSz="1066800" eaLnBrk="0" hangingPunct="0">
              <a:spcBef>
                <a:spcPts val="480"/>
              </a:spcBef>
              <a:buClr>
                <a:srgbClr val="4AA0B1"/>
              </a:buClr>
              <a:buSzPct val="80000"/>
            </a:pPr>
            <a:r>
              <a:rPr lang="en-GB" sz="1600" dirty="0">
                <a:solidFill>
                  <a:prstClr val="black"/>
                </a:solidFill>
                <a:latin typeface="Calibri Light"/>
              </a:rPr>
              <a:t>Description of </a:t>
            </a:r>
            <a:r>
              <a:rPr lang="en-GB" sz="1600" b="1" dirty="0">
                <a:solidFill>
                  <a:prstClr val="black"/>
                </a:solidFill>
                <a:latin typeface="Calibri Light"/>
              </a:rPr>
              <a:t>the role as scientific expert in helping rural communities to resume farming </a:t>
            </a:r>
            <a:r>
              <a:rPr lang="en-GB" sz="1600" dirty="0">
                <a:solidFill>
                  <a:prstClr val="black"/>
                </a:solidFill>
                <a:latin typeface="Calibri Light"/>
              </a:rPr>
              <a:t>by 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Tetsuo YATSUTAKA 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(</a:t>
            </a:r>
            <a:r>
              <a:rPr lang="en-GB" sz="1600" b="1" dirty="0">
                <a:solidFill>
                  <a:srgbClr val="4AA0B1"/>
                </a:solidFill>
                <a:latin typeface="Calibri Light"/>
              </a:rPr>
              <a:t>researcher</a:t>
            </a:r>
            <a:r>
              <a:rPr lang="en-GB" sz="1600" dirty="0">
                <a:solidFill>
                  <a:srgbClr val="4AA0B1"/>
                </a:solidFill>
                <a:latin typeface="Calibri Light"/>
              </a:rPr>
              <a:t>, AIST)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D8D183-5386-054F-B765-4031539A5EC7}"/>
              </a:ext>
            </a:extLst>
          </p:cNvPr>
          <p:cNvSpPr txBox="1"/>
          <p:nvPr/>
        </p:nvSpPr>
        <p:spPr>
          <a:xfrm>
            <a:off x="345591" y="5066894"/>
            <a:ext cx="832386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0063" indent="-500063" defTabSz="1066800" eaLnBrk="0" hangingPunct="0">
              <a:lnSpc>
                <a:spcPts val="2400"/>
              </a:lnSpc>
              <a:spcBef>
                <a:spcPts val="480"/>
              </a:spcBef>
              <a:buClr>
                <a:srgbClr val="4AA0B1"/>
              </a:buClr>
              <a:buSzPct val="75000"/>
              <a:buFont typeface="Arial" charset="0"/>
              <a:buChar char="▌"/>
            </a:pPr>
            <a:r>
              <a:rPr lang="en-GB" sz="2400" b="1" dirty="0">
                <a:solidFill>
                  <a:srgbClr val="4AA0B1"/>
                </a:solidFill>
                <a:latin typeface="+mj-lt"/>
              </a:rPr>
              <a:t>Post-Chernobyl NPP accident (+32y)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D4C566-CF0D-C84B-89DD-2C3D233F73E9}"/>
              </a:ext>
            </a:extLst>
          </p:cNvPr>
          <p:cNvSpPr txBox="1"/>
          <p:nvPr/>
        </p:nvSpPr>
        <p:spPr>
          <a:xfrm>
            <a:off x="372938" y="5582703"/>
            <a:ext cx="7731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Presentation of the </a:t>
            </a:r>
            <a:r>
              <a:rPr lang="en-GB" sz="1600" b="1" dirty="0">
                <a:latin typeface="+mj-lt"/>
              </a:rPr>
              <a:t>agricultural countermeasures implemented in Belarus</a:t>
            </a:r>
            <a:r>
              <a:rPr lang="en-GB" sz="1600" dirty="0">
                <a:latin typeface="+mj-lt"/>
              </a:rPr>
              <a:t> and actions implemented to develop a </a:t>
            </a:r>
            <a:r>
              <a:rPr lang="en-GB" sz="1600" b="1" dirty="0">
                <a:latin typeface="+mj-lt"/>
              </a:rPr>
              <a:t>practical radiological protection culture </a:t>
            </a:r>
            <a:r>
              <a:rPr lang="en-GB" sz="1600" dirty="0">
                <a:latin typeface="+mj-lt"/>
              </a:rPr>
              <a:t>among the local population by </a:t>
            </a:r>
            <a:r>
              <a:rPr lang="en-GB" sz="1600" b="1" dirty="0" err="1">
                <a:solidFill>
                  <a:srgbClr val="4AA0B1"/>
                </a:solidFill>
                <a:latin typeface="+mj-lt"/>
              </a:rPr>
              <a:t>Andreï</a:t>
            </a:r>
            <a:r>
              <a:rPr lang="en-GB" sz="1600" b="1" dirty="0">
                <a:solidFill>
                  <a:srgbClr val="4AA0B1"/>
                </a:solidFill>
                <a:latin typeface="+mj-lt"/>
              </a:rPr>
              <a:t> MOSTOVENKO </a:t>
            </a:r>
            <a:r>
              <a:rPr lang="en-GB" sz="1600" dirty="0">
                <a:solidFill>
                  <a:srgbClr val="4AA0B1"/>
                </a:solidFill>
                <a:latin typeface="+mj-lt"/>
              </a:rPr>
              <a:t>(radiological monitoring </a:t>
            </a:r>
            <a:r>
              <a:rPr lang="en-GB" sz="1600" b="1" dirty="0">
                <a:solidFill>
                  <a:srgbClr val="4AA0B1"/>
                </a:solidFill>
                <a:latin typeface="+mj-lt"/>
              </a:rPr>
              <a:t>specialist</a:t>
            </a:r>
            <a:r>
              <a:rPr lang="en-GB" sz="1600" dirty="0">
                <a:solidFill>
                  <a:srgbClr val="4AA0B1"/>
                </a:solidFill>
                <a:latin typeface="+mj-lt"/>
              </a:rPr>
              <a:t>, RIR)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C48333B-20E2-EC4E-B8DE-9B1B3818C6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702" y="5478881"/>
            <a:ext cx="822171" cy="934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26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CFA3DF2-491F-4C4C-A0E3-B4BAF59F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622" y="232640"/>
            <a:ext cx="7527312" cy="1325563"/>
          </a:xfrm>
        </p:spPr>
        <p:txBody>
          <a:bodyPr>
            <a:normAutofit/>
          </a:bodyPr>
          <a:lstStyle/>
          <a:p>
            <a:r>
              <a:rPr lang="fr-FR" dirty="0" err="1"/>
              <a:t>Methodology</a:t>
            </a:r>
            <a:br>
              <a:rPr lang="fr-FR" dirty="0"/>
            </a:br>
            <a:r>
              <a:rPr lang="fr-FR" dirty="0"/>
              <a:t>Day 2 – Discussion Panel (local accident case </a:t>
            </a:r>
            <a:r>
              <a:rPr lang="fr-FR" dirty="0" err="1"/>
              <a:t>study</a:t>
            </a:r>
            <a:r>
              <a:rPr lang="fr-FR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6F035-CFF9-4D40-8C24-3E0D022B457B}"/>
              </a:ext>
            </a:extLst>
          </p:cNvPr>
          <p:cNvSpPr/>
          <p:nvPr/>
        </p:nvSpPr>
        <p:spPr>
          <a:xfrm>
            <a:off x="181389" y="1477437"/>
            <a:ext cx="573917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7263" lvl="1" indent="-500063" algn="just" defTabSz="1066800" eaLnBrk="0" hangingPunct="0">
              <a:spcBef>
                <a:spcPts val="480"/>
              </a:spcBef>
              <a:buClr>
                <a:srgbClr val="4AA0B1"/>
              </a:buClr>
              <a:buSzPct val="75000"/>
              <a:buFont typeface=".Lucida Grande UI Regular"/>
              <a:buChar char="►"/>
            </a:pPr>
            <a:r>
              <a:rPr lang="en-GB" sz="1700" b="1" i="1" dirty="0">
                <a:solidFill>
                  <a:srgbClr val="4AA0B1"/>
                </a:solidFill>
              </a:rPr>
              <a:t>“After a nuclear accident at the </a:t>
            </a:r>
            <a:r>
              <a:rPr lang="en-GB" sz="1700" b="1" i="1" dirty="0" err="1">
                <a:solidFill>
                  <a:srgbClr val="4AA0B1"/>
                </a:solidFill>
              </a:rPr>
              <a:t>Blayais</a:t>
            </a:r>
            <a:r>
              <a:rPr lang="en-GB" sz="1700" b="1" i="1" dirty="0">
                <a:solidFill>
                  <a:srgbClr val="4AA0B1"/>
                </a:solidFill>
              </a:rPr>
              <a:t> NPP, you come back to live (or you stayed) in the territory which is now considered as  a low-contaminated area”</a:t>
            </a:r>
            <a:r>
              <a:rPr lang="en-GB" sz="1700" b="1" i="1" dirty="0">
                <a:solidFill>
                  <a:srgbClr val="4AA0B1"/>
                </a:solidFill>
                <a:latin typeface="+mj-lt"/>
              </a:rPr>
              <a:t>. </a:t>
            </a:r>
            <a:r>
              <a:rPr lang="en-GB" sz="1700" i="1" dirty="0">
                <a:latin typeface="+mj-lt"/>
              </a:rPr>
              <a:t>Based on the testimonies made by the Japanese and Belarussian actors, what are your thoughts on this situation? Especially with regard to</a:t>
            </a:r>
            <a:r>
              <a:rPr lang="en-GB" sz="1700" dirty="0">
                <a:latin typeface="+mj-lt"/>
              </a:rPr>
              <a:t>:</a:t>
            </a:r>
          </a:p>
          <a:p>
            <a:pPr marL="957263" lvl="1" indent="-500063" defTabSz="1066800" eaLnBrk="0" hangingPunct="0">
              <a:spcBef>
                <a:spcPts val="1600"/>
              </a:spcBef>
              <a:spcAft>
                <a:spcPts val="400"/>
              </a:spcAft>
              <a:buClr>
                <a:srgbClr val="4AA0B1"/>
              </a:buClr>
              <a:buSzPct val="75000"/>
              <a:buFont typeface="+mj-lt"/>
              <a:buAutoNum type="arabicPeriod"/>
            </a:pPr>
            <a:r>
              <a:rPr lang="en-GB" sz="1700" dirty="0">
                <a:solidFill>
                  <a:srgbClr val="4AA0B1"/>
                </a:solidFill>
                <a:latin typeface="+mj-lt"/>
              </a:rPr>
              <a:t>The </a:t>
            </a:r>
            <a:r>
              <a:rPr lang="en-GB" sz="1700" b="1" dirty="0">
                <a:solidFill>
                  <a:srgbClr val="4AA0B1"/>
                </a:solidFill>
                <a:latin typeface="+mj-lt"/>
              </a:rPr>
              <a:t>monitoring of the radiological situation </a:t>
            </a:r>
            <a:r>
              <a:rPr lang="en-GB" sz="1700" dirty="0">
                <a:solidFill>
                  <a:srgbClr val="4AA0B1"/>
                </a:solidFill>
                <a:latin typeface="+mj-lt"/>
              </a:rPr>
              <a:t>of the people and the affected territory.</a:t>
            </a:r>
          </a:p>
          <a:p>
            <a:pPr marL="957263" lvl="1" indent="-500063" defTabSz="1066800" eaLnBrk="0" hangingPunct="0">
              <a:spcBef>
                <a:spcPts val="400"/>
              </a:spcBef>
              <a:spcAft>
                <a:spcPts val="400"/>
              </a:spcAft>
              <a:buClr>
                <a:srgbClr val="4AA0B1"/>
              </a:buClr>
              <a:buSzPct val="75000"/>
              <a:buFont typeface="+mj-lt"/>
              <a:buAutoNum type="arabicPeriod"/>
            </a:pPr>
            <a:r>
              <a:rPr lang="en-GB" sz="1700" dirty="0">
                <a:solidFill>
                  <a:srgbClr val="4AA0B1"/>
                </a:solidFill>
                <a:latin typeface="+mj-lt"/>
              </a:rPr>
              <a:t>The </a:t>
            </a:r>
            <a:r>
              <a:rPr lang="en-GB" sz="1700" b="1" dirty="0">
                <a:solidFill>
                  <a:srgbClr val="4AA0B1"/>
                </a:solidFill>
                <a:latin typeface="+mj-lt"/>
              </a:rPr>
              <a:t>future of the agricultural sector</a:t>
            </a:r>
            <a:r>
              <a:rPr lang="en-GB" sz="1700" dirty="0">
                <a:solidFill>
                  <a:srgbClr val="4AA0B1"/>
                </a:solidFill>
                <a:latin typeface="+mj-lt"/>
              </a:rPr>
              <a:t> in the affected territory.</a:t>
            </a:r>
          </a:p>
          <a:p>
            <a:pPr marL="957263" lvl="1" indent="-500063" defTabSz="1066800" eaLnBrk="0" hangingPunct="0">
              <a:spcBef>
                <a:spcPts val="400"/>
              </a:spcBef>
              <a:spcAft>
                <a:spcPts val="400"/>
              </a:spcAft>
              <a:buClr>
                <a:srgbClr val="4AA0B1"/>
              </a:buClr>
              <a:buSzPct val="75000"/>
              <a:buFont typeface="+mj-lt"/>
              <a:buAutoNum type="arabicPeriod"/>
            </a:pPr>
            <a:r>
              <a:rPr lang="en-GB" sz="1700" dirty="0">
                <a:solidFill>
                  <a:srgbClr val="4AA0B1"/>
                </a:solidFill>
                <a:latin typeface="+mj-lt"/>
              </a:rPr>
              <a:t>The challenges for </a:t>
            </a:r>
            <a:r>
              <a:rPr lang="en-GB" sz="1700" b="1" dirty="0">
                <a:solidFill>
                  <a:srgbClr val="4AA0B1"/>
                </a:solidFill>
                <a:latin typeface="+mj-lt"/>
              </a:rPr>
              <a:t>restoring the quality of life </a:t>
            </a:r>
            <a:r>
              <a:rPr lang="en-GB" sz="1700" dirty="0">
                <a:solidFill>
                  <a:srgbClr val="4AA0B1"/>
                </a:solidFill>
                <a:latin typeface="+mj-lt"/>
              </a:rPr>
              <a:t>in the territory.</a:t>
            </a:r>
          </a:p>
          <a:p>
            <a:pPr marL="957263" lvl="1" indent="-500063" defTabSz="1066800" eaLnBrk="0" hangingPunct="0">
              <a:spcBef>
                <a:spcPts val="400"/>
              </a:spcBef>
              <a:spcAft>
                <a:spcPts val="400"/>
              </a:spcAft>
              <a:buClr>
                <a:srgbClr val="4AA0B1"/>
              </a:buClr>
              <a:buSzPct val="75000"/>
              <a:buFont typeface="+mj-lt"/>
              <a:buAutoNum type="arabicPeriod"/>
            </a:pPr>
            <a:r>
              <a:rPr lang="en-GB" sz="1700" dirty="0">
                <a:solidFill>
                  <a:srgbClr val="4AA0B1"/>
                </a:solidFill>
                <a:latin typeface="+mj-lt"/>
              </a:rPr>
              <a:t>The conservation and the recovery of a </a:t>
            </a:r>
            <a:r>
              <a:rPr lang="en-GB" sz="1700" b="1" dirty="0">
                <a:solidFill>
                  <a:srgbClr val="4AA0B1"/>
                </a:solidFill>
                <a:latin typeface="+mj-lt"/>
              </a:rPr>
              <a:t>sustainable socio-economic activity </a:t>
            </a:r>
            <a:r>
              <a:rPr lang="en-GB" sz="1700" dirty="0">
                <a:solidFill>
                  <a:srgbClr val="4AA0B1"/>
                </a:solidFill>
                <a:latin typeface="+mj-lt"/>
              </a:rPr>
              <a:t>in the territory.</a:t>
            </a:r>
          </a:p>
          <a:p>
            <a:pPr lvl="1" defTabSz="1066800" eaLnBrk="0" hangingPunct="0">
              <a:spcBef>
                <a:spcPts val="400"/>
              </a:spcBef>
              <a:spcAft>
                <a:spcPts val="400"/>
              </a:spcAft>
              <a:buClr>
                <a:srgbClr val="4AA0B1"/>
              </a:buClr>
              <a:buSzPct val="75000"/>
            </a:pPr>
            <a:r>
              <a:rPr lang="en-GB" b="1" dirty="0">
                <a:solidFill>
                  <a:srgbClr val="4AA0B1"/>
                </a:solidFill>
              </a:rPr>
              <a:t>These 4 issues being have been discussed by local actors in topical subgroups</a:t>
            </a:r>
            <a:endParaRPr lang="en-GB" sz="1700" dirty="0">
              <a:solidFill>
                <a:srgbClr val="4AA0B1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463C0F-76D9-E245-AFE6-78B91DFAA5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863" y="1340749"/>
            <a:ext cx="3389654" cy="50675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6029CF-FF6D-B648-8E00-F1499BF46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7" y="5421554"/>
            <a:ext cx="1383187" cy="5121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D0EF1D8-5297-5C43-AC20-2AFBEC17EE47}"/>
              </a:ext>
            </a:extLst>
          </p:cNvPr>
          <p:cNvSpPr txBox="1"/>
          <p:nvPr/>
        </p:nvSpPr>
        <p:spPr>
          <a:xfrm>
            <a:off x="174171" y="1932102"/>
            <a:ext cx="878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😱 😴</a:t>
            </a:r>
          </a:p>
        </p:txBody>
      </p:sp>
    </p:spTree>
    <p:extLst>
      <p:ext uri="{BB962C8B-B14F-4D97-AF65-F5344CB8AC3E}">
        <p14:creationId xmlns:p14="http://schemas.microsoft.com/office/powerpoint/2010/main" val="3402921156"/>
      </p:ext>
    </p:extLst>
  </p:cSld>
  <p:clrMapOvr>
    <a:masterClrMapping/>
  </p:clrMapOvr>
</p:sld>
</file>

<file path=ppt/theme/theme1.xml><?xml version="1.0" encoding="utf-8"?>
<a:theme xmlns:a="http://schemas.openxmlformats.org/drawingml/2006/main" name="CONCER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CERT" id="{9E37ED38-8528-4622-97B5-E50A59913621}" vid="{C3144AF8-E3B1-46BB-B32C-B5F65E8202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9578F7DCD874FABD6C5CC070355B6" ma:contentTypeVersion="0" ma:contentTypeDescription="Create a new document." ma:contentTypeScope="" ma:versionID="97b84231f55013ecf2970a891f0543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5C8002-94CB-4830-87D9-5D09107CA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BD88FB-A906-45D1-A48F-14C63643DF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9AC3833-1612-43AA-A550-D7F8AB03EE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CONCERT</Template>
  <TotalTime>9255</TotalTime>
  <Words>1782</Words>
  <Application>Microsoft Macintosh PowerPoint</Application>
  <PresentationFormat>Affichage à l'écran (4:3)</PresentationFormat>
  <Paragraphs>171</Paragraphs>
  <Slides>15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.Lucida Grande UI Regular</vt:lpstr>
      <vt:lpstr>Arial</vt:lpstr>
      <vt:lpstr>Calibri</vt:lpstr>
      <vt:lpstr>Calibri Light</vt:lpstr>
      <vt:lpstr>Interstate-Regular</vt:lpstr>
      <vt:lpstr>Trebuchet MS</vt:lpstr>
      <vt:lpstr>Wingdings</vt:lpstr>
      <vt:lpstr>CONCERT</vt:lpstr>
      <vt:lpstr>Présentation PowerPoint</vt:lpstr>
      <vt:lpstr>Présentation PowerPoint</vt:lpstr>
      <vt:lpstr>The TERRITORIES Project </vt:lpstr>
      <vt:lpstr>Post-Accident situation management  context in France</vt:lpstr>
      <vt:lpstr>Case study - Scenario</vt:lpstr>
      <vt:lpstr>Case study - Territory</vt:lpstr>
      <vt:lpstr>Case study - Panel</vt:lpstr>
      <vt:lpstr>Methodology – Day 1: Testimonies</vt:lpstr>
      <vt:lpstr>Methodology Day 2 – Discussion Panel (local accident case study)</vt:lpstr>
      <vt:lpstr>The monitoring of the radiological situation of the people and the affected territory</vt:lpstr>
      <vt:lpstr>The future of the agricultural sector in the affected territory</vt:lpstr>
      <vt:lpstr>The challenges for restoring the quality of life in the territory</vt:lpstr>
      <vt:lpstr>The conservation and the recovery of a sustainable socio-economic activity in the territory</vt:lpstr>
      <vt:lpstr>Présentation PowerPoint</vt:lpstr>
      <vt:lpstr>Présentation PowerPoint</vt:lpstr>
    </vt:vector>
  </TitlesOfParts>
  <Company>IRSN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presentation of CONCERT-TERRITORIES</dc:title>
  <dc:creator>SIMON CORNU Marie</dc:creator>
  <cp:lastModifiedBy>Pascal Crouail</cp:lastModifiedBy>
  <cp:revision>350</cp:revision>
  <cp:lastPrinted>2016-08-31T07:43:08Z</cp:lastPrinted>
  <dcterms:created xsi:type="dcterms:W3CDTF">2017-01-25T16:54:23Z</dcterms:created>
  <dcterms:modified xsi:type="dcterms:W3CDTF">2019-04-04T05:50:26Z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0x0101003709578F7DCD874FABD6C5CC070355B6</vt:lpwstr>
  </property>
</Properties>
</file>