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4"/>
  </p:notesMasterIdLst>
  <p:handoutMasterIdLst>
    <p:handoutMasterId r:id="rId5"/>
  </p:handoutMasterIdLst>
  <p:sldIdLst>
    <p:sldId id="326" r:id="rId2"/>
    <p:sldId id="327" r:id="rId3"/>
  </p:sldIdLst>
  <p:sldSz cx="12192000" cy="6858000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DC3"/>
    <a:srgbClr val="5C81CE"/>
    <a:srgbClr val="FFFFFF"/>
    <a:srgbClr val="9578F2"/>
    <a:srgbClr val="00FFCC"/>
    <a:srgbClr val="F9FDDB"/>
    <a:srgbClr val="CCFF99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65" autoAdjust="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6982" y="9442130"/>
            <a:ext cx="184842" cy="3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9314627"/>
            <a:ext cx="6797675" cy="3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821" y="4745408"/>
            <a:ext cx="4978946" cy="2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55650"/>
            <a:ext cx="6578600" cy="3700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9314627"/>
            <a:ext cx="6797675" cy="3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55650"/>
            <a:ext cx="65786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4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55650"/>
            <a:ext cx="6578600" cy="370046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76" y="2130426"/>
            <a:ext cx="11416857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43" y="3886200"/>
            <a:ext cx="11446389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29-03-2019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5071531" y="6456308"/>
            <a:ext cx="2058389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z="1400" smtClean="0"/>
              <a:pPr>
                <a:defRPr/>
              </a:pPr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57" y="467834"/>
            <a:ext cx="11439761" cy="50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20" y="1148317"/>
            <a:ext cx="11431181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29-03-2019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522515" y="1054833"/>
            <a:ext cx="111944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29-03-2019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542" y="541339"/>
            <a:ext cx="1144127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595" y="1443842"/>
            <a:ext cx="11417004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10445438" y="24992"/>
            <a:ext cx="1646740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29-03-2019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066806" y="6455849"/>
            <a:ext cx="2058389" cy="3251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9423400" y="6437189"/>
            <a:ext cx="2271563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224459" y="6551107"/>
            <a:ext cx="1967541" cy="15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600" b="0" dirty="0" smtClean="0"/>
              <a:t>© SCK</a:t>
            </a:r>
            <a:r>
              <a:rPr lang="en-GB" sz="600" b="0" dirty="0" smtClean="0">
                <a:sym typeface="Wingdings" pitchFamily="2" charset="2"/>
              </a:rPr>
              <a:t></a:t>
            </a:r>
            <a:r>
              <a:rPr lang="en-GB" sz="600" b="0" dirty="0" smtClean="0"/>
              <a:t>CEN</a:t>
            </a:r>
            <a:r>
              <a:rPr lang="en-GB" sz="600" b="0" baseline="0" dirty="0" smtClean="0"/>
              <a:t>, </a:t>
            </a:r>
            <a:r>
              <a:rPr lang="en-GB" sz="600" b="0" dirty="0" smtClean="0"/>
              <a:t>2019</a:t>
            </a:r>
            <a:endParaRPr lang="en-GB" sz="600" b="0" dirty="0"/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/>
          <a:stretch/>
        </p:blipFill>
        <p:spPr>
          <a:xfrm>
            <a:off x="2575520" y="3118365"/>
            <a:ext cx="4982991" cy="3327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2861" y="320066"/>
            <a:ext cx="78733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en-US" sz="3200" dirty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Use of different meteorological data for near-range assessments during a nuclear </a:t>
            </a:r>
            <a:r>
              <a:rPr lang="en-US" sz="3200" dirty="0" smtClean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emergency</a:t>
            </a:r>
            <a:endParaRPr lang="en-US" sz="3600" dirty="0">
              <a:solidFill>
                <a:srgbClr val="007DC3"/>
              </a:solidFill>
              <a:latin typeface="Segoe UI Light" pitchFamily="34" charset="0"/>
            </a:endParaRPr>
          </a:p>
          <a:p>
            <a:pPr algn="ctr" eaLnBrk="1" fontAlgn="ctr" hangingPunct="1"/>
            <a:endParaRPr lang="en-US" sz="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  <a:p>
            <a:pPr algn="ctr" eaLnBrk="1" fontAlgn="ctr" hangingPunct="1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Johan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Camps</a:t>
            </a:r>
            <a:r>
              <a:rPr lang="en-US" sz="20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Johan Paridaens</a:t>
            </a:r>
            <a:r>
              <a:rPr lang="en-US" sz="20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 and Andy Delcloo</a:t>
            </a:r>
            <a:r>
              <a:rPr lang="en-US" sz="20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2</a:t>
            </a:r>
          </a:p>
          <a:p>
            <a:pPr algn="ctr" eaLnBrk="1" fontAlgn="ctr" hangingPunct="1"/>
            <a:r>
              <a:rPr lang="en-US" sz="20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1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Belgian Nuclear Research Centre, SCK•CEN, </a:t>
            </a:r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Mol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, Belgium</a:t>
            </a:r>
          </a:p>
          <a:p>
            <a:pPr algn="ctr" eaLnBrk="1" fontAlgn="ctr" hangingPunct="1"/>
            <a:r>
              <a:rPr lang="en-US" sz="20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2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Royal Meteorological Institute of Belgium (RMI), Uccle, Belgium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8" y="532200"/>
            <a:ext cx="2064398" cy="12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53" y="532200"/>
            <a:ext cx="1012945" cy="1350593"/>
          </a:xfrm>
          <a:prstGeom prst="rect">
            <a:avLst/>
          </a:prstGeom>
        </p:spPr>
      </p:pic>
      <p:pic>
        <p:nvPicPr>
          <p:cNvPr id="5" name="Picture 2" descr="C:\Users\jcamps\Desktop\SV108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8" y="1981024"/>
            <a:ext cx="1441123" cy="192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1019" t="22700" r="53150" b="30401"/>
          <a:stretch/>
        </p:blipFill>
        <p:spPr>
          <a:xfrm>
            <a:off x="287274" y="4531498"/>
            <a:ext cx="2060543" cy="1517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r="3933"/>
          <a:stretch/>
        </p:blipFill>
        <p:spPr>
          <a:xfrm>
            <a:off x="7285151" y="3084498"/>
            <a:ext cx="4850406" cy="332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321" y="4031346"/>
            <a:ext cx="19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114 m high met-tower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95" y="605150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Windcube</a:t>
            </a:r>
            <a:r>
              <a:rPr lang="en-US" i="1" dirty="0" smtClean="0"/>
              <a:t> LIDAR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30499" y="2425193"/>
            <a:ext cx="40267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E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C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M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W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2637" y="188279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9066" y="216116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249" y="491385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7645" y="6479332"/>
            <a:ext cx="4602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NERIS Workshop – Roskilde, Denmark – 3-5 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Discussion &amp; Conclusions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354420" y="1148317"/>
            <a:ext cx="6385047" cy="5092126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5543" r="13451" b="7101"/>
          <a:stretch/>
        </p:blipFill>
        <p:spPr>
          <a:xfrm>
            <a:off x="7297915" y="1148317"/>
            <a:ext cx="4634441" cy="39049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01885" y="5317113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2433" y="991213"/>
            <a:ext cx="6309019" cy="50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None/>
            </a:pPr>
            <a:endParaRPr lang="en-A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dirty="0" smtClean="0"/>
              <a:t>ECMWF data good correlation with met-tower, except at wind speeds &lt; 1.5 m/s</a:t>
            </a:r>
          </a:p>
          <a:p>
            <a:pPr marL="814387" lvl="1" indent="-457200" algn="just">
              <a:buFont typeface="Arial" panose="020B0604020202020204" pitchFamily="34" charset="0"/>
              <a:buChar char="•"/>
            </a:pPr>
            <a:r>
              <a:rPr lang="en-AU" sz="2200" dirty="0" smtClean="0"/>
              <a:t>Smooth use of on-site – ECMWF data for ADM from near-range to </a:t>
            </a:r>
            <a:r>
              <a:rPr lang="en-AU" sz="2200" dirty="0" err="1" smtClean="0"/>
              <a:t>meso</a:t>
            </a:r>
            <a:r>
              <a:rPr lang="en-AU" sz="2200" dirty="0" smtClean="0"/>
              <a:t>-scale</a:t>
            </a:r>
          </a:p>
          <a:p>
            <a:pPr marL="814387" lvl="1" indent="-457200" algn="just">
              <a:buFont typeface="Arial" panose="020B0604020202020204" pitchFamily="34" charset="0"/>
              <a:buChar char="•"/>
            </a:pPr>
            <a:endParaRPr lang="en-AU" sz="1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dirty="0"/>
              <a:t>LIDAR data are a very good alternative for met-tower </a:t>
            </a:r>
            <a:r>
              <a:rPr lang="en-AU" sz="2400" dirty="0" smtClean="0"/>
              <a:t>data</a:t>
            </a:r>
            <a:r>
              <a:rPr lang="en-AU" sz="2400" dirty="0"/>
              <a:t> </a:t>
            </a:r>
            <a:r>
              <a:rPr lang="en-AU" sz="2400" dirty="0" smtClean="0"/>
              <a:t>(also at low wind speeds)</a:t>
            </a:r>
          </a:p>
          <a:p>
            <a:pPr marL="814387" lvl="1" indent="-457200" algn="just">
              <a:buFont typeface="Arial" panose="020B0604020202020204" pitchFamily="34" charset="0"/>
              <a:buChar char="•"/>
            </a:pPr>
            <a:r>
              <a:rPr lang="en-AU" sz="2200" dirty="0" smtClean="0"/>
              <a:t>Easy to install at accident site</a:t>
            </a:r>
          </a:p>
          <a:p>
            <a:pPr marL="814387" lvl="1" indent="-457200" algn="just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2400" dirty="0" smtClean="0"/>
              <a:t>Ring station measurements from routine releases at low wind speeds give diffuse picture </a:t>
            </a:r>
            <a:r>
              <a:rPr lang="en-AU" sz="2400" dirty="0" smtClean="0">
                <a:sym typeface="Wingdings" panose="05000000000000000000" pitchFamily="2" charset="2"/>
              </a:rPr>
              <a:t> more data needed</a:t>
            </a:r>
          </a:p>
          <a:p>
            <a:pPr marL="0" indent="0" algn="just">
              <a:buNone/>
            </a:pPr>
            <a:endParaRPr lang="en-A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AU" sz="2400" kern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3307645" y="6479332"/>
            <a:ext cx="4602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NERIS Workshop – Roskilde, Denmark – 3-5 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KCEN ppt template 20180129.potx" id="{2C9AB229-2C21-4BE7-8473-F041D61EF2E4}" vid="{F60CE9FA-A255-400D-89DC-1590CEF942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902</TotalTime>
  <Pages>22</Pages>
  <Words>148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Segoe UI</vt:lpstr>
      <vt:lpstr>Segoe UI Light</vt:lpstr>
      <vt:lpstr>Times New Roman</vt:lpstr>
      <vt:lpstr>Wingdings</vt:lpstr>
      <vt:lpstr>_SCK</vt:lpstr>
      <vt:lpstr>PowerPoint Presentation</vt:lpstr>
      <vt:lpstr>Discussion &amp; Conclusions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Camps Johan</dc:creator>
  <cp:lastModifiedBy>Camps Johan</cp:lastModifiedBy>
  <cp:revision>11</cp:revision>
  <cp:lastPrinted>2019-03-29T15:57:40Z</cp:lastPrinted>
  <dcterms:created xsi:type="dcterms:W3CDTF">2019-03-27T15:02:06Z</dcterms:created>
  <dcterms:modified xsi:type="dcterms:W3CDTF">2019-03-29T15:57:48Z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