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0" r:id="rId1"/>
  </p:sldMasterIdLst>
  <p:notesMasterIdLst>
    <p:notesMasterId r:id="rId4"/>
  </p:notesMasterIdLst>
  <p:handoutMasterIdLst>
    <p:handoutMasterId r:id="rId5"/>
  </p:handoutMasterIdLst>
  <p:sldIdLst>
    <p:sldId id="326" r:id="rId2"/>
    <p:sldId id="331" r:id="rId3"/>
  </p:sldIdLst>
  <p:sldSz cx="12192000" cy="6858000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DC3"/>
    <a:srgbClr val="5C81CE"/>
    <a:srgbClr val="FFFFFF"/>
    <a:srgbClr val="9578F2"/>
    <a:srgbClr val="00FFCC"/>
    <a:srgbClr val="F9FDDB"/>
    <a:srgbClr val="CCFF99"/>
    <a:srgbClr val="FFCC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78321" autoAdjust="0"/>
  </p:normalViewPr>
  <p:slideViewPr>
    <p:cSldViewPr>
      <p:cViewPr varScale="1">
        <p:scale>
          <a:sx n="69" d="100"/>
          <a:sy n="69" d="100"/>
        </p:scale>
        <p:origin x="1186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3" d="100"/>
          <a:sy n="133" d="100"/>
        </p:scale>
        <p:origin x="1572" y="12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86982" y="9442130"/>
            <a:ext cx="184842" cy="3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95" tIns="45747" rIns="91495" bIns="4574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31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30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4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01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9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GB" sz="1400" smtClean="0">
              <a:latin typeface="Arial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0" y="9314627"/>
            <a:ext cx="6797675" cy="3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>
            <a:spAutoFit/>
          </a:bodyPr>
          <a:lstStyle>
            <a:lvl1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3188"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30388"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75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47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019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91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7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Copyright © 2018 - SCK•CEN - </a:t>
            </a:r>
            <a:r>
              <a:rPr lang="en-US" sz="7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This presentation contains data, information and formats for dedicated use only and may not be communicated, copied, reproduced, distributed or cited without the explicit written permission of </a:t>
            </a:r>
            <a:r>
              <a:rPr lang="en-US" sz="700" dirty="0" err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SCK•CEN</a:t>
            </a:r>
            <a:r>
              <a:rPr lang="en-US" sz="7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  <a:endParaRPr lang="en-US" sz="7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596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821" y="4745408"/>
            <a:ext cx="4978946" cy="26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6" tIns="45157" rIns="91926" bIns="4515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GB" noProof="0" smtClean="0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55650"/>
            <a:ext cx="6578600" cy="3700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9314627"/>
            <a:ext cx="6797675" cy="3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>
            <a:spAutoFit/>
          </a:bodyPr>
          <a:lstStyle>
            <a:lvl1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3188"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30388"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75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47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019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9188" eaLnBrk="0" fontAlgn="base" hangingPunct="0">
              <a:spcBef>
                <a:spcPct val="0"/>
              </a:spcBef>
              <a:spcAft>
                <a:spcPct val="0"/>
              </a:spcAft>
              <a:tabLst>
                <a:tab pos="93313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7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Copyright © 2018 - SCK•CEN - </a:t>
            </a:r>
            <a:r>
              <a:rPr lang="en-US" sz="7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This presentation contains data, information and formats for dedicated use only and may not be communicated, copied, reproduced, distributed or cited without the explicit written permission of </a:t>
            </a:r>
            <a:r>
              <a:rPr lang="en-US" sz="700" dirty="0" err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SCK•CEN</a:t>
            </a:r>
            <a:r>
              <a:rPr lang="en-US" sz="7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  <a:endParaRPr lang="en-US" sz="7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963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7620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55650"/>
            <a:ext cx="6578600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542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55650"/>
            <a:ext cx="6578600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7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176" y="2130426"/>
            <a:ext cx="11416857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343" y="3886200"/>
            <a:ext cx="11446389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2"/>
          </p:nvPr>
        </p:nvSpPr>
        <p:spPr>
          <a:xfrm>
            <a:off x="10445438" y="24992"/>
            <a:ext cx="1646740" cy="25885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1B492441-0EAF-483D-8500-C54EB8F6570A}" type="datetime1">
              <a:rPr lang="nl-BE" smtClean="0"/>
              <a:pPr>
                <a:defRPr/>
              </a:pPr>
              <a:t>29-03-2019</a:t>
            </a:fld>
            <a:endParaRPr lang="nl-BE" dirty="0"/>
          </a:p>
        </p:txBody>
      </p:sp>
      <p:sp>
        <p:nvSpPr>
          <p:cNvPr id="9" name="Rectangle 16"/>
          <p:cNvSpPr txBox="1">
            <a:spLocks noChangeArrowheads="1"/>
          </p:cNvSpPr>
          <p:nvPr userDrawn="1"/>
        </p:nvSpPr>
        <p:spPr>
          <a:xfrm>
            <a:off x="5071531" y="6456308"/>
            <a:ext cx="2058389" cy="32514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C795D34B-0000-4401-9708-96760D6E4A55}" type="slidenum">
              <a:rPr lang="en-GB" sz="1400" smtClean="0"/>
              <a:pPr>
                <a:defRPr/>
              </a:pPr>
              <a:t>‹#›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93868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57" y="467834"/>
            <a:ext cx="11439761" cy="500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20" y="1148317"/>
            <a:ext cx="11431181" cy="5092126"/>
          </a:xfrm>
        </p:spPr>
        <p:txBody>
          <a:bodyPr/>
          <a:lstStyle>
            <a:lvl1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 sz="1600"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 sz="1400"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2"/>
          </p:nvPr>
        </p:nvSpPr>
        <p:spPr>
          <a:xfrm>
            <a:off x="10445438" y="24992"/>
            <a:ext cx="1646740" cy="25885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1B492441-0EAF-483D-8500-C54EB8F6570A}" type="datetime1">
              <a:rPr lang="nl-BE" smtClean="0"/>
              <a:pPr>
                <a:defRPr/>
              </a:pPr>
              <a:t>29-03-2019</a:t>
            </a:fld>
            <a:endParaRPr lang="nl-BE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066806" y="6455849"/>
            <a:ext cx="2058389" cy="32514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C795D34B-0000-4401-9708-96760D6E4A5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H="1">
            <a:off x="522515" y="1054833"/>
            <a:ext cx="111944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DC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9180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0445438" y="24992"/>
            <a:ext cx="1646740" cy="25885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1B492441-0EAF-483D-8500-C54EB8F6570A}" type="datetime1">
              <a:rPr lang="nl-BE" smtClean="0"/>
              <a:pPr>
                <a:defRPr/>
              </a:pPr>
              <a:t>29-03-2019</a:t>
            </a:fld>
            <a:endParaRPr lang="nl-BE" dirty="0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066806" y="6455849"/>
            <a:ext cx="2058389" cy="32514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C795D34B-0000-4401-9708-96760D6E4A5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939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O:\DOKUMENT\Diensten\COM\MPR\mpr\Corporate_design\SCKCEN\60jaar SCK•CEN\huisstijl\elements\balk60yond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6425"/>
            <a:ext cx="12192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542" y="541339"/>
            <a:ext cx="11441276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152" tIns="37152" rIns="37152" bIns="3715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595" y="1443842"/>
            <a:ext cx="11417004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219" tIns="41610" rIns="83219" bIns="41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US" dirty="0" smtClean="0"/>
          </a:p>
        </p:txBody>
      </p:sp>
      <p:pic>
        <p:nvPicPr>
          <p:cNvPr id="6" name="Picture 2" descr="O:\DOKUMENT\Diensten\COM\MPR\mpr\Corporate_design\SCKCEN\60jaar SCK•CEN\huisstijl\elements\balk_60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25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Date Placeholder 1"/>
          <p:cNvSpPr>
            <a:spLocks noGrp="1"/>
          </p:cNvSpPr>
          <p:nvPr>
            <p:ph type="dt" sz="half" idx="2"/>
          </p:nvPr>
        </p:nvSpPr>
        <p:spPr>
          <a:xfrm>
            <a:off x="10445438" y="24992"/>
            <a:ext cx="1646740" cy="25885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1B492441-0EAF-483D-8500-C54EB8F6570A}" type="datetime1">
              <a:rPr lang="nl-BE" smtClean="0"/>
              <a:pPr>
                <a:defRPr/>
              </a:pPr>
              <a:t>29-03-2019</a:t>
            </a:fld>
            <a:endParaRPr lang="nl-BE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066806" y="6455849"/>
            <a:ext cx="2058389" cy="325148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C795D34B-0000-4401-9708-96760D6E4A5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2" name="Picture 3" descr="O:\DOKUMENT\Diensten\COM\MPR\mpr\Corporate_design\SCKCEN\60jaar SCK•CEN\huisstijl\elements\balk60yonder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90" b="50167"/>
          <a:stretch/>
        </p:blipFill>
        <p:spPr bwMode="auto">
          <a:xfrm>
            <a:off x="9423400" y="6437189"/>
            <a:ext cx="2271563" cy="22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10224459" y="6551107"/>
            <a:ext cx="1967541" cy="158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r>
              <a:rPr lang="en-GB" sz="600" b="0" dirty="0" smtClean="0"/>
              <a:t>© SCK</a:t>
            </a:r>
            <a:r>
              <a:rPr lang="en-GB" sz="600" b="0" dirty="0" smtClean="0">
                <a:sym typeface="Wingdings" pitchFamily="2" charset="2"/>
              </a:rPr>
              <a:t></a:t>
            </a:r>
            <a:r>
              <a:rPr lang="en-GB" sz="600" b="0" dirty="0" smtClean="0"/>
              <a:t>CEN</a:t>
            </a:r>
            <a:r>
              <a:rPr lang="en-GB" sz="600" b="0" baseline="0" dirty="0" smtClean="0"/>
              <a:t>, </a:t>
            </a:r>
            <a:r>
              <a:rPr lang="en-GB" sz="600" b="0" dirty="0" smtClean="0"/>
              <a:t>2018</a:t>
            </a:r>
            <a:endParaRPr lang="en-GB" sz="600" b="0" dirty="0"/>
          </a:p>
        </p:txBody>
      </p:sp>
    </p:spTree>
    <p:extLst>
      <p:ext uri="{BB962C8B-B14F-4D97-AF65-F5344CB8AC3E}">
        <p14:creationId xmlns:p14="http://schemas.microsoft.com/office/powerpoint/2010/main" val="212574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 b="0">
          <a:solidFill>
            <a:srgbClr val="007DC3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2pPr>
      <a:lvl3pPr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3pPr>
      <a:lvl4pPr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4pPr>
      <a:lvl5pPr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5pPr>
      <a:lvl6pPr marL="457200"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6pPr>
      <a:lvl7pPr marL="914400"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7pPr>
      <a:lvl8pPr marL="1371600"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8pPr>
      <a:lvl9pPr marL="1828800" algn="r" defTabSz="685800" rtl="0" eaLnBrk="1" fontAlgn="base" hangingPunct="1">
        <a:lnSpc>
          <a:spcPct val="80000"/>
        </a:lnSpc>
        <a:spcBef>
          <a:spcPct val="0"/>
        </a:spcBef>
        <a:spcAft>
          <a:spcPct val="0"/>
        </a:spcAft>
        <a:tabLst>
          <a:tab pos="6173788" algn="l"/>
        </a:tabLst>
        <a:defRPr sz="2600">
          <a:solidFill>
            <a:schemeClr val="accent1"/>
          </a:solidFill>
          <a:latin typeface="Arial" charset="0"/>
        </a:defRPr>
      </a:lvl9pPr>
    </p:titleStyle>
    <p:bodyStyle>
      <a:lvl1pPr marL="309563" indent="-309563" algn="l" defTabSz="685800" rtl="0" eaLnBrk="1" fontAlgn="base" hangingPunct="1">
        <a:spcBef>
          <a:spcPct val="20000"/>
        </a:spcBef>
        <a:spcAft>
          <a:spcPct val="0"/>
        </a:spcAft>
        <a:buClr>
          <a:srgbClr val="007DC3"/>
        </a:buClr>
        <a:buSzPct val="100000"/>
        <a:buFont typeface="Wingdings" pitchFamily="2" charset="2"/>
        <a:buChar char="l"/>
        <a:defRPr sz="2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666750" indent="-244475" algn="l" defTabSz="685800" rtl="0" eaLnBrk="1" fontAlgn="base" hangingPunct="1">
        <a:spcBef>
          <a:spcPct val="20000"/>
        </a:spcBef>
        <a:spcAft>
          <a:spcPct val="0"/>
        </a:spcAft>
        <a:buClr>
          <a:srgbClr val="11AAFF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028700" indent="-206375" algn="l" defTabSz="685800" rtl="0" eaLnBrk="1" fontAlgn="base" hangingPunct="1">
        <a:spcBef>
          <a:spcPct val="20000"/>
        </a:spcBef>
        <a:spcAft>
          <a:spcPct val="0"/>
        </a:spcAft>
        <a:buClr>
          <a:srgbClr val="8FD7FF"/>
        </a:buClr>
        <a:buSzPct val="100000"/>
        <a:buFont typeface="Wingdings" pitchFamily="2" charset="2"/>
        <a:buChar char="l"/>
        <a:defRPr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439863" indent="-204788" algn="l" defTabSz="685800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Times New Roman" pitchFamily="18" charset="0"/>
        </a:defRPr>
      </a:lvl4pPr>
      <a:lvl5pPr marL="1852613" indent="-206375" algn="l" defTabSz="685800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Times New Roman" pitchFamily="18" charset="0"/>
        </a:defRPr>
      </a:lvl5pPr>
      <a:lvl6pPr marL="2309813" indent="-206375" algn="l" defTabSz="685800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Times New Roman" pitchFamily="18" charset="0"/>
        </a:defRPr>
      </a:lvl6pPr>
      <a:lvl7pPr marL="2767013" indent="-206375" algn="l" defTabSz="685800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Times New Roman" pitchFamily="18" charset="0"/>
        </a:defRPr>
      </a:lvl7pPr>
      <a:lvl8pPr marL="3224213" indent="-206375" algn="l" defTabSz="685800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Times New Roman" pitchFamily="18" charset="0"/>
        </a:defRPr>
      </a:lvl8pPr>
      <a:lvl9pPr marL="3681413" indent="-206375" algn="l" defTabSz="685800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23039"/>
            <a:ext cx="8872576" cy="194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DC3"/>
                </a:solidFill>
                <a:latin typeface="Segoe UI Light" pitchFamily="34" charset="0"/>
              </a:rPr>
              <a:t>Efficiency of a drone </a:t>
            </a:r>
            <a:r>
              <a:rPr lang="en-US" sz="3200" dirty="0" smtClean="0">
                <a:solidFill>
                  <a:srgbClr val="007DC3"/>
                </a:solidFill>
                <a:latin typeface="Segoe UI Light" pitchFamily="34" charset="0"/>
              </a:rPr>
              <a:t>measuring </a:t>
            </a:r>
            <a:r>
              <a:rPr lang="en-US" sz="3200" dirty="0">
                <a:solidFill>
                  <a:srgbClr val="007DC3"/>
                </a:solidFill>
                <a:latin typeface="Segoe UI Light" pitchFamily="34" charset="0"/>
              </a:rPr>
              <a:t>radioactivity</a:t>
            </a:r>
            <a:r>
              <a:rPr lang="en-US" sz="3600" b="1" dirty="0">
                <a:solidFill>
                  <a:srgbClr val="007DC3"/>
                </a:solidFill>
                <a:latin typeface="Segoe UI Light" pitchFamily="34" charset="0"/>
              </a:rPr>
              <a:t> </a:t>
            </a:r>
            <a:endParaRPr lang="en-US" sz="3600" dirty="0">
              <a:solidFill>
                <a:srgbClr val="007DC3"/>
              </a:solidFill>
              <a:latin typeface="Segoe UI Light" pitchFamily="34" charset="0"/>
            </a:endParaRPr>
          </a:p>
          <a:p>
            <a:pPr algn="ctr" eaLnBrk="1" fontAlgn="ctr" hangingPunct="1"/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</a:endParaRPr>
          </a:p>
          <a:p>
            <a:pPr algn="ctr" eaLnBrk="1" fontAlgn="ctr" hangingPunct="1"/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Stef 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Geelen</a:t>
            </a:r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1,2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Johan 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Camps</a:t>
            </a:r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1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Tim Vidmar</a:t>
            </a:r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1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 &amp; Wouter Schroeyers</a:t>
            </a:r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2</a:t>
            </a:r>
            <a:endParaRPr lang="en-US" sz="1600" i="1" dirty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</a:endParaRPr>
          </a:p>
          <a:p>
            <a:pPr algn="ctr" eaLnBrk="1" fontAlgn="ctr" hangingPunct="1"/>
            <a:endParaRPr lang="en-US" sz="1600" i="1" baseline="30000" dirty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</a:endParaRPr>
          </a:p>
          <a:p>
            <a:pPr algn="ctr" eaLnBrk="1" fontAlgn="ctr" hangingPunct="1"/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1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Belgian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Nuclear Research Centre, SCK•CEN, </a:t>
            </a:r>
            <a:r>
              <a:rPr lang="en-US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Mol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Belgium</a:t>
            </a:r>
          </a:p>
          <a:p>
            <a:pPr algn="ctr" eaLnBrk="1" fontAlgn="ctr" hangingPunct="1"/>
            <a:r>
              <a:rPr lang="en-US" sz="16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2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University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of Hasselt, </a:t>
            </a:r>
            <a:r>
              <a:rPr lang="en-US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Uhasselt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</a:t>
            </a:r>
            <a:r>
              <a:rPr lang="en-US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NuTeC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</a:t>
            </a:r>
            <a:r>
              <a:rPr lang="en-US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Diepenbeek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itchFamily="34" charset="0"/>
              </a:rPr>
              <a:t>, Belgium</a:t>
            </a:r>
          </a:p>
          <a:p>
            <a:pPr algn="ctr" eaLnBrk="1" fontAlgn="ctr" hangingPunct="1"/>
            <a:endParaRPr lang="en-US" sz="1600" i="1" dirty="0">
              <a:solidFill>
                <a:schemeClr val="tx1">
                  <a:lumMod val="75000"/>
                  <a:lumOff val="25000"/>
                </a:schemeClr>
              </a:solidFill>
              <a:latin typeface="Segoe UI Light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36" y="413983"/>
            <a:ext cx="2064398" cy="128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2852928" cy="67620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43200"/>
            <a:ext cx="6719610" cy="5092126"/>
          </a:xfrm>
          <a:prstGeom prst="rect">
            <a:avLst/>
          </a:prstGeom>
        </p:spPr>
        <p:txBody>
          <a:bodyPr/>
          <a:lstStyle>
            <a:lvl1pPr marL="309563" indent="-309563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SzPct val="10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66750" indent="-2444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1AAFF"/>
              </a:buClr>
              <a:buSzPct val="10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028700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D7FF"/>
              </a:buClr>
              <a:buSzPct val="100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439863" indent="-204788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1852613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Times New Roman" pitchFamily="18" charset="0"/>
              </a:defRPr>
            </a:lvl5pPr>
            <a:lvl6pPr marL="2309813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Times New Roman" pitchFamily="18" charset="0"/>
              </a:defRPr>
            </a:lvl6pPr>
            <a:lvl7pPr marL="2767013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Times New Roman" pitchFamily="18" charset="0"/>
              </a:defRPr>
            </a:lvl7pPr>
            <a:lvl8pPr marL="3224213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Times New Roman" pitchFamily="18" charset="0"/>
              </a:defRPr>
            </a:lvl8pPr>
            <a:lvl9pPr marL="3681413" indent="-206375" algn="l" defTabSz="68580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Evaluation of </a:t>
            </a:r>
            <a:r>
              <a:rPr lang="en-US" kern="0" dirty="0" err="1" smtClean="0"/>
              <a:t>Multicopter</a:t>
            </a:r>
            <a:r>
              <a:rPr lang="en-US" kern="0" dirty="0" smtClean="0"/>
              <a:t> VTOL Drones equipped with radiological detectors for use by first responders/measurement teams: </a:t>
            </a:r>
          </a:p>
          <a:p>
            <a:pPr marL="0" indent="0">
              <a:buNone/>
            </a:pPr>
            <a:endParaRPr lang="en-US" sz="800" kern="0" dirty="0" smtClean="0"/>
          </a:p>
          <a:p>
            <a:r>
              <a:rPr lang="en-US" kern="0" dirty="0" smtClean="0"/>
              <a:t>What are the detection limits for point sources and deposited radioactivity  </a:t>
            </a:r>
          </a:p>
          <a:p>
            <a:r>
              <a:rPr lang="en-US" kern="0" dirty="0" smtClean="0"/>
              <a:t>What is the spatial resolution</a:t>
            </a:r>
          </a:p>
          <a:p>
            <a:endParaRPr lang="en-US" kern="0" dirty="0"/>
          </a:p>
          <a:p>
            <a:pPr marL="0" indent="0">
              <a:buNone/>
            </a:pPr>
            <a:r>
              <a:rPr lang="en-US" kern="0" dirty="0"/>
              <a:t>a</a:t>
            </a:r>
            <a:r>
              <a:rPr lang="en-US" kern="0" dirty="0" smtClean="0"/>
              <a:t>ll depending on source characteristics, flight parameters, ….</a:t>
            </a:r>
          </a:p>
          <a:p>
            <a:endParaRPr lang="en-US" kern="0" dirty="0"/>
          </a:p>
          <a:p>
            <a:endParaRPr lang="en-US" kern="0" dirty="0"/>
          </a:p>
          <a:p>
            <a:pPr marL="0" indent="0">
              <a:buNone/>
            </a:pPr>
            <a:endParaRPr lang="en-US" kern="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607" y="2743200"/>
            <a:ext cx="4525169" cy="30167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91400" y="5876999"/>
            <a:ext cx="4605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SCK•CEN drone equipped with a dose rate detector for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54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0" t="6961" r="9091" b="2609"/>
          <a:stretch/>
        </p:blipFill>
        <p:spPr>
          <a:xfrm>
            <a:off x="684094" y="3078922"/>
            <a:ext cx="6342623" cy="3341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8317"/>
            <a:ext cx="10972800" cy="5092126"/>
          </a:xfrm>
        </p:spPr>
        <p:txBody>
          <a:bodyPr/>
          <a:lstStyle/>
          <a:p>
            <a:r>
              <a:rPr lang="en-US" dirty="0" smtClean="0"/>
              <a:t>Python code was developed in which </a:t>
            </a:r>
          </a:p>
          <a:p>
            <a:pPr lvl="1"/>
            <a:r>
              <a:rPr lang="en-US" dirty="0" smtClean="0"/>
              <a:t>source can be represented by a large set of point sources</a:t>
            </a:r>
          </a:p>
          <a:p>
            <a:pPr lvl="1"/>
            <a:r>
              <a:rPr lang="en-US" dirty="0" smtClean="0"/>
              <a:t>Analytical formula’s are used to calculated air-</a:t>
            </a:r>
            <a:r>
              <a:rPr lang="en-US" dirty="0" err="1" smtClean="0"/>
              <a:t>kerma</a:t>
            </a:r>
            <a:r>
              <a:rPr lang="en-US" dirty="0" smtClean="0"/>
              <a:t> at position of drone </a:t>
            </a:r>
          </a:p>
          <a:p>
            <a:r>
              <a:rPr lang="en-US" dirty="0" smtClean="0"/>
              <a:t>Currently implemented for ambient dose rate detectors with MDA expressed for x times background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35816" y="3352800"/>
            <a:ext cx="4185761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More results:</a:t>
            </a:r>
          </a:p>
          <a:p>
            <a:pPr algn="ctr"/>
            <a:r>
              <a:rPr lang="en-U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 see poster</a:t>
            </a:r>
          </a:p>
          <a:p>
            <a:pPr algn="ctr"/>
            <a:endParaRPr lang="en-US" sz="2000" dirty="0" smtClean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  <a:p>
            <a:pPr algn="ctr"/>
            <a:r>
              <a:rPr lang="en-U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Thank you</a:t>
            </a:r>
            <a:endParaRPr lang="en-US" sz="54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5712023"/>
            <a:ext cx="3348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output: MDA for a point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70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_SCK">
  <a:themeElements>
    <a:clrScheme name="SCKCEN">
      <a:dk1>
        <a:srgbClr val="000000"/>
      </a:dk1>
      <a:lt1>
        <a:srgbClr val="ABE1FF"/>
      </a:lt1>
      <a:dk2>
        <a:srgbClr val="0DA9FF"/>
      </a:dk2>
      <a:lt2>
        <a:srgbClr val="FFFFFF"/>
      </a:lt2>
      <a:accent1>
        <a:srgbClr val="00517E"/>
      </a:accent1>
      <a:accent2>
        <a:srgbClr val="007DC3"/>
      </a:accent2>
      <a:accent3>
        <a:srgbClr val="0DA9FF"/>
      </a:accent3>
      <a:accent4>
        <a:srgbClr val="69C9FF"/>
      </a:accent4>
      <a:accent5>
        <a:srgbClr val="ABE1FF"/>
      </a:accent5>
      <a:accent6>
        <a:srgbClr val="D9F1FF"/>
      </a:accent6>
      <a:hlink>
        <a:srgbClr val="007DC3"/>
      </a:hlink>
      <a:folHlink>
        <a:srgbClr val="000000"/>
      </a:folHlink>
    </a:clrScheme>
    <a:fontScheme name="SCK•CEN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_SC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_SC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_SC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_SC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_SC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_SC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_SC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CKCEN ppt template 20180129.potx" id="{2C9AB229-2C21-4BE7-8473-F041D61EF2E4}" vid="{F60CE9FA-A255-400D-89DC-1590CEF942C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_SCK</Template>
  <TotalTime>231</TotalTime>
  <Pages>22</Pages>
  <Words>119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Segoe UI</vt:lpstr>
      <vt:lpstr>Segoe UI Light</vt:lpstr>
      <vt:lpstr>Times New Roman</vt:lpstr>
      <vt:lpstr>Wingdings</vt:lpstr>
      <vt:lpstr>_SCK</vt:lpstr>
      <vt:lpstr>PowerPoint Presentation</vt:lpstr>
      <vt:lpstr>Methods and results</vt:lpstr>
    </vt:vector>
  </TitlesOfParts>
  <Company>SCK-CEN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Geelen Stef</dc:creator>
  <cp:lastModifiedBy>Camps Johan</cp:lastModifiedBy>
  <cp:revision>21</cp:revision>
  <cp:lastPrinted>2019-03-29T15:48:17Z</cp:lastPrinted>
  <dcterms:created xsi:type="dcterms:W3CDTF">2019-03-20T08:24:23Z</dcterms:created>
  <dcterms:modified xsi:type="dcterms:W3CDTF">2019-03-29T15:48:49Z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exandriaPath">
    <vt:lpwstr/>
  </property>
</Properties>
</file>