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71" r:id="rId9"/>
    <p:sldId id="263" r:id="rId10"/>
    <p:sldId id="264" r:id="rId11"/>
    <p:sldId id="275" r:id="rId12"/>
    <p:sldId id="265" r:id="rId13"/>
    <p:sldId id="266" r:id="rId14"/>
    <p:sldId id="267"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9"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ironclad.suro.local\anna.selivanova\Documents\Pr&#225;ce\tmp\Results%20-%20A,%20E,%20PDD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ysClr val="windowText" lastClr="000000"/>
                </a:solidFill>
                <a:latin typeface="+mn-lt"/>
                <a:ea typeface="+mn-ea"/>
                <a:cs typeface="+mn-cs"/>
              </a:defRPr>
            </a:pPr>
            <a:r>
              <a:rPr lang="cs-CZ">
                <a:solidFill>
                  <a:sysClr val="windowText" lastClr="000000"/>
                </a:solidFill>
              </a:rPr>
              <a:t>Cs-13</a:t>
            </a:r>
            <a:r>
              <a:rPr lang="en-US">
                <a:solidFill>
                  <a:sysClr val="windowText" lastClr="000000"/>
                </a:solidFill>
              </a:rPr>
              <a:t>7</a:t>
            </a:r>
            <a:endParaRPr lang="cs-CZ">
              <a:solidFill>
                <a:sysClr val="windowText" lastClr="000000"/>
              </a:solidFill>
            </a:endParaRPr>
          </a:p>
        </c:rich>
      </c:tx>
      <c:layout>
        <c:manualLayout>
          <c:xMode val="edge"/>
          <c:yMode val="edge"/>
          <c:x val="0.49153777879214372"/>
          <c:y val="2.2382094324540368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ysClr val="windowText" lastClr="000000"/>
              </a:solidFill>
              <a:latin typeface="+mn-lt"/>
              <a:ea typeface="+mn-ea"/>
              <a:cs typeface="+mn-cs"/>
            </a:defRPr>
          </a:pPr>
          <a:endParaRPr lang="cs-CZ"/>
        </a:p>
      </c:txPr>
    </c:title>
    <c:autoTitleDeleted val="0"/>
    <c:plotArea>
      <c:layout>
        <c:manualLayout>
          <c:layoutTarget val="inner"/>
          <c:xMode val="edge"/>
          <c:yMode val="edge"/>
          <c:x val="0.10916796984614008"/>
          <c:y val="0.11182059077147731"/>
          <c:w val="0.85965684738568016"/>
          <c:h val="0.68590818145745536"/>
        </c:manualLayout>
      </c:layout>
      <c:scatterChart>
        <c:scatterStyle val="smoothMarker"/>
        <c:varyColors val="0"/>
        <c:ser>
          <c:idx val="0"/>
          <c:order val="0"/>
          <c:tx>
            <c:v>Turf stripping</c:v>
          </c:tx>
          <c:spPr>
            <a:ln w="34925" cap="flat" cmpd="sng" algn="ctr">
              <a:solidFill>
                <a:schemeClr val="accent1"/>
              </a:solidFill>
              <a:prstDash val="dash"/>
              <a:round/>
            </a:ln>
            <a:effectLst/>
          </c:spPr>
          <c:marker>
            <c:symbol val="none"/>
          </c:marker>
          <c:xVal>
            <c:numRef>
              <c:f>'[Results - A, E, PDDE.xlsx]As - Cs-137'!$A$2:$A$367</c:f>
              <c:numCache>
                <c:formatCode>General</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xVal>
          <c:yVal>
            <c:numRef>
              <c:f>'[Results - A, E, PDDE.xlsx]As - Cs-137'!$F$2:$F$367</c:f>
              <c:numCache>
                <c:formatCode>0</c:formatCode>
                <c:ptCount val="366"/>
                <c:pt idx="0">
                  <c:v>1000</c:v>
                </c:pt>
                <c:pt idx="1">
                  <c:v>999.79981250000003</c:v>
                </c:pt>
                <c:pt idx="2">
                  <c:v>977.27425000000005</c:v>
                </c:pt>
                <c:pt idx="3">
                  <c:v>955.25618750000001</c:v>
                </c:pt>
                <c:pt idx="4">
                  <c:v>902.63324999999998</c:v>
                </c:pt>
                <c:pt idx="5">
                  <c:v>852.90918750000003</c:v>
                </c:pt>
                <c:pt idx="6">
                  <c:v>805.92431250000004</c:v>
                </c:pt>
                <c:pt idx="7">
                  <c:v>761.52774999999997</c:v>
                </c:pt>
                <c:pt idx="8">
                  <c:v>719.57687499999997</c:v>
                </c:pt>
                <c:pt idx="9">
                  <c:v>679.93700000000001</c:v>
                </c:pt>
                <c:pt idx="10">
                  <c:v>642.48074999999994</c:v>
                </c:pt>
                <c:pt idx="11">
                  <c:v>607.08793749999995</c:v>
                </c:pt>
                <c:pt idx="12">
                  <c:v>573.64481249999994</c:v>
                </c:pt>
                <c:pt idx="13">
                  <c:v>542.04399999999998</c:v>
                </c:pt>
                <c:pt idx="14">
                  <c:v>512.18399999999997</c:v>
                </c:pt>
                <c:pt idx="15">
                  <c:v>483.96893749999998</c:v>
                </c:pt>
                <c:pt idx="16">
                  <c:v>483.87203125000002</c:v>
                </c:pt>
                <c:pt idx="17">
                  <c:v>483.77515625000001</c:v>
                </c:pt>
                <c:pt idx="18">
                  <c:v>483.6783125</c:v>
                </c:pt>
                <c:pt idx="19">
                  <c:v>483.58146875</c:v>
                </c:pt>
                <c:pt idx="20">
                  <c:v>483.48465625</c:v>
                </c:pt>
                <c:pt idx="21">
                  <c:v>483.38787500000001</c:v>
                </c:pt>
                <c:pt idx="22">
                  <c:v>483.29109375000002</c:v>
                </c:pt>
                <c:pt idx="23">
                  <c:v>483.19434374999997</c:v>
                </c:pt>
                <c:pt idx="24">
                  <c:v>483.09759374999999</c:v>
                </c:pt>
                <c:pt idx="25">
                  <c:v>483.00087500000001</c:v>
                </c:pt>
                <c:pt idx="26">
                  <c:v>482.90418749999998</c:v>
                </c:pt>
                <c:pt idx="27">
                  <c:v>482.8075</c:v>
                </c:pt>
                <c:pt idx="28">
                  <c:v>482.71084374999998</c:v>
                </c:pt>
                <c:pt idx="29">
                  <c:v>482.61421875000002</c:v>
                </c:pt>
                <c:pt idx="30">
                  <c:v>482.51759375</c:v>
                </c:pt>
                <c:pt idx="31">
                  <c:v>482.42099999999999</c:v>
                </c:pt>
                <c:pt idx="32">
                  <c:v>482.32440624999998</c:v>
                </c:pt>
                <c:pt idx="33">
                  <c:v>482.22784374999998</c:v>
                </c:pt>
                <c:pt idx="34">
                  <c:v>482.13131249999998</c:v>
                </c:pt>
                <c:pt idx="35">
                  <c:v>482.03478124999998</c:v>
                </c:pt>
                <c:pt idx="36">
                  <c:v>481.93828124999999</c:v>
                </c:pt>
                <c:pt idx="37">
                  <c:v>481.84178125</c:v>
                </c:pt>
                <c:pt idx="38">
                  <c:v>481.74531250000001</c:v>
                </c:pt>
                <c:pt idx="39">
                  <c:v>481.64887499999998</c:v>
                </c:pt>
                <c:pt idx="40">
                  <c:v>481.5524375</c:v>
                </c:pt>
                <c:pt idx="41">
                  <c:v>481.45603125000002</c:v>
                </c:pt>
                <c:pt idx="42">
                  <c:v>481.35965625</c:v>
                </c:pt>
                <c:pt idx="43">
                  <c:v>481.26328124999998</c:v>
                </c:pt>
                <c:pt idx="44">
                  <c:v>481.16693750000002</c:v>
                </c:pt>
                <c:pt idx="45">
                  <c:v>481.07059375</c:v>
                </c:pt>
                <c:pt idx="46">
                  <c:v>480.97428124999999</c:v>
                </c:pt>
                <c:pt idx="47">
                  <c:v>480.87799999999999</c:v>
                </c:pt>
                <c:pt idx="48">
                  <c:v>480.78171874999998</c:v>
                </c:pt>
                <c:pt idx="49">
                  <c:v>480.68546874999998</c:v>
                </c:pt>
                <c:pt idx="50">
                  <c:v>480.58924999999999</c:v>
                </c:pt>
                <c:pt idx="51">
                  <c:v>480.49303125</c:v>
                </c:pt>
                <c:pt idx="52">
                  <c:v>480.39684375000002</c:v>
                </c:pt>
                <c:pt idx="53">
                  <c:v>480.30065624999997</c:v>
                </c:pt>
                <c:pt idx="54">
                  <c:v>480.2045</c:v>
                </c:pt>
                <c:pt idx="55">
                  <c:v>480.10837500000002</c:v>
                </c:pt>
                <c:pt idx="56">
                  <c:v>480.01224999999999</c:v>
                </c:pt>
                <c:pt idx="57">
                  <c:v>479.91615624999997</c:v>
                </c:pt>
                <c:pt idx="58">
                  <c:v>479.82006250000001</c:v>
                </c:pt>
                <c:pt idx="59">
                  <c:v>479.72399999999999</c:v>
                </c:pt>
                <c:pt idx="60">
                  <c:v>479.62796874999998</c:v>
                </c:pt>
                <c:pt idx="61">
                  <c:v>479.53193750000003</c:v>
                </c:pt>
                <c:pt idx="62">
                  <c:v>479.43593750000002</c:v>
                </c:pt>
                <c:pt idx="63">
                  <c:v>479.33996875000003</c:v>
                </c:pt>
                <c:pt idx="64">
                  <c:v>479.24400000000003</c:v>
                </c:pt>
                <c:pt idx="65">
                  <c:v>479.14806249999998</c:v>
                </c:pt>
                <c:pt idx="66">
                  <c:v>479.05212499999999</c:v>
                </c:pt>
                <c:pt idx="67">
                  <c:v>478.95621875000001</c:v>
                </c:pt>
                <c:pt idx="68">
                  <c:v>478.86034375000003</c:v>
                </c:pt>
                <c:pt idx="69">
                  <c:v>478.76446874999999</c:v>
                </c:pt>
                <c:pt idx="70">
                  <c:v>478.66862500000002</c:v>
                </c:pt>
                <c:pt idx="71">
                  <c:v>478.57278124999999</c:v>
                </c:pt>
                <c:pt idx="72">
                  <c:v>478.47696875000003</c:v>
                </c:pt>
                <c:pt idx="73">
                  <c:v>478.38118750000001</c:v>
                </c:pt>
                <c:pt idx="74">
                  <c:v>478.28540624999999</c:v>
                </c:pt>
                <c:pt idx="75">
                  <c:v>478.18965624999998</c:v>
                </c:pt>
                <c:pt idx="76">
                  <c:v>478.09390624999997</c:v>
                </c:pt>
                <c:pt idx="77">
                  <c:v>477.99818749999997</c:v>
                </c:pt>
                <c:pt idx="78">
                  <c:v>477.90249999999997</c:v>
                </c:pt>
                <c:pt idx="79">
                  <c:v>477.80681249999998</c:v>
                </c:pt>
                <c:pt idx="80">
                  <c:v>477.71115624999999</c:v>
                </c:pt>
                <c:pt idx="81">
                  <c:v>477.61553125</c:v>
                </c:pt>
                <c:pt idx="82">
                  <c:v>477.51990625000002</c:v>
                </c:pt>
                <c:pt idx="83">
                  <c:v>477.42431249999998</c:v>
                </c:pt>
                <c:pt idx="84">
                  <c:v>477.32871875000001</c:v>
                </c:pt>
                <c:pt idx="85">
                  <c:v>477.23315624999998</c:v>
                </c:pt>
                <c:pt idx="86">
                  <c:v>477.13762500000001</c:v>
                </c:pt>
                <c:pt idx="87">
                  <c:v>477.04209374999999</c:v>
                </c:pt>
                <c:pt idx="88">
                  <c:v>476.94659374999998</c:v>
                </c:pt>
                <c:pt idx="89">
                  <c:v>476.85109375000002</c:v>
                </c:pt>
                <c:pt idx="90">
                  <c:v>476.75562500000001</c:v>
                </c:pt>
                <c:pt idx="91">
                  <c:v>476.66018750000001</c:v>
                </c:pt>
                <c:pt idx="92">
                  <c:v>476.56475</c:v>
                </c:pt>
                <c:pt idx="93">
                  <c:v>476.46934375000001</c:v>
                </c:pt>
                <c:pt idx="94">
                  <c:v>476.37396875000002</c:v>
                </c:pt>
                <c:pt idx="95">
                  <c:v>476.27859375000003</c:v>
                </c:pt>
                <c:pt idx="96">
                  <c:v>476.18324999999999</c:v>
                </c:pt>
                <c:pt idx="97">
                  <c:v>476.08790625</c:v>
                </c:pt>
                <c:pt idx="98">
                  <c:v>475.99259375000003</c:v>
                </c:pt>
                <c:pt idx="99">
                  <c:v>475.8973125</c:v>
                </c:pt>
                <c:pt idx="100">
                  <c:v>475.80203125000003</c:v>
                </c:pt>
                <c:pt idx="101">
                  <c:v>475.70678125000001</c:v>
                </c:pt>
                <c:pt idx="102">
                  <c:v>475.61153124999998</c:v>
                </c:pt>
                <c:pt idx="103">
                  <c:v>475.51631250000003</c:v>
                </c:pt>
                <c:pt idx="104">
                  <c:v>475.42112500000002</c:v>
                </c:pt>
                <c:pt idx="105">
                  <c:v>475.32593750000001</c:v>
                </c:pt>
                <c:pt idx="106">
                  <c:v>475.23078125000001</c:v>
                </c:pt>
                <c:pt idx="107">
                  <c:v>475.135625</c:v>
                </c:pt>
                <c:pt idx="108">
                  <c:v>475.04050000000001</c:v>
                </c:pt>
                <c:pt idx="109">
                  <c:v>474.94540625000002</c:v>
                </c:pt>
                <c:pt idx="110">
                  <c:v>474.85031249999997</c:v>
                </c:pt>
                <c:pt idx="111">
                  <c:v>474.75524999999999</c:v>
                </c:pt>
                <c:pt idx="112">
                  <c:v>474.66018750000001</c:v>
                </c:pt>
                <c:pt idx="113">
                  <c:v>474.56515624999997</c:v>
                </c:pt>
                <c:pt idx="114">
                  <c:v>474.47015625</c:v>
                </c:pt>
                <c:pt idx="115">
                  <c:v>474.37515624999997</c:v>
                </c:pt>
                <c:pt idx="116">
                  <c:v>474.28018750000001</c:v>
                </c:pt>
                <c:pt idx="117">
                  <c:v>474.18525</c:v>
                </c:pt>
                <c:pt idx="118">
                  <c:v>474.09031249999998</c:v>
                </c:pt>
                <c:pt idx="119">
                  <c:v>473.99540624999997</c:v>
                </c:pt>
                <c:pt idx="120">
                  <c:v>473.90050000000002</c:v>
                </c:pt>
                <c:pt idx="121">
                  <c:v>473.80562500000002</c:v>
                </c:pt>
                <c:pt idx="122">
                  <c:v>473.71078125000003</c:v>
                </c:pt>
                <c:pt idx="123">
                  <c:v>473.61593749999997</c:v>
                </c:pt>
                <c:pt idx="124">
                  <c:v>473.52112499999998</c:v>
                </c:pt>
                <c:pt idx="125">
                  <c:v>473.42631249999999</c:v>
                </c:pt>
                <c:pt idx="126">
                  <c:v>473.33153125000001</c:v>
                </c:pt>
                <c:pt idx="127">
                  <c:v>473.23678124999998</c:v>
                </c:pt>
                <c:pt idx="128">
                  <c:v>473.14203125</c:v>
                </c:pt>
                <c:pt idx="129">
                  <c:v>473.04731249999998</c:v>
                </c:pt>
                <c:pt idx="130">
                  <c:v>472.95259375000001</c:v>
                </c:pt>
                <c:pt idx="131">
                  <c:v>472.85790624999998</c:v>
                </c:pt>
                <c:pt idx="132">
                  <c:v>472.76325000000003</c:v>
                </c:pt>
                <c:pt idx="133">
                  <c:v>472.66859375000001</c:v>
                </c:pt>
                <c:pt idx="134">
                  <c:v>472.57396875000001</c:v>
                </c:pt>
                <c:pt idx="135">
                  <c:v>472.47934375</c:v>
                </c:pt>
                <c:pt idx="136">
                  <c:v>472.38475</c:v>
                </c:pt>
                <c:pt idx="137">
                  <c:v>472.2901875</c:v>
                </c:pt>
                <c:pt idx="138">
                  <c:v>472.19562500000001</c:v>
                </c:pt>
                <c:pt idx="139">
                  <c:v>472.10109375000002</c:v>
                </c:pt>
                <c:pt idx="140">
                  <c:v>472.00656249999997</c:v>
                </c:pt>
                <c:pt idx="141">
                  <c:v>471.91206249999999</c:v>
                </c:pt>
                <c:pt idx="142">
                  <c:v>471.81759375000001</c:v>
                </c:pt>
                <c:pt idx="143">
                  <c:v>471.72312499999998</c:v>
                </c:pt>
                <c:pt idx="144">
                  <c:v>471.62868750000001</c:v>
                </c:pt>
                <c:pt idx="145">
                  <c:v>471.53428124999999</c:v>
                </c:pt>
                <c:pt idx="146">
                  <c:v>471.43987499999997</c:v>
                </c:pt>
                <c:pt idx="147">
                  <c:v>471.34550000000002</c:v>
                </c:pt>
                <c:pt idx="148">
                  <c:v>471.251125</c:v>
                </c:pt>
                <c:pt idx="149">
                  <c:v>471.15678124999999</c:v>
                </c:pt>
                <c:pt idx="150">
                  <c:v>471.06246874999999</c:v>
                </c:pt>
                <c:pt idx="151">
                  <c:v>470.96815624999999</c:v>
                </c:pt>
                <c:pt idx="152">
                  <c:v>470.873875</c:v>
                </c:pt>
                <c:pt idx="153">
                  <c:v>470.77959375</c:v>
                </c:pt>
                <c:pt idx="154">
                  <c:v>470.68534375000002</c:v>
                </c:pt>
                <c:pt idx="155">
                  <c:v>470.59112499999998</c:v>
                </c:pt>
                <c:pt idx="156">
                  <c:v>470.49690624999999</c:v>
                </c:pt>
                <c:pt idx="157">
                  <c:v>470.40271875000002</c:v>
                </c:pt>
                <c:pt idx="158">
                  <c:v>470.30853124999999</c:v>
                </c:pt>
                <c:pt idx="159">
                  <c:v>470.21437500000002</c:v>
                </c:pt>
                <c:pt idx="160">
                  <c:v>470.12025</c:v>
                </c:pt>
                <c:pt idx="161">
                  <c:v>470.02612499999998</c:v>
                </c:pt>
                <c:pt idx="162">
                  <c:v>469.93203125000002</c:v>
                </c:pt>
                <c:pt idx="163">
                  <c:v>469.83793750000001</c:v>
                </c:pt>
                <c:pt idx="164">
                  <c:v>469.743875</c:v>
                </c:pt>
                <c:pt idx="165">
                  <c:v>469.64984375</c:v>
                </c:pt>
                <c:pt idx="166">
                  <c:v>469.5558125</c:v>
                </c:pt>
                <c:pt idx="167">
                  <c:v>469.46181250000001</c:v>
                </c:pt>
                <c:pt idx="168">
                  <c:v>469.36781250000001</c:v>
                </c:pt>
                <c:pt idx="169">
                  <c:v>469.27384375000003</c:v>
                </c:pt>
                <c:pt idx="170">
                  <c:v>469.17990624999999</c:v>
                </c:pt>
                <c:pt idx="171">
                  <c:v>469.08596875000001</c:v>
                </c:pt>
                <c:pt idx="172">
                  <c:v>468.99206249999997</c:v>
                </c:pt>
                <c:pt idx="173">
                  <c:v>468.89815625</c:v>
                </c:pt>
                <c:pt idx="174">
                  <c:v>468.80428124999997</c:v>
                </c:pt>
                <c:pt idx="175">
                  <c:v>468.71043750000001</c:v>
                </c:pt>
                <c:pt idx="176">
                  <c:v>468.61659374999999</c:v>
                </c:pt>
                <c:pt idx="177">
                  <c:v>468.52278124999998</c:v>
                </c:pt>
                <c:pt idx="178">
                  <c:v>468.42896875000002</c:v>
                </c:pt>
                <c:pt idx="179">
                  <c:v>468.33518750000002</c:v>
                </c:pt>
                <c:pt idx="180">
                  <c:v>468.24143750000002</c:v>
                </c:pt>
                <c:pt idx="181">
                  <c:v>468.14768750000002</c:v>
                </c:pt>
                <c:pt idx="182">
                  <c:v>468.05396875000002</c:v>
                </c:pt>
                <c:pt idx="183">
                  <c:v>467.96024999999997</c:v>
                </c:pt>
                <c:pt idx="184">
                  <c:v>467.86656249999999</c:v>
                </c:pt>
                <c:pt idx="185">
                  <c:v>467.77290625000001</c:v>
                </c:pt>
                <c:pt idx="186">
                  <c:v>467.67925000000002</c:v>
                </c:pt>
                <c:pt idx="187">
                  <c:v>467.58562499999999</c:v>
                </c:pt>
                <c:pt idx="188">
                  <c:v>467.49200000000002</c:v>
                </c:pt>
                <c:pt idx="189">
                  <c:v>467.39840624999999</c:v>
                </c:pt>
                <c:pt idx="190">
                  <c:v>467.30484374999997</c:v>
                </c:pt>
                <c:pt idx="191">
                  <c:v>467.21128125000001</c:v>
                </c:pt>
                <c:pt idx="192">
                  <c:v>467.11775</c:v>
                </c:pt>
                <c:pt idx="193">
                  <c:v>467.02421874999999</c:v>
                </c:pt>
                <c:pt idx="194">
                  <c:v>466.93071874999998</c:v>
                </c:pt>
                <c:pt idx="195">
                  <c:v>466.83724999999998</c:v>
                </c:pt>
                <c:pt idx="196">
                  <c:v>466.74378124999998</c:v>
                </c:pt>
                <c:pt idx="197">
                  <c:v>466.65034374999999</c:v>
                </c:pt>
                <c:pt idx="198">
                  <c:v>466.55690625</c:v>
                </c:pt>
                <c:pt idx="199">
                  <c:v>466.46350000000001</c:v>
                </c:pt>
                <c:pt idx="200">
                  <c:v>466.37012499999997</c:v>
                </c:pt>
                <c:pt idx="201">
                  <c:v>466.27674999999999</c:v>
                </c:pt>
                <c:pt idx="202">
                  <c:v>466.18340625000002</c:v>
                </c:pt>
                <c:pt idx="203">
                  <c:v>466.09006249999999</c:v>
                </c:pt>
                <c:pt idx="204">
                  <c:v>465.99675000000002</c:v>
                </c:pt>
                <c:pt idx="205">
                  <c:v>465.90346875</c:v>
                </c:pt>
                <c:pt idx="206">
                  <c:v>465.81018749999998</c:v>
                </c:pt>
                <c:pt idx="207">
                  <c:v>465.71693749999997</c:v>
                </c:pt>
                <c:pt idx="208">
                  <c:v>465.62368750000002</c:v>
                </c:pt>
                <c:pt idx="209">
                  <c:v>465.53046875000001</c:v>
                </c:pt>
                <c:pt idx="210">
                  <c:v>465.43728125000001</c:v>
                </c:pt>
                <c:pt idx="211">
                  <c:v>465.34409375000001</c:v>
                </c:pt>
                <c:pt idx="212">
                  <c:v>465.25093750000002</c:v>
                </c:pt>
                <c:pt idx="213">
                  <c:v>465.15778125000003</c:v>
                </c:pt>
                <c:pt idx="214">
                  <c:v>465.06465624999998</c:v>
                </c:pt>
                <c:pt idx="215">
                  <c:v>464.9715625</c:v>
                </c:pt>
                <c:pt idx="216">
                  <c:v>464.87846875000002</c:v>
                </c:pt>
                <c:pt idx="217">
                  <c:v>464.78540624999999</c:v>
                </c:pt>
                <c:pt idx="218">
                  <c:v>464.69234375000002</c:v>
                </c:pt>
                <c:pt idx="219">
                  <c:v>464.5993125</c:v>
                </c:pt>
                <c:pt idx="220">
                  <c:v>464.50631249999998</c:v>
                </c:pt>
                <c:pt idx="221">
                  <c:v>464.41331250000002</c:v>
                </c:pt>
                <c:pt idx="222">
                  <c:v>464.32034375000001</c:v>
                </c:pt>
                <c:pt idx="223">
                  <c:v>464.22737499999999</c:v>
                </c:pt>
                <c:pt idx="224">
                  <c:v>464.13443749999999</c:v>
                </c:pt>
                <c:pt idx="225">
                  <c:v>464.04153124999999</c:v>
                </c:pt>
                <c:pt idx="226">
                  <c:v>463.94862499999999</c:v>
                </c:pt>
                <c:pt idx="227">
                  <c:v>463.85575</c:v>
                </c:pt>
                <c:pt idx="228">
                  <c:v>463.76287500000001</c:v>
                </c:pt>
                <c:pt idx="229">
                  <c:v>463.67003125000002</c:v>
                </c:pt>
                <c:pt idx="230">
                  <c:v>463.57721874999999</c:v>
                </c:pt>
                <c:pt idx="231">
                  <c:v>463.48440625000001</c:v>
                </c:pt>
                <c:pt idx="232">
                  <c:v>463.39162499999998</c:v>
                </c:pt>
                <c:pt idx="233">
                  <c:v>463.29884375</c:v>
                </c:pt>
                <c:pt idx="234">
                  <c:v>463.20609374999998</c:v>
                </c:pt>
                <c:pt idx="235">
                  <c:v>463.11334375000001</c:v>
                </c:pt>
                <c:pt idx="236">
                  <c:v>463.020625</c:v>
                </c:pt>
                <c:pt idx="237">
                  <c:v>462.92793749999998</c:v>
                </c:pt>
                <c:pt idx="238">
                  <c:v>462.83524999999997</c:v>
                </c:pt>
                <c:pt idx="239">
                  <c:v>462.74259375000003</c:v>
                </c:pt>
                <c:pt idx="240">
                  <c:v>462.64993750000002</c:v>
                </c:pt>
                <c:pt idx="241">
                  <c:v>462.55731250000002</c:v>
                </c:pt>
                <c:pt idx="242">
                  <c:v>462.46471874999997</c:v>
                </c:pt>
                <c:pt idx="243">
                  <c:v>462.37212499999998</c:v>
                </c:pt>
                <c:pt idx="244">
                  <c:v>462.2795625</c:v>
                </c:pt>
                <c:pt idx="245">
                  <c:v>462.18700000000001</c:v>
                </c:pt>
                <c:pt idx="246">
                  <c:v>462.09446874999998</c:v>
                </c:pt>
                <c:pt idx="247">
                  <c:v>462.00196875</c:v>
                </c:pt>
                <c:pt idx="248">
                  <c:v>461.90946874999997</c:v>
                </c:pt>
                <c:pt idx="249">
                  <c:v>461.81700000000001</c:v>
                </c:pt>
                <c:pt idx="250">
                  <c:v>461.72453124999998</c:v>
                </c:pt>
                <c:pt idx="251">
                  <c:v>461.63209375000002</c:v>
                </c:pt>
                <c:pt idx="252">
                  <c:v>461.53968750000001</c:v>
                </c:pt>
                <c:pt idx="253">
                  <c:v>461.44728125</c:v>
                </c:pt>
                <c:pt idx="254">
                  <c:v>461.35490625</c:v>
                </c:pt>
                <c:pt idx="255">
                  <c:v>461.26253124999999</c:v>
                </c:pt>
                <c:pt idx="256">
                  <c:v>461.1701875</c:v>
                </c:pt>
                <c:pt idx="257">
                  <c:v>461.07787500000001</c:v>
                </c:pt>
                <c:pt idx="258">
                  <c:v>460.98556250000001</c:v>
                </c:pt>
                <c:pt idx="259">
                  <c:v>460.89328124999997</c:v>
                </c:pt>
                <c:pt idx="260">
                  <c:v>460.80099999999999</c:v>
                </c:pt>
                <c:pt idx="261">
                  <c:v>460.70875000000001</c:v>
                </c:pt>
                <c:pt idx="262">
                  <c:v>460.61649999999997</c:v>
                </c:pt>
                <c:pt idx="263">
                  <c:v>460.52428125</c:v>
                </c:pt>
                <c:pt idx="264">
                  <c:v>460.43209374999998</c:v>
                </c:pt>
                <c:pt idx="265">
                  <c:v>460.33990625000001</c:v>
                </c:pt>
                <c:pt idx="266">
                  <c:v>460.24775</c:v>
                </c:pt>
                <c:pt idx="267">
                  <c:v>460.15559374999998</c:v>
                </c:pt>
                <c:pt idx="268">
                  <c:v>460.06346875000003</c:v>
                </c:pt>
                <c:pt idx="269">
                  <c:v>459.97137500000002</c:v>
                </c:pt>
                <c:pt idx="270">
                  <c:v>459.87928125000002</c:v>
                </c:pt>
                <c:pt idx="271">
                  <c:v>459.78721875000002</c:v>
                </c:pt>
                <c:pt idx="272">
                  <c:v>459.69515625000003</c:v>
                </c:pt>
                <c:pt idx="273">
                  <c:v>459.60312499999998</c:v>
                </c:pt>
                <c:pt idx="274">
                  <c:v>459.51112499999999</c:v>
                </c:pt>
                <c:pt idx="275">
                  <c:v>459.41912500000001</c:v>
                </c:pt>
                <c:pt idx="276">
                  <c:v>459.32715624999997</c:v>
                </c:pt>
                <c:pt idx="277">
                  <c:v>459.23518749999999</c:v>
                </c:pt>
                <c:pt idx="278">
                  <c:v>459.14325000000002</c:v>
                </c:pt>
                <c:pt idx="279">
                  <c:v>459.05134375</c:v>
                </c:pt>
                <c:pt idx="280">
                  <c:v>458.95943749999998</c:v>
                </c:pt>
                <c:pt idx="281">
                  <c:v>458.86756250000002</c:v>
                </c:pt>
                <c:pt idx="282">
                  <c:v>458.7756875</c:v>
                </c:pt>
                <c:pt idx="283">
                  <c:v>458.68384374999999</c:v>
                </c:pt>
                <c:pt idx="284">
                  <c:v>458.59199999999998</c:v>
                </c:pt>
                <c:pt idx="285">
                  <c:v>458.50018749999998</c:v>
                </c:pt>
                <c:pt idx="286">
                  <c:v>458.40840624999998</c:v>
                </c:pt>
                <c:pt idx="287">
                  <c:v>458.31662499999999</c:v>
                </c:pt>
                <c:pt idx="288">
                  <c:v>458.224875</c:v>
                </c:pt>
                <c:pt idx="289">
                  <c:v>458.13312500000001</c:v>
                </c:pt>
                <c:pt idx="290">
                  <c:v>458.04140625000002</c:v>
                </c:pt>
                <c:pt idx="291">
                  <c:v>457.94971874999999</c:v>
                </c:pt>
                <c:pt idx="292">
                  <c:v>457.85803125000001</c:v>
                </c:pt>
                <c:pt idx="293">
                  <c:v>457.76637499999998</c:v>
                </c:pt>
                <c:pt idx="294">
                  <c:v>457.67471875000001</c:v>
                </c:pt>
                <c:pt idx="295">
                  <c:v>457.58309374999999</c:v>
                </c:pt>
                <c:pt idx="296">
                  <c:v>457.49149999999997</c:v>
                </c:pt>
                <c:pt idx="297">
                  <c:v>457.39990625000002</c:v>
                </c:pt>
                <c:pt idx="298">
                  <c:v>457.30834375000001</c:v>
                </c:pt>
                <c:pt idx="299">
                  <c:v>457.21678125</c:v>
                </c:pt>
                <c:pt idx="300">
                  <c:v>457.12524999999999</c:v>
                </c:pt>
                <c:pt idx="301">
                  <c:v>457.03371874999999</c:v>
                </c:pt>
                <c:pt idx="302">
                  <c:v>456.94221874999999</c:v>
                </c:pt>
                <c:pt idx="303">
                  <c:v>456.85075000000001</c:v>
                </c:pt>
                <c:pt idx="304">
                  <c:v>456.75928125000002</c:v>
                </c:pt>
                <c:pt idx="305">
                  <c:v>456.66784374999997</c:v>
                </c:pt>
                <c:pt idx="306">
                  <c:v>456.57640624999999</c:v>
                </c:pt>
                <c:pt idx="307">
                  <c:v>456.48500000000001</c:v>
                </c:pt>
                <c:pt idx="308">
                  <c:v>456.39362499999999</c:v>
                </c:pt>
                <c:pt idx="309">
                  <c:v>456.30225000000002</c:v>
                </c:pt>
                <c:pt idx="310">
                  <c:v>456.21090624999999</c:v>
                </c:pt>
                <c:pt idx="311">
                  <c:v>456.11956249999997</c:v>
                </c:pt>
                <c:pt idx="312">
                  <c:v>456.02825000000001</c:v>
                </c:pt>
                <c:pt idx="313">
                  <c:v>455.9369375</c:v>
                </c:pt>
                <c:pt idx="314">
                  <c:v>455.84565624999999</c:v>
                </c:pt>
                <c:pt idx="315">
                  <c:v>455.75440624999999</c:v>
                </c:pt>
                <c:pt idx="316">
                  <c:v>455.66315624999999</c:v>
                </c:pt>
                <c:pt idx="317">
                  <c:v>455.57193749999999</c:v>
                </c:pt>
                <c:pt idx="318">
                  <c:v>455.48071874999999</c:v>
                </c:pt>
                <c:pt idx="319">
                  <c:v>455.38953125</c:v>
                </c:pt>
                <c:pt idx="320">
                  <c:v>455.29837500000002</c:v>
                </c:pt>
                <c:pt idx="321">
                  <c:v>455.20721874999998</c:v>
                </c:pt>
                <c:pt idx="322">
                  <c:v>455.11609375</c:v>
                </c:pt>
                <c:pt idx="323">
                  <c:v>455.02496875000003</c:v>
                </c:pt>
                <c:pt idx="324">
                  <c:v>454.933875</c:v>
                </c:pt>
                <c:pt idx="325">
                  <c:v>454.84278124999997</c:v>
                </c:pt>
                <c:pt idx="326">
                  <c:v>454.75171875000001</c:v>
                </c:pt>
                <c:pt idx="327">
                  <c:v>454.66068749999999</c:v>
                </c:pt>
                <c:pt idx="328">
                  <c:v>454.56965624999998</c:v>
                </c:pt>
                <c:pt idx="329">
                  <c:v>454.47865624999997</c:v>
                </c:pt>
                <c:pt idx="330">
                  <c:v>454.38765625000002</c:v>
                </c:pt>
                <c:pt idx="331">
                  <c:v>454.29668750000002</c:v>
                </c:pt>
                <c:pt idx="332">
                  <c:v>454.20575000000002</c:v>
                </c:pt>
                <c:pt idx="333">
                  <c:v>454.11481250000003</c:v>
                </c:pt>
                <c:pt idx="334">
                  <c:v>454.02390624999998</c:v>
                </c:pt>
                <c:pt idx="335">
                  <c:v>453.93299999999999</c:v>
                </c:pt>
                <c:pt idx="336">
                  <c:v>453.84212500000001</c:v>
                </c:pt>
                <c:pt idx="337">
                  <c:v>453.75125000000003</c:v>
                </c:pt>
                <c:pt idx="338">
                  <c:v>453.66040624999999</c:v>
                </c:pt>
                <c:pt idx="339">
                  <c:v>453.56959375000002</c:v>
                </c:pt>
                <c:pt idx="340">
                  <c:v>453.47878125</c:v>
                </c:pt>
                <c:pt idx="341">
                  <c:v>453.38799999999998</c:v>
                </c:pt>
                <c:pt idx="342">
                  <c:v>453.29721875000001</c:v>
                </c:pt>
                <c:pt idx="343">
                  <c:v>453.20646875</c:v>
                </c:pt>
                <c:pt idx="344">
                  <c:v>453.11574999999999</c:v>
                </c:pt>
                <c:pt idx="345">
                  <c:v>453.02503124999998</c:v>
                </c:pt>
                <c:pt idx="346">
                  <c:v>452.93434374999998</c:v>
                </c:pt>
                <c:pt idx="347">
                  <c:v>452.84365624999998</c:v>
                </c:pt>
                <c:pt idx="348">
                  <c:v>452.75299999999999</c:v>
                </c:pt>
                <c:pt idx="349">
                  <c:v>452.66234374999999</c:v>
                </c:pt>
                <c:pt idx="350">
                  <c:v>452.57171875</c:v>
                </c:pt>
                <c:pt idx="351">
                  <c:v>452.48112500000002</c:v>
                </c:pt>
                <c:pt idx="352">
                  <c:v>452.39053124999998</c:v>
                </c:pt>
                <c:pt idx="353">
                  <c:v>452.29996875000001</c:v>
                </c:pt>
                <c:pt idx="354">
                  <c:v>452.20940624999997</c:v>
                </c:pt>
                <c:pt idx="355">
                  <c:v>452.118875</c:v>
                </c:pt>
                <c:pt idx="356">
                  <c:v>452.02837499999998</c:v>
                </c:pt>
                <c:pt idx="357">
                  <c:v>451.93787500000002</c:v>
                </c:pt>
                <c:pt idx="358">
                  <c:v>451.84740625000001</c:v>
                </c:pt>
                <c:pt idx="359">
                  <c:v>451.75693749999999</c:v>
                </c:pt>
                <c:pt idx="360">
                  <c:v>451.66649999999998</c:v>
                </c:pt>
                <c:pt idx="361">
                  <c:v>451.57606249999998</c:v>
                </c:pt>
                <c:pt idx="362">
                  <c:v>451.48565624999998</c:v>
                </c:pt>
                <c:pt idx="363">
                  <c:v>451.39528124999998</c:v>
                </c:pt>
                <c:pt idx="364">
                  <c:v>451.30490624999999</c:v>
                </c:pt>
                <c:pt idx="365">
                  <c:v>451.2145625</c:v>
                </c:pt>
              </c:numCache>
            </c:numRef>
          </c:yVal>
          <c:smooth val="1"/>
          <c:extLst>
            <c:ext xmlns:c16="http://schemas.microsoft.com/office/drawing/2014/chart" uri="{C3380CC4-5D6E-409C-BE32-E72D297353CC}">
              <c16:uniqueId val="{00000000-61EC-4956-994A-1716DED470D3}"/>
            </c:ext>
          </c:extLst>
        </c:ser>
        <c:ser>
          <c:idx val="1"/>
          <c:order val="1"/>
          <c:tx>
            <c:v>Soil stripping</c:v>
          </c:tx>
          <c:spPr>
            <a:ln w="38100" cap="flat" cmpd="sng" algn="ctr">
              <a:solidFill>
                <a:srgbClr val="00B050"/>
              </a:solidFill>
              <a:prstDash val="sysDot"/>
              <a:round/>
            </a:ln>
            <a:effectLst/>
          </c:spPr>
          <c:marker>
            <c:symbol val="none"/>
          </c:marker>
          <c:xVal>
            <c:numRef>
              <c:f>'[Results - A, E, PDDE.xlsx]As - Cs-137'!$A$2:$A$367</c:f>
              <c:numCache>
                <c:formatCode>General</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xVal>
          <c:yVal>
            <c:numRef>
              <c:f>'[Results - A, E, PDDE.xlsx]As - Cs-137'!$G$2:$G$367</c:f>
              <c:numCache>
                <c:formatCode>0</c:formatCode>
                <c:ptCount val="366"/>
                <c:pt idx="0">
                  <c:v>1000</c:v>
                </c:pt>
                <c:pt idx="1">
                  <c:v>999.79981250000003</c:v>
                </c:pt>
                <c:pt idx="2">
                  <c:v>977.27425000000005</c:v>
                </c:pt>
                <c:pt idx="3">
                  <c:v>955.25618750000001</c:v>
                </c:pt>
                <c:pt idx="4">
                  <c:v>882.41887499999996</c:v>
                </c:pt>
                <c:pt idx="5">
                  <c:v>815.13531250000005</c:v>
                </c:pt>
                <c:pt idx="6">
                  <c:v>752.98206249999998</c:v>
                </c:pt>
                <c:pt idx="7">
                  <c:v>695.56793749999997</c:v>
                </c:pt>
                <c:pt idx="8">
                  <c:v>642.53156249999995</c:v>
                </c:pt>
                <c:pt idx="9">
                  <c:v>593.53918750000003</c:v>
                </c:pt>
                <c:pt idx="10">
                  <c:v>548.28243750000001</c:v>
                </c:pt>
                <c:pt idx="11">
                  <c:v>506.47643749999997</c:v>
                </c:pt>
                <c:pt idx="12">
                  <c:v>467.85812499999997</c:v>
                </c:pt>
                <c:pt idx="13">
                  <c:v>432.18440624999999</c:v>
                </c:pt>
                <c:pt idx="14">
                  <c:v>399.23078125000001</c:v>
                </c:pt>
                <c:pt idx="15">
                  <c:v>368.78984374999999</c:v>
                </c:pt>
                <c:pt idx="16">
                  <c:v>340.67</c:v>
                </c:pt>
                <c:pt idx="17">
                  <c:v>314.69425000000001</c:v>
                </c:pt>
                <c:pt idx="18">
                  <c:v>290.69912499999998</c:v>
                </c:pt>
                <c:pt idx="19">
                  <c:v>268.53359375000002</c:v>
                </c:pt>
                <c:pt idx="20">
                  <c:v>248.05817188</c:v>
                </c:pt>
                <c:pt idx="21">
                  <c:v>229.14398438000001</c:v>
                </c:pt>
                <c:pt idx="22">
                  <c:v>211.67198438</c:v>
                </c:pt>
                <c:pt idx="23">
                  <c:v>195.53220313</c:v>
                </c:pt>
                <c:pt idx="24">
                  <c:v>180.6230625</c:v>
                </c:pt>
                <c:pt idx="25">
                  <c:v>166.85073438000001</c:v>
                </c:pt>
                <c:pt idx="26">
                  <c:v>154.12853125000001</c:v>
                </c:pt>
                <c:pt idx="27">
                  <c:v>142.37639063</c:v>
                </c:pt>
                <c:pt idx="28">
                  <c:v>131.52032813</c:v>
                </c:pt>
                <c:pt idx="29">
                  <c:v>121.49203125</c:v>
                </c:pt>
                <c:pt idx="30">
                  <c:v>112.22838281</c:v>
                </c:pt>
                <c:pt idx="31">
                  <c:v>103.67107813</c:v>
                </c:pt>
                <c:pt idx="32">
                  <c:v>95.766257809999999</c:v>
                </c:pt>
                <c:pt idx="33">
                  <c:v>88.464179690000009</c:v>
                </c:pt>
                <c:pt idx="34">
                  <c:v>88.446468749999994</c:v>
                </c:pt>
                <c:pt idx="35">
                  <c:v>88.428757809999993</c:v>
                </c:pt>
                <c:pt idx="36">
                  <c:v>88.41105469</c:v>
                </c:pt>
                <c:pt idx="37">
                  <c:v>88.393351559999999</c:v>
                </c:pt>
                <c:pt idx="38">
                  <c:v>88.375656250000006</c:v>
                </c:pt>
                <c:pt idx="39">
                  <c:v>88.357960939999998</c:v>
                </c:pt>
                <c:pt idx="40">
                  <c:v>88.340273440000004</c:v>
                </c:pt>
                <c:pt idx="41">
                  <c:v>88.32258594000001</c:v>
                </c:pt>
                <c:pt idx="42">
                  <c:v>88.304906250000002</c:v>
                </c:pt>
                <c:pt idx="43">
                  <c:v>88.287226559999993</c:v>
                </c:pt>
                <c:pt idx="44">
                  <c:v>88.269554690000007</c:v>
                </c:pt>
                <c:pt idx="45">
                  <c:v>88.251882809999998</c:v>
                </c:pt>
                <c:pt idx="46">
                  <c:v>88.234210940000011</c:v>
                </c:pt>
                <c:pt idx="47">
                  <c:v>88.216546879999996</c:v>
                </c:pt>
                <c:pt idx="48">
                  <c:v>88.198882810000001</c:v>
                </c:pt>
                <c:pt idx="49">
                  <c:v>88.181226559999999</c:v>
                </c:pt>
                <c:pt idx="50">
                  <c:v>88.163570309999997</c:v>
                </c:pt>
                <c:pt idx="51">
                  <c:v>88.145921879999989</c:v>
                </c:pt>
                <c:pt idx="52">
                  <c:v>88.128273440000001</c:v>
                </c:pt>
                <c:pt idx="53">
                  <c:v>88.110632809999998</c:v>
                </c:pt>
                <c:pt idx="54">
                  <c:v>88.092992190000004</c:v>
                </c:pt>
                <c:pt idx="55">
                  <c:v>88.075359379999995</c:v>
                </c:pt>
                <c:pt idx="56">
                  <c:v>88.057726559999992</c:v>
                </c:pt>
                <c:pt idx="57">
                  <c:v>88.040093749999997</c:v>
                </c:pt>
                <c:pt idx="58">
                  <c:v>88.022468750000002</c:v>
                </c:pt>
                <c:pt idx="59">
                  <c:v>88.004843750000006</c:v>
                </c:pt>
                <c:pt idx="60">
                  <c:v>87.987226559999996</c:v>
                </c:pt>
                <c:pt idx="61">
                  <c:v>87.969609379999994</c:v>
                </c:pt>
                <c:pt idx="62">
                  <c:v>87.951999999999998</c:v>
                </c:pt>
                <c:pt idx="63">
                  <c:v>87.934390629999996</c:v>
                </c:pt>
                <c:pt idx="64">
                  <c:v>87.916789059999999</c:v>
                </c:pt>
                <c:pt idx="65">
                  <c:v>87.899187499999996</c:v>
                </c:pt>
                <c:pt idx="66">
                  <c:v>87.881593749999993</c:v>
                </c:pt>
                <c:pt idx="67">
                  <c:v>87.864000000000004</c:v>
                </c:pt>
                <c:pt idx="68">
                  <c:v>87.846406250000001</c:v>
                </c:pt>
                <c:pt idx="69">
                  <c:v>87.828820309999998</c:v>
                </c:pt>
                <c:pt idx="70">
                  <c:v>87.811234379999988</c:v>
                </c:pt>
                <c:pt idx="71">
                  <c:v>87.793656249999998</c:v>
                </c:pt>
                <c:pt idx="72">
                  <c:v>87.776078129999988</c:v>
                </c:pt>
                <c:pt idx="73">
                  <c:v>87.758507809999998</c:v>
                </c:pt>
                <c:pt idx="74">
                  <c:v>87.740937500000001</c:v>
                </c:pt>
                <c:pt idx="75">
                  <c:v>87.723375000000004</c:v>
                </c:pt>
                <c:pt idx="76">
                  <c:v>87.705812499999993</c:v>
                </c:pt>
                <c:pt idx="77">
                  <c:v>87.688249999999996</c:v>
                </c:pt>
                <c:pt idx="78">
                  <c:v>87.670695309999999</c:v>
                </c:pt>
                <c:pt idx="79">
                  <c:v>87.653140629999996</c:v>
                </c:pt>
                <c:pt idx="80">
                  <c:v>87.635593749999998</c:v>
                </c:pt>
                <c:pt idx="81">
                  <c:v>87.618046879999994</c:v>
                </c:pt>
                <c:pt idx="82">
                  <c:v>87.600507809999996</c:v>
                </c:pt>
                <c:pt idx="83">
                  <c:v>87.582968750000006</c:v>
                </c:pt>
                <c:pt idx="84">
                  <c:v>87.565437500000002</c:v>
                </c:pt>
                <c:pt idx="85">
                  <c:v>87.547906249999997</c:v>
                </c:pt>
                <c:pt idx="86">
                  <c:v>87.530382809999992</c:v>
                </c:pt>
                <c:pt idx="87">
                  <c:v>87.512859379999995</c:v>
                </c:pt>
                <c:pt idx="88">
                  <c:v>87.495335940000004</c:v>
                </c:pt>
                <c:pt idx="89">
                  <c:v>87.477820309999998</c:v>
                </c:pt>
                <c:pt idx="90">
                  <c:v>87.460304690000001</c:v>
                </c:pt>
                <c:pt idx="91">
                  <c:v>87.442796879999989</c:v>
                </c:pt>
                <c:pt idx="92">
                  <c:v>87.425289059999997</c:v>
                </c:pt>
                <c:pt idx="93">
                  <c:v>87.407789059999999</c:v>
                </c:pt>
                <c:pt idx="94">
                  <c:v>87.390289060000001</c:v>
                </c:pt>
                <c:pt idx="95">
                  <c:v>87.372796879999996</c:v>
                </c:pt>
                <c:pt idx="96">
                  <c:v>87.355304690000011</c:v>
                </c:pt>
                <c:pt idx="97">
                  <c:v>87.337812499999998</c:v>
                </c:pt>
                <c:pt idx="98">
                  <c:v>87.320328129999993</c:v>
                </c:pt>
                <c:pt idx="99">
                  <c:v>87.302843749999994</c:v>
                </c:pt>
                <c:pt idx="100">
                  <c:v>87.285367190000002</c:v>
                </c:pt>
                <c:pt idx="101">
                  <c:v>87.267890629999997</c:v>
                </c:pt>
                <c:pt idx="102">
                  <c:v>87.25042187999999</c:v>
                </c:pt>
                <c:pt idx="103">
                  <c:v>87.232953129999999</c:v>
                </c:pt>
                <c:pt idx="104">
                  <c:v>87.215492190000006</c:v>
                </c:pt>
                <c:pt idx="105">
                  <c:v>87.19803125</c:v>
                </c:pt>
                <c:pt idx="106">
                  <c:v>87.180570309999993</c:v>
                </c:pt>
                <c:pt idx="107">
                  <c:v>87.163117190000008</c:v>
                </c:pt>
                <c:pt idx="108">
                  <c:v>87.145664060000001</c:v>
                </c:pt>
                <c:pt idx="109">
                  <c:v>87.128218750000002</c:v>
                </c:pt>
                <c:pt idx="110">
                  <c:v>87.110773440000003</c:v>
                </c:pt>
                <c:pt idx="111">
                  <c:v>87.093335940000003</c:v>
                </c:pt>
                <c:pt idx="112">
                  <c:v>87.075898440000003</c:v>
                </c:pt>
                <c:pt idx="113">
                  <c:v>87.058468750000003</c:v>
                </c:pt>
                <c:pt idx="114">
                  <c:v>87.041039059999989</c:v>
                </c:pt>
                <c:pt idx="115">
                  <c:v>87.023609379999996</c:v>
                </c:pt>
                <c:pt idx="116">
                  <c:v>87.006187499999996</c:v>
                </c:pt>
                <c:pt idx="117">
                  <c:v>86.988765629999989</c:v>
                </c:pt>
                <c:pt idx="118">
                  <c:v>86.971351560000002</c:v>
                </c:pt>
                <c:pt idx="119">
                  <c:v>86.953937499999995</c:v>
                </c:pt>
                <c:pt idx="120">
                  <c:v>86.936531250000002</c:v>
                </c:pt>
                <c:pt idx="121">
                  <c:v>86.919124999999994</c:v>
                </c:pt>
                <c:pt idx="122">
                  <c:v>86.90172656</c:v>
                </c:pt>
                <c:pt idx="123">
                  <c:v>86.88432813</c:v>
                </c:pt>
                <c:pt idx="124">
                  <c:v>86.866937500000006</c:v>
                </c:pt>
                <c:pt idx="125">
                  <c:v>86.849546879999991</c:v>
                </c:pt>
                <c:pt idx="126">
                  <c:v>86.832156249999997</c:v>
                </c:pt>
                <c:pt idx="127">
                  <c:v>86.81477344000001</c:v>
                </c:pt>
                <c:pt idx="128">
                  <c:v>86.797390629999995</c:v>
                </c:pt>
                <c:pt idx="129">
                  <c:v>86.780015629999994</c:v>
                </c:pt>
                <c:pt idx="130">
                  <c:v>86.762640629999993</c:v>
                </c:pt>
                <c:pt idx="131">
                  <c:v>86.745273440000005</c:v>
                </c:pt>
                <c:pt idx="132">
                  <c:v>86.727906250000004</c:v>
                </c:pt>
                <c:pt idx="133">
                  <c:v>86.710546879999995</c:v>
                </c:pt>
                <c:pt idx="134">
                  <c:v>86.693187499999993</c:v>
                </c:pt>
                <c:pt idx="135">
                  <c:v>86.675828129999999</c:v>
                </c:pt>
                <c:pt idx="136">
                  <c:v>86.658476559999997</c:v>
                </c:pt>
                <c:pt idx="137">
                  <c:v>86.641125000000002</c:v>
                </c:pt>
                <c:pt idx="138">
                  <c:v>86.623781249999993</c:v>
                </c:pt>
                <c:pt idx="139">
                  <c:v>86.606437499999998</c:v>
                </c:pt>
                <c:pt idx="140">
                  <c:v>86.589101559999989</c:v>
                </c:pt>
                <c:pt idx="141">
                  <c:v>86.571765629999987</c:v>
                </c:pt>
                <c:pt idx="142">
                  <c:v>86.554437500000006</c:v>
                </c:pt>
                <c:pt idx="143">
                  <c:v>86.53710937999999</c:v>
                </c:pt>
                <c:pt idx="144">
                  <c:v>86.519781249999994</c:v>
                </c:pt>
                <c:pt idx="145">
                  <c:v>86.502460940000006</c:v>
                </c:pt>
                <c:pt idx="146">
                  <c:v>86.485140629999989</c:v>
                </c:pt>
                <c:pt idx="147">
                  <c:v>86.467828130000001</c:v>
                </c:pt>
                <c:pt idx="148">
                  <c:v>86.450515629999998</c:v>
                </c:pt>
                <c:pt idx="149">
                  <c:v>86.433210940000009</c:v>
                </c:pt>
                <c:pt idx="150">
                  <c:v>86.415906250000006</c:v>
                </c:pt>
                <c:pt idx="151">
                  <c:v>86.398609379999996</c:v>
                </c:pt>
                <c:pt idx="152">
                  <c:v>86.381312500000007</c:v>
                </c:pt>
                <c:pt idx="153">
                  <c:v>86.364015629999997</c:v>
                </c:pt>
                <c:pt idx="154">
                  <c:v>86.346726559999993</c:v>
                </c:pt>
                <c:pt idx="155">
                  <c:v>86.329437499999997</c:v>
                </c:pt>
                <c:pt idx="156">
                  <c:v>86.312156250000001</c:v>
                </c:pt>
                <c:pt idx="157">
                  <c:v>86.294875000000005</c:v>
                </c:pt>
                <c:pt idx="158">
                  <c:v>86.277601559999994</c:v>
                </c:pt>
                <c:pt idx="159">
                  <c:v>86.260328129999991</c:v>
                </c:pt>
                <c:pt idx="160">
                  <c:v>86.243062499999994</c:v>
                </c:pt>
                <c:pt idx="161">
                  <c:v>86.22579687999999</c:v>
                </c:pt>
                <c:pt idx="162">
                  <c:v>86.208531249999993</c:v>
                </c:pt>
                <c:pt idx="163">
                  <c:v>86.191273440000003</c:v>
                </c:pt>
                <c:pt idx="164">
                  <c:v>86.17401563</c:v>
                </c:pt>
                <c:pt idx="165">
                  <c:v>86.156765629999995</c:v>
                </c:pt>
                <c:pt idx="166">
                  <c:v>86.139515629999991</c:v>
                </c:pt>
                <c:pt idx="167">
                  <c:v>86.122273440000001</c:v>
                </c:pt>
                <c:pt idx="168">
                  <c:v>86.105031249999996</c:v>
                </c:pt>
                <c:pt idx="169">
                  <c:v>86.087789059999992</c:v>
                </c:pt>
                <c:pt idx="170">
                  <c:v>86.070554690000009</c:v>
                </c:pt>
                <c:pt idx="171">
                  <c:v>86.053320309999989</c:v>
                </c:pt>
                <c:pt idx="172">
                  <c:v>86.036093750000006</c:v>
                </c:pt>
                <c:pt idx="173">
                  <c:v>86.018867190000009</c:v>
                </c:pt>
                <c:pt idx="174">
                  <c:v>86.001648440000011</c:v>
                </c:pt>
                <c:pt idx="175">
                  <c:v>85.984429689999999</c:v>
                </c:pt>
                <c:pt idx="176">
                  <c:v>85.967218750000001</c:v>
                </c:pt>
                <c:pt idx="177">
                  <c:v>85.950007810000002</c:v>
                </c:pt>
                <c:pt idx="178">
                  <c:v>85.932796879999998</c:v>
                </c:pt>
                <c:pt idx="179">
                  <c:v>85.915593749999999</c:v>
                </c:pt>
                <c:pt idx="180">
                  <c:v>85.898390629999994</c:v>
                </c:pt>
                <c:pt idx="181">
                  <c:v>85.881195309999995</c:v>
                </c:pt>
                <c:pt idx="182">
                  <c:v>85.864000000000004</c:v>
                </c:pt>
                <c:pt idx="183">
                  <c:v>85.846812499999999</c:v>
                </c:pt>
                <c:pt idx="184">
                  <c:v>85.829624999999993</c:v>
                </c:pt>
                <c:pt idx="185">
                  <c:v>85.812445310000001</c:v>
                </c:pt>
                <c:pt idx="186">
                  <c:v>85.795265629999989</c:v>
                </c:pt>
                <c:pt idx="187">
                  <c:v>85.778085940000011</c:v>
                </c:pt>
                <c:pt idx="188">
                  <c:v>85.76091405999999</c:v>
                </c:pt>
                <c:pt idx="189">
                  <c:v>85.743742190000006</c:v>
                </c:pt>
                <c:pt idx="190">
                  <c:v>85.726578129999993</c:v>
                </c:pt>
                <c:pt idx="191">
                  <c:v>85.70941406</c:v>
                </c:pt>
                <c:pt idx="192">
                  <c:v>85.692257810000001</c:v>
                </c:pt>
                <c:pt idx="193">
                  <c:v>85.675101560000002</c:v>
                </c:pt>
                <c:pt idx="194">
                  <c:v>85.657953129999996</c:v>
                </c:pt>
                <c:pt idx="195">
                  <c:v>85.64080469000001</c:v>
                </c:pt>
                <c:pt idx="196">
                  <c:v>85.623656249999996</c:v>
                </c:pt>
                <c:pt idx="197">
                  <c:v>85.60651562999999</c:v>
                </c:pt>
                <c:pt idx="198">
                  <c:v>85.589375000000004</c:v>
                </c:pt>
                <c:pt idx="199">
                  <c:v>85.572242190000011</c:v>
                </c:pt>
                <c:pt idx="200">
                  <c:v>85.55510937999999</c:v>
                </c:pt>
                <c:pt idx="201">
                  <c:v>85.537984379999997</c:v>
                </c:pt>
                <c:pt idx="202">
                  <c:v>85.52085937999999</c:v>
                </c:pt>
                <c:pt idx="203">
                  <c:v>85.503734379999997</c:v>
                </c:pt>
                <c:pt idx="204">
                  <c:v>85.486617190000004</c:v>
                </c:pt>
                <c:pt idx="205">
                  <c:v>85.469499999999996</c:v>
                </c:pt>
                <c:pt idx="206">
                  <c:v>85.452390629999996</c:v>
                </c:pt>
                <c:pt idx="207">
                  <c:v>85.435281250000003</c:v>
                </c:pt>
                <c:pt idx="208">
                  <c:v>85.418179690000002</c:v>
                </c:pt>
                <c:pt idx="209">
                  <c:v>85.401078129999988</c:v>
                </c:pt>
                <c:pt idx="210">
                  <c:v>85.383984380000001</c:v>
                </c:pt>
                <c:pt idx="211">
                  <c:v>85.36689063</c:v>
                </c:pt>
                <c:pt idx="212">
                  <c:v>85.34979688</c:v>
                </c:pt>
                <c:pt idx="213">
                  <c:v>85.332710939999998</c:v>
                </c:pt>
                <c:pt idx="214">
                  <c:v>85.315624999999997</c:v>
                </c:pt>
                <c:pt idx="215">
                  <c:v>85.298546879999989</c:v>
                </c:pt>
                <c:pt idx="216">
                  <c:v>85.281468750000002</c:v>
                </c:pt>
                <c:pt idx="217">
                  <c:v>85.264398440000008</c:v>
                </c:pt>
                <c:pt idx="218">
                  <c:v>85.24732813</c:v>
                </c:pt>
                <c:pt idx="219">
                  <c:v>85.230257809999998</c:v>
                </c:pt>
                <c:pt idx="220">
                  <c:v>85.213195309999989</c:v>
                </c:pt>
                <c:pt idx="221">
                  <c:v>85.196132809999995</c:v>
                </c:pt>
                <c:pt idx="222">
                  <c:v>85.179078129999994</c:v>
                </c:pt>
                <c:pt idx="223">
                  <c:v>85.162023439999999</c:v>
                </c:pt>
                <c:pt idx="224">
                  <c:v>85.144976559999989</c:v>
                </c:pt>
                <c:pt idx="225">
                  <c:v>85.127929690000002</c:v>
                </c:pt>
                <c:pt idx="226">
                  <c:v>85.11089063</c:v>
                </c:pt>
                <c:pt idx="227">
                  <c:v>85.09385155999999</c:v>
                </c:pt>
                <c:pt idx="228">
                  <c:v>85.076812500000003</c:v>
                </c:pt>
                <c:pt idx="229">
                  <c:v>85.05978125</c:v>
                </c:pt>
                <c:pt idx="230">
                  <c:v>85.042749999999998</c:v>
                </c:pt>
                <c:pt idx="231">
                  <c:v>85.025726559999995</c:v>
                </c:pt>
                <c:pt idx="232">
                  <c:v>85.008703130000001</c:v>
                </c:pt>
                <c:pt idx="233">
                  <c:v>84.991687499999998</c:v>
                </c:pt>
                <c:pt idx="234">
                  <c:v>84.974671879999988</c:v>
                </c:pt>
                <c:pt idx="235">
                  <c:v>84.957656249999999</c:v>
                </c:pt>
                <c:pt idx="236">
                  <c:v>84.940648440000004</c:v>
                </c:pt>
                <c:pt idx="237">
                  <c:v>84.923640629999994</c:v>
                </c:pt>
                <c:pt idx="238">
                  <c:v>84.906640629999998</c:v>
                </c:pt>
                <c:pt idx="239">
                  <c:v>84.889640629999988</c:v>
                </c:pt>
                <c:pt idx="240">
                  <c:v>84.872648440000006</c:v>
                </c:pt>
                <c:pt idx="241">
                  <c:v>84.855656249999996</c:v>
                </c:pt>
                <c:pt idx="242">
                  <c:v>84.838671879999993</c:v>
                </c:pt>
                <c:pt idx="243">
                  <c:v>84.821687499999996</c:v>
                </c:pt>
                <c:pt idx="244">
                  <c:v>84.804703129999993</c:v>
                </c:pt>
                <c:pt idx="245">
                  <c:v>84.787726559999996</c:v>
                </c:pt>
                <c:pt idx="246">
                  <c:v>84.770750000000007</c:v>
                </c:pt>
                <c:pt idx="247">
                  <c:v>84.753781250000003</c:v>
                </c:pt>
                <c:pt idx="248">
                  <c:v>84.736812499999999</c:v>
                </c:pt>
                <c:pt idx="249">
                  <c:v>84.719851559999995</c:v>
                </c:pt>
                <c:pt idx="250">
                  <c:v>84.702890629999999</c:v>
                </c:pt>
                <c:pt idx="251">
                  <c:v>84.685929690000009</c:v>
                </c:pt>
                <c:pt idx="252">
                  <c:v>84.66897655999999</c:v>
                </c:pt>
                <c:pt idx="253">
                  <c:v>84.652023440000008</c:v>
                </c:pt>
                <c:pt idx="254">
                  <c:v>84.635078129999997</c:v>
                </c:pt>
                <c:pt idx="255">
                  <c:v>84.618132809999992</c:v>
                </c:pt>
                <c:pt idx="256">
                  <c:v>84.601195309999994</c:v>
                </c:pt>
                <c:pt idx="257">
                  <c:v>84.584257809999997</c:v>
                </c:pt>
                <c:pt idx="258">
                  <c:v>84.567320309999999</c:v>
                </c:pt>
                <c:pt idx="259">
                  <c:v>84.550390629999995</c:v>
                </c:pt>
                <c:pt idx="260">
                  <c:v>84.533460939999998</c:v>
                </c:pt>
                <c:pt idx="261">
                  <c:v>84.516539059999999</c:v>
                </c:pt>
                <c:pt idx="262">
                  <c:v>84.499617190000009</c:v>
                </c:pt>
                <c:pt idx="263">
                  <c:v>84.48270312999999</c:v>
                </c:pt>
                <c:pt idx="264">
                  <c:v>84.465789059999992</c:v>
                </c:pt>
                <c:pt idx="265">
                  <c:v>84.448875000000001</c:v>
                </c:pt>
                <c:pt idx="266">
                  <c:v>84.431968749999996</c:v>
                </c:pt>
                <c:pt idx="267">
                  <c:v>84.415062500000005</c:v>
                </c:pt>
                <c:pt idx="268">
                  <c:v>84.398164059999999</c:v>
                </c:pt>
                <c:pt idx="269">
                  <c:v>84.381265630000001</c:v>
                </c:pt>
                <c:pt idx="270">
                  <c:v>84.364374999999995</c:v>
                </c:pt>
                <c:pt idx="271">
                  <c:v>84.347484379999997</c:v>
                </c:pt>
                <c:pt idx="272">
                  <c:v>84.330601559999991</c:v>
                </c:pt>
                <c:pt idx="273">
                  <c:v>84.313718750000007</c:v>
                </c:pt>
                <c:pt idx="274">
                  <c:v>84.296835940000008</c:v>
                </c:pt>
                <c:pt idx="275">
                  <c:v>84.279960940000009</c:v>
                </c:pt>
                <c:pt idx="276">
                  <c:v>84.263085940000011</c:v>
                </c:pt>
                <c:pt idx="277">
                  <c:v>84.246218749999997</c:v>
                </c:pt>
                <c:pt idx="278">
                  <c:v>84.229351559999998</c:v>
                </c:pt>
                <c:pt idx="279">
                  <c:v>84.212492190000006</c:v>
                </c:pt>
                <c:pt idx="280">
                  <c:v>84.195632809999992</c:v>
                </c:pt>
                <c:pt idx="281">
                  <c:v>84.178773440000001</c:v>
                </c:pt>
                <c:pt idx="282">
                  <c:v>84.161921879999994</c:v>
                </c:pt>
                <c:pt idx="283">
                  <c:v>84.145070309999994</c:v>
                </c:pt>
                <c:pt idx="284">
                  <c:v>84.128226560000002</c:v>
                </c:pt>
                <c:pt idx="285">
                  <c:v>84.111382809999995</c:v>
                </c:pt>
                <c:pt idx="286">
                  <c:v>84.094546879999996</c:v>
                </c:pt>
                <c:pt idx="287">
                  <c:v>84.077710940000003</c:v>
                </c:pt>
                <c:pt idx="288">
                  <c:v>84.060874999999996</c:v>
                </c:pt>
                <c:pt idx="289">
                  <c:v>84.044046879999996</c:v>
                </c:pt>
                <c:pt idx="290">
                  <c:v>84.027218750000003</c:v>
                </c:pt>
                <c:pt idx="291">
                  <c:v>84.010398440000003</c:v>
                </c:pt>
                <c:pt idx="292">
                  <c:v>83.993578129999989</c:v>
                </c:pt>
                <c:pt idx="293">
                  <c:v>83.976765629999989</c:v>
                </c:pt>
                <c:pt idx="294">
                  <c:v>83.959953129999988</c:v>
                </c:pt>
                <c:pt idx="295">
                  <c:v>83.943140629999988</c:v>
                </c:pt>
                <c:pt idx="296">
                  <c:v>83.926335940000001</c:v>
                </c:pt>
                <c:pt idx="297">
                  <c:v>83.909531250000001</c:v>
                </c:pt>
                <c:pt idx="298">
                  <c:v>83.892734379999993</c:v>
                </c:pt>
                <c:pt idx="299">
                  <c:v>83.875937500000006</c:v>
                </c:pt>
                <c:pt idx="300">
                  <c:v>83.859148439999998</c:v>
                </c:pt>
                <c:pt idx="301">
                  <c:v>83.842359379999991</c:v>
                </c:pt>
                <c:pt idx="302">
                  <c:v>83.825570309999989</c:v>
                </c:pt>
                <c:pt idx="303">
                  <c:v>83.808789059999995</c:v>
                </c:pt>
                <c:pt idx="304">
                  <c:v>83.792007810000001</c:v>
                </c:pt>
                <c:pt idx="305">
                  <c:v>83.775234380000001</c:v>
                </c:pt>
                <c:pt idx="306">
                  <c:v>83.758460940000006</c:v>
                </c:pt>
                <c:pt idx="307">
                  <c:v>83.741695309999997</c:v>
                </c:pt>
                <c:pt idx="308">
                  <c:v>83.72492969000001</c:v>
                </c:pt>
                <c:pt idx="309">
                  <c:v>83.708164060000001</c:v>
                </c:pt>
                <c:pt idx="310">
                  <c:v>83.69140625</c:v>
                </c:pt>
                <c:pt idx="311">
                  <c:v>83.674648439999999</c:v>
                </c:pt>
                <c:pt idx="312">
                  <c:v>83.657898440000011</c:v>
                </c:pt>
                <c:pt idx="313">
                  <c:v>83.641148440000009</c:v>
                </c:pt>
                <c:pt idx="314">
                  <c:v>83.624406250000007</c:v>
                </c:pt>
                <c:pt idx="315">
                  <c:v>83.607664059999991</c:v>
                </c:pt>
                <c:pt idx="316">
                  <c:v>83.590921879999996</c:v>
                </c:pt>
                <c:pt idx="317">
                  <c:v>83.574187499999994</c:v>
                </c:pt>
                <c:pt idx="318">
                  <c:v>83.557453129999999</c:v>
                </c:pt>
                <c:pt idx="319">
                  <c:v>83.540726559999996</c:v>
                </c:pt>
                <c:pt idx="320">
                  <c:v>83.524000000000001</c:v>
                </c:pt>
                <c:pt idx="321">
                  <c:v>83.507281250000005</c:v>
                </c:pt>
                <c:pt idx="322">
                  <c:v>83.490562499999996</c:v>
                </c:pt>
                <c:pt idx="323">
                  <c:v>83.47384375</c:v>
                </c:pt>
                <c:pt idx="324">
                  <c:v>83.45713280999999</c:v>
                </c:pt>
                <c:pt idx="325">
                  <c:v>83.440421879999988</c:v>
                </c:pt>
                <c:pt idx="326">
                  <c:v>83.423718750000006</c:v>
                </c:pt>
                <c:pt idx="327">
                  <c:v>83.407015629999989</c:v>
                </c:pt>
                <c:pt idx="328">
                  <c:v>83.390320309999993</c:v>
                </c:pt>
                <c:pt idx="329">
                  <c:v>83.373625000000004</c:v>
                </c:pt>
                <c:pt idx="330">
                  <c:v>83.356929690000001</c:v>
                </c:pt>
                <c:pt idx="331">
                  <c:v>83.340242189999998</c:v>
                </c:pt>
                <c:pt idx="332">
                  <c:v>83.323554690000009</c:v>
                </c:pt>
                <c:pt idx="333">
                  <c:v>83.306875000000005</c:v>
                </c:pt>
                <c:pt idx="334">
                  <c:v>83.290195310000001</c:v>
                </c:pt>
                <c:pt idx="335">
                  <c:v>83.273523440000005</c:v>
                </c:pt>
                <c:pt idx="336">
                  <c:v>83.256851560000001</c:v>
                </c:pt>
                <c:pt idx="337">
                  <c:v>83.240179690000005</c:v>
                </c:pt>
                <c:pt idx="338">
                  <c:v>83.223515629999994</c:v>
                </c:pt>
                <c:pt idx="339">
                  <c:v>83.20685155999999</c:v>
                </c:pt>
                <c:pt idx="340">
                  <c:v>83.190195309999993</c:v>
                </c:pt>
                <c:pt idx="341">
                  <c:v>83.173539059999996</c:v>
                </c:pt>
                <c:pt idx="342">
                  <c:v>83.156890629999992</c:v>
                </c:pt>
                <c:pt idx="343">
                  <c:v>83.140242190000009</c:v>
                </c:pt>
                <c:pt idx="344">
                  <c:v>83.123593749999998</c:v>
                </c:pt>
                <c:pt idx="345">
                  <c:v>83.106953129999994</c:v>
                </c:pt>
                <c:pt idx="346">
                  <c:v>83.090312499999996</c:v>
                </c:pt>
                <c:pt idx="347">
                  <c:v>83.073679690000006</c:v>
                </c:pt>
                <c:pt idx="348">
                  <c:v>83.057046880000001</c:v>
                </c:pt>
                <c:pt idx="349">
                  <c:v>83.040421879999997</c:v>
                </c:pt>
                <c:pt idx="350">
                  <c:v>83.023796879999992</c:v>
                </c:pt>
                <c:pt idx="351">
                  <c:v>83.007171880000001</c:v>
                </c:pt>
                <c:pt idx="352">
                  <c:v>82.99055469000001</c:v>
                </c:pt>
                <c:pt idx="353">
                  <c:v>82.973937500000005</c:v>
                </c:pt>
                <c:pt idx="354">
                  <c:v>82.957328129999993</c:v>
                </c:pt>
                <c:pt idx="355">
                  <c:v>82.940718750000002</c:v>
                </c:pt>
                <c:pt idx="356">
                  <c:v>82.924117190000004</c:v>
                </c:pt>
                <c:pt idx="357">
                  <c:v>82.907515629999992</c:v>
                </c:pt>
                <c:pt idx="358">
                  <c:v>82.89091406</c:v>
                </c:pt>
                <c:pt idx="359">
                  <c:v>82.874320310000002</c:v>
                </c:pt>
                <c:pt idx="360">
                  <c:v>82.857726559999989</c:v>
                </c:pt>
                <c:pt idx="361">
                  <c:v>82.841140629999998</c:v>
                </c:pt>
                <c:pt idx="362">
                  <c:v>82.824554689999999</c:v>
                </c:pt>
                <c:pt idx="363">
                  <c:v>82.80797656</c:v>
                </c:pt>
                <c:pt idx="364">
                  <c:v>82.791398440000009</c:v>
                </c:pt>
                <c:pt idx="365">
                  <c:v>82.774820309999996</c:v>
                </c:pt>
              </c:numCache>
            </c:numRef>
          </c:yVal>
          <c:smooth val="1"/>
          <c:extLst>
            <c:ext xmlns:c16="http://schemas.microsoft.com/office/drawing/2014/chart" uri="{C3380CC4-5D6E-409C-BE32-E72D297353CC}">
              <c16:uniqueId val="{00000001-61EC-4956-994A-1716DED470D3}"/>
            </c:ext>
          </c:extLst>
        </c:ser>
        <c:ser>
          <c:idx val="2"/>
          <c:order val="2"/>
          <c:tx>
            <c:v>No decontamination</c:v>
          </c:tx>
          <c:spPr>
            <a:ln w="34925" cap="flat" cmpd="sng" algn="ctr">
              <a:solidFill>
                <a:srgbClr val="7030A0"/>
              </a:solidFill>
              <a:prstDash val="solid"/>
              <a:round/>
            </a:ln>
            <a:effectLst/>
          </c:spPr>
          <c:marker>
            <c:symbol val="none"/>
          </c:marker>
          <c:xVal>
            <c:numRef>
              <c:f>'[Results - A, E, PDDE.xlsx]As - Cs-137'!$A$2:$A$367</c:f>
              <c:numCache>
                <c:formatCode>General</c:formatCode>
                <c:ptCount val="36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numCache>
            </c:numRef>
          </c:xVal>
          <c:yVal>
            <c:numRef>
              <c:f>'[Results - A, E, PDDE.xlsx]As - Cs-137'!$H$2:$H$367</c:f>
              <c:numCache>
                <c:formatCode>0</c:formatCode>
                <c:ptCount val="366"/>
                <c:pt idx="0">
                  <c:v>1000</c:v>
                </c:pt>
                <c:pt idx="1">
                  <c:v>999.79981250000003</c:v>
                </c:pt>
                <c:pt idx="2">
                  <c:v>999.59962499999995</c:v>
                </c:pt>
                <c:pt idx="3">
                  <c:v>999.39949999999999</c:v>
                </c:pt>
                <c:pt idx="4">
                  <c:v>999.19943750000004</c:v>
                </c:pt>
                <c:pt idx="5">
                  <c:v>998.99937499999999</c:v>
                </c:pt>
                <c:pt idx="6">
                  <c:v>998.79937500000005</c:v>
                </c:pt>
                <c:pt idx="7">
                  <c:v>998.59943750000002</c:v>
                </c:pt>
                <c:pt idx="8">
                  <c:v>998.39949999999999</c:v>
                </c:pt>
                <c:pt idx="9">
                  <c:v>998.19962499999997</c:v>
                </c:pt>
                <c:pt idx="10">
                  <c:v>997.99981249999996</c:v>
                </c:pt>
                <c:pt idx="11">
                  <c:v>997.8</c:v>
                </c:pt>
                <c:pt idx="12">
                  <c:v>997.60024999999996</c:v>
                </c:pt>
                <c:pt idx="13">
                  <c:v>997.40049999999997</c:v>
                </c:pt>
                <c:pt idx="14">
                  <c:v>997.20081249999998</c:v>
                </c:pt>
                <c:pt idx="15">
                  <c:v>997.00118750000001</c:v>
                </c:pt>
                <c:pt idx="16">
                  <c:v>996.80156250000005</c:v>
                </c:pt>
                <c:pt idx="17">
                  <c:v>996.60199999999998</c:v>
                </c:pt>
                <c:pt idx="18">
                  <c:v>996.40250000000003</c:v>
                </c:pt>
                <c:pt idx="19">
                  <c:v>996.20299999999997</c:v>
                </c:pt>
                <c:pt idx="20">
                  <c:v>996.00356250000004</c:v>
                </c:pt>
                <c:pt idx="21">
                  <c:v>995.80418750000001</c:v>
                </c:pt>
                <c:pt idx="22">
                  <c:v>995.60481249999998</c:v>
                </c:pt>
                <c:pt idx="23">
                  <c:v>995.40549999999996</c:v>
                </c:pt>
                <c:pt idx="24">
                  <c:v>995.20618750000006</c:v>
                </c:pt>
                <c:pt idx="25">
                  <c:v>995.00693750000005</c:v>
                </c:pt>
                <c:pt idx="26">
                  <c:v>994.80775000000006</c:v>
                </c:pt>
                <c:pt idx="27">
                  <c:v>994.60856249999995</c:v>
                </c:pt>
                <c:pt idx="28">
                  <c:v>994.40943749999997</c:v>
                </c:pt>
                <c:pt idx="29">
                  <c:v>994.210375</c:v>
                </c:pt>
                <c:pt idx="30">
                  <c:v>994.01131250000003</c:v>
                </c:pt>
                <c:pt idx="31">
                  <c:v>993.81231249999996</c:v>
                </c:pt>
                <c:pt idx="32">
                  <c:v>993.61337500000002</c:v>
                </c:pt>
                <c:pt idx="33">
                  <c:v>993.41443749999996</c:v>
                </c:pt>
                <c:pt idx="34">
                  <c:v>993.21556250000003</c:v>
                </c:pt>
                <c:pt idx="35">
                  <c:v>993.01668749999999</c:v>
                </c:pt>
                <c:pt idx="36">
                  <c:v>992.81787499999996</c:v>
                </c:pt>
                <c:pt idx="37">
                  <c:v>992.61912500000005</c:v>
                </c:pt>
                <c:pt idx="38">
                  <c:v>992.42037500000004</c:v>
                </c:pt>
                <c:pt idx="39">
                  <c:v>992.22168750000003</c:v>
                </c:pt>
                <c:pt idx="40">
                  <c:v>992.02306250000004</c:v>
                </c:pt>
                <c:pt idx="41">
                  <c:v>991.82443750000004</c:v>
                </c:pt>
                <c:pt idx="42">
                  <c:v>991.62587499999995</c:v>
                </c:pt>
                <c:pt idx="43">
                  <c:v>991.42737499999998</c:v>
                </c:pt>
                <c:pt idx="44">
                  <c:v>991.22887500000002</c:v>
                </c:pt>
                <c:pt idx="45">
                  <c:v>991.03043749999995</c:v>
                </c:pt>
                <c:pt idx="46">
                  <c:v>990.83199999999999</c:v>
                </c:pt>
                <c:pt idx="47">
                  <c:v>990.63362500000005</c:v>
                </c:pt>
                <c:pt idx="48">
                  <c:v>990.43531250000001</c:v>
                </c:pt>
                <c:pt idx="49">
                  <c:v>990.23699999999997</c:v>
                </c:pt>
                <c:pt idx="50">
                  <c:v>990.03875000000005</c:v>
                </c:pt>
                <c:pt idx="51">
                  <c:v>989.84056250000003</c:v>
                </c:pt>
                <c:pt idx="52">
                  <c:v>989.64237500000002</c:v>
                </c:pt>
                <c:pt idx="53">
                  <c:v>989.44425000000001</c:v>
                </c:pt>
                <c:pt idx="54">
                  <c:v>989.24618750000002</c:v>
                </c:pt>
                <c:pt idx="55">
                  <c:v>989.04812500000003</c:v>
                </c:pt>
                <c:pt idx="56">
                  <c:v>988.85012500000005</c:v>
                </c:pt>
                <c:pt idx="57">
                  <c:v>988.65212499999996</c:v>
                </c:pt>
                <c:pt idx="58">
                  <c:v>988.45418749999999</c:v>
                </c:pt>
                <c:pt idx="59">
                  <c:v>988.25631250000004</c:v>
                </c:pt>
                <c:pt idx="60">
                  <c:v>988.05843749999997</c:v>
                </c:pt>
                <c:pt idx="61">
                  <c:v>987.86062500000003</c:v>
                </c:pt>
                <c:pt idx="62">
                  <c:v>987.66287499999999</c:v>
                </c:pt>
                <c:pt idx="63">
                  <c:v>987.46512499999994</c:v>
                </c:pt>
                <c:pt idx="64">
                  <c:v>987.26743750000003</c:v>
                </c:pt>
                <c:pt idx="65">
                  <c:v>987.06981250000001</c:v>
                </c:pt>
                <c:pt idx="66">
                  <c:v>986.8721875</c:v>
                </c:pt>
                <c:pt idx="67">
                  <c:v>986.67462499999999</c:v>
                </c:pt>
                <c:pt idx="68">
                  <c:v>986.47706249999999</c:v>
                </c:pt>
                <c:pt idx="69">
                  <c:v>986.2795625</c:v>
                </c:pt>
                <c:pt idx="70">
                  <c:v>986.08212500000002</c:v>
                </c:pt>
                <c:pt idx="71">
                  <c:v>985.88468750000004</c:v>
                </c:pt>
                <c:pt idx="72">
                  <c:v>985.68731249999996</c:v>
                </c:pt>
                <c:pt idx="73">
                  <c:v>985.49</c:v>
                </c:pt>
                <c:pt idx="74">
                  <c:v>985.29268750000006</c:v>
                </c:pt>
                <c:pt idx="75">
                  <c:v>985.0954375</c:v>
                </c:pt>
                <c:pt idx="76">
                  <c:v>984.89824999999996</c:v>
                </c:pt>
                <c:pt idx="77">
                  <c:v>984.70106250000003</c:v>
                </c:pt>
                <c:pt idx="78">
                  <c:v>984.50393750000001</c:v>
                </c:pt>
                <c:pt idx="79">
                  <c:v>984.30681249999998</c:v>
                </c:pt>
                <c:pt idx="80">
                  <c:v>984.10974999999996</c:v>
                </c:pt>
                <c:pt idx="81">
                  <c:v>983.91274999999996</c:v>
                </c:pt>
                <c:pt idx="82">
                  <c:v>983.71574999999996</c:v>
                </c:pt>
                <c:pt idx="83">
                  <c:v>983.51881249999997</c:v>
                </c:pt>
                <c:pt idx="84">
                  <c:v>983.32193749999999</c:v>
                </c:pt>
                <c:pt idx="85">
                  <c:v>983.12506250000001</c:v>
                </c:pt>
                <c:pt idx="86">
                  <c:v>982.92825000000005</c:v>
                </c:pt>
                <c:pt idx="87">
                  <c:v>982.73143749999997</c:v>
                </c:pt>
                <c:pt idx="88">
                  <c:v>982.53468750000002</c:v>
                </c:pt>
                <c:pt idx="89">
                  <c:v>982.33799999999997</c:v>
                </c:pt>
                <c:pt idx="90">
                  <c:v>982.14131250000003</c:v>
                </c:pt>
                <c:pt idx="91">
                  <c:v>981.94468749999999</c:v>
                </c:pt>
                <c:pt idx="92">
                  <c:v>981.74812499999996</c:v>
                </c:pt>
                <c:pt idx="93">
                  <c:v>981.55156250000005</c:v>
                </c:pt>
                <c:pt idx="94">
                  <c:v>981.35506250000003</c:v>
                </c:pt>
                <c:pt idx="95">
                  <c:v>981.15856250000002</c:v>
                </c:pt>
                <c:pt idx="96">
                  <c:v>980.96212500000001</c:v>
                </c:pt>
                <c:pt idx="97">
                  <c:v>980.76575000000003</c:v>
                </c:pt>
                <c:pt idx="98">
                  <c:v>980.56937500000004</c:v>
                </c:pt>
                <c:pt idx="99">
                  <c:v>980.37306249999995</c:v>
                </c:pt>
                <c:pt idx="100">
                  <c:v>980.17681249999998</c:v>
                </c:pt>
                <c:pt idx="101">
                  <c:v>979.98056250000002</c:v>
                </c:pt>
                <c:pt idx="102">
                  <c:v>979.78437499999995</c:v>
                </c:pt>
                <c:pt idx="103">
                  <c:v>979.58825000000002</c:v>
                </c:pt>
                <c:pt idx="104">
                  <c:v>979.39212499999996</c:v>
                </c:pt>
                <c:pt idx="105">
                  <c:v>979.19606250000004</c:v>
                </c:pt>
                <c:pt idx="106">
                  <c:v>979</c:v>
                </c:pt>
                <c:pt idx="107">
                  <c:v>978.80399999999997</c:v>
                </c:pt>
                <c:pt idx="108">
                  <c:v>978.60806249999996</c:v>
                </c:pt>
                <c:pt idx="109">
                  <c:v>978.41212499999995</c:v>
                </c:pt>
                <c:pt idx="110">
                  <c:v>978.21624999999995</c:v>
                </c:pt>
                <c:pt idx="111">
                  <c:v>978.02043749999996</c:v>
                </c:pt>
                <c:pt idx="112">
                  <c:v>977.82462499999997</c:v>
                </c:pt>
                <c:pt idx="113">
                  <c:v>977.62887499999999</c:v>
                </c:pt>
                <c:pt idx="114">
                  <c:v>977.43312500000002</c:v>
                </c:pt>
                <c:pt idx="115">
                  <c:v>977.23743750000006</c:v>
                </c:pt>
                <c:pt idx="116">
                  <c:v>977.04181249999999</c:v>
                </c:pt>
                <c:pt idx="117">
                  <c:v>976.84618750000004</c:v>
                </c:pt>
                <c:pt idx="118">
                  <c:v>976.65062499999999</c:v>
                </c:pt>
                <c:pt idx="119">
                  <c:v>976.45512499999995</c:v>
                </c:pt>
                <c:pt idx="120">
                  <c:v>976.25962500000003</c:v>
                </c:pt>
                <c:pt idx="121">
                  <c:v>976.0641875</c:v>
                </c:pt>
                <c:pt idx="122">
                  <c:v>975.86874999999998</c:v>
                </c:pt>
                <c:pt idx="123">
                  <c:v>975.67337499999996</c:v>
                </c:pt>
                <c:pt idx="124">
                  <c:v>975.47806249999996</c:v>
                </c:pt>
                <c:pt idx="125">
                  <c:v>975.28274999999996</c:v>
                </c:pt>
                <c:pt idx="126">
                  <c:v>975.08749999999998</c:v>
                </c:pt>
                <c:pt idx="127">
                  <c:v>974.8923125</c:v>
                </c:pt>
                <c:pt idx="128">
                  <c:v>974.69712500000003</c:v>
                </c:pt>
                <c:pt idx="129">
                  <c:v>974.50199999999995</c:v>
                </c:pt>
                <c:pt idx="130">
                  <c:v>974.30687499999999</c:v>
                </c:pt>
                <c:pt idx="131">
                  <c:v>974.11181250000004</c:v>
                </c:pt>
                <c:pt idx="132">
                  <c:v>973.91681249999999</c:v>
                </c:pt>
                <c:pt idx="133">
                  <c:v>973.72181250000006</c:v>
                </c:pt>
                <c:pt idx="134">
                  <c:v>973.52687500000002</c:v>
                </c:pt>
                <c:pt idx="135">
                  <c:v>973.33199999999999</c:v>
                </c:pt>
                <c:pt idx="136">
                  <c:v>973.13712499999997</c:v>
                </c:pt>
                <c:pt idx="137">
                  <c:v>972.94231249999996</c:v>
                </c:pt>
                <c:pt idx="138">
                  <c:v>972.74749999999995</c:v>
                </c:pt>
                <c:pt idx="139">
                  <c:v>972.55274999999995</c:v>
                </c:pt>
                <c:pt idx="140">
                  <c:v>972.35806249999996</c:v>
                </c:pt>
                <c:pt idx="141">
                  <c:v>972.16337499999997</c:v>
                </c:pt>
                <c:pt idx="142">
                  <c:v>971.96875</c:v>
                </c:pt>
                <c:pt idx="143">
                  <c:v>971.77418750000004</c:v>
                </c:pt>
                <c:pt idx="144">
                  <c:v>971.57962499999996</c:v>
                </c:pt>
                <c:pt idx="145">
                  <c:v>971.38512500000002</c:v>
                </c:pt>
                <c:pt idx="146">
                  <c:v>971.19062499999995</c:v>
                </c:pt>
                <c:pt idx="147">
                  <c:v>970.99618750000002</c:v>
                </c:pt>
                <c:pt idx="148">
                  <c:v>970.80181249999998</c:v>
                </c:pt>
                <c:pt idx="149">
                  <c:v>970.60743749999995</c:v>
                </c:pt>
                <c:pt idx="150">
                  <c:v>970.41312500000004</c:v>
                </c:pt>
                <c:pt idx="151">
                  <c:v>970.21887500000003</c:v>
                </c:pt>
                <c:pt idx="152">
                  <c:v>970.02462500000001</c:v>
                </c:pt>
                <c:pt idx="153">
                  <c:v>969.83043750000002</c:v>
                </c:pt>
                <c:pt idx="154">
                  <c:v>969.63625000000002</c:v>
                </c:pt>
                <c:pt idx="155">
                  <c:v>969.44212500000003</c:v>
                </c:pt>
                <c:pt idx="156">
                  <c:v>969.24806249999995</c:v>
                </c:pt>
                <c:pt idx="157">
                  <c:v>969.05399999999997</c:v>
                </c:pt>
                <c:pt idx="158">
                  <c:v>968.86</c:v>
                </c:pt>
                <c:pt idx="159">
                  <c:v>968.66606249999995</c:v>
                </c:pt>
                <c:pt idx="160">
                  <c:v>968.47212500000001</c:v>
                </c:pt>
                <c:pt idx="161">
                  <c:v>968.27824999999996</c:v>
                </c:pt>
                <c:pt idx="162">
                  <c:v>968.08437500000002</c:v>
                </c:pt>
                <c:pt idx="163">
                  <c:v>967.89056249999999</c:v>
                </c:pt>
                <c:pt idx="164">
                  <c:v>967.69681249999996</c:v>
                </c:pt>
                <c:pt idx="165">
                  <c:v>967.50306250000006</c:v>
                </c:pt>
                <c:pt idx="166">
                  <c:v>967.30937500000005</c:v>
                </c:pt>
                <c:pt idx="167">
                  <c:v>967.11568750000004</c:v>
                </c:pt>
                <c:pt idx="168">
                  <c:v>966.92206250000004</c:v>
                </c:pt>
                <c:pt idx="169">
                  <c:v>966.72850000000005</c:v>
                </c:pt>
                <c:pt idx="170">
                  <c:v>966.53493749999996</c:v>
                </c:pt>
                <c:pt idx="171">
                  <c:v>966.34143749999998</c:v>
                </c:pt>
                <c:pt idx="172">
                  <c:v>966.14800000000002</c:v>
                </c:pt>
                <c:pt idx="173">
                  <c:v>965.95456249999995</c:v>
                </c:pt>
                <c:pt idx="174">
                  <c:v>965.76118750000001</c:v>
                </c:pt>
                <c:pt idx="175">
                  <c:v>965.56781249999995</c:v>
                </c:pt>
                <c:pt idx="176">
                  <c:v>965.37450000000001</c:v>
                </c:pt>
                <c:pt idx="177">
                  <c:v>965.18124999999998</c:v>
                </c:pt>
                <c:pt idx="178">
                  <c:v>964.98800000000006</c:v>
                </c:pt>
                <c:pt idx="179">
                  <c:v>964.79481250000003</c:v>
                </c:pt>
                <c:pt idx="180">
                  <c:v>964.60168750000003</c:v>
                </c:pt>
                <c:pt idx="181">
                  <c:v>964.40856250000002</c:v>
                </c:pt>
                <c:pt idx="182">
                  <c:v>964.21550000000002</c:v>
                </c:pt>
                <c:pt idx="183">
                  <c:v>964.02243750000002</c:v>
                </c:pt>
                <c:pt idx="184">
                  <c:v>963.82943750000004</c:v>
                </c:pt>
                <c:pt idx="185">
                  <c:v>963.63649999999996</c:v>
                </c:pt>
                <c:pt idx="186">
                  <c:v>963.44356249999998</c:v>
                </c:pt>
                <c:pt idx="187">
                  <c:v>963.25068750000003</c:v>
                </c:pt>
                <c:pt idx="188">
                  <c:v>963.05781249999995</c:v>
                </c:pt>
                <c:pt idx="189">
                  <c:v>962.86500000000001</c:v>
                </c:pt>
                <c:pt idx="190">
                  <c:v>962.67224999999996</c:v>
                </c:pt>
                <c:pt idx="191">
                  <c:v>962.47950000000003</c:v>
                </c:pt>
                <c:pt idx="192">
                  <c:v>962.2868125</c:v>
                </c:pt>
                <c:pt idx="193">
                  <c:v>962.09418749999998</c:v>
                </c:pt>
                <c:pt idx="194">
                  <c:v>961.90156249999995</c:v>
                </c:pt>
                <c:pt idx="195">
                  <c:v>961.70899999999995</c:v>
                </c:pt>
                <c:pt idx="196">
                  <c:v>961.51643750000005</c:v>
                </c:pt>
                <c:pt idx="197">
                  <c:v>961.32393750000006</c:v>
                </c:pt>
                <c:pt idx="198">
                  <c:v>961.13149999999996</c:v>
                </c:pt>
                <c:pt idx="199">
                  <c:v>960.93906249999998</c:v>
                </c:pt>
                <c:pt idx="200">
                  <c:v>960.74668750000001</c:v>
                </c:pt>
                <c:pt idx="201">
                  <c:v>960.55437500000005</c:v>
                </c:pt>
                <c:pt idx="202">
                  <c:v>960.36206249999998</c:v>
                </c:pt>
                <c:pt idx="203">
                  <c:v>960.16981250000003</c:v>
                </c:pt>
                <c:pt idx="204">
                  <c:v>959.97756249999998</c:v>
                </c:pt>
                <c:pt idx="205">
                  <c:v>959.78537500000004</c:v>
                </c:pt>
                <c:pt idx="206">
                  <c:v>959.59325000000001</c:v>
                </c:pt>
                <c:pt idx="207">
                  <c:v>959.40112499999998</c:v>
                </c:pt>
                <c:pt idx="208">
                  <c:v>959.20906249999996</c:v>
                </c:pt>
                <c:pt idx="209">
                  <c:v>959.01700000000005</c:v>
                </c:pt>
                <c:pt idx="210">
                  <c:v>958.82500000000005</c:v>
                </c:pt>
                <c:pt idx="211">
                  <c:v>958.63306250000005</c:v>
                </c:pt>
                <c:pt idx="212">
                  <c:v>958.44112500000006</c:v>
                </c:pt>
                <c:pt idx="213">
                  <c:v>958.24924999999996</c:v>
                </c:pt>
                <c:pt idx="214">
                  <c:v>958.05743749999999</c:v>
                </c:pt>
                <c:pt idx="215">
                  <c:v>957.86562500000002</c:v>
                </c:pt>
                <c:pt idx="216">
                  <c:v>957.67387499999995</c:v>
                </c:pt>
                <c:pt idx="217">
                  <c:v>957.482125</c:v>
                </c:pt>
                <c:pt idx="218">
                  <c:v>957.29043750000005</c:v>
                </c:pt>
                <c:pt idx="219">
                  <c:v>957.09881250000001</c:v>
                </c:pt>
                <c:pt idx="220">
                  <c:v>956.90718749999996</c:v>
                </c:pt>
                <c:pt idx="221">
                  <c:v>956.71562500000005</c:v>
                </c:pt>
                <c:pt idx="222">
                  <c:v>956.52406250000001</c:v>
                </c:pt>
                <c:pt idx="223">
                  <c:v>956.33256249999999</c:v>
                </c:pt>
                <c:pt idx="224">
                  <c:v>956.14112499999999</c:v>
                </c:pt>
                <c:pt idx="225">
                  <c:v>955.94968749999998</c:v>
                </c:pt>
                <c:pt idx="226">
                  <c:v>955.75831249999999</c:v>
                </c:pt>
                <c:pt idx="227">
                  <c:v>955.56693749999999</c:v>
                </c:pt>
                <c:pt idx="228">
                  <c:v>955.37562500000001</c:v>
                </c:pt>
                <c:pt idx="229">
                  <c:v>955.18437500000005</c:v>
                </c:pt>
                <c:pt idx="230">
                  <c:v>954.99312499999996</c:v>
                </c:pt>
                <c:pt idx="231">
                  <c:v>954.80193750000001</c:v>
                </c:pt>
                <c:pt idx="232">
                  <c:v>954.61081249999995</c:v>
                </c:pt>
                <c:pt idx="233">
                  <c:v>954.41968750000001</c:v>
                </c:pt>
                <c:pt idx="234">
                  <c:v>954.22862499999997</c:v>
                </c:pt>
                <c:pt idx="235">
                  <c:v>954.03756250000004</c:v>
                </c:pt>
                <c:pt idx="236">
                  <c:v>953.8465625</c:v>
                </c:pt>
                <c:pt idx="237">
                  <c:v>953.65562499999999</c:v>
                </c:pt>
                <c:pt idx="238">
                  <c:v>953.46468749999997</c:v>
                </c:pt>
                <c:pt idx="239">
                  <c:v>953.27381249999996</c:v>
                </c:pt>
                <c:pt idx="240">
                  <c:v>953.08293749999996</c:v>
                </c:pt>
                <c:pt idx="241">
                  <c:v>952.89212499999996</c:v>
                </c:pt>
                <c:pt idx="242">
                  <c:v>952.70137499999998</c:v>
                </c:pt>
                <c:pt idx="243">
                  <c:v>952.510625</c:v>
                </c:pt>
                <c:pt idx="244">
                  <c:v>952.31993750000004</c:v>
                </c:pt>
                <c:pt idx="245">
                  <c:v>952.12924999999996</c:v>
                </c:pt>
                <c:pt idx="246">
                  <c:v>951.938625</c:v>
                </c:pt>
                <c:pt idx="247">
                  <c:v>951.74806249999995</c:v>
                </c:pt>
                <c:pt idx="248">
                  <c:v>951.5575</c:v>
                </c:pt>
                <c:pt idx="249">
                  <c:v>951.36699999999996</c:v>
                </c:pt>
                <c:pt idx="250">
                  <c:v>951.17656250000005</c:v>
                </c:pt>
                <c:pt idx="251">
                  <c:v>950.98612500000002</c:v>
                </c:pt>
                <c:pt idx="252">
                  <c:v>950.79575</c:v>
                </c:pt>
                <c:pt idx="253">
                  <c:v>950.60537499999998</c:v>
                </c:pt>
                <c:pt idx="254">
                  <c:v>950.41506249999998</c:v>
                </c:pt>
                <c:pt idx="255">
                  <c:v>950.22481249999998</c:v>
                </c:pt>
                <c:pt idx="256">
                  <c:v>950.03456249999999</c:v>
                </c:pt>
                <c:pt idx="257">
                  <c:v>949.84437500000001</c:v>
                </c:pt>
                <c:pt idx="258">
                  <c:v>949.65418750000003</c:v>
                </c:pt>
                <c:pt idx="259">
                  <c:v>949.46406249999995</c:v>
                </c:pt>
                <c:pt idx="260">
                  <c:v>949.274</c:v>
                </c:pt>
                <c:pt idx="261">
                  <c:v>949.08393750000005</c:v>
                </c:pt>
                <c:pt idx="262">
                  <c:v>948.89393749999999</c:v>
                </c:pt>
                <c:pt idx="263">
                  <c:v>948.70393750000005</c:v>
                </c:pt>
                <c:pt idx="264">
                  <c:v>948.51400000000001</c:v>
                </c:pt>
                <c:pt idx="265">
                  <c:v>948.32412499999998</c:v>
                </c:pt>
                <c:pt idx="266">
                  <c:v>948.13424999999995</c:v>
                </c:pt>
                <c:pt idx="267">
                  <c:v>947.94443750000005</c:v>
                </c:pt>
                <c:pt idx="268">
                  <c:v>947.75468750000005</c:v>
                </c:pt>
                <c:pt idx="269">
                  <c:v>947.56493750000004</c:v>
                </c:pt>
                <c:pt idx="270">
                  <c:v>947.37525000000005</c:v>
                </c:pt>
                <c:pt idx="271">
                  <c:v>947.18556249999995</c:v>
                </c:pt>
                <c:pt idx="272">
                  <c:v>946.99593749999997</c:v>
                </c:pt>
                <c:pt idx="273">
                  <c:v>946.806375</c:v>
                </c:pt>
                <c:pt idx="274">
                  <c:v>946.61681250000004</c:v>
                </c:pt>
                <c:pt idx="275">
                  <c:v>946.42731249999997</c:v>
                </c:pt>
                <c:pt idx="276">
                  <c:v>946.23781250000002</c:v>
                </c:pt>
                <c:pt idx="277">
                  <c:v>946.04837499999996</c:v>
                </c:pt>
                <c:pt idx="278">
                  <c:v>945.85900000000004</c:v>
                </c:pt>
                <c:pt idx="279">
                  <c:v>945.669625</c:v>
                </c:pt>
                <c:pt idx="280">
                  <c:v>945.48031249999997</c:v>
                </c:pt>
                <c:pt idx="281">
                  <c:v>945.29100000000005</c:v>
                </c:pt>
                <c:pt idx="282">
                  <c:v>945.10175000000004</c:v>
                </c:pt>
                <c:pt idx="283">
                  <c:v>944.91256250000004</c:v>
                </c:pt>
                <c:pt idx="284">
                  <c:v>944.72337500000003</c:v>
                </c:pt>
                <c:pt idx="285">
                  <c:v>944.53425000000004</c:v>
                </c:pt>
                <c:pt idx="286">
                  <c:v>944.34512500000005</c:v>
                </c:pt>
                <c:pt idx="287">
                  <c:v>944.15606249999996</c:v>
                </c:pt>
                <c:pt idx="288">
                  <c:v>943.9670625</c:v>
                </c:pt>
                <c:pt idx="289">
                  <c:v>943.77806250000003</c:v>
                </c:pt>
                <c:pt idx="290">
                  <c:v>943.58912499999997</c:v>
                </c:pt>
                <c:pt idx="291">
                  <c:v>943.40018750000002</c:v>
                </c:pt>
                <c:pt idx="292">
                  <c:v>943.21131249999996</c:v>
                </c:pt>
                <c:pt idx="293">
                  <c:v>943.02250000000004</c:v>
                </c:pt>
                <c:pt idx="294">
                  <c:v>942.8336875</c:v>
                </c:pt>
                <c:pt idx="295">
                  <c:v>942.64493749999997</c:v>
                </c:pt>
                <c:pt idx="296">
                  <c:v>942.45618750000006</c:v>
                </c:pt>
                <c:pt idx="297">
                  <c:v>942.26750000000004</c:v>
                </c:pt>
                <c:pt idx="298">
                  <c:v>942.07887500000004</c:v>
                </c:pt>
                <c:pt idx="299">
                  <c:v>941.89025000000004</c:v>
                </c:pt>
                <c:pt idx="300">
                  <c:v>941.70168750000005</c:v>
                </c:pt>
                <c:pt idx="301">
                  <c:v>941.51318749999996</c:v>
                </c:pt>
                <c:pt idx="302">
                  <c:v>941.32468749999998</c:v>
                </c:pt>
                <c:pt idx="303">
                  <c:v>941.13625000000002</c:v>
                </c:pt>
                <c:pt idx="304">
                  <c:v>940.94781250000005</c:v>
                </c:pt>
                <c:pt idx="305">
                  <c:v>940.75943749999999</c:v>
                </c:pt>
                <c:pt idx="306">
                  <c:v>940.57112500000005</c:v>
                </c:pt>
                <c:pt idx="307">
                  <c:v>940.3828125</c:v>
                </c:pt>
                <c:pt idx="308">
                  <c:v>940.19456249999996</c:v>
                </c:pt>
                <c:pt idx="309">
                  <c:v>940.00631250000004</c:v>
                </c:pt>
                <c:pt idx="310">
                  <c:v>939.81812500000001</c:v>
                </c:pt>
                <c:pt idx="311">
                  <c:v>939.63</c:v>
                </c:pt>
                <c:pt idx="312">
                  <c:v>939.44187499999998</c:v>
                </c:pt>
                <c:pt idx="313">
                  <c:v>939.25381249999998</c:v>
                </c:pt>
                <c:pt idx="314">
                  <c:v>939.06574999999998</c:v>
                </c:pt>
                <c:pt idx="315">
                  <c:v>938.87774999999999</c:v>
                </c:pt>
                <c:pt idx="316">
                  <c:v>938.68981250000002</c:v>
                </c:pt>
                <c:pt idx="317">
                  <c:v>938.50187500000004</c:v>
                </c:pt>
                <c:pt idx="318">
                  <c:v>938.31399999999996</c:v>
                </c:pt>
                <c:pt idx="319">
                  <c:v>938.126125</c:v>
                </c:pt>
                <c:pt idx="320">
                  <c:v>937.93831250000005</c:v>
                </c:pt>
                <c:pt idx="321">
                  <c:v>937.7505625</c:v>
                </c:pt>
                <c:pt idx="322">
                  <c:v>937.56281249999995</c:v>
                </c:pt>
                <c:pt idx="323">
                  <c:v>937.37512500000003</c:v>
                </c:pt>
                <c:pt idx="324">
                  <c:v>937.18743749999999</c:v>
                </c:pt>
                <c:pt idx="325">
                  <c:v>936.99981249999996</c:v>
                </c:pt>
                <c:pt idx="326">
                  <c:v>936.81224999999995</c:v>
                </c:pt>
                <c:pt idx="327">
                  <c:v>936.62468750000005</c:v>
                </c:pt>
                <c:pt idx="328">
                  <c:v>936.43718750000005</c:v>
                </c:pt>
                <c:pt idx="329">
                  <c:v>936.24968750000005</c:v>
                </c:pt>
                <c:pt idx="330">
                  <c:v>936.06224999999995</c:v>
                </c:pt>
                <c:pt idx="331">
                  <c:v>935.87487499999997</c:v>
                </c:pt>
                <c:pt idx="332">
                  <c:v>935.6875</c:v>
                </c:pt>
                <c:pt idx="333">
                  <c:v>935.50018750000004</c:v>
                </c:pt>
                <c:pt idx="334">
                  <c:v>935.31287499999996</c:v>
                </c:pt>
                <c:pt idx="335">
                  <c:v>935.12562500000001</c:v>
                </c:pt>
                <c:pt idx="336">
                  <c:v>934.93843749999996</c:v>
                </c:pt>
                <c:pt idx="337">
                  <c:v>934.75125000000003</c:v>
                </c:pt>
                <c:pt idx="338">
                  <c:v>934.56412499999999</c:v>
                </c:pt>
                <c:pt idx="339">
                  <c:v>934.37699999999995</c:v>
                </c:pt>
                <c:pt idx="340">
                  <c:v>934.18993750000004</c:v>
                </c:pt>
                <c:pt idx="341">
                  <c:v>934.00293750000003</c:v>
                </c:pt>
                <c:pt idx="342">
                  <c:v>933.81593750000002</c:v>
                </c:pt>
                <c:pt idx="343">
                  <c:v>933.62900000000002</c:v>
                </c:pt>
                <c:pt idx="344">
                  <c:v>933.44206250000002</c:v>
                </c:pt>
                <c:pt idx="345">
                  <c:v>933.25518750000003</c:v>
                </c:pt>
                <c:pt idx="346">
                  <c:v>933.06837499999995</c:v>
                </c:pt>
                <c:pt idx="347">
                  <c:v>932.88156249999997</c:v>
                </c:pt>
                <c:pt idx="348">
                  <c:v>932.69481250000001</c:v>
                </c:pt>
                <c:pt idx="349">
                  <c:v>932.50806250000005</c:v>
                </c:pt>
                <c:pt idx="350">
                  <c:v>932.32137499999999</c:v>
                </c:pt>
                <c:pt idx="351">
                  <c:v>932.13475000000005</c:v>
                </c:pt>
                <c:pt idx="352">
                  <c:v>931.948125</c:v>
                </c:pt>
                <c:pt idx="353">
                  <c:v>931.76156249999997</c:v>
                </c:pt>
                <c:pt idx="354">
                  <c:v>931.57500000000005</c:v>
                </c:pt>
                <c:pt idx="355">
                  <c:v>931.38850000000002</c:v>
                </c:pt>
                <c:pt idx="356">
                  <c:v>931.20206250000001</c:v>
                </c:pt>
                <c:pt idx="357">
                  <c:v>931.015625</c:v>
                </c:pt>
                <c:pt idx="358">
                  <c:v>930.82925</c:v>
                </c:pt>
                <c:pt idx="359">
                  <c:v>930.642875</c:v>
                </c:pt>
                <c:pt idx="360">
                  <c:v>930.45656250000002</c:v>
                </c:pt>
                <c:pt idx="361">
                  <c:v>930.27031250000005</c:v>
                </c:pt>
                <c:pt idx="362">
                  <c:v>930.08406249999996</c:v>
                </c:pt>
                <c:pt idx="363">
                  <c:v>929.897875</c:v>
                </c:pt>
                <c:pt idx="364">
                  <c:v>929.71168750000004</c:v>
                </c:pt>
                <c:pt idx="365">
                  <c:v>929.52556249999998</c:v>
                </c:pt>
              </c:numCache>
            </c:numRef>
          </c:yVal>
          <c:smooth val="1"/>
          <c:extLst>
            <c:ext xmlns:c16="http://schemas.microsoft.com/office/drawing/2014/chart" uri="{C3380CC4-5D6E-409C-BE32-E72D297353CC}">
              <c16:uniqueId val="{00000002-61EC-4956-994A-1716DED470D3}"/>
            </c:ext>
          </c:extLst>
        </c:ser>
        <c:dLbls>
          <c:showLegendKey val="0"/>
          <c:showVal val="0"/>
          <c:showCatName val="0"/>
          <c:showSerName val="0"/>
          <c:showPercent val="0"/>
          <c:showBubbleSize val="0"/>
        </c:dLbls>
        <c:axId val="166313576"/>
        <c:axId val="166352400"/>
      </c:scatterChart>
      <c:valAx>
        <c:axId val="166313576"/>
        <c:scaling>
          <c:orientation val="minMax"/>
          <c:max val="90"/>
          <c:min val="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r>
                  <a:rPr lang="en-US" dirty="0">
                    <a:solidFill>
                      <a:sysClr val="windowText" lastClr="000000"/>
                    </a:solidFill>
                  </a:rPr>
                  <a:t>Time</a:t>
                </a:r>
                <a:r>
                  <a:rPr lang="en-US" baseline="0" dirty="0">
                    <a:solidFill>
                      <a:sysClr val="windowText" lastClr="000000"/>
                    </a:solidFill>
                  </a:rPr>
                  <a:t> </a:t>
                </a:r>
                <a:r>
                  <a:rPr lang="en-US" dirty="0">
                    <a:solidFill>
                      <a:sysClr val="windowText" lastClr="000000"/>
                    </a:solidFill>
                  </a:rPr>
                  <a:t>(days)</a:t>
                </a:r>
              </a:p>
            </c:rich>
          </c:tx>
          <c:layout>
            <c:manualLayout>
              <c:xMode val="edge"/>
              <c:yMode val="edge"/>
              <c:x val="0.46408544025917609"/>
              <c:y val="0.8554798825813783"/>
            </c:manualLayout>
          </c:layout>
          <c:overlay val="0"/>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cs-CZ"/>
            </a:p>
          </c:txPr>
        </c:title>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ysClr val="windowText" lastClr="000000"/>
                </a:solidFill>
                <a:latin typeface="+mn-lt"/>
                <a:ea typeface="+mn-ea"/>
                <a:cs typeface="+mn-cs"/>
              </a:defRPr>
            </a:pPr>
            <a:endParaRPr lang="cs-CZ"/>
          </a:p>
        </c:txPr>
        <c:crossAx val="166352400"/>
        <c:crosses val="autoZero"/>
        <c:crossBetween val="midCat"/>
        <c:majorUnit val="30"/>
      </c:valAx>
      <c:valAx>
        <c:axId val="166352400"/>
        <c:scaling>
          <c:orientation val="minMax"/>
          <c:max val="1200"/>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r>
                  <a:rPr lang="cs-CZ">
                    <a:solidFill>
                      <a:sysClr val="windowText" lastClr="000000"/>
                    </a:solidFill>
                  </a:rPr>
                  <a:t>Surface activity </a:t>
                </a:r>
                <a:r>
                  <a:rPr lang="en-US">
                    <a:solidFill>
                      <a:sysClr val="windowText" lastClr="000000"/>
                    </a:solidFill>
                  </a:rPr>
                  <a:t>(kBq/m2)</a:t>
                </a:r>
                <a:endParaRPr lang="cs-CZ">
                  <a:solidFill>
                    <a:sysClr val="windowText" lastClr="000000"/>
                  </a:solidFill>
                </a:endParaRPr>
              </a:p>
            </c:rich>
          </c:tx>
          <c:layout>
            <c:manualLayout>
              <c:xMode val="edge"/>
              <c:yMode val="edge"/>
              <c:x val="1.4628551865799385E-2"/>
              <c:y val="0.30494382446798463"/>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cs-CZ"/>
            </a:p>
          </c:txPr>
        </c:title>
        <c:numFmt formatCode="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97" b="0" i="0" u="none" strike="noStrike" kern="1200" spc="0" baseline="0">
                <a:solidFill>
                  <a:sysClr val="windowText" lastClr="000000"/>
                </a:solidFill>
                <a:latin typeface="+mn-lt"/>
                <a:ea typeface="+mn-ea"/>
                <a:cs typeface="+mn-cs"/>
              </a:defRPr>
            </a:pPr>
            <a:endParaRPr lang="cs-CZ"/>
          </a:p>
        </c:txPr>
        <c:crossAx val="166313576"/>
        <c:crosses val="autoZero"/>
        <c:crossBetween val="midCat"/>
        <c:majorUnit val="200"/>
      </c:valAx>
      <c:spPr>
        <a:gradFill>
          <a:gsLst>
            <a:gs pos="100000">
              <a:schemeClr val="lt1">
                <a:lumMod val="95000"/>
              </a:schemeClr>
            </a:gs>
            <a:gs pos="0">
              <a:schemeClr val="lt1">
                <a:alpha val="0"/>
              </a:schemeClr>
            </a:gs>
          </a:gsLst>
          <a:lin ang="5400000" scaled="0"/>
        </a:gradFill>
        <a:ln>
          <a:noFill/>
        </a:ln>
        <a:effectLst/>
      </c:spPr>
    </c:plotArea>
    <c:legend>
      <c:legendPos val="b"/>
      <c:layout>
        <c:manualLayout>
          <c:xMode val="edge"/>
          <c:yMode val="edge"/>
          <c:x val="0.19715779651497481"/>
          <c:y val="0.94319020810130971"/>
          <c:w val="0.57771676702326946"/>
          <c:h val="5.1827598825511037E-2"/>
        </c:manualLayout>
      </c:layout>
      <c:overlay val="0"/>
      <c:spPr>
        <a:noFill/>
        <a:ln>
          <a:noFill/>
        </a:ln>
        <a:effectLst/>
      </c:spPr>
      <c:txPr>
        <a:bodyPr rot="0" spcFirstLastPara="1" vertOverflow="ellipsis" vert="horz" wrap="square" anchor="ctr" anchorCtr="1"/>
        <a:lstStyle/>
        <a:p>
          <a:pPr>
            <a:defRPr sz="1197" b="0" i="0" u="none" strike="noStrike" kern="1200" spc="0" baseline="0">
              <a:solidFill>
                <a:sysClr val="windowText" lastClr="000000"/>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83E8-2D34-4A62-AACC-1EEBCFD9CBF8}" type="datetimeFigureOut">
              <a:rPr lang="cs-CZ" smtClean="0"/>
              <a:t>22.3.2019</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1BDA98-CEB6-4AD4-B214-3F11898F724D}" type="slidenum">
              <a:rPr lang="cs-CZ" smtClean="0"/>
              <a:t>‹#›</a:t>
            </a:fld>
            <a:endParaRPr lang="cs-CZ" dirty="0"/>
          </a:p>
        </p:txBody>
      </p:sp>
    </p:spTree>
    <p:extLst>
      <p:ext uri="{BB962C8B-B14F-4D97-AF65-F5344CB8AC3E}">
        <p14:creationId xmlns:p14="http://schemas.microsoft.com/office/powerpoint/2010/main" val="1868920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41C17-98AC-4707-B1A4-1A7B5D119847}" type="datetimeFigureOut">
              <a:rPr lang="cs-CZ" smtClean="0"/>
              <a:t>22.3.2019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D2D51-90C7-41C8-88AA-CE5BACF058AA}" type="slidenum">
              <a:rPr lang="cs-CZ" smtClean="0"/>
              <a:t>‹#›</a:t>
            </a:fld>
            <a:endParaRPr lang="cs-CZ" dirty="0"/>
          </a:p>
        </p:txBody>
      </p:sp>
    </p:spTree>
    <p:extLst>
      <p:ext uri="{BB962C8B-B14F-4D97-AF65-F5344CB8AC3E}">
        <p14:creationId xmlns:p14="http://schemas.microsoft.com/office/powerpoint/2010/main" val="25155925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23D2D51-90C7-41C8-88AA-CE5BACF058AA}" type="slidenum">
              <a:rPr lang="cs-CZ" smtClean="0"/>
              <a:t>1</a:t>
            </a:fld>
            <a:endParaRPr lang="cs-CZ" dirty="0"/>
          </a:p>
        </p:txBody>
      </p:sp>
    </p:spTree>
    <p:extLst>
      <p:ext uri="{BB962C8B-B14F-4D97-AF65-F5344CB8AC3E}">
        <p14:creationId xmlns:p14="http://schemas.microsoft.com/office/powerpoint/2010/main" val="115671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23D2D51-90C7-41C8-88AA-CE5BACF058AA}" type="slidenum">
              <a:rPr lang="cs-CZ" smtClean="0"/>
              <a:t>2</a:t>
            </a:fld>
            <a:endParaRPr lang="cs-CZ" dirty="0"/>
          </a:p>
        </p:txBody>
      </p:sp>
    </p:spTree>
    <p:extLst>
      <p:ext uri="{BB962C8B-B14F-4D97-AF65-F5344CB8AC3E}">
        <p14:creationId xmlns:p14="http://schemas.microsoft.com/office/powerpoint/2010/main" val="94523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23D2D51-90C7-41C8-88AA-CE5BACF058AA}" type="slidenum">
              <a:rPr lang="cs-CZ" smtClean="0"/>
              <a:t>4</a:t>
            </a:fld>
            <a:endParaRPr lang="cs-CZ" dirty="0"/>
          </a:p>
        </p:txBody>
      </p:sp>
    </p:spTree>
    <p:extLst>
      <p:ext uri="{BB962C8B-B14F-4D97-AF65-F5344CB8AC3E}">
        <p14:creationId xmlns:p14="http://schemas.microsoft.com/office/powerpoint/2010/main" val="86411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23D2D51-90C7-41C8-88AA-CE5BACF058AA}" type="slidenum">
              <a:rPr lang="cs-CZ" smtClean="0"/>
              <a:t>7</a:t>
            </a:fld>
            <a:endParaRPr lang="cs-CZ" dirty="0"/>
          </a:p>
        </p:txBody>
      </p:sp>
    </p:spTree>
    <p:extLst>
      <p:ext uri="{BB962C8B-B14F-4D97-AF65-F5344CB8AC3E}">
        <p14:creationId xmlns:p14="http://schemas.microsoft.com/office/powerpoint/2010/main" val="153298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294151" y="990600"/>
            <a:ext cx="8460403" cy="3200400"/>
          </a:xfrm>
        </p:spPr>
        <p:txBody>
          <a:bodyPr rtlCol="0">
            <a:normAutofit/>
          </a:bodyPr>
          <a:lstStyle>
            <a:lvl1pPr algn="l" rtl="0">
              <a:defRPr sz="60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294150" y="4267200"/>
            <a:ext cx="8460403"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
        <p:nvSpPr>
          <p:cNvPr id="4" name="Zástupný symbol pro datum 3"/>
          <p:cNvSpPr>
            <a:spLocks noGrp="1"/>
          </p:cNvSpPr>
          <p:nvPr>
            <p:ph type="dt" sz="half" idx="10"/>
          </p:nvPr>
        </p:nvSpPr>
        <p:spPr/>
        <p:txBody>
          <a:bodyPr rtlCol="0"/>
          <a:lstStyle>
            <a:lvl1pPr algn="l" rtl="0">
              <a:defRPr sz="1100"/>
            </a:lvl1pPr>
          </a:lstStyle>
          <a:p>
            <a:fld id="{63D83C9A-9A51-4F7C-A225-A56805030332}" type="datetime1">
              <a:rPr lang="en-US" smtClean="0"/>
              <a:t>3/22/2019</a:t>
            </a:fld>
            <a:endParaRPr lang="en-US" dirty="0"/>
          </a:p>
        </p:txBody>
      </p:sp>
      <p:sp>
        <p:nvSpPr>
          <p:cNvPr id="5" name="Zástupný symbol pro zápatí 4"/>
          <p:cNvSpPr>
            <a:spLocks noGrp="1"/>
          </p:cNvSpPr>
          <p:nvPr>
            <p:ph type="ftr" sz="quarter" idx="11"/>
          </p:nvPr>
        </p:nvSpPr>
        <p:spPr/>
        <p:txBody>
          <a:bodyPr rtlCol="0"/>
          <a:lstStyle>
            <a:lvl1pPr algn="ctr" rtl="0">
              <a:defRPr sz="1100"/>
            </a:lvl1pPr>
          </a:lstStyle>
          <a:p>
            <a:endParaRPr lang="en-US" dirty="0"/>
          </a:p>
        </p:txBody>
      </p:sp>
      <p:sp>
        <p:nvSpPr>
          <p:cNvPr id="6" name="Zástupný symbol pro číslo snímku 5"/>
          <p:cNvSpPr>
            <a:spLocks noGrp="1"/>
          </p:cNvSpPr>
          <p:nvPr>
            <p:ph type="sldNum" sz="quarter" idx="12"/>
          </p:nvPr>
        </p:nvSpPr>
        <p:spPr/>
        <p:txBody>
          <a:bodyPr rtlCol="0"/>
          <a:lstStyle>
            <a:lvl1pPr algn="l" rtl="0">
              <a:defRPr sz="11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32701873"/>
      </p:ext>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datum 3"/>
          <p:cNvSpPr>
            <a:spLocks noGrp="1"/>
          </p:cNvSpPr>
          <p:nvPr>
            <p:ph type="dt" sz="half" idx="10"/>
          </p:nvPr>
        </p:nvSpPr>
        <p:spPr/>
        <p:txBody>
          <a:bodyPr rtlCol="0"/>
          <a:lstStyle>
            <a:lvl1pPr algn="l" rtl="0">
              <a:defRPr sz="1100"/>
            </a:lvl1pPr>
          </a:lstStyle>
          <a:p>
            <a:fld id="{295ED865-5D52-45AC-9763-B47AB5B4A2D7}" type="datetime1">
              <a:rPr lang="en-US" smtClean="0"/>
              <a:t>3/22/2019</a:t>
            </a:fld>
            <a:endParaRPr lang="en-US" dirty="0"/>
          </a:p>
        </p:txBody>
      </p:sp>
      <p:sp>
        <p:nvSpPr>
          <p:cNvPr id="5" name="Zástupný symbol pro zápatí 4"/>
          <p:cNvSpPr>
            <a:spLocks noGrp="1"/>
          </p:cNvSpPr>
          <p:nvPr>
            <p:ph type="ftr" sz="quarter" idx="11"/>
          </p:nvPr>
        </p:nvSpPr>
        <p:spPr/>
        <p:txBody>
          <a:bodyPr rtlCol="0"/>
          <a:lstStyle>
            <a:lvl1pPr algn="ctr" rtl="0">
              <a:defRPr sz="1100"/>
            </a:lvl1pPr>
          </a:lstStyle>
          <a:p>
            <a:endParaRPr lang="en-US" dirty="0"/>
          </a:p>
        </p:txBody>
      </p:sp>
      <p:sp>
        <p:nvSpPr>
          <p:cNvPr id="6" name="Zástupný symbol pro číslo snímku 5"/>
          <p:cNvSpPr>
            <a:spLocks noGrp="1"/>
          </p:cNvSpPr>
          <p:nvPr>
            <p:ph type="sldNum" sz="quarter" idx="12"/>
          </p:nvPr>
        </p:nvSpPr>
        <p:spPr/>
        <p:txBody>
          <a:bodyPr rtlCol="0"/>
          <a:lstStyle>
            <a:lvl1pPr algn="l" rtl="0">
              <a:defRPr sz="11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6567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754554" y="381000"/>
            <a:ext cx="1905494" cy="57912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1294151" y="381000"/>
            <a:ext cx="8307964"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datum 3"/>
          <p:cNvSpPr>
            <a:spLocks noGrp="1"/>
          </p:cNvSpPr>
          <p:nvPr>
            <p:ph type="dt" sz="half" idx="10"/>
          </p:nvPr>
        </p:nvSpPr>
        <p:spPr/>
        <p:txBody>
          <a:bodyPr rtlCol="0"/>
          <a:lstStyle>
            <a:lvl1pPr algn="l" rtl="0">
              <a:defRPr sz="1100"/>
            </a:lvl1pPr>
          </a:lstStyle>
          <a:p>
            <a:fld id="{738D3758-157C-4C11-8F45-94B27A45FF62}" type="datetime1">
              <a:rPr lang="en-US" smtClean="0"/>
              <a:t>3/22/2019</a:t>
            </a:fld>
            <a:endParaRPr lang="en-US" dirty="0"/>
          </a:p>
        </p:txBody>
      </p:sp>
      <p:sp>
        <p:nvSpPr>
          <p:cNvPr id="5" name="Zástupný symbol pro zápatí 4"/>
          <p:cNvSpPr>
            <a:spLocks noGrp="1"/>
          </p:cNvSpPr>
          <p:nvPr>
            <p:ph type="ftr" sz="quarter" idx="11"/>
          </p:nvPr>
        </p:nvSpPr>
        <p:spPr/>
        <p:txBody>
          <a:bodyPr rtlCol="0"/>
          <a:lstStyle>
            <a:lvl1pPr algn="ctr" rtl="0">
              <a:defRPr sz="1100"/>
            </a:lvl1pPr>
          </a:lstStyle>
          <a:p>
            <a:endParaRPr lang="en-US" dirty="0"/>
          </a:p>
        </p:txBody>
      </p:sp>
      <p:sp>
        <p:nvSpPr>
          <p:cNvPr id="6" name="Zástupný symbol pro číslo snímku 5"/>
          <p:cNvSpPr>
            <a:spLocks noGrp="1"/>
          </p:cNvSpPr>
          <p:nvPr>
            <p:ph type="sldNum" sz="quarter" idx="12"/>
          </p:nvPr>
        </p:nvSpPr>
        <p:spPr/>
        <p:txBody>
          <a:bodyPr rtlCol="0"/>
          <a:lstStyle>
            <a:lvl1pPr algn="r" rtl="0">
              <a:defRPr sz="11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7940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datum 3"/>
          <p:cNvSpPr>
            <a:spLocks noGrp="1"/>
          </p:cNvSpPr>
          <p:nvPr>
            <p:ph type="dt" sz="half" idx="10"/>
          </p:nvPr>
        </p:nvSpPr>
        <p:spPr/>
        <p:txBody>
          <a:bodyPr rtlCol="0"/>
          <a:lstStyle>
            <a:lvl1pPr algn="l" rtl="0">
              <a:defRPr sz="1100"/>
            </a:lvl1pPr>
          </a:lstStyle>
          <a:p>
            <a:fld id="{F6376D11-F908-476B-94F2-552231908C6C}" type="datetime1">
              <a:rPr lang="en-US" smtClean="0"/>
              <a:t>3/22/2019</a:t>
            </a:fld>
            <a:endParaRPr lang="en-US" dirty="0"/>
          </a:p>
        </p:txBody>
      </p:sp>
      <p:sp>
        <p:nvSpPr>
          <p:cNvPr id="5" name="Zástupný symbol pro zápatí 4"/>
          <p:cNvSpPr>
            <a:spLocks noGrp="1"/>
          </p:cNvSpPr>
          <p:nvPr>
            <p:ph type="ftr" sz="quarter" idx="11"/>
          </p:nvPr>
        </p:nvSpPr>
        <p:spPr/>
        <p:txBody>
          <a:bodyPr rtlCol="0"/>
          <a:lstStyle>
            <a:lvl1pPr algn="ctr" rtl="0">
              <a:defRPr sz="1100"/>
            </a:lvl1pPr>
          </a:lstStyle>
          <a:p>
            <a:endParaRPr lang="en-US" dirty="0"/>
          </a:p>
        </p:txBody>
      </p:sp>
      <p:sp>
        <p:nvSpPr>
          <p:cNvPr id="6" name="Zástupný symbol pro číslo snímku 5"/>
          <p:cNvSpPr>
            <a:spLocks noGrp="1"/>
          </p:cNvSpPr>
          <p:nvPr>
            <p:ph type="sldNum" sz="quarter" idx="12"/>
          </p:nvPr>
        </p:nvSpPr>
        <p:spPr/>
        <p:txBody>
          <a:bodyPr rtlCol="0"/>
          <a:lstStyle>
            <a:lvl1pPr algn="l" rtl="0">
              <a:defRPr sz="11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4395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4151" y="2057401"/>
            <a:ext cx="8460404" cy="2666999"/>
          </a:xfrm>
        </p:spPr>
        <p:txBody>
          <a:bodyPr rtlCol="0" anchor="b">
            <a:normAutofit/>
          </a:bodyPr>
          <a:lstStyle>
            <a:lvl1pPr algn="l" rtl="0">
              <a:defRPr sz="4800" b="0" i="0" cap="none" baseline="0"/>
            </a:lvl1pPr>
          </a:lstStyle>
          <a:p>
            <a:pPr rtl="0"/>
            <a:r>
              <a:rPr lang="cs-CZ"/>
              <a:t>Kliknutím lze upravit styl.</a:t>
            </a:r>
            <a:endParaRPr lang="cs-CZ" dirty="0"/>
          </a:p>
        </p:txBody>
      </p:sp>
      <p:sp>
        <p:nvSpPr>
          <p:cNvPr id="3" name="Zástupný symbol pro text 2"/>
          <p:cNvSpPr>
            <a:spLocks noGrp="1"/>
          </p:cNvSpPr>
          <p:nvPr>
            <p:ph type="body" idx="1"/>
          </p:nvPr>
        </p:nvSpPr>
        <p:spPr>
          <a:xfrm>
            <a:off x="1294151" y="4876800"/>
            <a:ext cx="8460404"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cs-CZ"/>
              <a:t>Kliknutím lze upravit styly předlohy textu.</a:t>
            </a:r>
          </a:p>
        </p:txBody>
      </p:sp>
      <p:sp>
        <p:nvSpPr>
          <p:cNvPr id="4" name="Zástupný symbol pro datum 3"/>
          <p:cNvSpPr>
            <a:spLocks noGrp="1"/>
          </p:cNvSpPr>
          <p:nvPr>
            <p:ph type="dt" sz="half" idx="10"/>
          </p:nvPr>
        </p:nvSpPr>
        <p:spPr/>
        <p:txBody>
          <a:bodyPr rtlCol="0"/>
          <a:lstStyle>
            <a:lvl1pPr algn="l" rtl="0">
              <a:defRPr sz="1100"/>
            </a:lvl1pPr>
          </a:lstStyle>
          <a:p>
            <a:fld id="{F666B204-5849-4259-83AD-57ED02A8BB74}" type="datetime1">
              <a:rPr lang="en-US" smtClean="0"/>
              <a:t>3/22/2019</a:t>
            </a:fld>
            <a:endParaRPr lang="en-US" dirty="0"/>
          </a:p>
        </p:txBody>
      </p:sp>
      <p:sp>
        <p:nvSpPr>
          <p:cNvPr id="5" name="Zástupný symbol pro zápatí 4"/>
          <p:cNvSpPr>
            <a:spLocks noGrp="1"/>
          </p:cNvSpPr>
          <p:nvPr>
            <p:ph type="ftr" sz="quarter" idx="11"/>
          </p:nvPr>
        </p:nvSpPr>
        <p:spPr/>
        <p:txBody>
          <a:bodyPr rtlCol="0"/>
          <a:lstStyle>
            <a:lvl1pPr algn="ctr" rtl="0">
              <a:defRPr sz="1100"/>
            </a:lvl1pPr>
          </a:lstStyle>
          <a:p>
            <a:endParaRPr lang="en-US" dirty="0"/>
          </a:p>
        </p:txBody>
      </p:sp>
      <p:sp>
        <p:nvSpPr>
          <p:cNvPr id="6" name="Zástupný symbol pro číslo snímku 5"/>
          <p:cNvSpPr>
            <a:spLocks noGrp="1"/>
          </p:cNvSpPr>
          <p:nvPr>
            <p:ph type="sldNum" sz="quarter" idx="12"/>
          </p:nvPr>
        </p:nvSpPr>
        <p:spPr/>
        <p:txBody>
          <a:bodyPr rtlCol="0"/>
          <a:lstStyle>
            <a:lvl1pPr algn="l" rtl="0">
              <a:defRPr sz="11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925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p:nvPr>
        </p:nvSpPr>
        <p:spPr>
          <a:xfrm>
            <a:off x="1294149" y="1676400"/>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obsah 3"/>
          <p:cNvSpPr>
            <a:spLocks noGrp="1"/>
          </p:cNvSpPr>
          <p:nvPr>
            <p:ph sz="half" idx="2"/>
          </p:nvPr>
        </p:nvSpPr>
        <p:spPr>
          <a:xfrm>
            <a:off x="6203651" y="1676401"/>
            <a:ext cx="4701240"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datum 4"/>
          <p:cNvSpPr>
            <a:spLocks noGrp="1"/>
          </p:cNvSpPr>
          <p:nvPr>
            <p:ph type="dt" sz="half" idx="10"/>
          </p:nvPr>
        </p:nvSpPr>
        <p:spPr/>
        <p:txBody>
          <a:bodyPr rtlCol="0"/>
          <a:lstStyle>
            <a:lvl1pPr algn="l" rtl="0">
              <a:defRPr sz="1100"/>
            </a:lvl1pPr>
          </a:lstStyle>
          <a:p>
            <a:fld id="{D15CB558-4B6A-4A96-A08B-F5619974AB2E}" type="datetime1">
              <a:rPr lang="en-US" smtClean="0"/>
              <a:t>3/22/2019</a:t>
            </a:fld>
            <a:endParaRPr lang="en-US" dirty="0"/>
          </a:p>
        </p:txBody>
      </p:sp>
      <p:sp>
        <p:nvSpPr>
          <p:cNvPr id="6" name="Zástupný symbol pro zápatí 5"/>
          <p:cNvSpPr>
            <a:spLocks noGrp="1"/>
          </p:cNvSpPr>
          <p:nvPr>
            <p:ph type="ftr" sz="quarter" idx="11"/>
          </p:nvPr>
        </p:nvSpPr>
        <p:spPr/>
        <p:txBody>
          <a:bodyPr rtlCol="0"/>
          <a:lstStyle>
            <a:lvl1pPr algn="ctr" rtl="0">
              <a:defRPr sz="1100"/>
            </a:lvl1pPr>
          </a:lstStyle>
          <a:p>
            <a:endParaRPr lang="en-US" dirty="0"/>
          </a:p>
        </p:txBody>
      </p:sp>
      <p:sp>
        <p:nvSpPr>
          <p:cNvPr id="7" name="Zástupný symbol pro číslo snímku 6"/>
          <p:cNvSpPr>
            <a:spLocks noGrp="1"/>
          </p:cNvSpPr>
          <p:nvPr>
            <p:ph type="sldNum" sz="quarter" idx="12"/>
          </p:nvPr>
        </p:nvSpPr>
        <p:spPr/>
        <p:txBody>
          <a:bodyPr rtlCol="0"/>
          <a:lstStyle>
            <a:lvl1pPr algn="l" rtl="0">
              <a:defRPr sz="11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10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p:nvPr>
        </p:nvSpPr>
        <p:spPr>
          <a:xfrm>
            <a:off x="1294150" y="1676400"/>
            <a:ext cx="4702367"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a:t>Kliknutím lze upravit styly předlohy textu.</a:t>
            </a:r>
          </a:p>
        </p:txBody>
      </p:sp>
      <p:sp>
        <p:nvSpPr>
          <p:cNvPr id="4" name="Zástupný symbol pro obsah 3"/>
          <p:cNvSpPr>
            <a:spLocks noGrp="1"/>
          </p:cNvSpPr>
          <p:nvPr>
            <p:ph sz="half" idx="2"/>
          </p:nvPr>
        </p:nvSpPr>
        <p:spPr>
          <a:xfrm>
            <a:off x="1294150" y="2516458"/>
            <a:ext cx="4702367"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p:cNvSpPr>
            <a:spLocks noGrp="1"/>
          </p:cNvSpPr>
          <p:nvPr>
            <p:ph type="body" sz="quarter" idx="3"/>
          </p:nvPr>
        </p:nvSpPr>
        <p:spPr>
          <a:xfrm>
            <a:off x="6193367" y="1676400"/>
            <a:ext cx="4704484"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a:t>Kliknutím lze upravit styly předlohy textu.</a:t>
            </a:r>
          </a:p>
        </p:txBody>
      </p:sp>
      <p:sp>
        <p:nvSpPr>
          <p:cNvPr id="6" name="Zástupný symbol pro obsah 5"/>
          <p:cNvSpPr>
            <a:spLocks noGrp="1"/>
          </p:cNvSpPr>
          <p:nvPr>
            <p:ph sz="quarter" idx="4"/>
          </p:nvPr>
        </p:nvSpPr>
        <p:spPr>
          <a:xfrm>
            <a:off x="6193367" y="2516458"/>
            <a:ext cx="4704484"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7" name="Zástupný symbol pro datum 6"/>
          <p:cNvSpPr>
            <a:spLocks noGrp="1"/>
          </p:cNvSpPr>
          <p:nvPr>
            <p:ph type="dt" sz="half" idx="10"/>
          </p:nvPr>
        </p:nvSpPr>
        <p:spPr/>
        <p:txBody>
          <a:bodyPr rtlCol="0"/>
          <a:lstStyle>
            <a:lvl1pPr algn="l" rtl="0">
              <a:defRPr sz="1100"/>
            </a:lvl1pPr>
          </a:lstStyle>
          <a:p>
            <a:fld id="{A1BAFEA6-2587-4CAE-A820-F46148794C29}" type="datetime1">
              <a:rPr lang="en-US" smtClean="0"/>
              <a:t>3/22/2019</a:t>
            </a:fld>
            <a:endParaRPr lang="en-US" dirty="0"/>
          </a:p>
        </p:txBody>
      </p:sp>
      <p:sp>
        <p:nvSpPr>
          <p:cNvPr id="8" name="Zástupný symbol pro zápatí 7"/>
          <p:cNvSpPr>
            <a:spLocks noGrp="1"/>
          </p:cNvSpPr>
          <p:nvPr>
            <p:ph type="ftr" sz="quarter" idx="11"/>
          </p:nvPr>
        </p:nvSpPr>
        <p:spPr/>
        <p:txBody>
          <a:bodyPr rtlCol="0"/>
          <a:lstStyle>
            <a:lvl1pPr algn="ctr" rtl="0">
              <a:defRPr sz="1100"/>
            </a:lvl1pPr>
          </a:lstStyle>
          <a:p>
            <a:endParaRPr lang="en-US" dirty="0"/>
          </a:p>
        </p:txBody>
      </p:sp>
      <p:sp>
        <p:nvSpPr>
          <p:cNvPr id="9" name="Zástupný symbol pro číslo snímku 8"/>
          <p:cNvSpPr>
            <a:spLocks noGrp="1"/>
          </p:cNvSpPr>
          <p:nvPr>
            <p:ph type="sldNum" sz="quarter" idx="12"/>
          </p:nvPr>
        </p:nvSpPr>
        <p:spPr/>
        <p:txBody>
          <a:bodyPr rtlCol="0"/>
          <a:lstStyle>
            <a:lvl1pPr algn="l" rtl="0">
              <a:defRPr sz="11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9346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datum 2"/>
          <p:cNvSpPr>
            <a:spLocks noGrp="1"/>
          </p:cNvSpPr>
          <p:nvPr>
            <p:ph type="dt" sz="half" idx="10"/>
          </p:nvPr>
        </p:nvSpPr>
        <p:spPr/>
        <p:txBody>
          <a:bodyPr rtlCol="0"/>
          <a:lstStyle>
            <a:lvl1pPr algn="l" rtl="0">
              <a:defRPr sz="1100"/>
            </a:lvl1pPr>
          </a:lstStyle>
          <a:p>
            <a:fld id="{46647A5B-B03C-4E69-930F-80E5102C5CFE}" type="datetime1">
              <a:rPr lang="en-US" smtClean="0"/>
              <a:t>3/22/2019</a:t>
            </a:fld>
            <a:endParaRPr lang="en-US" dirty="0"/>
          </a:p>
        </p:txBody>
      </p:sp>
      <p:sp>
        <p:nvSpPr>
          <p:cNvPr id="4" name="Zástupný symbol pro zápatí 3"/>
          <p:cNvSpPr>
            <a:spLocks noGrp="1"/>
          </p:cNvSpPr>
          <p:nvPr>
            <p:ph type="ftr" sz="quarter" idx="11"/>
          </p:nvPr>
        </p:nvSpPr>
        <p:spPr/>
        <p:txBody>
          <a:bodyPr rtlCol="0"/>
          <a:lstStyle>
            <a:lvl1pPr algn="ctr" rtl="0">
              <a:defRPr sz="1100"/>
            </a:lvl1pPr>
          </a:lstStyle>
          <a:p>
            <a:endParaRPr lang="en-US" dirty="0"/>
          </a:p>
        </p:txBody>
      </p:sp>
      <p:sp>
        <p:nvSpPr>
          <p:cNvPr id="5" name="Zástupný symbol pro číslo snímku 4"/>
          <p:cNvSpPr>
            <a:spLocks noGrp="1"/>
          </p:cNvSpPr>
          <p:nvPr>
            <p:ph type="sldNum" sz="quarter" idx="12"/>
          </p:nvPr>
        </p:nvSpPr>
        <p:spPr/>
        <p:txBody>
          <a:bodyPr rtlCol="0"/>
          <a:lstStyle>
            <a:lvl1pPr algn="l" rtl="0">
              <a:defRPr sz="11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902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lgn="l" rtl="0">
              <a:defRPr sz="1100"/>
            </a:lvl1pPr>
          </a:lstStyle>
          <a:p>
            <a:fld id="{6AA617A1-BC49-40BA-A9F9-E0E33D39EE70}" type="datetime1">
              <a:rPr lang="en-US" smtClean="0"/>
              <a:t>3/22/2019</a:t>
            </a:fld>
            <a:endParaRPr lang="en-US" dirty="0"/>
          </a:p>
        </p:txBody>
      </p:sp>
      <p:sp>
        <p:nvSpPr>
          <p:cNvPr id="3" name="Zástupný symbol pro zápatí 2"/>
          <p:cNvSpPr>
            <a:spLocks noGrp="1"/>
          </p:cNvSpPr>
          <p:nvPr>
            <p:ph type="ftr" sz="quarter" idx="11"/>
          </p:nvPr>
        </p:nvSpPr>
        <p:spPr/>
        <p:txBody>
          <a:bodyPr rtlCol="0"/>
          <a:lstStyle>
            <a:lvl1pPr algn="ctr" rtl="0">
              <a:defRPr sz="1100"/>
            </a:lvl1pPr>
          </a:lstStyle>
          <a:p>
            <a:endParaRPr lang="en-US" dirty="0"/>
          </a:p>
        </p:txBody>
      </p:sp>
      <p:sp>
        <p:nvSpPr>
          <p:cNvPr id="4" name="Zástupný symbol pro číslo snímku 3"/>
          <p:cNvSpPr>
            <a:spLocks noGrp="1"/>
          </p:cNvSpPr>
          <p:nvPr>
            <p:ph type="sldNum" sz="quarter" idx="12"/>
          </p:nvPr>
        </p:nvSpPr>
        <p:spPr/>
        <p:txBody>
          <a:bodyPr rtlCol="0"/>
          <a:lstStyle>
            <a:lvl1pPr algn="l" rtl="0">
              <a:defRPr sz="11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160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772835" y="1676400"/>
            <a:ext cx="3810992" cy="2438400"/>
          </a:xfrm>
        </p:spPr>
        <p:txBody>
          <a:bodyPr rtlCol="0" anchor="b">
            <a:normAutofit/>
          </a:bodyPr>
          <a:lstStyle>
            <a:lvl1pPr algn="l" rtl="0">
              <a:defRPr sz="3200" b="0"/>
            </a:lvl1pPr>
          </a:lstStyle>
          <a:p>
            <a:pPr rtl="0"/>
            <a:r>
              <a:rPr lang="cs-CZ"/>
              <a:t>Kliknutím lze upravit styl.</a:t>
            </a:r>
            <a:endParaRPr lang="cs-CZ" dirty="0"/>
          </a:p>
        </p:txBody>
      </p:sp>
      <p:sp>
        <p:nvSpPr>
          <p:cNvPr id="3" name="Zástupný symbol pro obsah 2"/>
          <p:cNvSpPr>
            <a:spLocks noGrp="1"/>
          </p:cNvSpPr>
          <p:nvPr>
            <p:ph idx="1"/>
          </p:nvPr>
        </p:nvSpPr>
        <p:spPr>
          <a:xfrm>
            <a:off x="1294150" y="685800"/>
            <a:ext cx="6173808"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text 3"/>
          <p:cNvSpPr>
            <a:spLocks noGrp="1"/>
          </p:cNvSpPr>
          <p:nvPr>
            <p:ph type="body" sz="half" idx="2"/>
          </p:nvPr>
        </p:nvSpPr>
        <p:spPr>
          <a:xfrm>
            <a:off x="7772835"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a:t>Kliknutím lze upravit styly předlohy textu.</a:t>
            </a:r>
          </a:p>
        </p:txBody>
      </p:sp>
      <p:sp>
        <p:nvSpPr>
          <p:cNvPr id="5" name="Zástupný symbol pro datum 4"/>
          <p:cNvSpPr>
            <a:spLocks noGrp="1"/>
          </p:cNvSpPr>
          <p:nvPr>
            <p:ph type="dt" sz="half" idx="10"/>
          </p:nvPr>
        </p:nvSpPr>
        <p:spPr/>
        <p:txBody>
          <a:bodyPr rtlCol="0"/>
          <a:lstStyle>
            <a:lvl1pPr algn="l" rtl="0">
              <a:defRPr sz="1100"/>
            </a:lvl1pPr>
          </a:lstStyle>
          <a:p>
            <a:fld id="{527C4507-58EB-4FD8-86B2-456802B49E49}" type="datetime1">
              <a:rPr lang="en-US" smtClean="0"/>
              <a:t>3/22/2019</a:t>
            </a:fld>
            <a:endParaRPr lang="en-US" dirty="0"/>
          </a:p>
        </p:txBody>
      </p:sp>
      <p:sp>
        <p:nvSpPr>
          <p:cNvPr id="6" name="Zástupný symbol pro zápatí 5"/>
          <p:cNvSpPr>
            <a:spLocks noGrp="1"/>
          </p:cNvSpPr>
          <p:nvPr>
            <p:ph type="ftr" sz="quarter" idx="11"/>
          </p:nvPr>
        </p:nvSpPr>
        <p:spPr/>
        <p:txBody>
          <a:bodyPr rtlCol="0"/>
          <a:lstStyle>
            <a:lvl1pPr algn="ctr" rtl="0">
              <a:defRPr sz="1100"/>
            </a:lvl1pPr>
          </a:lstStyle>
          <a:p>
            <a:endParaRPr lang="en-US" dirty="0"/>
          </a:p>
        </p:txBody>
      </p:sp>
      <p:sp>
        <p:nvSpPr>
          <p:cNvPr id="7" name="Zástupný symbol pro číslo snímku 6"/>
          <p:cNvSpPr>
            <a:spLocks noGrp="1"/>
          </p:cNvSpPr>
          <p:nvPr>
            <p:ph type="sldNum" sz="quarter" idx="12"/>
          </p:nvPr>
        </p:nvSpPr>
        <p:spPr/>
        <p:txBody>
          <a:bodyPr rtlCol="0"/>
          <a:lstStyle>
            <a:lvl1pPr algn="r" rtl="0">
              <a:defRPr sz="11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6875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7772836" y="1676400"/>
            <a:ext cx="3810992" cy="2438400"/>
          </a:xfrm>
        </p:spPr>
        <p:txBody>
          <a:bodyPr rtlCol="0" anchor="b">
            <a:noAutofit/>
          </a:bodyPr>
          <a:lstStyle>
            <a:lvl1pPr algn="l" rtl="0">
              <a:defRPr sz="3200" b="0"/>
            </a:lvl1pPr>
          </a:lstStyle>
          <a:p>
            <a:pPr rtl="0"/>
            <a:r>
              <a:rPr lang="cs-CZ"/>
              <a:t>Kliknutím lze upravit styl.</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1522809" y="0"/>
            <a:ext cx="5945149"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dirty="0"/>
              <a:t>Kliknutím na ikonu přidáte obrázek.</a:t>
            </a:r>
          </a:p>
        </p:txBody>
      </p:sp>
      <p:sp>
        <p:nvSpPr>
          <p:cNvPr id="4" name="Zástupný symbol pro text 3"/>
          <p:cNvSpPr>
            <a:spLocks noGrp="1"/>
          </p:cNvSpPr>
          <p:nvPr>
            <p:ph type="body" sz="half" idx="2"/>
          </p:nvPr>
        </p:nvSpPr>
        <p:spPr>
          <a:xfrm>
            <a:off x="7772836" y="4191000"/>
            <a:ext cx="3810992"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a:t>Kliknutím lze upravit styly předlohy textu.</a:t>
            </a:r>
          </a:p>
        </p:txBody>
      </p:sp>
    </p:spTree>
    <p:extLst>
      <p:ext uri="{BB962C8B-B14F-4D97-AF65-F5344CB8AC3E}">
        <p14:creationId xmlns:p14="http://schemas.microsoft.com/office/powerpoint/2010/main" val="112237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Obdélník 6"/>
          <p:cNvSpPr/>
          <p:nvPr/>
        </p:nvSpPr>
        <p:spPr>
          <a:xfrm>
            <a:off x="836832" y="0"/>
            <a:ext cx="11355169"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sz="1800" dirty="0"/>
          </a:p>
        </p:txBody>
      </p:sp>
      <p:sp>
        <p:nvSpPr>
          <p:cNvPr id="2" name="Zástupný symbol pro nadpis 1"/>
          <p:cNvSpPr>
            <a:spLocks noGrp="1"/>
          </p:cNvSpPr>
          <p:nvPr>
            <p:ph type="title"/>
          </p:nvPr>
        </p:nvSpPr>
        <p:spPr>
          <a:xfrm>
            <a:off x="1294150" y="381000"/>
            <a:ext cx="9603701"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4150" y="1676400"/>
            <a:ext cx="9603701" cy="44958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2"/>
          </p:nvPr>
        </p:nvSpPr>
        <p:spPr>
          <a:xfrm>
            <a:off x="127211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453E69F0-4BB1-4B49-BFA5-B1231BCAE0A5}" type="datetime1">
              <a:rPr lang="en-US" smtClean="0"/>
              <a:t>3/22/2019</a:t>
            </a:fld>
            <a:endParaRPr lang="en-US" dirty="0"/>
          </a:p>
        </p:txBody>
      </p:sp>
      <p:sp>
        <p:nvSpPr>
          <p:cNvPr id="5" name="Zástupný symbol pro zápatí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endParaRPr lang="en-US" dirty="0"/>
          </a:p>
        </p:txBody>
      </p:sp>
      <p:sp>
        <p:nvSpPr>
          <p:cNvPr id="6" name="Zástupný symbol pro číslo snímku 5"/>
          <p:cNvSpPr>
            <a:spLocks noGrp="1"/>
          </p:cNvSpPr>
          <p:nvPr>
            <p:ph type="sldNum" sz="quarter" idx="4"/>
          </p:nvPr>
        </p:nvSpPr>
        <p:spPr>
          <a:xfrm>
            <a:off x="8053323" y="6356352"/>
            <a:ext cx="28448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707444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3.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94152" y="990600"/>
            <a:ext cx="8460402" cy="3200400"/>
          </a:xfrm>
        </p:spPr>
        <p:txBody>
          <a:bodyPr>
            <a:normAutofit/>
          </a:bodyPr>
          <a:lstStyle/>
          <a:p>
            <a:r>
              <a:rPr lang="en-US" sz="4400" dirty="0"/>
              <a:t>Simulations of decontamination scenarios using the system dynamics approach</a:t>
            </a:r>
            <a:endParaRPr lang="cs-CZ" sz="4400" dirty="0"/>
          </a:p>
        </p:txBody>
      </p:sp>
      <p:sp>
        <p:nvSpPr>
          <p:cNvPr id="3" name="Podnadpis 2"/>
          <p:cNvSpPr>
            <a:spLocks noGrp="1"/>
          </p:cNvSpPr>
          <p:nvPr>
            <p:ph type="subTitle" idx="1"/>
          </p:nvPr>
        </p:nvSpPr>
        <p:spPr>
          <a:xfrm>
            <a:off x="1294152" y="4555526"/>
            <a:ext cx="8460403" cy="444843"/>
          </a:xfrm>
        </p:spPr>
        <p:txBody>
          <a:bodyPr>
            <a:normAutofit/>
          </a:bodyPr>
          <a:lstStyle/>
          <a:p>
            <a:r>
              <a:rPr lang="cs-CZ" sz="2000" dirty="0"/>
              <a:t>Anna Selivanova, Igor Krejčí</a:t>
            </a:r>
            <a:endParaRPr lang="en-US" sz="2000" dirty="0"/>
          </a:p>
          <a:p>
            <a:endParaRPr lang="cs-CZ" sz="20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152" y="626074"/>
            <a:ext cx="1910892" cy="885125"/>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551" y="657505"/>
            <a:ext cx="3436491" cy="666189"/>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550" y="626073"/>
            <a:ext cx="1348004" cy="885125"/>
          </a:xfrm>
          <a:prstGeom prst="rect">
            <a:avLst/>
          </a:prstGeom>
        </p:spPr>
      </p:pic>
      <p:sp>
        <p:nvSpPr>
          <p:cNvPr id="11" name="Zástupný symbol pro zápatí 10"/>
          <p:cNvSpPr>
            <a:spLocks noGrp="1"/>
          </p:cNvSpPr>
          <p:nvPr>
            <p:ph type="ftr" sz="quarter" idx="11"/>
          </p:nvPr>
        </p:nvSpPr>
        <p:spPr/>
        <p:txBody>
          <a:bodyPr/>
          <a:lstStyle/>
          <a:p>
            <a:r>
              <a:rPr lang="en-US" dirty="0"/>
              <a:t>2019</a:t>
            </a:r>
          </a:p>
        </p:txBody>
      </p:sp>
      <p:sp>
        <p:nvSpPr>
          <p:cNvPr id="10" name="Podnadpis 2"/>
          <p:cNvSpPr txBox="1">
            <a:spLocks/>
          </p:cNvSpPr>
          <p:nvPr/>
        </p:nvSpPr>
        <p:spPr>
          <a:xfrm>
            <a:off x="1294152" y="4920052"/>
            <a:ext cx="8460403" cy="4448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Euphemia"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Font typeface="Euphemia"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Font typeface="Euphemia"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Font typeface="Euphemia"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Font typeface="Euphemia" pitchFamily="34" charset="0"/>
              <a:buNone/>
              <a:defRPr sz="1600" kern="1200">
                <a:solidFill>
                  <a:schemeClr val="tx1">
                    <a:tint val="75000"/>
                  </a:schemeClr>
                </a:solidFill>
                <a:latin typeface="+mn-lt"/>
                <a:ea typeface="+mn-ea"/>
                <a:cs typeface="+mn-cs"/>
              </a:defRPr>
            </a:lvl9pPr>
          </a:lstStyle>
          <a:p>
            <a:r>
              <a:rPr lang="en-US" sz="1200" i="1" dirty="0"/>
              <a:t>Anna.Selivanova@suro.cz</a:t>
            </a:r>
          </a:p>
          <a:p>
            <a:endParaRPr lang="cs-CZ" sz="1200" i="1" dirty="0"/>
          </a:p>
        </p:txBody>
      </p:sp>
    </p:spTree>
    <p:extLst>
      <p:ext uri="{BB962C8B-B14F-4D97-AF65-F5344CB8AC3E}">
        <p14:creationId xmlns:p14="http://schemas.microsoft.com/office/powerpoint/2010/main" val="751302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Scenarios</a:t>
            </a:r>
            <a:endParaRPr lang="cs-CZ" dirty="0"/>
          </a:p>
        </p:txBody>
      </p:sp>
      <p:sp>
        <p:nvSpPr>
          <p:cNvPr id="3" name="Zástupný symbol pro obsah 2"/>
          <p:cNvSpPr>
            <a:spLocks noGrp="1"/>
          </p:cNvSpPr>
          <p:nvPr>
            <p:ph idx="1"/>
          </p:nvPr>
        </p:nvSpPr>
        <p:spPr/>
        <p:txBody>
          <a:bodyPr>
            <a:normAutofit fontScale="92500" lnSpcReduction="20000"/>
          </a:bodyPr>
          <a:lstStyle/>
          <a:p>
            <a:pPr algn="just">
              <a:lnSpc>
                <a:spcPct val="150000"/>
              </a:lnSpc>
            </a:pPr>
            <a:r>
              <a:rPr lang="en-US" sz="1800" dirty="0"/>
              <a:t>Three scenarios considering return of population – no decontamination during one year (e.g. due to financial limitations), turf stripping and soil stripping</a:t>
            </a:r>
          </a:p>
          <a:p>
            <a:pPr marL="564832" lvl="1" indent="-285750" algn="just">
              <a:lnSpc>
                <a:spcPct val="150000"/>
              </a:lnSpc>
              <a:buFont typeface="Arial" panose="020B0604020202020204" pitchFamily="34" charset="0"/>
              <a:buChar char="•"/>
            </a:pPr>
            <a:r>
              <a:rPr lang="en-US" sz="1400" dirty="0"/>
              <a:t>Other methods of decontamination were excluded due to expected higher soil specific activity – about 8 kBq kg</a:t>
            </a:r>
            <a:r>
              <a:rPr lang="en-US" sz="1400" baseline="30000" dirty="0"/>
              <a:t>-1 </a:t>
            </a:r>
            <a:r>
              <a:rPr lang="en-US" sz="1400" dirty="0"/>
              <a:t>(recalculated surface activity considering a soil density 1,6 g cm</a:t>
            </a:r>
            <a:r>
              <a:rPr lang="en-US" sz="1400" baseline="30000" dirty="0"/>
              <a:t>-3</a:t>
            </a:r>
            <a:r>
              <a:rPr lang="en-US" sz="1400" dirty="0"/>
              <a:t> and a depth 15 cm)</a:t>
            </a:r>
            <a:endParaRPr lang="en-US" sz="1400" baseline="30000" dirty="0"/>
          </a:p>
          <a:p>
            <a:pPr algn="just">
              <a:lnSpc>
                <a:spcPct val="150000"/>
              </a:lnSpc>
            </a:pPr>
            <a:r>
              <a:rPr lang="en-US" sz="1800" dirty="0"/>
              <a:t>All scenarios included the meadow demarcation with fences, warning tapes and boards and decontamination of workers and vehicles with water</a:t>
            </a:r>
          </a:p>
          <a:p>
            <a:pPr lvl="1" algn="just">
              <a:lnSpc>
                <a:spcPct val="150000"/>
              </a:lnSpc>
              <a:buFont typeface="Arial" panose="020B0604020202020204" pitchFamily="34" charset="0"/>
              <a:buChar char="•"/>
            </a:pPr>
            <a:r>
              <a:rPr lang="en-GB" sz="1400" dirty="0"/>
              <a:t>Labour</a:t>
            </a:r>
            <a:r>
              <a:rPr lang="en-US" sz="1400" dirty="0"/>
              <a:t> costs, personal protective equipment, costs of personal electronic dosimeters, costs of fences, tapes and boards, fuel and water consumption</a:t>
            </a:r>
          </a:p>
          <a:p>
            <a:pPr algn="just">
              <a:lnSpc>
                <a:spcPct val="150000"/>
              </a:lnSpc>
            </a:pPr>
            <a:r>
              <a:rPr lang="en-US" sz="1800" dirty="0"/>
              <a:t>Turf stripping and soil stripping scenarios included grass removal and manual collection of waste residues using shovels, brooms and garden carts</a:t>
            </a:r>
          </a:p>
          <a:p>
            <a:pPr lvl="1" algn="just">
              <a:lnSpc>
                <a:spcPct val="150000"/>
              </a:lnSpc>
              <a:buFont typeface="Arial" panose="020B0604020202020204" pitchFamily="34" charset="0"/>
              <a:buChar char="•"/>
            </a:pPr>
            <a:r>
              <a:rPr lang="en-US" sz="1400" dirty="0"/>
              <a:t>Waste bags costs, waste transportation (grass, soil, turf), costs of shovels, brooms and carts, consumption of fixed capital (tractors with mowers, sod harvesters, excavators), correction for inflation</a:t>
            </a:r>
            <a:endParaRPr lang="en-US" sz="1800" dirty="0"/>
          </a:p>
          <a:p>
            <a:pPr algn="just">
              <a:lnSpc>
                <a:spcPct val="150000"/>
              </a:lnSpc>
            </a:pPr>
            <a:endParaRPr lang="en-US" sz="1600" dirty="0"/>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10</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138723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11</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graphicFrame>
        <p:nvGraphicFramePr>
          <p:cNvPr id="10" name="Graf 9">
            <a:extLst>
              <a:ext uri="{FF2B5EF4-FFF2-40B4-BE49-F238E27FC236}">
                <a16:creationId xmlns:a16="http://schemas.microsoft.com/office/drawing/2014/main" id="{9AB9F7E5-9700-476D-81EF-EA6448B6E828}"/>
              </a:ext>
            </a:extLst>
          </p:cNvPr>
          <p:cNvGraphicFramePr>
            <a:graphicFrameLocks/>
          </p:cNvGraphicFramePr>
          <p:nvPr>
            <p:extLst>
              <p:ext uri="{D42A27DB-BD31-4B8C-83A1-F6EECF244321}">
                <p14:modId xmlns:p14="http://schemas.microsoft.com/office/powerpoint/2010/main" val="1416786633"/>
              </p:ext>
            </p:extLst>
          </p:nvPr>
        </p:nvGraphicFramePr>
        <p:xfrm>
          <a:off x="1575132" y="759644"/>
          <a:ext cx="9416919" cy="52850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35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Simulation results</a:t>
            </a:r>
            <a:r>
              <a:rPr lang="cs-CZ" dirty="0"/>
              <a:t> –</a:t>
            </a:r>
            <a:r>
              <a:rPr lang="en-US" dirty="0"/>
              <a:t> no decontamination (demarcation only)</a:t>
            </a:r>
            <a:endParaRPr lang="cs-CZ" dirty="0"/>
          </a:p>
        </p:txBody>
      </p:sp>
      <p:sp>
        <p:nvSpPr>
          <p:cNvPr id="3" name="Zástupný symbol pro obsah 2"/>
          <p:cNvSpPr>
            <a:spLocks noGrp="1"/>
          </p:cNvSpPr>
          <p:nvPr>
            <p:ph idx="1"/>
          </p:nvPr>
        </p:nvSpPr>
        <p:spPr/>
        <p:txBody>
          <a:bodyPr>
            <a:normAutofit/>
          </a:bodyPr>
          <a:lstStyle/>
          <a:p>
            <a:pPr lvl="1" algn="just">
              <a:lnSpc>
                <a:spcPct val="150000"/>
              </a:lnSpc>
              <a:buFont typeface="Arial" panose="020B0604020202020204" pitchFamily="34" charset="0"/>
              <a:buChar char="•"/>
            </a:pPr>
            <a:r>
              <a:rPr lang="en-US" sz="2400" dirty="0"/>
              <a:t>Total costs – 0,4 mln</a:t>
            </a:r>
            <a:r>
              <a:rPr lang="cs-CZ" sz="2400" dirty="0"/>
              <a:t>.</a:t>
            </a:r>
            <a:r>
              <a:rPr lang="en-US" sz="2400" dirty="0"/>
              <a:t> K</a:t>
            </a:r>
            <a:r>
              <a:rPr lang="cs-CZ" sz="2400" dirty="0"/>
              <a:t>č (16 ths. EU)</a:t>
            </a:r>
          </a:p>
          <a:p>
            <a:pPr lvl="2" algn="just">
              <a:lnSpc>
                <a:spcPct val="150000"/>
              </a:lnSpc>
              <a:buFont typeface="Arial" panose="020B0604020202020204" pitchFamily="34" charset="0"/>
              <a:buChar char="•"/>
            </a:pPr>
            <a:r>
              <a:rPr lang="cs-CZ" sz="2200" dirty="0"/>
              <a:t>7 Kč m</a:t>
            </a:r>
            <a:r>
              <a:rPr lang="cs-CZ" sz="2200" baseline="30000" dirty="0"/>
              <a:t>-2</a:t>
            </a:r>
            <a:r>
              <a:rPr lang="cs-CZ" sz="2200" dirty="0"/>
              <a:t> (0,3 EU m</a:t>
            </a:r>
            <a:r>
              <a:rPr lang="cs-CZ" sz="2200" baseline="30000" dirty="0"/>
              <a:t>-2</a:t>
            </a:r>
            <a:r>
              <a:rPr lang="cs-CZ" sz="2200" dirty="0"/>
              <a:t>)</a:t>
            </a:r>
          </a:p>
          <a:p>
            <a:pPr lvl="1" algn="just">
              <a:lnSpc>
                <a:spcPct val="150000"/>
              </a:lnSpc>
              <a:buFont typeface="Arial" panose="020B0604020202020204" pitchFamily="34" charset="0"/>
              <a:buChar char="•"/>
            </a:pPr>
            <a:r>
              <a:rPr lang="cs-CZ" sz="2400" dirty="0"/>
              <a:t>1 </a:t>
            </a:r>
            <a:r>
              <a:rPr lang="en-US" sz="2400" dirty="0"/>
              <a:t>day</a:t>
            </a:r>
            <a:r>
              <a:rPr lang="cs-CZ" sz="2400" dirty="0"/>
              <a:t> </a:t>
            </a:r>
            <a:r>
              <a:rPr lang="en-US" sz="2400" dirty="0"/>
              <a:t>of</a:t>
            </a:r>
            <a:r>
              <a:rPr lang="cs-CZ" sz="2400" dirty="0"/>
              <a:t> </a:t>
            </a:r>
            <a:r>
              <a:rPr lang="en-US" sz="2400" dirty="0"/>
              <a:t>work</a:t>
            </a:r>
          </a:p>
          <a:p>
            <a:pPr lvl="1" algn="just">
              <a:lnSpc>
                <a:spcPct val="150000"/>
              </a:lnSpc>
              <a:buFont typeface="Arial" panose="020B0604020202020204" pitchFamily="34" charset="0"/>
              <a:buChar char="•"/>
            </a:pPr>
            <a:r>
              <a:rPr lang="en-US" sz="2400" dirty="0"/>
              <a:t>Effective dose – </a:t>
            </a:r>
            <a:r>
              <a:rPr lang="cs-CZ" sz="2400" dirty="0"/>
              <a:t>20 mSv a</a:t>
            </a:r>
            <a:r>
              <a:rPr lang="cs-CZ" sz="2400" baseline="30000" dirty="0"/>
              <a:t>-1</a:t>
            </a:r>
            <a:r>
              <a:rPr lang="cs-CZ" sz="2400" dirty="0"/>
              <a:t> </a:t>
            </a:r>
            <a:r>
              <a:rPr lang="en-US" sz="2400" dirty="0"/>
              <a:t>for</a:t>
            </a:r>
            <a:r>
              <a:rPr lang="cs-CZ" sz="2400" dirty="0"/>
              <a:t> </a:t>
            </a:r>
            <a:r>
              <a:rPr lang="en-US" sz="2400" dirty="0"/>
              <a:t>population </a:t>
            </a:r>
          </a:p>
          <a:p>
            <a:pPr lvl="2" algn="just">
              <a:lnSpc>
                <a:spcPct val="150000"/>
              </a:lnSpc>
              <a:buFont typeface="Arial" panose="020B0604020202020204" pitchFamily="34" charset="0"/>
              <a:buChar char="•"/>
            </a:pPr>
            <a:r>
              <a:rPr lang="en-US" sz="2200" dirty="0"/>
              <a:t>No averted dose</a:t>
            </a:r>
          </a:p>
          <a:p>
            <a:pPr lvl="1" algn="just">
              <a:lnSpc>
                <a:spcPct val="150000"/>
              </a:lnSpc>
              <a:buFont typeface="Arial" panose="020B0604020202020204" pitchFamily="34" charset="0"/>
              <a:buChar char="•"/>
            </a:pPr>
            <a:r>
              <a:rPr lang="en-US" sz="2400" dirty="0"/>
              <a:t>“Zero”</a:t>
            </a:r>
            <a:r>
              <a:rPr lang="cs-CZ" sz="2400" dirty="0"/>
              <a:t> </a:t>
            </a:r>
            <a:r>
              <a:rPr lang="en-US" sz="2400" dirty="0"/>
              <a:t>benefits</a:t>
            </a:r>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12</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119282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Simulation results</a:t>
            </a:r>
            <a:r>
              <a:rPr lang="cs-CZ" dirty="0"/>
              <a:t> –</a:t>
            </a:r>
            <a:r>
              <a:rPr lang="en-US" dirty="0"/>
              <a:t> turf stripping</a:t>
            </a:r>
            <a:endParaRPr lang="cs-CZ" dirty="0"/>
          </a:p>
        </p:txBody>
      </p:sp>
      <p:sp>
        <p:nvSpPr>
          <p:cNvPr id="3" name="Zástupný symbol pro obsah 2"/>
          <p:cNvSpPr>
            <a:spLocks noGrp="1"/>
          </p:cNvSpPr>
          <p:nvPr>
            <p:ph idx="1"/>
          </p:nvPr>
        </p:nvSpPr>
        <p:spPr/>
        <p:txBody>
          <a:bodyPr>
            <a:normAutofit/>
          </a:bodyPr>
          <a:lstStyle/>
          <a:p>
            <a:pPr lvl="1" algn="just">
              <a:lnSpc>
                <a:spcPct val="150000"/>
              </a:lnSpc>
              <a:buFont typeface="Arial" panose="020B0604020202020204" pitchFamily="34" charset="0"/>
              <a:buChar char="•"/>
            </a:pPr>
            <a:r>
              <a:rPr lang="en-US" sz="2400" dirty="0"/>
              <a:t>Total costs – 6 mln</a:t>
            </a:r>
            <a:r>
              <a:rPr lang="cs-CZ" sz="2400" dirty="0"/>
              <a:t>.</a:t>
            </a:r>
            <a:r>
              <a:rPr lang="en-US" sz="2400" dirty="0"/>
              <a:t> K</a:t>
            </a:r>
            <a:r>
              <a:rPr lang="cs-CZ" sz="2400" dirty="0"/>
              <a:t>č (</a:t>
            </a:r>
            <a:r>
              <a:rPr lang="en-US" sz="2400" dirty="0"/>
              <a:t>240 ths</a:t>
            </a:r>
            <a:r>
              <a:rPr lang="cs-CZ" sz="2400" dirty="0"/>
              <a:t>. EU)</a:t>
            </a:r>
          </a:p>
          <a:p>
            <a:pPr lvl="2" algn="just">
              <a:lnSpc>
                <a:spcPct val="150000"/>
              </a:lnSpc>
              <a:buFont typeface="Arial" panose="020B0604020202020204" pitchFamily="34" charset="0"/>
              <a:buChar char="•"/>
            </a:pPr>
            <a:r>
              <a:rPr lang="en-US" sz="2200" dirty="0"/>
              <a:t>99</a:t>
            </a:r>
            <a:r>
              <a:rPr lang="cs-CZ" sz="2200" dirty="0"/>
              <a:t> Kč m</a:t>
            </a:r>
            <a:r>
              <a:rPr lang="cs-CZ" sz="2200" baseline="30000" dirty="0"/>
              <a:t>-2</a:t>
            </a:r>
            <a:r>
              <a:rPr lang="cs-CZ" sz="2200" dirty="0"/>
              <a:t> (</a:t>
            </a:r>
            <a:r>
              <a:rPr lang="en-US" sz="2200" dirty="0"/>
              <a:t>4 </a:t>
            </a:r>
            <a:r>
              <a:rPr lang="cs-CZ" sz="2200" dirty="0"/>
              <a:t>EU m</a:t>
            </a:r>
            <a:r>
              <a:rPr lang="cs-CZ" sz="2200" baseline="30000" dirty="0"/>
              <a:t>-2</a:t>
            </a:r>
            <a:r>
              <a:rPr lang="cs-CZ" sz="2200" dirty="0"/>
              <a:t>)</a:t>
            </a:r>
          </a:p>
          <a:p>
            <a:pPr lvl="1" algn="just">
              <a:lnSpc>
                <a:spcPct val="150000"/>
              </a:lnSpc>
              <a:buFont typeface="Arial" panose="020B0604020202020204" pitchFamily="34" charset="0"/>
              <a:buChar char="•"/>
            </a:pPr>
            <a:r>
              <a:rPr lang="cs-CZ" sz="2400" dirty="0"/>
              <a:t>1</a:t>
            </a:r>
            <a:r>
              <a:rPr lang="en-US" sz="2400" dirty="0"/>
              <a:t>5</a:t>
            </a:r>
            <a:r>
              <a:rPr lang="cs-CZ" sz="2400" dirty="0"/>
              <a:t> </a:t>
            </a:r>
            <a:r>
              <a:rPr lang="en-US" sz="2400" dirty="0"/>
              <a:t>days</a:t>
            </a:r>
            <a:r>
              <a:rPr lang="cs-CZ" sz="2400" dirty="0"/>
              <a:t> </a:t>
            </a:r>
            <a:r>
              <a:rPr lang="en-US" sz="2400" dirty="0"/>
              <a:t>of</a:t>
            </a:r>
            <a:r>
              <a:rPr lang="cs-CZ" sz="2400" dirty="0"/>
              <a:t> </a:t>
            </a:r>
            <a:r>
              <a:rPr lang="en-US" sz="2400" dirty="0"/>
              <a:t>work</a:t>
            </a:r>
          </a:p>
          <a:p>
            <a:pPr lvl="1" algn="just">
              <a:lnSpc>
                <a:spcPct val="150000"/>
              </a:lnSpc>
              <a:buFont typeface="Arial" panose="020B0604020202020204" pitchFamily="34" charset="0"/>
              <a:buChar char="•"/>
            </a:pPr>
            <a:r>
              <a:rPr lang="en-US" sz="2400" dirty="0"/>
              <a:t>Effective dose – 1</a:t>
            </a:r>
            <a:r>
              <a:rPr lang="cs-CZ" sz="2400" dirty="0"/>
              <a:t>0 mSv a</a:t>
            </a:r>
            <a:r>
              <a:rPr lang="cs-CZ" sz="2400" baseline="30000" dirty="0"/>
              <a:t>-1</a:t>
            </a:r>
            <a:r>
              <a:rPr lang="cs-CZ" sz="2400" dirty="0"/>
              <a:t> </a:t>
            </a:r>
            <a:r>
              <a:rPr lang="en-US" sz="2400" dirty="0"/>
              <a:t>for</a:t>
            </a:r>
            <a:r>
              <a:rPr lang="cs-CZ" sz="2400" dirty="0"/>
              <a:t> </a:t>
            </a:r>
            <a:r>
              <a:rPr lang="en-US" sz="2400" dirty="0"/>
              <a:t>population</a:t>
            </a:r>
          </a:p>
          <a:p>
            <a:pPr lvl="2" algn="just">
              <a:lnSpc>
                <a:spcPct val="150000"/>
              </a:lnSpc>
              <a:buFont typeface="Arial" panose="020B0604020202020204" pitchFamily="34" charset="0"/>
              <a:buChar char="•"/>
            </a:pPr>
            <a:r>
              <a:rPr lang="en-US" sz="2200" dirty="0"/>
              <a:t>Averted dose 10 mSv</a:t>
            </a:r>
          </a:p>
          <a:p>
            <a:pPr lvl="1" algn="just">
              <a:lnSpc>
                <a:spcPct val="150000"/>
              </a:lnSpc>
              <a:buFont typeface="Arial" panose="020B0604020202020204" pitchFamily="34" charset="0"/>
              <a:buChar char="•"/>
            </a:pPr>
            <a:r>
              <a:rPr lang="en-US" sz="2400" dirty="0"/>
              <a:t>Estimated benefits – 16 mln. K</a:t>
            </a:r>
            <a:r>
              <a:rPr lang="cs-CZ" sz="2400" dirty="0"/>
              <a:t>č (0,6 mln. EU)</a:t>
            </a:r>
            <a:endParaRPr lang="en-US" sz="2400" dirty="0"/>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13</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85899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Simulation results – soil stripping</a:t>
            </a:r>
            <a:endParaRPr lang="cs-CZ" dirty="0"/>
          </a:p>
        </p:txBody>
      </p:sp>
      <p:sp>
        <p:nvSpPr>
          <p:cNvPr id="3" name="Zástupný symbol pro obsah 2"/>
          <p:cNvSpPr>
            <a:spLocks noGrp="1"/>
          </p:cNvSpPr>
          <p:nvPr>
            <p:ph idx="1"/>
          </p:nvPr>
        </p:nvSpPr>
        <p:spPr/>
        <p:txBody>
          <a:bodyPr>
            <a:normAutofit/>
          </a:bodyPr>
          <a:lstStyle/>
          <a:p>
            <a:pPr lvl="1" algn="just">
              <a:lnSpc>
                <a:spcPct val="150000"/>
              </a:lnSpc>
              <a:buFont typeface="Arial" panose="020B0604020202020204" pitchFamily="34" charset="0"/>
              <a:buChar char="•"/>
            </a:pPr>
            <a:r>
              <a:rPr lang="en-US" sz="2400" dirty="0"/>
              <a:t>Total costs – 7 mln</a:t>
            </a:r>
            <a:r>
              <a:rPr lang="cs-CZ" sz="2400" dirty="0"/>
              <a:t>.</a:t>
            </a:r>
            <a:r>
              <a:rPr lang="en-US" sz="2400" dirty="0"/>
              <a:t> K</a:t>
            </a:r>
            <a:r>
              <a:rPr lang="cs-CZ" sz="2400" dirty="0"/>
              <a:t>č (</a:t>
            </a:r>
            <a:r>
              <a:rPr lang="en-US" sz="2400" dirty="0"/>
              <a:t>280 ths</a:t>
            </a:r>
            <a:r>
              <a:rPr lang="cs-CZ" sz="2400" dirty="0"/>
              <a:t>. EU)</a:t>
            </a:r>
          </a:p>
          <a:p>
            <a:pPr lvl="2" algn="just">
              <a:lnSpc>
                <a:spcPct val="150000"/>
              </a:lnSpc>
              <a:buFont typeface="Arial" panose="020B0604020202020204" pitchFamily="34" charset="0"/>
              <a:buChar char="•"/>
            </a:pPr>
            <a:r>
              <a:rPr lang="en-US" sz="2200" dirty="0"/>
              <a:t>109</a:t>
            </a:r>
            <a:r>
              <a:rPr lang="cs-CZ" sz="2200" dirty="0"/>
              <a:t> Kč m</a:t>
            </a:r>
            <a:r>
              <a:rPr lang="cs-CZ" sz="2200" baseline="30000" dirty="0"/>
              <a:t>-2</a:t>
            </a:r>
            <a:r>
              <a:rPr lang="cs-CZ" sz="2200" dirty="0"/>
              <a:t> (</a:t>
            </a:r>
            <a:r>
              <a:rPr lang="en-US" sz="2200" dirty="0"/>
              <a:t>4,4 </a:t>
            </a:r>
            <a:r>
              <a:rPr lang="cs-CZ" sz="2200" dirty="0"/>
              <a:t>EU m</a:t>
            </a:r>
            <a:r>
              <a:rPr lang="cs-CZ" sz="2200" baseline="30000" dirty="0"/>
              <a:t>-2</a:t>
            </a:r>
            <a:r>
              <a:rPr lang="cs-CZ" sz="2200" dirty="0"/>
              <a:t>)</a:t>
            </a:r>
          </a:p>
          <a:p>
            <a:pPr lvl="1" algn="just">
              <a:lnSpc>
                <a:spcPct val="150000"/>
              </a:lnSpc>
              <a:buFont typeface="Arial" panose="020B0604020202020204" pitchFamily="34" charset="0"/>
              <a:buChar char="•"/>
            </a:pPr>
            <a:r>
              <a:rPr lang="en-US" sz="2400" dirty="0"/>
              <a:t>33</a:t>
            </a:r>
            <a:r>
              <a:rPr lang="cs-CZ" sz="2400" dirty="0"/>
              <a:t> </a:t>
            </a:r>
            <a:r>
              <a:rPr lang="en-US" sz="2400" dirty="0"/>
              <a:t>days</a:t>
            </a:r>
            <a:r>
              <a:rPr lang="cs-CZ" sz="2400" dirty="0"/>
              <a:t> </a:t>
            </a:r>
            <a:r>
              <a:rPr lang="en-US" sz="2400" dirty="0"/>
              <a:t>of</a:t>
            </a:r>
            <a:r>
              <a:rPr lang="cs-CZ" sz="2400" dirty="0"/>
              <a:t> </a:t>
            </a:r>
            <a:r>
              <a:rPr lang="en-US" sz="2400" dirty="0"/>
              <a:t>work</a:t>
            </a:r>
          </a:p>
          <a:p>
            <a:pPr lvl="1" algn="just">
              <a:lnSpc>
                <a:spcPct val="150000"/>
              </a:lnSpc>
              <a:buFont typeface="Arial" panose="020B0604020202020204" pitchFamily="34" charset="0"/>
              <a:buChar char="•"/>
            </a:pPr>
            <a:r>
              <a:rPr lang="en-US" sz="2400" dirty="0"/>
              <a:t>Effective dose – 3</a:t>
            </a:r>
            <a:r>
              <a:rPr lang="cs-CZ" sz="2400" dirty="0"/>
              <a:t> mSv a</a:t>
            </a:r>
            <a:r>
              <a:rPr lang="cs-CZ" sz="2400" baseline="30000" dirty="0"/>
              <a:t>-1</a:t>
            </a:r>
            <a:r>
              <a:rPr lang="cs-CZ" sz="2400" dirty="0"/>
              <a:t> </a:t>
            </a:r>
            <a:r>
              <a:rPr lang="en-US" sz="2400" dirty="0"/>
              <a:t>for</a:t>
            </a:r>
            <a:r>
              <a:rPr lang="cs-CZ" sz="2400" dirty="0"/>
              <a:t> </a:t>
            </a:r>
            <a:r>
              <a:rPr lang="en-US" sz="2400" dirty="0"/>
              <a:t>population</a:t>
            </a:r>
          </a:p>
          <a:p>
            <a:pPr lvl="2" algn="just">
              <a:lnSpc>
                <a:spcPct val="150000"/>
              </a:lnSpc>
              <a:buFont typeface="Arial" panose="020B0604020202020204" pitchFamily="34" charset="0"/>
              <a:buChar char="•"/>
            </a:pPr>
            <a:r>
              <a:rPr lang="en-US" sz="2200" dirty="0"/>
              <a:t>Averted dose 17 mSv</a:t>
            </a:r>
          </a:p>
          <a:p>
            <a:pPr lvl="1" algn="just">
              <a:lnSpc>
                <a:spcPct val="150000"/>
              </a:lnSpc>
              <a:buFont typeface="Arial" panose="020B0604020202020204" pitchFamily="34" charset="0"/>
              <a:buChar char="•"/>
            </a:pPr>
            <a:r>
              <a:rPr lang="en-US" sz="2400" dirty="0"/>
              <a:t>Estimated benefits – 27 mln. K</a:t>
            </a:r>
            <a:r>
              <a:rPr lang="cs-CZ" sz="2400" dirty="0"/>
              <a:t>č (</a:t>
            </a:r>
            <a:r>
              <a:rPr lang="en-US" sz="2400" dirty="0"/>
              <a:t>1</a:t>
            </a:r>
            <a:r>
              <a:rPr lang="cs-CZ" sz="2400" dirty="0"/>
              <a:t>,</a:t>
            </a:r>
            <a:r>
              <a:rPr lang="en-US" sz="2400" dirty="0"/>
              <a:t>1 </a:t>
            </a:r>
            <a:r>
              <a:rPr lang="cs-CZ" sz="2400" dirty="0"/>
              <a:t>mln. EU)</a:t>
            </a:r>
            <a:endParaRPr lang="en-US" sz="2400" dirty="0"/>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14</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242781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Conclusion and future work</a:t>
            </a:r>
            <a:endParaRPr lang="cs-CZ" dirty="0"/>
          </a:p>
        </p:txBody>
      </p:sp>
      <p:sp>
        <p:nvSpPr>
          <p:cNvPr id="3" name="Zástupný symbol pro obsah 2"/>
          <p:cNvSpPr>
            <a:spLocks noGrp="1"/>
          </p:cNvSpPr>
          <p:nvPr>
            <p:ph idx="1"/>
          </p:nvPr>
        </p:nvSpPr>
        <p:spPr>
          <a:xfrm>
            <a:off x="1294150" y="1676400"/>
            <a:ext cx="9837676" cy="4495800"/>
          </a:xfrm>
        </p:spPr>
        <p:txBody>
          <a:bodyPr>
            <a:normAutofit fontScale="92500" lnSpcReduction="20000"/>
          </a:bodyPr>
          <a:lstStyle/>
          <a:p>
            <a:pPr>
              <a:lnSpc>
                <a:spcPct val="150000"/>
              </a:lnSpc>
            </a:pPr>
            <a:r>
              <a:rPr lang="en-US" sz="2000" dirty="0"/>
              <a:t>Benefits of both decontamination scenarios are higher than its costs</a:t>
            </a:r>
          </a:p>
          <a:p>
            <a:pPr>
              <a:lnSpc>
                <a:spcPct val="150000"/>
              </a:lnSpc>
            </a:pPr>
            <a:r>
              <a:rPr lang="en-US" sz="2000" dirty="0"/>
              <a:t>Costs of turf stripping and soil stripping are of the same order of magnitude (roughly 240–280 ths. EU); </a:t>
            </a:r>
            <a:r>
              <a:rPr lang="en-US" sz="2100" dirty="0"/>
              <a:t>soil stripping is expected to be longer, but more efficient</a:t>
            </a:r>
          </a:p>
          <a:p>
            <a:pPr>
              <a:lnSpc>
                <a:spcPct val="150000"/>
              </a:lnSpc>
            </a:pPr>
            <a:r>
              <a:rPr lang="en-US" sz="2000" dirty="0"/>
              <a:t>Possible future improvements:</a:t>
            </a:r>
          </a:p>
          <a:p>
            <a:pPr lvl="1">
              <a:lnSpc>
                <a:spcPct val="150000"/>
              </a:lnSpc>
              <a:buFont typeface="Arial" panose="020B0604020202020204" pitchFamily="34" charset="0"/>
              <a:buChar char="•"/>
            </a:pPr>
            <a:r>
              <a:rPr lang="en-US" sz="1800" dirty="0"/>
              <a:t>Full area decontamination (including trees, streetlamps, pavements, benches etc.)</a:t>
            </a:r>
          </a:p>
          <a:p>
            <a:pPr lvl="1">
              <a:lnSpc>
                <a:spcPct val="150000"/>
              </a:lnSpc>
              <a:buFont typeface="Arial" panose="020B0604020202020204" pitchFamily="34" charset="0"/>
              <a:buChar char="•"/>
            </a:pPr>
            <a:r>
              <a:rPr lang="en-US" sz="1800" dirty="0"/>
              <a:t>Environmental half-lives – short and long components</a:t>
            </a:r>
          </a:p>
          <a:p>
            <a:pPr lvl="1">
              <a:lnSpc>
                <a:spcPct val="150000"/>
              </a:lnSpc>
              <a:buFont typeface="Arial" panose="020B0604020202020204" pitchFamily="34" charset="0"/>
              <a:buChar char="•"/>
            </a:pPr>
            <a:r>
              <a:rPr lang="en-US" sz="1800" dirty="0"/>
              <a:t>Adding short-lived isotopes (e.g. </a:t>
            </a:r>
            <a:r>
              <a:rPr lang="en-US" sz="1800" baseline="30000" dirty="0"/>
              <a:t>131</a:t>
            </a:r>
            <a:r>
              <a:rPr lang="en-US" sz="1800" dirty="0"/>
              <a:t>I)</a:t>
            </a:r>
          </a:p>
          <a:p>
            <a:pPr lvl="1">
              <a:lnSpc>
                <a:spcPct val="150000"/>
              </a:lnSpc>
              <a:buFont typeface="Arial" panose="020B0604020202020204" pitchFamily="34" charset="0"/>
              <a:buChar char="•"/>
            </a:pPr>
            <a:r>
              <a:rPr lang="en-US" sz="1800" dirty="0"/>
              <a:t>New scenarios for different levels of contamination</a:t>
            </a:r>
          </a:p>
          <a:p>
            <a:pPr lvl="1">
              <a:lnSpc>
                <a:spcPct val="150000"/>
              </a:lnSpc>
              <a:buFont typeface="Arial" panose="020B0604020202020204" pitchFamily="34" charset="0"/>
              <a:buChar char="•"/>
            </a:pPr>
            <a:r>
              <a:rPr lang="en-US" sz="1800" dirty="0"/>
              <a:t>More detailed estimation of population</a:t>
            </a:r>
          </a:p>
          <a:p>
            <a:pPr lvl="1">
              <a:lnSpc>
                <a:spcPct val="150000"/>
              </a:lnSpc>
              <a:buFont typeface="Arial" panose="020B0604020202020204" pitchFamily="34" charset="0"/>
              <a:buChar char="•"/>
            </a:pPr>
            <a:r>
              <a:rPr lang="en-US" sz="1800" dirty="0"/>
              <a:t>Improvements in waste handling</a:t>
            </a:r>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15</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210859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Selected references</a:t>
            </a:r>
            <a:endParaRPr lang="cs-CZ" dirty="0"/>
          </a:p>
        </p:txBody>
      </p:sp>
      <p:sp>
        <p:nvSpPr>
          <p:cNvPr id="3" name="Zástupný symbol pro obsah 2"/>
          <p:cNvSpPr>
            <a:spLocks noGrp="1"/>
          </p:cNvSpPr>
          <p:nvPr>
            <p:ph idx="1"/>
          </p:nvPr>
        </p:nvSpPr>
        <p:spPr/>
        <p:txBody>
          <a:bodyPr>
            <a:noAutofit/>
          </a:bodyPr>
          <a:lstStyle/>
          <a:p>
            <a:pPr algn="just">
              <a:lnSpc>
                <a:spcPct val="150000"/>
              </a:lnSpc>
            </a:pPr>
            <a:r>
              <a:rPr lang="en-US" sz="1300" dirty="0" err="1"/>
              <a:t>Ahn</a:t>
            </a:r>
            <a:r>
              <a:rPr lang="en-US" sz="1300" dirty="0"/>
              <a:t>, </a:t>
            </a:r>
            <a:r>
              <a:rPr lang="en-US" sz="1300" dirty="0" err="1"/>
              <a:t>Joonhong</a:t>
            </a:r>
            <a:r>
              <a:rPr lang="en-US" sz="1300" dirty="0"/>
              <a:t> et al., 2014. </a:t>
            </a:r>
            <a:r>
              <a:rPr lang="en-US" sz="1300" i="1" dirty="0"/>
              <a:t>Reflections on the Fukushima Daiichi nuclear accident – toward social-scientific literacy and engineering resilience</a:t>
            </a:r>
            <a:r>
              <a:rPr lang="en-US" sz="1300" dirty="0"/>
              <a:t>. New York: Springer Berlin Heidelberg, 2014. ISBN 978-3-319-12089-8.</a:t>
            </a:r>
          </a:p>
          <a:p>
            <a:pPr algn="just">
              <a:lnSpc>
                <a:spcPct val="150000"/>
              </a:lnSpc>
            </a:pPr>
            <a:r>
              <a:rPr lang="en-US" sz="1300" dirty="0" err="1"/>
              <a:t>Andersson</a:t>
            </a:r>
            <a:r>
              <a:rPr lang="en-US" sz="1300" dirty="0"/>
              <a:t>, Kasper G. et al., 2000. </a:t>
            </a:r>
            <a:r>
              <a:rPr lang="en-US" sz="1300" i="1" dirty="0"/>
              <a:t>A guide to countermeasures for implementation in the event of a nuclear accident affecting Nordic food-producing areas (NKS-16). </a:t>
            </a:r>
            <a:r>
              <a:rPr lang="en-US" sz="1300" dirty="0"/>
              <a:t>Roskilde: Nordic nuclear safety research, 2000. ISBN 87-7893-066-9.</a:t>
            </a:r>
          </a:p>
          <a:p>
            <a:pPr algn="just">
              <a:lnSpc>
                <a:spcPct val="150000"/>
              </a:lnSpc>
            </a:pPr>
            <a:r>
              <a:rPr lang="en-US" sz="1300" dirty="0"/>
              <a:t>IAEA, 2001. </a:t>
            </a:r>
            <a:r>
              <a:rPr lang="en-US" sz="1300" i="1" dirty="0"/>
              <a:t>Generic models for use in assessing the impact of discharges of radioactive substances to the environment (Safety Reports Standards No. 19).</a:t>
            </a:r>
            <a:r>
              <a:rPr lang="en-US" sz="1300" dirty="0"/>
              <a:t> Vienna: International Atomic Energy Agency, 2001. ISBN 92-0-100501-6.</a:t>
            </a:r>
          </a:p>
          <a:p>
            <a:pPr algn="just">
              <a:lnSpc>
                <a:spcPct val="150000"/>
              </a:lnSpc>
            </a:pPr>
            <a:r>
              <a:rPr lang="en-US" sz="1300" dirty="0" err="1"/>
              <a:t>Roed</a:t>
            </a:r>
            <a:r>
              <a:rPr lang="en-US" sz="1300" dirty="0"/>
              <a:t>, J. et al., 1998. </a:t>
            </a:r>
            <a:r>
              <a:rPr lang="en-US" sz="1300" i="1" dirty="0"/>
              <a:t>Mechanical decontamination tests in areas affected by the Chernobyl accident</a:t>
            </a:r>
            <a:r>
              <a:rPr lang="en-US" sz="1300" dirty="0"/>
              <a:t>. Roskilde: </a:t>
            </a:r>
            <a:r>
              <a:rPr lang="en-US" sz="1300" dirty="0" err="1"/>
              <a:t>Risø</a:t>
            </a:r>
            <a:r>
              <a:rPr lang="en-US" sz="1300" dirty="0"/>
              <a:t> National Laboratory, 1998. ISBN 87-550-2361-4.</a:t>
            </a:r>
          </a:p>
          <a:p>
            <a:pPr algn="just">
              <a:lnSpc>
                <a:spcPct val="150000"/>
              </a:lnSpc>
            </a:pPr>
            <a:r>
              <a:rPr lang="en-US" sz="1300" dirty="0"/>
              <a:t>U.S. EPA, 2016. </a:t>
            </a:r>
            <a:r>
              <a:rPr lang="en-US" sz="1300" i="1" dirty="0"/>
              <a:t>Current and emerging post-Fukushima technologies, and techniques, and practices for wide area radiological survey, remediation, and waste management.</a:t>
            </a:r>
            <a:r>
              <a:rPr lang="en-US" sz="1300" dirty="0"/>
              <a:t> Washington, DC: Office of Research and Development, Homeland Security Research Center, 2016.</a:t>
            </a:r>
            <a:endParaRPr lang="cs-CZ" sz="1300" dirty="0"/>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16</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1901053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
        <p:nvSpPr>
          <p:cNvPr id="6" name="Nadpis 5"/>
          <p:cNvSpPr>
            <a:spLocks noGrp="1"/>
          </p:cNvSpPr>
          <p:nvPr>
            <p:ph type="title"/>
          </p:nvPr>
        </p:nvSpPr>
        <p:spPr>
          <a:xfrm>
            <a:off x="1255648" y="2527434"/>
            <a:ext cx="9603701" cy="1143000"/>
          </a:xfrm>
        </p:spPr>
        <p:txBody>
          <a:bodyPr/>
          <a:lstStyle/>
          <a:p>
            <a:pPr algn="ctr"/>
            <a:r>
              <a:rPr lang="en-US" dirty="0"/>
              <a:t>Thank you ^_^</a:t>
            </a:r>
            <a:endParaRPr lang="cs-CZ" dirty="0"/>
          </a:p>
        </p:txBody>
      </p:sp>
    </p:spTree>
    <p:extLst>
      <p:ext uri="{BB962C8B-B14F-4D97-AF65-F5344CB8AC3E}">
        <p14:creationId xmlns:p14="http://schemas.microsoft.com/office/powerpoint/2010/main" val="378209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Introduction</a:t>
            </a:r>
          </a:p>
        </p:txBody>
      </p:sp>
      <p:sp>
        <p:nvSpPr>
          <p:cNvPr id="3" name="Zástupný symbol pro obsah 2"/>
          <p:cNvSpPr>
            <a:spLocks noGrp="1"/>
          </p:cNvSpPr>
          <p:nvPr>
            <p:ph idx="1"/>
          </p:nvPr>
        </p:nvSpPr>
        <p:spPr/>
        <p:txBody>
          <a:bodyPr>
            <a:normAutofit fontScale="92500" lnSpcReduction="20000"/>
          </a:bodyPr>
          <a:lstStyle/>
          <a:p>
            <a:pPr algn="just">
              <a:lnSpc>
                <a:spcPct val="160000"/>
              </a:lnSpc>
            </a:pPr>
            <a:r>
              <a:rPr lang="en-US" dirty="0"/>
              <a:t>Test attempt</a:t>
            </a:r>
            <a:r>
              <a:rPr lang="cs-CZ" dirty="0"/>
              <a:t> to </a:t>
            </a:r>
            <a:r>
              <a:rPr lang="en-US" dirty="0"/>
              <a:t>estimate</a:t>
            </a:r>
            <a:r>
              <a:rPr lang="cs-CZ" dirty="0"/>
              <a:t> </a:t>
            </a:r>
            <a:r>
              <a:rPr lang="en-US" dirty="0"/>
              <a:t>decontamination</a:t>
            </a:r>
            <a:r>
              <a:rPr lang="cs-CZ" dirty="0"/>
              <a:t> </a:t>
            </a:r>
            <a:r>
              <a:rPr lang="en-US" dirty="0"/>
              <a:t>costs</a:t>
            </a:r>
            <a:r>
              <a:rPr lang="cs-CZ" dirty="0"/>
              <a:t> </a:t>
            </a:r>
            <a:r>
              <a:rPr lang="en-US" dirty="0"/>
              <a:t>and benefits after</a:t>
            </a:r>
            <a:r>
              <a:rPr lang="cs-CZ" dirty="0"/>
              <a:t> </a:t>
            </a:r>
            <a:r>
              <a:rPr lang="en-US" dirty="0"/>
              <a:t>nuclear</a:t>
            </a:r>
            <a:r>
              <a:rPr lang="cs-CZ" dirty="0"/>
              <a:t> </a:t>
            </a:r>
            <a:r>
              <a:rPr lang="en-US" dirty="0"/>
              <a:t>or</a:t>
            </a:r>
            <a:r>
              <a:rPr lang="cs-CZ" dirty="0"/>
              <a:t> </a:t>
            </a:r>
            <a:r>
              <a:rPr lang="en-US" dirty="0"/>
              <a:t>radiation</a:t>
            </a:r>
            <a:r>
              <a:rPr lang="cs-CZ" dirty="0"/>
              <a:t> </a:t>
            </a:r>
            <a:r>
              <a:rPr lang="en-US" dirty="0"/>
              <a:t>accident</a:t>
            </a:r>
          </a:p>
          <a:p>
            <a:pPr algn="just">
              <a:lnSpc>
                <a:spcPct val="160000"/>
              </a:lnSpc>
            </a:pPr>
            <a:r>
              <a:rPr lang="en-US" dirty="0"/>
              <a:t>System dynamics methods and simulations in the Vensim PLE software</a:t>
            </a:r>
          </a:p>
          <a:p>
            <a:pPr algn="just">
              <a:lnSpc>
                <a:spcPct val="160000"/>
              </a:lnSpc>
            </a:pPr>
            <a:r>
              <a:rPr lang="en-US" dirty="0"/>
              <a:t>Collaboration between the National Radiation Protection Institute (</a:t>
            </a:r>
            <a:r>
              <a:rPr lang="cs-CZ" dirty="0"/>
              <a:t>SÚRO) </a:t>
            </a:r>
            <a:r>
              <a:rPr lang="en-US" dirty="0"/>
              <a:t>and the </a:t>
            </a:r>
            <a:r>
              <a:rPr lang="cs-CZ" dirty="0"/>
              <a:t>Czech </a:t>
            </a:r>
            <a:r>
              <a:rPr lang="en-US" dirty="0"/>
              <a:t>University</a:t>
            </a:r>
            <a:r>
              <a:rPr lang="cs-CZ" dirty="0"/>
              <a:t> </a:t>
            </a:r>
            <a:r>
              <a:rPr lang="en-US" dirty="0"/>
              <a:t>of</a:t>
            </a:r>
            <a:r>
              <a:rPr lang="cs-CZ" dirty="0"/>
              <a:t> </a:t>
            </a:r>
            <a:r>
              <a:rPr lang="en-US" dirty="0"/>
              <a:t>Life</a:t>
            </a:r>
            <a:r>
              <a:rPr lang="cs-CZ" dirty="0"/>
              <a:t> </a:t>
            </a:r>
            <a:r>
              <a:rPr lang="en-US" dirty="0"/>
              <a:t>Sciences</a:t>
            </a:r>
          </a:p>
          <a:p>
            <a:pPr algn="just">
              <a:lnSpc>
                <a:spcPct val="160000"/>
              </a:lnSpc>
            </a:pPr>
            <a:r>
              <a:rPr lang="en-US" dirty="0"/>
              <a:t>Project of the Ministry of the Interior of the Czech Republic VH172020015: Recovery Management Strategy for Affected Areas after Radiation Emergency</a:t>
            </a:r>
          </a:p>
          <a:p>
            <a:pPr>
              <a:lnSpc>
                <a:spcPct val="150000"/>
              </a:lnSpc>
            </a:pPr>
            <a:endParaRPr lang="en-US" dirty="0"/>
          </a:p>
        </p:txBody>
      </p:sp>
      <p:sp>
        <p:nvSpPr>
          <p:cNvPr id="10" name="Zástupný symbol pro číslo snímku 9"/>
          <p:cNvSpPr>
            <a:spLocks noGrp="1"/>
          </p:cNvSpPr>
          <p:nvPr>
            <p:ph type="sldNum" sz="quarter" idx="12"/>
          </p:nvPr>
        </p:nvSpPr>
        <p:spPr>
          <a:xfrm>
            <a:off x="5929248" y="6324600"/>
            <a:ext cx="2844800" cy="365125"/>
          </a:xfrm>
        </p:spPr>
        <p:txBody>
          <a:bodyPr/>
          <a:lstStyle/>
          <a:p>
            <a:fld id="{6D22F896-40B5-4ADD-8801-0D06FADFA095}" type="slidenum">
              <a:rPr lang="en-US" smtClean="0"/>
              <a:pPr/>
              <a:t>2</a:t>
            </a:fld>
            <a:endParaRPr lang="en-US" dirty="0"/>
          </a:p>
        </p:txBody>
      </p:sp>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13" name="Obráze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pic>
        <p:nvPicPr>
          <p:cNvPr id="14" name="Obrázek 1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spTree>
    <p:extLst>
      <p:ext uri="{BB962C8B-B14F-4D97-AF65-F5344CB8AC3E}">
        <p14:creationId xmlns:p14="http://schemas.microsoft.com/office/powerpoint/2010/main" val="177974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Goals</a:t>
            </a:r>
            <a:endParaRPr lang="cs-CZ" dirty="0"/>
          </a:p>
        </p:txBody>
      </p:sp>
      <p:sp>
        <p:nvSpPr>
          <p:cNvPr id="3" name="Zástupný symbol pro obsah 2"/>
          <p:cNvSpPr>
            <a:spLocks noGrp="1"/>
          </p:cNvSpPr>
          <p:nvPr>
            <p:ph idx="1"/>
          </p:nvPr>
        </p:nvSpPr>
        <p:spPr/>
        <p:txBody>
          <a:bodyPr>
            <a:normAutofit fontScale="92500"/>
          </a:bodyPr>
          <a:lstStyle/>
          <a:p>
            <a:pPr algn="just">
              <a:lnSpc>
                <a:spcPct val="150000"/>
              </a:lnSpc>
            </a:pPr>
            <a:r>
              <a:rPr lang="en-US" dirty="0"/>
              <a:t>Creation of decontamination scenarios supposing contamination with artificial radionuclides and an annual effective dose 20 mSv (and less)</a:t>
            </a:r>
          </a:p>
          <a:p>
            <a:pPr algn="just">
              <a:lnSpc>
                <a:spcPct val="150000"/>
              </a:lnSpc>
            </a:pPr>
            <a:r>
              <a:rPr lang="en-US" dirty="0"/>
              <a:t>Preparation of resource materials for remediation strategies after nuclear or radiation accident and for decision-making in population protection (e.g. return after evacuation) in the Czech environment</a:t>
            </a:r>
          </a:p>
          <a:p>
            <a:pPr algn="just">
              <a:lnSpc>
                <a:spcPct val="150000"/>
              </a:lnSpc>
            </a:pPr>
            <a:r>
              <a:rPr lang="en-US" dirty="0"/>
              <a:t>Creation of a dynamic mathematical model and its validation</a:t>
            </a:r>
          </a:p>
          <a:p>
            <a:pPr algn="just">
              <a:lnSpc>
                <a:spcPct val="150000"/>
              </a:lnSpc>
            </a:pPr>
            <a:r>
              <a:rPr lang="en-US" dirty="0"/>
              <a:t>Simulations of proposed scenarios and its mutual comparison</a:t>
            </a:r>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3</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64122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System dynamics and the Vensim software</a:t>
            </a:r>
            <a:endParaRPr lang="cs-CZ" dirty="0"/>
          </a:p>
        </p:txBody>
      </p:sp>
      <p:sp>
        <p:nvSpPr>
          <p:cNvPr id="3" name="Zástupný symbol pro obsah 2"/>
          <p:cNvSpPr>
            <a:spLocks noGrp="1"/>
          </p:cNvSpPr>
          <p:nvPr>
            <p:ph idx="1"/>
          </p:nvPr>
        </p:nvSpPr>
        <p:spPr/>
        <p:txBody>
          <a:bodyPr>
            <a:normAutofit fontScale="85000" lnSpcReduction="20000"/>
          </a:bodyPr>
          <a:lstStyle/>
          <a:p>
            <a:pPr algn="just">
              <a:lnSpc>
                <a:spcPct val="150000"/>
              </a:lnSpc>
            </a:pPr>
            <a:r>
              <a:rPr lang="en-US" dirty="0"/>
              <a:t>Complex systems with non-linear behavior (e.g. radioactive decay)</a:t>
            </a:r>
          </a:p>
          <a:p>
            <a:pPr algn="just">
              <a:lnSpc>
                <a:spcPct val="150000"/>
              </a:lnSpc>
            </a:pPr>
            <a:r>
              <a:rPr lang="en-US" dirty="0"/>
              <a:t>Many parameters/variables with difficult interrelations</a:t>
            </a:r>
          </a:p>
          <a:p>
            <a:pPr algn="just">
              <a:lnSpc>
                <a:spcPct val="150000"/>
              </a:lnSpc>
            </a:pPr>
            <a:r>
              <a:rPr lang="en-US" dirty="0"/>
              <a:t>Clarity of relations between parameters/variables</a:t>
            </a:r>
          </a:p>
          <a:p>
            <a:pPr algn="just">
              <a:lnSpc>
                <a:spcPct val="150000"/>
              </a:lnSpc>
            </a:pPr>
            <a:r>
              <a:rPr lang="en-US" dirty="0"/>
              <a:t>Easy to change and simple model editing – applicable for different objects</a:t>
            </a:r>
          </a:p>
          <a:p>
            <a:pPr lvl="1" algn="just">
              <a:lnSpc>
                <a:spcPct val="150000"/>
              </a:lnSpc>
              <a:buFont typeface="Arial" panose="020B0604020202020204" pitchFamily="34" charset="0"/>
              <a:buChar char="•"/>
            </a:pPr>
            <a:r>
              <a:rPr lang="en-US" dirty="0"/>
              <a:t>Full control over the model and simulations</a:t>
            </a:r>
          </a:p>
          <a:p>
            <a:pPr algn="just">
              <a:lnSpc>
                <a:spcPct val="150000"/>
              </a:lnSpc>
            </a:pPr>
            <a:r>
              <a:rPr lang="en-US" dirty="0"/>
              <a:t>Working with layers – possible to connect different fields in one model, e.g. dosimetry with economics</a:t>
            </a:r>
          </a:p>
          <a:p>
            <a:pPr algn="just">
              <a:lnSpc>
                <a:spcPct val="150000"/>
              </a:lnSpc>
            </a:pPr>
            <a:r>
              <a:rPr lang="en-US" dirty="0"/>
              <a:t>“What if” scenarios simulations</a:t>
            </a:r>
          </a:p>
          <a:p>
            <a:pPr marL="0" indent="0" algn="just">
              <a:lnSpc>
                <a:spcPct val="150000"/>
              </a:lnSpc>
              <a:buNone/>
            </a:pPr>
            <a:endParaRPr lang="en-US" dirty="0"/>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4</a:t>
            </a:fld>
            <a:endParaRPr lang="en-US"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356784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Real object</a:t>
            </a:r>
            <a:endParaRPr lang="cs-CZ" dirty="0"/>
          </a:p>
        </p:txBody>
      </p:sp>
      <p:sp>
        <p:nvSpPr>
          <p:cNvPr id="3" name="Zástupný symbol pro obsah 2"/>
          <p:cNvSpPr>
            <a:spLocks noGrp="1"/>
          </p:cNvSpPr>
          <p:nvPr>
            <p:ph idx="1"/>
          </p:nvPr>
        </p:nvSpPr>
        <p:spPr/>
        <p:txBody>
          <a:bodyPr>
            <a:noAutofit/>
          </a:bodyPr>
          <a:lstStyle/>
          <a:p>
            <a:pPr algn="just">
              <a:lnSpc>
                <a:spcPct val="150000"/>
              </a:lnSpc>
            </a:pPr>
            <a:r>
              <a:rPr lang="en-US" sz="2000" dirty="0"/>
              <a:t>Large recreation meadow ground</a:t>
            </a:r>
          </a:p>
          <a:p>
            <a:pPr algn="just">
              <a:lnSpc>
                <a:spcPct val="150000"/>
              </a:lnSpc>
            </a:pPr>
            <a:r>
              <a:rPr lang="en-US" sz="2000" dirty="0"/>
              <a:t>Grassed area</a:t>
            </a:r>
            <a:r>
              <a:rPr lang="cs-CZ" sz="2000" dirty="0"/>
              <a:t> –</a:t>
            </a:r>
            <a:r>
              <a:rPr lang="en-US" sz="2000" dirty="0"/>
              <a:t> roughly 60 ths. m</a:t>
            </a:r>
            <a:r>
              <a:rPr lang="en-US" sz="2000" baseline="30000" dirty="0"/>
              <a:t>2</a:t>
            </a:r>
            <a:r>
              <a:rPr lang="en-US" sz="2000" dirty="0"/>
              <a:t> </a:t>
            </a:r>
          </a:p>
          <a:p>
            <a:pPr algn="just">
              <a:lnSpc>
                <a:spcPct val="150000"/>
              </a:lnSpc>
            </a:pPr>
            <a:r>
              <a:rPr lang="en-US" sz="2000" dirty="0"/>
              <a:t>Previous partial decontamination (trees, </a:t>
            </a:r>
          </a:p>
          <a:p>
            <a:pPr marL="223200" indent="0" algn="just">
              <a:lnSpc>
                <a:spcPct val="150000"/>
              </a:lnSpc>
              <a:spcBef>
                <a:spcPts val="0"/>
              </a:spcBef>
              <a:buNone/>
            </a:pPr>
            <a:r>
              <a:rPr lang="en-US" sz="2000" dirty="0"/>
              <a:t>streetlamps etc.) considered</a:t>
            </a:r>
          </a:p>
          <a:p>
            <a:pPr algn="just">
              <a:lnSpc>
                <a:spcPct val="150000"/>
              </a:lnSpc>
            </a:pPr>
            <a:r>
              <a:rPr lang="en-US" sz="2000" dirty="0"/>
              <a:t>Simulation of decontamination scenarios of</a:t>
            </a:r>
          </a:p>
          <a:p>
            <a:pPr marL="223200" lvl="1" indent="0" algn="just">
              <a:lnSpc>
                <a:spcPct val="150000"/>
              </a:lnSpc>
              <a:spcBef>
                <a:spcPts val="0"/>
              </a:spcBef>
              <a:buNone/>
            </a:pPr>
            <a:r>
              <a:rPr lang="en-US" dirty="0"/>
              <a:t>grassed area only</a:t>
            </a:r>
          </a:p>
          <a:p>
            <a:pPr algn="just">
              <a:lnSpc>
                <a:spcPct val="150000"/>
              </a:lnSpc>
            </a:pPr>
            <a:r>
              <a:rPr lang="en-US" sz="2000" dirty="0"/>
              <a:t>The meadow is not situated in an emergency</a:t>
            </a:r>
          </a:p>
          <a:p>
            <a:pPr marL="223200" indent="0" algn="just">
              <a:lnSpc>
                <a:spcPct val="150000"/>
              </a:lnSpc>
              <a:spcBef>
                <a:spcPts val="0"/>
              </a:spcBef>
              <a:buNone/>
            </a:pPr>
            <a:r>
              <a:rPr lang="en-US" sz="2000" dirty="0"/>
              <a:t>planning zone</a:t>
            </a:r>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5</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pic>
        <p:nvPicPr>
          <p:cNvPr id="9" name="Obrázek 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251856" y="1676400"/>
            <a:ext cx="4750848" cy="4784400"/>
          </a:xfrm>
          <a:prstGeom prst="rect">
            <a:avLst/>
          </a:prstGeom>
        </p:spPr>
      </p:pic>
    </p:spTree>
    <p:extLst>
      <p:ext uri="{BB962C8B-B14F-4D97-AF65-F5344CB8AC3E}">
        <p14:creationId xmlns:p14="http://schemas.microsoft.com/office/powerpoint/2010/main" val="171981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Population exposure</a:t>
            </a:r>
            <a:endParaRPr lang="cs-CZ" dirty="0"/>
          </a:p>
        </p:txBody>
      </p:sp>
      <p:sp>
        <p:nvSpPr>
          <p:cNvPr id="3" name="Zástupný symbol pro obsah 2"/>
          <p:cNvSpPr>
            <a:spLocks noGrp="1"/>
          </p:cNvSpPr>
          <p:nvPr>
            <p:ph idx="1"/>
          </p:nvPr>
        </p:nvSpPr>
        <p:spPr/>
        <p:txBody>
          <a:bodyPr>
            <a:normAutofit/>
          </a:bodyPr>
          <a:lstStyle/>
          <a:p>
            <a:pPr algn="just">
              <a:lnSpc>
                <a:spcPct val="150000"/>
              </a:lnSpc>
            </a:pPr>
            <a:r>
              <a:rPr lang="en-US" sz="2000" dirty="0"/>
              <a:t>Expected group of the most irradiated persons</a:t>
            </a:r>
          </a:p>
          <a:p>
            <a:pPr algn="just">
              <a:lnSpc>
                <a:spcPct val="150000"/>
              </a:lnSpc>
            </a:pPr>
            <a:r>
              <a:rPr lang="en-US" sz="2000" dirty="0"/>
              <a:t>Estimation based on data from the Czech</a:t>
            </a:r>
          </a:p>
          <a:p>
            <a:pPr marL="223200" indent="0" algn="just">
              <a:lnSpc>
                <a:spcPct val="150000"/>
              </a:lnSpc>
              <a:spcBef>
                <a:spcPts val="0"/>
              </a:spcBef>
              <a:buNone/>
            </a:pPr>
            <a:r>
              <a:rPr lang="en-US" sz="2000" dirty="0"/>
              <a:t>Statistical Office</a:t>
            </a:r>
          </a:p>
          <a:p>
            <a:pPr lvl="1" algn="just">
              <a:lnSpc>
                <a:spcPct val="150000"/>
              </a:lnSpc>
              <a:buFont typeface="Arial" panose="020B0604020202020204" pitchFamily="34" charset="0"/>
              <a:buChar char="•"/>
            </a:pPr>
            <a:r>
              <a:rPr lang="en-US" sz="1800" dirty="0"/>
              <a:t>Average number of persons per house/apartment</a:t>
            </a:r>
          </a:p>
          <a:p>
            <a:pPr lvl="1" algn="just">
              <a:lnSpc>
                <a:spcPct val="150000"/>
              </a:lnSpc>
              <a:buFont typeface="Arial" panose="020B0604020202020204" pitchFamily="34" charset="0"/>
              <a:buChar char="•"/>
            </a:pPr>
            <a:r>
              <a:rPr lang="en-US" sz="1800" dirty="0"/>
              <a:t>Known number of buildings</a:t>
            </a:r>
          </a:p>
          <a:p>
            <a:pPr lvl="1" algn="just">
              <a:lnSpc>
                <a:spcPct val="150000"/>
              </a:lnSpc>
              <a:buFont typeface="Arial" panose="020B0604020202020204" pitchFamily="34" charset="0"/>
              <a:buChar char="•"/>
            </a:pPr>
            <a:r>
              <a:rPr lang="en-US" sz="1800" dirty="0"/>
              <a:t>Very quick, but rough assessment</a:t>
            </a:r>
          </a:p>
          <a:p>
            <a:pPr lvl="1" algn="just">
              <a:lnSpc>
                <a:spcPct val="150000"/>
              </a:lnSpc>
              <a:buFont typeface="Arial" panose="020B0604020202020204" pitchFamily="34" charset="0"/>
              <a:buChar char="•"/>
            </a:pPr>
            <a:r>
              <a:rPr lang="en-US" sz="1800" dirty="0"/>
              <a:t>Only adults</a:t>
            </a:r>
          </a:p>
          <a:p>
            <a:pPr lvl="1" algn="just">
              <a:lnSpc>
                <a:spcPct val="150000"/>
              </a:lnSpc>
              <a:buFont typeface="Arial" panose="020B0604020202020204" pitchFamily="34" charset="0"/>
              <a:buChar char="•"/>
            </a:pPr>
            <a:r>
              <a:rPr lang="en-US" sz="1800" dirty="0"/>
              <a:t>631 persons</a:t>
            </a:r>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6</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pic>
        <p:nvPicPr>
          <p:cNvPr id="6" name="Obrázek 5"/>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199696" y="1676400"/>
            <a:ext cx="4799553" cy="4784400"/>
          </a:xfrm>
          <a:prstGeom prst="rect">
            <a:avLst/>
          </a:prstGeom>
        </p:spPr>
      </p:pic>
    </p:spTree>
    <p:extLst>
      <p:ext uri="{BB962C8B-B14F-4D97-AF65-F5344CB8AC3E}">
        <p14:creationId xmlns:p14="http://schemas.microsoft.com/office/powerpoint/2010/main" val="373863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Dose estimation and model validation</a:t>
            </a:r>
          </a:p>
        </p:txBody>
      </p:sp>
      <p:sp>
        <p:nvSpPr>
          <p:cNvPr id="3" name="Zástupný symbol pro obsah 2"/>
          <p:cNvSpPr>
            <a:spLocks noGrp="1"/>
          </p:cNvSpPr>
          <p:nvPr>
            <p:ph idx="1"/>
          </p:nvPr>
        </p:nvSpPr>
        <p:spPr/>
        <p:txBody>
          <a:bodyPr>
            <a:noAutofit/>
          </a:bodyPr>
          <a:lstStyle/>
          <a:p>
            <a:pPr algn="just">
              <a:lnSpc>
                <a:spcPct val="150000"/>
              </a:lnSpc>
            </a:pPr>
            <a:r>
              <a:rPr lang="en-US" sz="1400" dirty="0"/>
              <a:t>Expected contamination with </a:t>
            </a:r>
            <a:r>
              <a:rPr lang="en-US" sz="1400" baseline="30000" dirty="0"/>
              <a:t>137</a:t>
            </a:r>
            <a:r>
              <a:rPr lang="en-US" sz="1400" dirty="0"/>
              <a:t>Cs and </a:t>
            </a:r>
            <a:r>
              <a:rPr lang="en-US" sz="1400" baseline="30000" dirty="0"/>
              <a:t>134</a:t>
            </a:r>
            <a:r>
              <a:rPr lang="en-US" sz="1400" dirty="0"/>
              <a:t>Cs only (total surface activity approximately 2 MBq m</a:t>
            </a:r>
            <a:r>
              <a:rPr lang="en-US" sz="1400" baseline="30000" dirty="0"/>
              <a:t>-2</a:t>
            </a:r>
            <a:r>
              <a:rPr lang="en-US" sz="1400" dirty="0"/>
              <a:t>)</a:t>
            </a:r>
            <a:endParaRPr lang="en-US" sz="1400" baseline="30000" dirty="0"/>
          </a:p>
          <a:p>
            <a:pPr algn="just">
              <a:lnSpc>
                <a:spcPct val="150000"/>
              </a:lnSpc>
            </a:pPr>
            <a:r>
              <a:rPr lang="en-US" sz="1400" dirty="0"/>
              <a:t>Short-lived isotopes, e.g. </a:t>
            </a:r>
            <a:r>
              <a:rPr lang="en-US" sz="1400" baseline="30000" dirty="0"/>
              <a:t>131</a:t>
            </a:r>
            <a:r>
              <a:rPr lang="en-US" sz="1400" dirty="0"/>
              <a:t>I or </a:t>
            </a:r>
            <a:r>
              <a:rPr lang="en-US" sz="1400" baseline="30000" dirty="0"/>
              <a:t>132</a:t>
            </a:r>
            <a:r>
              <a:rPr lang="en-US" sz="1400" dirty="0"/>
              <a:t>Te etc., were excluded due to short half-lives (for now)</a:t>
            </a:r>
          </a:p>
          <a:p>
            <a:pPr algn="just">
              <a:lnSpc>
                <a:spcPct val="150000"/>
              </a:lnSpc>
              <a:spcAft>
                <a:spcPts val="200"/>
              </a:spcAft>
            </a:pPr>
            <a:r>
              <a:rPr lang="en-US" sz="1400" dirty="0"/>
              <a:t>Expected activities were converted to annual effective external doses:</a:t>
            </a:r>
          </a:p>
          <a:p>
            <a:pPr marL="223200" indent="0" algn="just">
              <a:lnSpc>
                <a:spcPct val="150000"/>
              </a:lnSpc>
              <a:spcBef>
                <a:spcPts val="0"/>
              </a:spcBef>
              <a:buNone/>
            </a:pPr>
            <a:endParaRPr lang="en-US" sz="1400" dirty="0"/>
          </a:p>
          <a:p>
            <a:pPr lvl="1" algn="just">
              <a:lnSpc>
                <a:spcPct val="150000"/>
              </a:lnSpc>
              <a:spcBef>
                <a:spcPts val="800"/>
              </a:spcBef>
              <a:buFont typeface="Arial" panose="020B0604020202020204" pitchFamily="34" charset="0"/>
              <a:buChar char="•"/>
            </a:pPr>
            <a:r>
              <a:rPr lang="en-US" sz="1200" dirty="0"/>
              <a:t>Included radioactive decay (</a:t>
            </a:r>
            <a:r>
              <a:rPr lang="cs-CZ" sz="1200" i="1" dirty="0" err="1"/>
              <a:t>λ</a:t>
            </a:r>
            <a:r>
              <a:rPr lang="cs-CZ" sz="1200" i="1" baseline="-25000" dirty="0" err="1"/>
              <a:t>r</a:t>
            </a:r>
            <a:r>
              <a:rPr lang="en-US" sz="1200" dirty="0"/>
              <a:t>), natural dispersion rate (</a:t>
            </a:r>
            <a:r>
              <a:rPr lang="cs-CZ" sz="1200" i="1" dirty="0"/>
              <a:t>λ</a:t>
            </a:r>
            <a:r>
              <a:rPr lang="en-US" sz="1200" i="1" baseline="-25000" dirty="0"/>
              <a:t>w</a:t>
            </a:r>
            <a:r>
              <a:rPr lang="en-US" sz="1200" dirty="0"/>
              <a:t>) and estimated decontamination rates (</a:t>
            </a:r>
            <a:r>
              <a:rPr lang="cs-CZ" sz="1200" i="1" dirty="0"/>
              <a:t>λ</a:t>
            </a:r>
            <a:r>
              <a:rPr lang="en-US" sz="1200" i="1" baseline="-25000" dirty="0"/>
              <a:t>d</a:t>
            </a:r>
            <a:r>
              <a:rPr lang="en-US" sz="1200" dirty="0"/>
              <a:t>), dose conversion coefficients (</a:t>
            </a:r>
            <a:r>
              <a:rPr lang="en-US" sz="1200" i="1" dirty="0"/>
              <a:t>DF</a:t>
            </a:r>
            <a:r>
              <a:rPr lang="en-US" sz="1200" dirty="0"/>
              <a:t>), shielding factors (</a:t>
            </a:r>
            <a:r>
              <a:rPr lang="en-US" sz="1200" i="1" dirty="0"/>
              <a:t>SF</a:t>
            </a:r>
            <a:r>
              <a:rPr lang="en-US" sz="1200" dirty="0"/>
              <a:t>), corrections for time indoor (</a:t>
            </a:r>
            <a:r>
              <a:rPr lang="el-GR" sz="1200" i="1" dirty="0">
                <a:latin typeface="+mj-lt"/>
                <a:cs typeface="Times New Roman" panose="02020603050405020304" pitchFamily="18" charset="0"/>
              </a:rPr>
              <a:t>Δ</a:t>
            </a:r>
            <a:r>
              <a:rPr lang="en-US" sz="1200" i="1" baseline="-25000" dirty="0">
                <a:latin typeface="+mj-lt"/>
                <a:cs typeface="Times New Roman" panose="02020603050405020304" pitchFamily="18" charset="0"/>
              </a:rPr>
              <a:t>outdoor</a:t>
            </a:r>
            <a:r>
              <a:rPr lang="en-US" sz="1200" i="1" dirty="0">
                <a:latin typeface="+mj-lt"/>
              </a:rPr>
              <a:t>)</a:t>
            </a:r>
            <a:r>
              <a:rPr lang="en-US" sz="1200" dirty="0"/>
              <a:t> and outdoor (</a:t>
            </a:r>
            <a:r>
              <a:rPr lang="el-GR" sz="1200" i="1" dirty="0">
                <a:latin typeface="+mj-lt"/>
                <a:cs typeface="Times New Roman" panose="02020603050405020304" pitchFamily="18" charset="0"/>
              </a:rPr>
              <a:t>Δ</a:t>
            </a:r>
            <a:r>
              <a:rPr lang="en-US" sz="1200" i="1" baseline="-25000" dirty="0">
                <a:latin typeface="+mj-lt"/>
                <a:cs typeface="Times New Roman" panose="02020603050405020304" pitchFamily="18" charset="0"/>
              </a:rPr>
              <a:t>indoor</a:t>
            </a:r>
            <a:r>
              <a:rPr lang="en-US" sz="1200" dirty="0"/>
              <a:t>)</a:t>
            </a:r>
          </a:p>
          <a:p>
            <a:pPr lvl="1" algn="just">
              <a:lnSpc>
                <a:spcPct val="150000"/>
              </a:lnSpc>
              <a:buFont typeface="Arial" panose="020B0604020202020204" pitchFamily="34" charset="0"/>
              <a:buChar char="•"/>
            </a:pPr>
            <a:r>
              <a:rPr lang="en-US" sz="1200" dirty="0"/>
              <a:t>Dose rate reductions for different scenarios … estimation of </a:t>
            </a:r>
            <a:r>
              <a:rPr lang="cs-CZ" sz="1200" i="1" dirty="0"/>
              <a:t>λ</a:t>
            </a:r>
            <a:r>
              <a:rPr lang="en-US" sz="1200" i="1" baseline="-25000" dirty="0"/>
              <a:t>d </a:t>
            </a:r>
            <a:r>
              <a:rPr lang="en-US" sz="1200" dirty="0"/>
              <a:t> (in the model depends on dose rate reductions, remediation area, decontamination speed)</a:t>
            </a:r>
          </a:p>
          <a:p>
            <a:pPr algn="just">
              <a:lnSpc>
                <a:spcPct val="150000"/>
              </a:lnSpc>
            </a:pPr>
            <a:r>
              <a:rPr lang="en-US" sz="1400" dirty="0"/>
              <a:t>Collective effective dose estimation including benefits calculation for selected decontamination scenarios (averted doses multiplied by financial coefficient for accidents)</a:t>
            </a:r>
          </a:p>
          <a:p>
            <a:pPr algn="just">
              <a:lnSpc>
                <a:spcPct val="150000"/>
              </a:lnSpc>
            </a:pPr>
            <a:r>
              <a:rPr lang="en-US" sz="1400" dirty="0"/>
              <a:t>Model validation – simulation with parameters from literature (activities, shielding factors) and the </a:t>
            </a:r>
            <a:r>
              <a:rPr lang="en-US" sz="1400" i="1" dirty="0"/>
              <a:t>Units check </a:t>
            </a:r>
            <a:r>
              <a:rPr lang="en-US" sz="1400" dirty="0"/>
              <a:t>test in the Vensim PLE software</a:t>
            </a:r>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7</a:t>
            </a:fld>
            <a:endParaRPr lang="en-US"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pic>
        <p:nvPicPr>
          <p:cNvPr id="6" name="Obráze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107" y="3155105"/>
            <a:ext cx="5762156" cy="426816"/>
          </a:xfrm>
          <a:prstGeom prst="rect">
            <a:avLst/>
          </a:prstGeom>
        </p:spPr>
      </p:pic>
    </p:spTree>
    <p:extLst>
      <p:ext uri="{BB962C8B-B14F-4D97-AF65-F5344CB8AC3E}">
        <p14:creationId xmlns:p14="http://schemas.microsoft.com/office/powerpoint/2010/main" val="243235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Model description</a:t>
            </a:r>
          </a:p>
        </p:txBody>
      </p:sp>
      <p:sp>
        <p:nvSpPr>
          <p:cNvPr id="3" name="Zástupný symbol pro obsah 2"/>
          <p:cNvSpPr>
            <a:spLocks noGrp="1"/>
          </p:cNvSpPr>
          <p:nvPr>
            <p:ph idx="1"/>
          </p:nvPr>
        </p:nvSpPr>
        <p:spPr/>
        <p:txBody>
          <a:bodyPr>
            <a:noAutofit/>
          </a:bodyPr>
          <a:lstStyle/>
          <a:p>
            <a:pPr algn="just">
              <a:lnSpc>
                <a:spcPct val="150000"/>
              </a:lnSpc>
            </a:pPr>
            <a:r>
              <a:rPr lang="en-US" sz="1800" dirty="0"/>
              <a:t>13 working layers – dose estimation, total costs of remediation, duration of remediation, waste handling, population estimation, each scenario estimation and its costs, workers and vehicles decontamination + summary page with links to the most important results and scenario switches (with short description)</a:t>
            </a:r>
          </a:p>
          <a:p>
            <a:pPr algn="just">
              <a:lnSpc>
                <a:spcPct val="150000"/>
              </a:lnSpc>
            </a:pPr>
            <a:r>
              <a:rPr lang="en-US" sz="1800" dirty="0"/>
              <a:t>Model allows to follow activity and ambient dose rate decrease, effective dose accumulation (for population and workers in each stage of remediation), total costs of remediation, costs of remediation related to 1 m</a:t>
            </a:r>
            <a:r>
              <a:rPr lang="en-US" sz="1800" baseline="30000" dirty="0"/>
              <a:t>2</a:t>
            </a:r>
            <a:r>
              <a:rPr lang="en-US" sz="1800" dirty="0"/>
              <a:t>, duration of remediation and costs of health detriment</a:t>
            </a:r>
          </a:p>
          <a:p>
            <a:pPr algn="just">
              <a:lnSpc>
                <a:spcPct val="150000"/>
              </a:lnSpc>
            </a:pPr>
            <a:r>
              <a:rPr lang="en-US" sz="1800" dirty="0"/>
              <a:t>Scenario simulations were implemented using SWITCHES (1 or 0), Boolean operators and conditional expressions IF THEN ELSE</a:t>
            </a:r>
          </a:p>
        </p:txBody>
      </p:sp>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8</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spTree>
    <p:extLst>
      <p:ext uri="{BB962C8B-B14F-4D97-AF65-F5344CB8AC3E}">
        <p14:creationId xmlns:p14="http://schemas.microsoft.com/office/powerpoint/2010/main" val="141177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a:xfrm>
            <a:off x="5934463" y="6324600"/>
            <a:ext cx="2844800" cy="365125"/>
          </a:xfrm>
        </p:spPr>
        <p:txBody>
          <a:bodyPr/>
          <a:lstStyle/>
          <a:p>
            <a:fld id="{6D22F896-40B5-4ADD-8801-0D06FADFA095}" type="slidenum">
              <a:rPr lang="en-US" smtClean="0"/>
              <a:pPr/>
              <a:t>9</a:t>
            </a:fld>
            <a:endParaRPr lang="en-US"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003"/>
            <a:ext cx="810415" cy="37538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863" y="522007"/>
            <a:ext cx="628828" cy="666189"/>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3697" y="77003"/>
            <a:ext cx="810415" cy="532134"/>
          </a:xfrm>
          <a:prstGeom prst="rect">
            <a:avLst/>
          </a:prstGeom>
        </p:spPr>
      </p:pic>
      <p:pic>
        <p:nvPicPr>
          <p:cNvPr id="9" name="Zástupný symbol pro obsah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97420" y="0"/>
            <a:ext cx="9838176" cy="6858000"/>
          </a:xfrm>
        </p:spPr>
      </p:pic>
    </p:spTree>
    <p:extLst>
      <p:ext uri="{BB962C8B-B14F-4D97-AF65-F5344CB8AC3E}">
        <p14:creationId xmlns:p14="http://schemas.microsoft.com/office/powerpoint/2010/main" val="1353618748"/>
      </p:ext>
    </p:extLst>
  </p:cSld>
  <p:clrMapOvr>
    <a:masterClrMapping/>
  </p:clrMapOvr>
</p:sld>
</file>

<file path=ppt/theme/theme1.xml><?xml version="1.0" encoding="utf-8"?>
<a:theme xmlns:a="http://schemas.openxmlformats.org/drawingml/2006/main" name="Motiv5">
  <a:themeElements>
    <a:clrScheme name="Oranžová">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Euphemia">
      <a:majorFont>
        <a:latin typeface="Euphemia"/>
        <a:ea typeface=""/>
        <a:cs typeface=""/>
      </a:majorFont>
      <a:minorFont>
        <a:latin typeface="Euphemia"/>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Motiv5" id="{70821C3C-E019-4234-B42B-F55F099E9385}" vid="{A7F065BA-56FA-47C5-AF3C-2A465650AFE6}"/>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Motiv5</Template>
  <TotalTime>717</TotalTime>
  <Words>1270</Words>
  <Application>Microsoft Office PowerPoint</Application>
  <PresentationFormat>Širokoúhlá obrazovka</PresentationFormat>
  <Paragraphs>120</Paragraphs>
  <Slides>17</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Calibri</vt:lpstr>
      <vt:lpstr>Euphemia</vt:lpstr>
      <vt:lpstr>Motiv5</vt:lpstr>
      <vt:lpstr>Simulations of decontamination scenarios using the system dynamics approach</vt:lpstr>
      <vt:lpstr>Introduction</vt:lpstr>
      <vt:lpstr>Goals</vt:lpstr>
      <vt:lpstr>System dynamics and the Vensim software</vt:lpstr>
      <vt:lpstr>Real object</vt:lpstr>
      <vt:lpstr>Population exposure</vt:lpstr>
      <vt:lpstr>Dose estimation and model validation</vt:lpstr>
      <vt:lpstr>Model description</vt:lpstr>
      <vt:lpstr>Prezentace aplikace PowerPoint</vt:lpstr>
      <vt:lpstr>Scenarios</vt:lpstr>
      <vt:lpstr>Prezentace aplikace PowerPoint</vt:lpstr>
      <vt:lpstr>Simulation results – no decontamination (demarcation only)</vt:lpstr>
      <vt:lpstr>Simulation results – turf stripping</vt:lpstr>
      <vt:lpstr>Simulation results – soil stripping</vt:lpstr>
      <vt:lpstr>Conclusion and future work</vt:lpstr>
      <vt:lpstr>Selected references</vt:lpstr>
      <vt:lpstr>Thank you ^_^</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of decontamination scenarios using the system dynamics approach</dc:title>
  <dc:creator>Anna Selivanova</dc:creator>
  <cp:lastModifiedBy>Anna Selivanova</cp:lastModifiedBy>
  <cp:revision>80</cp:revision>
  <dcterms:created xsi:type="dcterms:W3CDTF">2019-03-18T12:00:22Z</dcterms:created>
  <dcterms:modified xsi:type="dcterms:W3CDTF">2019-03-22T12:28:45Z</dcterms:modified>
</cp:coreProperties>
</file>