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332" r:id="rId2"/>
    <p:sldId id="353" r:id="rId3"/>
    <p:sldId id="266" r:id="rId4"/>
    <p:sldId id="389" r:id="rId5"/>
    <p:sldId id="390" r:id="rId6"/>
    <p:sldId id="395" r:id="rId7"/>
    <p:sldId id="267" r:id="rId8"/>
    <p:sldId id="396" r:id="rId9"/>
    <p:sldId id="397" r:id="rId10"/>
    <p:sldId id="386" r:id="rId11"/>
    <p:sldId id="398" r:id="rId12"/>
    <p:sldId id="391" r:id="rId13"/>
    <p:sldId id="388" r:id="rId14"/>
    <p:sldId id="387" r:id="rId15"/>
    <p:sldId id="394" r:id="rId16"/>
  </p:sldIdLst>
  <p:sldSz cx="9144000" cy="6858000" type="screen4x3"/>
  <p:notesSz cx="6858000" cy="9144000"/>
  <p:defaultTextStyle>
    <a:defPPr>
      <a:defRPr lang="fr-FR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0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15"/>
    <p:restoredTop sz="94643"/>
  </p:normalViewPr>
  <p:slideViewPr>
    <p:cSldViewPr snapToGrid="0" snapToObjects="1">
      <p:cViewPr varScale="1">
        <p:scale>
          <a:sx n="109" d="100"/>
          <a:sy n="109" d="100"/>
        </p:scale>
        <p:origin x="189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C3641-26E4-F84A-A066-90CFA75AB631}" type="datetimeFigureOut">
              <a:rPr lang="fr-FR" smtClean="0"/>
              <a:t>29/03/2019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18C11D-EFE2-8C4B-8C70-C8240C9AA71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798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554481"/>
            <a:ext cx="7772400" cy="1955483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7"/>
            <a:ext cx="6858000" cy="1655763"/>
          </a:xfrm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342891" indent="0" algn="ctr">
              <a:buNone/>
              <a:defRPr sz="1500"/>
            </a:lvl2pPr>
            <a:lvl3pPr marL="685783" indent="0" algn="ctr">
              <a:buNone/>
              <a:defRPr sz="1351"/>
            </a:lvl3pPr>
            <a:lvl4pPr marL="1028674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9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1" indent="0" algn="ctr">
              <a:buNone/>
              <a:defRPr sz="1200"/>
            </a:lvl9pPr>
          </a:lstStyle>
          <a:p>
            <a:r>
              <a:rPr lang="fr-FR" dirty="0" err="1"/>
              <a:t>Authors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00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019551" y="524609"/>
            <a:ext cx="4887383" cy="740312"/>
          </a:xfrm>
        </p:spPr>
        <p:txBody>
          <a:bodyPr>
            <a:normAutofit/>
          </a:bodyPr>
          <a:lstStyle>
            <a:lvl1pPr algn="r">
              <a:defRPr sz="2400">
                <a:latin typeface="+mn-lt"/>
              </a:defRPr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5603" y="1472841"/>
            <a:ext cx="8525933" cy="4877719"/>
          </a:xfrm>
        </p:spPr>
        <p:txBody>
          <a:bodyPr>
            <a:normAutofit/>
          </a:bodyPr>
          <a:lstStyle>
            <a:lvl1pPr marL="269868" indent="-269868">
              <a:lnSpc>
                <a:spcPct val="100000"/>
              </a:lnSpc>
              <a:buClr>
                <a:srgbClr val="008080"/>
              </a:buClr>
              <a:buSzPct val="75000"/>
              <a:buFont typeface="Wingdings" panose="05000000000000000000" pitchFamily="2" charset="2"/>
              <a:buChar char="l"/>
              <a:defRPr sz="2000"/>
            </a:lvl1pPr>
            <a:lvl2pPr marL="620698" indent="-257168">
              <a:lnSpc>
                <a:spcPct val="100000"/>
              </a:lnSpc>
              <a:buClr>
                <a:srgbClr val="009999"/>
              </a:buClr>
              <a:buFont typeface="Arial" panose="020B0604020202020204" pitchFamily="34" charset="0"/>
              <a:buChar char="•"/>
              <a:defRPr sz="1800"/>
            </a:lvl2pPr>
            <a:lvl3pPr>
              <a:lnSpc>
                <a:spcPct val="100000"/>
              </a:lnSpc>
              <a:defRPr sz="16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fr-FR" dirty="0" err="1"/>
              <a:t>Level</a:t>
            </a:r>
            <a:r>
              <a:rPr lang="fr-FR" dirty="0"/>
              <a:t> 1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</p:txBody>
      </p:sp>
      <p:cxnSp>
        <p:nvCxnSpPr>
          <p:cNvPr id="4" name="Straight Connector 3"/>
          <p:cNvCxnSpPr/>
          <p:nvPr userDrawn="1"/>
        </p:nvCxnSpPr>
        <p:spPr bwMode="auto">
          <a:xfrm flipH="1">
            <a:off x="355603" y="1462617"/>
            <a:ext cx="8788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4AA0B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904460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 algn="r">
              <a:defRPr sz="2400"/>
            </a:lvl1pPr>
          </a:lstStyle>
          <a:p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355601" y="1568799"/>
            <a:ext cx="4172372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fr-FR" dirty="0" err="1"/>
              <a:t>Level</a:t>
            </a:r>
            <a:r>
              <a:rPr lang="fr-FR" dirty="0"/>
              <a:t> 1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34562" y="1568799"/>
            <a:ext cx="4172372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</a:lstStyle>
          <a:p>
            <a:pPr lvl="0"/>
            <a:r>
              <a:rPr lang="fr-FR" dirty="0" err="1"/>
              <a:t>Level</a:t>
            </a:r>
            <a:r>
              <a:rPr lang="fr-FR" dirty="0"/>
              <a:t> 1</a:t>
            </a:r>
          </a:p>
          <a:p>
            <a:pPr lvl="1"/>
            <a:r>
              <a:rPr lang="fr-FR" dirty="0" err="1"/>
              <a:t>Level</a:t>
            </a:r>
            <a:r>
              <a:rPr lang="fr-FR" dirty="0"/>
              <a:t> 2</a:t>
            </a:r>
          </a:p>
          <a:p>
            <a:pPr lvl="2"/>
            <a:r>
              <a:rPr lang="fr-FR" dirty="0" err="1"/>
              <a:t>Level</a:t>
            </a:r>
            <a:r>
              <a:rPr lang="fr-FR" dirty="0"/>
              <a:t> 3</a:t>
            </a:r>
          </a:p>
        </p:txBody>
      </p:sp>
      <p:cxnSp>
        <p:nvCxnSpPr>
          <p:cNvPr id="6" name="Straight Connector 5"/>
          <p:cNvCxnSpPr/>
          <p:nvPr userDrawn="1"/>
        </p:nvCxnSpPr>
        <p:spPr bwMode="auto">
          <a:xfrm flipH="1">
            <a:off x="355603" y="1462617"/>
            <a:ext cx="8788399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4AA0B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32768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4362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92318" y="229469"/>
            <a:ext cx="5214616" cy="1020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2470" y="1655136"/>
            <a:ext cx="8644465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Level 1</a:t>
            </a:r>
          </a:p>
          <a:p>
            <a:pPr lvl="1"/>
            <a:r>
              <a:rPr lang="de-DE" dirty="0"/>
              <a:t>Level 2</a:t>
            </a:r>
          </a:p>
          <a:p>
            <a:pPr lvl="2"/>
            <a:r>
              <a:rPr lang="de-DE" dirty="0"/>
              <a:t>Level 3</a:t>
            </a:r>
          </a:p>
        </p:txBody>
      </p:sp>
      <p:sp>
        <p:nvSpPr>
          <p:cNvPr id="8" name="Rechteck 7"/>
          <p:cNvSpPr/>
          <p:nvPr/>
        </p:nvSpPr>
        <p:spPr bwMode="auto">
          <a:xfrm rot="10800000">
            <a:off x="5165" y="6539971"/>
            <a:ext cx="9149953" cy="314224"/>
          </a:xfrm>
          <a:prstGeom prst="rect">
            <a:avLst/>
          </a:prstGeom>
          <a:gradFill>
            <a:gsLst>
              <a:gs pos="99351">
                <a:schemeClr val="bg1"/>
              </a:gs>
              <a:gs pos="12000">
                <a:srgbClr val="4AA0B1"/>
              </a:gs>
              <a:gs pos="32000">
                <a:schemeClr val="bg2">
                  <a:lumMod val="85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80" tIns="34291" rIns="68580" bIns="34291" numCol="1" rtlCol="0" anchor="t" anchorCtr="0" compatLnSpc="1">
            <a:prstTxWarp prst="textNoShape">
              <a:avLst/>
            </a:prstTxWarp>
          </a:bodyPr>
          <a:lstStyle/>
          <a:p>
            <a:pPr defTabSz="68576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51" dirty="0">
              <a:solidFill>
                <a:prstClr val="black"/>
              </a:solidFill>
              <a:latin typeface="Arial" charset="0"/>
            </a:endParaRPr>
          </a:p>
        </p:txBody>
      </p:sp>
      <p:grpSp>
        <p:nvGrpSpPr>
          <p:cNvPr id="15" name="Gruppieren 14"/>
          <p:cNvGrpSpPr/>
          <p:nvPr/>
        </p:nvGrpSpPr>
        <p:grpSpPr>
          <a:xfrm>
            <a:off x="17865" y="6539987"/>
            <a:ext cx="8499591" cy="317399"/>
            <a:chOff x="116871" y="6641091"/>
            <a:chExt cx="5091962" cy="194170"/>
          </a:xfrm>
        </p:grpSpPr>
        <p:pic>
          <p:nvPicPr>
            <p:cNvPr id="16" name="Grafik 15"/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6871" y="6641091"/>
              <a:ext cx="286959" cy="194170"/>
            </a:xfrm>
            <a:prstGeom prst="rect">
              <a:avLst/>
            </a:prstGeom>
          </p:spPr>
        </p:pic>
        <p:sp>
          <p:nvSpPr>
            <p:cNvPr id="17" name="Textfeld 16"/>
            <p:cNvSpPr txBox="1"/>
            <p:nvPr userDrawn="1"/>
          </p:nvSpPr>
          <p:spPr>
            <a:xfrm>
              <a:off x="403830" y="6641091"/>
              <a:ext cx="4805003" cy="1412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GB" sz="900" dirty="0">
                  <a:solidFill>
                    <a:prstClr val="black"/>
                  </a:solidFill>
                  <a:latin typeface="Interstate-Regular" panose="02000603020000020004" pitchFamily="2" charset="0"/>
                </a:rPr>
                <a:t>This project has received funding from the Euratom research and training programme 2014-2018 under grant agreement No 662287.</a:t>
              </a:r>
              <a:endParaRPr lang="en-GB" sz="500" dirty="0">
                <a:solidFill>
                  <a:prstClr val="black">
                    <a:tint val="75000"/>
                  </a:prstClr>
                </a:solidFill>
              </a:endParaRPr>
            </a:p>
          </p:txBody>
        </p:sp>
      </p:grpSp>
      <p:sp>
        <p:nvSpPr>
          <p:cNvPr id="18" name="Rechteck 7"/>
          <p:cNvSpPr/>
          <p:nvPr userDrawn="1"/>
        </p:nvSpPr>
        <p:spPr bwMode="auto">
          <a:xfrm rot="10800000" flipV="1">
            <a:off x="-5953" y="-6806"/>
            <a:ext cx="9149953" cy="256604"/>
          </a:xfrm>
          <a:prstGeom prst="rect">
            <a:avLst/>
          </a:prstGeom>
          <a:gradFill>
            <a:gsLst>
              <a:gs pos="99351">
                <a:schemeClr val="bg1"/>
              </a:gs>
              <a:gs pos="12000">
                <a:srgbClr val="4AA0B1"/>
              </a:gs>
              <a:gs pos="32000">
                <a:schemeClr val="bg2">
                  <a:lumMod val="85000"/>
                </a:schemeClr>
              </a:gs>
            </a:gsLst>
            <a:lin ang="5400000" scaled="1"/>
          </a:gra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68580" tIns="34291" rIns="68580" bIns="34291" numCol="1" rtlCol="0" anchor="t" anchorCtr="0" compatLnSpc="1">
            <a:prstTxWarp prst="textNoShape">
              <a:avLst/>
            </a:prstTxWarp>
          </a:bodyPr>
          <a:lstStyle/>
          <a:p>
            <a:pPr defTabSz="685766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1051" dirty="0">
              <a:solidFill>
                <a:prstClr val="black"/>
              </a:solidFill>
              <a:latin typeface="Arial" charset="0"/>
            </a:endParaRPr>
          </a:p>
        </p:txBody>
      </p:sp>
      <p:pic>
        <p:nvPicPr>
          <p:cNvPr id="19" name="Grafik 9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62249"/>
            <a:ext cx="1920866" cy="701116"/>
          </a:xfrm>
          <a:prstGeom prst="rect">
            <a:avLst/>
          </a:prstGeom>
        </p:spPr>
      </p:pic>
      <p:pic>
        <p:nvPicPr>
          <p:cNvPr id="11" name="Grafik 2">
            <a:extLst>
              <a:ext uri="{FF2B5EF4-FFF2-40B4-BE49-F238E27FC236}">
                <a16:creationId xmlns:a16="http://schemas.microsoft.com/office/drawing/2014/main" id="{F37364D7-FC85-4606-851B-E25D991104E0}"/>
              </a:ext>
            </a:extLst>
          </p:cNvPr>
          <p:cNvPicPr/>
          <p:nvPr userDrawn="1"/>
        </p:nvPicPr>
        <p:blipFill>
          <a:blip r:embed="rId8"/>
          <a:stretch>
            <a:fillRect/>
          </a:stretch>
        </p:blipFill>
        <p:spPr>
          <a:xfrm>
            <a:off x="1981827" y="377247"/>
            <a:ext cx="2058950" cy="55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391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hdr="0" ftr="0" dt="0"/>
  <p:txStyles>
    <p:titleStyle>
      <a:lvl1pPr algn="r" defTabSz="685783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rgbClr val="4AA0B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100000"/>
        </a:lnSpc>
        <a:spcBef>
          <a:spcPts val="75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8" indent="-171446" algn="l" defTabSz="685783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9" indent="-171446" algn="l" defTabSz="685783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1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4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1pPr>
      <a:lvl2pPr marL="34289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4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9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1" algn="l" defTabSz="685783" rtl="0" eaLnBrk="1" latinLnBrk="0" hangingPunct="1">
        <a:defRPr sz="13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ncert-h2020.eu/en/Publications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A3B38F-5143-1646-AE70-395BDDCFD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527350"/>
            <a:ext cx="7772400" cy="1316334"/>
          </a:xfrm>
        </p:spPr>
        <p:txBody>
          <a:bodyPr>
            <a:normAutofit/>
          </a:bodyPr>
          <a:lstStyle/>
          <a:p>
            <a:r>
              <a:rPr lang="en-GB" sz="2800" dirty="0">
                <a:latin typeface="Corbel" panose="020B0503020204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Identification of mental models of uncertainty management in emergency situations</a:t>
            </a:r>
            <a:endParaRPr lang="en-GB" sz="28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6E77D6F-08B8-7042-AE87-B72F698C56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15473"/>
            <a:ext cx="6858000" cy="2951151"/>
          </a:xfrm>
        </p:spPr>
        <p:txBody>
          <a:bodyPr>
            <a:normAutofit/>
          </a:bodyPr>
          <a:lstStyle/>
          <a:p>
            <a:r>
              <a:rPr lang="nl-BE" sz="2000" i="1" u="sng" dirty="0"/>
              <a:t>Nadja Zeleznik</a:t>
            </a:r>
            <a:r>
              <a:rPr lang="nl-BE" sz="2000" i="1" dirty="0"/>
              <a:t>,</a:t>
            </a:r>
            <a:r>
              <a:rPr lang="sl-SI" sz="2000" i="1" dirty="0"/>
              <a:t> EIMV,</a:t>
            </a:r>
            <a:r>
              <a:rPr lang="nl-BE" sz="2000" i="1" dirty="0"/>
              <a:t> Ludger Benighaus,</a:t>
            </a:r>
            <a:r>
              <a:rPr lang="sl-SI" sz="2000" i="1" dirty="0"/>
              <a:t> DIALOGIC,</a:t>
            </a:r>
            <a:r>
              <a:rPr lang="nl-BE" sz="2000" i="1" dirty="0"/>
              <a:t> VasilikiTafili</a:t>
            </a:r>
            <a:r>
              <a:rPr lang="sl-SI" sz="2000" i="1" dirty="0"/>
              <a:t>, EEAE,</a:t>
            </a:r>
            <a:r>
              <a:rPr lang="nl-BE" sz="2000" i="1" dirty="0"/>
              <a:t> Tatiana Duranova,</a:t>
            </a:r>
            <a:r>
              <a:rPr lang="sl-SI" sz="2000" i="1" dirty="0"/>
              <a:t> VUJE,</a:t>
            </a:r>
            <a:r>
              <a:rPr lang="nl-BE" sz="2000" i="1" dirty="0"/>
              <a:t> Roser Sala,</a:t>
            </a:r>
            <a:r>
              <a:rPr lang="sl-SI" sz="2000" i="1" dirty="0"/>
              <a:t> CIEMAT,</a:t>
            </a:r>
            <a:r>
              <a:rPr lang="nl-BE" sz="2000" i="1" dirty="0"/>
              <a:t> </a:t>
            </a:r>
            <a:endParaRPr lang="sl-SI" sz="2000" i="1" dirty="0"/>
          </a:p>
          <a:p>
            <a:endParaRPr lang="sl-SI" sz="2000" i="1" dirty="0"/>
          </a:p>
          <a:p>
            <a:endParaRPr lang="sl-SI" sz="2000" i="1" dirty="0"/>
          </a:p>
          <a:p>
            <a:r>
              <a:rPr lang="nl-BE" sz="2000" i="1" dirty="0"/>
              <a:t>NERIS WORKSHOP 2019</a:t>
            </a:r>
          </a:p>
          <a:p>
            <a:r>
              <a:rPr lang="nl-BE" sz="2000" i="1" dirty="0"/>
              <a:t>3 – 5 April 2019</a:t>
            </a:r>
          </a:p>
          <a:p>
            <a:r>
              <a:rPr lang="nl-BE" sz="2000" i="1" dirty="0"/>
              <a:t>Roskilde, Denmark</a:t>
            </a:r>
          </a:p>
          <a:p>
            <a:endParaRPr lang="nl-BE" sz="2000" i="1" dirty="0"/>
          </a:p>
        </p:txBody>
      </p:sp>
    </p:spTree>
    <p:extLst>
      <p:ext uri="{BB962C8B-B14F-4D97-AF65-F5344CB8AC3E}">
        <p14:creationId xmlns:p14="http://schemas.microsoft.com/office/powerpoint/2010/main" val="2172583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5F35B2-BFEC-4508-87A2-DC6895FB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 models – summary of findings</a:t>
            </a:r>
            <a:r>
              <a:rPr lang="sl-SI" dirty="0"/>
              <a:t> - 1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33337D3-67B4-4EE5-9047-4B7038606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Participants have </a:t>
            </a:r>
            <a:r>
              <a:rPr lang="en-GB" sz="1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general idea on what are the basic elements </a:t>
            </a:r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emergency plan, but </a:t>
            </a:r>
            <a:r>
              <a:rPr lang="en-GB" sz="1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only vague knowledge of each specific protective measure. </a:t>
            </a:r>
          </a:p>
          <a:p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Interviewees differentiate in general two possible situations in case of accident in NPP: </a:t>
            </a:r>
          </a:p>
          <a:p>
            <a:pPr lvl="1"/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major accident, we find out a fatalistic belief that nothing would help as the accident would have very rapid and deterministic effects (death and devastation), </a:t>
            </a:r>
          </a:p>
          <a:p>
            <a:pPr lvl="1"/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minor accident, they believe the emergency plan would be useful.</a:t>
            </a:r>
          </a:p>
          <a:p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memory of major nuclear accidents in Fukushima and Chernobyl is </a:t>
            </a:r>
            <a:r>
              <a:rPr lang="en-GB" sz="16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still present and defines the models people</a:t>
            </a:r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have in relation to a nuclear accident:</a:t>
            </a:r>
          </a:p>
          <a:p>
            <a:pPr lvl="1"/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similar accidents would have </a:t>
            </a:r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big impacts with dangerous consequences,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bringing fear and dread across the borders of the accident, even to all continents,</a:t>
            </a:r>
          </a:p>
          <a:p>
            <a:pPr lvl="1"/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consequences would stay for very long periods 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could impact the whole lifetime of several generations,</a:t>
            </a:r>
          </a:p>
          <a:p>
            <a:pPr lvl="1"/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number of dead is believed to be high 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the trust in reporting by governments is low. </a:t>
            </a:r>
          </a:p>
          <a:p>
            <a:r>
              <a:rPr lang="en-GB" sz="16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Communication: </a:t>
            </a:r>
          </a:p>
          <a:p>
            <a:pPr lvl="1"/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people believe that there are </a:t>
            </a:r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sufficient and relevant available information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population and that the </a:t>
            </a:r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responsible poorly communicate 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public.</a:t>
            </a:r>
          </a:p>
          <a:p>
            <a:pPr lvl="1"/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distrust in competent and responsible authorities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which make the communication even more difficult. </a:t>
            </a:r>
          </a:p>
          <a:p>
            <a:pPr lvl="1"/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interviewees state that </a:t>
            </a:r>
            <a:r>
              <a:rPr lang="en-GB" sz="1400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too much and too intensive communication could increase the concerns </a:t>
            </a:r>
            <a:r>
              <a:rPr lang="en-GB" sz="1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could lead to panic and chaos. </a:t>
            </a:r>
          </a:p>
        </p:txBody>
      </p:sp>
    </p:spTree>
    <p:extLst>
      <p:ext uri="{BB962C8B-B14F-4D97-AF65-F5344CB8AC3E}">
        <p14:creationId xmlns:p14="http://schemas.microsoft.com/office/powerpoint/2010/main" val="1496993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C5F35B2-BFEC-4508-87A2-DC6895FB39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Lay models – summary of findings</a:t>
            </a:r>
            <a:r>
              <a:rPr lang="sl-SI" dirty="0"/>
              <a:t> - 2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33337D3-67B4-4EE5-9047-4B7038606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Planned measures:</a:t>
            </a:r>
          </a:p>
          <a:p>
            <a:pPr lvl="1"/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different ideas about sheltering 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where people understand that special underground bunkers should be used for such case, they would need to stay inside for many days (problem with food and drink),</a:t>
            </a:r>
          </a:p>
          <a:p>
            <a:pPr lvl="1"/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lack of information about the iodine prophylaxes 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what it is used for, where to get iodine tablets,</a:t>
            </a:r>
          </a:p>
          <a:p>
            <a:pPr lvl="1"/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clear </a:t>
            </a:r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difference between evacuation leaded by authorities and spontaneous or private evacuation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2"/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case of governmental evacuation probably buses will be used to avoid traffic problems. Assembly points will be used to gather people, accommodation would be provided,</a:t>
            </a:r>
          </a:p>
          <a:p>
            <a:pPr lvl="2"/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the evacuation is spontaneous, private cars will be used, people would go as far as possible, to a second residence if possible or even abroad. </a:t>
            </a:r>
          </a:p>
          <a:p>
            <a:pPr lvl="1"/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evacuation of school children 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mentioned as an important uncertainty,</a:t>
            </a:r>
          </a:p>
          <a:p>
            <a:pPr lvl="1"/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</a:t>
            </a:r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decontamination and how to apply measures 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external v internal contamination,</a:t>
            </a:r>
          </a:p>
          <a:p>
            <a:pPr lvl="1"/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believe that milk, vegetables and water would be affected in case of accident, but they do not have any idea of </a:t>
            </a:r>
            <a:r>
              <a:rPr lang="en-GB" b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food security measures would present</a:t>
            </a:r>
            <a:r>
              <a:rPr lang="en-GB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en-GB" sz="2000"/>
          </a:p>
        </p:txBody>
      </p:sp>
    </p:spTree>
    <p:extLst>
      <p:ext uri="{BB962C8B-B14F-4D97-AF65-F5344CB8AC3E}">
        <p14:creationId xmlns:p14="http://schemas.microsoft.com/office/powerpoint/2010/main" val="15963573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ACFE0A0-0885-494A-B280-6E77C2DA1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Main uncertainities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2C814DF-A080-4043-8A85-518515804A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uncertainties and disagreements coming from the emergency plan</a:t>
            </a:r>
            <a:r>
              <a:rPr lang="sl-SI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highlighted by participants:</a:t>
            </a:r>
          </a:p>
          <a:p>
            <a:pPr marL="69373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information should be available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Currently it is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clear what information are available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what should be known by all. The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ways of communication should be implemented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also based on the social media and other alternatives (like citizens science and measurements). In addition, there should be exercises performed and practice at all levels: local and national.  </a:t>
            </a:r>
          </a:p>
          <a:p>
            <a:pPr marL="69373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to do?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people would </a:t>
            </a: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follow the instructions as they do not trust the government and institutions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There would be panic and as they are not really informed, they would use their own imagination what to do.</a:t>
            </a:r>
          </a:p>
          <a:p>
            <a:pPr marL="69373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plans harmonised with behaviour 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population?  There is question if plans foresee the real behaviour of citizens. Some areas of disagreement were pointed out (children in schools and kindergartens, self-evacuation).</a:t>
            </a:r>
          </a:p>
          <a:p>
            <a:pPr marL="693730" lvl="1" indent="-342900" algn="just">
              <a:lnSpc>
                <a:spcPct val="115000"/>
              </a:lnSpc>
              <a:buFont typeface="Symbol" panose="05050102010706020507" pitchFamily="18" charset="2"/>
              <a:buChar char=""/>
            </a:pPr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are the risks they will face</a:t>
            </a:r>
            <a:r>
              <a:rPr lang="en-GB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The associated risk is assessed as very high and some elements of fatalism are present that nothing can be done.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4544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0CFFBBF-BB27-4CED-8A32-F51BC6B22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Lay people preveiling mental models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F0AE77CA-25CC-4A06-814A-C9B6CC1B34C6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000" y="1147763"/>
            <a:ext cx="6820312" cy="5092700"/>
          </a:xfrm>
          <a:prstGeom prst="rect">
            <a:avLst/>
          </a:prstGeom>
          <a:noFill/>
          <a:ln>
            <a:solidFill>
              <a:srgbClr val="5B9BD5"/>
            </a:solidFill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7707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A09FBE1-D676-4C68-8B7F-17F0F042D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Suggestions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C7353A8-C029-4DF6-9B56-41EED4E889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</a:pP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all countries better, more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proactive provision of information before emergency should be organised. 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Risk communication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activities shall take into account the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national (radiological) threat assessment,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taking into account also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perceived risk by public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Better understanding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 the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protection measures should be communicated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using modern approaches and also by inclusion of affected population in exercises. 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Clarification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regarding the </a:t>
            </a: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roles of different emergency response players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should be emphasized and resources shall be available in order to support the increased needs of information during emergencies. </a:t>
            </a: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800"/>
              </a:spcAft>
            </a:pPr>
            <a:r>
              <a:rPr lang="en-GB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of trust </a:t>
            </a:r>
            <a:r>
              <a:rPr lang="en-GB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is still among the most important preconditions to assure effective management of real accident. 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5762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8780247-0C40-48F4-AC9E-2ED4D84182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Conclusions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AF7AF1D-5086-48E3-A5B8-7394D40594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GB" dirty="0"/>
              <a:t>Mental model investigation in five CONFIDENCE countries revealed main uncertainties of EP&amp;R management. </a:t>
            </a:r>
          </a:p>
          <a:p>
            <a:pPr>
              <a:lnSpc>
                <a:spcPct val="110000"/>
              </a:lnSpc>
            </a:pPr>
            <a:r>
              <a:rPr lang="en-GB" dirty="0"/>
              <a:t>In general – there are no major differences between countries – nuclear or no nuclear.</a:t>
            </a:r>
          </a:p>
          <a:p>
            <a:pPr>
              <a:lnSpc>
                <a:spcPct val="110000"/>
              </a:lnSpc>
            </a:pPr>
            <a:r>
              <a:rPr lang="en-GB" dirty="0"/>
              <a:t>There are discrepancies between EP&amp;R plans and perception of public:</a:t>
            </a:r>
          </a:p>
          <a:p>
            <a:pPr marL="693730" lvl="1" indent="-342900" algn="just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Familiarity with and knowledge of emergency plans,</a:t>
            </a:r>
          </a:p>
          <a:p>
            <a:pPr marL="693730" lvl="1" indent="-342900" algn="just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Risk perception,</a:t>
            </a:r>
          </a:p>
          <a:p>
            <a:pPr marL="693730" lvl="1" indent="-342900" algn="just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Understanding of measures, </a:t>
            </a:r>
          </a:p>
          <a:p>
            <a:pPr marL="693730" lvl="1" indent="-342900" algn="just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Follow up of governmental instructions,</a:t>
            </a:r>
          </a:p>
          <a:p>
            <a:pPr marL="693730" lvl="1" indent="-342900" algn="just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Information sources, </a:t>
            </a:r>
          </a:p>
          <a:p>
            <a:pPr marL="693730" lvl="1" indent="-342900" algn="just">
              <a:lnSpc>
                <a:spcPct val="110000"/>
              </a:lnSpc>
              <a:buFont typeface="Calibri" panose="020F0502020204030204" pitchFamily="34" charset="0"/>
              <a:buChar char="•"/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Trust.</a:t>
            </a:r>
          </a:p>
          <a:p>
            <a:pPr algn="just">
              <a:lnSpc>
                <a:spcPct val="110000"/>
              </a:lnSpc>
            </a:pPr>
            <a:r>
              <a:rPr lang="en-GB" dirty="0">
                <a:ea typeface="Calibri" panose="020F0502020204030204" pitchFamily="34" charset="0"/>
                <a:cs typeface="Times New Roman" panose="02020603050405020304" pitchFamily="18" charset="0"/>
              </a:rPr>
              <a:t>Also experts pointed out some similar uncertainties, but as the EP&amp;R system is so complex and include many different actors, it is difficult to change the used approaches. </a:t>
            </a:r>
          </a:p>
          <a:p>
            <a:pPr>
              <a:lnSpc>
                <a:spcPct val="110000"/>
              </a:lnSpc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0696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Part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en-US" dirty="0"/>
              <a:t>WP5 </a:t>
            </a:r>
            <a:r>
              <a:rPr lang="sl-SI" dirty="0"/>
              <a:t>in CONFIDENCE</a:t>
            </a:r>
            <a:endParaRPr lang="nl-B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Identifying of societal uncertainties in emergency and post-accident situations, from the early phase to recovery; </a:t>
            </a:r>
          </a:p>
          <a:p>
            <a:r>
              <a:rPr lang="en-US" sz="2000" dirty="0"/>
              <a:t>Highlighting ethical implications of uncertainty management;</a:t>
            </a:r>
          </a:p>
          <a:p>
            <a:r>
              <a:rPr lang="en-US" sz="2000" dirty="0"/>
              <a:t>Studying lay person and emergency  actors’ understanding and processing of uncertain information, and subsequent decision-making behavior; </a:t>
            </a:r>
            <a:r>
              <a:rPr lang="sl-SI" sz="2000" dirty="0">
                <a:sym typeface="Wingdings" panose="05000000000000000000" pitchFamily="2" charset="2"/>
              </a:rPr>
              <a:t></a:t>
            </a:r>
            <a:r>
              <a:rPr lang="sl-SI" sz="2000" dirty="0"/>
              <a:t> </a:t>
            </a:r>
            <a:r>
              <a:rPr lang="sl-SI" sz="2000" b="1" dirty="0"/>
              <a:t>MENTAL MODEL STUDY</a:t>
            </a:r>
            <a:endParaRPr lang="en-US" sz="2000" b="1" dirty="0"/>
          </a:p>
          <a:p>
            <a:r>
              <a:rPr lang="en-US" sz="2000" dirty="0"/>
              <a:t>Designing and testing improved tools for communication of uncertainties, specifically for low radiation doses. 	</a:t>
            </a:r>
          </a:p>
          <a:p>
            <a:pPr lvl="1"/>
            <a:endParaRPr lang="nl-B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8543" y="4806206"/>
            <a:ext cx="1427155" cy="94970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3012" y="4531101"/>
            <a:ext cx="1385414" cy="920163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320049" y="4695889"/>
            <a:ext cx="1574800" cy="104965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943822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D95B208-7E1B-403B-B788-DA9264BAE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Background</a:t>
            </a:r>
            <a:endParaRPr lang="en-US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55687B10-724A-449B-B7F3-088ADCA59B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Emergency Preparedness and Response (EP&amp;R) plans are </a:t>
            </a:r>
            <a:r>
              <a:rPr lang="en-GB" b="1" dirty="0"/>
              <a:t>prepared for many radiological threats at different levels</a:t>
            </a:r>
            <a:r>
              <a:rPr lang="en-GB" dirty="0"/>
              <a:t>: national, regional, local, off-site, on site, for individual organization, for facilities etc. </a:t>
            </a:r>
          </a:p>
          <a:p>
            <a:r>
              <a:rPr lang="en-GB" dirty="0"/>
              <a:t>All these plans are usually prepared </a:t>
            </a:r>
            <a:r>
              <a:rPr lang="en-GB" b="1" dirty="0"/>
              <a:t>by responsible authorities/institutions </a:t>
            </a:r>
            <a:r>
              <a:rPr lang="en-GB" dirty="0"/>
              <a:t>and </a:t>
            </a:r>
            <a:r>
              <a:rPr lang="en-GB" b="1" dirty="0"/>
              <a:t>very rarely developed based on public involvement or consultations</a:t>
            </a:r>
            <a:r>
              <a:rPr lang="en-GB" dirty="0"/>
              <a:t>. </a:t>
            </a:r>
          </a:p>
          <a:p>
            <a:r>
              <a:rPr lang="en-GB" dirty="0"/>
              <a:t>As a consequences, they are sometimes </a:t>
            </a:r>
            <a:r>
              <a:rPr lang="en-GB" b="1" dirty="0"/>
              <a:t>lacking the appropriate information, not addressing relevant uncertainties and public concerns</a:t>
            </a:r>
            <a:r>
              <a:rPr lang="en-GB" dirty="0"/>
              <a:t>. </a:t>
            </a:r>
          </a:p>
          <a:p>
            <a:r>
              <a:rPr lang="en-GB" b="1" dirty="0"/>
              <a:t>Mental models investigation </a:t>
            </a:r>
            <a:r>
              <a:rPr lang="en-GB" dirty="0"/>
              <a:t>of understanding, processing &amp; management of uncertainties in EP&amp;R has been performed with the aim to improve EP&amp;R planning, preparedness and response:</a:t>
            </a:r>
          </a:p>
          <a:p>
            <a:pPr lvl="1"/>
            <a:r>
              <a:rPr lang="en-GB" dirty="0"/>
              <a:t>How </a:t>
            </a:r>
            <a:r>
              <a:rPr lang="en-GB" b="1" dirty="0"/>
              <a:t>experts frame </a:t>
            </a:r>
            <a:r>
              <a:rPr lang="en-GB" dirty="0"/>
              <a:t>the topic</a:t>
            </a:r>
          </a:p>
          <a:p>
            <a:pPr lvl="1"/>
            <a:r>
              <a:rPr lang="en-GB" dirty="0"/>
              <a:t>What do </a:t>
            </a:r>
            <a:r>
              <a:rPr lang="en-GB" b="1" dirty="0"/>
              <a:t>lay people</a:t>
            </a:r>
            <a:r>
              <a:rPr lang="sl-SI" b="1" dirty="0"/>
              <a:t>*</a:t>
            </a:r>
            <a:r>
              <a:rPr lang="en-GB" b="1" dirty="0"/>
              <a:t> believe </a:t>
            </a:r>
          </a:p>
          <a:p>
            <a:endParaRPr lang="sl-SI" dirty="0"/>
          </a:p>
          <a:p>
            <a:pPr marL="0" indent="0">
              <a:buNone/>
            </a:pPr>
            <a:r>
              <a:rPr lang="sl-SI" sz="1400" dirty="0"/>
              <a:t>*</a:t>
            </a:r>
            <a:r>
              <a:rPr lang="en-GB" sz="1400" dirty="0"/>
              <a:t>person who does not have specialized or professional knowledge of a subject</a:t>
            </a:r>
            <a:r>
              <a:rPr lang="sl-SI" sz="1400" dirty="0"/>
              <a:t>.</a:t>
            </a:r>
            <a:endParaRPr lang="en-GB" sz="1400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532B74F1-BC87-4A18-B789-87B6CDD71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7170" y="4519246"/>
            <a:ext cx="2946830" cy="2338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541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F40CB49-250F-4E2A-AF5D-756B7CF75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Scope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objectives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0CC5082-E7BB-43E2-B14E-49AB91B59F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Performed in five countries (Germany, Greece, Slovak Republic, Slovenia and Spain) with </a:t>
            </a:r>
            <a:r>
              <a:rPr lang="en-GB" b="1" dirty="0"/>
              <a:t>different nuclear experiences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no NPP</a:t>
            </a:r>
            <a:r>
              <a:rPr lang="sl-SI" dirty="0"/>
              <a:t>,</a:t>
            </a:r>
            <a:endParaRPr lang="en-GB" dirty="0"/>
          </a:p>
          <a:p>
            <a:pPr lvl="1"/>
            <a:r>
              <a:rPr lang="en-GB" dirty="0"/>
              <a:t>long history of nuclear energy production (one, several NPPs)</a:t>
            </a:r>
            <a:r>
              <a:rPr lang="sl-SI" dirty="0"/>
              <a:t>,</a:t>
            </a:r>
            <a:endParaRPr lang="en-GB" dirty="0"/>
          </a:p>
          <a:p>
            <a:pPr lvl="1"/>
            <a:r>
              <a:rPr lang="en-GB" dirty="0"/>
              <a:t>nuclear phase out.</a:t>
            </a:r>
          </a:p>
          <a:p>
            <a:r>
              <a:rPr lang="en-GB" dirty="0"/>
              <a:t>The objectives of investigation were to address the following questions:</a:t>
            </a:r>
          </a:p>
          <a:p>
            <a:pPr lvl="1"/>
            <a:r>
              <a:rPr lang="en-GB" b="1" dirty="0"/>
              <a:t>What are the mental models present </a:t>
            </a:r>
            <a:r>
              <a:rPr lang="en-GB" dirty="0"/>
              <a:t>within the potentially affected public regarding emergency management and associated uncertainties?</a:t>
            </a:r>
          </a:p>
          <a:p>
            <a:pPr lvl="1"/>
            <a:r>
              <a:rPr lang="en-GB" dirty="0"/>
              <a:t>What are the </a:t>
            </a:r>
            <a:r>
              <a:rPr lang="en-GB" b="1" dirty="0"/>
              <a:t>differences, gaps, misunderstandings </a:t>
            </a:r>
            <a:r>
              <a:rPr lang="en-GB" dirty="0"/>
              <a:t>and perceptions in the public compared with the ones provided by </a:t>
            </a:r>
            <a:r>
              <a:rPr lang="en-GB" b="1" dirty="0"/>
              <a:t>experts in the field</a:t>
            </a:r>
            <a:r>
              <a:rPr lang="en-GB" dirty="0"/>
              <a:t>?</a:t>
            </a:r>
          </a:p>
          <a:p>
            <a:pPr lvl="1"/>
            <a:r>
              <a:rPr lang="en-GB" dirty="0"/>
              <a:t>What are the similarities and differences on mental models </a:t>
            </a:r>
            <a:r>
              <a:rPr lang="en-GB" b="1" dirty="0"/>
              <a:t>between the countries </a:t>
            </a:r>
            <a:r>
              <a:rPr lang="en-GB" dirty="0"/>
              <a:t>in which the investigation took place? </a:t>
            </a:r>
          </a:p>
          <a:p>
            <a:pPr lvl="1"/>
            <a:r>
              <a:rPr lang="en-GB" dirty="0"/>
              <a:t>What is </a:t>
            </a:r>
            <a:r>
              <a:rPr lang="en-GB" b="1" dirty="0"/>
              <a:t>lesson learned </a:t>
            </a:r>
            <a:r>
              <a:rPr lang="en-GB" dirty="0"/>
              <a:t>from the performed investigation and how the findings can be introduced in the improved communication and activities?</a:t>
            </a:r>
          </a:p>
        </p:txBody>
      </p:sp>
    </p:spTree>
    <p:extLst>
      <p:ext uri="{BB962C8B-B14F-4D97-AF65-F5344CB8AC3E}">
        <p14:creationId xmlns:p14="http://schemas.microsoft.com/office/powerpoint/2010/main" val="231989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6BE6789-165F-4E87-88CF-3BDBBC7BA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/>
              <a:t>Mental</a:t>
            </a:r>
            <a:r>
              <a:rPr lang="sl-SI" dirty="0"/>
              <a:t> </a:t>
            </a:r>
            <a:r>
              <a:rPr lang="sl-SI" dirty="0" err="1"/>
              <a:t>models</a:t>
            </a:r>
            <a:r>
              <a:rPr lang="sl-SI" dirty="0"/>
              <a:t> - </a:t>
            </a:r>
            <a:r>
              <a:rPr lang="sl-SI" dirty="0" err="1"/>
              <a:t>background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1401A48-3E0C-4B08-9D73-41F462BE4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Mental models are </a:t>
            </a:r>
            <a:r>
              <a:rPr lang="en-GB" b="1" dirty="0"/>
              <a:t>cognitive schemas through which people explain individual processes</a:t>
            </a:r>
            <a:r>
              <a:rPr lang="en-GB" dirty="0"/>
              <a:t> or phenomena in which they are participating.</a:t>
            </a:r>
          </a:p>
          <a:p>
            <a:r>
              <a:rPr lang="en-GB" dirty="0"/>
              <a:t>Characteristics of mental models:</a:t>
            </a:r>
          </a:p>
          <a:p>
            <a:pPr lvl="1"/>
            <a:r>
              <a:rPr lang="en-GB" dirty="0"/>
              <a:t>Are </a:t>
            </a:r>
            <a:r>
              <a:rPr lang="en-GB" b="1" dirty="0"/>
              <a:t>incomplete, limited and fragmentary</a:t>
            </a:r>
            <a:r>
              <a:rPr lang="en-GB" dirty="0"/>
              <a:t>, </a:t>
            </a:r>
            <a:r>
              <a:rPr lang="en-GB" dirty="0" err="1"/>
              <a:t>usualy</a:t>
            </a:r>
            <a:r>
              <a:rPr lang="en-GB" dirty="0"/>
              <a:t> wrong, contradictory and inconsistent, not science founded,</a:t>
            </a:r>
          </a:p>
          <a:p>
            <a:pPr lvl="1"/>
            <a:r>
              <a:rPr lang="en-GB" dirty="0"/>
              <a:t>Are </a:t>
            </a:r>
            <a:r>
              <a:rPr lang="en-GB" b="1" dirty="0"/>
              <a:t>unstable, evolving</a:t>
            </a:r>
            <a:r>
              <a:rPr lang="en-GB" dirty="0"/>
              <a:t>, people forget details and are mixing old and new information,</a:t>
            </a:r>
          </a:p>
          <a:p>
            <a:pPr lvl="1"/>
            <a:r>
              <a:rPr lang="en-GB" dirty="0"/>
              <a:t>Are </a:t>
            </a:r>
            <a:r>
              <a:rPr lang="en-GB" b="1" dirty="0"/>
              <a:t>not having clear and firm boundaries</a:t>
            </a:r>
            <a:r>
              <a:rPr lang="en-GB" dirty="0"/>
              <a:t>, different models are mixed and changed,</a:t>
            </a:r>
          </a:p>
          <a:p>
            <a:pPr lvl="1"/>
            <a:r>
              <a:rPr lang="en-GB" dirty="0"/>
              <a:t>Are </a:t>
            </a:r>
            <a:r>
              <a:rPr lang="en-GB" b="1" dirty="0"/>
              <a:t>limited and enable simplified interpretation </a:t>
            </a:r>
            <a:r>
              <a:rPr lang="en-GB" dirty="0"/>
              <a:t>of complex processes.</a:t>
            </a:r>
          </a:p>
          <a:p>
            <a:r>
              <a:rPr lang="en-GB" b="1" dirty="0"/>
              <a:t>Mental model investigations performed</a:t>
            </a:r>
            <a:r>
              <a:rPr lang="en-GB" dirty="0"/>
              <a:t>:</a:t>
            </a:r>
          </a:p>
          <a:p>
            <a:pPr lvl="1"/>
            <a:r>
              <a:rPr lang="en-GB" dirty="0"/>
              <a:t>Radioactivity, radioactive waste in Slovenia;</a:t>
            </a:r>
          </a:p>
          <a:p>
            <a:pPr lvl="1"/>
            <a:r>
              <a:rPr lang="en-GB" dirty="0"/>
              <a:t>Ionizing radiation in France, Poland, Romania and </a:t>
            </a:r>
            <a:r>
              <a:rPr lang="sl-SI" dirty="0"/>
              <a:t>S</a:t>
            </a:r>
            <a:r>
              <a:rPr lang="en-GB" dirty="0" err="1"/>
              <a:t>lovenia</a:t>
            </a:r>
            <a:r>
              <a:rPr lang="en-GB" dirty="0"/>
              <a:t>.</a:t>
            </a:r>
          </a:p>
          <a:p>
            <a:pPr lvl="1"/>
            <a:endParaRPr lang="en-GB" dirty="0"/>
          </a:p>
          <a:p>
            <a:endParaRPr lang="en-GB" sz="1800" dirty="0"/>
          </a:p>
          <a:p>
            <a:endParaRPr lang="en-GB" dirty="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D9B85D5A-72FB-48A9-B0C7-9A716D37C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5438" y="4671551"/>
            <a:ext cx="2558562" cy="2151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2483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08822D7-4E32-42B5-A9F3-FB56F3D047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9551" y="294251"/>
            <a:ext cx="4887383" cy="740312"/>
          </a:xfrm>
        </p:spPr>
        <p:txBody>
          <a:bodyPr/>
          <a:lstStyle/>
          <a:p>
            <a:r>
              <a:rPr lang="en-GB"/>
              <a:t>Previous results</a:t>
            </a:r>
          </a:p>
        </p:txBody>
      </p:sp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E0110059-7E89-4DBB-904B-05BE0C8196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2031" y="1046285"/>
            <a:ext cx="8625253" cy="5303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740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0C07BA9-FC7D-4069-A3A6-D776EE7FA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44462" y="333375"/>
            <a:ext cx="4721469" cy="561975"/>
          </a:xfrm>
        </p:spPr>
        <p:txBody>
          <a:bodyPr/>
          <a:lstStyle/>
          <a:p>
            <a:r>
              <a:rPr lang="en-GB"/>
              <a:t>Methodology for investigation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B3EEFDE-F209-41AB-9D30-1B7E4D6109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sz="1800" dirty="0"/>
              <a:t>Mental model </a:t>
            </a:r>
            <a:r>
              <a:rPr lang="en-GB" sz="1800" b="1" dirty="0"/>
              <a:t>approach</a:t>
            </a:r>
            <a:r>
              <a:rPr lang="en-GB" sz="1800" dirty="0"/>
              <a:t>:</a:t>
            </a:r>
          </a:p>
          <a:p>
            <a:pPr lvl="1"/>
            <a:r>
              <a:rPr lang="en-GB" sz="1600" dirty="0"/>
              <a:t>The </a:t>
            </a:r>
            <a:r>
              <a:rPr lang="en-GB" sz="1600" b="1" dirty="0"/>
              <a:t>experts‘ understanding of uncertainties </a:t>
            </a:r>
            <a:r>
              <a:rPr lang="en-GB" sz="1600" dirty="0"/>
              <a:t>in EP&amp;R was obtained via </a:t>
            </a:r>
            <a:r>
              <a:rPr lang="en-GB" sz="1600" b="1" dirty="0"/>
              <a:t>interviews</a:t>
            </a:r>
            <a:r>
              <a:rPr lang="en-GB" sz="1600" dirty="0"/>
              <a:t>,</a:t>
            </a:r>
          </a:p>
          <a:p>
            <a:pPr lvl="1"/>
            <a:r>
              <a:rPr lang="en-GB" sz="1600" dirty="0"/>
              <a:t>The </a:t>
            </a:r>
            <a:r>
              <a:rPr lang="en-GB" sz="1600" b="1" dirty="0"/>
              <a:t>interviews with lay people were performed within approximately 15- 20 different</a:t>
            </a:r>
            <a:r>
              <a:rPr lang="en-GB" sz="1600" dirty="0"/>
              <a:t> individuals in countries, tracing the concepts and understandings, but also other important points of lay people. </a:t>
            </a:r>
          </a:p>
          <a:p>
            <a:pPr lvl="1"/>
            <a:r>
              <a:rPr lang="en-GB" sz="1600" dirty="0"/>
              <a:t>These </a:t>
            </a:r>
            <a:r>
              <a:rPr lang="en-GB" sz="1600" b="1" dirty="0"/>
              <a:t>results from discussions were compared with the findings of the interviews </a:t>
            </a:r>
            <a:r>
              <a:rPr lang="en-GB" sz="1600" dirty="0"/>
              <a:t>with professionals to obtain similarities and differences between the mental models. </a:t>
            </a:r>
          </a:p>
          <a:p>
            <a:pPr lvl="1"/>
            <a:r>
              <a:rPr lang="en-GB" sz="1600" dirty="0"/>
              <a:t>The analyses performed is the </a:t>
            </a:r>
            <a:r>
              <a:rPr lang="en-GB" sz="1600" b="1" dirty="0"/>
              <a:t>base for improved communication strategies </a:t>
            </a:r>
            <a:r>
              <a:rPr lang="en-GB" sz="1600" dirty="0"/>
              <a:t>and tools. </a:t>
            </a:r>
          </a:p>
          <a:p>
            <a:r>
              <a:rPr lang="en-GB" sz="1800" b="1" dirty="0"/>
              <a:t>Special protocol which trace the main understanding of uncertainties in EP&amp;R </a:t>
            </a:r>
            <a:r>
              <a:rPr lang="en-GB" sz="1800" dirty="0"/>
              <a:t>and other socio-demographic variables affecting people’s behaviour and information needs was used:</a:t>
            </a:r>
          </a:p>
          <a:p>
            <a:pPr lvl="1"/>
            <a:r>
              <a:rPr lang="en-GB" sz="1600" dirty="0"/>
              <a:t>Section 1 </a:t>
            </a:r>
            <a:r>
              <a:rPr lang="en-GB" sz="1600" b="1" dirty="0"/>
              <a:t>(Warming up</a:t>
            </a:r>
            <a:r>
              <a:rPr lang="en-GB" sz="1600" dirty="0"/>
              <a:t>): start the discussion on the EP&amp;R in case of radiological or nuclear accident but also experiences with some other accidents. </a:t>
            </a:r>
          </a:p>
          <a:p>
            <a:pPr lvl="1"/>
            <a:r>
              <a:rPr lang="en-GB" sz="1600" dirty="0"/>
              <a:t>Section 2 </a:t>
            </a:r>
            <a:r>
              <a:rPr lang="en-GB" sz="1600" b="1" dirty="0"/>
              <a:t>(Core of investigation): </a:t>
            </a:r>
            <a:r>
              <a:rPr lang="en-GB" sz="1600" dirty="0"/>
              <a:t>requires detail discussion with the interviewees in order to recognize their understanding of EP&amp;R plans, main uncertainties of emergency management and associated elements (protective measures, their characteristics, risks, information and trust). </a:t>
            </a:r>
          </a:p>
          <a:p>
            <a:pPr lvl="1"/>
            <a:r>
              <a:rPr lang="en-GB" sz="1600" dirty="0"/>
              <a:t>Section 3 </a:t>
            </a:r>
            <a:r>
              <a:rPr lang="en-GB" sz="1600" b="1" dirty="0"/>
              <a:t>(Addition): </a:t>
            </a:r>
            <a:r>
              <a:rPr lang="en-GB" sz="1600" dirty="0"/>
              <a:t>experiences and memories from major nuclear accidents.</a:t>
            </a:r>
          </a:p>
          <a:p>
            <a:pPr lvl="1"/>
            <a:r>
              <a:rPr lang="en-GB" sz="1600" dirty="0"/>
              <a:t>Section 4 </a:t>
            </a:r>
            <a:r>
              <a:rPr lang="en-GB" sz="1600" b="1" dirty="0"/>
              <a:t>(Socio-demographics data).</a:t>
            </a:r>
          </a:p>
          <a:p>
            <a:r>
              <a:rPr lang="en-GB" sz="1800" dirty="0"/>
              <a:t>All findings were recorded and report prepared (on website D.27 </a:t>
            </a:r>
            <a:r>
              <a:rPr lang="en-GB" sz="1800" dirty="0">
                <a:hlinkClick r:id="rId2"/>
              </a:rPr>
              <a:t>http://www.concert-h2020.eu/en/Publications</a:t>
            </a:r>
            <a:r>
              <a:rPr lang="en-GB" sz="1800" dirty="0"/>
              <a:t>)</a:t>
            </a:r>
          </a:p>
          <a:p>
            <a:endParaRPr lang="en-GB" sz="18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50282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15B3B5-EB0E-4C44-B30B-0A24B47EB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 models</a:t>
            </a:r>
            <a:r>
              <a:rPr lang="sl-SI" dirty="0"/>
              <a:t> -1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D0A0E62-AC6B-498A-A232-9FC438112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/>
              <a:t>Based on: </a:t>
            </a:r>
          </a:p>
          <a:p>
            <a:pPr lvl="1"/>
            <a:r>
              <a:rPr lang="en-GB" dirty="0"/>
              <a:t>analyses of </a:t>
            </a:r>
            <a:r>
              <a:rPr lang="en-GB" b="1" dirty="0"/>
              <a:t>national EP&amp;R plans </a:t>
            </a:r>
            <a:r>
              <a:rPr lang="en-GB" dirty="0"/>
              <a:t>with information what is the concept of emergency management, what is included and how different areas are addressed,</a:t>
            </a:r>
          </a:p>
          <a:p>
            <a:pPr lvl="1"/>
            <a:r>
              <a:rPr lang="en-GB" dirty="0"/>
              <a:t>discussions with </a:t>
            </a:r>
            <a:r>
              <a:rPr lang="en-GB" b="1" dirty="0"/>
              <a:t>several experts </a:t>
            </a:r>
            <a:r>
              <a:rPr lang="en-GB" dirty="0"/>
              <a:t>(Ireland, Slovenia, France): </a:t>
            </a:r>
          </a:p>
          <a:p>
            <a:pPr lvl="2"/>
            <a:r>
              <a:rPr lang="en-GB" b="1" dirty="0"/>
              <a:t>structure</a:t>
            </a:r>
            <a:r>
              <a:rPr lang="en-GB" dirty="0"/>
              <a:t> of EP&amp;R plans, </a:t>
            </a:r>
          </a:p>
          <a:p>
            <a:pPr lvl="2"/>
            <a:r>
              <a:rPr lang="en-GB" b="1" dirty="0"/>
              <a:t>individual elements </a:t>
            </a:r>
            <a:r>
              <a:rPr lang="en-GB" dirty="0"/>
              <a:t>description,</a:t>
            </a:r>
          </a:p>
          <a:p>
            <a:pPr lvl="2"/>
            <a:r>
              <a:rPr lang="en-GB" dirty="0"/>
              <a:t>what </a:t>
            </a:r>
            <a:r>
              <a:rPr lang="en-GB" b="1" dirty="0"/>
              <a:t>uncertainties</a:t>
            </a:r>
            <a:r>
              <a:rPr lang="en-GB" dirty="0"/>
              <a:t> could be associated with actions/activities/topics within different EP&amp;R areas. </a:t>
            </a:r>
          </a:p>
          <a:p>
            <a:r>
              <a:rPr lang="en-GB" dirty="0"/>
              <a:t>EP&amp;R rely on </a:t>
            </a:r>
            <a:r>
              <a:rPr lang="en-GB" b="1" dirty="0"/>
              <a:t>threat and risk assessments </a:t>
            </a:r>
            <a:r>
              <a:rPr lang="en-GB" dirty="0"/>
              <a:t>with possible reasons for accidents, their probability, level of threat, course and possible extent of the accidents, identification of endangered inhabitants, possible consequences and plans for protection measures.</a:t>
            </a:r>
          </a:p>
          <a:p>
            <a:r>
              <a:rPr lang="en-GB" dirty="0"/>
              <a:t>In general – </a:t>
            </a:r>
            <a:r>
              <a:rPr lang="en-GB" b="1" dirty="0"/>
              <a:t>structure is similar:</a:t>
            </a:r>
          </a:p>
          <a:p>
            <a:pPr lvl="1"/>
            <a:r>
              <a:rPr lang="en-GB" dirty="0"/>
              <a:t>differences occur due to country specific situations (with or without NPP), </a:t>
            </a:r>
          </a:p>
          <a:p>
            <a:pPr lvl="1"/>
            <a:r>
              <a:rPr lang="en-GB" dirty="0"/>
              <a:t>observed between the provisions on zones, reference levels, intervention levels and similar,</a:t>
            </a:r>
          </a:p>
          <a:p>
            <a:pPr lvl="1"/>
            <a:r>
              <a:rPr lang="en-GB" dirty="0"/>
              <a:t>lead for response is not nuclear or radiation protection regulatory body but civil protection or disaster protection authorities.</a:t>
            </a:r>
          </a:p>
        </p:txBody>
      </p:sp>
    </p:spTree>
    <p:extLst>
      <p:ext uri="{BB962C8B-B14F-4D97-AF65-F5344CB8AC3E}">
        <p14:creationId xmlns:p14="http://schemas.microsoft.com/office/powerpoint/2010/main" val="18557143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715B3B5-EB0E-4C44-B30B-0A24B47EB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Expert models</a:t>
            </a:r>
            <a:r>
              <a:rPr lang="sl-SI" dirty="0"/>
              <a:t> -2</a:t>
            </a:r>
            <a:endParaRPr lang="en-GB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D0A0E62-AC6B-498A-A232-9FC4381129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Source of </a:t>
            </a:r>
            <a:r>
              <a:rPr lang="en-GB" b="1" dirty="0"/>
              <a:t>uncertainties </a:t>
            </a:r>
            <a:r>
              <a:rPr lang="en-GB" dirty="0"/>
              <a:t>in nuclear or radiological emergency:</a:t>
            </a:r>
          </a:p>
          <a:p>
            <a:pPr lvl="1"/>
            <a:r>
              <a:rPr lang="en-GB" b="1" dirty="0"/>
              <a:t>knowledge </a:t>
            </a:r>
            <a:r>
              <a:rPr lang="en-GB" dirty="0"/>
              <a:t>on ionizing radiation, consequences, associated hazard and real impacts </a:t>
            </a:r>
            <a:r>
              <a:rPr lang="en-GB" b="1" dirty="0"/>
              <a:t>is relatively low within institutions and services foreseen to manage </a:t>
            </a:r>
            <a:r>
              <a:rPr lang="en-GB" dirty="0"/>
              <a:t>the emergency situation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training and education would be very needed.</a:t>
            </a:r>
          </a:p>
          <a:p>
            <a:pPr lvl="1"/>
            <a:r>
              <a:rPr lang="en-GB" b="1" dirty="0"/>
              <a:t>development of accident is quite unpredictable</a:t>
            </a:r>
            <a:r>
              <a:rPr lang="en-GB" dirty="0"/>
              <a:t>, like what meteorological factors to be used for modelling, how the radioactive plum will be dispersed and where it will be deposited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very </a:t>
            </a:r>
            <a:r>
              <a:rPr lang="en-GB" b="1" dirty="0"/>
              <a:t>difficult to foresee the preventive measures</a:t>
            </a:r>
            <a:r>
              <a:rPr lang="en-GB" dirty="0"/>
              <a:t>.</a:t>
            </a:r>
          </a:p>
          <a:p>
            <a:pPr lvl="1"/>
            <a:r>
              <a:rPr lang="en-GB" dirty="0"/>
              <a:t>impact of accident in the </a:t>
            </a:r>
            <a:r>
              <a:rPr lang="en-GB" b="1" dirty="0"/>
              <a:t>areas</a:t>
            </a:r>
            <a:r>
              <a:rPr lang="en-GB" dirty="0"/>
              <a:t> which are </a:t>
            </a:r>
            <a:r>
              <a:rPr lang="en-GB" b="1" dirty="0"/>
              <a:t>foreseen for relocation </a:t>
            </a:r>
            <a:r>
              <a:rPr lang="en-GB" dirty="0"/>
              <a:t>of population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/>
              <a:t>could not be used </a:t>
            </a:r>
            <a:r>
              <a:rPr lang="en-GB" dirty="0"/>
              <a:t>for the purpose.</a:t>
            </a:r>
          </a:p>
          <a:p>
            <a:pPr lvl="1"/>
            <a:r>
              <a:rPr lang="en-GB" b="1" dirty="0"/>
              <a:t>how people </a:t>
            </a:r>
            <a:r>
              <a:rPr lang="en-GB" dirty="0"/>
              <a:t>would actually </a:t>
            </a:r>
            <a:r>
              <a:rPr lang="en-GB" b="1" dirty="0"/>
              <a:t>react</a:t>
            </a:r>
            <a:r>
              <a:rPr lang="en-GB" dirty="0"/>
              <a:t> in nuclear emergency and follow assumptions from EP&amp;R plans </a:t>
            </a:r>
            <a:r>
              <a:rPr lang="en-GB" dirty="0">
                <a:sym typeface="Wingdings" panose="05000000000000000000" pitchFamily="2" charset="2"/>
              </a:rPr>
              <a:t></a:t>
            </a:r>
            <a:r>
              <a:rPr lang="en-GB" dirty="0"/>
              <a:t> linked with trust of people to information where it is important who delivers the data </a:t>
            </a:r>
            <a:r>
              <a:rPr lang="en-GB" dirty="0">
                <a:sym typeface="Wingdings" panose="05000000000000000000" pitchFamily="2" charset="2"/>
              </a:rPr>
              <a:t> work on </a:t>
            </a:r>
            <a:r>
              <a:rPr lang="en-GB" b="1" dirty="0">
                <a:sym typeface="Wingdings" panose="05000000000000000000" pitchFamily="2" charset="2"/>
              </a:rPr>
              <a:t>building of trust</a:t>
            </a:r>
            <a:r>
              <a:rPr lang="en-GB" dirty="0"/>
              <a:t>. </a:t>
            </a:r>
          </a:p>
          <a:p>
            <a:pPr lvl="1"/>
            <a:r>
              <a:rPr lang="en-GB" b="1" dirty="0"/>
              <a:t>no exercises and drills on local level with involvement of all services, </a:t>
            </a:r>
            <a:r>
              <a:rPr lang="en-GB" dirty="0"/>
              <a:t>institutions (schools, hospitals, nursing homes,….) and population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>
                <a:sym typeface="Wingdings" panose="05000000000000000000" pitchFamily="2" charset="2"/>
              </a:rPr>
              <a:t>improve the approach</a:t>
            </a:r>
            <a:r>
              <a:rPr lang="en-GB" dirty="0"/>
              <a:t>. </a:t>
            </a:r>
          </a:p>
          <a:p>
            <a:pPr lvl="1"/>
            <a:r>
              <a:rPr lang="en-GB" b="1" dirty="0"/>
              <a:t>no agreements for some services</a:t>
            </a:r>
            <a:r>
              <a:rPr lang="en-GB" dirty="0"/>
              <a:t> foreseen in the EP&amp;R plans (e.g.</a:t>
            </a:r>
            <a:r>
              <a:rPr lang="sl-SI" dirty="0"/>
              <a:t> </a:t>
            </a:r>
            <a:r>
              <a:rPr lang="en-GB" dirty="0"/>
              <a:t>mobile unit for radiological accidents</a:t>
            </a:r>
            <a:r>
              <a:rPr lang="sl-SI" dirty="0"/>
              <a:t>)</a:t>
            </a:r>
            <a:r>
              <a:rPr lang="en-GB" dirty="0"/>
              <a:t> and limited number of experts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b="1" dirty="0">
                <a:sym typeface="Wingdings" panose="05000000000000000000" pitchFamily="2" charset="2"/>
              </a:rPr>
              <a:t>increase the capacity</a:t>
            </a:r>
            <a:r>
              <a:rPr lang="en-GB" dirty="0">
                <a:sym typeface="Wingdings" panose="05000000000000000000" pitchFamily="2" charset="2"/>
              </a:rPr>
              <a:t>.</a:t>
            </a:r>
            <a:endParaRPr lang="en-GB" dirty="0"/>
          </a:p>
          <a:p>
            <a:pPr lvl="1"/>
            <a:r>
              <a:rPr lang="en-GB" b="1" dirty="0"/>
              <a:t>food security measures </a:t>
            </a:r>
            <a:r>
              <a:rPr lang="en-GB" dirty="0"/>
              <a:t>are seen as particular challenging, as it is very difficult to harmonise the reference levels and limitation, also due to export and import of products </a:t>
            </a:r>
            <a:r>
              <a:rPr lang="en-GB" b="1" dirty="0">
                <a:sym typeface="Wingdings" panose="05000000000000000000" pitchFamily="2" charset="2"/>
              </a:rPr>
              <a:t> improve and harmonise food product limitations</a:t>
            </a:r>
            <a:r>
              <a:rPr lang="en-GB" b="1" dirty="0"/>
              <a:t>.</a:t>
            </a:r>
          </a:p>
          <a:p>
            <a:pPr lvl="1"/>
            <a:r>
              <a:rPr lang="sl-SI" b="1" dirty="0"/>
              <a:t>c</a:t>
            </a:r>
            <a:r>
              <a:rPr lang="en-GB" b="1" dirty="0" err="1"/>
              <a:t>ommunication</a:t>
            </a:r>
            <a:r>
              <a:rPr lang="en-GB" b="1" dirty="0"/>
              <a:t> </a:t>
            </a:r>
            <a:r>
              <a:rPr lang="en-GB" dirty="0"/>
              <a:t>with public (general and local) and with media would present a big source of uncertainty: there would be many sources of information including social media, also those with wrong information, which could be source of panic and chaos </a:t>
            </a:r>
            <a:r>
              <a:rPr lang="en-GB" dirty="0">
                <a:sym typeface="Wingdings" panose="05000000000000000000" pitchFamily="2" charset="2"/>
              </a:rPr>
              <a:t> be </a:t>
            </a:r>
            <a:r>
              <a:rPr lang="en-GB" b="1" dirty="0">
                <a:sym typeface="Wingdings" panose="05000000000000000000" pitchFamily="2" charset="2"/>
              </a:rPr>
              <a:t>proactive and establish communication channel before emergency.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3481581"/>
      </p:ext>
    </p:extLst>
  </p:cSld>
  <p:clrMapOvr>
    <a:masterClrMapping/>
  </p:clrMapOvr>
</p:sld>
</file>

<file path=ppt/theme/theme1.xml><?xml version="1.0" encoding="utf-8"?>
<a:theme xmlns:a="http://schemas.openxmlformats.org/drawingml/2006/main" name="CONCERT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NCERT" id="{9E37ED38-8528-4622-97B5-E50A59913621}" vid="{C3144AF8-E3B1-46BB-B32C-B5F65E8202C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5254</TotalTime>
  <Words>2051</Words>
  <Application>Microsoft Office PowerPoint</Application>
  <PresentationFormat>Diaprojekcija na zaslonu (4:3)</PresentationFormat>
  <Paragraphs>124</Paragraphs>
  <Slides>15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15</vt:i4>
      </vt:variant>
    </vt:vector>
  </HeadingPairs>
  <TitlesOfParts>
    <vt:vector size="23" baseType="lpstr">
      <vt:lpstr>Arial</vt:lpstr>
      <vt:lpstr>Calibri</vt:lpstr>
      <vt:lpstr>Calibri Light</vt:lpstr>
      <vt:lpstr>Corbel</vt:lpstr>
      <vt:lpstr>Interstate-Regular</vt:lpstr>
      <vt:lpstr>Symbol</vt:lpstr>
      <vt:lpstr>Wingdings</vt:lpstr>
      <vt:lpstr>CONCERT</vt:lpstr>
      <vt:lpstr>Identification of mental models of uncertainty management in emergency situations</vt:lpstr>
      <vt:lpstr>Part of WP5 in CONFIDENCE</vt:lpstr>
      <vt:lpstr>Background</vt:lpstr>
      <vt:lpstr>Scope and objectives</vt:lpstr>
      <vt:lpstr>Mental models - background</vt:lpstr>
      <vt:lpstr>Previous results</vt:lpstr>
      <vt:lpstr>Methodology for investigation</vt:lpstr>
      <vt:lpstr>Expert models -1</vt:lpstr>
      <vt:lpstr>Expert models -2</vt:lpstr>
      <vt:lpstr>Lay models – summary of findings - 1</vt:lpstr>
      <vt:lpstr>Lay models – summary of findings - 2</vt:lpstr>
      <vt:lpstr>Main uncertainities</vt:lpstr>
      <vt:lpstr>Lay people preveiling mental models</vt:lpstr>
      <vt:lpstr>Suggestions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RP culture in the field of radon management Case studies</dc:title>
  <dc:creator>Caroline Schieber</dc:creator>
  <cp:lastModifiedBy>Nadja Železnik</cp:lastModifiedBy>
  <cp:revision>81</cp:revision>
  <dcterms:created xsi:type="dcterms:W3CDTF">2018-10-24T20:49:13Z</dcterms:created>
  <dcterms:modified xsi:type="dcterms:W3CDTF">2019-04-01T12:16:36Z</dcterms:modified>
</cp:coreProperties>
</file>