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comments/comment7.xml" ContentType="application/vnd.openxmlformats-officedocument.presentationml.comments+xml"/>
  <Override PartName="/ppt/comments/comment8.xml" ContentType="application/vnd.openxmlformats-officedocument.presentationml.comments+xml"/>
  <Override PartName="/ppt/comments/comment9.xml" ContentType="application/vnd.openxmlformats-officedocument.presentationml.comments+xml"/>
  <Override PartName="/ppt/comments/comment10.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264" r:id="rId2"/>
    <p:sldId id="299" r:id="rId3"/>
    <p:sldId id="296" r:id="rId4"/>
    <p:sldId id="265" r:id="rId5"/>
    <p:sldId id="290" r:id="rId6"/>
    <p:sldId id="266" r:id="rId7"/>
    <p:sldId id="269" r:id="rId8"/>
    <p:sldId id="273" r:id="rId9"/>
    <p:sldId id="301" r:id="rId10"/>
    <p:sldId id="300" r:id="rId11"/>
    <p:sldId id="280" r:id="rId12"/>
    <p:sldId id="307" r:id="rId13"/>
    <p:sldId id="268" r:id="rId14"/>
    <p:sldId id="270" r:id="rId15"/>
    <p:sldId id="271" r:id="rId16"/>
    <p:sldId id="324" r:id="rId17"/>
    <p:sldId id="275" r:id="rId18"/>
    <p:sldId id="314" r:id="rId19"/>
    <p:sldId id="309" r:id="rId20"/>
    <p:sldId id="325" r:id="rId21"/>
    <p:sldId id="326" r:id="rId22"/>
    <p:sldId id="327" r:id="rId23"/>
    <p:sldId id="328" r:id="rId24"/>
    <p:sldId id="302" r:id="rId25"/>
    <p:sldId id="317" r:id="rId26"/>
    <p:sldId id="315" r:id="rId27"/>
    <p:sldId id="283" r:id="rId28"/>
    <p:sldId id="282" r:id="rId29"/>
    <p:sldId id="329" r:id="rId30"/>
    <p:sldId id="330" r:id="rId31"/>
    <p:sldId id="285" r:id="rId32"/>
    <p:sldId id="286" r:id="rId33"/>
    <p:sldId id="316" r:id="rId34"/>
    <p:sldId id="292" r:id="rId35"/>
    <p:sldId id="295" r:id="rId36"/>
    <p:sldId id="320" r:id="rId37"/>
    <p:sldId id="332" r:id="rId38"/>
    <p:sldId id="331" r:id="rId39"/>
    <p:sldId id="297" r:id="rId40"/>
    <p:sldId id="291" r:id="rId41"/>
    <p:sldId id="298" r:id="rId42"/>
    <p:sldId id="274" r:id="rId43"/>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ORSAKISSOK Irene" initials="KI" lastIdx="17" clrIdx="0">
    <p:extLst>
      <p:ext uri="{19B8F6BF-5375-455C-9EA6-DF929625EA0E}">
        <p15:presenceInfo xmlns:p15="http://schemas.microsoft.com/office/powerpoint/2012/main" userId="KORSAKISSOK Iren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214"/>
    <a:srgbClr val="4AA0B1"/>
    <a:srgbClr val="4A7EBB"/>
    <a:srgbClr val="5A6EB4"/>
    <a:srgbClr val="50AAE6"/>
    <a:srgbClr val="A00078"/>
    <a:srgbClr val="A01E28"/>
    <a:srgbClr val="A08232"/>
    <a:srgbClr val="DCA01E"/>
    <a:srgbClr val="82BE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19" autoAdjust="0"/>
    <p:restoredTop sz="91212" autoAdjust="0"/>
  </p:normalViewPr>
  <p:slideViewPr>
    <p:cSldViewPr snapToGrid="0">
      <p:cViewPr varScale="1">
        <p:scale>
          <a:sx n="115" d="100"/>
          <a:sy n="115" d="100"/>
        </p:scale>
        <p:origin x="560" y="184"/>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11-26T11:40:33.276" idx="1">
    <p:pos x="1332" y="2281"/>
    <p:text>I would suggest to focus on evacuation, as it takes longer time to be prepared and implemented. Therefore, the next slides should be adapted (for instance population impacted) for evacuation</p:text>
    <p:extLst>
      <p:ext uri="{C676402C-5697-4E1C-873F-D02D1690AC5C}">
        <p15:threadingInfo xmlns:p15="http://schemas.microsoft.com/office/powerpoint/2012/main" timeZoneBias="-60"/>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1" dt="2019-11-26T12:08:34.064" idx="14">
    <p:pos x="10" y="10"/>
    <p:text>This slide may be removed after we have detailed evacuation as well as sheltering</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9-11-26T11:44:26.567" idx="5">
    <p:pos x="1247" y="1021"/>
    <p:text>Question: if I choose a scenario with, for instance, a median number (e.g. 4E5, is it in the same area as the 7E5)? Probably not
How to represent this? If we add a map of "median" (see previous slide) that might help trigger discussion on this point?</p:text>
    <p:extLst>
      <p:ext uri="{C676402C-5697-4E1C-873F-D02D1690AC5C}">
        <p15:threadingInfo xmlns:p15="http://schemas.microsoft.com/office/powerpoint/2012/main" timeZoneBias="-6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9-11-26T11:45:06.144" idx="6">
    <p:pos x="10" y="10"/>
    <p:text>Add a "median" or "best estimate"</p:text>
    <p:extLst>
      <p:ext uri="{C676402C-5697-4E1C-873F-D02D1690AC5C}">
        <p15:threadingInfo xmlns:p15="http://schemas.microsoft.com/office/powerpoint/2012/main" timeZoneBias="-6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19-11-26T11:44:26.567" idx="5">
    <p:pos x="1247" y="1021"/>
    <p:text>Question: if I choose a scenario with, for instance, a median number (e.g. 4E5, is it in the same area as the 7E5)? Probably not
How to represent this? If we add a map of "median" (see previous slide) that might help trigger discussion on this point?</p:text>
    <p:extLst>
      <p:ext uri="{C676402C-5697-4E1C-873F-D02D1690AC5C}">
        <p15:threadingInfo xmlns:p15="http://schemas.microsoft.com/office/powerpoint/2012/main" timeZoneBias="-6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19-11-26T11:45:06.144" idx="6">
    <p:pos x="10" y="10"/>
    <p:text>Add a "median" or "best estimate"</p:text>
    <p:extLst>
      <p:ext uri="{C676402C-5697-4E1C-873F-D02D1690AC5C}">
        <p15:threadingInfo xmlns:p15="http://schemas.microsoft.com/office/powerpoint/2012/main" timeZoneBias="-6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19-11-26T11:46:09.090" idx="7">
    <p:pos x="3474" y="327"/>
    <p:text>Here, I suppose that the uncertainties on release time have been reduced because we have more information on what is going on on the installation. Is it OK? Or should we simplify and just say that we are still 24h before release?</p:text>
    <p:extLst>
      <p:ext uri="{C676402C-5697-4E1C-873F-D02D1690AC5C}">
        <p15:threadingInfo xmlns:p15="http://schemas.microsoft.com/office/powerpoint/2012/main" timeZoneBias="-60"/>
      </p:ext>
    </p:extLst>
  </p:cm>
  <p:cm authorId="1" dt="2019-11-26T15:43:02.067" idx="17">
    <p:pos x="1371" y="2277"/>
    <p:text>Are there additional uncertainties for food contamination?</p:text>
    <p:extLst>
      <p:ext uri="{C676402C-5697-4E1C-873F-D02D1690AC5C}">
        <p15:threadingInfo xmlns:p15="http://schemas.microsoft.com/office/powerpoint/2012/main" timeZoneBias="-6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19-11-26T12:20:23.372" idx="16">
    <p:pos x="10" y="10"/>
    <p:text>Same comment: could we have a zoom?</p:text>
    <p:extLst>
      <p:ext uri="{C676402C-5697-4E1C-873F-D02D1690AC5C}">
        <p15:threadingInfo xmlns:p15="http://schemas.microsoft.com/office/powerpoint/2012/main" timeZoneBias="-6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1" dt="2019-11-26T11:51:55.239" idx="12">
    <p:pos x="10" y="10"/>
    <p:text>Here we only have 10 members. Therefore, it is achievable to replace this slide with a "postage stamp" of the 10 maps of effective dose Then, on the next slide, the population impacted by sheltering / evacuation could be indicated by 2 histograms</p:text>
    <p:extLst>
      <p:ext uri="{C676402C-5697-4E1C-873F-D02D1690AC5C}">
        <p15:threadingInfo xmlns:p15="http://schemas.microsoft.com/office/powerpoint/2012/main" timeZoneBias="-6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1" dt="2019-11-26T11:51:55.239" idx="12">
    <p:pos x="10" y="10"/>
    <p:text>Here we only have 10 members. Therefore, it is achievable to replace this slide with a "postage stamp" of the 10 maps of effective dose Then, on the next slide, the population impacted by sheltering / evacuation could be indicated by 2 histograms</p:text>
    <p:extLst>
      <p:ext uri="{C676402C-5697-4E1C-873F-D02D1690AC5C}">
        <p15:threadingInfo xmlns:p15="http://schemas.microsoft.com/office/powerpoint/2012/main" timeZoneBias="-60"/>
      </p:ext>
    </p:extLst>
  </p:cm>
</p:cmLst>
</file>

<file path=ppt/handoutMasters/_rels/handoutMaster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8" name="Rectangle 4"/>
          <p:cNvSpPr>
            <a:spLocks noGrp="1" noChangeArrowheads="1"/>
          </p:cNvSpPr>
          <p:nvPr>
            <p:ph type="ftr" sz="quarter" idx="2"/>
          </p:nvPr>
        </p:nvSpPr>
        <p:spPr bwMode="auto">
          <a:xfrm>
            <a:off x="3660775" y="468313"/>
            <a:ext cx="2759075" cy="279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a:latin typeface="Arial" charset="0"/>
              </a:defRPr>
            </a:lvl1pPr>
          </a:lstStyle>
          <a:p>
            <a:pPr>
              <a:defRPr/>
            </a:pPr>
            <a:r>
              <a:rPr lang="de-DE"/>
              <a:t>Prof. Dr. Max Mustermann | Musterfakultät</a:t>
            </a:r>
          </a:p>
        </p:txBody>
      </p:sp>
      <p:sp>
        <p:nvSpPr>
          <p:cNvPr id="47111" name="Text Box 7"/>
          <p:cNvSpPr txBox="1">
            <a:spLocks noChangeArrowheads="1"/>
          </p:cNvSpPr>
          <p:nvPr/>
        </p:nvSpPr>
        <p:spPr bwMode="auto">
          <a:xfrm>
            <a:off x="541338" y="8532813"/>
            <a:ext cx="3103562" cy="123825"/>
          </a:xfrm>
          <a:prstGeom prst="rect">
            <a:avLst/>
          </a:prstGeom>
          <a:noFill/>
          <a:ln w="9525">
            <a:noFill/>
            <a:miter lim="800000"/>
            <a:headEnd/>
            <a:tailEnd/>
          </a:ln>
          <a:effec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altLang="de-DE" sz="800" dirty="0"/>
              <a:t>KIT – The Research University in the Helmholtz Association</a:t>
            </a:r>
          </a:p>
        </p:txBody>
      </p:sp>
      <p:pic>
        <p:nvPicPr>
          <p:cNvPr id="6148" name="Picture 11" descr="KIT-Logo-rgb_de"/>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49275" y="188913"/>
            <a:ext cx="1008063"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98698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de-DE"/>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de-DE"/>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r>
              <a:rPr lang="de-DE" altLang="de-DE"/>
              <a:t>Prof. Dr. Max Mustermann | </a:t>
            </a:r>
            <a:br>
              <a:rPr lang="de-DE" altLang="de-DE"/>
            </a:br>
            <a:r>
              <a:rPr lang="de-DE" altLang="de-DE"/>
              <a:t>Name of Faculty</a:t>
            </a: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5DE03B1-5FE7-4C70-9B16-DF4E7BA88A0C}" type="slidenum">
              <a:rPr lang="de-DE"/>
              <a:pPr>
                <a:defRPr/>
              </a:pPr>
              <a:t>‹N°›</a:t>
            </a:fld>
            <a:endParaRPr lang="de-DE"/>
          </a:p>
        </p:txBody>
      </p:sp>
    </p:spTree>
    <p:extLst>
      <p:ext uri="{BB962C8B-B14F-4D97-AF65-F5344CB8AC3E}">
        <p14:creationId xmlns:p14="http://schemas.microsoft.com/office/powerpoint/2010/main" val="256967400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3" name="Picture 9" descr="II_rahmen_neu_titel"/>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3175"/>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6871" y="6507038"/>
            <a:ext cx="422681" cy="274122"/>
          </a:xfrm>
          <a:prstGeom prst="rect">
            <a:avLst/>
          </a:prstGeom>
        </p:spPr>
      </p:pic>
      <p:sp>
        <p:nvSpPr>
          <p:cNvPr id="7" name="Textfeld 6"/>
          <p:cNvSpPr txBox="1"/>
          <p:nvPr userDrawn="1"/>
        </p:nvSpPr>
        <p:spPr>
          <a:xfrm>
            <a:off x="524210" y="6536377"/>
            <a:ext cx="624255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8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800" b="0" i="0" u="none" strike="noStrike" kern="1200" cap="none" spc="0" normalizeH="0" baseline="0" noProof="0" dirty="0">
              <a:ln>
                <a:noFill/>
              </a:ln>
              <a:solidFill>
                <a:prstClr val="black">
                  <a:tint val="75000"/>
                </a:prstClr>
              </a:solidFill>
              <a:effectLst/>
              <a:uLnTx/>
              <a:uFillTx/>
              <a:latin typeface="+mn-lt"/>
              <a:ea typeface="+mn-ea"/>
              <a:cs typeface="+mn-cs"/>
            </a:endParaRPr>
          </a:p>
        </p:txBody>
      </p:sp>
      <p:pic>
        <p:nvPicPr>
          <p:cNvPr id="2050" name="Grafik 6"/>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236296" y="332656"/>
            <a:ext cx="1693862"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descr="image002"/>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251520" y="230113"/>
            <a:ext cx="1590024"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2793556"/>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3285605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59563" y="333375"/>
            <a:ext cx="2089150" cy="5759450"/>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390525" y="333375"/>
            <a:ext cx="6116638" cy="5759450"/>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97162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065063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extLst>
      <p:ext uri="{BB962C8B-B14F-4D97-AF65-F5344CB8AC3E}">
        <p14:creationId xmlns:p14="http://schemas.microsoft.com/office/powerpoint/2010/main" val="12477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3921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66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69217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62290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030795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09013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7807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424891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gif"/><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90525" y="333375"/>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de-DE"/>
              <a:t>Click to add title</a:t>
            </a:r>
          </a:p>
        </p:txBody>
      </p:sp>
      <p:pic>
        <p:nvPicPr>
          <p:cNvPr id="1026" name="Picture 9" descr="II_rahmen_neu_folge"/>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3"/>
          <p:cNvSpPr>
            <a:spLocks noGrp="1" noChangeArrowheads="1"/>
          </p:cNvSpPr>
          <p:nvPr>
            <p:ph type="body" idx="1"/>
          </p:nvPr>
        </p:nvSpPr>
        <p:spPr bwMode="auto">
          <a:xfrm>
            <a:off x="392113" y="1198563"/>
            <a:ext cx="8356600"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de-DE" dirty="0"/>
              <a:t>Click to add text</a:t>
            </a:r>
          </a:p>
          <a:p>
            <a:pPr lvl="1"/>
            <a:r>
              <a:rPr lang="en-US" altLang="de-DE" dirty="0"/>
              <a:t>Second level</a:t>
            </a:r>
          </a:p>
          <a:p>
            <a:pPr lvl="2"/>
            <a:r>
              <a:rPr lang="en-US" altLang="de-DE" dirty="0"/>
              <a:t>Third level</a:t>
            </a:r>
          </a:p>
          <a:p>
            <a:pPr lvl="3"/>
            <a:r>
              <a:rPr lang="en-US" altLang="de-DE" dirty="0"/>
              <a:t>Fourth level</a:t>
            </a:r>
          </a:p>
          <a:p>
            <a:pPr lvl="4"/>
            <a:r>
              <a:rPr lang="en-US" altLang="de-DE" dirty="0"/>
              <a:t>Fifth level</a:t>
            </a:r>
          </a:p>
        </p:txBody>
      </p:sp>
      <p:sp>
        <p:nvSpPr>
          <p:cNvPr id="1034" name="Text Box 10"/>
          <p:cNvSpPr txBox="1">
            <a:spLocks noChangeArrowheads="1"/>
          </p:cNvSpPr>
          <p:nvPr/>
        </p:nvSpPr>
        <p:spPr bwMode="auto">
          <a:xfrm>
            <a:off x="6011863" y="6453188"/>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50000"/>
              </a:spcBef>
              <a:defRPr/>
            </a:pPr>
            <a:endParaRPr lang="en-US" altLang="de-DE" sz="900" dirty="0"/>
          </a:p>
        </p:txBody>
      </p:sp>
      <p:sp>
        <p:nvSpPr>
          <p:cNvPr id="1030" name="Text Box 11"/>
          <p:cNvSpPr txBox="1">
            <a:spLocks noChangeArrowheads="1"/>
          </p:cNvSpPr>
          <p:nvPr/>
        </p:nvSpPr>
        <p:spPr bwMode="auto">
          <a:xfrm>
            <a:off x="8593542" y="6539254"/>
            <a:ext cx="3254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fld id="{65860247-ED2C-4023-A47F-CF656A1DA4A7}" type="slidenum">
              <a:rPr lang="de-DE" altLang="de-DE" sz="900" b="1" smtClean="0"/>
              <a:pPr eaLnBrk="1" hangingPunct="1">
                <a:spcBef>
                  <a:spcPct val="50000"/>
                </a:spcBef>
                <a:defRPr/>
              </a:pPr>
              <a:t>‹N°›</a:t>
            </a:fld>
            <a:endParaRPr lang="de-DE" altLang="de-DE" sz="900" b="1" dirty="0"/>
          </a:p>
        </p:txBody>
      </p:sp>
      <p:sp>
        <p:nvSpPr>
          <p:cNvPr id="1031" name="Rectangle 11"/>
          <p:cNvSpPr>
            <a:spLocks noChangeArrowheads="1"/>
          </p:cNvSpPr>
          <p:nvPr/>
        </p:nvSpPr>
        <p:spPr bwMode="auto">
          <a:xfrm>
            <a:off x="7596336" y="6549757"/>
            <a:ext cx="863600" cy="19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C3537D76-9062-4DA0-8EE2-55FF8FCB1371}" type="datetime1">
              <a:rPr lang="de-DE" altLang="de-DE" sz="900" smtClean="0"/>
              <a:pPr eaLnBrk="1" hangingPunct="1">
                <a:defRPr/>
              </a:pPr>
              <a:t>11.12.19</a:t>
            </a:fld>
            <a:endParaRPr lang="de-DE" altLang="de-DE" sz="900" dirty="0"/>
          </a:p>
        </p:txBody>
      </p:sp>
      <p:sp>
        <p:nvSpPr>
          <p:cNvPr id="10" name="Text Box 10"/>
          <p:cNvSpPr txBox="1">
            <a:spLocks noChangeArrowheads="1"/>
          </p:cNvSpPr>
          <p:nvPr userDrawn="1"/>
        </p:nvSpPr>
        <p:spPr bwMode="auto">
          <a:xfrm>
            <a:off x="2478087" y="6442379"/>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endParaRPr lang="en-US" altLang="de-DE" sz="900" dirty="0"/>
          </a:p>
        </p:txBody>
      </p:sp>
      <p:pic>
        <p:nvPicPr>
          <p:cNvPr id="11" name="Picture 1" descr="image002"/>
          <p:cNvPicPr>
            <a:picLocks noChangeAspect="1" noChangeArrowheads="1"/>
          </p:cNvPicPr>
          <p:nvPr userDrawn="1"/>
        </p:nvPicPr>
        <p:blipFill>
          <a:blip r:embed="rId14" cstate="screen">
            <a:extLst>
              <a:ext uri="{28A0092B-C50C-407E-A947-70E740481C1C}">
                <a14:useLocalDpi xmlns:a14="http://schemas.microsoft.com/office/drawing/2010/main"/>
              </a:ext>
            </a:extLst>
          </a:blip>
          <a:srcRect/>
          <a:stretch>
            <a:fillRect/>
          </a:stretch>
        </p:blipFill>
        <p:spPr bwMode="auto">
          <a:xfrm>
            <a:off x="7800986" y="116632"/>
            <a:ext cx="1194633" cy="54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uppieren 11"/>
          <p:cNvGrpSpPr/>
          <p:nvPr userDrawn="1"/>
        </p:nvGrpSpPr>
        <p:grpSpPr>
          <a:xfrm>
            <a:off x="116871" y="6539254"/>
            <a:ext cx="5564261" cy="194170"/>
            <a:chOff x="116871" y="6641091"/>
            <a:chExt cx="5091961" cy="194170"/>
          </a:xfrm>
        </p:grpSpPr>
        <p:pic>
          <p:nvPicPr>
            <p:cNvPr id="13" name="Grafik 12"/>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116871" y="6641091"/>
              <a:ext cx="286959" cy="194170"/>
            </a:xfrm>
            <a:prstGeom prst="rect">
              <a:avLst/>
            </a:prstGeom>
          </p:spPr>
        </p:pic>
        <p:sp>
          <p:nvSpPr>
            <p:cNvPr id="14" name="Textfeld 13"/>
            <p:cNvSpPr txBox="1"/>
            <p:nvPr userDrawn="1"/>
          </p:nvSpPr>
          <p:spPr>
            <a:xfrm>
              <a:off x="403830" y="6641091"/>
              <a:ext cx="4805002"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6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100" b="0" i="0" u="none" strike="noStrike" kern="1200" cap="none" spc="0" normalizeH="0" baseline="0" noProof="0" dirty="0">
                <a:ln>
                  <a:noFill/>
                </a:ln>
                <a:solidFill>
                  <a:prstClr val="black">
                    <a:tint val="75000"/>
                  </a:prstClr>
                </a:solidFill>
                <a:effectLst/>
                <a:uLnTx/>
                <a:uFillTx/>
                <a:latin typeface="+mn-lt"/>
                <a:ea typeface="+mn-ea"/>
                <a:cs typeface="+mn-cs"/>
              </a:endParaRPr>
            </a:p>
          </p:txBody>
        </p:sp>
      </p:grpSp>
      <p:pic>
        <p:nvPicPr>
          <p:cNvPr id="15" name="Grafik 6"/>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7800986" y="657649"/>
            <a:ext cx="1101613" cy="40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5"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hdr="0"/>
  <p:txStyles>
    <p:title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p:titleStyle>
    <p:bodyStyle>
      <a:lvl1pPr marL="314325" indent="-314325" algn="l" rtl="0" eaLnBrk="1" fontAlgn="base" hangingPunct="1">
        <a:spcBef>
          <a:spcPct val="20000"/>
        </a:spcBef>
        <a:spcAft>
          <a:spcPct val="0"/>
        </a:spcAft>
        <a:buFontTx/>
        <a:buBlip>
          <a:blip r:embed="rId17"/>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17"/>
        </a:buBlip>
        <a:defRPr>
          <a:solidFill>
            <a:schemeClr val="tx1"/>
          </a:solidFill>
          <a:latin typeface="+mn-lt"/>
        </a:defRPr>
      </a:lvl2pPr>
      <a:lvl3pPr marL="1209675" indent="-276225" algn="l" rtl="0" eaLnBrk="1" fontAlgn="base" hangingPunct="1">
        <a:spcBef>
          <a:spcPct val="20000"/>
        </a:spcBef>
        <a:spcAft>
          <a:spcPct val="0"/>
        </a:spcAft>
        <a:buFontTx/>
        <a:buBlip>
          <a:blip r:embed="rId17"/>
        </a:buBlip>
        <a:defRPr sz="1600">
          <a:solidFill>
            <a:schemeClr val="tx1"/>
          </a:solidFill>
          <a:latin typeface="+mn-lt"/>
        </a:defRPr>
      </a:lvl3pPr>
      <a:lvl4pPr marL="1657350" indent="-276225" algn="l" rtl="0" eaLnBrk="1" fontAlgn="base" hangingPunct="1">
        <a:spcBef>
          <a:spcPct val="20000"/>
        </a:spcBef>
        <a:spcAft>
          <a:spcPct val="0"/>
        </a:spcAft>
        <a:buFontTx/>
        <a:buBlip>
          <a:blip r:embed="rId17"/>
        </a:buBlip>
        <a:defRPr sz="1600">
          <a:solidFill>
            <a:schemeClr val="tx1"/>
          </a:solidFill>
          <a:latin typeface="+mn-lt"/>
        </a:defRPr>
      </a:lvl4pPr>
      <a:lvl5pPr marL="2095500" indent="-276225" algn="l" rtl="0" eaLnBrk="1" fontAlgn="base" hangingPunct="1">
        <a:spcBef>
          <a:spcPct val="20000"/>
        </a:spcBef>
        <a:spcAft>
          <a:spcPct val="0"/>
        </a:spcAft>
        <a:buFontTx/>
        <a:buBlip>
          <a:blip r:embed="rId17"/>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18"/>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18"/>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18"/>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18"/>
        </a:buBlip>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comments" Target="../comments/comment3.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comments" Target="../comments/comment5.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4.png"/><Relationship Id="rId1" Type="http://schemas.openxmlformats.org/officeDocument/2006/relationships/slideLayout" Target="../slideLayouts/slideLayout6.xml"/><Relationship Id="rId4" Type="http://schemas.openxmlformats.org/officeDocument/2006/relationships/comments" Target="../comments/commen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comments" Target="../comments/comment10.xml"/><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602000" y="1854000"/>
            <a:ext cx="6255000" cy="99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90000"/>
              </a:lnSpc>
            </a:pPr>
            <a:r>
              <a:rPr lang="en-US" altLang="de-DE" sz="2600" b="1" dirty="0">
                <a:solidFill>
                  <a:schemeClr val="tx2"/>
                </a:solidFill>
              </a:rPr>
              <a:t>Scenario-based discussion </a:t>
            </a:r>
          </a:p>
          <a:p>
            <a:pPr algn="ctr" eaLnBrk="1" hangingPunct="1">
              <a:lnSpc>
                <a:spcPct val="90000"/>
              </a:lnSpc>
            </a:pPr>
            <a:r>
              <a:rPr lang="en-US" altLang="de-DE" sz="2600" b="1" dirty="0">
                <a:solidFill>
                  <a:schemeClr val="tx2"/>
                </a:solidFill>
              </a:rPr>
              <a:t>Block 1: early phase counter measures</a:t>
            </a:r>
          </a:p>
          <a:p>
            <a:pPr algn="ctr" eaLnBrk="1" hangingPunct="1">
              <a:lnSpc>
                <a:spcPct val="90000"/>
              </a:lnSpc>
            </a:pPr>
            <a:endParaRPr lang="en-US" altLang="de-DE" sz="2600" b="1" dirty="0">
              <a:solidFill>
                <a:schemeClr val="tx2"/>
              </a:solidFill>
            </a:endParaRPr>
          </a:p>
          <a:p>
            <a:pPr algn="ctr" eaLnBrk="1" hangingPunct="1">
              <a:lnSpc>
                <a:spcPct val="90000"/>
              </a:lnSpc>
            </a:pPr>
            <a:r>
              <a:rPr lang="en-US" altLang="de-DE" sz="2600" b="1" dirty="0">
                <a:solidFill>
                  <a:schemeClr val="tx2"/>
                </a:solidFill>
              </a:rPr>
              <a:t>Presentation of the scenario</a:t>
            </a:r>
          </a:p>
        </p:txBody>
      </p:sp>
      <p:sp>
        <p:nvSpPr>
          <p:cNvPr id="3075" name="Rectangle 3"/>
          <p:cNvSpPr>
            <a:spLocks noChangeArrowheads="1"/>
          </p:cNvSpPr>
          <p:nvPr/>
        </p:nvSpPr>
        <p:spPr bwMode="auto">
          <a:xfrm>
            <a:off x="882000" y="4104000"/>
            <a:ext cx="7362088"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Blip>
                <a:blip r:embed="rId2"/>
              </a:buBlip>
              <a:defRPr sz="2000">
                <a:solidFill>
                  <a:schemeClr val="tx1"/>
                </a:solidFill>
                <a:latin typeface="Arial" charset="0"/>
              </a:defRPr>
            </a:lvl1pPr>
            <a:lvl2pPr marL="742950" indent="-285750">
              <a:spcBef>
                <a:spcPct val="20000"/>
              </a:spcBef>
              <a:buBlip>
                <a:blip r:embed="rId3"/>
              </a:buBlip>
              <a:defRPr>
                <a:solidFill>
                  <a:schemeClr val="tx1"/>
                </a:solidFill>
                <a:latin typeface="Arial" charset="0"/>
              </a:defRPr>
            </a:lvl2pPr>
            <a:lvl3pPr marL="1143000" indent="-228600">
              <a:spcBef>
                <a:spcPct val="20000"/>
              </a:spcBef>
              <a:buBlip>
                <a:blip r:embed="rId4"/>
              </a:buBlip>
              <a:defRPr sz="1600">
                <a:solidFill>
                  <a:schemeClr val="tx1"/>
                </a:solidFill>
                <a:latin typeface="Arial" charset="0"/>
              </a:defRPr>
            </a:lvl3pPr>
            <a:lvl4pPr marL="1600200" indent="-228600">
              <a:spcBef>
                <a:spcPct val="20000"/>
              </a:spcBef>
              <a:buBlip>
                <a:blip r:embed="rId4"/>
              </a:buBlip>
              <a:defRPr sz="1600">
                <a:solidFill>
                  <a:schemeClr val="tx1"/>
                </a:solidFill>
                <a:latin typeface="Arial" charset="0"/>
              </a:defRPr>
            </a:lvl4pPr>
            <a:lvl5pPr marL="2057400" indent="-228600">
              <a:spcBef>
                <a:spcPct val="20000"/>
              </a:spcBef>
              <a:buBlip>
                <a:blip r:embed="rId4"/>
              </a:buBlip>
              <a:defRPr sz="1600">
                <a:solidFill>
                  <a:schemeClr val="tx1"/>
                </a:solidFill>
                <a:latin typeface="Arial" charset="0"/>
              </a:defRPr>
            </a:lvl5pPr>
            <a:lvl6pPr marL="2514600" indent="-228600" fontAlgn="base">
              <a:spcBef>
                <a:spcPct val="20000"/>
              </a:spcBef>
              <a:spcAft>
                <a:spcPct val="0"/>
              </a:spcAft>
              <a:buBlip>
                <a:blip r:embed="rId4"/>
              </a:buBlip>
              <a:defRPr sz="1600">
                <a:solidFill>
                  <a:schemeClr val="tx1"/>
                </a:solidFill>
                <a:latin typeface="Arial" charset="0"/>
              </a:defRPr>
            </a:lvl6pPr>
            <a:lvl7pPr marL="2971800" indent="-228600" fontAlgn="base">
              <a:spcBef>
                <a:spcPct val="20000"/>
              </a:spcBef>
              <a:spcAft>
                <a:spcPct val="0"/>
              </a:spcAft>
              <a:buBlip>
                <a:blip r:embed="rId4"/>
              </a:buBlip>
              <a:defRPr sz="1600">
                <a:solidFill>
                  <a:schemeClr val="tx1"/>
                </a:solidFill>
                <a:latin typeface="Arial" charset="0"/>
              </a:defRPr>
            </a:lvl7pPr>
            <a:lvl8pPr marL="3429000" indent="-228600" fontAlgn="base">
              <a:spcBef>
                <a:spcPct val="20000"/>
              </a:spcBef>
              <a:spcAft>
                <a:spcPct val="0"/>
              </a:spcAft>
              <a:buBlip>
                <a:blip r:embed="rId4"/>
              </a:buBlip>
              <a:defRPr sz="1600">
                <a:solidFill>
                  <a:schemeClr val="tx1"/>
                </a:solidFill>
                <a:latin typeface="Arial" charset="0"/>
              </a:defRPr>
            </a:lvl8pPr>
            <a:lvl9pPr marL="3886200" indent="-228600" fontAlgn="base">
              <a:spcBef>
                <a:spcPct val="20000"/>
              </a:spcBef>
              <a:spcAft>
                <a:spcPct val="0"/>
              </a:spcAft>
              <a:buBlip>
                <a:blip r:embed="rId4"/>
              </a:buBlip>
              <a:defRPr sz="1600">
                <a:solidFill>
                  <a:schemeClr val="tx1"/>
                </a:solidFill>
                <a:latin typeface="Arial" charset="0"/>
              </a:defRPr>
            </a:lvl9pPr>
          </a:lstStyle>
          <a:p>
            <a:pPr algn="ctr" eaLnBrk="1" hangingPunct="1">
              <a:spcBef>
                <a:spcPct val="50000"/>
              </a:spcBef>
              <a:buNone/>
            </a:pPr>
            <a:r>
              <a:rPr lang="de-DE" altLang="de-DE" sz="1600" noProof="1"/>
              <a:t>T. Hamburger</a:t>
            </a:r>
            <a:r>
              <a:rPr lang="de-DE" altLang="de-DE" sz="1600" baseline="30000" noProof="1"/>
              <a:t>1</a:t>
            </a:r>
            <a:r>
              <a:rPr lang="de-DE" altLang="de-DE" sz="1600" noProof="1"/>
              <a:t>,  J. Tomas</a:t>
            </a:r>
            <a:r>
              <a:rPr lang="de-DE" altLang="de-DE" sz="1600" baseline="30000" noProof="1"/>
              <a:t>2</a:t>
            </a:r>
            <a:r>
              <a:rPr lang="de-DE" altLang="de-DE" sz="1600" noProof="1"/>
              <a:t>, G. Geertsema</a:t>
            </a:r>
            <a:r>
              <a:rPr lang="de-DE" altLang="de-DE" sz="1600" baseline="30000" noProof="1"/>
              <a:t>3</a:t>
            </a:r>
            <a:r>
              <a:rPr lang="de-DE" altLang="de-DE" sz="1600" noProof="1"/>
              <a:t>, C. Turcanu</a:t>
            </a:r>
            <a:r>
              <a:rPr lang="de-DE" altLang="de-DE" sz="1600" baseline="30000" noProof="1"/>
              <a:t>4</a:t>
            </a:r>
            <a:r>
              <a:rPr lang="de-DE" altLang="de-DE" sz="1600" noProof="1"/>
              <a:t>, I. Korsakissok</a:t>
            </a:r>
            <a:r>
              <a:rPr lang="de-DE" altLang="de-DE" sz="1600" baseline="30000" noProof="1"/>
              <a:t>5</a:t>
            </a:r>
          </a:p>
          <a:p>
            <a:pPr algn="ctr" eaLnBrk="1" hangingPunct="1">
              <a:spcBef>
                <a:spcPct val="50000"/>
              </a:spcBef>
              <a:buNone/>
            </a:pPr>
            <a:r>
              <a:rPr lang="de-DE" altLang="de-DE" sz="1600" baseline="30000" noProof="1"/>
              <a:t>1</a:t>
            </a:r>
            <a:r>
              <a:rPr lang="de-DE" altLang="de-DE" sz="1600" noProof="1"/>
              <a:t>BfS (Germany), </a:t>
            </a:r>
            <a:r>
              <a:rPr lang="de-DE" altLang="de-DE" sz="1600" baseline="30000" noProof="1"/>
              <a:t>2</a:t>
            </a:r>
            <a:r>
              <a:rPr lang="de-DE" altLang="de-DE" sz="1600" noProof="1"/>
              <a:t>RIVM (The Netherlands), </a:t>
            </a:r>
            <a:r>
              <a:rPr lang="de-DE" altLang="de-DE" sz="1600" baseline="30000" noProof="1"/>
              <a:t>3</a:t>
            </a:r>
            <a:r>
              <a:rPr lang="de-DE" altLang="de-DE" sz="1600" noProof="1"/>
              <a:t>KNMI (The Netherlands), </a:t>
            </a:r>
            <a:r>
              <a:rPr lang="de-DE" altLang="de-DE" sz="1600" baseline="30000" noProof="1"/>
              <a:t>4</a:t>
            </a:r>
            <a:r>
              <a:rPr lang="de-DE" altLang="de-DE" sz="1600" noProof="1"/>
              <a:t>SCK●CEN (Belgium), </a:t>
            </a:r>
            <a:r>
              <a:rPr lang="de-DE" altLang="de-DE" sz="1600" baseline="30000" noProof="1"/>
              <a:t>5</a:t>
            </a:r>
            <a:r>
              <a:rPr lang="de-DE" altLang="de-DE" sz="1600" noProof="1"/>
              <a:t>IRSN(France) </a:t>
            </a:r>
            <a:endParaRPr lang="en-US" altLang="de-DE" sz="1600" dirty="0"/>
          </a:p>
        </p:txBody>
      </p:sp>
      <p:pic>
        <p:nvPicPr>
          <p:cNvPr id="3" name="Grafik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1520" y="234008"/>
            <a:ext cx="2068066" cy="67570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602000" y="2529000"/>
            <a:ext cx="6255000" cy="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90000"/>
              </a:lnSpc>
            </a:pPr>
            <a:r>
              <a:rPr lang="en-US" altLang="de-DE" sz="2600" b="1" dirty="0">
                <a:solidFill>
                  <a:schemeClr val="tx2"/>
                </a:solidFill>
              </a:rPr>
              <a:t>Scenario-based discussion </a:t>
            </a:r>
          </a:p>
          <a:p>
            <a:pPr algn="ctr" eaLnBrk="1" hangingPunct="1">
              <a:lnSpc>
                <a:spcPct val="90000"/>
              </a:lnSpc>
            </a:pPr>
            <a:r>
              <a:rPr lang="en-US" altLang="de-DE" sz="2600" b="1" dirty="0">
                <a:solidFill>
                  <a:schemeClr val="tx2"/>
                </a:solidFill>
              </a:rPr>
              <a:t>Block 1: early phase counter measures</a:t>
            </a:r>
          </a:p>
          <a:p>
            <a:pPr algn="ctr" eaLnBrk="1" hangingPunct="1">
              <a:lnSpc>
                <a:spcPct val="90000"/>
              </a:lnSpc>
            </a:pPr>
            <a:endParaRPr lang="en-US" altLang="de-DE" sz="2600" b="1" dirty="0">
              <a:solidFill>
                <a:schemeClr val="tx2"/>
              </a:solidFill>
            </a:endParaRPr>
          </a:p>
          <a:p>
            <a:pPr algn="ctr" eaLnBrk="1" hangingPunct="1">
              <a:lnSpc>
                <a:spcPct val="90000"/>
              </a:lnSpc>
            </a:pPr>
            <a:r>
              <a:rPr lang="en-US" altLang="de-DE" sz="2600" b="1" dirty="0">
                <a:solidFill>
                  <a:schemeClr val="tx2"/>
                </a:solidFill>
              </a:rPr>
              <a:t>Interactive discussion</a:t>
            </a:r>
          </a:p>
        </p:txBody>
      </p:sp>
      <p:sp>
        <p:nvSpPr>
          <p:cNvPr id="3075" name="Rectangle 3"/>
          <p:cNvSpPr>
            <a:spLocks noChangeArrowheads="1"/>
          </p:cNvSpPr>
          <p:nvPr/>
        </p:nvSpPr>
        <p:spPr bwMode="auto">
          <a:xfrm>
            <a:off x="404912" y="4104000"/>
            <a:ext cx="8370888"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Blip>
                <a:blip r:embed="rId2"/>
              </a:buBlip>
              <a:defRPr sz="2000">
                <a:solidFill>
                  <a:schemeClr val="tx1"/>
                </a:solidFill>
                <a:latin typeface="Arial" charset="0"/>
              </a:defRPr>
            </a:lvl1pPr>
            <a:lvl2pPr marL="742950" indent="-285750">
              <a:spcBef>
                <a:spcPct val="20000"/>
              </a:spcBef>
              <a:buBlip>
                <a:blip r:embed="rId3"/>
              </a:buBlip>
              <a:defRPr>
                <a:solidFill>
                  <a:schemeClr val="tx1"/>
                </a:solidFill>
                <a:latin typeface="Arial" charset="0"/>
              </a:defRPr>
            </a:lvl2pPr>
            <a:lvl3pPr marL="1143000" indent="-228600">
              <a:spcBef>
                <a:spcPct val="20000"/>
              </a:spcBef>
              <a:buBlip>
                <a:blip r:embed="rId4"/>
              </a:buBlip>
              <a:defRPr sz="1600">
                <a:solidFill>
                  <a:schemeClr val="tx1"/>
                </a:solidFill>
                <a:latin typeface="Arial" charset="0"/>
              </a:defRPr>
            </a:lvl3pPr>
            <a:lvl4pPr marL="1600200" indent="-228600">
              <a:spcBef>
                <a:spcPct val="20000"/>
              </a:spcBef>
              <a:buBlip>
                <a:blip r:embed="rId4"/>
              </a:buBlip>
              <a:defRPr sz="1600">
                <a:solidFill>
                  <a:schemeClr val="tx1"/>
                </a:solidFill>
                <a:latin typeface="Arial" charset="0"/>
              </a:defRPr>
            </a:lvl4pPr>
            <a:lvl5pPr marL="2057400" indent="-228600">
              <a:spcBef>
                <a:spcPct val="20000"/>
              </a:spcBef>
              <a:buBlip>
                <a:blip r:embed="rId4"/>
              </a:buBlip>
              <a:defRPr sz="1600">
                <a:solidFill>
                  <a:schemeClr val="tx1"/>
                </a:solidFill>
                <a:latin typeface="Arial" charset="0"/>
              </a:defRPr>
            </a:lvl5pPr>
            <a:lvl6pPr marL="2514600" indent="-228600" fontAlgn="base">
              <a:spcBef>
                <a:spcPct val="20000"/>
              </a:spcBef>
              <a:spcAft>
                <a:spcPct val="0"/>
              </a:spcAft>
              <a:buBlip>
                <a:blip r:embed="rId4"/>
              </a:buBlip>
              <a:defRPr sz="1600">
                <a:solidFill>
                  <a:schemeClr val="tx1"/>
                </a:solidFill>
                <a:latin typeface="Arial" charset="0"/>
              </a:defRPr>
            </a:lvl6pPr>
            <a:lvl7pPr marL="2971800" indent="-228600" fontAlgn="base">
              <a:spcBef>
                <a:spcPct val="20000"/>
              </a:spcBef>
              <a:spcAft>
                <a:spcPct val="0"/>
              </a:spcAft>
              <a:buBlip>
                <a:blip r:embed="rId4"/>
              </a:buBlip>
              <a:defRPr sz="1600">
                <a:solidFill>
                  <a:schemeClr val="tx1"/>
                </a:solidFill>
                <a:latin typeface="Arial" charset="0"/>
              </a:defRPr>
            </a:lvl7pPr>
            <a:lvl8pPr marL="3429000" indent="-228600" fontAlgn="base">
              <a:spcBef>
                <a:spcPct val="20000"/>
              </a:spcBef>
              <a:spcAft>
                <a:spcPct val="0"/>
              </a:spcAft>
              <a:buBlip>
                <a:blip r:embed="rId4"/>
              </a:buBlip>
              <a:defRPr sz="1600">
                <a:solidFill>
                  <a:schemeClr val="tx1"/>
                </a:solidFill>
                <a:latin typeface="Arial" charset="0"/>
              </a:defRPr>
            </a:lvl8pPr>
            <a:lvl9pPr marL="3886200" indent="-228600" fontAlgn="base">
              <a:spcBef>
                <a:spcPct val="20000"/>
              </a:spcBef>
              <a:spcAft>
                <a:spcPct val="0"/>
              </a:spcAft>
              <a:buBlip>
                <a:blip r:embed="rId4"/>
              </a:buBlip>
              <a:defRPr sz="1600">
                <a:solidFill>
                  <a:schemeClr val="tx1"/>
                </a:solidFill>
                <a:latin typeface="Arial" charset="0"/>
              </a:defRPr>
            </a:lvl9pPr>
          </a:lstStyle>
          <a:p>
            <a:pPr algn="ctr" eaLnBrk="1" hangingPunct="1">
              <a:spcBef>
                <a:spcPct val="50000"/>
              </a:spcBef>
              <a:buNone/>
            </a:pPr>
            <a:r>
              <a:rPr lang="de-DE" altLang="de-DE" sz="1600" i="1" noProof="1"/>
              <a:t>Facilitators</a:t>
            </a:r>
            <a:r>
              <a:rPr lang="de-DE" altLang="de-DE" sz="1600" noProof="1"/>
              <a:t>: T. Hamburger</a:t>
            </a:r>
            <a:r>
              <a:rPr lang="de-DE" altLang="de-DE" sz="1600" baseline="30000" noProof="1"/>
              <a:t>1</a:t>
            </a:r>
            <a:r>
              <a:rPr lang="de-DE" altLang="de-DE" sz="1600" noProof="1"/>
              <a:t>,  S. Leadbetter</a:t>
            </a:r>
            <a:r>
              <a:rPr lang="de-DE" altLang="de-DE" sz="1600" baseline="30000" noProof="1"/>
              <a:t>2</a:t>
            </a:r>
            <a:r>
              <a:rPr lang="de-DE" altLang="de-DE" sz="1600" noProof="1"/>
              <a:t>, C. Turcanu</a:t>
            </a:r>
            <a:r>
              <a:rPr lang="de-DE" altLang="de-DE" sz="1600" baseline="30000" noProof="1"/>
              <a:t>3</a:t>
            </a:r>
            <a:r>
              <a:rPr lang="de-DE" altLang="de-DE" sz="1600" noProof="1"/>
              <a:t>, I. Korsakissok</a:t>
            </a:r>
            <a:r>
              <a:rPr lang="de-DE" altLang="de-DE" sz="1600" baseline="30000" noProof="1"/>
              <a:t>4</a:t>
            </a:r>
          </a:p>
          <a:p>
            <a:pPr algn="ctr" eaLnBrk="1" hangingPunct="1">
              <a:spcBef>
                <a:spcPct val="50000"/>
              </a:spcBef>
              <a:buNone/>
            </a:pPr>
            <a:r>
              <a:rPr lang="de-DE" altLang="de-DE" sz="1600" baseline="30000" noProof="1"/>
              <a:t>1</a:t>
            </a:r>
            <a:r>
              <a:rPr lang="de-DE" altLang="de-DE" sz="1600" noProof="1"/>
              <a:t>BfS (Germany), </a:t>
            </a:r>
            <a:r>
              <a:rPr lang="de-DE" altLang="de-DE" sz="1600" baseline="30000" noProof="1"/>
              <a:t>2</a:t>
            </a:r>
            <a:r>
              <a:rPr lang="de-DE" altLang="de-DE" sz="1600" noProof="1"/>
              <a:t>UK MetOffice (UK), </a:t>
            </a:r>
            <a:r>
              <a:rPr lang="de-DE" altLang="de-DE" sz="1600" baseline="30000" noProof="1"/>
              <a:t>3</a:t>
            </a:r>
            <a:r>
              <a:rPr lang="de-DE" altLang="de-DE" sz="1600" noProof="1"/>
              <a:t>SCK●CEN (Belgium), </a:t>
            </a:r>
            <a:r>
              <a:rPr lang="de-DE" altLang="de-DE" sz="1600" baseline="30000" noProof="1"/>
              <a:t>4</a:t>
            </a:r>
            <a:r>
              <a:rPr lang="de-DE" altLang="de-DE" sz="1600" noProof="1"/>
              <a:t>IRSN(France) </a:t>
            </a:r>
            <a:endParaRPr lang="en-US" altLang="de-DE" sz="1600" dirty="0"/>
          </a:p>
        </p:txBody>
      </p:sp>
      <p:pic>
        <p:nvPicPr>
          <p:cNvPr id="3" name="Grafik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1520" y="234008"/>
            <a:ext cx="2068066" cy="675705"/>
          </a:xfrm>
          <a:prstGeom prst="rect">
            <a:avLst/>
          </a:prstGeom>
        </p:spPr>
      </p:pic>
    </p:spTree>
    <p:extLst>
      <p:ext uri="{BB962C8B-B14F-4D97-AF65-F5344CB8AC3E}">
        <p14:creationId xmlns:p14="http://schemas.microsoft.com/office/powerpoint/2010/main" val="1908418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Background information – stage 1</a:t>
            </a:r>
            <a:br>
              <a:rPr lang="en-GB" dirty="0"/>
            </a:br>
            <a:r>
              <a:rPr lang="en-GB" dirty="0"/>
              <a:t>Estimated time to release: 24 hours</a:t>
            </a:r>
          </a:p>
        </p:txBody>
      </p:sp>
      <p:sp>
        <p:nvSpPr>
          <p:cNvPr id="3" name="Inhaltsplatzhalter 2"/>
          <p:cNvSpPr>
            <a:spLocks noGrp="1"/>
          </p:cNvSpPr>
          <p:nvPr>
            <p:ph idx="1"/>
          </p:nvPr>
        </p:nvSpPr>
        <p:spPr>
          <a:xfrm>
            <a:off x="392113" y="1198563"/>
            <a:ext cx="8356600" cy="2995437"/>
          </a:xfrm>
        </p:spPr>
        <p:txBody>
          <a:bodyPr/>
          <a:lstStyle/>
          <a:p>
            <a:r>
              <a:rPr lang="en-GB" sz="1700" dirty="0"/>
              <a:t>There is an accident on the </a:t>
            </a:r>
            <a:r>
              <a:rPr lang="en-GB" sz="1700" dirty="0" err="1"/>
              <a:t>Borssele</a:t>
            </a:r>
            <a:r>
              <a:rPr lang="en-GB" sz="1700" dirty="0"/>
              <a:t> NPP. Experts have produced an estimation of the potential release that may occur </a:t>
            </a:r>
            <a:r>
              <a:rPr lang="en-GB" sz="1700" dirty="0">
                <a:solidFill>
                  <a:srgbClr val="C00000"/>
                </a:solidFill>
              </a:rPr>
              <a:t>within the next 24h</a:t>
            </a:r>
            <a:r>
              <a:rPr lang="en-GB" sz="1700" dirty="0"/>
              <a:t>, with an uncertainty on the release time and meteorology (wind direction change is forecast). </a:t>
            </a:r>
          </a:p>
          <a:p>
            <a:pPr lvl="1"/>
            <a:r>
              <a:rPr lang="en-GB" sz="1500" dirty="0"/>
              <a:t>Estimated release date and time: 12 July 2017 21:00 UTC (23:00 local time)</a:t>
            </a:r>
          </a:p>
          <a:p>
            <a:pPr lvl="1"/>
            <a:r>
              <a:rPr lang="en-GB" sz="1500" dirty="0">
                <a:solidFill>
                  <a:srgbClr val="C00000"/>
                </a:solidFill>
              </a:rPr>
              <a:t>Uncertainty of release time: -6h, -3h, 0h, +3h, +6h (5 release times considered)</a:t>
            </a:r>
          </a:p>
          <a:p>
            <a:pPr lvl="1"/>
            <a:r>
              <a:rPr lang="en-GB" sz="1500" dirty="0"/>
              <a:t>Uncertainty of meteorological data: 10 members considered </a:t>
            </a:r>
          </a:p>
          <a:p>
            <a:r>
              <a:rPr lang="en-GB" sz="1500" dirty="0">
                <a:solidFill>
                  <a:srgbClr val="C00000"/>
                </a:solidFill>
              </a:rPr>
              <a:t>Decision has to be made now (or soon) to protect the population</a:t>
            </a:r>
          </a:p>
          <a:p>
            <a:r>
              <a:rPr lang="fr-FR" sz="1500" dirty="0" err="1"/>
              <a:t>Presentation</a:t>
            </a:r>
            <a:r>
              <a:rPr lang="fr-FR" sz="1500" dirty="0"/>
              <a:t> of </a:t>
            </a:r>
            <a:r>
              <a:rPr lang="fr-FR" sz="1500" dirty="0" err="1"/>
              <a:t>several</a:t>
            </a:r>
            <a:r>
              <a:rPr lang="fr-FR" sz="1500" dirty="0"/>
              <a:t> </a:t>
            </a:r>
            <a:r>
              <a:rPr lang="fr-FR" sz="1500" dirty="0" err="1"/>
              <a:t>maps</a:t>
            </a:r>
            <a:r>
              <a:rPr lang="fr-FR" sz="1500" dirty="0"/>
              <a:t> / support </a:t>
            </a:r>
            <a:r>
              <a:rPr lang="fr-FR" sz="1500" dirty="0" err="1"/>
              <a:t>followed</a:t>
            </a:r>
            <a:r>
              <a:rPr lang="fr-FR" sz="1500" dirty="0"/>
              <a:t> by 10-minutes discussion</a:t>
            </a:r>
          </a:p>
          <a:p>
            <a:r>
              <a:rPr lang="fr-FR" sz="1500" dirty="0"/>
              <a:t>Focus on: </a:t>
            </a:r>
          </a:p>
          <a:p>
            <a:pPr lvl="1"/>
            <a:r>
              <a:rPr lang="fr-FR" sz="1500" dirty="0" err="1"/>
              <a:t>Evacuation</a:t>
            </a:r>
            <a:endParaRPr lang="fr-FR" sz="1500" dirty="0"/>
          </a:p>
          <a:p>
            <a:pPr lvl="1"/>
            <a:r>
              <a:rPr lang="fr-FR" sz="1500" dirty="0" err="1"/>
              <a:t>Sheltering</a:t>
            </a:r>
            <a:r>
              <a:rPr lang="fr-FR" sz="1500" dirty="0"/>
              <a:t> </a:t>
            </a:r>
          </a:p>
          <a:p>
            <a:pPr lvl="1"/>
            <a:r>
              <a:rPr lang="fr-FR" sz="1500" dirty="0"/>
              <a:t>Food restriction</a:t>
            </a:r>
          </a:p>
          <a:p>
            <a:pPr marL="0" indent="0">
              <a:buNone/>
            </a:pPr>
            <a:endParaRPr lang="en-GB" sz="1500" dirty="0">
              <a:solidFill>
                <a:srgbClr val="C00000"/>
              </a:solidFill>
            </a:endParaRPr>
          </a:p>
        </p:txBody>
      </p:sp>
      <p:sp>
        <p:nvSpPr>
          <p:cNvPr id="8" name="Rechteck 3"/>
          <p:cNvSpPr/>
          <p:nvPr/>
        </p:nvSpPr>
        <p:spPr>
          <a:xfrm flipV="1">
            <a:off x="792000" y="3694782"/>
            <a:ext cx="1575000" cy="49921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haltsplatzhalter 2"/>
          <p:cNvSpPr txBox="1">
            <a:spLocks/>
          </p:cNvSpPr>
          <p:nvPr/>
        </p:nvSpPr>
        <p:spPr bwMode="auto">
          <a:xfrm>
            <a:off x="390525" y="4518413"/>
            <a:ext cx="8356600" cy="1716818"/>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2"/>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2"/>
              </a:buBlip>
              <a:defRPr>
                <a:solidFill>
                  <a:schemeClr val="tx1"/>
                </a:solidFill>
                <a:latin typeface="+mn-lt"/>
              </a:defRPr>
            </a:lvl2pPr>
            <a:lvl3pPr marL="1209675" indent="-276225" algn="l" rtl="0" eaLnBrk="1" fontAlgn="base" hangingPunct="1">
              <a:spcBef>
                <a:spcPct val="20000"/>
              </a:spcBef>
              <a:spcAft>
                <a:spcPct val="0"/>
              </a:spcAft>
              <a:buFontTx/>
              <a:buBlip>
                <a:blip r:embed="rId2"/>
              </a:buBlip>
              <a:defRPr sz="1600">
                <a:solidFill>
                  <a:schemeClr val="tx1"/>
                </a:solidFill>
                <a:latin typeface="+mn-lt"/>
              </a:defRPr>
            </a:lvl3pPr>
            <a:lvl4pPr marL="1657350" indent="-276225" algn="l" rtl="0" eaLnBrk="1" fontAlgn="base" hangingPunct="1">
              <a:spcBef>
                <a:spcPct val="20000"/>
              </a:spcBef>
              <a:spcAft>
                <a:spcPct val="0"/>
              </a:spcAft>
              <a:buFontTx/>
              <a:buBlip>
                <a:blip r:embed="rId2"/>
              </a:buBlip>
              <a:defRPr sz="1600">
                <a:solidFill>
                  <a:schemeClr val="tx1"/>
                </a:solidFill>
                <a:latin typeface="+mn-lt"/>
              </a:defRPr>
            </a:lvl4pPr>
            <a:lvl5pPr marL="2095500" indent="-276225" algn="l" rtl="0" eaLnBrk="1" fontAlgn="base" hangingPunct="1">
              <a:spcBef>
                <a:spcPct val="20000"/>
              </a:spcBef>
              <a:spcAft>
                <a:spcPct val="0"/>
              </a:spcAft>
              <a:buFontTx/>
              <a:buBlip>
                <a:blip r:embed="rId2"/>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3"/>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3"/>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3"/>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3"/>
              </a:buBlip>
              <a:defRPr sz="1400">
                <a:solidFill>
                  <a:schemeClr val="tx1"/>
                </a:solidFill>
                <a:latin typeface="+mn-lt"/>
              </a:defRPr>
            </a:lvl9pPr>
          </a:lstStyle>
          <a:p>
            <a:r>
              <a:rPr lang="fr-FR" sz="1600" b="1" kern="0" dirty="0" err="1"/>
              <a:t>Frequency</a:t>
            </a:r>
            <a:r>
              <a:rPr lang="fr-FR" sz="1600" b="1" kern="0" dirty="0"/>
              <a:t> (« </a:t>
            </a:r>
            <a:r>
              <a:rPr lang="fr-FR" sz="1600" b="1" kern="0" dirty="0" err="1"/>
              <a:t>probability</a:t>
            </a:r>
            <a:r>
              <a:rPr lang="fr-FR" sz="1600" b="1" kern="0" dirty="0"/>
              <a:t> ») </a:t>
            </a:r>
            <a:r>
              <a:rPr lang="fr-FR" sz="1600" b="1" kern="0" dirty="0" err="1"/>
              <a:t>maps</a:t>
            </a:r>
            <a:r>
              <a:rPr lang="fr-FR" sz="1600" kern="0" dirty="0"/>
              <a:t>: </a:t>
            </a:r>
            <a:r>
              <a:rPr lang="fr-FR" sz="1600" kern="0" dirty="0" err="1"/>
              <a:t>give</a:t>
            </a:r>
            <a:r>
              <a:rPr lang="fr-FR" sz="1600" kern="0" dirty="0"/>
              <a:t> an information on </a:t>
            </a:r>
            <a:r>
              <a:rPr lang="fr-FR" sz="1600" kern="0" dirty="0" err="1"/>
              <a:t>which</a:t>
            </a:r>
            <a:r>
              <a:rPr lang="fr-FR" sz="1600" kern="0" dirty="0"/>
              <a:t> area as the </a:t>
            </a:r>
            <a:r>
              <a:rPr lang="fr-FR" sz="1600" kern="0" dirty="0" err="1"/>
              <a:t>highest</a:t>
            </a:r>
            <a:r>
              <a:rPr lang="fr-FR" sz="1600" kern="0" dirty="0"/>
              <a:t> « </a:t>
            </a:r>
            <a:r>
              <a:rPr lang="fr-FR" sz="1600" kern="0" dirty="0" err="1"/>
              <a:t>risk</a:t>
            </a:r>
            <a:r>
              <a:rPr lang="fr-FR" sz="1600" kern="0" dirty="0"/>
              <a:t> » of </a:t>
            </a:r>
            <a:r>
              <a:rPr lang="fr-FR" sz="1600" kern="0" dirty="0" err="1"/>
              <a:t>threshold</a:t>
            </a:r>
            <a:r>
              <a:rPr lang="fr-FR" sz="1600" kern="0" dirty="0"/>
              <a:t> </a:t>
            </a:r>
            <a:r>
              <a:rPr lang="fr-FR" sz="1600" kern="0" dirty="0" err="1"/>
              <a:t>exceedance</a:t>
            </a:r>
            <a:r>
              <a:rPr lang="fr-FR" sz="1600" kern="0" dirty="0"/>
              <a:t>, </a:t>
            </a:r>
            <a:r>
              <a:rPr lang="fr-FR" sz="1600" i="1" kern="0" dirty="0" err="1"/>
              <a:t>according</a:t>
            </a:r>
            <a:r>
              <a:rPr lang="fr-FR" sz="1600" i="1" kern="0" dirty="0"/>
              <a:t> to </a:t>
            </a:r>
            <a:r>
              <a:rPr lang="fr-FR" sz="1600" i="1" kern="0" dirty="0" err="1"/>
              <a:t>our</a:t>
            </a:r>
            <a:r>
              <a:rPr lang="fr-FR" sz="1600" i="1" kern="0" dirty="0"/>
              <a:t> ensemble</a:t>
            </a:r>
          </a:p>
          <a:p>
            <a:pPr lvl="1"/>
            <a:r>
              <a:rPr lang="fr-FR" sz="1600" kern="0" dirty="0" err="1"/>
              <a:t>Sheltering</a:t>
            </a:r>
            <a:r>
              <a:rPr lang="fr-FR" sz="1600" kern="0" dirty="0"/>
              <a:t>: effective dose </a:t>
            </a:r>
            <a:r>
              <a:rPr lang="fr-FR" sz="1600" kern="0" dirty="0" err="1"/>
              <a:t>above</a:t>
            </a:r>
            <a:r>
              <a:rPr lang="fr-FR" sz="1600" kern="0" dirty="0"/>
              <a:t> </a:t>
            </a:r>
            <a:r>
              <a:rPr lang="fr-FR" sz="1600" b="1" kern="0" dirty="0">
                <a:solidFill>
                  <a:schemeClr val="accent1"/>
                </a:solidFill>
              </a:rPr>
              <a:t>10 </a:t>
            </a:r>
            <a:r>
              <a:rPr lang="fr-FR" sz="1600" b="1" kern="0" dirty="0" err="1">
                <a:solidFill>
                  <a:schemeClr val="accent1"/>
                </a:solidFill>
              </a:rPr>
              <a:t>mSv</a:t>
            </a:r>
            <a:r>
              <a:rPr lang="fr-FR" sz="1600" b="1" kern="0" dirty="0">
                <a:solidFill>
                  <a:schemeClr val="accent1"/>
                </a:solidFill>
              </a:rPr>
              <a:t> </a:t>
            </a:r>
          </a:p>
          <a:p>
            <a:pPr lvl="1"/>
            <a:r>
              <a:rPr lang="fr-FR" sz="1600" kern="0" dirty="0" err="1"/>
              <a:t>Evacuation</a:t>
            </a:r>
            <a:r>
              <a:rPr lang="fr-FR" sz="1600" kern="0" dirty="0"/>
              <a:t>: effective dose </a:t>
            </a:r>
            <a:r>
              <a:rPr lang="fr-FR" sz="1600" kern="0" dirty="0" err="1"/>
              <a:t>above</a:t>
            </a:r>
            <a:r>
              <a:rPr lang="fr-FR" sz="1600" kern="0" dirty="0"/>
              <a:t> </a:t>
            </a:r>
            <a:r>
              <a:rPr lang="fr-FR" sz="1600" b="1" kern="0" dirty="0">
                <a:solidFill>
                  <a:schemeClr val="accent1"/>
                </a:solidFill>
              </a:rPr>
              <a:t>100 </a:t>
            </a:r>
            <a:r>
              <a:rPr lang="fr-FR" sz="1600" b="1" kern="0" dirty="0" err="1">
                <a:solidFill>
                  <a:schemeClr val="accent1"/>
                </a:solidFill>
              </a:rPr>
              <a:t>mSv</a:t>
            </a:r>
            <a:endParaRPr lang="fr-FR" sz="1600" b="1" kern="0" dirty="0">
              <a:solidFill>
                <a:schemeClr val="accent1"/>
              </a:solidFill>
            </a:endParaRPr>
          </a:p>
          <a:p>
            <a:r>
              <a:rPr lang="fr-FR" sz="1600" b="1" kern="0" dirty="0" err="1"/>
              <a:t>Maps</a:t>
            </a:r>
            <a:r>
              <a:rPr lang="fr-FR" sz="1600" b="1" kern="0" dirty="0"/>
              <a:t> of effective dose </a:t>
            </a:r>
            <a:r>
              <a:rPr lang="fr-FR" sz="1600" kern="0" dirty="0"/>
              <a:t>for </a:t>
            </a:r>
            <a:r>
              <a:rPr lang="fr-FR" sz="1600" kern="0" dirty="0" err="1"/>
              <a:t>particular</a:t>
            </a:r>
            <a:r>
              <a:rPr lang="fr-FR" sz="1600" kern="0" dirty="0"/>
              <a:t> </a:t>
            </a:r>
            <a:r>
              <a:rPr lang="fr-FR" sz="1600" kern="0" dirty="0" err="1"/>
              <a:t>realizations</a:t>
            </a:r>
            <a:r>
              <a:rPr lang="fr-FR" sz="1600" kern="0" dirty="0"/>
              <a:t> </a:t>
            </a:r>
          </a:p>
          <a:p>
            <a:r>
              <a:rPr lang="fr-FR" sz="1600" b="1" kern="0" dirty="0"/>
              <a:t>Population </a:t>
            </a:r>
            <a:r>
              <a:rPr lang="fr-FR" sz="1600" b="1" kern="0" dirty="0" err="1"/>
              <a:t>within</a:t>
            </a:r>
            <a:r>
              <a:rPr lang="fr-FR" sz="1600" b="1" kern="0" dirty="0"/>
              <a:t> the area of </a:t>
            </a:r>
            <a:r>
              <a:rPr lang="fr-FR" sz="1600" b="1" kern="0" dirty="0" err="1"/>
              <a:t>threshold</a:t>
            </a:r>
            <a:r>
              <a:rPr lang="fr-FR" sz="1600" b="1" kern="0" dirty="0"/>
              <a:t> </a:t>
            </a:r>
            <a:r>
              <a:rPr lang="fr-FR" sz="1600" b="1" kern="0" dirty="0" err="1"/>
              <a:t>exceedance</a:t>
            </a:r>
            <a:endParaRPr lang="fr-FR" sz="1600" b="1" kern="0" dirty="0"/>
          </a:p>
          <a:p>
            <a:pPr marL="0" indent="0">
              <a:buFontTx/>
              <a:buNone/>
            </a:pPr>
            <a:endParaRPr lang="en-GB" sz="1500" kern="0" dirty="0">
              <a:solidFill>
                <a:srgbClr val="C00000"/>
              </a:solidFill>
            </a:endParaRPr>
          </a:p>
        </p:txBody>
      </p:sp>
      <p:sp>
        <p:nvSpPr>
          <p:cNvPr id="12" name="Inhaltsplatzhalter 2"/>
          <p:cNvSpPr txBox="1">
            <a:spLocks/>
          </p:cNvSpPr>
          <p:nvPr/>
        </p:nvSpPr>
        <p:spPr bwMode="auto">
          <a:xfrm>
            <a:off x="3222000" y="4067118"/>
            <a:ext cx="5265000" cy="34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2"/>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2"/>
              </a:buBlip>
              <a:defRPr>
                <a:solidFill>
                  <a:schemeClr val="tx1"/>
                </a:solidFill>
                <a:latin typeface="+mn-lt"/>
              </a:defRPr>
            </a:lvl2pPr>
            <a:lvl3pPr marL="1209675" indent="-276225" algn="l" rtl="0" eaLnBrk="1" fontAlgn="base" hangingPunct="1">
              <a:spcBef>
                <a:spcPct val="20000"/>
              </a:spcBef>
              <a:spcAft>
                <a:spcPct val="0"/>
              </a:spcAft>
              <a:buFontTx/>
              <a:buBlip>
                <a:blip r:embed="rId2"/>
              </a:buBlip>
              <a:defRPr sz="1600">
                <a:solidFill>
                  <a:schemeClr val="tx1"/>
                </a:solidFill>
                <a:latin typeface="+mn-lt"/>
              </a:defRPr>
            </a:lvl3pPr>
            <a:lvl4pPr marL="1657350" indent="-276225" algn="l" rtl="0" eaLnBrk="1" fontAlgn="base" hangingPunct="1">
              <a:spcBef>
                <a:spcPct val="20000"/>
              </a:spcBef>
              <a:spcAft>
                <a:spcPct val="0"/>
              </a:spcAft>
              <a:buFontTx/>
              <a:buBlip>
                <a:blip r:embed="rId2"/>
              </a:buBlip>
              <a:defRPr sz="1600">
                <a:solidFill>
                  <a:schemeClr val="tx1"/>
                </a:solidFill>
                <a:latin typeface="+mn-lt"/>
              </a:defRPr>
            </a:lvl4pPr>
            <a:lvl5pPr marL="2095500" indent="-276225" algn="l" rtl="0" eaLnBrk="1" fontAlgn="base" hangingPunct="1">
              <a:spcBef>
                <a:spcPct val="20000"/>
              </a:spcBef>
              <a:spcAft>
                <a:spcPct val="0"/>
              </a:spcAft>
              <a:buFontTx/>
              <a:buBlip>
                <a:blip r:embed="rId2"/>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3"/>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3"/>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3"/>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3"/>
              </a:buBlip>
              <a:defRPr sz="1400">
                <a:solidFill>
                  <a:schemeClr val="tx1"/>
                </a:solidFill>
                <a:latin typeface="+mn-lt"/>
              </a:defRPr>
            </a:lvl9pPr>
          </a:lstStyle>
          <a:p>
            <a:pPr marL="0" indent="0">
              <a:buFontTx/>
              <a:buNone/>
            </a:pPr>
            <a:r>
              <a:rPr lang="en-GB" sz="1800" kern="0" dirty="0">
                <a:solidFill>
                  <a:schemeClr val="accent1"/>
                </a:solidFill>
              </a:rPr>
              <a:t>Maps and other information provided for discussion:</a:t>
            </a:r>
          </a:p>
          <a:p>
            <a:pPr marL="0" indent="0">
              <a:buFontTx/>
              <a:buNone/>
            </a:pPr>
            <a:endParaRPr lang="en-GB" sz="1800" kern="0" dirty="0">
              <a:solidFill>
                <a:srgbClr val="C00000"/>
              </a:solidFill>
            </a:endParaRPr>
          </a:p>
        </p:txBody>
      </p:sp>
      <p:sp>
        <p:nvSpPr>
          <p:cNvPr id="13" name="Accolade fermante 12"/>
          <p:cNvSpPr/>
          <p:nvPr/>
        </p:nvSpPr>
        <p:spPr>
          <a:xfrm>
            <a:off x="7857000" y="2304000"/>
            <a:ext cx="135000" cy="512422"/>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 name="Inhaltsplatzhalter 2"/>
          <p:cNvSpPr txBox="1">
            <a:spLocks/>
          </p:cNvSpPr>
          <p:nvPr/>
        </p:nvSpPr>
        <p:spPr bwMode="auto">
          <a:xfrm>
            <a:off x="7865700" y="2349382"/>
            <a:ext cx="1242600" cy="34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2"/>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2"/>
              </a:buBlip>
              <a:defRPr>
                <a:solidFill>
                  <a:schemeClr val="tx1"/>
                </a:solidFill>
                <a:latin typeface="+mn-lt"/>
              </a:defRPr>
            </a:lvl2pPr>
            <a:lvl3pPr marL="1209675" indent="-276225" algn="l" rtl="0" eaLnBrk="1" fontAlgn="base" hangingPunct="1">
              <a:spcBef>
                <a:spcPct val="20000"/>
              </a:spcBef>
              <a:spcAft>
                <a:spcPct val="0"/>
              </a:spcAft>
              <a:buFontTx/>
              <a:buBlip>
                <a:blip r:embed="rId2"/>
              </a:buBlip>
              <a:defRPr sz="1600">
                <a:solidFill>
                  <a:schemeClr val="tx1"/>
                </a:solidFill>
                <a:latin typeface="+mn-lt"/>
              </a:defRPr>
            </a:lvl3pPr>
            <a:lvl4pPr marL="1657350" indent="-276225" algn="l" rtl="0" eaLnBrk="1" fontAlgn="base" hangingPunct="1">
              <a:spcBef>
                <a:spcPct val="20000"/>
              </a:spcBef>
              <a:spcAft>
                <a:spcPct val="0"/>
              </a:spcAft>
              <a:buFontTx/>
              <a:buBlip>
                <a:blip r:embed="rId2"/>
              </a:buBlip>
              <a:defRPr sz="1600">
                <a:solidFill>
                  <a:schemeClr val="tx1"/>
                </a:solidFill>
                <a:latin typeface="+mn-lt"/>
              </a:defRPr>
            </a:lvl4pPr>
            <a:lvl5pPr marL="2095500" indent="-276225" algn="l" rtl="0" eaLnBrk="1" fontAlgn="base" hangingPunct="1">
              <a:spcBef>
                <a:spcPct val="20000"/>
              </a:spcBef>
              <a:spcAft>
                <a:spcPct val="0"/>
              </a:spcAft>
              <a:buFontTx/>
              <a:buBlip>
                <a:blip r:embed="rId2"/>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3"/>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3"/>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3"/>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3"/>
              </a:buBlip>
              <a:defRPr sz="1400">
                <a:solidFill>
                  <a:schemeClr val="tx1"/>
                </a:solidFill>
                <a:latin typeface="+mn-lt"/>
              </a:defRPr>
            </a:lvl9pPr>
          </a:lstStyle>
          <a:p>
            <a:pPr marL="0" indent="0" algn="ctr">
              <a:buFontTx/>
              <a:buNone/>
            </a:pPr>
            <a:r>
              <a:rPr lang="en-GB" sz="1600" kern="0" dirty="0">
                <a:solidFill>
                  <a:schemeClr val="accent1"/>
                </a:solidFill>
              </a:rPr>
              <a:t>50 simulations</a:t>
            </a:r>
          </a:p>
          <a:p>
            <a:pPr marL="0" indent="0">
              <a:buFontTx/>
              <a:buNone/>
            </a:pPr>
            <a:endParaRPr lang="en-GB" sz="1800" kern="0" dirty="0">
              <a:solidFill>
                <a:srgbClr val="C00000"/>
              </a:solidFill>
            </a:endParaRPr>
          </a:p>
        </p:txBody>
      </p:sp>
      <p:sp>
        <p:nvSpPr>
          <p:cNvPr id="15" name="TextBox 4">
            <a:extLst>
              <a:ext uri="{FF2B5EF4-FFF2-40B4-BE49-F238E27FC236}">
                <a16:creationId xmlns:a16="http://schemas.microsoft.com/office/drawing/2014/main" id="{7B548679-2C76-4B6E-B10D-32B6FC33B975}"/>
              </a:ext>
            </a:extLst>
          </p:cNvPr>
          <p:cNvSpPr txBox="1"/>
          <p:nvPr/>
        </p:nvSpPr>
        <p:spPr>
          <a:xfrm>
            <a:off x="5157000" y="5068604"/>
            <a:ext cx="3465000" cy="461665"/>
          </a:xfrm>
          <a:prstGeom prst="rect">
            <a:avLst/>
          </a:prstGeom>
          <a:noFill/>
        </p:spPr>
        <p:txBody>
          <a:bodyPr wrap="square" rtlCol="0">
            <a:spAutoFit/>
          </a:bodyPr>
          <a:lstStyle/>
          <a:p>
            <a:r>
              <a:rPr lang="en-US" sz="1200" i="1" dirty="0"/>
              <a:t>Prognosis of </a:t>
            </a:r>
            <a:r>
              <a:rPr lang="en-US" sz="1200" i="1" dirty="0">
                <a:solidFill>
                  <a:srgbClr val="4AA0B1"/>
                </a:solidFill>
              </a:rPr>
              <a:t>48 hours </a:t>
            </a:r>
            <a:r>
              <a:rPr lang="en-US" sz="1200" i="1" dirty="0"/>
              <a:t>since the start of the release (</a:t>
            </a:r>
            <a:r>
              <a:rPr lang="en-US" sz="1200" i="1" dirty="0" err="1"/>
              <a:t>Responsplan</a:t>
            </a:r>
            <a:r>
              <a:rPr lang="en-US" sz="1200" i="1" dirty="0"/>
              <a:t>, the Netherlands)</a:t>
            </a:r>
            <a:endParaRPr lang="nl-NL" sz="1200" i="1" dirty="0"/>
          </a:p>
        </p:txBody>
      </p:sp>
    </p:spTree>
    <p:extLst>
      <p:ext uri="{BB962C8B-B14F-4D97-AF65-F5344CB8AC3E}">
        <p14:creationId xmlns:p14="http://schemas.microsoft.com/office/powerpoint/2010/main" val="1575216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Discussion– stage 1</a:t>
            </a:r>
            <a:br>
              <a:rPr lang="en-GB" dirty="0"/>
            </a:br>
            <a:r>
              <a:rPr lang="en-GB" dirty="0"/>
              <a:t>Estimated time to release: 24 hours</a:t>
            </a:r>
          </a:p>
        </p:txBody>
      </p:sp>
      <p:sp>
        <p:nvSpPr>
          <p:cNvPr id="3" name="Inhaltsplatzhalter 2"/>
          <p:cNvSpPr>
            <a:spLocks noGrp="1"/>
          </p:cNvSpPr>
          <p:nvPr>
            <p:ph idx="1"/>
          </p:nvPr>
        </p:nvSpPr>
        <p:spPr>
          <a:xfrm>
            <a:off x="1377000" y="2220844"/>
            <a:ext cx="6300000" cy="475437"/>
          </a:xfrm>
        </p:spPr>
        <p:txBody>
          <a:bodyPr/>
          <a:lstStyle/>
          <a:p>
            <a:pPr marL="0" indent="0">
              <a:buNone/>
            </a:pPr>
            <a:r>
              <a:rPr lang="en-GB" sz="2400" dirty="0">
                <a:solidFill>
                  <a:srgbClr val="C00000"/>
                </a:solidFill>
              </a:rPr>
              <a:t>Sequence 1: Focus on sheltering (10 minutes)</a:t>
            </a:r>
          </a:p>
          <a:p>
            <a:pPr marL="0" indent="0">
              <a:buNone/>
            </a:pPr>
            <a:endParaRPr lang="en-GB" sz="2400" dirty="0">
              <a:solidFill>
                <a:srgbClr val="C00000"/>
              </a:solidFill>
            </a:endParaRPr>
          </a:p>
        </p:txBody>
      </p:sp>
      <p:pic>
        <p:nvPicPr>
          <p:cNvPr id="5" name="Image 4">
            <a:extLst>
              <a:ext uri="{FF2B5EF4-FFF2-40B4-BE49-F238E27FC236}">
                <a16:creationId xmlns:a16="http://schemas.microsoft.com/office/drawing/2014/main" id="{DC5371E9-F8C1-DA47-A92F-35ADF8E904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0662" y="3834000"/>
            <a:ext cx="750224" cy="825246"/>
          </a:xfrm>
          <a:prstGeom prst="rect">
            <a:avLst/>
          </a:prstGeom>
        </p:spPr>
      </p:pic>
      <p:sp>
        <p:nvSpPr>
          <p:cNvPr id="6" name="Rectangle 5">
            <a:extLst>
              <a:ext uri="{FF2B5EF4-FFF2-40B4-BE49-F238E27FC236}">
                <a16:creationId xmlns:a16="http://schemas.microsoft.com/office/drawing/2014/main" id="{D6E7C3BC-3D71-7349-9F7D-DBB02ED0C518}"/>
              </a:ext>
            </a:extLst>
          </p:cNvPr>
          <p:cNvSpPr/>
          <p:nvPr/>
        </p:nvSpPr>
        <p:spPr>
          <a:xfrm>
            <a:off x="1463574" y="3461793"/>
            <a:ext cx="7383425" cy="1323439"/>
          </a:xfrm>
          <a:prstGeom prst="rect">
            <a:avLst/>
          </a:prstGeom>
          <a:ln>
            <a:solidFill>
              <a:srgbClr val="0070C0"/>
            </a:solidFill>
          </a:ln>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buFont typeface="Wingdings" panose="05000000000000000000" pitchFamily="2" charset="2"/>
              <a:buChar char="§"/>
            </a:pPr>
            <a:r>
              <a:rPr lang="fr-FR" sz="1600" dirty="0" err="1"/>
              <a:t>What</a:t>
            </a:r>
            <a:r>
              <a:rPr lang="fr-FR" sz="1600" dirty="0"/>
              <a:t> </a:t>
            </a:r>
            <a:r>
              <a:rPr lang="fr-FR" sz="1600" dirty="0" err="1"/>
              <a:t>would</a:t>
            </a:r>
            <a:r>
              <a:rPr lang="fr-FR" sz="1600" dirty="0"/>
              <a:t> </a:t>
            </a:r>
            <a:r>
              <a:rPr lang="fr-FR" sz="1600" dirty="0" err="1"/>
              <a:t>be</a:t>
            </a:r>
            <a:r>
              <a:rPr lang="fr-FR" sz="1600" dirty="0"/>
              <a:t> </a:t>
            </a:r>
            <a:r>
              <a:rPr lang="fr-FR" sz="1600" dirty="0" err="1"/>
              <a:t>your</a:t>
            </a:r>
            <a:r>
              <a:rPr lang="fr-FR" sz="1600" dirty="0"/>
              <a:t> </a:t>
            </a:r>
            <a:r>
              <a:rPr lang="fr-FR" sz="1600" dirty="0" err="1"/>
              <a:t>recommendations</a:t>
            </a:r>
            <a:r>
              <a:rPr lang="fr-FR" sz="1600" dirty="0"/>
              <a:t> to </a:t>
            </a:r>
            <a:r>
              <a:rPr lang="fr-FR" sz="1600" dirty="0" err="1"/>
              <a:t>decision</a:t>
            </a:r>
            <a:r>
              <a:rPr lang="fr-FR" sz="1600" dirty="0"/>
              <a:t> </a:t>
            </a:r>
            <a:r>
              <a:rPr lang="fr-FR" sz="1600" dirty="0" err="1"/>
              <a:t>makers</a:t>
            </a:r>
            <a:r>
              <a:rPr lang="fr-FR" sz="1600" dirty="0"/>
              <a:t>? </a:t>
            </a:r>
          </a:p>
          <a:p>
            <a:pPr marL="285750" indent="-285750">
              <a:buFont typeface="Wingdings" panose="05000000000000000000" pitchFamily="2" charset="2"/>
              <a:buChar char="§"/>
            </a:pPr>
            <a:r>
              <a:rPr lang="fr-FR" sz="1600" dirty="0"/>
              <a:t>In </a:t>
            </a:r>
            <a:r>
              <a:rPr lang="fr-FR" sz="1600" dirty="0" err="1"/>
              <a:t>which</a:t>
            </a:r>
            <a:r>
              <a:rPr lang="fr-FR" sz="1600" dirty="0"/>
              <a:t> areas </a:t>
            </a:r>
            <a:r>
              <a:rPr lang="fr-FR" sz="1600" dirty="0" err="1"/>
              <a:t>implement</a:t>
            </a:r>
            <a:r>
              <a:rPr lang="fr-FR" sz="1600" dirty="0"/>
              <a:t> </a:t>
            </a:r>
            <a:r>
              <a:rPr lang="fr-FR" sz="1600" dirty="0" err="1"/>
              <a:t>evacuation</a:t>
            </a:r>
            <a:r>
              <a:rPr lang="fr-FR" sz="1600" dirty="0"/>
              <a:t> / </a:t>
            </a:r>
            <a:r>
              <a:rPr lang="fr-FR" sz="1600" dirty="0" err="1"/>
              <a:t>sheltering</a:t>
            </a:r>
            <a:r>
              <a:rPr lang="fr-FR" sz="1600" dirty="0"/>
              <a:t>? </a:t>
            </a:r>
          </a:p>
          <a:p>
            <a:pPr marL="285750" indent="-285750">
              <a:buFont typeface="Wingdings" panose="05000000000000000000" pitchFamily="2" charset="2"/>
              <a:buChar char="§"/>
            </a:pPr>
            <a:r>
              <a:rPr lang="fr-FR" sz="1600" dirty="0"/>
              <a:t>On the basis of </a:t>
            </a:r>
            <a:r>
              <a:rPr lang="fr-FR" sz="1600" dirty="0" err="1"/>
              <a:t>which</a:t>
            </a:r>
            <a:r>
              <a:rPr lang="fr-FR" sz="1600" dirty="0"/>
              <a:t> </a:t>
            </a:r>
            <a:r>
              <a:rPr lang="fr-FR" sz="1600" dirty="0" err="1"/>
              <a:t>map</a:t>
            </a:r>
            <a:r>
              <a:rPr lang="fr-FR" sz="1600" dirty="0"/>
              <a:t> / variable / </a:t>
            </a:r>
            <a:r>
              <a:rPr lang="fr-FR" sz="1600" dirty="0" err="1"/>
              <a:t>criteria</a:t>
            </a:r>
            <a:r>
              <a:rPr lang="fr-FR" sz="1600" dirty="0"/>
              <a:t>?</a:t>
            </a:r>
          </a:p>
          <a:p>
            <a:pPr marL="285750" indent="-285750">
              <a:buFont typeface="Wingdings" panose="05000000000000000000" pitchFamily="2" charset="2"/>
              <a:buChar char="§"/>
            </a:pPr>
            <a:r>
              <a:rPr lang="fr-FR" sz="1600" dirty="0" err="1"/>
              <a:t>What</a:t>
            </a:r>
            <a:r>
              <a:rPr lang="fr-FR" sz="1600" dirty="0"/>
              <a:t> </a:t>
            </a:r>
            <a:r>
              <a:rPr lang="fr-FR" sz="1600" dirty="0" err="1"/>
              <a:t>additional</a:t>
            </a:r>
            <a:r>
              <a:rPr lang="fr-FR" sz="1600" dirty="0"/>
              <a:t> information </a:t>
            </a:r>
            <a:r>
              <a:rPr lang="fr-FR" sz="1600" dirty="0" err="1"/>
              <a:t>would</a:t>
            </a:r>
            <a:r>
              <a:rPr lang="fr-FR" sz="1600" dirty="0"/>
              <a:t> </a:t>
            </a:r>
            <a:r>
              <a:rPr lang="fr-FR" sz="1600" dirty="0" err="1"/>
              <a:t>you</a:t>
            </a:r>
            <a:r>
              <a:rPr lang="fr-FR" sz="1600" dirty="0"/>
              <a:t> </a:t>
            </a:r>
            <a:r>
              <a:rPr lang="fr-FR" sz="1600" dirty="0" err="1"/>
              <a:t>need</a:t>
            </a:r>
            <a:r>
              <a:rPr lang="fr-FR" sz="1600" dirty="0"/>
              <a:t>?</a:t>
            </a:r>
          </a:p>
          <a:p>
            <a:pPr marL="285750" indent="-285750">
              <a:buFont typeface="Wingdings" panose="05000000000000000000" pitchFamily="2" charset="2"/>
              <a:buChar char="§"/>
            </a:pPr>
            <a:r>
              <a:rPr lang="fr-FR" sz="1600" dirty="0" err="1"/>
              <a:t>What</a:t>
            </a:r>
            <a:r>
              <a:rPr lang="fr-FR" sz="1600" dirty="0"/>
              <a:t> supports are </a:t>
            </a:r>
            <a:r>
              <a:rPr lang="fr-FR" sz="1600" dirty="0" err="1"/>
              <a:t>useful</a:t>
            </a:r>
            <a:r>
              <a:rPr lang="fr-FR" sz="1600" dirty="0"/>
              <a:t> / </a:t>
            </a:r>
            <a:r>
              <a:rPr lang="fr-FR" sz="1600" dirty="0" err="1"/>
              <a:t>confusing</a:t>
            </a:r>
            <a:r>
              <a:rPr lang="fr-FR" sz="1600" dirty="0"/>
              <a:t> / </a:t>
            </a:r>
            <a:r>
              <a:rPr lang="fr-FR" sz="1600" dirty="0" err="1"/>
              <a:t>needed</a:t>
            </a:r>
            <a:r>
              <a:rPr lang="fr-FR" sz="1600" dirty="0"/>
              <a:t> by experts / </a:t>
            </a:r>
            <a:r>
              <a:rPr lang="fr-FR" sz="1600" dirty="0" err="1"/>
              <a:t>decision</a:t>
            </a:r>
            <a:r>
              <a:rPr lang="fr-FR" sz="1600" dirty="0"/>
              <a:t> </a:t>
            </a:r>
            <a:r>
              <a:rPr lang="fr-FR" sz="1600" dirty="0" err="1"/>
              <a:t>makers</a:t>
            </a:r>
            <a:r>
              <a:rPr lang="fr-FR" sz="1600" dirty="0"/>
              <a:t>?</a:t>
            </a:r>
          </a:p>
        </p:txBody>
      </p:sp>
    </p:spTree>
    <p:extLst>
      <p:ext uri="{BB962C8B-B14F-4D97-AF65-F5344CB8AC3E}">
        <p14:creationId xmlns:p14="http://schemas.microsoft.com/office/powerpoint/2010/main" val="27256039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56786" y="729000"/>
            <a:ext cx="5630429" cy="5486411"/>
          </a:xfrm>
          <a:prstGeom prst="rect">
            <a:avLst/>
          </a:prstGeom>
        </p:spPr>
      </p:pic>
      <p:sp>
        <p:nvSpPr>
          <p:cNvPr id="2" name="Titel 1"/>
          <p:cNvSpPr>
            <a:spLocks noGrp="1"/>
          </p:cNvSpPr>
          <p:nvPr>
            <p:ph type="title"/>
          </p:nvPr>
        </p:nvSpPr>
        <p:spPr>
          <a:xfrm>
            <a:off x="390525" y="333375"/>
            <a:ext cx="7241475" cy="561975"/>
          </a:xfrm>
        </p:spPr>
        <p:txBody>
          <a:bodyPr/>
          <a:lstStyle/>
          <a:p>
            <a:r>
              <a:rPr lang="en-GB" dirty="0"/>
              <a:t>Prognostic frequency map</a:t>
            </a:r>
            <a:br>
              <a:rPr lang="en-GB" dirty="0"/>
            </a:br>
            <a:r>
              <a:rPr lang="en-GB" dirty="0"/>
              <a:t>for areas above the threshold value for sheltering</a:t>
            </a:r>
          </a:p>
        </p:txBody>
      </p:sp>
      <p:sp>
        <p:nvSpPr>
          <p:cNvPr id="6" name="Rechteck 5"/>
          <p:cNvSpPr/>
          <p:nvPr/>
        </p:nvSpPr>
        <p:spPr>
          <a:xfrm>
            <a:off x="1911512" y="1044000"/>
            <a:ext cx="5135488"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tx1"/>
                </a:solidFill>
              </a:rPr>
              <a:t>Effective</a:t>
            </a:r>
            <a:r>
              <a:rPr lang="de-DE" dirty="0">
                <a:solidFill>
                  <a:schemeClr val="tx1"/>
                </a:solidFill>
              </a:rPr>
              <a:t> dose &gt; 10 </a:t>
            </a:r>
            <a:r>
              <a:rPr lang="de-DE" dirty="0" err="1">
                <a:solidFill>
                  <a:schemeClr val="tx1"/>
                </a:solidFill>
              </a:rPr>
              <a:t>mSv</a:t>
            </a:r>
            <a:r>
              <a:rPr lang="de-DE" dirty="0">
                <a:solidFill>
                  <a:schemeClr val="tx1"/>
                </a:solidFill>
              </a:rPr>
              <a:t> </a:t>
            </a:r>
          </a:p>
        </p:txBody>
      </p:sp>
      <p:sp>
        <p:nvSpPr>
          <p:cNvPr id="5" name="Rechteck 5"/>
          <p:cNvSpPr/>
          <p:nvPr/>
        </p:nvSpPr>
        <p:spPr>
          <a:xfrm>
            <a:off x="3943" y="5769000"/>
            <a:ext cx="2475000" cy="41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err="1">
                <a:solidFill>
                  <a:schemeClr val="tx1"/>
                </a:solidFill>
              </a:rPr>
              <a:t>Probability</a:t>
            </a:r>
            <a:r>
              <a:rPr lang="de-DE" sz="1200" dirty="0">
                <a:solidFill>
                  <a:schemeClr val="tx1"/>
                </a:solidFill>
              </a:rPr>
              <a:t> </a:t>
            </a:r>
            <a:r>
              <a:rPr lang="de-DE" sz="1200" dirty="0" err="1">
                <a:solidFill>
                  <a:schemeClr val="tx1"/>
                </a:solidFill>
              </a:rPr>
              <a:t>of</a:t>
            </a:r>
            <a:r>
              <a:rPr lang="de-DE" sz="1200" dirty="0">
                <a:solidFill>
                  <a:schemeClr val="tx1"/>
                </a:solidFill>
              </a:rPr>
              <a:t> </a:t>
            </a:r>
            <a:r>
              <a:rPr lang="de-DE" sz="1200" dirty="0" err="1">
                <a:solidFill>
                  <a:schemeClr val="tx1"/>
                </a:solidFill>
              </a:rPr>
              <a:t>threshold</a:t>
            </a:r>
            <a:r>
              <a:rPr lang="de-DE" sz="1200" dirty="0">
                <a:solidFill>
                  <a:schemeClr val="tx1"/>
                </a:solidFill>
              </a:rPr>
              <a:t> </a:t>
            </a:r>
            <a:r>
              <a:rPr lang="de-DE" sz="1200" dirty="0" err="1">
                <a:solidFill>
                  <a:schemeClr val="tx1"/>
                </a:solidFill>
              </a:rPr>
              <a:t>exceedance</a:t>
            </a:r>
            <a:r>
              <a:rPr lang="de-DE" sz="1200" dirty="0">
                <a:solidFill>
                  <a:schemeClr val="tx1"/>
                </a:solidFill>
              </a:rPr>
              <a:t> 0%:</a:t>
            </a:r>
          </a:p>
          <a:p>
            <a:pPr algn="ctr"/>
            <a:r>
              <a:rPr lang="de-DE" sz="1200" b="1" dirty="0" err="1">
                <a:solidFill>
                  <a:schemeClr val="tx1"/>
                </a:solidFill>
              </a:rPr>
              <a:t>No</a:t>
            </a:r>
            <a:r>
              <a:rPr lang="de-DE" sz="1200" b="1" dirty="0">
                <a:solidFill>
                  <a:schemeClr val="tx1"/>
                </a:solidFill>
              </a:rPr>
              <a:t> </a:t>
            </a:r>
            <a:r>
              <a:rPr lang="de-DE" sz="1200" b="1" dirty="0" err="1">
                <a:solidFill>
                  <a:schemeClr val="tx1"/>
                </a:solidFill>
              </a:rPr>
              <a:t>member</a:t>
            </a:r>
            <a:r>
              <a:rPr lang="de-DE" sz="1200" b="1" dirty="0">
                <a:solidFill>
                  <a:schemeClr val="tx1"/>
                </a:solidFill>
              </a:rPr>
              <a:t> </a:t>
            </a:r>
            <a:r>
              <a:rPr lang="de-DE" sz="1200" dirty="0" err="1">
                <a:solidFill>
                  <a:schemeClr val="tx1"/>
                </a:solidFill>
              </a:rPr>
              <a:t>forecasts</a:t>
            </a:r>
            <a:r>
              <a:rPr lang="de-DE" sz="1200" dirty="0">
                <a:solidFill>
                  <a:schemeClr val="tx1"/>
                </a:solidFill>
              </a:rPr>
              <a:t> a </a:t>
            </a:r>
            <a:r>
              <a:rPr lang="de-DE" sz="1200" dirty="0" err="1">
                <a:solidFill>
                  <a:schemeClr val="tx1"/>
                </a:solidFill>
              </a:rPr>
              <a:t>threshold</a:t>
            </a:r>
            <a:r>
              <a:rPr lang="de-DE" sz="1200" dirty="0">
                <a:solidFill>
                  <a:schemeClr val="tx1"/>
                </a:solidFill>
              </a:rPr>
              <a:t> </a:t>
            </a:r>
            <a:r>
              <a:rPr lang="de-DE" sz="1200" dirty="0" err="1">
                <a:solidFill>
                  <a:schemeClr val="tx1"/>
                </a:solidFill>
              </a:rPr>
              <a:t>exceedance</a:t>
            </a:r>
            <a:r>
              <a:rPr lang="de-DE" sz="1200" dirty="0">
                <a:solidFill>
                  <a:schemeClr val="tx1"/>
                </a:solidFill>
              </a:rPr>
              <a:t> in </a:t>
            </a:r>
            <a:r>
              <a:rPr lang="de-DE" sz="1200" dirty="0" err="1">
                <a:solidFill>
                  <a:schemeClr val="tx1"/>
                </a:solidFill>
              </a:rPr>
              <a:t>this</a:t>
            </a:r>
            <a:r>
              <a:rPr lang="de-DE" sz="1200" dirty="0">
                <a:solidFill>
                  <a:schemeClr val="tx1"/>
                </a:solidFill>
              </a:rPr>
              <a:t> </a:t>
            </a:r>
            <a:r>
              <a:rPr lang="de-DE" sz="1200" dirty="0" err="1">
                <a:solidFill>
                  <a:schemeClr val="tx1"/>
                </a:solidFill>
              </a:rPr>
              <a:t>area</a:t>
            </a:r>
            <a:r>
              <a:rPr lang="de-DE" sz="1200" dirty="0">
                <a:solidFill>
                  <a:schemeClr val="tx1"/>
                </a:solidFill>
              </a:rPr>
              <a:t> </a:t>
            </a:r>
          </a:p>
        </p:txBody>
      </p:sp>
      <p:sp>
        <p:nvSpPr>
          <p:cNvPr id="8" name="Rechteck 5"/>
          <p:cNvSpPr/>
          <p:nvPr/>
        </p:nvSpPr>
        <p:spPr>
          <a:xfrm>
            <a:off x="6597000" y="5679000"/>
            <a:ext cx="2475000" cy="41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err="1">
                <a:solidFill>
                  <a:schemeClr val="tx1"/>
                </a:solidFill>
              </a:rPr>
              <a:t>Probability</a:t>
            </a:r>
            <a:r>
              <a:rPr lang="de-DE" sz="1200" dirty="0">
                <a:solidFill>
                  <a:schemeClr val="tx1"/>
                </a:solidFill>
              </a:rPr>
              <a:t> </a:t>
            </a:r>
            <a:r>
              <a:rPr lang="de-DE" sz="1200" dirty="0" err="1">
                <a:solidFill>
                  <a:schemeClr val="tx1"/>
                </a:solidFill>
              </a:rPr>
              <a:t>of</a:t>
            </a:r>
            <a:r>
              <a:rPr lang="de-DE" sz="1200" dirty="0">
                <a:solidFill>
                  <a:schemeClr val="tx1"/>
                </a:solidFill>
              </a:rPr>
              <a:t> </a:t>
            </a:r>
            <a:r>
              <a:rPr lang="de-DE" sz="1200" dirty="0" err="1">
                <a:solidFill>
                  <a:schemeClr val="tx1"/>
                </a:solidFill>
              </a:rPr>
              <a:t>threshold</a:t>
            </a:r>
            <a:r>
              <a:rPr lang="de-DE" sz="1200" dirty="0">
                <a:solidFill>
                  <a:schemeClr val="tx1"/>
                </a:solidFill>
              </a:rPr>
              <a:t> </a:t>
            </a:r>
            <a:r>
              <a:rPr lang="de-DE" sz="1200" dirty="0" err="1">
                <a:solidFill>
                  <a:schemeClr val="tx1"/>
                </a:solidFill>
              </a:rPr>
              <a:t>exceedance</a:t>
            </a:r>
            <a:r>
              <a:rPr lang="de-DE" sz="1200" dirty="0">
                <a:solidFill>
                  <a:schemeClr val="tx1"/>
                </a:solidFill>
              </a:rPr>
              <a:t> 100%:</a:t>
            </a:r>
          </a:p>
          <a:p>
            <a:pPr algn="ctr"/>
            <a:r>
              <a:rPr lang="de-DE" sz="1200" b="1" dirty="0">
                <a:solidFill>
                  <a:schemeClr val="tx1"/>
                </a:solidFill>
              </a:rPr>
              <a:t>All </a:t>
            </a:r>
            <a:r>
              <a:rPr lang="de-DE" sz="1200" b="1" dirty="0" err="1">
                <a:solidFill>
                  <a:schemeClr val="tx1"/>
                </a:solidFill>
              </a:rPr>
              <a:t>members</a:t>
            </a:r>
            <a:r>
              <a:rPr lang="de-DE" sz="1200" b="1" dirty="0">
                <a:solidFill>
                  <a:schemeClr val="tx1"/>
                </a:solidFill>
              </a:rPr>
              <a:t> </a:t>
            </a:r>
            <a:r>
              <a:rPr lang="de-DE" sz="1200" dirty="0" err="1">
                <a:solidFill>
                  <a:schemeClr val="tx1"/>
                </a:solidFill>
              </a:rPr>
              <a:t>forecasts</a:t>
            </a:r>
            <a:r>
              <a:rPr lang="de-DE" sz="1200" dirty="0">
                <a:solidFill>
                  <a:schemeClr val="tx1"/>
                </a:solidFill>
              </a:rPr>
              <a:t> a </a:t>
            </a:r>
            <a:r>
              <a:rPr lang="de-DE" sz="1200" dirty="0" err="1">
                <a:solidFill>
                  <a:schemeClr val="tx1"/>
                </a:solidFill>
              </a:rPr>
              <a:t>threshold</a:t>
            </a:r>
            <a:r>
              <a:rPr lang="de-DE" sz="1200" dirty="0">
                <a:solidFill>
                  <a:schemeClr val="tx1"/>
                </a:solidFill>
              </a:rPr>
              <a:t> </a:t>
            </a:r>
            <a:r>
              <a:rPr lang="de-DE" sz="1200" dirty="0" err="1">
                <a:solidFill>
                  <a:schemeClr val="tx1"/>
                </a:solidFill>
              </a:rPr>
              <a:t>exceedance</a:t>
            </a:r>
            <a:r>
              <a:rPr lang="de-DE" sz="1200" dirty="0">
                <a:solidFill>
                  <a:schemeClr val="tx1"/>
                </a:solidFill>
              </a:rPr>
              <a:t> in </a:t>
            </a:r>
            <a:r>
              <a:rPr lang="de-DE" sz="1200" dirty="0" err="1">
                <a:solidFill>
                  <a:schemeClr val="tx1"/>
                </a:solidFill>
              </a:rPr>
              <a:t>this</a:t>
            </a:r>
            <a:r>
              <a:rPr lang="de-DE" sz="1200" dirty="0">
                <a:solidFill>
                  <a:schemeClr val="tx1"/>
                </a:solidFill>
              </a:rPr>
              <a:t> </a:t>
            </a:r>
            <a:r>
              <a:rPr lang="de-DE" sz="1200" dirty="0" err="1">
                <a:solidFill>
                  <a:schemeClr val="tx1"/>
                </a:solidFill>
              </a:rPr>
              <a:t>area</a:t>
            </a:r>
            <a:r>
              <a:rPr lang="de-DE" sz="1200" dirty="0">
                <a:solidFill>
                  <a:schemeClr val="tx1"/>
                </a:solidFill>
              </a:rPr>
              <a:t> </a:t>
            </a:r>
          </a:p>
        </p:txBody>
      </p:sp>
    </p:spTree>
    <p:extLst>
      <p:ext uri="{BB962C8B-B14F-4D97-AF65-F5344CB8AC3E}">
        <p14:creationId xmlns:p14="http://schemas.microsoft.com/office/powerpoint/2010/main" val="206818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Impact on population – focus on sheltering</a:t>
            </a:r>
          </a:p>
        </p:txBody>
      </p:sp>
      <p:pic>
        <p:nvPicPr>
          <p:cNvPr id="5" name="Grafik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2786" y="1224008"/>
            <a:ext cx="8558429" cy="4409985"/>
          </a:xfrm>
          <a:prstGeom prst="rect">
            <a:avLst/>
          </a:prstGeom>
        </p:spPr>
      </p:pic>
    </p:spTree>
    <p:extLst>
      <p:ext uri="{BB962C8B-B14F-4D97-AF65-F5344CB8AC3E}">
        <p14:creationId xmlns:p14="http://schemas.microsoft.com/office/powerpoint/2010/main" val="1898153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7000" y="271344"/>
            <a:ext cx="6911975" cy="561975"/>
          </a:xfrm>
        </p:spPr>
        <p:txBody>
          <a:bodyPr/>
          <a:lstStyle/>
          <a:p>
            <a:r>
              <a:rPr lang="en-GB" dirty="0"/>
              <a:t>“Worst case” scenario</a:t>
            </a:r>
            <a:br>
              <a:rPr lang="en-GB" dirty="0"/>
            </a:br>
            <a:r>
              <a:rPr lang="en-GB" dirty="0"/>
              <a:t>in terms of population – focus on sheltering</a:t>
            </a:r>
          </a:p>
        </p:txBody>
      </p:sp>
      <p:pic>
        <p:nvPicPr>
          <p:cNvPr id="5" name="Grafik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7222" y="1014979"/>
            <a:ext cx="4954778" cy="4828042"/>
          </a:xfrm>
          <a:prstGeom prst="rect">
            <a:avLst/>
          </a:prstGeom>
        </p:spPr>
      </p:pic>
      <p:sp>
        <p:nvSpPr>
          <p:cNvPr id="6" name="Rechteck 5"/>
          <p:cNvSpPr/>
          <p:nvPr/>
        </p:nvSpPr>
        <p:spPr>
          <a:xfrm>
            <a:off x="947389"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tx1"/>
                </a:solidFill>
              </a:rPr>
              <a:t>Effective</a:t>
            </a:r>
            <a:r>
              <a:rPr lang="de-DE" dirty="0">
                <a:solidFill>
                  <a:schemeClr val="tx1"/>
                </a:solidFill>
              </a:rPr>
              <a:t> dose &gt; 10 </a:t>
            </a:r>
            <a:r>
              <a:rPr lang="de-DE" dirty="0" err="1">
                <a:solidFill>
                  <a:schemeClr val="tx1"/>
                </a:solidFill>
              </a:rPr>
              <a:t>mSv</a:t>
            </a:r>
            <a:endParaRPr lang="de-DE" dirty="0">
              <a:solidFill>
                <a:schemeClr val="tx1"/>
              </a:solidFill>
            </a:endParaRPr>
          </a:p>
        </p:txBody>
      </p:sp>
      <p:pic>
        <p:nvPicPr>
          <p:cNvPr id="4" name="Grafik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57000" y="1674000"/>
            <a:ext cx="3510000" cy="3355220"/>
          </a:xfrm>
          <a:prstGeom prst="rect">
            <a:avLst/>
          </a:prstGeom>
        </p:spPr>
      </p:pic>
      <p:sp>
        <p:nvSpPr>
          <p:cNvPr id="7" name="Rechteck 6"/>
          <p:cNvSpPr/>
          <p:nvPr/>
        </p:nvSpPr>
        <p:spPr>
          <a:xfrm>
            <a:off x="5382000"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1 </a:t>
            </a:r>
            <a:r>
              <a:rPr lang="de-DE" dirty="0" err="1">
                <a:solidFill>
                  <a:schemeClr val="tx1"/>
                </a:solidFill>
              </a:rPr>
              <a:t>effective</a:t>
            </a:r>
            <a:r>
              <a:rPr lang="de-DE" dirty="0">
                <a:solidFill>
                  <a:schemeClr val="tx1"/>
                </a:solidFill>
              </a:rPr>
              <a:t> dose </a:t>
            </a:r>
          </a:p>
        </p:txBody>
      </p:sp>
      <p:pic>
        <p:nvPicPr>
          <p:cNvPr id="8" name="Grafik 7"/>
          <p:cNvPicPr>
            <a:picLocks noChangeAspect="1"/>
          </p:cNvPicPr>
          <p:nvPr/>
        </p:nvPicPr>
        <p:blipFill>
          <a:blip r:embed="rId4"/>
          <a:stretch>
            <a:fillRect/>
          </a:stretch>
        </p:blipFill>
        <p:spPr>
          <a:xfrm>
            <a:off x="5247000" y="1715288"/>
            <a:ext cx="1400560" cy="661012"/>
          </a:xfrm>
          <a:prstGeom prst="rect">
            <a:avLst/>
          </a:prstGeom>
        </p:spPr>
      </p:pic>
      <p:sp>
        <p:nvSpPr>
          <p:cNvPr id="3" name="Ellipse 2"/>
          <p:cNvSpPr/>
          <p:nvPr/>
        </p:nvSpPr>
        <p:spPr>
          <a:xfrm rot="1575481">
            <a:off x="2252389" y="2130945"/>
            <a:ext cx="450000" cy="1755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p:cNvSpPr txBox="1"/>
          <p:nvPr/>
        </p:nvSpPr>
        <p:spPr>
          <a:xfrm>
            <a:off x="5255914" y="5139000"/>
            <a:ext cx="3240000" cy="1015663"/>
          </a:xfrm>
          <a:prstGeom prst="rect">
            <a:avLst/>
          </a:prstGeom>
          <a:noFill/>
          <a:ln w="19050">
            <a:solidFill>
              <a:srgbClr val="FF0000"/>
            </a:solidFill>
          </a:ln>
        </p:spPr>
        <p:txBody>
          <a:bodyPr wrap="square" rtlCol="0">
            <a:spAutoFit/>
          </a:bodyPr>
          <a:lstStyle/>
          <a:p>
            <a:r>
              <a:rPr lang="fr-FR" sz="1200" dirty="0"/>
              <a:t>The </a:t>
            </a:r>
            <a:r>
              <a:rPr lang="fr-FR" sz="1200" dirty="0" err="1"/>
              <a:t>worst</a:t>
            </a:r>
            <a:r>
              <a:rPr lang="fr-FR" sz="1200" dirty="0"/>
              <a:t> case scenario corresponds to 1 </a:t>
            </a:r>
            <a:r>
              <a:rPr lang="fr-FR" sz="1200" dirty="0" err="1"/>
              <a:t>particular</a:t>
            </a:r>
            <a:r>
              <a:rPr lang="fr-FR" sz="1200" dirty="0"/>
              <a:t> </a:t>
            </a:r>
            <a:r>
              <a:rPr lang="fr-FR" sz="1200" dirty="0" err="1"/>
              <a:t>member</a:t>
            </a:r>
            <a:r>
              <a:rPr lang="fr-FR" sz="1200" dirty="0"/>
              <a:t> (right)</a:t>
            </a:r>
            <a:br>
              <a:rPr lang="fr-FR" sz="1200" dirty="0"/>
            </a:br>
            <a:r>
              <a:rPr lang="fr-FR" sz="1200" b="1" dirty="0" err="1"/>
              <a:t>within</a:t>
            </a:r>
            <a:r>
              <a:rPr lang="fr-FR" sz="1200" b="1" dirty="0"/>
              <a:t> a </a:t>
            </a:r>
            <a:r>
              <a:rPr lang="fr-FR" sz="1200" b="1" dirty="0" err="1"/>
              <a:t>low</a:t>
            </a:r>
            <a:r>
              <a:rPr lang="fr-FR" sz="1200" b="1" dirty="0"/>
              <a:t> </a:t>
            </a:r>
            <a:r>
              <a:rPr lang="fr-FR" sz="1200" b="1" dirty="0" err="1"/>
              <a:t>probability</a:t>
            </a:r>
            <a:r>
              <a:rPr lang="fr-FR" sz="1200" b="1" dirty="0"/>
              <a:t> area</a:t>
            </a:r>
            <a:br>
              <a:rPr lang="fr-FR" sz="1200" dirty="0"/>
            </a:br>
            <a:r>
              <a:rPr lang="fr-FR" sz="1200" dirty="0"/>
              <a:t>(</a:t>
            </a:r>
            <a:r>
              <a:rPr lang="fr-FR" sz="1200" dirty="0" err="1"/>
              <a:t>only</a:t>
            </a:r>
            <a:r>
              <a:rPr lang="fr-FR" sz="1200" dirty="0"/>
              <a:t> few </a:t>
            </a:r>
            <a:r>
              <a:rPr lang="fr-FR" sz="1200" dirty="0" err="1"/>
              <a:t>members</a:t>
            </a:r>
            <a:r>
              <a:rPr lang="fr-FR" sz="1200" dirty="0"/>
              <a:t>, out of 50, </a:t>
            </a:r>
            <a:r>
              <a:rPr lang="fr-FR" sz="1200" dirty="0" err="1"/>
              <a:t>feature</a:t>
            </a:r>
            <a:r>
              <a:rPr lang="fr-FR" sz="1200" dirty="0"/>
              <a:t> a </a:t>
            </a:r>
            <a:r>
              <a:rPr lang="fr-FR" sz="1200" dirty="0" err="1"/>
              <a:t>threshold</a:t>
            </a:r>
            <a:r>
              <a:rPr lang="fr-FR" sz="1200" dirty="0"/>
              <a:t> </a:t>
            </a:r>
            <a:r>
              <a:rPr lang="fr-FR" sz="1200" dirty="0" err="1"/>
              <a:t>exceedance</a:t>
            </a:r>
            <a:r>
              <a:rPr lang="fr-FR" sz="1200" dirty="0"/>
              <a:t> in </a:t>
            </a:r>
            <a:r>
              <a:rPr lang="fr-FR" sz="1200" dirty="0" err="1"/>
              <a:t>this</a:t>
            </a:r>
            <a:r>
              <a:rPr lang="fr-FR" sz="1200" dirty="0"/>
              <a:t> direction)</a:t>
            </a:r>
          </a:p>
        </p:txBody>
      </p:sp>
      <p:cxnSp>
        <p:nvCxnSpPr>
          <p:cNvPr id="11" name="Connecteur droit avec flèche 10"/>
          <p:cNvCxnSpPr>
            <a:stCxn id="3" idx="6"/>
          </p:cNvCxnSpPr>
          <p:nvPr/>
        </p:nvCxnSpPr>
        <p:spPr>
          <a:xfrm>
            <a:off x="2679171" y="3107988"/>
            <a:ext cx="3872829" cy="276012"/>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3555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70384" y="1670343"/>
            <a:ext cx="3481959" cy="3323463"/>
          </a:xfrm>
          <a:prstGeom prst="rect">
            <a:avLst/>
          </a:prstGeom>
        </p:spPr>
      </p:pic>
      <p:sp>
        <p:nvSpPr>
          <p:cNvPr id="2" name="Titel 1"/>
          <p:cNvSpPr>
            <a:spLocks noGrp="1"/>
          </p:cNvSpPr>
          <p:nvPr>
            <p:ph type="title"/>
          </p:nvPr>
        </p:nvSpPr>
        <p:spPr>
          <a:xfrm>
            <a:off x="387000" y="271344"/>
            <a:ext cx="6911975" cy="561975"/>
          </a:xfrm>
        </p:spPr>
        <p:txBody>
          <a:bodyPr/>
          <a:lstStyle/>
          <a:p>
            <a:r>
              <a:rPr lang="en-GB" dirty="0"/>
              <a:t>“Least severe case” scenario</a:t>
            </a:r>
            <a:br>
              <a:rPr lang="en-GB" dirty="0"/>
            </a:br>
            <a:r>
              <a:rPr lang="en-GB" dirty="0"/>
              <a:t>in terms of population – focus on sheltering</a:t>
            </a:r>
          </a:p>
        </p:txBody>
      </p:sp>
      <p:pic>
        <p:nvPicPr>
          <p:cNvPr id="5" name="Grafik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7222" y="1014979"/>
            <a:ext cx="4954778" cy="4828042"/>
          </a:xfrm>
          <a:prstGeom prst="rect">
            <a:avLst/>
          </a:prstGeom>
        </p:spPr>
      </p:pic>
      <p:sp>
        <p:nvSpPr>
          <p:cNvPr id="6" name="Rechteck 5"/>
          <p:cNvSpPr/>
          <p:nvPr/>
        </p:nvSpPr>
        <p:spPr>
          <a:xfrm>
            <a:off x="947389"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tx1"/>
                </a:solidFill>
              </a:rPr>
              <a:t>Effective</a:t>
            </a:r>
            <a:r>
              <a:rPr lang="de-DE" dirty="0">
                <a:solidFill>
                  <a:schemeClr val="tx1"/>
                </a:solidFill>
              </a:rPr>
              <a:t> dose &gt; 10 </a:t>
            </a:r>
            <a:r>
              <a:rPr lang="de-DE" dirty="0" err="1">
                <a:solidFill>
                  <a:schemeClr val="tx1"/>
                </a:solidFill>
              </a:rPr>
              <a:t>mSv</a:t>
            </a:r>
            <a:endParaRPr lang="de-DE" dirty="0">
              <a:solidFill>
                <a:schemeClr val="tx1"/>
              </a:solidFill>
            </a:endParaRPr>
          </a:p>
        </p:txBody>
      </p:sp>
      <p:sp>
        <p:nvSpPr>
          <p:cNvPr id="7" name="Rechteck 6"/>
          <p:cNvSpPr/>
          <p:nvPr/>
        </p:nvSpPr>
        <p:spPr>
          <a:xfrm>
            <a:off x="5382000"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14 </a:t>
            </a:r>
            <a:r>
              <a:rPr lang="de-DE" dirty="0" err="1">
                <a:solidFill>
                  <a:schemeClr val="tx1"/>
                </a:solidFill>
              </a:rPr>
              <a:t>effective</a:t>
            </a:r>
            <a:r>
              <a:rPr lang="de-DE" dirty="0">
                <a:solidFill>
                  <a:schemeClr val="tx1"/>
                </a:solidFill>
              </a:rPr>
              <a:t> dose </a:t>
            </a:r>
          </a:p>
        </p:txBody>
      </p:sp>
      <p:pic>
        <p:nvPicPr>
          <p:cNvPr id="8" name="Grafik 7"/>
          <p:cNvPicPr>
            <a:picLocks noChangeAspect="1"/>
          </p:cNvPicPr>
          <p:nvPr/>
        </p:nvPicPr>
        <p:blipFill>
          <a:blip r:embed="rId4"/>
          <a:stretch>
            <a:fillRect/>
          </a:stretch>
        </p:blipFill>
        <p:spPr>
          <a:xfrm>
            <a:off x="5247000" y="1715288"/>
            <a:ext cx="1400560" cy="661012"/>
          </a:xfrm>
          <a:prstGeom prst="rect">
            <a:avLst/>
          </a:prstGeom>
        </p:spPr>
      </p:pic>
      <p:sp>
        <p:nvSpPr>
          <p:cNvPr id="3" name="Ellipse 2"/>
          <p:cNvSpPr/>
          <p:nvPr/>
        </p:nvSpPr>
        <p:spPr>
          <a:xfrm rot="19361908">
            <a:off x="2357752" y="3281941"/>
            <a:ext cx="450000" cy="1755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p:cNvSpPr txBox="1"/>
          <p:nvPr/>
        </p:nvSpPr>
        <p:spPr>
          <a:xfrm>
            <a:off x="5427000" y="5274000"/>
            <a:ext cx="3240000" cy="646331"/>
          </a:xfrm>
          <a:prstGeom prst="rect">
            <a:avLst/>
          </a:prstGeom>
          <a:noFill/>
          <a:ln w="19050">
            <a:solidFill>
              <a:srgbClr val="FF0000"/>
            </a:solidFill>
          </a:ln>
        </p:spPr>
        <p:txBody>
          <a:bodyPr wrap="square" rtlCol="0">
            <a:spAutoFit/>
          </a:bodyPr>
          <a:lstStyle/>
          <a:p>
            <a:r>
              <a:rPr lang="fr-FR" sz="1200" dirty="0"/>
              <a:t>The least </a:t>
            </a:r>
            <a:r>
              <a:rPr lang="fr-FR" sz="1200" dirty="0" err="1"/>
              <a:t>severe</a:t>
            </a:r>
            <a:r>
              <a:rPr lang="fr-FR" sz="1200" dirty="0"/>
              <a:t> case scenario corresponds to 1 </a:t>
            </a:r>
            <a:r>
              <a:rPr lang="fr-FR" sz="1200" dirty="0" err="1"/>
              <a:t>particular</a:t>
            </a:r>
            <a:r>
              <a:rPr lang="fr-FR" sz="1200" dirty="0"/>
              <a:t> </a:t>
            </a:r>
            <a:r>
              <a:rPr lang="fr-FR" sz="1200" dirty="0" err="1"/>
              <a:t>member</a:t>
            </a:r>
            <a:r>
              <a:rPr lang="fr-FR" sz="1200" dirty="0"/>
              <a:t> (right)</a:t>
            </a:r>
            <a:br>
              <a:rPr lang="fr-FR" sz="1200" dirty="0"/>
            </a:br>
            <a:r>
              <a:rPr lang="fr-FR" sz="1200" b="1" dirty="0" err="1"/>
              <a:t>within</a:t>
            </a:r>
            <a:r>
              <a:rPr lang="fr-FR" sz="1200" b="1" dirty="0"/>
              <a:t> a high </a:t>
            </a:r>
            <a:r>
              <a:rPr lang="fr-FR" sz="1200" b="1" dirty="0" err="1"/>
              <a:t>probability</a:t>
            </a:r>
            <a:r>
              <a:rPr lang="fr-FR" sz="1200" b="1" dirty="0"/>
              <a:t> area.</a:t>
            </a:r>
            <a:endParaRPr lang="fr-FR" sz="1200" dirty="0"/>
          </a:p>
        </p:txBody>
      </p:sp>
      <p:cxnSp>
        <p:nvCxnSpPr>
          <p:cNvPr id="11" name="Connecteur droit avec flèche 10"/>
          <p:cNvCxnSpPr>
            <a:stCxn id="3" idx="6"/>
          </p:cNvCxnSpPr>
          <p:nvPr/>
        </p:nvCxnSpPr>
        <p:spPr>
          <a:xfrm flipV="1">
            <a:off x="2761730" y="3789000"/>
            <a:ext cx="3610270" cy="234089"/>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1276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87871" y="414000"/>
            <a:ext cx="7196475" cy="494999"/>
          </a:xfrm>
        </p:spPr>
        <p:txBody>
          <a:bodyPr/>
          <a:lstStyle/>
          <a:p>
            <a:r>
              <a:rPr lang="en-GB" dirty="0"/>
              <a:t>Least severe vs. worst case scenario</a:t>
            </a:r>
          </a:p>
        </p:txBody>
      </p:sp>
      <p:sp>
        <p:nvSpPr>
          <p:cNvPr id="6" name="Rechteck 5"/>
          <p:cNvSpPr/>
          <p:nvPr/>
        </p:nvSpPr>
        <p:spPr>
          <a:xfrm>
            <a:off x="722704" y="1179000"/>
            <a:ext cx="3174611"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14 </a:t>
            </a:r>
            <a:r>
              <a:rPr lang="de-DE" dirty="0" err="1">
                <a:solidFill>
                  <a:schemeClr val="tx1"/>
                </a:solidFill>
              </a:rPr>
              <a:t>effective</a:t>
            </a:r>
            <a:r>
              <a:rPr lang="de-DE" dirty="0">
                <a:solidFill>
                  <a:schemeClr val="tx1"/>
                </a:solidFill>
              </a:rPr>
              <a:t> dose</a:t>
            </a:r>
          </a:p>
        </p:txBody>
      </p:sp>
      <p:pic>
        <p:nvPicPr>
          <p:cNvPr id="4" name="Grafik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57000" y="1674000"/>
            <a:ext cx="3510000" cy="3355220"/>
          </a:xfrm>
          <a:prstGeom prst="rect">
            <a:avLst/>
          </a:prstGeom>
        </p:spPr>
      </p:pic>
      <p:sp>
        <p:nvSpPr>
          <p:cNvPr id="7" name="Rechteck 6"/>
          <p:cNvSpPr/>
          <p:nvPr/>
        </p:nvSpPr>
        <p:spPr>
          <a:xfrm>
            <a:off x="5382000"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1 </a:t>
            </a:r>
            <a:r>
              <a:rPr lang="de-DE" dirty="0" err="1">
                <a:solidFill>
                  <a:schemeClr val="tx1"/>
                </a:solidFill>
              </a:rPr>
              <a:t>effective</a:t>
            </a:r>
            <a:r>
              <a:rPr lang="de-DE" dirty="0">
                <a:solidFill>
                  <a:schemeClr val="tx1"/>
                </a:solidFill>
              </a:rPr>
              <a:t> dose</a:t>
            </a:r>
          </a:p>
        </p:txBody>
      </p:sp>
      <p:pic>
        <p:nvPicPr>
          <p:cNvPr id="8" name="Grafik 7"/>
          <p:cNvPicPr>
            <a:picLocks noChangeAspect="1"/>
          </p:cNvPicPr>
          <p:nvPr/>
        </p:nvPicPr>
        <p:blipFill>
          <a:blip r:embed="rId3"/>
          <a:stretch>
            <a:fillRect/>
          </a:stretch>
        </p:blipFill>
        <p:spPr>
          <a:xfrm>
            <a:off x="5247000" y="1715288"/>
            <a:ext cx="1400560" cy="661012"/>
          </a:xfrm>
          <a:prstGeom prst="rect">
            <a:avLst/>
          </a:prstGeom>
        </p:spPr>
      </p:pic>
      <p:pic>
        <p:nvPicPr>
          <p:cNvPr id="9" name="Grafik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9031" y="1705757"/>
            <a:ext cx="3481959" cy="3323463"/>
          </a:xfrm>
          <a:prstGeom prst="rect">
            <a:avLst/>
          </a:prstGeom>
        </p:spPr>
      </p:pic>
      <p:pic>
        <p:nvPicPr>
          <p:cNvPr id="10" name="Grafik 9"/>
          <p:cNvPicPr>
            <a:picLocks noChangeAspect="1"/>
          </p:cNvPicPr>
          <p:nvPr/>
        </p:nvPicPr>
        <p:blipFill>
          <a:blip r:embed="rId3"/>
          <a:stretch>
            <a:fillRect/>
          </a:stretch>
        </p:blipFill>
        <p:spPr>
          <a:xfrm>
            <a:off x="657000" y="1747045"/>
            <a:ext cx="1400560" cy="661012"/>
          </a:xfrm>
          <a:prstGeom prst="rect">
            <a:avLst/>
          </a:prstGeom>
        </p:spPr>
      </p:pic>
      <p:sp>
        <p:nvSpPr>
          <p:cNvPr id="11" name="Textfeld 10"/>
          <p:cNvSpPr txBox="1"/>
          <p:nvPr/>
        </p:nvSpPr>
        <p:spPr>
          <a:xfrm>
            <a:off x="633909" y="5137327"/>
            <a:ext cx="3352200" cy="369332"/>
          </a:xfrm>
          <a:prstGeom prst="rect">
            <a:avLst/>
          </a:prstGeom>
          <a:noFill/>
        </p:spPr>
        <p:txBody>
          <a:bodyPr wrap="none" rtlCol="0">
            <a:spAutoFit/>
          </a:bodyPr>
          <a:lstStyle/>
          <a:p>
            <a:r>
              <a:rPr lang="de-DE" dirty="0"/>
              <a:t>Population &gt; 10 </a:t>
            </a:r>
            <a:r>
              <a:rPr lang="de-DE" dirty="0" err="1"/>
              <a:t>mSv</a:t>
            </a:r>
            <a:r>
              <a:rPr lang="de-DE" dirty="0"/>
              <a:t>: ~ 35 000</a:t>
            </a:r>
          </a:p>
        </p:txBody>
      </p:sp>
      <p:sp>
        <p:nvSpPr>
          <p:cNvPr id="12" name="Textfeld 11"/>
          <p:cNvSpPr txBox="1"/>
          <p:nvPr/>
        </p:nvSpPr>
        <p:spPr>
          <a:xfrm>
            <a:off x="5173703" y="5137327"/>
            <a:ext cx="3480440" cy="369332"/>
          </a:xfrm>
          <a:prstGeom prst="rect">
            <a:avLst/>
          </a:prstGeom>
          <a:noFill/>
        </p:spPr>
        <p:txBody>
          <a:bodyPr wrap="none" rtlCol="0">
            <a:spAutoFit/>
          </a:bodyPr>
          <a:lstStyle/>
          <a:p>
            <a:r>
              <a:rPr lang="de-DE" dirty="0"/>
              <a:t>Population &gt; 10 </a:t>
            </a:r>
            <a:r>
              <a:rPr lang="de-DE" dirty="0" err="1"/>
              <a:t>mSv</a:t>
            </a:r>
            <a:r>
              <a:rPr lang="de-DE" dirty="0"/>
              <a:t>: ~ 765 000</a:t>
            </a:r>
          </a:p>
        </p:txBody>
      </p:sp>
    </p:spTree>
    <p:extLst>
      <p:ext uri="{BB962C8B-B14F-4D97-AF65-F5344CB8AC3E}">
        <p14:creationId xmlns:p14="http://schemas.microsoft.com/office/powerpoint/2010/main" val="38278919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Discussion– stage 1</a:t>
            </a:r>
            <a:br>
              <a:rPr lang="en-GB" dirty="0"/>
            </a:br>
            <a:r>
              <a:rPr lang="en-GB" dirty="0"/>
              <a:t>Estimated time to release: 24 hours</a:t>
            </a:r>
          </a:p>
        </p:txBody>
      </p:sp>
      <p:sp>
        <p:nvSpPr>
          <p:cNvPr id="3" name="Inhaltsplatzhalter 2"/>
          <p:cNvSpPr>
            <a:spLocks noGrp="1"/>
          </p:cNvSpPr>
          <p:nvPr>
            <p:ph idx="1"/>
          </p:nvPr>
        </p:nvSpPr>
        <p:spPr>
          <a:xfrm>
            <a:off x="1377000" y="2220844"/>
            <a:ext cx="6750000" cy="475437"/>
          </a:xfrm>
        </p:spPr>
        <p:txBody>
          <a:bodyPr/>
          <a:lstStyle/>
          <a:p>
            <a:pPr marL="0" indent="0">
              <a:buNone/>
            </a:pPr>
            <a:r>
              <a:rPr lang="en-GB" sz="2400" dirty="0">
                <a:solidFill>
                  <a:srgbClr val="C00000"/>
                </a:solidFill>
              </a:rPr>
              <a:t>Sequence 2: Focus on evacuation (10 minutes)</a:t>
            </a:r>
          </a:p>
          <a:p>
            <a:pPr marL="0" indent="0">
              <a:buNone/>
            </a:pPr>
            <a:endParaRPr lang="en-GB" sz="2400" dirty="0">
              <a:solidFill>
                <a:srgbClr val="C00000"/>
              </a:solidFill>
            </a:endParaRPr>
          </a:p>
        </p:txBody>
      </p:sp>
      <p:pic>
        <p:nvPicPr>
          <p:cNvPr id="5" name="Image 4">
            <a:extLst>
              <a:ext uri="{FF2B5EF4-FFF2-40B4-BE49-F238E27FC236}">
                <a16:creationId xmlns:a16="http://schemas.microsoft.com/office/drawing/2014/main" id="{DC5371E9-F8C1-DA47-A92F-35ADF8E904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0662" y="3834000"/>
            <a:ext cx="750224" cy="825246"/>
          </a:xfrm>
          <a:prstGeom prst="rect">
            <a:avLst/>
          </a:prstGeom>
        </p:spPr>
      </p:pic>
      <p:sp>
        <p:nvSpPr>
          <p:cNvPr id="6" name="Rectangle 5">
            <a:extLst>
              <a:ext uri="{FF2B5EF4-FFF2-40B4-BE49-F238E27FC236}">
                <a16:creationId xmlns:a16="http://schemas.microsoft.com/office/drawing/2014/main" id="{D6E7C3BC-3D71-7349-9F7D-DBB02ED0C518}"/>
              </a:ext>
            </a:extLst>
          </p:cNvPr>
          <p:cNvSpPr/>
          <p:nvPr/>
        </p:nvSpPr>
        <p:spPr>
          <a:xfrm>
            <a:off x="1463574" y="3461793"/>
            <a:ext cx="7383425" cy="1323439"/>
          </a:xfrm>
          <a:prstGeom prst="rect">
            <a:avLst/>
          </a:prstGeom>
          <a:ln>
            <a:solidFill>
              <a:srgbClr val="0070C0"/>
            </a:solidFill>
          </a:ln>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buFont typeface="Wingdings" panose="05000000000000000000" pitchFamily="2" charset="2"/>
              <a:buChar char="§"/>
            </a:pPr>
            <a:r>
              <a:rPr lang="fr-FR" sz="1600" dirty="0" err="1"/>
              <a:t>What</a:t>
            </a:r>
            <a:r>
              <a:rPr lang="fr-FR" sz="1600" dirty="0"/>
              <a:t> </a:t>
            </a:r>
            <a:r>
              <a:rPr lang="fr-FR" sz="1600" dirty="0" err="1"/>
              <a:t>would</a:t>
            </a:r>
            <a:r>
              <a:rPr lang="fr-FR" sz="1600" dirty="0"/>
              <a:t> </a:t>
            </a:r>
            <a:r>
              <a:rPr lang="fr-FR" sz="1600" dirty="0" err="1"/>
              <a:t>be</a:t>
            </a:r>
            <a:r>
              <a:rPr lang="fr-FR" sz="1600" dirty="0"/>
              <a:t> </a:t>
            </a:r>
            <a:r>
              <a:rPr lang="fr-FR" sz="1600" dirty="0" err="1"/>
              <a:t>your</a:t>
            </a:r>
            <a:r>
              <a:rPr lang="fr-FR" sz="1600" dirty="0"/>
              <a:t> </a:t>
            </a:r>
            <a:r>
              <a:rPr lang="fr-FR" sz="1600" dirty="0" err="1"/>
              <a:t>recommendations</a:t>
            </a:r>
            <a:r>
              <a:rPr lang="fr-FR" sz="1600" dirty="0"/>
              <a:t> to </a:t>
            </a:r>
            <a:r>
              <a:rPr lang="fr-FR" sz="1600" dirty="0" err="1"/>
              <a:t>decision</a:t>
            </a:r>
            <a:r>
              <a:rPr lang="fr-FR" sz="1600" dirty="0"/>
              <a:t> </a:t>
            </a:r>
            <a:r>
              <a:rPr lang="fr-FR" sz="1600" dirty="0" err="1"/>
              <a:t>makers</a:t>
            </a:r>
            <a:r>
              <a:rPr lang="fr-FR" sz="1600" dirty="0"/>
              <a:t>? </a:t>
            </a:r>
          </a:p>
          <a:p>
            <a:pPr marL="285750" indent="-285750">
              <a:buFont typeface="Wingdings" panose="05000000000000000000" pitchFamily="2" charset="2"/>
              <a:buChar char="§"/>
            </a:pPr>
            <a:r>
              <a:rPr lang="fr-FR" sz="1600" dirty="0"/>
              <a:t>In </a:t>
            </a:r>
            <a:r>
              <a:rPr lang="fr-FR" sz="1600" dirty="0" err="1"/>
              <a:t>which</a:t>
            </a:r>
            <a:r>
              <a:rPr lang="fr-FR" sz="1600" dirty="0"/>
              <a:t> areas </a:t>
            </a:r>
            <a:r>
              <a:rPr lang="fr-FR" sz="1600" dirty="0" err="1"/>
              <a:t>implement</a:t>
            </a:r>
            <a:r>
              <a:rPr lang="fr-FR" sz="1600" dirty="0"/>
              <a:t> </a:t>
            </a:r>
            <a:r>
              <a:rPr lang="fr-FR" sz="1600" dirty="0" err="1"/>
              <a:t>evacuation</a:t>
            </a:r>
            <a:r>
              <a:rPr lang="fr-FR" sz="1600" dirty="0"/>
              <a:t> / </a:t>
            </a:r>
            <a:r>
              <a:rPr lang="fr-FR" sz="1600" dirty="0" err="1"/>
              <a:t>sheltering</a:t>
            </a:r>
            <a:r>
              <a:rPr lang="fr-FR" sz="1600" dirty="0"/>
              <a:t>? </a:t>
            </a:r>
          </a:p>
          <a:p>
            <a:pPr marL="285750" indent="-285750">
              <a:buFont typeface="Wingdings" panose="05000000000000000000" pitchFamily="2" charset="2"/>
              <a:buChar char="§"/>
            </a:pPr>
            <a:r>
              <a:rPr lang="fr-FR" sz="1600" dirty="0"/>
              <a:t>On the basis of </a:t>
            </a:r>
            <a:r>
              <a:rPr lang="fr-FR" sz="1600" dirty="0" err="1"/>
              <a:t>which</a:t>
            </a:r>
            <a:r>
              <a:rPr lang="fr-FR" sz="1600" dirty="0"/>
              <a:t> </a:t>
            </a:r>
            <a:r>
              <a:rPr lang="fr-FR" sz="1600" dirty="0" err="1"/>
              <a:t>map</a:t>
            </a:r>
            <a:r>
              <a:rPr lang="fr-FR" sz="1600" dirty="0"/>
              <a:t> / variable / </a:t>
            </a:r>
            <a:r>
              <a:rPr lang="fr-FR" sz="1600" dirty="0" err="1"/>
              <a:t>criteria</a:t>
            </a:r>
            <a:r>
              <a:rPr lang="fr-FR" sz="1600" dirty="0"/>
              <a:t>?</a:t>
            </a:r>
          </a:p>
          <a:p>
            <a:pPr marL="285750" indent="-285750">
              <a:buFont typeface="Wingdings" panose="05000000000000000000" pitchFamily="2" charset="2"/>
              <a:buChar char="§"/>
            </a:pPr>
            <a:r>
              <a:rPr lang="fr-FR" sz="1600" dirty="0" err="1"/>
              <a:t>What</a:t>
            </a:r>
            <a:r>
              <a:rPr lang="fr-FR" sz="1600" dirty="0"/>
              <a:t> </a:t>
            </a:r>
            <a:r>
              <a:rPr lang="fr-FR" sz="1600" dirty="0" err="1"/>
              <a:t>additional</a:t>
            </a:r>
            <a:r>
              <a:rPr lang="fr-FR" sz="1600" dirty="0"/>
              <a:t> information </a:t>
            </a:r>
            <a:r>
              <a:rPr lang="fr-FR" sz="1600" dirty="0" err="1"/>
              <a:t>would</a:t>
            </a:r>
            <a:r>
              <a:rPr lang="fr-FR" sz="1600" dirty="0"/>
              <a:t> </a:t>
            </a:r>
            <a:r>
              <a:rPr lang="fr-FR" sz="1600" dirty="0" err="1"/>
              <a:t>you</a:t>
            </a:r>
            <a:r>
              <a:rPr lang="fr-FR" sz="1600" dirty="0"/>
              <a:t> </a:t>
            </a:r>
            <a:r>
              <a:rPr lang="fr-FR" sz="1600" dirty="0" err="1"/>
              <a:t>need</a:t>
            </a:r>
            <a:r>
              <a:rPr lang="fr-FR" sz="1600" dirty="0"/>
              <a:t>?</a:t>
            </a:r>
          </a:p>
          <a:p>
            <a:pPr marL="285750" indent="-285750">
              <a:buFont typeface="Wingdings" panose="05000000000000000000" pitchFamily="2" charset="2"/>
              <a:buChar char="§"/>
            </a:pPr>
            <a:r>
              <a:rPr lang="fr-FR" sz="1600" dirty="0" err="1"/>
              <a:t>What</a:t>
            </a:r>
            <a:r>
              <a:rPr lang="fr-FR" sz="1600" dirty="0"/>
              <a:t> supports are </a:t>
            </a:r>
            <a:r>
              <a:rPr lang="fr-FR" sz="1600" dirty="0" err="1"/>
              <a:t>useful</a:t>
            </a:r>
            <a:r>
              <a:rPr lang="fr-FR" sz="1600" dirty="0"/>
              <a:t> / </a:t>
            </a:r>
            <a:r>
              <a:rPr lang="fr-FR" sz="1600" dirty="0" err="1"/>
              <a:t>confusing</a:t>
            </a:r>
            <a:r>
              <a:rPr lang="fr-FR" sz="1600" dirty="0"/>
              <a:t> / </a:t>
            </a:r>
            <a:r>
              <a:rPr lang="fr-FR" sz="1600" dirty="0" err="1"/>
              <a:t>needed</a:t>
            </a:r>
            <a:r>
              <a:rPr lang="fr-FR" sz="1600" dirty="0"/>
              <a:t> by experts / </a:t>
            </a:r>
            <a:r>
              <a:rPr lang="fr-FR" sz="1600" dirty="0" err="1"/>
              <a:t>decision</a:t>
            </a:r>
            <a:r>
              <a:rPr lang="fr-FR" sz="1600" dirty="0"/>
              <a:t> </a:t>
            </a:r>
            <a:r>
              <a:rPr lang="fr-FR" sz="1600" dirty="0" err="1"/>
              <a:t>makers</a:t>
            </a:r>
            <a:r>
              <a:rPr lang="fr-FR" sz="1600" dirty="0"/>
              <a:t>?</a:t>
            </a:r>
          </a:p>
        </p:txBody>
      </p:sp>
    </p:spTree>
    <p:extLst>
      <p:ext uri="{BB962C8B-B14F-4D97-AF65-F5344CB8AC3E}">
        <p14:creationId xmlns:p14="http://schemas.microsoft.com/office/powerpoint/2010/main" val="3904244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0525" y="333375"/>
            <a:ext cx="7556475" cy="561975"/>
          </a:xfrm>
        </p:spPr>
        <p:txBody>
          <a:bodyPr/>
          <a:lstStyle/>
          <a:p>
            <a:r>
              <a:rPr lang="en-GB" dirty="0"/>
              <a:t>Prognostic frequency map</a:t>
            </a:r>
            <a:br>
              <a:rPr lang="en-GB" dirty="0"/>
            </a:br>
            <a:r>
              <a:rPr lang="en-GB" dirty="0"/>
              <a:t>for areas above the threshold value for evacuation</a:t>
            </a:r>
            <a:endParaRPr lang="fr-FR" dirty="0"/>
          </a:p>
        </p:txBody>
      </p:sp>
      <p:pic>
        <p:nvPicPr>
          <p:cNvPr id="6" name="Grafik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7675" y="1031400"/>
            <a:ext cx="4954325" cy="4827600"/>
          </a:xfrm>
          <a:prstGeom prst="rect">
            <a:avLst/>
          </a:prstGeom>
          <a:ln>
            <a:noFill/>
          </a:ln>
        </p:spPr>
      </p:pic>
      <p:sp>
        <p:nvSpPr>
          <p:cNvPr id="7" name="Rechteck 5"/>
          <p:cNvSpPr/>
          <p:nvPr/>
        </p:nvSpPr>
        <p:spPr>
          <a:xfrm>
            <a:off x="837000" y="1179000"/>
            <a:ext cx="3305389"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tx1"/>
                </a:solidFill>
              </a:rPr>
              <a:t>Effective</a:t>
            </a:r>
            <a:r>
              <a:rPr lang="de-DE" dirty="0">
                <a:solidFill>
                  <a:schemeClr val="tx1"/>
                </a:solidFill>
              </a:rPr>
              <a:t> dose &gt; 100 </a:t>
            </a:r>
            <a:r>
              <a:rPr lang="de-DE" dirty="0" err="1">
                <a:solidFill>
                  <a:schemeClr val="tx1"/>
                </a:solidFill>
              </a:rPr>
              <a:t>mSv</a:t>
            </a:r>
            <a:endParaRPr lang="de-DE" dirty="0">
              <a:solidFill>
                <a:schemeClr val="tx1"/>
              </a:solidFill>
            </a:endParaRPr>
          </a:p>
        </p:txBody>
      </p:sp>
      <p:pic>
        <p:nvPicPr>
          <p:cNvPr id="5" name="Grafik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806702" y="1179000"/>
            <a:ext cx="4185001" cy="4455000"/>
          </a:xfrm>
          <a:prstGeom prst="rect">
            <a:avLst/>
          </a:prstGeom>
          <a:ln w="12700">
            <a:solidFill>
              <a:schemeClr val="tx1"/>
            </a:solidFill>
          </a:ln>
        </p:spPr>
      </p:pic>
      <p:sp>
        <p:nvSpPr>
          <p:cNvPr id="8" name="Rechteck 7"/>
          <p:cNvSpPr/>
          <p:nvPr/>
        </p:nvSpPr>
        <p:spPr>
          <a:xfrm>
            <a:off x="1377000" y="2888999"/>
            <a:ext cx="1440000" cy="153000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0" name="Gerader Verbinder 9"/>
          <p:cNvCxnSpPr/>
          <p:nvPr/>
        </p:nvCxnSpPr>
        <p:spPr>
          <a:xfrm flipV="1">
            <a:off x="1377000" y="1179000"/>
            <a:ext cx="3429702" cy="171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Gerader Verbinder 11"/>
          <p:cNvCxnSpPr/>
          <p:nvPr/>
        </p:nvCxnSpPr>
        <p:spPr>
          <a:xfrm>
            <a:off x="1377000" y="4419000"/>
            <a:ext cx="3429702" cy="1215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Gerade Verbindung mit Pfeil 3"/>
          <p:cNvCxnSpPr/>
          <p:nvPr/>
        </p:nvCxnSpPr>
        <p:spPr>
          <a:xfrm flipV="1">
            <a:off x="6574971" y="3251200"/>
            <a:ext cx="268515" cy="674914"/>
          </a:xfrm>
          <a:prstGeom prst="straightConnector1">
            <a:avLst/>
          </a:prstGeom>
          <a:ln w="25400">
            <a:solidFill>
              <a:srgbClr val="C0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6782857" y="3582056"/>
            <a:ext cx="434414" cy="184666"/>
          </a:xfrm>
          <a:prstGeom prst="rect">
            <a:avLst/>
          </a:prstGeom>
          <a:solidFill>
            <a:schemeClr val="bg1"/>
          </a:solidFill>
        </p:spPr>
        <p:txBody>
          <a:bodyPr wrap="none" lIns="0" tIns="0" rIns="0" bIns="0" rtlCol="0">
            <a:spAutoFit/>
          </a:bodyPr>
          <a:lstStyle/>
          <a:p>
            <a:r>
              <a:rPr lang="de-DE" sz="1200" b="1" dirty="0">
                <a:solidFill>
                  <a:srgbClr val="C00000"/>
                </a:solidFill>
              </a:rPr>
              <a:t>10 km</a:t>
            </a:r>
          </a:p>
        </p:txBody>
      </p:sp>
      <p:cxnSp>
        <p:nvCxnSpPr>
          <p:cNvPr id="15" name="Gerade Verbindung mit Pfeil 14"/>
          <p:cNvCxnSpPr/>
          <p:nvPr/>
        </p:nvCxnSpPr>
        <p:spPr>
          <a:xfrm flipV="1">
            <a:off x="5522063" y="3251200"/>
            <a:ext cx="1321423" cy="791029"/>
          </a:xfrm>
          <a:prstGeom prst="straightConnector1">
            <a:avLst/>
          </a:prstGeom>
          <a:ln w="25400">
            <a:solidFill>
              <a:srgbClr val="FA8214"/>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18" name="Textfeld 17"/>
          <p:cNvSpPr txBox="1"/>
          <p:nvPr/>
        </p:nvSpPr>
        <p:spPr>
          <a:xfrm>
            <a:off x="5473569" y="3554381"/>
            <a:ext cx="434414" cy="184666"/>
          </a:xfrm>
          <a:prstGeom prst="rect">
            <a:avLst/>
          </a:prstGeom>
          <a:solidFill>
            <a:schemeClr val="bg1"/>
          </a:solidFill>
        </p:spPr>
        <p:txBody>
          <a:bodyPr wrap="none" lIns="0" tIns="0" rIns="0" bIns="0" rtlCol="0">
            <a:spAutoFit/>
          </a:bodyPr>
          <a:lstStyle/>
          <a:p>
            <a:r>
              <a:rPr lang="de-DE" sz="1200" b="1" dirty="0">
                <a:solidFill>
                  <a:srgbClr val="FA8214"/>
                </a:solidFill>
              </a:rPr>
              <a:t>20 km</a:t>
            </a:r>
          </a:p>
        </p:txBody>
      </p:sp>
    </p:spTree>
    <p:extLst>
      <p:ext uri="{BB962C8B-B14F-4D97-AF65-F5344CB8AC3E}">
        <p14:creationId xmlns:p14="http://schemas.microsoft.com/office/powerpoint/2010/main" val="1230390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contenido"/>
          <p:cNvSpPr>
            <a:spLocks noGrp="1"/>
          </p:cNvSpPr>
          <p:nvPr>
            <p:ph idx="1"/>
          </p:nvPr>
        </p:nvSpPr>
        <p:spPr>
          <a:xfrm>
            <a:off x="454656" y="3433170"/>
            <a:ext cx="8348629" cy="2326572"/>
          </a:xfrm>
        </p:spPr>
        <p:txBody>
          <a:bodyPr/>
          <a:lstStyle/>
          <a:p>
            <a:r>
              <a:rPr lang="fr-FR" sz="1700" dirty="0"/>
              <a:t>Introduction to the scenario and </a:t>
            </a:r>
            <a:r>
              <a:rPr lang="fr-FR" sz="1700" dirty="0" err="1"/>
              <a:t>context</a:t>
            </a:r>
            <a:endParaRPr lang="fr-FR" sz="1700" dirty="0"/>
          </a:p>
          <a:p>
            <a:r>
              <a:rPr lang="fr-FR" sz="1700" dirty="0" err="1"/>
              <a:t>Presentation</a:t>
            </a:r>
            <a:r>
              <a:rPr lang="fr-FR" sz="1700" dirty="0"/>
              <a:t> of </a:t>
            </a:r>
            <a:r>
              <a:rPr lang="fr-FR" sz="1700" dirty="0" err="1"/>
              <a:t>several</a:t>
            </a:r>
            <a:r>
              <a:rPr lang="fr-FR" sz="1700" dirty="0"/>
              <a:t> </a:t>
            </a:r>
            <a:r>
              <a:rPr lang="fr-FR" sz="1700" dirty="0" err="1"/>
              <a:t>maps</a:t>
            </a:r>
            <a:r>
              <a:rPr lang="fr-FR" sz="1700" dirty="0"/>
              <a:t> / supports </a:t>
            </a:r>
            <a:r>
              <a:rPr lang="fr-FR" sz="1700" dirty="0" err="1"/>
              <a:t>followed</a:t>
            </a:r>
            <a:r>
              <a:rPr lang="fr-FR" sz="1700" dirty="0"/>
              <a:t> by 10-minutes discussion per </a:t>
            </a:r>
            <a:r>
              <a:rPr lang="fr-FR" sz="1700" dirty="0" err="1"/>
              <a:t>sequence</a:t>
            </a:r>
            <a:endParaRPr lang="fr-FR" sz="1700" dirty="0"/>
          </a:p>
          <a:p>
            <a:r>
              <a:rPr lang="fr-FR" sz="1700" dirty="0"/>
              <a:t>Focus on: </a:t>
            </a:r>
          </a:p>
          <a:p>
            <a:pPr lvl="1"/>
            <a:r>
              <a:rPr lang="fr-FR" sz="1500" dirty="0" err="1"/>
              <a:t>Evacuation</a:t>
            </a:r>
            <a:r>
              <a:rPr lang="fr-FR" sz="1500" dirty="0"/>
              <a:t>, </a:t>
            </a:r>
          </a:p>
          <a:p>
            <a:pPr lvl="1"/>
            <a:r>
              <a:rPr lang="fr-FR" sz="1500" dirty="0" err="1"/>
              <a:t>Sheltering</a:t>
            </a:r>
            <a:r>
              <a:rPr lang="fr-FR" sz="1500" dirty="0"/>
              <a:t> </a:t>
            </a:r>
          </a:p>
          <a:p>
            <a:pPr lvl="1"/>
            <a:r>
              <a:rPr lang="fr-FR" sz="1500" dirty="0"/>
              <a:t>Food restriction</a:t>
            </a:r>
          </a:p>
          <a:p>
            <a:r>
              <a:rPr lang="fr-FR" sz="1700" dirty="0"/>
              <a:t>The scenario </a:t>
            </a:r>
            <a:r>
              <a:rPr lang="fr-FR" sz="1700" dirty="0" err="1"/>
              <a:t>will</a:t>
            </a:r>
            <a:r>
              <a:rPr lang="fr-FR" sz="1700" dirty="0"/>
              <a:t> </a:t>
            </a:r>
            <a:r>
              <a:rPr lang="fr-FR" sz="1700" dirty="0" err="1"/>
              <a:t>be</a:t>
            </a:r>
            <a:r>
              <a:rPr lang="fr-FR" sz="1700" dirty="0"/>
              <a:t> </a:t>
            </a:r>
            <a:r>
              <a:rPr lang="fr-FR" sz="1700" dirty="0" err="1"/>
              <a:t>used</a:t>
            </a:r>
            <a:r>
              <a:rPr lang="fr-FR" sz="1700" dirty="0"/>
              <a:t> as a </a:t>
            </a:r>
            <a:r>
              <a:rPr lang="fr-FR" sz="1700" dirty="0" err="1"/>
              <a:t>common</a:t>
            </a:r>
            <a:r>
              <a:rPr lang="fr-FR" sz="1700" dirty="0"/>
              <a:t> thread </a:t>
            </a:r>
            <a:r>
              <a:rPr lang="fr-FR" sz="1700" dirty="0" err="1"/>
              <a:t>throughout</a:t>
            </a:r>
            <a:r>
              <a:rPr lang="fr-FR" sz="1700" dirty="0"/>
              <a:t> the </a:t>
            </a:r>
            <a:r>
              <a:rPr lang="fr-FR" sz="1700" dirty="0" err="1"/>
              <a:t>dissemination</a:t>
            </a:r>
            <a:r>
              <a:rPr lang="fr-FR" sz="1700" dirty="0"/>
              <a:t> workshop, topics </a:t>
            </a:r>
            <a:r>
              <a:rPr lang="fr-FR" sz="1700" dirty="0" err="1"/>
              <a:t>related</a:t>
            </a:r>
            <a:r>
              <a:rPr lang="fr-FR" sz="1700" dirty="0"/>
              <a:t> to </a:t>
            </a:r>
            <a:r>
              <a:rPr lang="fr-FR" sz="1700" dirty="0" err="1"/>
              <a:t>other</a:t>
            </a:r>
            <a:r>
              <a:rPr lang="fr-FR" sz="1700" dirty="0"/>
              <a:t> </a:t>
            </a:r>
            <a:r>
              <a:rPr lang="fr-FR" sz="1700" dirty="0" err="1"/>
              <a:t>WPs</a:t>
            </a:r>
            <a:r>
              <a:rPr lang="fr-FR" sz="1700" dirty="0"/>
              <a:t> </a:t>
            </a:r>
            <a:r>
              <a:rPr lang="fr-FR" sz="1700" dirty="0" err="1"/>
              <a:t>will</a:t>
            </a:r>
            <a:r>
              <a:rPr lang="fr-FR" sz="1700" dirty="0"/>
              <a:t> </a:t>
            </a:r>
            <a:r>
              <a:rPr lang="fr-FR" sz="1700" dirty="0" err="1"/>
              <a:t>then</a:t>
            </a:r>
            <a:r>
              <a:rPr lang="fr-FR" sz="1700" dirty="0"/>
              <a:t> </a:t>
            </a:r>
            <a:r>
              <a:rPr lang="fr-FR" sz="1700" dirty="0" err="1"/>
              <a:t>be</a:t>
            </a:r>
            <a:r>
              <a:rPr lang="fr-FR" sz="1700" dirty="0"/>
              <a:t> </a:t>
            </a:r>
            <a:r>
              <a:rPr lang="fr-FR" sz="1700" dirty="0" err="1"/>
              <a:t>discussed</a:t>
            </a:r>
            <a:endParaRPr lang="fr-FR" sz="1700" dirty="0"/>
          </a:p>
          <a:p>
            <a:endParaRPr lang="fr-FR" sz="1700" b="1" dirty="0"/>
          </a:p>
          <a:p>
            <a:endParaRPr lang="fr-FR" sz="1700" b="1" dirty="0"/>
          </a:p>
          <a:p>
            <a:endParaRPr lang="fr-FR" sz="1700" dirty="0"/>
          </a:p>
        </p:txBody>
      </p:sp>
      <p:pic>
        <p:nvPicPr>
          <p:cNvPr id="8" name="Image 7">
            <a:extLst>
              <a:ext uri="{FF2B5EF4-FFF2-40B4-BE49-F238E27FC236}">
                <a16:creationId xmlns:a16="http://schemas.microsoft.com/office/drawing/2014/main" id="{DC5371E9-F8C1-DA47-A92F-35ADF8E904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0180" y="2274047"/>
            <a:ext cx="750224" cy="825246"/>
          </a:xfrm>
          <a:prstGeom prst="rect">
            <a:avLst/>
          </a:prstGeom>
        </p:spPr>
      </p:pic>
      <p:sp>
        <p:nvSpPr>
          <p:cNvPr id="9" name="Rectangle 8">
            <a:extLst>
              <a:ext uri="{FF2B5EF4-FFF2-40B4-BE49-F238E27FC236}">
                <a16:creationId xmlns:a16="http://schemas.microsoft.com/office/drawing/2014/main" id="{D6E7C3BC-3D71-7349-9F7D-DBB02ED0C518}"/>
              </a:ext>
            </a:extLst>
          </p:cNvPr>
          <p:cNvSpPr/>
          <p:nvPr/>
        </p:nvSpPr>
        <p:spPr>
          <a:xfrm>
            <a:off x="1156895" y="2363504"/>
            <a:ext cx="7516285" cy="646331"/>
          </a:xfrm>
          <a:prstGeom prst="rect">
            <a:avLst/>
          </a:prstGeom>
          <a:ln>
            <a:solidFill>
              <a:srgbClr val="0070C0"/>
            </a:solidFill>
          </a:ln>
        </p:spPr>
        <p:style>
          <a:lnRef idx="2">
            <a:schemeClr val="accent5"/>
          </a:lnRef>
          <a:fillRef idx="1">
            <a:schemeClr val="lt1"/>
          </a:fillRef>
          <a:effectRef idx="0">
            <a:schemeClr val="accent5"/>
          </a:effectRef>
          <a:fontRef idx="minor">
            <a:schemeClr val="dk1"/>
          </a:fontRef>
        </p:style>
        <p:txBody>
          <a:bodyPr wrap="square">
            <a:spAutoFit/>
          </a:bodyPr>
          <a:lstStyle/>
          <a:p>
            <a:r>
              <a:rPr lang="fr-FR" b="1" dirty="0"/>
              <a:t>How to use the information </a:t>
            </a:r>
            <a:r>
              <a:rPr lang="fr-FR" b="1" dirty="0" err="1"/>
              <a:t>provided</a:t>
            </a:r>
            <a:r>
              <a:rPr lang="fr-FR" b="1" dirty="0"/>
              <a:t> by the (ensemble of) </a:t>
            </a:r>
            <a:r>
              <a:rPr lang="fr-FR" b="1" dirty="0" err="1"/>
              <a:t>models</a:t>
            </a:r>
            <a:r>
              <a:rPr lang="fr-FR" b="1" dirty="0"/>
              <a:t> to </a:t>
            </a:r>
            <a:r>
              <a:rPr lang="fr-FR" b="1" dirty="0" err="1"/>
              <a:t>aid</a:t>
            </a:r>
            <a:r>
              <a:rPr lang="fr-FR" b="1" dirty="0"/>
              <a:t> </a:t>
            </a:r>
            <a:r>
              <a:rPr lang="fr-FR" b="1" dirty="0" err="1"/>
              <a:t>decision</a:t>
            </a:r>
            <a:r>
              <a:rPr lang="fr-FR" b="1" dirty="0"/>
              <a:t> </a:t>
            </a:r>
            <a:r>
              <a:rPr lang="fr-FR" b="1" dirty="0" err="1"/>
              <a:t>making</a:t>
            </a:r>
            <a:r>
              <a:rPr lang="fr-FR" b="1" dirty="0"/>
              <a:t> in the </a:t>
            </a:r>
            <a:r>
              <a:rPr lang="fr-FR" b="1" dirty="0" err="1"/>
              <a:t>early</a:t>
            </a:r>
            <a:r>
              <a:rPr lang="fr-FR" b="1" dirty="0"/>
              <a:t> phase of an accident</a:t>
            </a:r>
            <a:r>
              <a:rPr lang="fr-FR" dirty="0"/>
              <a:t>? </a:t>
            </a:r>
            <a:endParaRPr lang="fr-FR" sz="1600" dirty="0"/>
          </a:p>
        </p:txBody>
      </p:sp>
      <p:sp>
        <p:nvSpPr>
          <p:cNvPr id="2" name="Rectangle 1"/>
          <p:cNvSpPr/>
          <p:nvPr/>
        </p:nvSpPr>
        <p:spPr>
          <a:xfrm>
            <a:off x="420180" y="1117283"/>
            <a:ext cx="8383105" cy="923330"/>
          </a:xfrm>
          <a:prstGeom prst="rect">
            <a:avLst/>
          </a:prstGeom>
        </p:spPr>
        <p:txBody>
          <a:bodyPr wrap="square">
            <a:spAutoFit/>
          </a:bodyPr>
          <a:lstStyle/>
          <a:p>
            <a:r>
              <a:rPr lang="fr-FR" dirty="0" err="1"/>
              <a:t>Decision</a:t>
            </a:r>
            <a:r>
              <a:rPr lang="fr-FR" dirty="0"/>
              <a:t> </a:t>
            </a:r>
            <a:r>
              <a:rPr lang="fr-FR" dirty="0" err="1"/>
              <a:t>making</a:t>
            </a:r>
            <a:r>
              <a:rPr lang="fr-FR" dirty="0"/>
              <a:t> in the </a:t>
            </a:r>
            <a:r>
              <a:rPr lang="fr-FR" dirty="0" err="1"/>
              <a:t>context</a:t>
            </a:r>
            <a:r>
              <a:rPr lang="fr-FR" dirty="0"/>
              <a:t> of emergency </a:t>
            </a:r>
            <a:r>
              <a:rPr lang="fr-FR" dirty="0" err="1"/>
              <a:t>response</a:t>
            </a:r>
            <a:r>
              <a:rPr lang="fr-FR" dirty="0"/>
              <a:t> in case of a </a:t>
            </a:r>
            <a:r>
              <a:rPr lang="fr-FR" dirty="0" err="1"/>
              <a:t>nuclear</a:t>
            </a:r>
            <a:r>
              <a:rPr lang="fr-FR" dirty="0"/>
              <a:t> accident relies on </a:t>
            </a:r>
            <a:r>
              <a:rPr lang="fr-FR" dirty="0" err="1"/>
              <a:t>atmospheric</a:t>
            </a:r>
            <a:r>
              <a:rPr lang="fr-FR" dirty="0"/>
              <a:t> dispersion </a:t>
            </a:r>
            <a:r>
              <a:rPr lang="fr-FR" dirty="0" err="1"/>
              <a:t>models</a:t>
            </a:r>
            <a:r>
              <a:rPr lang="fr-FR" dirty="0"/>
              <a:t> in the </a:t>
            </a:r>
            <a:r>
              <a:rPr lang="fr-FR" dirty="0" err="1"/>
              <a:t>early</a:t>
            </a:r>
            <a:r>
              <a:rPr lang="fr-FR" dirty="0"/>
              <a:t> phase (no </a:t>
            </a:r>
            <a:r>
              <a:rPr lang="fr-FR" dirty="0" err="1"/>
              <a:t>measurements</a:t>
            </a:r>
            <a:r>
              <a:rPr lang="fr-FR" dirty="0"/>
              <a:t>) – </a:t>
            </a:r>
            <a:r>
              <a:rPr lang="fr-FR" b="1" dirty="0" err="1"/>
              <a:t>uncertainties</a:t>
            </a:r>
            <a:r>
              <a:rPr lang="fr-FR" b="1" dirty="0"/>
              <a:t> are </a:t>
            </a:r>
            <a:r>
              <a:rPr lang="fr-FR" b="1" dirty="0" err="1"/>
              <a:t>very</a:t>
            </a:r>
            <a:r>
              <a:rPr lang="fr-FR" b="1" dirty="0"/>
              <a:t> high in </a:t>
            </a:r>
            <a:r>
              <a:rPr lang="fr-FR" b="1" dirty="0" err="1"/>
              <a:t>this</a:t>
            </a:r>
            <a:r>
              <a:rPr lang="fr-FR" b="1" dirty="0"/>
              <a:t> phase</a:t>
            </a:r>
          </a:p>
        </p:txBody>
      </p:sp>
      <p:sp>
        <p:nvSpPr>
          <p:cNvPr id="7" name="Titel 1"/>
          <p:cNvSpPr txBox="1">
            <a:spLocks/>
          </p:cNvSpPr>
          <p:nvPr/>
        </p:nvSpPr>
        <p:spPr bwMode="auto">
          <a:xfrm>
            <a:off x="390525" y="333375"/>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en-GB" dirty="0"/>
              <a:t>General objectives and method</a:t>
            </a:r>
            <a:endParaRPr lang="en-GB" kern="0" dirty="0"/>
          </a:p>
        </p:txBody>
      </p:sp>
    </p:spTree>
    <p:extLst>
      <p:ext uri="{BB962C8B-B14F-4D97-AF65-F5344CB8AC3E}">
        <p14:creationId xmlns:p14="http://schemas.microsoft.com/office/powerpoint/2010/main" val="29284500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2786" y="1224007"/>
            <a:ext cx="8558430" cy="4409986"/>
          </a:xfrm>
          <a:prstGeom prst="rect">
            <a:avLst/>
          </a:prstGeom>
        </p:spPr>
      </p:pic>
      <p:sp>
        <p:nvSpPr>
          <p:cNvPr id="2" name="Titel 1"/>
          <p:cNvSpPr>
            <a:spLocks noGrp="1"/>
          </p:cNvSpPr>
          <p:nvPr>
            <p:ph type="title"/>
          </p:nvPr>
        </p:nvSpPr>
        <p:spPr/>
        <p:txBody>
          <a:bodyPr/>
          <a:lstStyle/>
          <a:p>
            <a:r>
              <a:rPr lang="en-GB" dirty="0"/>
              <a:t>Impact on population – focus on evacuation</a:t>
            </a:r>
          </a:p>
        </p:txBody>
      </p:sp>
    </p:spTree>
    <p:extLst>
      <p:ext uri="{BB962C8B-B14F-4D97-AF65-F5344CB8AC3E}">
        <p14:creationId xmlns:p14="http://schemas.microsoft.com/office/powerpoint/2010/main" val="1834673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954" y="1669113"/>
            <a:ext cx="3485046" cy="3322411"/>
          </a:xfrm>
          <a:prstGeom prst="rect">
            <a:avLst/>
          </a:prstGeom>
        </p:spPr>
      </p:pic>
      <p:sp>
        <p:nvSpPr>
          <p:cNvPr id="2" name="Titel 1"/>
          <p:cNvSpPr>
            <a:spLocks noGrp="1"/>
          </p:cNvSpPr>
          <p:nvPr>
            <p:ph type="title"/>
          </p:nvPr>
        </p:nvSpPr>
        <p:spPr>
          <a:xfrm>
            <a:off x="387000" y="271344"/>
            <a:ext cx="6911975" cy="561975"/>
          </a:xfrm>
        </p:spPr>
        <p:txBody>
          <a:bodyPr/>
          <a:lstStyle/>
          <a:p>
            <a:r>
              <a:rPr lang="en-GB" dirty="0"/>
              <a:t>“Worst case” scenario</a:t>
            </a:r>
            <a:br>
              <a:rPr lang="en-GB" dirty="0"/>
            </a:br>
            <a:r>
              <a:rPr lang="en-GB" dirty="0"/>
              <a:t>in terms of population – focus on evacuation</a:t>
            </a:r>
          </a:p>
        </p:txBody>
      </p:sp>
      <p:pic>
        <p:nvPicPr>
          <p:cNvPr id="5" name="Grafik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7222" y="1014979"/>
            <a:ext cx="4954777" cy="4828042"/>
          </a:xfrm>
          <a:prstGeom prst="rect">
            <a:avLst/>
          </a:prstGeom>
        </p:spPr>
      </p:pic>
      <p:sp>
        <p:nvSpPr>
          <p:cNvPr id="6" name="Rechteck 5"/>
          <p:cNvSpPr/>
          <p:nvPr/>
        </p:nvSpPr>
        <p:spPr>
          <a:xfrm>
            <a:off x="947389"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tx1"/>
                </a:solidFill>
              </a:rPr>
              <a:t>Effective</a:t>
            </a:r>
            <a:r>
              <a:rPr lang="de-DE" dirty="0">
                <a:solidFill>
                  <a:schemeClr val="tx1"/>
                </a:solidFill>
              </a:rPr>
              <a:t> dose &gt; 100 </a:t>
            </a:r>
            <a:r>
              <a:rPr lang="de-DE" dirty="0" err="1">
                <a:solidFill>
                  <a:schemeClr val="tx1"/>
                </a:solidFill>
              </a:rPr>
              <a:t>mSv</a:t>
            </a:r>
            <a:endParaRPr lang="de-DE" dirty="0">
              <a:solidFill>
                <a:schemeClr val="tx1"/>
              </a:solidFill>
            </a:endParaRPr>
          </a:p>
        </p:txBody>
      </p:sp>
      <p:sp>
        <p:nvSpPr>
          <p:cNvPr id="7" name="Rechteck 6"/>
          <p:cNvSpPr/>
          <p:nvPr/>
        </p:nvSpPr>
        <p:spPr>
          <a:xfrm>
            <a:off x="5382000"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41 </a:t>
            </a:r>
            <a:r>
              <a:rPr lang="de-DE" dirty="0" err="1">
                <a:solidFill>
                  <a:schemeClr val="tx1"/>
                </a:solidFill>
              </a:rPr>
              <a:t>effective</a:t>
            </a:r>
            <a:r>
              <a:rPr lang="de-DE" dirty="0">
                <a:solidFill>
                  <a:schemeClr val="tx1"/>
                </a:solidFill>
              </a:rPr>
              <a:t> dose </a:t>
            </a:r>
          </a:p>
        </p:txBody>
      </p:sp>
      <p:pic>
        <p:nvPicPr>
          <p:cNvPr id="8" name="Grafik 7"/>
          <p:cNvPicPr>
            <a:picLocks noChangeAspect="1"/>
          </p:cNvPicPr>
          <p:nvPr/>
        </p:nvPicPr>
        <p:blipFill>
          <a:blip r:embed="rId4"/>
          <a:stretch>
            <a:fillRect/>
          </a:stretch>
        </p:blipFill>
        <p:spPr>
          <a:xfrm>
            <a:off x="5247000" y="1715288"/>
            <a:ext cx="1400560" cy="661012"/>
          </a:xfrm>
          <a:prstGeom prst="rect">
            <a:avLst/>
          </a:prstGeom>
        </p:spPr>
      </p:pic>
      <p:sp>
        <p:nvSpPr>
          <p:cNvPr id="3" name="Ellipse 2"/>
          <p:cNvSpPr/>
          <p:nvPr/>
        </p:nvSpPr>
        <p:spPr>
          <a:xfrm rot="1575481">
            <a:off x="1998301" y="3267660"/>
            <a:ext cx="450000" cy="4724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1" name="Connecteur droit avec flèche 10"/>
          <p:cNvCxnSpPr>
            <a:stCxn id="3" idx="6"/>
          </p:cNvCxnSpPr>
          <p:nvPr/>
        </p:nvCxnSpPr>
        <p:spPr>
          <a:xfrm flipV="1">
            <a:off x="2425083" y="3304377"/>
            <a:ext cx="4156529" cy="299072"/>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0370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64727" y="1670342"/>
            <a:ext cx="3487616" cy="3370109"/>
          </a:xfrm>
          <a:prstGeom prst="rect">
            <a:avLst/>
          </a:prstGeom>
        </p:spPr>
      </p:pic>
      <p:sp>
        <p:nvSpPr>
          <p:cNvPr id="2" name="Titel 1"/>
          <p:cNvSpPr>
            <a:spLocks noGrp="1"/>
          </p:cNvSpPr>
          <p:nvPr>
            <p:ph type="title"/>
          </p:nvPr>
        </p:nvSpPr>
        <p:spPr>
          <a:xfrm>
            <a:off x="387000" y="271344"/>
            <a:ext cx="6911975" cy="561975"/>
          </a:xfrm>
        </p:spPr>
        <p:txBody>
          <a:bodyPr/>
          <a:lstStyle/>
          <a:p>
            <a:r>
              <a:rPr lang="en-GB" dirty="0"/>
              <a:t>“Least severe case” scenario</a:t>
            </a:r>
            <a:br>
              <a:rPr lang="en-GB" dirty="0"/>
            </a:br>
            <a:r>
              <a:rPr lang="en-GB" dirty="0"/>
              <a:t>in terms of population – focus on evacuation</a:t>
            </a:r>
          </a:p>
        </p:txBody>
      </p:sp>
      <p:pic>
        <p:nvPicPr>
          <p:cNvPr id="5" name="Grafik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7222" y="1014979"/>
            <a:ext cx="4954777" cy="4828042"/>
          </a:xfrm>
          <a:prstGeom prst="rect">
            <a:avLst/>
          </a:prstGeom>
        </p:spPr>
      </p:pic>
      <p:sp>
        <p:nvSpPr>
          <p:cNvPr id="6" name="Rechteck 5"/>
          <p:cNvSpPr/>
          <p:nvPr/>
        </p:nvSpPr>
        <p:spPr>
          <a:xfrm>
            <a:off x="947389"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tx1"/>
                </a:solidFill>
              </a:rPr>
              <a:t>Effective</a:t>
            </a:r>
            <a:r>
              <a:rPr lang="de-DE" dirty="0">
                <a:solidFill>
                  <a:schemeClr val="tx1"/>
                </a:solidFill>
              </a:rPr>
              <a:t> dose &gt; 100 </a:t>
            </a:r>
            <a:r>
              <a:rPr lang="de-DE" dirty="0" err="1">
                <a:solidFill>
                  <a:schemeClr val="tx1"/>
                </a:solidFill>
              </a:rPr>
              <a:t>mSv</a:t>
            </a:r>
            <a:endParaRPr lang="de-DE" dirty="0">
              <a:solidFill>
                <a:schemeClr val="tx1"/>
              </a:solidFill>
            </a:endParaRPr>
          </a:p>
        </p:txBody>
      </p:sp>
      <p:sp>
        <p:nvSpPr>
          <p:cNvPr id="7" name="Rechteck 6"/>
          <p:cNvSpPr/>
          <p:nvPr/>
        </p:nvSpPr>
        <p:spPr>
          <a:xfrm>
            <a:off x="5382000"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29 </a:t>
            </a:r>
            <a:r>
              <a:rPr lang="de-DE" dirty="0" err="1">
                <a:solidFill>
                  <a:schemeClr val="tx1"/>
                </a:solidFill>
              </a:rPr>
              <a:t>effective</a:t>
            </a:r>
            <a:r>
              <a:rPr lang="de-DE" dirty="0">
                <a:solidFill>
                  <a:schemeClr val="tx1"/>
                </a:solidFill>
              </a:rPr>
              <a:t> dose </a:t>
            </a:r>
          </a:p>
        </p:txBody>
      </p:sp>
      <p:pic>
        <p:nvPicPr>
          <p:cNvPr id="8" name="Grafik 7"/>
          <p:cNvPicPr>
            <a:picLocks noChangeAspect="1"/>
          </p:cNvPicPr>
          <p:nvPr/>
        </p:nvPicPr>
        <p:blipFill>
          <a:blip r:embed="rId4"/>
          <a:stretch>
            <a:fillRect/>
          </a:stretch>
        </p:blipFill>
        <p:spPr>
          <a:xfrm>
            <a:off x="5247000" y="1715288"/>
            <a:ext cx="1400560" cy="661012"/>
          </a:xfrm>
          <a:prstGeom prst="rect">
            <a:avLst/>
          </a:prstGeom>
        </p:spPr>
      </p:pic>
      <p:sp>
        <p:nvSpPr>
          <p:cNvPr id="3" name="Ellipse 2"/>
          <p:cNvSpPr/>
          <p:nvPr/>
        </p:nvSpPr>
        <p:spPr>
          <a:xfrm rot="19361908">
            <a:off x="2075033" y="3436291"/>
            <a:ext cx="450000" cy="8219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1" name="Connecteur droit avec flèche 10"/>
          <p:cNvCxnSpPr>
            <a:stCxn id="3" idx="6"/>
          </p:cNvCxnSpPr>
          <p:nvPr/>
        </p:nvCxnSpPr>
        <p:spPr>
          <a:xfrm>
            <a:off x="2479011" y="3710916"/>
            <a:ext cx="3937989" cy="78084"/>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5967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374" y="1705757"/>
            <a:ext cx="3487616" cy="3370109"/>
          </a:xfrm>
          <a:prstGeom prst="rect">
            <a:avLst/>
          </a:prstGeom>
        </p:spPr>
      </p:pic>
      <p:pic>
        <p:nvPicPr>
          <p:cNvPr id="13" name="Grafik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81954" y="1669113"/>
            <a:ext cx="3485046" cy="3322411"/>
          </a:xfrm>
          <a:prstGeom prst="rect">
            <a:avLst/>
          </a:prstGeom>
        </p:spPr>
      </p:pic>
      <p:sp>
        <p:nvSpPr>
          <p:cNvPr id="2" name="Titel 1"/>
          <p:cNvSpPr>
            <a:spLocks noGrp="1"/>
          </p:cNvSpPr>
          <p:nvPr>
            <p:ph type="title"/>
          </p:nvPr>
        </p:nvSpPr>
        <p:spPr>
          <a:xfrm>
            <a:off x="387871" y="414000"/>
            <a:ext cx="7196475" cy="494999"/>
          </a:xfrm>
        </p:spPr>
        <p:txBody>
          <a:bodyPr/>
          <a:lstStyle/>
          <a:p>
            <a:r>
              <a:rPr lang="en-GB" dirty="0"/>
              <a:t>Least severe vs. worst case scenario</a:t>
            </a:r>
          </a:p>
        </p:txBody>
      </p:sp>
      <p:sp>
        <p:nvSpPr>
          <p:cNvPr id="6" name="Rechteck 5"/>
          <p:cNvSpPr/>
          <p:nvPr/>
        </p:nvSpPr>
        <p:spPr>
          <a:xfrm>
            <a:off x="722704" y="1179000"/>
            <a:ext cx="3174611"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29 </a:t>
            </a:r>
            <a:r>
              <a:rPr lang="de-DE" dirty="0" err="1">
                <a:solidFill>
                  <a:schemeClr val="tx1"/>
                </a:solidFill>
              </a:rPr>
              <a:t>effective</a:t>
            </a:r>
            <a:r>
              <a:rPr lang="de-DE" dirty="0">
                <a:solidFill>
                  <a:schemeClr val="tx1"/>
                </a:solidFill>
              </a:rPr>
              <a:t> dose</a:t>
            </a:r>
          </a:p>
        </p:txBody>
      </p:sp>
      <p:sp>
        <p:nvSpPr>
          <p:cNvPr id="7" name="Rechteck 6"/>
          <p:cNvSpPr/>
          <p:nvPr/>
        </p:nvSpPr>
        <p:spPr>
          <a:xfrm>
            <a:off x="5382000"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41 </a:t>
            </a:r>
            <a:r>
              <a:rPr lang="de-DE" dirty="0" err="1">
                <a:solidFill>
                  <a:schemeClr val="tx1"/>
                </a:solidFill>
              </a:rPr>
              <a:t>effective</a:t>
            </a:r>
            <a:r>
              <a:rPr lang="de-DE" dirty="0">
                <a:solidFill>
                  <a:schemeClr val="tx1"/>
                </a:solidFill>
              </a:rPr>
              <a:t> dose</a:t>
            </a:r>
          </a:p>
        </p:txBody>
      </p:sp>
      <p:pic>
        <p:nvPicPr>
          <p:cNvPr id="8" name="Grafik 7"/>
          <p:cNvPicPr>
            <a:picLocks noChangeAspect="1"/>
          </p:cNvPicPr>
          <p:nvPr/>
        </p:nvPicPr>
        <p:blipFill>
          <a:blip r:embed="rId4"/>
          <a:stretch>
            <a:fillRect/>
          </a:stretch>
        </p:blipFill>
        <p:spPr>
          <a:xfrm>
            <a:off x="5247000" y="1715288"/>
            <a:ext cx="1400560" cy="661012"/>
          </a:xfrm>
          <a:prstGeom prst="rect">
            <a:avLst/>
          </a:prstGeom>
        </p:spPr>
      </p:pic>
      <p:pic>
        <p:nvPicPr>
          <p:cNvPr id="10" name="Grafik 9"/>
          <p:cNvPicPr>
            <a:picLocks noChangeAspect="1"/>
          </p:cNvPicPr>
          <p:nvPr/>
        </p:nvPicPr>
        <p:blipFill>
          <a:blip r:embed="rId4"/>
          <a:stretch>
            <a:fillRect/>
          </a:stretch>
        </p:blipFill>
        <p:spPr>
          <a:xfrm>
            <a:off x="657000" y="1747045"/>
            <a:ext cx="1400560" cy="661012"/>
          </a:xfrm>
          <a:prstGeom prst="rect">
            <a:avLst/>
          </a:prstGeom>
        </p:spPr>
      </p:pic>
      <p:sp>
        <p:nvSpPr>
          <p:cNvPr id="11" name="Textfeld 10"/>
          <p:cNvSpPr txBox="1"/>
          <p:nvPr/>
        </p:nvSpPr>
        <p:spPr>
          <a:xfrm>
            <a:off x="633909" y="5137327"/>
            <a:ext cx="3159839" cy="369332"/>
          </a:xfrm>
          <a:prstGeom prst="rect">
            <a:avLst/>
          </a:prstGeom>
          <a:noFill/>
        </p:spPr>
        <p:txBody>
          <a:bodyPr wrap="none" rtlCol="0">
            <a:spAutoFit/>
          </a:bodyPr>
          <a:lstStyle/>
          <a:p>
            <a:r>
              <a:rPr lang="de-DE" dirty="0"/>
              <a:t>Population &gt; 100 </a:t>
            </a:r>
            <a:r>
              <a:rPr lang="de-DE" dirty="0" err="1"/>
              <a:t>mSv</a:t>
            </a:r>
            <a:r>
              <a:rPr lang="de-DE" dirty="0"/>
              <a:t>: ~ 700</a:t>
            </a:r>
          </a:p>
        </p:txBody>
      </p:sp>
      <p:sp>
        <p:nvSpPr>
          <p:cNvPr id="12" name="Textfeld 11"/>
          <p:cNvSpPr txBox="1"/>
          <p:nvPr/>
        </p:nvSpPr>
        <p:spPr>
          <a:xfrm>
            <a:off x="5173703" y="5137327"/>
            <a:ext cx="3480440" cy="369332"/>
          </a:xfrm>
          <a:prstGeom prst="rect">
            <a:avLst/>
          </a:prstGeom>
          <a:noFill/>
        </p:spPr>
        <p:txBody>
          <a:bodyPr wrap="none" rtlCol="0">
            <a:spAutoFit/>
          </a:bodyPr>
          <a:lstStyle/>
          <a:p>
            <a:r>
              <a:rPr lang="de-DE" dirty="0"/>
              <a:t>Population &gt; 100 </a:t>
            </a:r>
            <a:r>
              <a:rPr lang="de-DE" dirty="0" err="1"/>
              <a:t>mSv</a:t>
            </a:r>
            <a:r>
              <a:rPr lang="de-DE" dirty="0"/>
              <a:t>: ~ 45 000</a:t>
            </a:r>
          </a:p>
        </p:txBody>
      </p:sp>
    </p:spTree>
    <p:extLst>
      <p:ext uri="{BB962C8B-B14F-4D97-AF65-F5344CB8AC3E}">
        <p14:creationId xmlns:p14="http://schemas.microsoft.com/office/powerpoint/2010/main" val="40236762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Background information – stage 2</a:t>
            </a:r>
            <a:br>
              <a:rPr lang="en-GB" dirty="0"/>
            </a:br>
            <a:r>
              <a:rPr lang="en-GB" dirty="0"/>
              <a:t>Estimated time to release: 12 hours</a:t>
            </a:r>
          </a:p>
        </p:txBody>
      </p:sp>
      <p:sp>
        <p:nvSpPr>
          <p:cNvPr id="3" name="Inhaltsplatzhalter 2"/>
          <p:cNvSpPr>
            <a:spLocks noGrp="1"/>
          </p:cNvSpPr>
          <p:nvPr>
            <p:ph idx="1"/>
          </p:nvPr>
        </p:nvSpPr>
        <p:spPr>
          <a:xfrm>
            <a:off x="392113" y="1198563"/>
            <a:ext cx="8356600" cy="2995437"/>
          </a:xfrm>
        </p:spPr>
        <p:txBody>
          <a:bodyPr/>
          <a:lstStyle/>
          <a:p>
            <a:r>
              <a:rPr lang="en-GB" sz="1700" dirty="0"/>
              <a:t>There is an accident on the </a:t>
            </a:r>
            <a:r>
              <a:rPr lang="en-GB" sz="1700" dirty="0" err="1"/>
              <a:t>Borssele</a:t>
            </a:r>
            <a:r>
              <a:rPr lang="en-GB" sz="1700" dirty="0"/>
              <a:t> NPP. Experts have produced an estimation of the potential release that may occur </a:t>
            </a:r>
            <a:r>
              <a:rPr lang="en-GB" sz="1700" dirty="0">
                <a:solidFill>
                  <a:srgbClr val="C00000"/>
                </a:solidFill>
              </a:rPr>
              <a:t>within the next 12h</a:t>
            </a:r>
            <a:r>
              <a:rPr lang="en-GB" sz="1700" dirty="0"/>
              <a:t>, with an uncertainty on the release time and meteorology (wind direction change is forecast). </a:t>
            </a:r>
          </a:p>
          <a:p>
            <a:pPr lvl="1"/>
            <a:r>
              <a:rPr lang="en-GB" sz="1500" dirty="0"/>
              <a:t>Estimated release date and time: 12 July 2017 </a:t>
            </a:r>
            <a:r>
              <a:rPr lang="en-GB" sz="1500" dirty="0">
                <a:solidFill>
                  <a:srgbClr val="C00000"/>
                </a:solidFill>
              </a:rPr>
              <a:t>15:00 UTC (17:00 local time)</a:t>
            </a:r>
          </a:p>
          <a:p>
            <a:pPr lvl="1"/>
            <a:r>
              <a:rPr lang="en-GB" sz="1500" dirty="0">
                <a:solidFill>
                  <a:srgbClr val="C00000"/>
                </a:solidFill>
              </a:rPr>
              <a:t>No uncertainty on release time</a:t>
            </a:r>
          </a:p>
          <a:p>
            <a:pPr lvl="1"/>
            <a:r>
              <a:rPr lang="en-GB" sz="1500" dirty="0"/>
              <a:t>Uncertainty of meteorological data: 10 members considered (no change)</a:t>
            </a:r>
            <a:endParaRPr lang="en-GB" sz="1500" dirty="0">
              <a:solidFill>
                <a:srgbClr val="C00000"/>
              </a:solidFill>
            </a:endParaRPr>
          </a:p>
          <a:p>
            <a:r>
              <a:rPr lang="en-GB" sz="1500" dirty="0">
                <a:solidFill>
                  <a:srgbClr val="C00000"/>
                </a:solidFill>
              </a:rPr>
              <a:t>Decision has to be made now to protect the population</a:t>
            </a:r>
          </a:p>
          <a:p>
            <a:r>
              <a:rPr lang="fr-FR" sz="1500" dirty="0" err="1"/>
              <a:t>Presentation</a:t>
            </a:r>
            <a:r>
              <a:rPr lang="fr-FR" sz="1500" dirty="0"/>
              <a:t> of </a:t>
            </a:r>
            <a:r>
              <a:rPr lang="fr-FR" sz="1500" dirty="0" err="1"/>
              <a:t>several</a:t>
            </a:r>
            <a:r>
              <a:rPr lang="fr-FR" sz="1500" dirty="0"/>
              <a:t> </a:t>
            </a:r>
            <a:r>
              <a:rPr lang="fr-FR" sz="1500" dirty="0" err="1"/>
              <a:t>maps</a:t>
            </a:r>
            <a:r>
              <a:rPr lang="fr-FR" sz="1500" dirty="0"/>
              <a:t> / support </a:t>
            </a:r>
            <a:r>
              <a:rPr lang="fr-FR" sz="1500" dirty="0" err="1"/>
              <a:t>followed</a:t>
            </a:r>
            <a:r>
              <a:rPr lang="fr-FR" sz="1500" dirty="0"/>
              <a:t> by 10-minutes discussion</a:t>
            </a:r>
          </a:p>
          <a:p>
            <a:r>
              <a:rPr lang="fr-FR" sz="1500" dirty="0"/>
              <a:t>Focus on: </a:t>
            </a:r>
          </a:p>
          <a:p>
            <a:pPr lvl="1"/>
            <a:r>
              <a:rPr lang="fr-FR" sz="1500" dirty="0" err="1"/>
              <a:t>Evacuation</a:t>
            </a:r>
            <a:endParaRPr lang="fr-FR" sz="1500" dirty="0"/>
          </a:p>
          <a:p>
            <a:pPr lvl="1"/>
            <a:r>
              <a:rPr lang="fr-FR" sz="1500" dirty="0" err="1"/>
              <a:t>Sheltering</a:t>
            </a:r>
            <a:r>
              <a:rPr lang="fr-FR" sz="1500" dirty="0"/>
              <a:t> </a:t>
            </a:r>
          </a:p>
          <a:p>
            <a:pPr lvl="1"/>
            <a:r>
              <a:rPr lang="fr-FR" sz="1500" dirty="0"/>
              <a:t>Food restriction</a:t>
            </a:r>
          </a:p>
          <a:p>
            <a:pPr marL="0" indent="0">
              <a:buNone/>
            </a:pPr>
            <a:endParaRPr lang="en-GB" sz="1500" dirty="0">
              <a:solidFill>
                <a:srgbClr val="C00000"/>
              </a:solidFill>
            </a:endParaRPr>
          </a:p>
        </p:txBody>
      </p:sp>
      <p:sp>
        <p:nvSpPr>
          <p:cNvPr id="7" name="Rechteck 3"/>
          <p:cNvSpPr/>
          <p:nvPr/>
        </p:nvSpPr>
        <p:spPr>
          <a:xfrm>
            <a:off x="837000" y="1988999"/>
            <a:ext cx="6930000" cy="855001"/>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3"/>
          <p:cNvSpPr/>
          <p:nvPr/>
        </p:nvSpPr>
        <p:spPr>
          <a:xfrm flipV="1">
            <a:off x="837000" y="3624657"/>
            <a:ext cx="1665000" cy="82956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Accolade fermante 8"/>
          <p:cNvSpPr/>
          <p:nvPr/>
        </p:nvSpPr>
        <p:spPr>
          <a:xfrm>
            <a:off x="7767000" y="2423518"/>
            <a:ext cx="135000" cy="512422"/>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0" name="Inhaltsplatzhalter 2"/>
          <p:cNvSpPr txBox="1">
            <a:spLocks/>
          </p:cNvSpPr>
          <p:nvPr/>
        </p:nvSpPr>
        <p:spPr bwMode="auto">
          <a:xfrm>
            <a:off x="7767000" y="2439000"/>
            <a:ext cx="1242600" cy="34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2"/>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2"/>
              </a:buBlip>
              <a:defRPr>
                <a:solidFill>
                  <a:schemeClr val="tx1"/>
                </a:solidFill>
                <a:latin typeface="+mn-lt"/>
              </a:defRPr>
            </a:lvl2pPr>
            <a:lvl3pPr marL="1209675" indent="-276225" algn="l" rtl="0" eaLnBrk="1" fontAlgn="base" hangingPunct="1">
              <a:spcBef>
                <a:spcPct val="20000"/>
              </a:spcBef>
              <a:spcAft>
                <a:spcPct val="0"/>
              </a:spcAft>
              <a:buFontTx/>
              <a:buBlip>
                <a:blip r:embed="rId2"/>
              </a:buBlip>
              <a:defRPr sz="1600">
                <a:solidFill>
                  <a:schemeClr val="tx1"/>
                </a:solidFill>
                <a:latin typeface="+mn-lt"/>
              </a:defRPr>
            </a:lvl3pPr>
            <a:lvl4pPr marL="1657350" indent="-276225" algn="l" rtl="0" eaLnBrk="1" fontAlgn="base" hangingPunct="1">
              <a:spcBef>
                <a:spcPct val="20000"/>
              </a:spcBef>
              <a:spcAft>
                <a:spcPct val="0"/>
              </a:spcAft>
              <a:buFontTx/>
              <a:buBlip>
                <a:blip r:embed="rId2"/>
              </a:buBlip>
              <a:defRPr sz="1600">
                <a:solidFill>
                  <a:schemeClr val="tx1"/>
                </a:solidFill>
                <a:latin typeface="+mn-lt"/>
              </a:defRPr>
            </a:lvl4pPr>
            <a:lvl5pPr marL="2095500" indent="-276225" algn="l" rtl="0" eaLnBrk="1" fontAlgn="base" hangingPunct="1">
              <a:spcBef>
                <a:spcPct val="20000"/>
              </a:spcBef>
              <a:spcAft>
                <a:spcPct val="0"/>
              </a:spcAft>
              <a:buFontTx/>
              <a:buBlip>
                <a:blip r:embed="rId2"/>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3"/>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3"/>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3"/>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3"/>
              </a:buBlip>
              <a:defRPr sz="1400">
                <a:solidFill>
                  <a:schemeClr val="tx1"/>
                </a:solidFill>
                <a:latin typeface="+mn-lt"/>
              </a:defRPr>
            </a:lvl9pPr>
          </a:lstStyle>
          <a:p>
            <a:pPr marL="0" indent="0" algn="ctr">
              <a:buFontTx/>
              <a:buNone/>
            </a:pPr>
            <a:r>
              <a:rPr lang="en-GB" sz="1600" kern="0" dirty="0">
                <a:solidFill>
                  <a:schemeClr val="accent1"/>
                </a:solidFill>
              </a:rPr>
              <a:t>10 simulations</a:t>
            </a:r>
          </a:p>
          <a:p>
            <a:pPr marL="0" indent="0">
              <a:buFontTx/>
              <a:buNone/>
            </a:pPr>
            <a:endParaRPr lang="en-GB" sz="1800" kern="0" dirty="0">
              <a:solidFill>
                <a:srgbClr val="C00000"/>
              </a:solidFill>
            </a:endParaRPr>
          </a:p>
        </p:txBody>
      </p:sp>
      <p:sp>
        <p:nvSpPr>
          <p:cNvPr id="11" name="Inhaltsplatzhalter 2"/>
          <p:cNvSpPr txBox="1">
            <a:spLocks/>
          </p:cNvSpPr>
          <p:nvPr/>
        </p:nvSpPr>
        <p:spPr bwMode="auto">
          <a:xfrm>
            <a:off x="390525" y="4703661"/>
            <a:ext cx="8356600" cy="1430587"/>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2"/>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2"/>
              </a:buBlip>
              <a:defRPr>
                <a:solidFill>
                  <a:schemeClr val="tx1"/>
                </a:solidFill>
                <a:latin typeface="+mn-lt"/>
              </a:defRPr>
            </a:lvl2pPr>
            <a:lvl3pPr marL="1209675" indent="-276225" algn="l" rtl="0" eaLnBrk="1" fontAlgn="base" hangingPunct="1">
              <a:spcBef>
                <a:spcPct val="20000"/>
              </a:spcBef>
              <a:spcAft>
                <a:spcPct val="0"/>
              </a:spcAft>
              <a:buFontTx/>
              <a:buBlip>
                <a:blip r:embed="rId2"/>
              </a:buBlip>
              <a:defRPr sz="1600">
                <a:solidFill>
                  <a:schemeClr val="tx1"/>
                </a:solidFill>
                <a:latin typeface="+mn-lt"/>
              </a:defRPr>
            </a:lvl3pPr>
            <a:lvl4pPr marL="1657350" indent="-276225" algn="l" rtl="0" eaLnBrk="1" fontAlgn="base" hangingPunct="1">
              <a:spcBef>
                <a:spcPct val="20000"/>
              </a:spcBef>
              <a:spcAft>
                <a:spcPct val="0"/>
              </a:spcAft>
              <a:buFontTx/>
              <a:buBlip>
                <a:blip r:embed="rId2"/>
              </a:buBlip>
              <a:defRPr sz="1600">
                <a:solidFill>
                  <a:schemeClr val="tx1"/>
                </a:solidFill>
                <a:latin typeface="+mn-lt"/>
              </a:defRPr>
            </a:lvl4pPr>
            <a:lvl5pPr marL="2095500" indent="-276225" algn="l" rtl="0" eaLnBrk="1" fontAlgn="base" hangingPunct="1">
              <a:spcBef>
                <a:spcPct val="20000"/>
              </a:spcBef>
              <a:spcAft>
                <a:spcPct val="0"/>
              </a:spcAft>
              <a:buFontTx/>
              <a:buBlip>
                <a:blip r:embed="rId2"/>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3"/>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3"/>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3"/>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3"/>
              </a:buBlip>
              <a:defRPr sz="1400">
                <a:solidFill>
                  <a:schemeClr val="tx1"/>
                </a:solidFill>
                <a:latin typeface="+mn-lt"/>
              </a:defRPr>
            </a:lvl9pPr>
          </a:lstStyle>
          <a:p>
            <a:r>
              <a:rPr lang="fr-FR" sz="1600" b="1" kern="0" dirty="0" err="1"/>
              <a:t>Deposition</a:t>
            </a:r>
            <a:r>
              <a:rPr lang="fr-FR" sz="1600" b="1" kern="0" dirty="0"/>
              <a:t> </a:t>
            </a:r>
            <a:r>
              <a:rPr lang="fr-FR" sz="1600" b="1" kern="0" dirty="0" err="1"/>
              <a:t>maps</a:t>
            </a:r>
            <a:r>
              <a:rPr lang="fr-FR" sz="1600" b="1" kern="0" dirty="0"/>
              <a:t> of </a:t>
            </a:r>
            <a:r>
              <a:rPr lang="fr-FR" sz="1600" b="1" kern="0" baseline="30000" dirty="0"/>
              <a:t>137</a:t>
            </a:r>
            <a:r>
              <a:rPr lang="fr-FR" sz="1600" b="1" kern="0" dirty="0"/>
              <a:t>Cs and </a:t>
            </a:r>
            <a:r>
              <a:rPr lang="fr-FR" sz="1600" b="1" kern="0" baseline="30000" dirty="0"/>
              <a:t>131</a:t>
            </a:r>
            <a:r>
              <a:rPr lang="fr-FR" sz="1600" b="1" kern="0" dirty="0"/>
              <a:t>I, surface </a:t>
            </a:r>
            <a:r>
              <a:rPr lang="fr-FR" sz="1600" b="1" kern="0" dirty="0" err="1"/>
              <a:t>covered</a:t>
            </a:r>
            <a:r>
              <a:rPr lang="fr-FR" sz="1600" b="1" kern="0" dirty="0"/>
              <a:t> by </a:t>
            </a:r>
            <a:r>
              <a:rPr lang="fr-FR" sz="1600" b="1" kern="0" dirty="0" err="1"/>
              <a:t>threshold</a:t>
            </a:r>
            <a:r>
              <a:rPr lang="fr-FR" sz="1600" b="1" kern="0" dirty="0"/>
              <a:t> </a:t>
            </a:r>
            <a:r>
              <a:rPr lang="fr-FR" sz="1600" b="1" kern="0" dirty="0" err="1"/>
              <a:t>exceedance</a:t>
            </a:r>
            <a:endParaRPr lang="fr-FR" sz="1600" b="1" kern="0" dirty="0"/>
          </a:p>
          <a:p>
            <a:r>
              <a:rPr lang="fr-FR" sz="1600" b="1" kern="0" dirty="0"/>
              <a:t>Levels </a:t>
            </a:r>
            <a:r>
              <a:rPr lang="fr-FR" sz="1600" b="1" kern="0" dirty="0" err="1"/>
              <a:t>used</a:t>
            </a:r>
            <a:r>
              <a:rPr lang="fr-FR" sz="1600" b="1" kern="0" dirty="0"/>
              <a:t> in post-</a:t>
            </a:r>
            <a:r>
              <a:rPr lang="fr-FR" sz="1600" b="1" kern="0" dirty="0" err="1"/>
              <a:t>accidental</a:t>
            </a:r>
            <a:r>
              <a:rPr lang="fr-FR" sz="1600" b="1" kern="0" dirty="0"/>
              <a:t> phase, for </a:t>
            </a:r>
            <a:r>
              <a:rPr lang="fr-FR" sz="1600" b="1" kern="0" dirty="0" err="1"/>
              <a:t>commercialization</a:t>
            </a:r>
            <a:r>
              <a:rPr lang="fr-FR" sz="1600" b="1" kern="0" dirty="0"/>
              <a:t>:</a:t>
            </a:r>
            <a:endParaRPr lang="fr-FR" sz="1600" i="1" kern="0" dirty="0"/>
          </a:p>
          <a:p>
            <a:pPr lvl="1"/>
            <a:r>
              <a:rPr lang="fr-FR" sz="1600" kern="0" dirty="0" err="1"/>
              <a:t>Leafy</a:t>
            </a:r>
            <a:r>
              <a:rPr lang="fr-FR" sz="1600" kern="0" dirty="0"/>
              <a:t> </a:t>
            </a:r>
            <a:r>
              <a:rPr lang="fr-FR" sz="1600" kern="0" dirty="0" err="1"/>
              <a:t>vegetables</a:t>
            </a:r>
            <a:r>
              <a:rPr lang="fr-FR" sz="1600" kern="0" dirty="0"/>
              <a:t>: </a:t>
            </a:r>
            <a:r>
              <a:rPr lang="fr-FR" sz="1600" b="1" kern="0" dirty="0">
                <a:solidFill>
                  <a:schemeClr val="accent1"/>
                </a:solidFill>
              </a:rPr>
              <a:t>1250 Bq/kg </a:t>
            </a:r>
            <a:r>
              <a:rPr lang="fr-FR" sz="1600" b="1" kern="0" baseline="30000" dirty="0">
                <a:solidFill>
                  <a:schemeClr val="accent1"/>
                </a:solidFill>
              </a:rPr>
              <a:t>137</a:t>
            </a:r>
            <a:r>
              <a:rPr lang="fr-FR" sz="1600" b="1" kern="0" dirty="0">
                <a:solidFill>
                  <a:schemeClr val="accent1"/>
                </a:solidFill>
              </a:rPr>
              <a:t>Cs</a:t>
            </a:r>
            <a:r>
              <a:rPr lang="fr-FR" sz="1600" kern="0" dirty="0"/>
              <a:t>, </a:t>
            </a:r>
            <a:r>
              <a:rPr lang="fr-FR" sz="1600" b="1" kern="0" dirty="0">
                <a:solidFill>
                  <a:schemeClr val="accent1"/>
                </a:solidFill>
              </a:rPr>
              <a:t>2000 Bq/kg </a:t>
            </a:r>
            <a:r>
              <a:rPr lang="fr-FR" sz="1600" b="1" kern="0" baseline="30000" dirty="0">
                <a:solidFill>
                  <a:schemeClr val="accent1"/>
                </a:solidFill>
              </a:rPr>
              <a:t>131</a:t>
            </a:r>
            <a:r>
              <a:rPr lang="fr-FR" sz="1600" b="1" kern="0" dirty="0">
                <a:solidFill>
                  <a:schemeClr val="accent1"/>
                </a:solidFill>
              </a:rPr>
              <a:t>I</a:t>
            </a:r>
          </a:p>
          <a:p>
            <a:pPr lvl="1"/>
            <a:r>
              <a:rPr lang="fr-FR" sz="1600" kern="0" dirty="0"/>
              <a:t>Milk: </a:t>
            </a:r>
            <a:r>
              <a:rPr lang="fr-FR" sz="1600" b="1" kern="0" dirty="0">
                <a:solidFill>
                  <a:schemeClr val="accent1"/>
                </a:solidFill>
              </a:rPr>
              <a:t>1000 Bq/kg </a:t>
            </a:r>
            <a:r>
              <a:rPr lang="fr-FR" sz="1600" b="1" kern="0" baseline="30000" dirty="0">
                <a:solidFill>
                  <a:schemeClr val="accent1"/>
                </a:solidFill>
              </a:rPr>
              <a:t>137</a:t>
            </a:r>
            <a:r>
              <a:rPr lang="fr-FR" sz="1600" b="1" kern="0" dirty="0">
                <a:solidFill>
                  <a:schemeClr val="accent1"/>
                </a:solidFill>
              </a:rPr>
              <a:t>Cs</a:t>
            </a:r>
            <a:r>
              <a:rPr lang="fr-FR" sz="1600" kern="0" dirty="0"/>
              <a:t>, </a:t>
            </a:r>
            <a:r>
              <a:rPr lang="fr-FR" sz="1600" b="1" kern="0" dirty="0">
                <a:solidFill>
                  <a:schemeClr val="accent1"/>
                </a:solidFill>
              </a:rPr>
              <a:t>500 Bq/kg </a:t>
            </a:r>
            <a:r>
              <a:rPr lang="fr-FR" sz="1600" b="1" kern="0" baseline="30000" dirty="0">
                <a:solidFill>
                  <a:schemeClr val="accent1"/>
                </a:solidFill>
              </a:rPr>
              <a:t>131</a:t>
            </a:r>
            <a:r>
              <a:rPr lang="fr-FR" sz="1600" b="1" kern="0" dirty="0">
                <a:solidFill>
                  <a:schemeClr val="accent1"/>
                </a:solidFill>
              </a:rPr>
              <a:t>I</a:t>
            </a:r>
          </a:p>
          <a:p>
            <a:pPr lvl="1"/>
            <a:r>
              <a:rPr lang="fr-FR" sz="1600" kern="0" dirty="0" err="1"/>
              <a:t>Grazing</a:t>
            </a:r>
            <a:r>
              <a:rPr lang="fr-FR" sz="1600" kern="0" dirty="0"/>
              <a:t> ban: </a:t>
            </a:r>
            <a:r>
              <a:rPr lang="fr-FR" sz="1600" kern="0" dirty="0" err="1"/>
              <a:t>ground</a:t>
            </a:r>
            <a:r>
              <a:rPr lang="fr-FR" sz="1600" kern="0" dirty="0"/>
              <a:t> contamination, </a:t>
            </a:r>
            <a:r>
              <a:rPr lang="fr-FR" sz="1600" b="1" kern="0" dirty="0">
                <a:solidFill>
                  <a:schemeClr val="accent1"/>
                </a:solidFill>
              </a:rPr>
              <a:t>5000 Bq/m</a:t>
            </a:r>
            <a:r>
              <a:rPr lang="fr-FR" sz="1600" b="1" kern="0" baseline="30000" dirty="0">
                <a:solidFill>
                  <a:schemeClr val="accent1"/>
                </a:solidFill>
              </a:rPr>
              <a:t>2</a:t>
            </a:r>
            <a:r>
              <a:rPr lang="fr-FR" sz="1600" b="1" kern="0" dirty="0">
                <a:solidFill>
                  <a:schemeClr val="accent1"/>
                </a:solidFill>
              </a:rPr>
              <a:t> </a:t>
            </a:r>
            <a:r>
              <a:rPr lang="fr-FR" sz="1600" b="1" kern="0" baseline="30000" dirty="0">
                <a:solidFill>
                  <a:schemeClr val="accent1"/>
                </a:solidFill>
              </a:rPr>
              <a:t>131</a:t>
            </a:r>
            <a:r>
              <a:rPr lang="fr-FR" sz="1600" b="1" kern="0" dirty="0">
                <a:solidFill>
                  <a:schemeClr val="accent1"/>
                </a:solidFill>
              </a:rPr>
              <a:t>I</a:t>
            </a:r>
            <a:endParaRPr lang="en-GB" sz="1500" kern="0" dirty="0">
              <a:solidFill>
                <a:srgbClr val="C00000"/>
              </a:solidFill>
            </a:endParaRPr>
          </a:p>
        </p:txBody>
      </p:sp>
      <p:sp>
        <p:nvSpPr>
          <p:cNvPr id="12" name="Inhaltsplatzhalter 2"/>
          <p:cNvSpPr txBox="1">
            <a:spLocks/>
          </p:cNvSpPr>
          <p:nvPr/>
        </p:nvSpPr>
        <p:spPr bwMode="auto">
          <a:xfrm>
            <a:off x="3221999" y="4225510"/>
            <a:ext cx="5525125" cy="34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2"/>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2"/>
              </a:buBlip>
              <a:defRPr>
                <a:solidFill>
                  <a:schemeClr val="tx1"/>
                </a:solidFill>
                <a:latin typeface="+mn-lt"/>
              </a:defRPr>
            </a:lvl2pPr>
            <a:lvl3pPr marL="1209675" indent="-276225" algn="l" rtl="0" eaLnBrk="1" fontAlgn="base" hangingPunct="1">
              <a:spcBef>
                <a:spcPct val="20000"/>
              </a:spcBef>
              <a:spcAft>
                <a:spcPct val="0"/>
              </a:spcAft>
              <a:buFontTx/>
              <a:buBlip>
                <a:blip r:embed="rId2"/>
              </a:buBlip>
              <a:defRPr sz="1600">
                <a:solidFill>
                  <a:schemeClr val="tx1"/>
                </a:solidFill>
                <a:latin typeface="+mn-lt"/>
              </a:defRPr>
            </a:lvl3pPr>
            <a:lvl4pPr marL="1657350" indent="-276225" algn="l" rtl="0" eaLnBrk="1" fontAlgn="base" hangingPunct="1">
              <a:spcBef>
                <a:spcPct val="20000"/>
              </a:spcBef>
              <a:spcAft>
                <a:spcPct val="0"/>
              </a:spcAft>
              <a:buFontTx/>
              <a:buBlip>
                <a:blip r:embed="rId2"/>
              </a:buBlip>
              <a:defRPr sz="1600">
                <a:solidFill>
                  <a:schemeClr val="tx1"/>
                </a:solidFill>
                <a:latin typeface="+mn-lt"/>
              </a:defRPr>
            </a:lvl4pPr>
            <a:lvl5pPr marL="2095500" indent="-276225" algn="l" rtl="0" eaLnBrk="1" fontAlgn="base" hangingPunct="1">
              <a:spcBef>
                <a:spcPct val="20000"/>
              </a:spcBef>
              <a:spcAft>
                <a:spcPct val="0"/>
              </a:spcAft>
              <a:buFontTx/>
              <a:buBlip>
                <a:blip r:embed="rId2"/>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3"/>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3"/>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3"/>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3"/>
              </a:buBlip>
              <a:defRPr sz="1400">
                <a:solidFill>
                  <a:schemeClr val="tx1"/>
                </a:solidFill>
                <a:latin typeface="+mn-lt"/>
              </a:defRPr>
            </a:lvl9pPr>
          </a:lstStyle>
          <a:p>
            <a:pPr marL="0" indent="0">
              <a:buFontTx/>
              <a:buNone/>
            </a:pPr>
            <a:r>
              <a:rPr lang="en-GB" sz="1800" kern="0" dirty="0">
                <a:solidFill>
                  <a:schemeClr val="accent1"/>
                </a:solidFill>
              </a:rPr>
              <a:t>Additional information for food restriction discussion:</a:t>
            </a:r>
          </a:p>
          <a:p>
            <a:pPr marL="0" indent="0">
              <a:buFontTx/>
              <a:buNone/>
            </a:pPr>
            <a:endParaRPr lang="en-GB" sz="1800" kern="0" dirty="0">
              <a:solidFill>
                <a:srgbClr val="C00000"/>
              </a:solidFill>
            </a:endParaRPr>
          </a:p>
        </p:txBody>
      </p:sp>
    </p:spTree>
    <p:extLst>
      <p:ext uri="{BB962C8B-B14F-4D97-AF65-F5344CB8AC3E}">
        <p14:creationId xmlns:p14="http://schemas.microsoft.com/office/powerpoint/2010/main" val="4097552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Meteorology - wind field</a:t>
            </a:r>
          </a:p>
        </p:txBody>
      </p:sp>
      <p:pic>
        <p:nvPicPr>
          <p:cNvPr id="4" name="Afbeelding 6" descr="M:\plot-wind.png"/>
          <p:cNvPicPr/>
          <p:nvPr/>
        </p:nvPicPr>
        <p:blipFill rotWithShape="1">
          <a:blip r:embed="rId2" cstate="screen">
            <a:extLst>
              <a:ext uri="{28A0092B-C50C-407E-A947-70E740481C1C}">
                <a14:useLocalDpi xmlns:a14="http://schemas.microsoft.com/office/drawing/2010/main"/>
              </a:ext>
            </a:extLst>
          </a:blip>
          <a:srcRect/>
          <a:stretch/>
        </p:blipFill>
        <p:spPr bwMode="auto">
          <a:xfrm>
            <a:off x="2132475" y="1302172"/>
            <a:ext cx="5724525" cy="3990975"/>
          </a:xfrm>
          <a:prstGeom prst="rect">
            <a:avLst/>
          </a:prstGeom>
          <a:noFill/>
          <a:ln>
            <a:noFill/>
          </a:ln>
          <a:extLst>
            <a:ext uri="{53640926-AAD7-44D8-BBD7-CCE9431645EC}">
              <a14:shadowObscured xmlns:a14="http://schemas.microsoft.com/office/drawing/2010/main"/>
            </a:ext>
          </a:extLst>
        </p:spPr>
      </p:pic>
      <p:sp>
        <p:nvSpPr>
          <p:cNvPr id="5" name="Textfeld 4"/>
          <p:cNvSpPr txBox="1"/>
          <p:nvPr/>
        </p:nvSpPr>
        <p:spPr>
          <a:xfrm>
            <a:off x="2418716" y="1531668"/>
            <a:ext cx="5827044" cy="276999"/>
          </a:xfrm>
          <a:prstGeom prst="rect">
            <a:avLst/>
          </a:prstGeom>
          <a:solidFill>
            <a:schemeClr val="bg1"/>
          </a:solidFill>
        </p:spPr>
        <p:txBody>
          <a:bodyPr wrap="none" rtlCol="0">
            <a:spAutoFit/>
          </a:bodyPr>
          <a:lstStyle/>
          <a:p>
            <a:r>
              <a:rPr lang="de-DE" sz="1200" dirty="0"/>
              <a:t>T</a:t>
            </a:r>
            <a:r>
              <a:rPr lang="de-DE" sz="1200" baseline="-25000" dirty="0"/>
              <a:t>0</a:t>
            </a:r>
            <a:r>
              <a:rPr lang="de-DE" sz="1200" dirty="0"/>
              <a:t> </a:t>
            </a:r>
            <a:r>
              <a:rPr lang="de-DE" sz="1200" dirty="0" err="1"/>
              <a:t>of</a:t>
            </a:r>
            <a:r>
              <a:rPr lang="de-DE" sz="1200" dirty="0"/>
              <a:t> </a:t>
            </a:r>
            <a:r>
              <a:rPr lang="de-DE" sz="1200" dirty="0" err="1"/>
              <a:t>the</a:t>
            </a:r>
            <a:r>
              <a:rPr lang="de-DE" sz="1200" dirty="0"/>
              <a:t> </a:t>
            </a:r>
            <a:r>
              <a:rPr lang="de-DE" sz="1200" dirty="0" err="1"/>
              <a:t>ensemble</a:t>
            </a:r>
            <a:r>
              <a:rPr lang="de-DE" sz="1200" dirty="0"/>
              <a:t> </a:t>
            </a:r>
            <a:r>
              <a:rPr lang="de-DE" sz="1200" dirty="0" err="1"/>
              <a:t>forecast</a:t>
            </a:r>
            <a:r>
              <a:rPr lang="de-DE" sz="1200" dirty="0"/>
              <a:t> = 11 </a:t>
            </a:r>
            <a:r>
              <a:rPr lang="de-DE" sz="1200" dirty="0" err="1"/>
              <a:t>July</a:t>
            </a:r>
            <a:r>
              <a:rPr lang="de-DE" sz="1200" dirty="0"/>
              <a:t> 2017 06:00 UTC (original </a:t>
            </a:r>
            <a:r>
              <a:rPr lang="de-DE" sz="1200" dirty="0" err="1"/>
              <a:t>data</a:t>
            </a:r>
            <a:r>
              <a:rPr lang="de-DE" sz="1200" dirty="0"/>
              <a:t> </a:t>
            </a:r>
            <a:r>
              <a:rPr lang="de-DE" sz="1200" dirty="0" err="1"/>
              <a:t>from</a:t>
            </a:r>
            <a:r>
              <a:rPr lang="de-DE" sz="1200" dirty="0"/>
              <a:t> </a:t>
            </a:r>
            <a:r>
              <a:rPr lang="de-DE" sz="1200" dirty="0" err="1"/>
              <a:t>January</a:t>
            </a:r>
            <a:r>
              <a:rPr lang="de-DE" sz="1200" dirty="0"/>
              <a:t>)</a:t>
            </a:r>
          </a:p>
        </p:txBody>
      </p:sp>
      <p:sp>
        <p:nvSpPr>
          <p:cNvPr id="7" name="Textfeld 6"/>
          <p:cNvSpPr txBox="1"/>
          <p:nvPr/>
        </p:nvSpPr>
        <p:spPr>
          <a:xfrm>
            <a:off x="3849712" y="5458027"/>
            <a:ext cx="2517304" cy="830997"/>
          </a:xfrm>
          <a:prstGeom prst="rect">
            <a:avLst/>
          </a:prstGeom>
          <a:solidFill>
            <a:schemeClr val="bg1"/>
          </a:solidFill>
        </p:spPr>
        <p:txBody>
          <a:bodyPr wrap="square" rtlCol="0">
            <a:spAutoFit/>
          </a:bodyPr>
          <a:lstStyle/>
          <a:p>
            <a:pPr algn="ctr"/>
            <a:r>
              <a:rPr lang="de-DE" sz="1600" b="1" dirty="0">
                <a:solidFill>
                  <a:srgbClr val="C00000"/>
                </a:solidFill>
              </a:rPr>
              <a:t>Release time</a:t>
            </a:r>
          </a:p>
          <a:p>
            <a:pPr algn="ctr"/>
            <a:r>
              <a:rPr lang="de-DE" sz="1600" b="1" dirty="0">
                <a:solidFill>
                  <a:srgbClr val="C00000"/>
                </a:solidFill>
              </a:rPr>
              <a:t>12 </a:t>
            </a:r>
            <a:r>
              <a:rPr lang="de-DE" sz="1600" b="1" dirty="0" err="1">
                <a:solidFill>
                  <a:srgbClr val="C00000"/>
                </a:solidFill>
              </a:rPr>
              <a:t>July</a:t>
            </a:r>
            <a:r>
              <a:rPr lang="de-DE" sz="1600" b="1" dirty="0">
                <a:solidFill>
                  <a:srgbClr val="C00000"/>
                </a:solidFill>
              </a:rPr>
              <a:t> 2017</a:t>
            </a:r>
          </a:p>
          <a:p>
            <a:pPr algn="ctr"/>
            <a:r>
              <a:rPr lang="de-DE" sz="1600" b="1" dirty="0">
                <a:solidFill>
                  <a:srgbClr val="C00000"/>
                </a:solidFill>
              </a:rPr>
              <a:t>15:00 UTC</a:t>
            </a:r>
          </a:p>
        </p:txBody>
      </p:sp>
      <p:pic>
        <p:nvPicPr>
          <p:cNvPr id="11" name="Grafik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1405" y="1248580"/>
            <a:ext cx="1790253" cy="1376744"/>
          </a:xfrm>
          <a:prstGeom prst="rect">
            <a:avLst/>
          </a:prstGeom>
          <a:ln>
            <a:solidFill>
              <a:schemeClr val="tx1"/>
            </a:solidFill>
          </a:ln>
        </p:spPr>
      </p:pic>
      <p:sp>
        <p:nvSpPr>
          <p:cNvPr id="12" name="Ellipse 11"/>
          <p:cNvSpPr/>
          <p:nvPr/>
        </p:nvSpPr>
        <p:spPr>
          <a:xfrm>
            <a:off x="792000" y="2214000"/>
            <a:ext cx="95815" cy="8955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p:cNvSpPr/>
          <p:nvPr/>
        </p:nvSpPr>
        <p:spPr>
          <a:xfrm>
            <a:off x="2496928" y="5463602"/>
            <a:ext cx="2608009" cy="830997"/>
          </a:xfrm>
          <a:prstGeom prst="rect">
            <a:avLst/>
          </a:prstGeom>
        </p:spPr>
        <p:txBody>
          <a:bodyPr wrap="square">
            <a:spAutoFit/>
          </a:bodyPr>
          <a:lstStyle/>
          <a:p>
            <a:pPr algn="ctr"/>
            <a:r>
              <a:rPr lang="de-DE" sz="1600" b="1" dirty="0">
                <a:solidFill>
                  <a:schemeClr val="accent1"/>
                </a:solidFill>
              </a:rPr>
              <a:t>NOW: </a:t>
            </a:r>
          </a:p>
          <a:p>
            <a:pPr algn="ctr"/>
            <a:r>
              <a:rPr lang="de-DE" sz="1600" b="1" dirty="0">
                <a:solidFill>
                  <a:schemeClr val="accent1"/>
                </a:solidFill>
              </a:rPr>
              <a:t>12 </a:t>
            </a:r>
            <a:r>
              <a:rPr lang="de-DE" sz="1600" b="1" dirty="0" err="1">
                <a:solidFill>
                  <a:schemeClr val="accent1"/>
                </a:solidFill>
              </a:rPr>
              <a:t>July</a:t>
            </a:r>
            <a:r>
              <a:rPr lang="de-DE" sz="1600" b="1" dirty="0">
                <a:solidFill>
                  <a:schemeClr val="accent1"/>
                </a:solidFill>
              </a:rPr>
              <a:t> 2017 </a:t>
            </a:r>
          </a:p>
          <a:p>
            <a:pPr algn="ctr"/>
            <a:r>
              <a:rPr lang="de-DE" sz="1600" b="1" dirty="0">
                <a:solidFill>
                  <a:schemeClr val="accent1"/>
                </a:solidFill>
              </a:rPr>
              <a:t>03:00 UTC </a:t>
            </a:r>
            <a:endParaRPr lang="fr-FR" sz="1600" b="1" dirty="0">
              <a:solidFill>
                <a:schemeClr val="accent1"/>
              </a:solidFill>
            </a:endParaRPr>
          </a:p>
        </p:txBody>
      </p:sp>
      <p:cxnSp>
        <p:nvCxnSpPr>
          <p:cNvPr id="17" name="Connecteur droit 16"/>
          <p:cNvCxnSpPr/>
          <p:nvPr/>
        </p:nvCxnSpPr>
        <p:spPr>
          <a:xfrm flipV="1">
            <a:off x="3987000" y="1936952"/>
            <a:ext cx="0" cy="28611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3987000" y="4825870"/>
            <a:ext cx="0" cy="66545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a:off x="2727000" y="5463602"/>
            <a:ext cx="4905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p:nvPr/>
        </p:nvCxnSpPr>
        <p:spPr>
          <a:xfrm>
            <a:off x="3969262" y="5293147"/>
            <a:ext cx="1007738"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ZoneTexte 32"/>
          <p:cNvSpPr txBox="1"/>
          <p:nvPr/>
        </p:nvSpPr>
        <p:spPr>
          <a:xfrm>
            <a:off x="4162239" y="4962580"/>
            <a:ext cx="540000" cy="307777"/>
          </a:xfrm>
          <a:prstGeom prst="rect">
            <a:avLst/>
          </a:prstGeom>
          <a:solidFill>
            <a:schemeClr val="bg1"/>
          </a:solidFill>
        </p:spPr>
        <p:txBody>
          <a:bodyPr wrap="square" rtlCol="0">
            <a:spAutoFit/>
          </a:bodyPr>
          <a:lstStyle/>
          <a:p>
            <a:r>
              <a:rPr lang="fr-FR" sz="1400" dirty="0">
                <a:solidFill>
                  <a:schemeClr val="accent1"/>
                </a:solidFill>
              </a:rPr>
              <a:t>12 h</a:t>
            </a:r>
          </a:p>
        </p:txBody>
      </p:sp>
      <p:cxnSp>
        <p:nvCxnSpPr>
          <p:cNvPr id="20" name="Connecteur droit 19"/>
          <p:cNvCxnSpPr/>
          <p:nvPr/>
        </p:nvCxnSpPr>
        <p:spPr>
          <a:xfrm flipV="1">
            <a:off x="4932000" y="1936952"/>
            <a:ext cx="0" cy="286119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a:off x="4932000" y="4798147"/>
            <a:ext cx="0" cy="665455"/>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71486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Discussion– stage 2</a:t>
            </a:r>
            <a:br>
              <a:rPr lang="en-GB" dirty="0"/>
            </a:br>
            <a:r>
              <a:rPr lang="en-GB" dirty="0"/>
              <a:t>Estimated time to release: 12 hours</a:t>
            </a:r>
          </a:p>
        </p:txBody>
      </p:sp>
      <p:sp>
        <p:nvSpPr>
          <p:cNvPr id="3" name="Inhaltsplatzhalter 2"/>
          <p:cNvSpPr>
            <a:spLocks noGrp="1"/>
          </p:cNvSpPr>
          <p:nvPr>
            <p:ph idx="1"/>
          </p:nvPr>
        </p:nvSpPr>
        <p:spPr>
          <a:xfrm>
            <a:off x="1377000" y="2220844"/>
            <a:ext cx="6750000" cy="475437"/>
          </a:xfrm>
        </p:spPr>
        <p:txBody>
          <a:bodyPr/>
          <a:lstStyle/>
          <a:p>
            <a:pPr marL="0" indent="0">
              <a:buNone/>
            </a:pPr>
            <a:r>
              <a:rPr lang="en-GB" sz="2400" dirty="0">
                <a:solidFill>
                  <a:srgbClr val="C00000"/>
                </a:solidFill>
              </a:rPr>
              <a:t>Sequence 3: Focus on evacuation and sheltering (10 minutes)</a:t>
            </a:r>
          </a:p>
          <a:p>
            <a:pPr marL="0" indent="0">
              <a:buNone/>
            </a:pPr>
            <a:endParaRPr lang="en-GB" sz="2400" dirty="0">
              <a:solidFill>
                <a:srgbClr val="C00000"/>
              </a:solidFill>
            </a:endParaRPr>
          </a:p>
        </p:txBody>
      </p:sp>
      <p:pic>
        <p:nvPicPr>
          <p:cNvPr id="5" name="Image 4">
            <a:extLst>
              <a:ext uri="{FF2B5EF4-FFF2-40B4-BE49-F238E27FC236}">
                <a16:creationId xmlns:a16="http://schemas.microsoft.com/office/drawing/2014/main" id="{DC5371E9-F8C1-DA47-A92F-35ADF8E904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0662" y="3834000"/>
            <a:ext cx="750224" cy="825246"/>
          </a:xfrm>
          <a:prstGeom prst="rect">
            <a:avLst/>
          </a:prstGeom>
        </p:spPr>
      </p:pic>
      <p:sp>
        <p:nvSpPr>
          <p:cNvPr id="6" name="Rectangle 5">
            <a:extLst>
              <a:ext uri="{FF2B5EF4-FFF2-40B4-BE49-F238E27FC236}">
                <a16:creationId xmlns:a16="http://schemas.microsoft.com/office/drawing/2014/main" id="{D6E7C3BC-3D71-7349-9F7D-DBB02ED0C518}"/>
              </a:ext>
            </a:extLst>
          </p:cNvPr>
          <p:cNvSpPr/>
          <p:nvPr/>
        </p:nvSpPr>
        <p:spPr>
          <a:xfrm>
            <a:off x="1463574" y="3461793"/>
            <a:ext cx="7383425" cy="1569660"/>
          </a:xfrm>
          <a:prstGeom prst="rect">
            <a:avLst/>
          </a:prstGeom>
          <a:ln>
            <a:solidFill>
              <a:srgbClr val="0070C0"/>
            </a:solidFill>
          </a:ln>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buFont typeface="Wingdings" panose="05000000000000000000" pitchFamily="2" charset="2"/>
              <a:buChar char="§"/>
            </a:pPr>
            <a:r>
              <a:rPr lang="fr-FR" sz="1600" b="1" dirty="0" err="1"/>
              <a:t>Considering</a:t>
            </a:r>
            <a:r>
              <a:rPr lang="fr-FR" sz="1600" b="1" dirty="0"/>
              <a:t> the </a:t>
            </a:r>
            <a:r>
              <a:rPr lang="fr-FR" sz="1600" b="1" dirty="0" err="1"/>
              <a:t>decisions</a:t>
            </a:r>
            <a:r>
              <a:rPr lang="fr-FR" sz="1600" b="1" dirty="0"/>
              <a:t> </a:t>
            </a:r>
            <a:r>
              <a:rPr lang="fr-FR" sz="1600" b="1" dirty="0" err="1"/>
              <a:t>taken</a:t>
            </a:r>
            <a:r>
              <a:rPr lang="fr-FR" sz="1600" b="1" dirty="0"/>
              <a:t> </a:t>
            </a:r>
            <a:r>
              <a:rPr lang="fr-FR" sz="1600" b="1" dirty="0" err="1"/>
              <a:t>before</a:t>
            </a:r>
            <a:r>
              <a:rPr lang="fr-FR" sz="1600" b="1" dirty="0"/>
              <a:t>, </a:t>
            </a:r>
            <a:r>
              <a:rPr lang="fr-FR" sz="1600" b="1" dirty="0" err="1"/>
              <a:t>is</a:t>
            </a:r>
            <a:r>
              <a:rPr lang="fr-FR" sz="1600" b="1" dirty="0"/>
              <a:t> the </a:t>
            </a:r>
            <a:r>
              <a:rPr lang="fr-FR" sz="1600" b="1" dirty="0" err="1"/>
              <a:t>evacuation</a:t>
            </a:r>
            <a:r>
              <a:rPr lang="fr-FR" sz="1600" b="1" dirty="0"/>
              <a:t> / </a:t>
            </a:r>
            <a:r>
              <a:rPr lang="fr-FR" sz="1600" b="1" dirty="0" err="1"/>
              <a:t>sheltering</a:t>
            </a:r>
            <a:r>
              <a:rPr lang="fr-FR" sz="1600" b="1" dirty="0"/>
              <a:t> </a:t>
            </a:r>
            <a:r>
              <a:rPr lang="fr-FR" sz="1600" b="1" dirty="0" err="1"/>
              <a:t>sufficient</a:t>
            </a:r>
            <a:r>
              <a:rPr lang="fr-FR" sz="1600" b="1" dirty="0"/>
              <a:t> </a:t>
            </a:r>
            <a:r>
              <a:rPr lang="fr-FR" sz="1600" b="1" dirty="0" err="1"/>
              <a:t>with</a:t>
            </a:r>
            <a:r>
              <a:rPr lang="fr-FR" sz="1600" b="1" dirty="0"/>
              <a:t> respect to the new information?</a:t>
            </a:r>
          </a:p>
          <a:p>
            <a:pPr marL="285750" indent="-285750">
              <a:buFont typeface="Wingdings" panose="05000000000000000000" pitchFamily="2" charset="2"/>
              <a:buChar char="§"/>
            </a:pPr>
            <a:r>
              <a:rPr lang="fr-FR" sz="1600" dirty="0" err="1"/>
              <a:t>What</a:t>
            </a:r>
            <a:r>
              <a:rPr lang="fr-FR" sz="1600" dirty="0"/>
              <a:t> </a:t>
            </a:r>
            <a:r>
              <a:rPr lang="fr-FR" sz="1600" dirty="0" err="1"/>
              <a:t>complementary</a:t>
            </a:r>
            <a:r>
              <a:rPr lang="fr-FR" sz="1600" dirty="0"/>
              <a:t> </a:t>
            </a:r>
            <a:r>
              <a:rPr lang="fr-FR" sz="1600" dirty="0" err="1"/>
              <a:t>decisions</a:t>
            </a:r>
            <a:r>
              <a:rPr lang="fr-FR" sz="1600" dirty="0"/>
              <a:t> </a:t>
            </a:r>
            <a:r>
              <a:rPr lang="fr-FR" sz="1600" dirty="0" err="1"/>
              <a:t>could</a:t>
            </a:r>
            <a:r>
              <a:rPr lang="fr-FR" sz="1600" dirty="0"/>
              <a:t> </a:t>
            </a:r>
            <a:r>
              <a:rPr lang="fr-FR" sz="1600" dirty="0" err="1"/>
              <a:t>you</a:t>
            </a:r>
            <a:r>
              <a:rPr lang="fr-FR" sz="1600" dirty="0"/>
              <a:t> </a:t>
            </a:r>
            <a:r>
              <a:rPr lang="fr-FR" sz="1600" dirty="0" err="1"/>
              <a:t>recommend</a:t>
            </a:r>
            <a:r>
              <a:rPr lang="fr-FR" sz="1600" dirty="0"/>
              <a:t>?</a:t>
            </a:r>
          </a:p>
          <a:p>
            <a:pPr marL="285750" indent="-285750">
              <a:buFont typeface="Wingdings" panose="05000000000000000000" pitchFamily="2" charset="2"/>
              <a:buChar char="§"/>
            </a:pPr>
            <a:r>
              <a:rPr lang="fr-FR" sz="1600" dirty="0"/>
              <a:t>On the basis of </a:t>
            </a:r>
            <a:r>
              <a:rPr lang="fr-FR" sz="1600" dirty="0" err="1"/>
              <a:t>which</a:t>
            </a:r>
            <a:r>
              <a:rPr lang="fr-FR" sz="1600" dirty="0"/>
              <a:t> </a:t>
            </a:r>
            <a:r>
              <a:rPr lang="fr-FR" sz="1600" dirty="0" err="1"/>
              <a:t>map</a:t>
            </a:r>
            <a:r>
              <a:rPr lang="fr-FR" sz="1600" dirty="0"/>
              <a:t> / variable / </a:t>
            </a:r>
            <a:r>
              <a:rPr lang="fr-FR" sz="1600" dirty="0" err="1"/>
              <a:t>criteria</a:t>
            </a:r>
            <a:r>
              <a:rPr lang="fr-FR" sz="1600" dirty="0"/>
              <a:t>?</a:t>
            </a:r>
          </a:p>
          <a:p>
            <a:pPr marL="285750" indent="-285750">
              <a:buFont typeface="Wingdings" panose="05000000000000000000" pitchFamily="2" charset="2"/>
              <a:buChar char="§"/>
            </a:pPr>
            <a:r>
              <a:rPr lang="fr-FR" sz="1600" dirty="0" err="1"/>
              <a:t>What</a:t>
            </a:r>
            <a:r>
              <a:rPr lang="fr-FR" sz="1600" dirty="0"/>
              <a:t> </a:t>
            </a:r>
            <a:r>
              <a:rPr lang="fr-FR" sz="1600" dirty="0" err="1"/>
              <a:t>additional</a:t>
            </a:r>
            <a:r>
              <a:rPr lang="fr-FR" sz="1600" dirty="0"/>
              <a:t> information </a:t>
            </a:r>
            <a:r>
              <a:rPr lang="fr-FR" sz="1600" dirty="0" err="1"/>
              <a:t>would</a:t>
            </a:r>
            <a:r>
              <a:rPr lang="fr-FR" sz="1600" dirty="0"/>
              <a:t> </a:t>
            </a:r>
            <a:r>
              <a:rPr lang="fr-FR" sz="1600" dirty="0" err="1"/>
              <a:t>you</a:t>
            </a:r>
            <a:r>
              <a:rPr lang="fr-FR" sz="1600" dirty="0"/>
              <a:t> </a:t>
            </a:r>
            <a:r>
              <a:rPr lang="fr-FR" sz="1600" dirty="0" err="1"/>
              <a:t>need</a:t>
            </a:r>
            <a:r>
              <a:rPr lang="fr-FR" sz="1600" dirty="0"/>
              <a:t>?</a:t>
            </a:r>
          </a:p>
          <a:p>
            <a:pPr marL="285750" indent="-285750">
              <a:buFont typeface="Wingdings" panose="05000000000000000000" pitchFamily="2" charset="2"/>
              <a:buChar char="§"/>
            </a:pPr>
            <a:r>
              <a:rPr lang="fr-FR" sz="1600" dirty="0" err="1"/>
              <a:t>What</a:t>
            </a:r>
            <a:r>
              <a:rPr lang="fr-FR" sz="1600" dirty="0"/>
              <a:t> supports are </a:t>
            </a:r>
            <a:r>
              <a:rPr lang="fr-FR" sz="1600" dirty="0" err="1"/>
              <a:t>useful</a:t>
            </a:r>
            <a:r>
              <a:rPr lang="fr-FR" sz="1600" dirty="0"/>
              <a:t> / </a:t>
            </a:r>
            <a:r>
              <a:rPr lang="fr-FR" sz="1600" dirty="0" err="1"/>
              <a:t>confusing</a:t>
            </a:r>
            <a:r>
              <a:rPr lang="fr-FR" sz="1600" dirty="0"/>
              <a:t> / </a:t>
            </a:r>
            <a:r>
              <a:rPr lang="fr-FR" sz="1600" dirty="0" err="1"/>
              <a:t>needed</a:t>
            </a:r>
            <a:r>
              <a:rPr lang="fr-FR" sz="1600" dirty="0"/>
              <a:t> by experts / </a:t>
            </a:r>
            <a:r>
              <a:rPr lang="fr-FR" sz="1600" dirty="0" err="1"/>
              <a:t>decision</a:t>
            </a:r>
            <a:r>
              <a:rPr lang="fr-FR" sz="1600" dirty="0"/>
              <a:t> </a:t>
            </a:r>
            <a:r>
              <a:rPr lang="fr-FR" sz="1600" dirty="0" err="1"/>
              <a:t>makers</a:t>
            </a:r>
            <a:r>
              <a:rPr lang="fr-FR" sz="1600" dirty="0"/>
              <a:t>?</a:t>
            </a:r>
          </a:p>
        </p:txBody>
      </p:sp>
    </p:spTree>
    <p:extLst>
      <p:ext uri="{BB962C8B-B14F-4D97-AF65-F5344CB8AC3E}">
        <p14:creationId xmlns:p14="http://schemas.microsoft.com/office/powerpoint/2010/main" val="7345205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rotWithShape="1">
          <a:blip r:embed="rId2" cstate="screen">
            <a:extLst>
              <a:ext uri="{28A0092B-C50C-407E-A947-70E740481C1C}">
                <a14:useLocalDpi xmlns:a14="http://schemas.microsoft.com/office/drawing/2010/main"/>
              </a:ext>
            </a:extLst>
          </a:blip>
          <a:srcRect r="5909"/>
          <a:stretch/>
        </p:blipFill>
        <p:spPr>
          <a:xfrm>
            <a:off x="4482000" y="1014979"/>
            <a:ext cx="4662000" cy="4828042"/>
          </a:xfrm>
          <a:prstGeom prst="rect">
            <a:avLst/>
          </a:prstGeom>
        </p:spPr>
      </p:pic>
      <p:pic>
        <p:nvPicPr>
          <p:cNvPr id="5" name="Grafik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014979"/>
            <a:ext cx="4954778" cy="4828042"/>
          </a:xfrm>
          <a:prstGeom prst="rect">
            <a:avLst/>
          </a:prstGeom>
        </p:spPr>
      </p:pic>
      <p:sp>
        <p:nvSpPr>
          <p:cNvPr id="6" name="Rechteck 5"/>
          <p:cNvSpPr/>
          <p:nvPr/>
        </p:nvSpPr>
        <p:spPr>
          <a:xfrm>
            <a:off x="947389" y="11517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Uncertainties on release time +/- 6h</a:t>
            </a:r>
            <a:endParaRPr lang="de-DE" dirty="0">
              <a:solidFill>
                <a:schemeClr val="tx1"/>
              </a:solidFill>
            </a:endParaRPr>
          </a:p>
        </p:txBody>
      </p:sp>
      <p:sp>
        <p:nvSpPr>
          <p:cNvPr id="7" name="Rechteck 6"/>
          <p:cNvSpPr/>
          <p:nvPr/>
        </p:nvSpPr>
        <p:spPr>
          <a:xfrm>
            <a:off x="5156648" y="1149514"/>
            <a:ext cx="3312703"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No uncertainty on release time</a:t>
            </a:r>
            <a:endParaRPr lang="de-DE" dirty="0">
              <a:solidFill>
                <a:schemeClr val="tx1"/>
              </a:solidFill>
            </a:endParaRPr>
          </a:p>
        </p:txBody>
      </p:sp>
      <p:sp>
        <p:nvSpPr>
          <p:cNvPr id="9" name="Titel 1"/>
          <p:cNvSpPr>
            <a:spLocks noGrp="1"/>
          </p:cNvSpPr>
          <p:nvPr>
            <p:ph type="title"/>
          </p:nvPr>
        </p:nvSpPr>
        <p:spPr>
          <a:xfrm>
            <a:off x="390525" y="333375"/>
            <a:ext cx="8321475" cy="561975"/>
          </a:xfrm>
        </p:spPr>
        <p:txBody>
          <a:bodyPr/>
          <a:lstStyle/>
          <a:p>
            <a:r>
              <a:rPr lang="en-GB" dirty="0"/>
              <a:t>Prognostic frequency maps</a:t>
            </a:r>
            <a:br>
              <a:rPr lang="en-GB" dirty="0"/>
            </a:br>
            <a:r>
              <a:rPr lang="en-GB" dirty="0"/>
              <a:t>for areas above the threshold value for </a:t>
            </a:r>
            <a:r>
              <a:rPr lang="en-GB" dirty="0">
                <a:solidFill>
                  <a:srgbClr val="C00000"/>
                </a:solidFill>
              </a:rPr>
              <a:t>evacuation</a:t>
            </a:r>
          </a:p>
        </p:txBody>
      </p:sp>
      <p:sp>
        <p:nvSpPr>
          <p:cNvPr id="10" name="Titel 1"/>
          <p:cNvSpPr txBox="1">
            <a:spLocks/>
          </p:cNvSpPr>
          <p:nvPr/>
        </p:nvSpPr>
        <p:spPr bwMode="auto">
          <a:xfrm>
            <a:off x="3312000" y="1809000"/>
            <a:ext cx="2742890" cy="422405"/>
          </a:xfrm>
          <a:prstGeom prst="rect">
            <a:avLst/>
          </a:prstGeom>
          <a:solidFill>
            <a:schemeClr val="bg1"/>
          </a:solidFill>
          <a:ln>
            <a:solidFill>
              <a:srgbClr val="FF0000"/>
            </a:solidFill>
          </a:ln>
          <a:extLst/>
        </p:spPr>
        <p:txBody>
          <a:bodyPr vert="horz" wrap="square" lIns="72000" tIns="72000" rIns="72000" bIns="72000" numCol="1" anchor="b" anchorCtr="0" compatLnSpc="1">
            <a:prstTxWarp prst="textNoShape">
              <a:avLst/>
            </a:prstTxWarp>
            <a:spAutoFit/>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en-US" sz="1800" b="0" kern="0" dirty="0">
                <a:solidFill>
                  <a:srgbClr val="C00000"/>
                </a:solidFill>
              </a:rPr>
              <a:t>Effective dose &gt; 100 </a:t>
            </a:r>
            <a:r>
              <a:rPr lang="en-US" sz="1800" b="0" kern="0" dirty="0" err="1">
                <a:solidFill>
                  <a:srgbClr val="C00000"/>
                </a:solidFill>
              </a:rPr>
              <a:t>mSv</a:t>
            </a:r>
            <a:endParaRPr lang="en-US" sz="1800" b="0" kern="0" dirty="0">
              <a:solidFill>
                <a:srgbClr val="C00000"/>
              </a:solidFill>
            </a:endParaRPr>
          </a:p>
        </p:txBody>
      </p:sp>
      <p:sp>
        <p:nvSpPr>
          <p:cNvPr id="11" name="Pfeil nach rechts 10"/>
          <p:cNvSpPr/>
          <p:nvPr/>
        </p:nvSpPr>
        <p:spPr>
          <a:xfrm>
            <a:off x="4551262" y="3159000"/>
            <a:ext cx="337553" cy="540000"/>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508191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rotWithShape="1">
          <a:blip r:embed="rId2" cstate="screen">
            <a:extLst>
              <a:ext uri="{28A0092B-C50C-407E-A947-70E740481C1C}">
                <a14:useLocalDpi xmlns:a14="http://schemas.microsoft.com/office/drawing/2010/main"/>
              </a:ext>
            </a:extLst>
          </a:blip>
          <a:srcRect r="5909"/>
          <a:stretch/>
        </p:blipFill>
        <p:spPr>
          <a:xfrm>
            <a:off x="4482000" y="1014979"/>
            <a:ext cx="4662000" cy="4828042"/>
          </a:xfrm>
          <a:prstGeom prst="rect">
            <a:avLst/>
          </a:prstGeom>
        </p:spPr>
      </p:pic>
      <p:pic>
        <p:nvPicPr>
          <p:cNvPr id="10" name="Grafik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014979"/>
            <a:ext cx="4954778" cy="4828042"/>
          </a:xfrm>
          <a:prstGeom prst="rect">
            <a:avLst/>
          </a:prstGeom>
        </p:spPr>
      </p:pic>
      <p:sp>
        <p:nvSpPr>
          <p:cNvPr id="4" name="Titel 3"/>
          <p:cNvSpPr>
            <a:spLocks noGrp="1"/>
          </p:cNvSpPr>
          <p:nvPr>
            <p:ph type="title"/>
          </p:nvPr>
        </p:nvSpPr>
        <p:spPr>
          <a:xfrm>
            <a:off x="390525" y="333375"/>
            <a:ext cx="7601475" cy="561975"/>
          </a:xfrm>
        </p:spPr>
        <p:txBody>
          <a:bodyPr/>
          <a:lstStyle/>
          <a:p>
            <a:r>
              <a:rPr lang="en-GB" dirty="0"/>
              <a:t>Prognostic frequency maps</a:t>
            </a:r>
            <a:br>
              <a:rPr lang="en-GB" dirty="0"/>
            </a:br>
            <a:r>
              <a:rPr lang="en-GB" dirty="0"/>
              <a:t>for areas above the threshold value for </a:t>
            </a:r>
            <a:r>
              <a:rPr lang="en-GB" dirty="0">
                <a:solidFill>
                  <a:srgbClr val="C00000"/>
                </a:solidFill>
              </a:rPr>
              <a:t>sheltering</a:t>
            </a:r>
            <a:endParaRPr lang="de-DE" dirty="0">
              <a:solidFill>
                <a:srgbClr val="C00000"/>
              </a:solidFill>
            </a:endParaRPr>
          </a:p>
        </p:txBody>
      </p:sp>
      <p:sp>
        <p:nvSpPr>
          <p:cNvPr id="14" name="Rechteck 13"/>
          <p:cNvSpPr/>
          <p:nvPr/>
        </p:nvSpPr>
        <p:spPr>
          <a:xfrm>
            <a:off x="947389" y="11517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Uncertainties on release time +/- 6h</a:t>
            </a:r>
            <a:endParaRPr lang="de-DE" dirty="0">
              <a:solidFill>
                <a:schemeClr val="tx1"/>
              </a:solidFill>
            </a:endParaRPr>
          </a:p>
        </p:txBody>
      </p:sp>
      <p:sp>
        <p:nvSpPr>
          <p:cNvPr id="15" name="Rechteck 14"/>
          <p:cNvSpPr/>
          <p:nvPr/>
        </p:nvSpPr>
        <p:spPr>
          <a:xfrm>
            <a:off x="5156648" y="1149514"/>
            <a:ext cx="3312703"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No uncertainty on release time</a:t>
            </a:r>
            <a:endParaRPr lang="de-DE" dirty="0">
              <a:solidFill>
                <a:schemeClr val="tx1"/>
              </a:solidFill>
            </a:endParaRPr>
          </a:p>
        </p:txBody>
      </p:sp>
      <p:sp>
        <p:nvSpPr>
          <p:cNvPr id="16" name="Titel 1"/>
          <p:cNvSpPr txBox="1">
            <a:spLocks/>
          </p:cNvSpPr>
          <p:nvPr/>
        </p:nvSpPr>
        <p:spPr bwMode="auto">
          <a:xfrm>
            <a:off x="3312000" y="1809000"/>
            <a:ext cx="2742890" cy="422405"/>
          </a:xfrm>
          <a:prstGeom prst="rect">
            <a:avLst/>
          </a:prstGeom>
          <a:solidFill>
            <a:schemeClr val="bg1"/>
          </a:solidFill>
          <a:ln>
            <a:solidFill>
              <a:srgbClr val="FF0000"/>
            </a:solidFill>
          </a:ln>
          <a:extLst/>
        </p:spPr>
        <p:txBody>
          <a:bodyPr vert="horz" wrap="square" lIns="72000" tIns="72000" rIns="72000" bIns="72000" numCol="1" anchor="b" anchorCtr="0" compatLnSpc="1">
            <a:prstTxWarp prst="textNoShape">
              <a:avLst/>
            </a:prstTxWarp>
            <a:spAutoFit/>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en-US" sz="1800" b="0" kern="0" dirty="0">
                <a:solidFill>
                  <a:srgbClr val="C00000"/>
                </a:solidFill>
              </a:rPr>
              <a:t>Effective dose &gt; 10 </a:t>
            </a:r>
            <a:r>
              <a:rPr lang="en-US" sz="1800" b="0" kern="0" dirty="0" err="1">
                <a:solidFill>
                  <a:srgbClr val="C00000"/>
                </a:solidFill>
              </a:rPr>
              <a:t>mSv</a:t>
            </a:r>
            <a:endParaRPr lang="en-US" sz="1800" b="0" kern="0" dirty="0">
              <a:solidFill>
                <a:srgbClr val="C00000"/>
              </a:solidFill>
            </a:endParaRPr>
          </a:p>
        </p:txBody>
      </p:sp>
      <p:sp>
        <p:nvSpPr>
          <p:cNvPr id="8" name="Pfeil nach rechts 7"/>
          <p:cNvSpPr/>
          <p:nvPr/>
        </p:nvSpPr>
        <p:spPr>
          <a:xfrm>
            <a:off x="4571327" y="3159000"/>
            <a:ext cx="337553" cy="540000"/>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750057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2000" y="1215286"/>
            <a:ext cx="3034582" cy="4418707"/>
          </a:xfrm>
          <a:prstGeom prst="rect">
            <a:avLst/>
          </a:prstGeom>
        </p:spPr>
      </p:pic>
      <p:pic>
        <p:nvPicPr>
          <p:cNvPr id="11" name="Grafik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81954" y="1669113"/>
            <a:ext cx="3485046" cy="3322411"/>
          </a:xfrm>
          <a:prstGeom prst="rect">
            <a:avLst/>
          </a:prstGeom>
        </p:spPr>
      </p:pic>
      <p:sp>
        <p:nvSpPr>
          <p:cNvPr id="7" name="Rechteck 6"/>
          <p:cNvSpPr/>
          <p:nvPr/>
        </p:nvSpPr>
        <p:spPr>
          <a:xfrm>
            <a:off x="5382000"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41 </a:t>
            </a:r>
            <a:r>
              <a:rPr lang="de-DE" dirty="0" err="1">
                <a:solidFill>
                  <a:schemeClr val="tx1"/>
                </a:solidFill>
              </a:rPr>
              <a:t>effective</a:t>
            </a:r>
            <a:r>
              <a:rPr lang="de-DE" dirty="0">
                <a:solidFill>
                  <a:schemeClr val="tx1"/>
                </a:solidFill>
              </a:rPr>
              <a:t> dose</a:t>
            </a:r>
          </a:p>
        </p:txBody>
      </p:sp>
      <p:sp>
        <p:nvSpPr>
          <p:cNvPr id="8" name="Textfeld 7"/>
          <p:cNvSpPr txBox="1"/>
          <p:nvPr/>
        </p:nvSpPr>
        <p:spPr>
          <a:xfrm>
            <a:off x="5173703" y="5137327"/>
            <a:ext cx="3480440" cy="369332"/>
          </a:xfrm>
          <a:prstGeom prst="rect">
            <a:avLst/>
          </a:prstGeom>
          <a:noFill/>
        </p:spPr>
        <p:txBody>
          <a:bodyPr wrap="none" rtlCol="0">
            <a:spAutoFit/>
          </a:bodyPr>
          <a:lstStyle/>
          <a:p>
            <a:r>
              <a:rPr lang="de-DE" dirty="0"/>
              <a:t>Population &gt; 100 </a:t>
            </a:r>
            <a:r>
              <a:rPr lang="de-DE" dirty="0" err="1"/>
              <a:t>mSv</a:t>
            </a:r>
            <a:r>
              <a:rPr lang="de-DE" dirty="0"/>
              <a:t>: ~ 45 000</a:t>
            </a:r>
          </a:p>
        </p:txBody>
      </p:sp>
      <p:sp>
        <p:nvSpPr>
          <p:cNvPr id="9" name="Titel 1"/>
          <p:cNvSpPr>
            <a:spLocks noGrp="1"/>
          </p:cNvSpPr>
          <p:nvPr>
            <p:ph type="title"/>
          </p:nvPr>
        </p:nvSpPr>
        <p:spPr>
          <a:xfrm>
            <a:off x="390525" y="333375"/>
            <a:ext cx="6911975" cy="561975"/>
          </a:xfrm>
        </p:spPr>
        <p:txBody>
          <a:bodyPr/>
          <a:lstStyle/>
          <a:p>
            <a:r>
              <a:rPr lang="en-GB" dirty="0"/>
              <a:t>Worst case scenario – focus on evacuation</a:t>
            </a:r>
          </a:p>
        </p:txBody>
      </p:sp>
    </p:spTree>
    <p:extLst>
      <p:ext uri="{BB962C8B-B14F-4D97-AF65-F5344CB8AC3E}">
        <p14:creationId xmlns:p14="http://schemas.microsoft.com/office/powerpoint/2010/main" val="3644712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Introduction to the hypothetical scenario</a:t>
            </a:r>
          </a:p>
        </p:txBody>
      </p:sp>
      <p:sp>
        <p:nvSpPr>
          <p:cNvPr id="3" name="Inhaltsplatzhalter 2"/>
          <p:cNvSpPr>
            <a:spLocks noGrp="1"/>
          </p:cNvSpPr>
          <p:nvPr>
            <p:ph idx="1"/>
          </p:nvPr>
        </p:nvSpPr>
        <p:spPr/>
        <p:txBody>
          <a:bodyPr/>
          <a:lstStyle/>
          <a:p>
            <a:r>
              <a:rPr lang="en-GB" dirty="0"/>
              <a:t>The hypothetical scenario is based on the scenarios presented in WP1</a:t>
            </a:r>
          </a:p>
          <a:p>
            <a:pPr marL="0" indent="0">
              <a:buNone/>
            </a:pPr>
            <a:endParaRPr lang="en-GB" dirty="0"/>
          </a:p>
          <a:p>
            <a:pPr lvl="1"/>
            <a:r>
              <a:rPr lang="en-GB" dirty="0"/>
              <a:t>Source term</a:t>
            </a:r>
          </a:p>
          <a:p>
            <a:pPr lvl="2"/>
            <a:r>
              <a:rPr lang="en-GB" dirty="0"/>
              <a:t>„Short release“ (4h)</a:t>
            </a:r>
          </a:p>
          <a:p>
            <a:pPr lvl="1"/>
            <a:r>
              <a:rPr lang="en-GB" dirty="0"/>
              <a:t>Meteorology</a:t>
            </a:r>
          </a:p>
          <a:p>
            <a:pPr lvl="2"/>
            <a:r>
              <a:rPr lang="en-GB" dirty="0"/>
              <a:t>REM 2 („high uncertainty“) </a:t>
            </a:r>
          </a:p>
          <a:p>
            <a:pPr lvl="2"/>
            <a:endParaRPr lang="en-GB" dirty="0"/>
          </a:p>
          <a:p>
            <a:endParaRPr lang="en-GB" dirty="0"/>
          </a:p>
          <a:p>
            <a:r>
              <a:rPr lang="en-GB" dirty="0"/>
              <a:t>Adaptations to the scenarios</a:t>
            </a:r>
          </a:p>
          <a:p>
            <a:pPr lvl="1"/>
            <a:r>
              <a:rPr lang="en-GB" dirty="0"/>
              <a:t>Source term</a:t>
            </a:r>
          </a:p>
          <a:p>
            <a:pPr lvl="2"/>
            <a:r>
              <a:rPr lang="en-GB" dirty="0">
                <a:solidFill>
                  <a:srgbClr val="C00000"/>
                </a:solidFill>
              </a:rPr>
              <a:t>Multiplied by a factor of 5</a:t>
            </a:r>
          </a:p>
          <a:p>
            <a:pPr lvl="2"/>
            <a:r>
              <a:rPr lang="en-GB" dirty="0"/>
              <a:t>Added Sr-90</a:t>
            </a:r>
          </a:p>
          <a:p>
            <a:pPr lvl="1"/>
            <a:r>
              <a:rPr lang="en-GB" dirty="0"/>
              <a:t>Meteorology</a:t>
            </a:r>
          </a:p>
          <a:p>
            <a:pPr lvl="2"/>
            <a:r>
              <a:rPr lang="en-GB" dirty="0"/>
              <a:t>The meteorological fields were “shifted” in time </a:t>
            </a:r>
            <a:r>
              <a:rPr lang="en-GB" dirty="0">
                <a:solidFill>
                  <a:srgbClr val="C00000"/>
                </a:solidFill>
              </a:rPr>
              <a:t>from January to July</a:t>
            </a:r>
          </a:p>
          <a:p>
            <a:pPr lvl="2"/>
            <a:r>
              <a:rPr lang="en-GB" dirty="0"/>
              <a:t>The content of the meteorological fields remained the same</a:t>
            </a:r>
          </a:p>
        </p:txBody>
      </p:sp>
      <p:sp>
        <p:nvSpPr>
          <p:cNvPr id="5" name="Inhaltsplatzhalter 2"/>
          <p:cNvSpPr txBox="1">
            <a:spLocks/>
          </p:cNvSpPr>
          <p:nvPr/>
        </p:nvSpPr>
        <p:spPr bwMode="auto">
          <a:xfrm>
            <a:off x="5022000" y="1899000"/>
            <a:ext cx="3847487" cy="10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2"/>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2"/>
              </a:buBlip>
              <a:defRPr>
                <a:solidFill>
                  <a:schemeClr val="tx1"/>
                </a:solidFill>
                <a:latin typeface="+mn-lt"/>
              </a:defRPr>
            </a:lvl2pPr>
            <a:lvl3pPr marL="1209675" indent="-276225" algn="l" rtl="0" eaLnBrk="1" fontAlgn="base" hangingPunct="1">
              <a:spcBef>
                <a:spcPct val="20000"/>
              </a:spcBef>
              <a:spcAft>
                <a:spcPct val="0"/>
              </a:spcAft>
              <a:buFontTx/>
              <a:buBlip>
                <a:blip r:embed="rId2"/>
              </a:buBlip>
              <a:defRPr sz="1600">
                <a:solidFill>
                  <a:schemeClr val="tx1"/>
                </a:solidFill>
                <a:latin typeface="+mn-lt"/>
              </a:defRPr>
            </a:lvl3pPr>
            <a:lvl4pPr marL="1657350" indent="-276225" algn="l" rtl="0" eaLnBrk="1" fontAlgn="base" hangingPunct="1">
              <a:spcBef>
                <a:spcPct val="20000"/>
              </a:spcBef>
              <a:spcAft>
                <a:spcPct val="0"/>
              </a:spcAft>
              <a:buFontTx/>
              <a:buBlip>
                <a:blip r:embed="rId2"/>
              </a:buBlip>
              <a:defRPr sz="1600">
                <a:solidFill>
                  <a:schemeClr val="tx1"/>
                </a:solidFill>
                <a:latin typeface="+mn-lt"/>
              </a:defRPr>
            </a:lvl4pPr>
            <a:lvl5pPr marL="2095500" indent="-276225" algn="l" rtl="0" eaLnBrk="1" fontAlgn="base" hangingPunct="1">
              <a:spcBef>
                <a:spcPct val="20000"/>
              </a:spcBef>
              <a:spcAft>
                <a:spcPct val="0"/>
              </a:spcAft>
              <a:buFontTx/>
              <a:buBlip>
                <a:blip r:embed="rId2"/>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3"/>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3"/>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3"/>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3"/>
              </a:buBlip>
              <a:defRPr sz="1400">
                <a:solidFill>
                  <a:schemeClr val="tx1"/>
                </a:solidFill>
                <a:latin typeface="+mn-lt"/>
              </a:defRPr>
            </a:lvl9pPr>
          </a:lstStyle>
          <a:p>
            <a:r>
              <a:rPr lang="en-GB" sz="1600" dirty="0"/>
              <a:t>Radionuclides considered:</a:t>
            </a:r>
          </a:p>
          <a:p>
            <a:pPr marL="742950" lvl="1" indent="-285750">
              <a:buFont typeface="Wingdings" panose="05000000000000000000" pitchFamily="2" charset="2"/>
              <a:buChar char="§"/>
            </a:pPr>
            <a:r>
              <a:rPr lang="en-GB" sz="1600" dirty="0"/>
              <a:t>Sr-90</a:t>
            </a:r>
          </a:p>
          <a:p>
            <a:pPr marL="742950" lvl="1" indent="-285750">
              <a:buFont typeface="Wingdings" panose="05000000000000000000" pitchFamily="2" charset="2"/>
              <a:buChar char="§"/>
            </a:pPr>
            <a:r>
              <a:rPr lang="en-GB" sz="1600" dirty="0"/>
              <a:t>I-131, I-132</a:t>
            </a:r>
          </a:p>
          <a:p>
            <a:pPr marL="742950" lvl="1" indent="-285750">
              <a:buFont typeface="Wingdings" panose="05000000000000000000" pitchFamily="2" charset="2"/>
              <a:buChar char="§"/>
            </a:pPr>
            <a:r>
              <a:rPr lang="en-GB" sz="1600" dirty="0"/>
              <a:t>Te-132</a:t>
            </a:r>
          </a:p>
          <a:p>
            <a:pPr marL="742950" lvl="1" indent="-285750">
              <a:buFont typeface="Wingdings" panose="05000000000000000000" pitchFamily="2" charset="2"/>
              <a:buChar char="§"/>
            </a:pPr>
            <a:r>
              <a:rPr lang="en-GB" sz="1600" dirty="0"/>
              <a:t>Xe-133</a:t>
            </a:r>
          </a:p>
          <a:p>
            <a:pPr marL="742950" lvl="1" indent="-285750">
              <a:buFont typeface="Wingdings" panose="05000000000000000000" pitchFamily="2" charset="2"/>
              <a:buChar char="§"/>
            </a:pPr>
            <a:r>
              <a:rPr lang="en-GB" sz="1600" dirty="0"/>
              <a:t>Ba-137m</a:t>
            </a:r>
          </a:p>
          <a:p>
            <a:pPr marL="742950" lvl="1" indent="-285750">
              <a:buFont typeface="Wingdings" panose="05000000000000000000" pitchFamily="2" charset="2"/>
              <a:buChar char="§"/>
            </a:pPr>
            <a:r>
              <a:rPr lang="en-GB" sz="1600" dirty="0"/>
              <a:t>Cs-134, Cs-136, Cs-137</a:t>
            </a:r>
          </a:p>
        </p:txBody>
      </p:sp>
    </p:spTree>
    <p:extLst>
      <p:ext uri="{BB962C8B-B14F-4D97-AF65-F5344CB8AC3E}">
        <p14:creationId xmlns:p14="http://schemas.microsoft.com/office/powerpoint/2010/main" val="20879246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9031" y="1715288"/>
            <a:ext cx="3487606" cy="3276236"/>
          </a:xfrm>
          <a:prstGeom prst="rect">
            <a:avLst/>
          </a:prstGeom>
        </p:spPr>
      </p:pic>
      <p:pic>
        <p:nvPicPr>
          <p:cNvPr id="14" name="Grafik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81954" y="1669113"/>
            <a:ext cx="3485046" cy="3322411"/>
          </a:xfrm>
          <a:prstGeom prst="rect">
            <a:avLst/>
          </a:prstGeom>
        </p:spPr>
      </p:pic>
      <p:sp>
        <p:nvSpPr>
          <p:cNvPr id="6" name="Rechteck 5"/>
          <p:cNvSpPr/>
          <p:nvPr/>
        </p:nvSpPr>
        <p:spPr>
          <a:xfrm>
            <a:off x="722704" y="1179000"/>
            <a:ext cx="3174611"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11 </a:t>
            </a:r>
            <a:r>
              <a:rPr lang="en-US" dirty="0">
                <a:solidFill>
                  <a:schemeClr val="tx1"/>
                </a:solidFill>
              </a:rPr>
              <a:t>effective</a:t>
            </a:r>
            <a:r>
              <a:rPr lang="de-DE" dirty="0">
                <a:solidFill>
                  <a:schemeClr val="tx1"/>
                </a:solidFill>
              </a:rPr>
              <a:t> dose</a:t>
            </a:r>
          </a:p>
        </p:txBody>
      </p:sp>
      <p:sp>
        <p:nvSpPr>
          <p:cNvPr id="7" name="Rechteck 6"/>
          <p:cNvSpPr/>
          <p:nvPr/>
        </p:nvSpPr>
        <p:spPr>
          <a:xfrm>
            <a:off x="5382000"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41 </a:t>
            </a:r>
            <a:r>
              <a:rPr lang="de-DE" dirty="0" err="1">
                <a:solidFill>
                  <a:schemeClr val="tx1"/>
                </a:solidFill>
              </a:rPr>
              <a:t>effective</a:t>
            </a:r>
            <a:r>
              <a:rPr lang="de-DE" dirty="0">
                <a:solidFill>
                  <a:schemeClr val="tx1"/>
                </a:solidFill>
              </a:rPr>
              <a:t> dose</a:t>
            </a:r>
          </a:p>
        </p:txBody>
      </p:sp>
      <p:pic>
        <p:nvPicPr>
          <p:cNvPr id="8" name="Grafik 7"/>
          <p:cNvPicPr>
            <a:picLocks noChangeAspect="1"/>
          </p:cNvPicPr>
          <p:nvPr/>
        </p:nvPicPr>
        <p:blipFill>
          <a:blip r:embed="rId4"/>
          <a:stretch>
            <a:fillRect/>
          </a:stretch>
        </p:blipFill>
        <p:spPr>
          <a:xfrm>
            <a:off x="5247000" y="1715288"/>
            <a:ext cx="1400560" cy="661012"/>
          </a:xfrm>
          <a:prstGeom prst="rect">
            <a:avLst/>
          </a:prstGeom>
        </p:spPr>
      </p:pic>
      <p:pic>
        <p:nvPicPr>
          <p:cNvPr id="10" name="Grafik 9"/>
          <p:cNvPicPr>
            <a:picLocks noChangeAspect="1"/>
          </p:cNvPicPr>
          <p:nvPr/>
        </p:nvPicPr>
        <p:blipFill>
          <a:blip r:embed="rId4"/>
          <a:stretch>
            <a:fillRect/>
          </a:stretch>
        </p:blipFill>
        <p:spPr>
          <a:xfrm>
            <a:off x="657000" y="1747045"/>
            <a:ext cx="1400560" cy="661012"/>
          </a:xfrm>
          <a:prstGeom prst="rect">
            <a:avLst/>
          </a:prstGeom>
        </p:spPr>
      </p:pic>
      <p:sp>
        <p:nvSpPr>
          <p:cNvPr id="11" name="Textfeld 10"/>
          <p:cNvSpPr txBox="1"/>
          <p:nvPr/>
        </p:nvSpPr>
        <p:spPr>
          <a:xfrm>
            <a:off x="633909" y="5137327"/>
            <a:ext cx="3480440" cy="369332"/>
          </a:xfrm>
          <a:prstGeom prst="rect">
            <a:avLst/>
          </a:prstGeom>
          <a:noFill/>
        </p:spPr>
        <p:txBody>
          <a:bodyPr wrap="none" rtlCol="0">
            <a:spAutoFit/>
          </a:bodyPr>
          <a:lstStyle/>
          <a:p>
            <a:r>
              <a:rPr lang="de-DE" dirty="0"/>
              <a:t>Population &gt; 100 </a:t>
            </a:r>
            <a:r>
              <a:rPr lang="de-DE" dirty="0" err="1"/>
              <a:t>mSv</a:t>
            </a:r>
            <a:r>
              <a:rPr lang="de-DE" dirty="0"/>
              <a:t>: ~ 21 000</a:t>
            </a:r>
          </a:p>
        </p:txBody>
      </p:sp>
      <p:sp>
        <p:nvSpPr>
          <p:cNvPr id="12" name="Textfeld 11"/>
          <p:cNvSpPr txBox="1"/>
          <p:nvPr/>
        </p:nvSpPr>
        <p:spPr>
          <a:xfrm>
            <a:off x="5173703" y="5137327"/>
            <a:ext cx="3608680" cy="369332"/>
          </a:xfrm>
          <a:prstGeom prst="rect">
            <a:avLst/>
          </a:prstGeom>
          <a:noFill/>
        </p:spPr>
        <p:txBody>
          <a:bodyPr wrap="none" rtlCol="0">
            <a:spAutoFit/>
          </a:bodyPr>
          <a:lstStyle/>
          <a:p>
            <a:r>
              <a:rPr lang="de-DE" dirty="0"/>
              <a:t>Population &gt; 100 </a:t>
            </a:r>
            <a:r>
              <a:rPr lang="de-DE" dirty="0" err="1"/>
              <a:t>mSv</a:t>
            </a:r>
            <a:r>
              <a:rPr lang="de-DE" dirty="0"/>
              <a:t>: ~ 45 000</a:t>
            </a:r>
          </a:p>
        </p:txBody>
      </p:sp>
      <p:sp>
        <p:nvSpPr>
          <p:cNvPr id="13" name="Titel 1"/>
          <p:cNvSpPr>
            <a:spLocks noGrp="1"/>
          </p:cNvSpPr>
          <p:nvPr>
            <p:ph type="title"/>
          </p:nvPr>
        </p:nvSpPr>
        <p:spPr>
          <a:xfrm>
            <a:off x="387871" y="414000"/>
            <a:ext cx="7196475" cy="494999"/>
          </a:xfrm>
        </p:spPr>
        <p:txBody>
          <a:bodyPr/>
          <a:lstStyle/>
          <a:p>
            <a:r>
              <a:rPr lang="en-GB" dirty="0"/>
              <a:t>Least severe vs. worst case scenario</a:t>
            </a:r>
          </a:p>
        </p:txBody>
      </p:sp>
    </p:spTree>
    <p:extLst>
      <p:ext uri="{BB962C8B-B14F-4D97-AF65-F5344CB8AC3E}">
        <p14:creationId xmlns:p14="http://schemas.microsoft.com/office/powerpoint/2010/main" val="24147620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2000" y="1224008"/>
            <a:ext cx="3028592" cy="4409985"/>
          </a:xfrm>
          <a:prstGeom prst="rect">
            <a:avLst/>
          </a:prstGeom>
        </p:spPr>
      </p:pic>
      <p:pic>
        <p:nvPicPr>
          <p:cNvPr id="6" name="Grafik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57000" y="1674000"/>
            <a:ext cx="3510000" cy="3355220"/>
          </a:xfrm>
          <a:prstGeom prst="rect">
            <a:avLst/>
          </a:prstGeom>
        </p:spPr>
      </p:pic>
      <p:sp>
        <p:nvSpPr>
          <p:cNvPr id="7" name="Rechteck 6"/>
          <p:cNvSpPr/>
          <p:nvPr/>
        </p:nvSpPr>
        <p:spPr>
          <a:xfrm>
            <a:off x="5382000"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1 </a:t>
            </a:r>
            <a:r>
              <a:rPr lang="de-DE" dirty="0" err="1">
                <a:solidFill>
                  <a:schemeClr val="tx1"/>
                </a:solidFill>
              </a:rPr>
              <a:t>effective</a:t>
            </a:r>
            <a:r>
              <a:rPr lang="de-DE" dirty="0">
                <a:solidFill>
                  <a:schemeClr val="tx1"/>
                </a:solidFill>
              </a:rPr>
              <a:t> dose</a:t>
            </a:r>
          </a:p>
        </p:txBody>
      </p:sp>
      <p:sp>
        <p:nvSpPr>
          <p:cNvPr id="8" name="Textfeld 7"/>
          <p:cNvSpPr txBox="1"/>
          <p:nvPr/>
        </p:nvSpPr>
        <p:spPr>
          <a:xfrm>
            <a:off x="5173703" y="5137327"/>
            <a:ext cx="3480440" cy="369332"/>
          </a:xfrm>
          <a:prstGeom prst="rect">
            <a:avLst/>
          </a:prstGeom>
          <a:noFill/>
        </p:spPr>
        <p:txBody>
          <a:bodyPr wrap="none" rtlCol="0">
            <a:spAutoFit/>
          </a:bodyPr>
          <a:lstStyle/>
          <a:p>
            <a:r>
              <a:rPr lang="de-DE" dirty="0"/>
              <a:t>Population &gt; 10 </a:t>
            </a:r>
            <a:r>
              <a:rPr lang="de-DE" dirty="0" err="1"/>
              <a:t>mSv</a:t>
            </a:r>
            <a:r>
              <a:rPr lang="de-DE" dirty="0"/>
              <a:t>: ~ 765 000</a:t>
            </a:r>
          </a:p>
        </p:txBody>
      </p:sp>
      <p:sp>
        <p:nvSpPr>
          <p:cNvPr id="9" name="Titel 1"/>
          <p:cNvSpPr>
            <a:spLocks noGrp="1"/>
          </p:cNvSpPr>
          <p:nvPr>
            <p:ph type="title"/>
          </p:nvPr>
        </p:nvSpPr>
        <p:spPr>
          <a:xfrm>
            <a:off x="390525" y="333375"/>
            <a:ext cx="6911975" cy="561975"/>
          </a:xfrm>
        </p:spPr>
        <p:txBody>
          <a:bodyPr/>
          <a:lstStyle/>
          <a:p>
            <a:r>
              <a:rPr lang="en-GB" dirty="0"/>
              <a:t>Worst case scenario – focus on sheltering</a:t>
            </a:r>
          </a:p>
        </p:txBody>
      </p:sp>
    </p:spTree>
    <p:extLst>
      <p:ext uri="{BB962C8B-B14F-4D97-AF65-F5344CB8AC3E}">
        <p14:creationId xmlns:p14="http://schemas.microsoft.com/office/powerpoint/2010/main" val="2779542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9031" y="1705757"/>
            <a:ext cx="3498382" cy="3323463"/>
          </a:xfrm>
          <a:prstGeom prst="rect">
            <a:avLst/>
          </a:prstGeom>
        </p:spPr>
      </p:pic>
      <p:sp>
        <p:nvSpPr>
          <p:cNvPr id="6" name="Rechteck 5"/>
          <p:cNvSpPr/>
          <p:nvPr/>
        </p:nvSpPr>
        <p:spPr>
          <a:xfrm>
            <a:off x="722704" y="1179000"/>
            <a:ext cx="3174611"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31 </a:t>
            </a:r>
            <a:r>
              <a:rPr lang="en-US" dirty="0">
                <a:solidFill>
                  <a:schemeClr val="tx1"/>
                </a:solidFill>
              </a:rPr>
              <a:t>effective</a:t>
            </a:r>
            <a:r>
              <a:rPr lang="de-DE" dirty="0">
                <a:solidFill>
                  <a:schemeClr val="tx1"/>
                </a:solidFill>
              </a:rPr>
              <a:t> dose</a:t>
            </a:r>
          </a:p>
        </p:txBody>
      </p:sp>
      <p:pic>
        <p:nvPicPr>
          <p:cNvPr id="4" name="Grafik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57000" y="1674000"/>
            <a:ext cx="3510000" cy="3355220"/>
          </a:xfrm>
          <a:prstGeom prst="rect">
            <a:avLst/>
          </a:prstGeom>
        </p:spPr>
      </p:pic>
      <p:sp>
        <p:nvSpPr>
          <p:cNvPr id="7" name="Rechteck 6"/>
          <p:cNvSpPr/>
          <p:nvPr/>
        </p:nvSpPr>
        <p:spPr>
          <a:xfrm>
            <a:off x="5382000"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Member 1 </a:t>
            </a:r>
            <a:r>
              <a:rPr lang="de-DE" dirty="0" err="1">
                <a:solidFill>
                  <a:schemeClr val="tx1"/>
                </a:solidFill>
              </a:rPr>
              <a:t>effective</a:t>
            </a:r>
            <a:r>
              <a:rPr lang="de-DE" dirty="0">
                <a:solidFill>
                  <a:schemeClr val="tx1"/>
                </a:solidFill>
              </a:rPr>
              <a:t> dose</a:t>
            </a:r>
          </a:p>
        </p:txBody>
      </p:sp>
      <p:pic>
        <p:nvPicPr>
          <p:cNvPr id="8" name="Grafik 7"/>
          <p:cNvPicPr>
            <a:picLocks noChangeAspect="1"/>
          </p:cNvPicPr>
          <p:nvPr/>
        </p:nvPicPr>
        <p:blipFill>
          <a:blip r:embed="rId4"/>
          <a:stretch>
            <a:fillRect/>
          </a:stretch>
        </p:blipFill>
        <p:spPr>
          <a:xfrm>
            <a:off x="5247000" y="1715288"/>
            <a:ext cx="1400560" cy="661012"/>
          </a:xfrm>
          <a:prstGeom prst="rect">
            <a:avLst/>
          </a:prstGeom>
        </p:spPr>
      </p:pic>
      <p:pic>
        <p:nvPicPr>
          <p:cNvPr id="10" name="Grafik 9"/>
          <p:cNvPicPr>
            <a:picLocks noChangeAspect="1"/>
          </p:cNvPicPr>
          <p:nvPr/>
        </p:nvPicPr>
        <p:blipFill>
          <a:blip r:embed="rId4"/>
          <a:stretch>
            <a:fillRect/>
          </a:stretch>
        </p:blipFill>
        <p:spPr>
          <a:xfrm>
            <a:off x="657000" y="1747045"/>
            <a:ext cx="1400560" cy="661012"/>
          </a:xfrm>
          <a:prstGeom prst="rect">
            <a:avLst/>
          </a:prstGeom>
        </p:spPr>
      </p:pic>
      <p:sp>
        <p:nvSpPr>
          <p:cNvPr id="11" name="Textfeld 10"/>
          <p:cNvSpPr txBox="1"/>
          <p:nvPr/>
        </p:nvSpPr>
        <p:spPr>
          <a:xfrm>
            <a:off x="633909" y="5137327"/>
            <a:ext cx="3480440" cy="369332"/>
          </a:xfrm>
          <a:prstGeom prst="rect">
            <a:avLst/>
          </a:prstGeom>
          <a:noFill/>
        </p:spPr>
        <p:txBody>
          <a:bodyPr wrap="none" rtlCol="0">
            <a:spAutoFit/>
          </a:bodyPr>
          <a:lstStyle/>
          <a:p>
            <a:r>
              <a:rPr lang="de-DE" dirty="0"/>
              <a:t>Population &gt; 10 </a:t>
            </a:r>
            <a:r>
              <a:rPr lang="de-DE" dirty="0" err="1"/>
              <a:t>mSv</a:t>
            </a:r>
            <a:r>
              <a:rPr lang="de-DE" dirty="0"/>
              <a:t>: ~ 127 000</a:t>
            </a:r>
          </a:p>
        </p:txBody>
      </p:sp>
      <p:sp>
        <p:nvSpPr>
          <p:cNvPr id="12" name="Textfeld 11"/>
          <p:cNvSpPr txBox="1"/>
          <p:nvPr/>
        </p:nvSpPr>
        <p:spPr>
          <a:xfrm>
            <a:off x="5173703" y="5137327"/>
            <a:ext cx="3480440" cy="369332"/>
          </a:xfrm>
          <a:prstGeom prst="rect">
            <a:avLst/>
          </a:prstGeom>
          <a:noFill/>
        </p:spPr>
        <p:txBody>
          <a:bodyPr wrap="none" rtlCol="0">
            <a:spAutoFit/>
          </a:bodyPr>
          <a:lstStyle/>
          <a:p>
            <a:r>
              <a:rPr lang="de-DE" dirty="0"/>
              <a:t>Population &gt; 10 </a:t>
            </a:r>
            <a:r>
              <a:rPr lang="de-DE" dirty="0" err="1"/>
              <a:t>mSv</a:t>
            </a:r>
            <a:r>
              <a:rPr lang="de-DE" dirty="0"/>
              <a:t>: ~ 765 000</a:t>
            </a:r>
          </a:p>
        </p:txBody>
      </p:sp>
      <p:sp>
        <p:nvSpPr>
          <p:cNvPr id="13" name="Titel 1"/>
          <p:cNvSpPr>
            <a:spLocks noGrp="1"/>
          </p:cNvSpPr>
          <p:nvPr>
            <p:ph type="title"/>
          </p:nvPr>
        </p:nvSpPr>
        <p:spPr>
          <a:xfrm>
            <a:off x="387871" y="414000"/>
            <a:ext cx="7196475" cy="494999"/>
          </a:xfrm>
        </p:spPr>
        <p:txBody>
          <a:bodyPr/>
          <a:lstStyle/>
          <a:p>
            <a:r>
              <a:rPr lang="en-GB" dirty="0"/>
              <a:t>Least severe vs. worst case scenario</a:t>
            </a:r>
          </a:p>
        </p:txBody>
      </p:sp>
    </p:spTree>
    <p:extLst>
      <p:ext uri="{BB962C8B-B14F-4D97-AF65-F5344CB8AC3E}">
        <p14:creationId xmlns:p14="http://schemas.microsoft.com/office/powerpoint/2010/main" val="147581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Discussion– stage 2</a:t>
            </a:r>
            <a:br>
              <a:rPr lang="en-GB" dirty="0"/>
            </a:br>
            <a:r>
              <a:rPr lang="en-GB" dirty="0"/>
              <a:t>Estimated time to release: 12 hours</a:t>
            </a:r>
          </a:p>
        </p:txBody>
      </p:sp>
      <p:sp>
        <p:nvSpPr>
          <p:cNvPr id="3" name="Inhaltsplatzhalter 2"/>
          <p:cNvSpPr>
            <a:spLocks noGrp="1"/>
          </p:cNvSpPr>
          <p:nvPr>
            <p:ph idx="1"/>
          </p:nvPr>
        </p:nvSpPr>
        <p:spPr>
          <a:xfrm>
            <a:off x="1377000" y="2220844"/>
            <a:ext cx="7020000" cy="475437"/>
          </a:xfrm>
        </p:spPr>
        <p:txBody>
          <a:bodyPr/>
          <a:lstStyle/>
          <a:p>
            <a:pPr marL="0" indent="0">
              <a:buNone/>
            </a:pPr>
            <a:r>
              <a:rPr lang="en-GB" sz="2400" dirty="0">
                <a:solidFill>
                  <a:srgbClr val="C00000"/>
                </a:solidFill>
              </a:rPr>
              <a:t>Sequence 4: Focus on food restriction (10 minutes)</a:t>
            </a:r>
          </a:p>
          <a:p>
            <a:pPr marL="0" indent="0">
              <a:buNone/>
            </a:pPr>
            <a:endParaRPr lang="en-GB" sz="2400" dirty="0">
              <a:solidFill>
                <a:srgbClr val="C00000"/>
              </a:solidFill>
            </a:endParaRPr>
          </a:p>
        </p:txBody>
      </p:sp>
      <p:pic>
        <p:nvPicPr>
          <p:cNvPr id="5" name="Image 4">
            <a:extLst>
              <a:ext uri="{FF2B5EF4-FFF2-40B4-BE49-F238E27FC236}">
                <a16:creationId xmlns:a16="http://schemas.microsoft.com/office/drawing/2014/main" id="{DC5371E9-F8C1-DA47-A92F-35ADF8E904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0662" y="3834000"/>
            <a:ext cx="750224" cy="825246"/>
          </a:xfrm>
          <a:prstGeom prst="rect">
            <a:avLst/>
          </a:prstGeom>
        </p:spPr>
      </p:pic>
      <p:sp>
        <p:nvSpPr>
          <p:cNvPr id="6" name="Rectangle 5">
            <a:extLst>
              <a:ext uri="{FF2B5EF4-FFF2-40B4-BE49-F238E27FC236}">
                <a16:creationId xmlns:a16="http://schemas.microsoft.com/office/drawing/2014/main" id="{D6E7C3BC-3D71-7349-9F7D-DBB02ED0C518}"/>
              </a:ext>
            </a:extLst>
          </p:cNvPr>
          <p:cNvSpPr/>
          <p:nvPr/>
        </p:nvSpPr>
        <p:spPr>
          <a:xfrm>
            <a:off x="1463574" y="3461793"/>
            <a:ext cx="7383425" cy="1569660"/>
          </a:xfrm>
          <a:prstGeom prst="rect">
            <a:avLst/>
          </a:prstGeom>
          <a:ln>
            <a:solidFill>
              <a:srgbClr val="0070C0"/>
            </a:solidFill>
          </a:ln>
        </p:spPr>
        <p:style>
          <a:lnRef idx="2">
            <a:schemeClr val="accent5"/>
          </a:lnRef>
          <a:fillRef idx="1">
            <a:schemeClr val="lt1"/>
          </a:fillRef>
          <a:effectRef idx="0">
            <a:schemeClr val="accent5"/>
          </a:effectRef>
          <a:fontRef idx="minor">
            <a:schemeClr val="dk1"/>
          </a:fontRef>
        </p:style>
        <p:txBody>
          <a:bodyPr wrap="square">
            <a:spAutoFit/>
          </a:bodyPr>
          <a:lstStyle/>
          <a:p>
            <a:pPr marL="285750" indent="-285750">
              <a:buFont typeface="Wingdings" panose="05000000000000000000" pitchFamily="2" charset="2"/>
              <a:buChar char="§"/>
            </a:pPr>
            <a:r>
              <a:rPr lang="en-GB" sz="1600" dirty="0"/>
              <a:t>Considering the deposition and MPL used in post-accidental phase, would you make some recommendations on food restriction (eating and/or commercializing)?</a:t>
            </a:r>
          </a:p>
          <a:p>
            <a:pPr marL="285750" indent="-285750">
              <a:buFont typeface="Wingdings" panose="05000000000000000000" pitchFamily="2" charset="2"/>
              <a:buChar char="§"/>
            </a:pPr>
            <a:r>
              <a:rPr lang="en-GB" sz="1600" dirty="0"/>
              <a:t>On the basis of which map / variable / criteria?</a:t>
            </a:r>
          </a:p>
          <a:p>
            <a:pPr marL="285750" indent="-285750">
              <a:buFont typeface="Wingdings" panose="05000000000000000000" pitchFamily="2" charset="2"/>
              <a:buChar char="§"/>
            </a:pPr>
            <a:r>
              <a:rPr lang="en-GB" sz="1600" dirty="0"/>
              <a:t>What additional information would you need?</a:t>
            </a:r>
          </a:p>
          <a:p>
            <a:pPr marL="285750" indent="-285750">
              <a:buFont typeface="Wingdings" panose="05000000000000000000" pitchFamily="2" charset="2"/>
              <a:buChar char="§"/>
            </a:pPr>
            <a:r>
              <a:rPr lang="en-GB" sz="1600" dirty="0"/>
              <a:t>What supports are useful / confusing / needed by experts / decision makers?</a:t>
            </a:r>
          </a:p>
        </p:txBody>
      </p:sp>
    </p:spTree>
    <p:extLst>
      <p:ext uri="{BB962C8B-B14F-4D97-AF65-F5344CB8AC3E}">
        <p14:creationId xmlns:p14="http://schemas.microsoft.com/office/powerpoint/2010/main" val="31772943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Prognostic probability maps – threshold exceedance of MPLs in leafy vegetables</a:t>
            </a:r>
            <a:endParaRPr lang="en-GB" dirty="0">
              <a:solidFill>
                <a:srgbClr val="C00000"/>
              </a:solidFill>
            </a:endParaRPr>
          </a:p>
        </p:txBody>
      </p:sp>
      <p:pic>
        <p:nvPicPr>
          <p:cNvPr id="3" name="Grafik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157624"/>
            <a:ext cx="4661998" cy="4542752"/>
          </a:xfrm>
          <a:prstGeom prst="rect">
            <a:avLst/>
          </a:prstGeom>
        </p:spPr>
      </p:pic>
      <p:pic>
        <p:nvPicPr>
          <p:cNvPr id="8" name="Grafik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82002" y="1157625"/>
            <a:ext cx="4661998" cy="4542751"/>
          </a:xfrm>
          <a:prstGeom prst="rect">
            <a:avLst/>
          </a:prstGeom>
        </p:spPr>
      </p:pic>
      <p:sp>
        <p:nvSpPr>
          <p:cNvPr id="9" name="Titel 1"/>
          <p:cNvSpPr txBox="1">
            <a:spLocks/>
          </p:cNvSpPr>
          <p:nvPr/>
        </p:nvSpPr>
        <p:spPr bwMode="auto">
          <a:xfrm>
            <a:off x="4707000" y="1314000"/>
            <a:ext cx="3984075" cy="401848"/>
          </a:xfrm>
          <a:prstGeom prst="rect">
            <a:avLst/>
          </a:prstGeom>
          <a:solidFill>
            <a:schemeClr val="bg1"/>
          </a:solidFill>
          <a:ln>
            <a:noFill/>
          </a:ln>
          <a:extLst/>
        </p:spPr>
        <p:txBody>
          <a:bodyPr vert="horz" wrap="square" lIns="0" tIns="0" rIns="0" bIns="0" numCol="1" anchor="b" anchorCtr="0" compatLnSpc="1">
            <a:prstTxWarp prst="textNoShape">
              <a:avLst/>
            </a:prstTxWarp>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de-DE" sz="1800" kern="0" dirty="0" err="1">
                <a:solidFill>
                  <a:srgbClr val="C00000"/>
                </a:solidFill>
              </a:rPr>
              <a:t>Iodine</a:t>
            </a:r>
            <a:r>
              <a:rPr lang="de-DE" sz="1800" kern="0" dirty="0">
                <a:solidFill>
                  <a:srgbClr val="C00000"/>
                </a:solidFill>
              </a:rPr>
              <a:t> in </a:t>
            </a:r>
            <a:r>
              <a:rPr lang="de-DE" sz="1800" kern="0" dirty="0" err="1">
                <a:solidFill>
                  <a:srgbClr val="C00000"/>
                </a:solidFill>
              </a:rPr>
              <a:t>leafy</a:t>
            </a:r>
            <a:r>
              <a:rPr lang="de-DE" sz="1800" kern="0" dirty="0">
                <a:solidFill>
                  <a:srgbClr val="C00000"/>
                </a:solidFill>
              </a:rPr>
              <a:t> </a:t>
            </a:r>
            <a:r>
              <a:rPr lang="de-DE" sz="1800" kern="0" dirty="0" err="1">
                <a:solidFill>
                  <a:srgbClr val="C00000"/>
                </a:solidFill>
              </a:rPr>
              <a:t>veg</a:t>
            </a:r>
            <a:r>
              <a:rPr lang="de-DE" sz="1800" kern="0" dirty="0">
                <a:solidFill>
                  <a:srgbClr val="C00000"/>
                </a:solidFill>
              </a:rPr>
              <a:t>. &gt; 2000 </a:t>
            </a:r>
            <a:r>
              <a:rPr lang="de-DE" sz="1800" kern="0" dirty="0" err="1">
                <a:solidFill>
                  <a:srgbClr val="C00000"/>
                </a:solidFill>
              </a:rPr>
              <a:t>Bq</a:t>
            </a:r>
            <a:r>
              <a:rPr lang="de-DE" sz="1800" kern="0" dirty="0">
                <a:solidFill>
                  <a:srgbClr val="C00000"/>
                </a:solidFill>
              </a:rPr>
              <a:t>/kg</a:t>
            </a:r>
            <a:endParaRPr lang="en-GB" sz="1800" kern="0" dirty="0">
              <a:solidFill>
                <a:srgbClr val="C00000"/>
              </a:solidFill>
            </a:endParaRPr>
          </a:p>
        </p:txBody>
      </p:sp>
      <p:sp>
        <p:nvSpPr>
          <p:cNvPr id="10" name="Titel 1"/>
          <p:cNvSpPr txBox="1">
            <a:spLocks/>
          </p:cNvSpPr>
          <p:nvPr/>
        </p:nvSpPr>
        <p:spPr bwMode="auto">
          <a:xfrm>
            <a:off x="409011" y="1314000"/>
            <a:ext cx="3984075" cy="401848"/>
          </a:xfrm>
          <a:prstGeom prst="rect">
            <a:avLst/>
          </a:prstGeom>
          <a:solidFill>
            <a:schemeClr val="bg1"/>
          </a:solidFill>
          <a:ln>
            <a:noFill/>
          </a:ln>
          <a:extLst/>
        </p:spPr>
        <p:txBody>
          <a:bodyPr vert="horz" wrap="square" lIns="0" tIns="0" rIns="0" bIns="0" numCol="1" anchor="b" anchorCtr="0" compatLnSpc="1">
            <a:prstTxWarp prst="textNoShape">
              <a:avLst/>
            </a:prstTxWarp>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de-DE" sz="1800" kern="0" dirty="0" err="1">
                <a:solidFill>
                  <a:srgbClr val="C00000"/>
                </a:solidFill>
              </a:rPr>
              <a:t>Caesium</a:t>
            </a:r>
            <a:r>
              <a:rPr lang="de-DE" sz="1800" kern="0" dirty="0">
                <a:solidFill>
                  <a:srgbClr val="C00000"/>
                </a:solidFill>
              </a:rPr>
              <a:t> in </a:t>
            </a:r>
            <a:r>
              <a:rPr lang="de-DE" sz="1800" kern="0" dirty="0" err="1">
                <a:solidFill>
                  <a:srgbClr val="C00000"/>
                </a:solidFill>
              </a:rPr>
              <a:t>leafy</a:t>
            </a:r>
            <a:r>
              <a:rPr lang="de-DE" sz="1800" kern="0" dirty="0">
                <a:solidFill>
                  <a:srgbClr val="C00000"/>
                </a:solidFill>
              </a:rPr>
              <a:t> </a:t>
            </a:r>
            <a:r>
              <a:rPr lang="de-DE" sz="1800" kern="0" dirty="0" err="1">
                <a:solidFill>
                  <a:srgbClr val="C00000"/>
                </a:solidFill>
              </a:rPr>
              <a:t>veg</a:t>
            </a:r>
            <a:r>
              <a:rPr lang="de-DE" sz="1800" kern="0" dirty="0">
                <a:solidFill>
                  <a:srgbClr val="C00000"/>
                </a:solidFill>
              </a:rPr>
              <a:t>. &gt; 2000 </a:t>
            </a:r>
            <a:r>
              <a:rPr lang="de-DE" sz="1800" kern="0" dirty="0" err="1">
                <a:solidFill>
                  <a:srgbClr val="C00000"/>
                </a:solidFill>
              </a:rPr>
              <a:t>Bq</a:t>
            </a:r>
            <a:r>
              <a:rPr lang="de-DE" sz="1800" kern="0" dirty="0">
                <a:solidFill>
                  <a:srgbClr val="C00000"/>
                </a:solidFill>
              </a:rPr>
              <a:t>/kg</a:t>
            </a:r>
            <a:endParaRPr lang="en-GB" sz="1800" kern="0" dirty="0">
              <a:solidFill>
                <a:srgbClr val="C00000"/>
              </a:solidFill>
            </a:endParaRPr>
          </a:p>
        </p:txBody>
      </p:sp>
    </p:spTree>
    <p:extLst>
      <p:ext uri="{BB962C8B-B14F-4D97-AF65-F5344CB8AC3E}">
        <p14:creationId xmlns:p14="http://schemas.microsoft.com/office/powerpoint/2010/main" val="42384214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157625"/>
            <a:ext cx="4661998" cy="4542751"/>
          </a:xfrm>
          <a:prstGeom prst="rect">
            <a:avLst/>
          </a:prstGeom>
        </p:spPr>
      </p:pic>
      <p:sp>
        <p:nvSpPr>
          <p:cNvPr id="8" name="Titel 1"/>
          <p:cNvSpPr txBox="1">
            <a:spLocks/>
          </p:cNvSpPr>
          <p:nvPr/>
        </p:nvSpPr>
        <p:spPr bwMode="auto">
          <a:xfrm>
            <a:off x="432000" y="335864"/>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en-GB" kern="0" dirty="0"/>
              <a:t>Prognostic probability maps – threshold exceedance of MPLs in milk</a:t>
            </a:r>
            <a:endParaRPr lang="en-GB" kern="0" dirty="0">
              <a:solidFill>
                <a:srgbClr val="C00000"/>
              </a:solidFill>
            </a:endParaRPr>
          </a:p>
        </p:txBody>
      </p:sp>
      <p:pic>
        <p:nvPicPr>
          <p:cNvPr id="9" name="Grafik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82003" y="1157625"/>
            <a:ext cx="4661997" cy="4542751"/>
          </a:xfrm>
          <a:prstGeom prst="rect">
            <a:avLst/>
          </a:prstGeom>
        </p:spPr>
      </p:pic>
      <p:sp>
        <p:nvSpPr>
          <p:cNvPr id="10" name="Titel 1"/>
          <p:cNvSpPr txBox="1">
            <a:spLocks/>
          </p:cNvSpPr>
          <p:nvPr/>
        </p:nvSpPr>
        <p:spPr bwMode="auto">
          <a:xfrm>
            <a:off x="5298961" y="1314000"/>
            <a:ext cx="3060000" cy="401848"/>
          </a:xfrm>
          <a:prstGeom prst="rect">
            <a:avLst/>
          </a:prstGeom>
          <a:solidFill>
            <a:schemeClr val="bg1"/>
          </a:solidFill>
          <a:ln>
            <a:noFill/>
          </a:ln>
          <a:extLst/>
        </p:spPr>
        <p:txBody>
          <a:bodyPr vert="horz" wrap="square" lIns="0" tIns="0" rIns="0" bIns="0" numCol="1" anchor="b" anchorCtr="0" compatLnSpc="1">
            <a:prstTxWarp prst="textNoShape">
              <a:avLst/>
            </a:prstTxWarp>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de-DE" sz="1800" kern="0" dirty="0" err="1">
                <a:solidFill>
                  <a:srgbClr val="C00000"/>
                </a:solidFill>
              </a:rPr>
              <a:t>Iodine</a:t>
            </a:r>
            <a:r>
              <a:rPr lang="de-DE" sz="1800" kern="0" dirty="0">
                <a:solidFill>
                  <a:srgbClr val="C00000"/>
                </a:solidFill>
              </a:rPr>
              <a:t> in milk &gt; 500 </a:t>
            </a:r>
            <a:r>
              <a:rPr lang="de-DE" sz="1800" kern="0" dirty="0" err="1">
                <a:solidFill>
                  <a:srgbClr val="C00000"/>
                </a:solidFill>
              </a:rPr>
              <a:t>Bq</a:t>
            </a:r>
            <a:r>
              <a:rPr lang="de-DE" sz="1800" kern="0" dirty="0">
                <a:solidFill>
                  <a:srgbClr val="C00000"/>
                </a:solidFill>
              </a:rPr>
              <a:t>/kg</a:t>
            </a:r>
            <a:endParaRPr lang="en-GB" sz="1800" kern="0" dirty="0">
              <a:solidFill>
                <a:srgbClr val="C00000"/>
              </a:solidFill>
            </a:endParaRPr>
          </a:p>
        </p:txBody>
      </p:sp>
      <p:sp>
        <p:nvSpPr>
          <p:cNvPr id="11" name="Titel 1"/>
          <p:cNvSpPr txBox="1">
            <a:spLocks/>
          </p:cNvSpPr>
          <p:nvPr/>
        </p:nvSpPr>
        <p:spPr bwMode="auto">
          <a:xfrm>
            <a:off x="434571" y="1314000"/>
            <a:ext cx="3984075" cy="401848"/>
          </a:xfrm>
          <a:prstGeom prst="rect">
            <a:avLst/>
          </a:prstGeom>
          <a:solidFill>
            <a:schemeClr val="bg1"/>
          </a:solidFill>
          <a:ln>
            <a:noFill/>
          </a:ln>
          <a:extLst/>
        </p:spPr>
        <p:txBody>
          <a:bodyPr vert="horz" wrap="square" lIns="0" tIns="0" rIns="0" bIns="0" numCol="1" anchor="b" anchorCtr="0" compatLnSpc="1">
            <a:prstTxWarp prst="textNoShape">
              <a:avLst/>
            </a:prstTxWarp>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de-DE" sz="1800" kern="0" dirty="0" err="1">
                <a:solidFill>
                  <a:srgbClr val="C00000"/>
                </a:solidFill>
              </a:rPr>
              <a:t>Caesium</a:t>
            </a:r>
            <a:r>
              <a:rPr lang="de-DE" sz="1800" kern="0" dirty="0">
                <a:solidFill>
                  <a:srgbClr val="C00000"/>
                </a:solidFill>
              </a:rPr>
              <a:t> in milk &gt; 1000 </a:t>
            </a:r>
            <a:r>
              <a:rPr lang="de-DE" sz="1800" kern="0" dirty="0" err="1">
                <a:solidFill>
                  <a:srgbClr val="C00000"/>
                </a:solidFill>
              </a:rPr>
              <a:t>Bq</a:t>
            </a:r>
            <a:r>
              <a:rPr lang="de-DE" sz="1800" kern="0" dirty="0">
                <a:solidFill>
                  <a:srgbClr val="C00000"/>
                </a:solidFill>
              </a:rPr>
              <a:t>/kg</a:t>
            </a:r>
            <a:endParaRPr lang="en-GB" sz="1800" kern="0" dirty="0">
              <a:solidFill>
                <a:srgbClr val="C00000"/>
              </a:solidFill>
            </a:endParaRPr>
          </a:p>
        </p:txBody>
      </p:sp>
    </p:spTree>
    <p:extLst>
      <p:ext uri="{BB962C8B-B14F-4D97-AF65-F5344CB8AC3E}">
        <p14:creationId xmlns:p14="http://schemas.microsoft.com/office/powerpoint/2010/main" val="29364500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42321820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23718641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89222" y="1014979"/>
            <a:ext cx="4954778" cy="4828042"/>
          </a:xfrm>
          <a:prstGeom prst="rect">
            <a:avLst/>
          </a:prstGeom>
        </p:spPr>
      </p:pic>
      <p:pic>
        <p:nvPicPr>
          <p:cNvPr id="9" name="Grafik 8"/>
          <p:cNvPicPr>
            <a:picLocks noChangeAspect="1"/>
          </p:cNvPicPr>
          <p:nvPr/>
        </p:nvPicPr>
        <p:blipFill rotWithShape="1">
          <a:blip r:embed="rId3" cstate="screen">
            <a:extLst>
              <a:ext uri="{28A0092B-C50C-407E-A947-70E740481C1C}">
                <a14:useLocalDpi xmlns:a14="http://schemas.microsoft.com/office/drawing/2010/main"/>
              </a:ext>
            </a:extLst>
          </a:blip>
          <a:srcRect r="5909"/>
          <a:stretch/>
        </p:blipFill>
        <p:spPr>
          <a:xfrm>
            <a:off x="0" y="1014979"/>
            <a:ext cx="4662000" cy="4828042"/>
          </a:xfrm>
          <a:prstGeom prst="rect">
            <a:avLst/>
          </a:prstGeom>
        </p:spPr>
      </p:pic>
      <p:sp>
        <p:nvSpPr>
          <p:cNvPr id="4" name="Titel 3"/>
          <p:cNvSpPr>
            <a:spLocks noGrp="1"/>
          </p:cNvSpPr>
          <p:nvPr>
            <p:ph type="title"/>
          </p:nvPr>
        </p:nvSpPr>
        <p:spPr>
          <a:xfrm>
            <a:off x="390525" y="333375"/>
            <a:ext cx="7601475" cy="561975"/>
          </a:xfrm>
        </p:spPr>
        <p:txBody>
          <a:bodyPr/>
          <a:lstStyle/>
          <a:p>
            <a:r>
              <a:rPr lang="en-GB" dirty="0"/>
              <a:t>Prognostic frequency maps</a:t>
            </a:r>
            <a:br>
              <a:rPr lang="en-GB" dirty="0"/>
            </a:br>
            <a:r>
              <a:rPr lang="en-GB" dirty="0"/>
              <a:t>for areas above the threshold value for </a:t>
            </a:r>
            <a:r>
              <a:rPr lang="en-GB" dirty="0">
                <a:solidFill>
                  <a:srgbClr val="C00000"/>
                </a:solidFill>
              </a:rPr>
              <a:t>ITB</a:t>
            </a:r>
            <a:endParaRPr lang="de-DE" dirty="0">
              <a:solidFill>
                <a:srgbClr val="C00000"/>
              </a:solidFill>
            </a:endParaRPr>
          </a:p>
        </p:txBody>
      </p:sp>
      <p:sp>
        <p:nvSpPr>
          <p:cNvPr id="14" name="Rechteck 13"/>
          <p:cNvSpPr/>
          <p:nvPr/>
        </p:nvSpPr>
        <p:spPr>
          <a:xfrm>
            <a:off x="947389" y="11517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Uncertainties on release time +/- 6h</a:t>
            </a:r>
            <a:endParaRPr lang="de-DE" dirty="0">
              <a:solidFill>
                <a:schemeClr val="tx1"/>
              </a:solidFill>
            </a:endParaRPr>
          </a:p>
        </p:txBody>
      </p:sp>
      <p:sp>
        <p:nvSpPr>
          <p:cNvPr id="15" name="Rechteck 14"/>
          <p:cNvSpPr/>
          <p:nvPr/>
        </p:nvSpPr>
        <p:spPr>
          <a:xfrm>
            <a:off x="5156648" y="1149514"/>
            <a:ext cx="3312703"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No uncertainty on release time</a:t>
            </a:r>
            <a:endParaRPr lang="de-DE" dirty="0">
              <a:solidFill>
                <a:schemeClr val="tx1"/>
              </a:solidFill>
            </a:endParaRPr>
          </a:p>
        </p:txBody>
      </p:sp>
      <p:sp>
        <p:nvSpPr>
          <p:cNvPr id="16" name="Titel 1"/>
          <p:cNvSpPr txBox="1">
            <a:spLocks/>
          </p:cNvSpPr>
          <p:nvPr/>
        </p:nvSpPr>
        <p:spPr bwMode="auto">
          <a:xfrm>
            <a:off x="3042000" y="1809000"/>
            <a:ext cx="3060000" cy="422405"/>
          </a:xfrm>
          <a:prstGeom prst="rect">
            <a:avLst/>
          </a:prstGeom>
          <a:solidFill>
            <a:schemeClr val="bg1"/>
          </a:solidFill>
          <a:ln>
            <a:solidFill>
              <a:srgbClr val="FF0000"/>
            </a:solidFill>
          </a:ln>
          <a:extLst/>
        </p:spPr>
        <p:txBody>
          <a:bodyPr vert="horz" wrap="square" lIns="72000" tIns="72000" rIns="72000" bIns="72000" numCol="1" anchor="b" anchorCtr="0" compatLnSpc="1">
            <a:prstTxWarp prst="textNoShape">
              <a:avLst/>
            </a:prstTxWarp>
            <a:spAutoFit/>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en-US" sz="1800" b="0" kern="0" dirty="0">
                <a:solidFill>
                  <a:srgbClr val="C00000"/>
                </a:solidFill>
              </a:rPr>
              <a:t>Thyroid dose (</a:t>
            </a:r>
            <a:r>
              <a:rPr lang="en-US" sz="1800" b="0" kern="0" dirty="0" err="1">
                <a:solidFill>
                  <a:srgbClr val="C00000"/>
                </a:solidFill>
              </a:rPr>
              <a:t>inh</a:t>
            </a:r>
            <a:r>
              <a:rPr lang="en-US" sz="1800" b="0" kern="0" dirty="0">
                <a:solidFill>
                  <a:srgbClr val="C00000"/>
                </a:solidFill>
              </a:rPr>
              <a:t>) &gt; 50 </a:t>
            </a:r>
            <a:r>
              <a:rPr lang="en-US" sz="1800" b="0" kern="0" dirty="0" err="1">
                <a:solidFill>
                  <a:srgbClr val="C00000"/>
                </a:solidFill>
              </a:rPr>
              <a:t>mSv</a:t>
            </a:r>
            <a:endParaRPr lang="en-US" sz="1800" b="0" kern="0" dirty="0">
              <a:solidFill>
                <a:srgbClr val="C00000"/>
              </a:solidFill>
            </a:endParaRPr>
          </a:p>
        </p:txBody>
      </p:sp>
    </p:spTree>
    <p:extLst>
      <p:ext uri="{BB962C8B-B14F-4D97-AF65-F5344CB8AC3E}">
        <p14:creationId xmlns:p14="http://schemas.microsoft.com/office/powerpoint/2010/main" val="30390820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Grafik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089000"/>
            <a:ext cx="3414818" cy="3657608"/>
          </a:xfrm>
          <a:prstGeom prst="rect">
            <a:avLst/>
          </a:prstGeom>
        </p:spPr>
      </p:pic>
      <p:pic>
        <p:nvPicPr>
          <p:cNvPr id="3" name="Grafik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40454" y="1397696"/>
            <a:ext cx="3430909" cy="3657608"/>
          </a:xfrm>
          <a:prstGeom prst="rect">
            <a:avLst/>
          </a:prstGeom>
        </p:spPr>
      </p:pic>
      <p:pic>
        <p:nvPicPr>
          <p:cNvPr id="9" name="Grafik 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697000" y="1706392"/>
            <a:ext cx="3447000" cy="3657608"/>
          </a:xfrm>
          <a:prstGeom prst="rect">
            <a:avLst/>
          </a:prstGeom>
        </p:spPr>
      </p:pic>
      <p:sp>
        <p:nvSpPr>
          <p:cNvPr id="10" name="Rechteck 9"/>
          <p:cNvSpPr/>
          <p:nvPr/>
        </p:nvSpPr>
        <p:spPr>
          <a:xfrm>
            <a:off x="177409" y="1188371"/>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err="1">
                <a:solidFill>
                  <a:schemeClr val="tx1"/>
                </a:solidFill>
              </a:rPr>
              <a:t>Effective</a:t>
            </a:r>
            <a:r>
              <a:rPr lang="de-DE" sz="1400" dirty="0">
                <a:solidFill>
                  <a:schemeClr val="tx1"/>
                </a:solidFill>
              </a:rPr>
              <a:t> dose &gt; 100 </a:t>
            </a:r>
            <a:r>
              <a:rPr lang="de-DE" sz="1400" dirty="0" err="1">
                <a:solidFill>
                  <a:schemeClr val="tx1"/>
                </a:solidFill>
              </a:rPr>
              <a:t>mSv</a:t>
            </a:r>
            <a:r>
              <a:rPr lang="de-DE" sz="1400" dirty="0">
                <a:solidFill>
                  <a:schemeClr val="tx1"/>
                </a:solidFill>
              </a:rPr>
              <a:t>/7d</a:t>
            </a:r>
          </a:p>
        </p:txBody>
      </p:sp>
      <p:sp>
        <p:nvSpPr>
          <p:cNvPr id="12" name="Rechteck 11"/>
          <p:cNvSpPr/>
          <p:nvPr/>
        </p:nvSpPr>
        <p:spPr>
          <a:xfrm>
            <a:off x="3025909" y="1497067"/>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err="1">
                <a:solidFill>
                  <a:schemeClr val="tx1"/>
                </a:solidFill>
              </a:rPr>
              <a:t>Effective</a:t>
            </a:r>
            <a:r>
              <a:rPr lang="de-DE" sz="1400" dirty="0">
                <a:solidFill>
                  <a:schemeClr val="tx1"/>
                </a:solidFill>
              </a:rPr>
              <a:t> dose &gt; 10 </a:t>
            </a:r>
            <a:r>
              <a:rPr lang="de-DE" sz="1400" dirty="0" err="1">
                <a:solidFill>
                  <a:schemeClr val="tx1"/>
                </a:solidFill>
              </a:rPr>
              <a:t>mSv</a:t>
            </a:r>
            <a:r>
              <a:rPr lang="de-DE" sz="1400" dirty="0">
                <a:solidFill>
                  <a:schemeClr val="tx1"/>
                </a:solidFill>
              </a:rPr>
              <a:t>/7d</a:t>
            </a:r>
          </a:p>
        </p:txBody>
      </p:sp>
      <p:sp>
        <p:nvSpPr>
          <p:cNvPr id="13" name="Rechteck 12"/>
          <p:cNvSpPr/>
          <p:nvPr/>
        </p:nvSpPr>
        <p:spPr>
          <a:xfrm>
            <a:off x="5893722" y="1805763"/>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Thyroid dose (</a:t>
            </a:r>
            <a:r>
              <a:rPr lang="en-US" sz="1400" dirty="0" err="1">
                <a:solidFill>
                  <a:schemeClr val="tx1"/>
                </a:solidFill>
              </a:rPr>
              <a:t>inh</a:t>
            </a:r>
            <a:r>
              <a:rPr lang="en-US" sz="1400" dirty="0">
                <a:solidFill>
                  <a:schemeClr val="tx1"/>
                </a:solidFill>
              </a:rPr>
              <a:t>) &gt; 50 </a:t>
            </a:r>
            <a:r>
              <a:rPr lang="en-US" sz="1400" dirty="0" err="1">
                <a:solidFill>
                  <a:schemeClr val="tx1"/>
                </a:solidFill>
              </a:rPr>
              <a:t>mSv</a:t>
            </a:r>
            <a:r>
              <a:rPr lang="en-US" sz="1400" dirty="0">
                <a:solidFill>
                  <a:schemeClr val="tx1"/>
                </a:solidFill>
              </a:rPr>
              <a:t>/7d</a:t>
            </a:r>
            <a:endParaRPr lang="de-DE" sz="1400" dirty="0">
              <a:solidFill>
                <a:schemeClr val="tx1"/>
              </a:solidFill>
            </a:endParaRPr>
          </a:p>
        </p:txBody>
      </p:sp>
      <p:sp>
        <p:nvSpPr>
          <p:cNvPr id="11" name="Titel 1"/>
          <p:cNvSpPr>
            <a:spLocks noGrp="1"/>
          </p:cNvSpPr>
          <p:nvPr>
            <p:ph type="title"/>
          </p:nvPr>
        </p:nvSpPr>
        <p:spPr>
          <a:xfrm>
            <a:off x="390525" y="333375"/>
            <a:ext cx="6911975" cy="561975"/>
          </a:xfrm>
        </p:spPr>
        <p:txBody>
          <a:bodyPr/>
          <a:lstStyle/>
          <a:p>
            <a:r>
              <a:rPr lang="en-GB" dirty="0"/>
              <a:t>Prognostic frequency maps</a:t>
            </a:r>
            <a:br>
              <a:rPr lang="en-GB" dirty="0"/>
            </a:br>
            <a:r>
              <a:rPr lang="en-GB" dirty="0"/>
              <a:t>for areas above chosen threshold values</a:t>
            </a:r>
          </a:p>
        </p:txBody>
      </p:sp>
    </p:spTree>
    <p:extLst>
      <p:ext uri="{BB962C8B-B14F-4D97-AF65-F5344CB8AC3E}">
        <p14:creationId xmlns:p14="http://schemas.microsoft.com/office/powerpoint/2010/main" val="3061170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Location of the hypothetical scenario</a:t>
            </a:r>
          </a:p>
        </p:txBody>
      </p:sp>
      <p:pic>
        <p:nvPicPr>
          <p:cNvPr id="5" name="Grafik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1763" y="1052737"/>
            <a:ext cx="2924094" cy="2245640"/>
          </a:xfrm>
          <a:prstGeom prst="rect">
            <a:avLst/>
          </a:prstGeom>
          <a:ln>
            <a:solidFill>
              <a:schemeClr val="tx1"/>
            </a:solidFill>
          </a:ln>
        </p:spPr>
      </p:pic>
      <p:pic>
        <p:nvPicPr>
          <p:cNvPr id="6" name="Grafik 5"/>
          <p:cNvPicPr>
            <a:picLocks noChangeAspect="1"/>
          </p:cNvPicPr>
          <p:nvPr/>
        </p:nvPicPr>
        <p:blipFill>
          <a:blip r:embed="rId3"/>
          <a:stretch>
            <a:fillRect/>
          </a:stretch>
        </p:blipFill>
        <p:spPr>
          <a:xfrm>
            <a:off x="3537000" y="1404000"/>
            <a:ext cx="5161384" cy="3969217"/>
          </a:xfrm>
          <a:prstGeom prst="rect">
            <a:avLst/>
          </a:prstGeom>
          <a:ln>
            <a:solidFill>
              <a:schemeClr val="tx1"/>
            </a:solidFill>
          </a:ln>
        </p:spPr>
      </p:pic>
      <p:sp>
        <p:nvSpPr>
          <p:cNvPr id="7" name="Rechteck 6"/>
          <p:cNvSpPr/>
          <p:nvPr/>
        </p:nvSpPr>
        <p:spPr>
          <a:xfrm>
            <a:off x="1979712" y="1989000"/>
            <a:ext cx="747288" cy="59454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 name="Gerader Verbinder 8"/>
          <p:cNvCxnSpPr/>
          <p:nvPr/>
        </p:nvCxnSpPr>
        <p:spPr>
          <a:xfrm flipV="1">
            <a:off x="1979712" y="1403999"/>
            <a:ext cx="1557288" cy="585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9"/>
          <p:cNvCxnSpPr/>
          <p:nvPr/>
        </p:nvCxnSpPr>
        <p:spPr>
          <a:xfrm>
            <a:off x="1979712" y="2583544"/>
            <a:ext cx="1557288" cy="27896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Ellipse 16"/>
          <p:cNvSpPr/>
          <p:nvPr/>
        </p:nvSpPr>
        <p:spPr>
          <a:xfrm>
            <a:off x="4865974" y="4194000"/>
            <a:ext cx="225000" cy="225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2756940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Grafik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89222" y="1014979"/>
            <a:ext cx="4954777" cy="4828042"/>
          </a:xfrm>
          <a:prstGeom prst="rect">
            <a:avLst/>
          </a:prstGeom>
        </p:spPr>
      </p:pic>
      <p:sp>
        <p:nvSpPr>
          <p:cNvPr id="2" name="Titel 1"/>
          <p:cNvSpPr>
            <a:spLocks noGrp="1"/>
          </p:cNvSpPr>
          <p:nvPr>
            <p:ph type="title"/>
          </p:nvPr>
        </p:nvSpPr>
        <p:spPr/>
        <p:txBody>
          <a:bodyPr/>
          <a:lstStyle/>
          <a:p>
            <a:r>
              <a:rPr lang="en-GB" dirty="0"/>
              <a:t>Prognostic probability maps</a:t>
            </a:r>
            <a:br>
              <a:rPr lang="en-GB" dirty="0"/>
            </a:br>
            <a:r>
              <a:rPr lang="de-DE" dirty="0">
                <a:solidFill>
                  <a:srgbClr val="C00000"/>
                </a:solidFill>
              </a:rPr>
              <a:t>Cs-137 </a:t>
            </a:r>
            <a:r>
              <a:rPr lang="de-DE" dirty="0" err="1">
                <a:solidFill>
                  <a:srgbClr val="C00000"/>
                </a:solidFill>
              </a:rPr>
              <a:t>deposition</a:t>
            </a:r>
            <a:r>
              <a:rPr lang="de-DE" dirty="0">
                <a:solidFill>
                  <a:srgbClr val="C00000"/>
                </a:solidFill>
              </a:rPr>
              <a:t> &gt; 10k </a:t>
            </a:r>
            <a:r>
              <a:rPr lang="de-DE" dirty="0" err="1">
                <a:solidFill>
                  <a:srgbClr val="C00000"/>
                </a:solidFill>
              </a:rPr>
              <a:t>Bq</a:t>
            </a:r>
            <a:r>
              <a:rPr lang="de-DE" dirty="0">
                <a:solidFill>
                  <a:srgbClr val="C00000"/>
                </a:solidFill>
              </a:rPr>
              <a:t>/m²</a:t>
            </a:r>
            <a:endParaRPr lang="en-GB" dirty="0">
              <a:solidFill>
                <a:srgbClr val="C00000"/>
              </a:solidFill>
            </a:endParaRPr>
          </a:p>
        </p:txBody>
      </p:sp>
      <p:pic>
        <p:nvPicPr>
          <p:cNvPr id="3" name="Grafik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157624"/>
            <a:ext cx="4662000" cy="4542752"/>
          </a:xfrm>
          <a:prstGeom prst="rect">
            <a:avLst/>
          </a:prstGeom>
        </p:spPr>
      </p:pic>
      <p:sp>
        <p:nvSpPr>
          <p:cNvPr id="6" name="Rechteck 5"/>
          <p:cNvSpPr/>
          <p:nvPr/>
        </p:nvSpPr>
        <p:spPr>
          <a:xfrm>
            <a:off x="945703"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C00000"/>
                </a:solidFill>
              </a:rPr>
              <a:t>-6h</a:t>
            </a:r>
            <a:r>
              <a:rPr lang="en-GB" dirty="0">
                <a:solidFill>
                  <a:srgbClr val="C00000"/>
                </a:solidFill>
              </a:rPr>
              <a:t>, </a:t>
            </a:r>
            <a:r>
              <a:rPr lang="en-GB" strike="sngStrike" dirty="0">
                <a:solidFill>
                  <a:srgbClr val="C00000"/>
                </a:solidFill>
              </a:rPr>
              <a:t>-3h, 0h, +3h, +6h</a:t>
            </a:r>
            <a:endParaRPr lang="de-DE" dirty="0">
              <a:solidFill>
                <a:schemeClr val="tx1"/>
              </a:solidFill>
            </a:endParaRPr>
          </a:p>
        </p:txBody>
      </p:sp>
      <p:sp>
        <p:nvSpPr>
          <p:cNvPr id="7" name="Rechteck 6"/>
          <p:cNvSpPr/>
          <p:nvPr/>
        </p:nvSpPr>
        <p:spPr>
          <a:xfrm>
            <a:off x="5136611" y="1179000"/>
            <a:ext cx="3060000" cy="418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-6h, -3h, 0h, +3h, +6h</a:t>
            </a:r>
            <a:endParaRPr lang="de-DE" dirty="0">
              <a:solidFill>
                <a:schemeClr val="tx1"/>
              </a:solidFill>
            </a:endParaRPr>
          </a:p>
        </p:txBody>
      </p:sp>
    </p:spTree>
    <p:extLst>
      <p:ext uri="{BB962C8B-B14F-4D97-AF65-F5344CB8AC3E}">
        <p14:creationId xmlns:p14="http://schemas.microsoft.com/office/powerpoint/2010/main" val="7947375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A2154-B15E-4038-AD9B-C3AFDA8A7EBA}"/>
              </a:ext>
            </a:extLst>
          </p:cNvPr>
          <p:cNvSpPr>
            <a:spLocks noGrp="1"/>
          </p:cNvSpPr>
          <p:nvPr>
            <p:ph type="title"/>
          </p:nvPr>
        </p:nvSpPr>
        <p:spPr/>
        <p:txBody>
          <a:bodyPr/>
          <a:lstStyle/>
          <a:p>
            <a:r>
              <a:rPr lang="en-US" dirty="0"/>
              <a:t>Protective actions in the Netherlands</a:t>
            </a:r>
            <a:endParaRPr lang="nl-NL" dirty="0"/>
          </a:p>
        </p:txBody>
      </p:sp>
      <p:sp>
        <p:nvSpPr>
          <p:cNvPr id="3" name="Content Placeholder 2">
            <a:extLst>
              <a:ext uri="{FF2B5EF4-FFF2-40B4-BE49-F238E27FC236}">
                <a16:creationId xmlns:a16="http://schemas.microsoft.com/office/drawing/2014/main" id="{6EA1E679-7BAD-4B68-BC92-E0BE75A4F7F4}"/>
              </a:ext>
            </a:extLst>
          </p:cNvPr>
          <p:cNvSpPr>
            <a:spLocks noGrp="1"/>
          </p:cNvSpPr>
          <p:nvPr>
            <p:ph idx="1"/>
          </p:nvPr>
        </p:nvSpPr>
        <p:spPr>
          <a:xfrm>
            <a:off x="393700" y="1179000"/>
            <a:ext cx="8356600" cy="4894262"/>
          </a:xfrm>
        </p:spPr>
        <p:txBody>
          <a:bodyPr/>
          <a:lstStyle/>
          <a:p>
            <a:r>
              <a:rPr lang="en-US" dirty="0"/>
              <a:t>Excerpt from the national response plan (</a:t>
            </a:r>
            <a:r>
              <a:rPr lang="en-US" i="1" dirty="0" err="1"/>
              <a:t>Responsplan</a:t>
            </a:r>
            <a:r>
              <a:rPr lang="en-US" i="1" dirty="0"/>
              <a:t> NCS</a:t>
            </a:r>
            <a:r>
              <a:rPr lang="en-US" dirty="0"/>
              <a:t>)</a:t>
            </a:r>
          </a:p>
          <a:p>
            <a:pPr lvl="1"/>
            <a:r>
              <a:rPr lang="en-US" dirty="0"/>
              <a:t>Direct countermeasures:</a:t>
            </a:r>
          </a:p>
          <a:p>
            <a:endParaRPr lang="en-US" dirty="0"/>
          </a:p>
          <a:p>
            <a:endParaRPr lang="en-US" dirty="0"/>
          </a:p>
          <a:p>
            <a:endParaRPr lang="en-US" dirty="0"/>
          </a:p>
          <a:p>
            <a:endParaRPr lang="en-US" dirty="0"/>
          </a:p>
          <a:p>
            <a:endParaRPr lang="en-US" dirty="0"/>
          </a:p>
          <a:p>
            <a:endParaRPr lang="en-US" dirty="0"/>
          </a:p>
          <a:p>
            <a:pPr lvl="1"/>
            <a:r>
              <a:rPr lang="en-US" dirty="0"/>
              <a:t>Derived countermeasures:</a:t>
            </a:r>
          </a:p>
          <a:p>
            <a:endParaRPr lang="en-US" dirty="0"/>
          </a:p>
          <a:p>
            <a:pPr marL="0" indent="0">
              <a:buNone/>
            </a:pPr>
            <a:endParaRPr lang="nl-NL" dirty="0"/>
          </a:p>
        </p:txBody>
      </p:sp>
      <p:graphicFrame>
        <p:nvGraphicFramePr>
          <p:cNvPr id="4" name="Table 3">
            <a:extLst>
              <a:ext uri="{FF2B5EF4-FFF2-40B4-BE49-F238E27FC236}">
                <a16:creationId xmlns:a16="http://schemas.microsoft.com/office/drawing/2014/main" id="{8F1FB8CF-A1ED-45E9-9EEE-FB4F23FAC269}"/>
              </a:ext>
            </a:extLst>
          </p:cNvPr>
          <p:cNvGraphicFramePr>
            <a:graphicFrameLocks noGrp="1"/>
          </p:cNvGraphicFramePr>
          <p:nvPr>
            <p:extLst>
              <p:ext uri="{D42A27DB-BD31-4B8C-83A1-F6EECF244321}">
                <p14:modId xmlns:p14="http://schemas.microsoft.com/office/powerpoint/2010/main" val="782227774"/>
              </p:ext>
            </p:extLst>
          </p:nvPr>
        </p:nvGraphicFramePr>
        <p:xfrm>
          <a:off x="735921" y="1899000"/>
          <a:ext cx="6211569" cy="1992968"/>
        </p:xfrm>
        <a:graphic>
          <a:graphicData uri="http://schemas.openxmlformats.org/drawingml/2006/table">
            <a:tbl>
              <a:tblPr firstRow="1" firstCol="1" bandRow="1">
                <a:tableStyleId>{5C22544A-7EE6-4342-B048-85BDC9FD1C3A}</a:tableStyleId>
              </a:tblPr>
              <a:tblGrid>
                <a:gridCol w="2301273">
                  <a:extLst>
                    <a:ext uri="{9D8B030D-6E8A-4147-A177-3AD203B41FA5}">
                      <a16:colId xmlns:a16="http://schemas.microsoft.com/office/drawing/2014/main" val="3593526288"/>
                    </a:ext>
                  </a:extLst>
                </a:gridCol>
                <a:gridCol w="3910296">
                  <a:extLst>
                    <a:ext uri="{9D8B030D-6E8A-4147-A177-3AD203B41FA5}">
                      <a16:colId xmlns:a16="http://schemas.microsoft.com/office/drawing/2014/main" val="2803480699"/>
                    </a:ext>
                  </a:extLst>
                </a:gridCol>
              </a:tblGrid>
              <a:tr h="579620">
                <a:tc>
                  <a:txBody>
                    <a:bodyPr/>
                    <a:lstStyle/>
                    <a:p>
                      <a:pPr algn="ctr">
                        <a:spcAft>
                          <a:spcPts val="0"/>
                        </a:spcAft>
                      </a:pPr>
                      <a:r>
                        <a:rPr lang="nl-NL" sz="1200" dirty="0" err="1">
                          <a:effectLst/>
                        </a:rPr>
                        <a:t>Protective</a:t>
                      </a:r>
                      <a:endParaRPr lang="nl-NL" sz="1200" dirty="0">
                        <a:effectLst/>
                      </a:endParaRPr>
                    </a:p>
                    <a:p>
                      <a:pPr algn="ctr">
                        <a:spcAft>
                          <a:spcPts val="0"/>
                        </a:spcAft>
                      </a:pPr>
                      <a:r>
                        <a:rPr lang="nl-NL" sz="1200" dirty="0">
                          <a:effectLst/>
                        </a:rPr>
                        <a:t>Action</a:t>
                      </a:r>
                      <a:endParaRPr lang="nl-NL" sz="1200" dirty="0">
                        <a:solidFill>
                          <a:srgbClr val="000000"/>
                        </a:solidFill>
                        <a:effectLst/>
                        <a:latin typeface="Verdana" panose="020B0604030504040204" pitchFamily="34" charset="0"/>
                        <a:ea typeface="Calibri" panose="020F0502020204030204" pitchFamily="34" charset="0"/>
                        <a:cs typeface="Verdana" panose="020B0604030504040204" pitchFamily="34" charset="0"/>
                      </a:endParaRPr>
                    </a:p>
                  </a:txBody>
                  <a:tcPr marL="68580" marR="68580" marT="0" marB="0" anchor="ctr"/>
                </a:tc>
                <a:tc>
                  <a:txBody>
                    <a:bodyPr/>
                    <a:lstStyle/>
                    <a:p>
                      <a:pPr algn="ctr">
                        <a:spcAft>
                          <a:spcPts val="0"/>
                        </a:spcAft>
                      </a:pPr>
                      <a:r>
                        <a:rPr lang="nl-NL" sz="1200" dirty="0" err="1">
                          <a:effectLst/>
                        </a:rPr>
                        <a:t>Intervention</a:t>
                      </a:r>
                      <a:r>
                        <a:rPr lang="nl-NL" sz="1200" dirty="0">
                          <a:effectLst/>
                        </a:rPr>
                        <a:t> level</a:t>
                      </a:r>
                      <a:r>
                        <a:rPr lang="nl-NL" sz="1200" baseline="0" dirty="0">
                          <a:effectLst/>
                        </a:rPr>
                        <a:t>*</a:t>
                      </a:r>
                      <a:r>
                        <a:rPr lang="nl-NL" sz="1200" dirty="0">
                          <a:effectLst/>
                        </a:rPr>
                        <a:t> </a:t>
                      </a:r>
                    </a:p>
                    <a:p>
                      <a:pPr algn="ctr">
                        <a:spcAft>
                          <a:spcPts val="0"/>
                        </a:spcAft>
                      </a:pPr>
                      <a:r>
                        <a:rPr lang="nl-NL" sz="1200" dirty="0">
                          <a:effectLst/>
                        </a:rPr>
                        <a:t>(</a:t>
                      </a:r>
                      <a:r>
                        <a:rPr lang="nl-NL" sz="1200" dirty="0" err="1">
                          <a:effectLst/>
                        </a:rPr>
                        <a:t>effective</a:t>
                      </a:r>
                      <a:r>
                        <a:rPr lang="nl-NL" sz="1200" dirty="0">
                          <a:effectLst/>
                        </a:rPr>
                        <a:t> </a:t>
                      </a:r>
                      <a:r>
                        <a:rPr lang="nl-NL" sz="1200" dirty="0" err="1">
                          <a:effectLst/>
                        </a:rPr>
                        <a:t>dose</a:t>
                      </a:r>
                      <a:r>
                        <a:rPr lang="nl-NL" sz="1200" dirty="0">
                          <a:effectLst/>
                        </a:rPr>
                        <a:t>, </a:t>
                      </a:r>
                      <a:r>
                        <a:rPr lang="nl-NL" sz="1200" dirty="0" err="1">
                          <a:effectLst/>
                        </a:rPr>
                        <a:t>for</a:t>
                      </a:r>
                      <a:r>
                        <a:rPr lang="nl-NL" sz="1200" dirty="0">
                          <a:effectLst/>
                        </a:rPr>
                        <a:t> I-</a:t>
                      </a:r>
                      <a:r>
                        <a:rPr lang="nl-NL" sz="1200" dirty="0" err="1">
                          <a:effectLst/>
                        </a:rPr>
                        <a:t>prophylaxis</a:t>
                      </a:r>
                      <a:r>
                        <a:rPr lang="nl-NL" sz="1200" dirty="0">
                          <a:effectLst/>
                        </a:rPr>
                        <a:t>: </a:t>
                      </a:r>
                      <a:r>
                        <a:rPr lang="nl-NL" sz="1200" dirty="0" err="1">
                          <a:effectLst/>
                        </a:rPr>
                        <a:t>thyroid</a:t>
                      </a:r>
                      <a:r>
                        <a:rPr lang="nl-NL" sz="1200" dirty="0">
                          <a:effectLst/>
                        </a:rPr>
                        <a:t> </a:t>
                      </a:r>
                      <a:r>
                        <a:rPr lang="nl-NL" sz="1200" dirty="0" err="1">
                          <a:effectLst/>
                        </a:rPr>
                        <a:t>dose</a:t>
                      </a:r>
                      <a:r>
                        <a:rPr lang="nl-NL" sz="1200" dirty="0">
                          <a:effectLst/>
                        </a:rPr>
                        <a:t>) </a:t>
                      </a:r>
                      <a:r>
                        <a:rPr lang="nl-NL" sz="1200" dirty="0" err="1">
                          <a:effectLst/>
                        </a:rPr>
                        <a:t>mSv</a:t>
                      </a:r>
                      <a:endParaRPr lang="nl-NL" sz="1200" dirty="0">
                        <a:solidFill>
                          <a:srgbClr val="000000"/>
                        </a:solidFill>
                        <a:effectLst/>
                        <a:latin typeface="Verdana" panose="020B0604030504040204" pitchFamily="34" charset="0"/>
                        <a:ea typeface="Calibri" panose="020F0502020204030204" pitchFamily="34" charset="0"/>
                        <a:cs typeface="Verdana" panose="020B0604030504040204" pitchFamily="34" charset="0"/>
                      </a:endParaRPr>
                    </a:p>
                  </a:txBody>
                  <a:tcPr marL="68580" marR="68580" marT="0" marB="0" anchor="ctr"/>
                </a:tc>
                <a:extLst>
                  <a:ext uri="{0D108BD9-81ED-4DB2-BD59-A6C34878D82A}">
                    <a16:rowId xmlns:a16="http://schemas.microsoft.com/office/drawing/2014/main" val="1820222494"/>
                  </a:ext>
                </a:extLst>
              </a:tr>
              <a:tr h="274771">
                <a:tc>
                  <a:txBody>
                    <a:bodyPr/>
                    <a:lstStyle/>
                    <a:p>
                      <a:pPr>
                        <a:spcAft>
                          <a:spcPts val="0"/>
                        </a:spcAft>
                      </a:pPr>
                      <a:r>
                        <a:rPr lang="nl-NL" sz="1100" dirty="0" err="1">
                          <a:effectLst/>
                        </a:rPr>
                        <a:t>Sheltering</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nl-NL" sz="1100" dirty="0">
                          <a:effectLst/>
                        </a:rPr>
                        <a:t>10</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3295741"/>
                  </a:ext>
                </a:extLst>
              </a:tr>
              <a:tr h="270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lt1"/>
                          </a:solidFill>
                          <a:effectLst/>
                          <a:latin typeface="+mn-lt"/>
                          <a:ea typeface="+mn-ea"/>
                          <a:cs typeface="+mn-cs"/>
                        </a:rPr>
                        <a:t>Evacuation</a:t>
                      </a:r>
                      <a:endParaRPr lang="nl-NL" sz="1100" b="1" kern="1200" dirty="0">
                        <a:solidFill>
                          <a:schemeClr val="lt1"/>
                        </a:solidFill>
                        <a:effectLst/>
                        <a:latin typeface="+mn-lt"/>
                        <a:ea typeface="+mn-ea"/>
                        <a:cs typeface="+mn-cs"/>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effectLst/>
                        </a:rPr>
                        <a:t>100</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62325646"/>
                  </a:ext>
                </a:extLst>
              </a:tr>
              <a:tr h="27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100" dirty="0">
                          <a:effectLst/>
                        </a:rPr>
                        <a:t>I-</a:t>
                      </a:r>
                      <a:r>
                        <a:rPr lang="nl-NL" sz="1100" dirty="0" err="1">
                          <a:effectLst/>
                        </a:rPr>
                        <a:t>prophylaxis</a:t>
                      </a:r>
                      <a:r>
                        <a:rPr lang="nl-NL" sz="1100" dirty="0">
                          <a:effectLst/>
                        </a:rPr>
                        <a:t> &lt; 18 </a:t>
                      </a:r>
                      <a:r>
                        <a:rPr lang="nl-NL" sz="1100" dirty="0" err="1">
                          <a:effectLst/>
                        </a:rPr>
                        <a:t>years</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100" dirty="0">
                          <a:effectLst/>
                        </a:rPr>
                        <a:t>50</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68188930"/>
                  </a:ext>
                </a:extLst>
              </a:tr>
              <a:tr h="250567">
                <a:tc>
                  <a:txBody>
                    <a:bodyPr/>
                    <a:lstStyle/>
                    <a:p>
                      <a:pPr>
                        <a:spcAft>
                          <a:spcPts val="0"/>
                        </a:spcAft>
                      </a:pPr>
                      <a:r>
                        <a:rPr lang="en-US" sz="1100" dirty="0">
                          <a:effectLst/>
                        </a:rPr>
                        <a:t>I-prophylaxis 18 to 40 years</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n-US" sz="1100" dirty="0">
                          <a:effectLst/>
                        </a:rPr>
                        <a:t>100</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44337809"/>
                  </a:ext>
                </a:extLst>
              </a:tr>
              <a:tr h="347401">
                <a:tc>
                  <a:txBody>
                    <a:bodyPr/>
                    <a:lstStyle/>
                    <a:p>
                      <a:pPr>
                        <a:spcAft>
                          <a:spcPts val="0"/>
                        </a:spcAft>
                      </a:pPr>
                      <a:r>
                        <a:rPr lang="en-US" sz="1100" dirty="0">
                          <a:effectLst/>
                        </a:rPr>
                        <a:t>I-prophylaxis &gt; 40 years</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n-US" sz="1100" dirty="0">
                          <a:effectLst/>
                        </a:rPr>
                        <a:t>-</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936781288"/>
                  </a:ext>
                </a:extLst>
              </a:tr>
            </a:tbl>
          </a:graphicData>
        </a:graphic>
      </p:graphicFrame>
      <p:graphicFrame>
        <p:nvGraphicFramePr>
          <p:cNvPr id="6" name="Table 5">
            <a:extLst>
              <a:ext uri="{FF2B5EF4-FFF2-40B4-BE49-F238E27FC236}">
                <a16:creationId xmlns:a16="http://schemas.microsoft.com/office/drawing/2014/main" id="{1031E243-1EDC-42FE-9C0C-5876BFE4D768}"/>
              </a:ext>
            </a:extLst>
          </p:cNvPr>
          <p:cNvGraphicFramePr>
            <a:graphicFrameLocks noGrp="1"/>
          </p:cNvGraphicFramePr>
          <p:nvPr>
            <p:extLst>
              <p:ext uri="{D42A27DB-BD31-4B8C-83A1-F6EECF244321}">
                <p14:modId xmlns:p14="http://schemas.microsoft.com/office/powerpoint/2010/main" val="457749770"/>
              </p:ext>
            </p:extLst>
          </p:nvPr>
        </p:nvGraphicFramePr>
        <p:xfrm>
          <a:off x="735921" y="4464000"/>
          <a:ext cx="6211569" cy="1016599"/>
        </p:xfrm>
        <a:graphic>
          <a:graphicData uri="http://schemas.openxmlformats.org/drawingml/2006/table">
            <a:tbl>
              <a:tblPr firstRow="1" firstCol="1" bandRow="1">
                <a:tableStyleId>{5C22544A-7EE6-4342-B048-85BDC9FD1C3A}</a:tableStyleId>
              </a:tblPr>
              <a:tblGrid>
                <a:gridCol w="2297372">
                  <a:extLst>
                    <a:ext uri="{9D8B030D-6E8A-4147-A177-3AD203B41FA5}">
                      <a16:colId xmlns:a16="http://schemas.microsoft.com/office/drawing/2014/main" val="3593526288"/>
                    </a:ext>
                  </a:extLst>
                </a:gridCol>
                <a:gridCol w="3914197">
                  <a:extLst>
                    <a:ext uri="{9D8B030D-6E8A-4147-A177-3AD203B41FA5}">
                      <a16:colId xmlns:a16="http://schemas.microsoft.com/office/drawing/2014/main" val="2803480699"/>
                    </a:ext>
                  </a:extLst>
                </a:gridCol>
              </a:tblGrid>
              <a:tr h="450000">
                <a:tc>
                  <a:txBody>
                    <a:bodyPr/>
                    <a:lstStyle/>
                    <a:p>
                      <a:pPr algn="ctr">
                        <a:spcAft>
                          <a:spcPts val="0"/>
                        </a:spcAft>
                      </a:pPr>
                      <a:r>
                        <a:rPr lang="nl-NL" sz="1200" dirty="0" err="1">
                          <a:effectLst/>
                        </a:rPr>
                        <a:t>Protective</a:t>
                      </a:r>
                      <a:endParaRPr lang="nl-NL" sz="1200" dirty="0">
                        <a:effectLst/>
                      </a:endParaRPr>
                    </a:p>
                    <a:p>
                      <a:pPr algn="ctr">
                        <a:spcAft>
                          <a:spcPts val="0"/>
                        </a:spcAft>
                      </a:pPr>
                      <a:r>
                        <a:rPr lang="nl-NL" sz="1200" dirty="0">
                          <a:effectLst/>
                        </a:rPr>
                        <a:t>Action</a:t>
                      </a:r>
                      <a:endParaRPr lang="nl-NL" sz="1200" dirty="0">
                        <a:solidFill>
                          <a:srgbClr val="000000"/>
                        </a:solidFill>
                        <a:effectLst/>
                        <a:latin typeface="Verdana" panose="020B0604030504040204" pitchFamily="34" charset="0"/>
                        <a:ea typeface="Calibri" panose="020F0502020204030204" pitchFamily="34" charset="0"/>
                        <a:cs typeface="Verdana" panose="020B0604030504040204" pitchFamily="34" charset="0"/>
                      </a:endParaRPr>
                    </a:p>
                  </a:txBody>
                  <a:tcPr marL="68580" marR="68580" marT="0" marB="0" anchor="ctr"/>
                </a:tc>
                <a:tc>
                  <a:txBody>
                    <a:bodyPr/>
                    <a:lstStyle/>
                    <a:p>
                      <a:pPr algn="ctr">
                        <a:spcAft>
                          <a:spcPts val="0"/>
                        </a:spcAft>
                      </a:pPr>
                      <a:r>
                        <a:rPr lang="nl-NL" sz="1200" dirty="0" err="1">
                          <a:effectLst/>
                        </a:rPr>
                        <a:t>Intervention</a:t>
                      </a:r>
                      <a:r>
                        <a:rPr lang="nl-NL" sz="1200" dirty="0">
                          <a:effectLst/>
                        </a:rPr>
                        <a:t> level* </a:t>
                      </a:r>
                    </a:p>
                  </a:txBody>
                  <a:tcPr marL="68580" marR="68580" marT="0" marB="0" anchor="ctr"/>
                </a:tc>
                <a:extLst>
                  <a:ext uri="{0D108BD9-81ED-4DB2-BD59-A6C34878D82A}">
                    <a16:rowId xmlns:a16="http://schemas.microsoft.com/office/drawing/2014/main" val="1820222494"/>
                  </a:ext>
                </a:extLst>
              </a:tr>
              <a:tr h="315000">
                <a:tc>
                  <a:txBody>
                    <a:bodyPr/>
                    <a:lstStyle/>
                    <a:p>
                      <a:pPr>
                        <a:spcAft>
                          <a:spcPts val="0"/>
                        </a:spcAft>
                      </a:pPr>
                      <a:r>
                        <a:rPr lang="nl-NL" sz="1100" dirty="0" err="1">
                          <a:effectLst/>
                        </a:rPr>
                        <a:t>Grazing</a:t>
                      </a:r>
                      <a:r>
                        <a:rPr lang="nl-NL" sz="1100" dirty="0">
                          <a:effectLst/>
                        </a:rPr>
                        <a:t> ban</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Ground contamination, </a:t>
                      </a:r>
                      <a:r>
                        <a:rPr lang="nl-NL" sz="1100" baseline="0" dirty="0">
                          <a:effectLst/>
                          <a:latin typeface="Calibri" panose="020F0502020204030204" pitchFamily="34" charset="0"/>
                          <a:ea typeface="Calibri" panose="020F0502020204030204" pitchFamily="34" charset="0"/>
                          <a:cs typeface="Times New Roman" panose="02020603050405020304" pitchFamily="18" charset="0"/>
                        </a:rPr>
                        <a:t>I-131</a:t>
                      </a:r>
                      <a:r>
                        <a:rPr lang="en-US" sz="1100" dirty="0">
                          <a:effectLst/>
                          <a:latin typeface="Calibri" panose="020F0502020204030204" pitchFamily="34" charset="0"/>
                          <a:ea typeface="Calibri" panose="020F0502020204030204" pitchFamily="34" charset="0"/>
                          <a:cs typeface="Times New Roman" panose="02020603050405020304" pitchFamily="18" charset="0"/>
                        </a:rPr>
                        <a:t> &gt; 5</a:t>
                      </a:r>
                      <a:r>
                        <a:rPr lang="nl-NL" sz="1100" dirty="0">
                          <a:effectLst/>
                          <a:latin typeface="Calibri" panose="020F0502020204030204" pitchFamily="34" charset="0"/>
                          <a:ea typeface="Calibri" panose="020F0502020204030204" pitchFamily="34" charset="0"/>
                          <a:cs typeface="Times New Roman" panose="02020603050405020304" pitchFamily="18" charset="0"/>
                        </a:rPr>
                        <a:t>000 Bq/m</a:t>
                      </a:r>
                      <a:r>
                        <a:rPr lang="nl-NL" sz="1100" baseline="30000" dirty="0">
                          <a:effectLst/>
                          <a:latin typeface="Calibri" panose="020F0502020204030204" pitchFamily="34" charset="0"/>
                          <a:ea typeface="Calibri" panose="020F0502020204030204" pitchFamily="34" charset="0"/>
                          <a:cs typeface="Times New Roman" panose="02020603050405020304" pitchFamily="18" charset="0"/>
                        </a:rPr>
                        <a:t>2</a:t>
                      </a:r>
                      <a:endParaRPr lang="nl-NL" sz="1100" baseline="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3295741"/>
                  </a:ext>
                </a:extLst>
              </a:tr>
              <a:tr h="251599">
                <a:tc>
                  <a:txBody>
                    <a:bodyPr/>
                    <a:lstStyle/>
                    <a:p>
                      <a:pPr>
                        <a:spcAft>
                          <a:spcPts val="0"/>
                        </a:spcAft>
                      </a:pPr>
                      <a:r>
                        <a:rPr lang="nl-NL" sz="1100" dirty="0" err="1">
                          <a:effectLst/>
                        </a:rPr>
                        <a:t>Closing</a:t>
                      </a:r>
                      <a:r>
                        <a:rPr lang="nl-NL" sz="1100" dirty="0">
                          <a:effectLst/>
                        </a:rPr>
                        <a:t> of </a:t>
                      </a:r>
                      <a:r>
                        <a:rPr lang="nl-NL" sz="1100" dirty="0" err="1">
                          <a:effectLst/>
                        </a:rPr>
                        <a:t>greenhouses</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Air concentration, I-131 </a:t>
                      </a:r>
                      <a:r>
                        <a:rPr lang="nl-NL" sz="1100" dirty="0">
                          <a:effectLst/>
                          <a:latin typeface="Calibri" panose="020F0502020204030204" pitchFamily="34" charset="0"/>
                          <a:ea typeface="Calibri" panose="020F0502020204030204" pitchFamily="34" charset="0"/>
                          <a:cs typeface="Times New Roman" panose="02020603050405020304" pitchFamily="18" charset="0"/>
                        </a:rPr>
                        <a:t>&gt;  1000 Bq/m</a:t>
                      </a:r>
                      <a:r>
                        <a:rPr lang="nl-NL" sz="1100" baseline="30000" dirty="0">
                          <a:effectLst/>
                          <a:latin typeface="Calibri" panose="020F0502020204030204" pitchFamily="34" charset="0"/>
                          <a:ea typeface="Calibri" panose="020F0502020204030204" pitchFamily="34" charset="0"/>
                          <a:cs typeface="Times New Roman" panose="02020603050405020304" pitchFamily="18" charset="0"/>
                        </a:rPr>
                        <a:t>3</a:t>
                      </a:r>
                      <a:endParaRPr lang="nl-NL"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62325646"/>
                  </a:ext>
                </a:extLst>
              </a:tr>
            </a:tbl>
          </a:graphicData>
        </a:graphic>
      </p:graphicFrame>
      <p:sp>
        <p:nvSpPr>
          <p:cNvPr id="5" name="TextBox 4">
            <a:extLst>
              <a:ext uri="{FF2B5EF4-FFF2-40B4-BE49-F238E27FC236}">
                <a16:creationId xmlns:a16="http://schemas.microsoft.com/office/drawing/2014/main" id="{7B548679-2C76-4B6E-B10D-32B6FC33B975}"/>
              </a:ext>
            </a:extLst>
          </p:cNvPr>
          <p:cNvSpPr txBox="1"/>
          <p:nvPr/>
        </p:nvSpPr>
        <p:spPr>
          <a:xfrm>
            <a:off x="735921" y="5487250"/>
            <a:ext cx="5805000" cy="276999"/>
          </a:xfrm>
          <a:prstGeom prst="rect">
            <a:avLst/>
          </a:prstGeom>
          <a:noFill/>
        </p:spPr>
        <p:txBody>
          <a:bodyPr wrap="square" rtlCol="0">
            <a:spAutoFit/>
          </a:bodyPr>
          <a:lstStyle/>
          <a:p>
            <a:r>
              <a:rPr lang="en-US" sz="1200" dirty="0"/>
              <a:t>* Prognosis of </a:t>
            </a:r>
            <a:r>
              <a:rPr lang="en-US" sz="1200" dirty="0">
                <a:solidFill>
                  <a:srgbClr val="4AA0B1"/>
                </a:solidFill>
              </a:rPr>
              <a:t>48 hours </a:t>
            </a:r>
            <a:r>
              <a:rPr lang="en-US" sz="1200" dirty="0"/>
              <a:t>since the start of the release</a:t>
            </a:r>
            <a:endParaRPr lang="nl-NL" sz="1200" dirty="0"/>
          </a:p>
        </p:txBody>
      </p:sp>
    </p:spTree>
    <p:extLst>
      <p:ext uri="{BB962C8B-B14F-4D97-AF65-F5344CB8AC3E}">
        <p14:creationId xmlns:p14="http://schemas.microsoft.com/office/powerpoint/2010/main" val="3461195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Grafik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297153"/>
            <a:ext cx="3378258" cy="3291847"/>
          </a:xfrm>
          <a:prstGeom prst="rect">
            <a:avLst/>
          </a:prstGeom>
          <a:ln>
            <a:solidFill>
              <a:schemeClr val="tx1"/>
            </a:solidFill>
          </a:ln>
        </p:spPr>
      </p:pic>
      <p:sp>
        <p:nvSpPr>
          <p:cNvPr id="2" name="Titel 1"/>
          <p:cNvSpPr>
            <a:spLocks noGrp="1"/>
          </p:cNvSpPr>
          <p:nvPr>
            <p:ph type="title"/>
          </p:nvPr>
        </p:nvSpPr>
        <p:spPr>
          <a:xfrm>
            <a:off x="387000" y="612309"/>
            <a:ext cx="6911975" cy="561975"/>
          </a:xfrm>
        </p:spPr>
        <p:txBody>
          <a:bodyPr/>
          <a:lstStyle/>
          <a:p>
            <a:r>
              <a:rPr lang="en-GB" dirty="0"/>
              <a:t>Prognostic frequency maps</a:t>
            </a:r>
            <a:br>
              <a:rPr lang="en-GB" dirty="0"/>
            </a:br>
            <a:r>
              <a:rPr lang="en-GB" dirty="0"/>
              <a:t>for areas above chosen threshold values</a:t>
            </a:r>
            <a:br>
              <a:rPr lang="en-GB" dirty="0"/>
            </a:br>
            <a:r>
              <a:rPr lang="en-GB" dirty="0"/>
              <a:t>Sheltering, evacuation, stable iodine intake</a:t>
            </a:r>
          </a:p>
        </p:txBody>
      </p:sp>
      <p:sp>
        <p:nvSpPr>
          <p:cNvPr id="6" name="Rechteck 5"/>
          <p:cNvSpPr/>
          <p:nvPr/>
        </p:nvSpPr>
        <p:spPr>
          <a:xfrm>
            <a:off x="159129" y="2342153"/>
            <a:ext cx="3060000" cy="321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err="1">
                <a:solidFill>
                  <a:schemeClr val="tx1"/>
                </a:solidFill>
              </a:rPr>
              <a:t>Effective</a:t>
            </a:r>
            <a:r>
              <a:rPr lang="de-DE" sz="1200" dirty="0">
                <a:solidFill>
                  <a:schemeClr val="tx1"/>
                </a:solidFill>
              </a:rPr>
              <a:t> dose &gt; 10 </a:t>
            </a:r>
            <a:r>
              <a:rPr lang="de-DE" sz="1200" dirty="0" err="1">
                <a:solidFill>
                  <a:schemeClr val="tx1"/>
                </a:solidFill>
              </a:rPr>
              <a:t>mSv</a:t>
            </a:r>
            <a:r>
              <a:rPr lang="de-DE" sz="1200" dirty="0">
                <a:solidFill>
                  <a:schemeClr val="tx1"/>
                </a:solidFill>
              </a:rPr>
              <a:t>/7d</a:t>
            </a:r>
          </a:p>
        </p:txBody>
      </p:sp>
      <p:pic>
        <p:nvPicPr>
          <p:cNvPr id="3" name="Grafik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2871" y="1738076"/>
            <a:ext cx="3378258" cy="3291847"/>
          </a:xfrm>
          <a:prstGeom prst="rect">
            <a:avLst/>
          </a:prstGeom>
          <a:ln>
            <a:solidFill>
              <a:schemeClr val="tx1"/>
            </a:solidFill>
          </a:ln>
        </p:spPr>
      </p:pic>
      <p:sp>
        <p:nvSpPr>
          <p:cNvPr id="7" name="Rechteck 6"/>
          <p:cNvSpPr/>
          <p:nvPr/>
        </p:nvSpPr>
        <p:spPr>
          <a:xfrm>
            <a:off x="3042000" y="1783076"/>
            <a:ext cx="3060000" cy="321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err="1">
                <a:solidFill>
                  <a:schemeClr val="tx1"/>
                </a:solidFill>
              </a:rPr>
              <a:t>Effective</a:t>
            </a:r>
            <a:r>
              <a:rPr lang="de-DE" sz="1200" dirty="0">
                <a:solidFill>
                  <a:schemeClr val="tx1"/>
                </a:solidFill>
              </a:rPr>
              <a:t> dose &gt; 100 </a:t>
            </a:r>
            <a:r>
              <a:rPr lang="de-DE" sz="1200" dirty="0" err="1">
                <a:solidFill>
                  <a:schemeClr val="tx1"/>
                </a:solidFill>
              </a:rPr>
              <a:t>mSv</a:t>
            </a:r>
            <a:r>
              <a:rPr lang="de-DE" sz="1200" dirty="0">
                <a:solidFill>
                  <a:schemeClr val="tx1"/>
                </a:solidFill>
              </a:rPr>
              <a:t>/7d</a:t>
            </a:r>
          </a:p>
        </p:txBody>
      </p:sp>
      <p:pic>
        <p:nvPicPr>
          <p:cNvPr id="5" name="Grafik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65742" y="1179000"/>
            <a:ext cx="3378258" cy="3291847"/>
          </a:xfrm>
          <a:prstGeom prst="rect">
            <a:avLst/>
          </a:prstGeom>
          <a:ln>
            <a:solidFill>
              <a:schemeClr val="tx1"/>
            </a:solidFill>
          </a:ln>
        </p:spPr>
      </p:pic>
      <p:sp>
        <p:nvSpPr>
          <p:cNvPr id="8" name="Rechteck 7"/>
          <p:cNvSpPr/>
          <p:nvPr/>
        </p:nvSpPr>
        <p:spPr>
          <a:xfrm>
            <a:off x="5924871" y="1224000"/>
            <a:ext cx="3060000" cy="321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err="1">
                <a:solidFill>
                  <a:schemeClr val="tx1"/>
                </a:solidFill>
              </a:rPr>
              <a:t>Thyroid</a:t>
            </a:r>
            <a:r>
              <a:rPr lang="de-DE" sz="1200" dirty="0">
                <a:solidFill>
                  <a:schemeClr val="tx1"/>
                </a:solidFill>
              </a:rPr>
              <a:t> dose (</a:t>
            </a:r>
            <a:r>
              <a:rPr lang="de-DE" sz="1200" dirty="0" err="1">
                <a:solidFill>
                  <a:schemeClr val="tx1"/>
                </a:solidFill>
              </a:rPr>
              <a:t>inh</a:t>
            </a:r>
            <a:r>
              <a:rPr lang="de-DE" sz="1200" dirty="0">
                <a:solidFill>
                  <a:schemeClr val="tx1"/>
                </a:solidFill>
              </a:rPr>
              <a:t>) &gt; 50 </a:t>
            </a:r>
            <a:r>
              <a:rPr lang="de-DE" sz="1200" dirty="0" err="1">
                <a:solidFill>
                  <a:schemeClr val="tx1"/>
                </a:solidFill>
              </a:rPr>
              <a:t>mSv</a:t>
            </a:r>
            <a:r>
              <a:rPr lang="de-DE" sz="1200" dirty="0">
                <a:solidFill>
                  <a:schemeClr val="tx1"/>
                </a:solidFill>
              </a:rPr>
              <a:t>/7d</a:t>
            </a:r>
          </a:p>
        </p:txBody>
      </p:sp>
    </p:spTree>
    <p:extLst>
      <p:ext uri="{BB962C8B-B14F-4D97-AF65-F5344CB8AC3E}">
        <p14:creationId xmlns:p14="http://schemas.microsoft.com/office/powerpoint/2010/main" val="2466688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Source term of the hypothetical scenario</a:t>
            </a: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28650" y="1125538"/>
            <a:ext cx="7886700" cy="431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hteck 4"/>
          <p:cNvSpPr>
            <a:spLocks noChangeArrowheads="1"/>
          </p:cNvSpPr>
          <p:nvPr/>
        </p:nvSpPr>
        <p:spPr bwMode="auto">
          <a:xfrm>
            <a:off x="2963863" y="1400175"/>
            <a:ext cx="663575" cy="249238"/>
          </a:xfrm>
          <a:prstGeom prst="rect">
            <a:avLst/>
          </a:prstGeom>
          <a:solidFill>
            <a:schemeClr val="bg1"/>
          </a:solidFill>
          <a:ln w="25400" algn="ctr">
            <a:solidFill>
              <a:schemeClr val="bg1"/>
            </a:solidFill>
            <a:round/>
            <a:headEnd/>
            <a:tailEnd type="triangle" w="med" len="med"/>
          </a:ln>
        </p:spPr>
        <p:txBody>
          <a:bodyPr wrap="none" anchor="ctr"/>
          <a:lstStyle>
            <a:lvl1pPr>
              <a:defRPr sz="1000">
                <a:solidFill>
                  <a:srgbClr val="4D4D4D"/>
                </a:solidFill>
                <a:latin typeface="Arial" panose="020B0604020202020204" pitchFamily="34" charset="0"/>
              </a:defRPr>
            </a:lvl1pPr>
            <a:lvl2pPr marL="742950" indent="-285750">
              <a:defRPr sz="1000">
                <a:solidFill>
                  <a:srgbClr val="4D4D4D"/>
                </a:solidFill>
                <a:latin typeface="Arial" panose="020B0604020202020204" pitchFamily="34" charset="0"/>
              </a:defRPr>
            </a:lvl2pPr>
            <a:lvl3pPr marL="1143000" indent="-228600">
              <a:defRPr sz="1000">
                <a:solidFill>
                  <a:srgbClr val="4D4D4D"/>
                </a:solidFill>
                <a:latin typeface="Arial" panose="020B0604020202020204" pitchFamily="34" charset="0"/>
              </a:defRPr>
            </a:lvl3pPr>
            <a:lvl4pPr marL="1600200" indent="-228600">
              <a:defRPr sz="1000">
                <a:solidFill>
                  <a:srgbClr val="4D4D4D"/>
                </a:solidFill>
                <a:latin typeface="Arial" panose="020B0604020202020204" pitchFamily="34" charset="0"/>
              </a:defRPr>
            </a:lvl4pPr>
            <a:lvl5pPr marL="2057400" indent="-228600">
              <a:defRPr sz="1000">
                <a:solidFill>
                  <a:srgbClr val="4D4D4D"/>
                </a:solidFill>
                <a:latin typeface="Arial" panose="020B0604020202020204" pitchFamily="34" charset="0"/>
              </a:defRPr>
            </a:lvl5pPr>
            <a:lvl6pPr marL="2514600" indent="-228600" eaLnBrk="0" fontAlgn="base" hangingPunct="0">
              <a:spcBef>
                <a:spcPct val="0"/>
              </a:spcBef>
              <a:spcAft>
                <a:spcPct val="0"/>
              </a:spcAft>
              <a:defRPr sz="1000">
                <a:solidFill>
                  <a:srgbClr val="4D4D4D"/>
                </a:solidFill>
                <a:latin typeface="Arial" panose="020B0604020202020204" pitchFamily="34" charset="0"/>
              </a:defRPr>
            </a:lvl6pPr>
            <a:lvl7pPr marL="2971800" indent="-228600" eaLnBrk="0" fontAlgn="base" hangingPunct="0">
              <a:spcBef>
                <a:spcPct val="0"/>
              </a:spcBef>
              <a:spcAft>
                <a:spcPct val="0"/>
              </a:spcAft>
              <a:defRPr sz="1000">
                <a:solidFill>
                  <a:srgbClr val="4D4D4D"/>
                </a:solidFill>
                <a:latin typeface="Arial" panose="020B0604020202020204" pitchFamily="34" charset="0"/>
              </a:defRPr>
            </a:lvl7pPr>
            <a:lvl8pPr marL="3429000" indent="-228600" eaLnBrk="0" fontAlgn="base" hangingPunct="0">
              <a:spcBef>
                <a:spcPct val="0"/>
              </a:spcBef>
              <a:spcAft>
                <a:spcPct val="0"/>
              </a:spcAft>
              <a:defRPr sz="1000">
                <a:solidFill>
                  <a:srgbClr val="4D4D4D"/>
                </a:solidFill>
                <a:latin typeface="Arial" panose="020B0604020202020204" pitchFamily="34" charset="0"/>
              </a:defRPr>
            </a:lvl8pPr>
            <a:lvl9pPr marL="3886200" indent="-228600" eaLnBrk="0" fontAlgn="base" hangingPunct="0">
              <a:spcBef>
                <a:spcPct val="0"/>
              </a:spcBef>
              <a:spcAft>
                <a:spcPct val="0"/>
              </a:spcAft>
              <a:defRPr sz="1000">
                <a:solidFill>
                  <a:srgbClr val="4D4D4D"/>
                </a:solidFill>
                <a:latin typeface="Arial" panose="020B0604020202020204" pitchFamily="34" charset="0"/>
              </a:defRPr>
            </a:lvl9pPr>
          </a:lstStyle>
          <a:p>
            <a:pPr algn="ctr">
              <a:spcBef>
                <a:spcPct val="50000"/>
              </a:spcBef>
              <a:defRPr/>
            </a:pPr>
            <a:endParaRPr lang="de-DE" altLang="de-DE" sz="923"/>
          </a:p>
        </p:txBody>
      </p:sp>
      <p:sp>
        <p:nvSpPr>
          <p:cNvPr id="7" name="Textfeld 9"/>
          <p:cNvSpPr txBox="1">
            <a:spLocks noChangeArrowheads="1"/>
          </p:cNvSpPr>
          <p:nvPr/>
        </p:nvSpPr>
        <p:spPr bwMode="auto">
          <a:xfrm>
            <a:off x="3595688" y="1336675"/>
            <a:ext cx="3130550" cy="320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rgbClr val="4D4D4D"/>
                </a:solidFill>
                <a:latin typeface="Arial" panose="020B0604020202020204" pitchFamily="34" charset="0"/>
              </a:defRPr>
            </a:lvl1pPr>
            <a:lvl2pPr marL="742950" indent="-285750">
              <a:defRPr sz="1000">
                <a:solidFill>
                  <a:srgbClr val="4D4D4D"/>
                </a:solidFill>
                <a:latin typeface="Arial" panose="020B0604020202020204" pitchFamily="34" charset="0"/>
              </a:defRPr>
            </a:lvl2pPr>
            <a:lvl3pPr marL="1143000" indent="-228600">
              <a:defRPr sz="1000">
                <a:solidFill>
                  <a:srgbClr val="4D4D4D"/>
                </a:solidFill>
                <a:latin typeface="Arial" panose="020B0604020202020204" pitchFamily="34" charset="0"/>
              </a:defRPr>
            </a:lvl3pPr>
            <a:lvl4pPr marL="1600200" indent="-228600">
              <a:defRPr sz="1000">
                <a:solidFill>
                  <a:srgbClr val="4D4D4D"/>
                </a:solidFill>
                <a:latin typeface="Arial" panose="020B0604020202020204" pitchFamily="34" charset="0"/>
              </a:defRPr>
            </a:lvl4pPr>
            <a:lvl5pPr marL="2057400" indent="-228600">
              <a:defRPr sz="1000">
                <a:solidFill>
                  <a:srgbClr val="4D4D4D"/>
                </a:solidFill>
                <a:latin typeface="Arial" panose="020B0604020202020204" pitchFamily="34" charset="0"/>
              </a:defRPr>
            </a:lvl5pPr>
            <a:lvl6pPr marL="2514600" indent="-228600" eaLnBrk="0" fontAlgn="base" hangingPunct="0">
              <a:spcBef>
                <a:spcPct val="0"/>
              </a:spcBef>
              <a:spcAft>
                <a:spcPct val="0"/>
              </a:spcAft>
              <a:defRPr sz="1000">
                <a:solidFill>
                  <a:srgbClr val="4D4D4D"/>
                </a:solidFill>
                <a:latin typeface="Arial" panose="020B0604020202020204" pitchFamily="34" charset="0"/>
              </a:defRPr>
            </a:lvl6pPr>
            <a:lvl7pPr marL="2971800" indent="-228600" eaLnBrk="0" fontAlgn="base" hangingPunct="0">
              <a:spcBef>
                <a:spcPct val="0"/>
              </a:spcBef>
              <a:spcAft>
                <a:spcPct val="0"/>
              </a:spcAft>
              <a:defRPr sz="1000">
                <a:solidFill>
                  <a:srgbClr val="4D4D4D"/>
                </a:solidFill>
                <a:latin typeface="Arial" panose="020B0604020202020204" pitchFamily="34" charset="0"/>
              </a:defRPr>
            </a:lvl7pPr>
            <a:lvl8pPr marL="3429000" indent="-228600" eaLnBrk="0" fontAlgn="base" hangingPunct="0">
              <a:spcBef>
                <a:spcPct val="0"/>
              </a:spcBef>
              <a:spcAft>
                <a:spcPct val="0"/>
              </a:spcAft>
              <a:defRPr sz="1000">
                <a:solidFill>
                  <a:srgbClr val="4D4D4D"/>
                </a:solidFill>
                <a:latin typeface="Arial" panose="020B0604020202020204" pitchFamily="34" charset="0"/>
              </a:defRPr>
            </a:lvl8pPr>
            <a:lvl9pPr marL="3886200" indent="-228600" eaLnBrk="0" fontAlgn="base" hangingPunct="0">
              <a:spcBef>
                <a:spcPct val="0"/>
              </a:spcBef>
              <a:spcAft>
                <a:spcPct val="0"/>
              </a:spcAft>
              <a:defRPr sz="1000">
                <a:solidFill>
                  <a:srgbClr val="4D4D4D"/>
                </a:solidFill>
                <a:latin typeface="Arial" panose="020B0604020202020204" pitchFamily="34" charset="0"/>
              </a:defRPr>
            </a:lvl9pPr>
          </a:lstStyle>
          <a:p>
            <a:pPr algn="ctr">
              <a:spcBef>
                <a:spcPct val="50000"/>
              </a:spcBef>
              <a:defRPr/>
            </a:pPr>
            <a:r>
              <a:rPr lang="de-DE" altLang="de-DE" sz="1477" b="1"/>
              <a:t> </a:t>
            </a:r>
          </a:p>
        </p:txBody>
      </p:sp>
      <p:sp>
        <p:nvSpPr>
          <p:cNvPr id="8" name="Textfeld 1"/>
          <p:cNvSpPr txBox="1">
            <a:spLocks noChangeArrowheads="1"/>
          </p:cNvSpPr>
          <p:nvPr/>
        </p:nvSpPr>
        <p:spPr bwMode="auto">
          <a:xfrm>
            <a:off x="1647825" y="1292225"/>
            <a:ext cx="785813" cy="320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rgbClr val="4D4D4D"/>
                </a:solidFill>
                <a:latin typeface="Arial" panose="020B0604020202020204" pitchFamily="34" charset="0"/>
              </a:defRPr>
            </a:lvl1pPr>
            <a:lvl2pPr marL="742950" indent="-285750">
              <a:defRPr sz="1000">
                <a:solidFill>
                  <a:srgbClr val="4D4D4D"/>
                </a:solidFill>
                <a:latin typeface="Arial" panose="020B0604020202020204" pitchFamily="34" charset="0"/>
              </a:defRPr>
            </a:lvl2pPr>
            <a:lvl3pPr marL="1143000" indent="-228600">
              <a:defRPr sz="1000">
                <a:solidFill>
                  <a:srgbClr val="4D4D4D"/>
                </a:solidFill>
                <a:latin typeface="Arial" panose="020B0604020202020204" pitchFamily="34" charset="0"/>
              </a:defRPr>
            </a:lvl3pPr>
            <a:lvl4pPr marL="1600200" indent="-228600">
              <a:defRPr sz="1000">
                <a:solidFill>
                  <a:srgbClr val="4D4D4D"/>
                </a:solidFill>
                <a:latin typeface="Arial" panose="020B0604020202020204" pitchFamily="34" charset="0"/>
              </a:defRPr>
            </a:lvl4pPr>
            <a:lvl5pPr marL="2057400" indent="-228600">
              <a:defRPr sz="1000">
                <a:solidFill>
                  <a:srgbClr val="4D4D4D"/>
                </a:solidFill>
                <a:latin typeface="Arial" panose="020B0604020202020204" pitchFamily="34" charset="0"/>
              </a:defRPr>
            </a:lvl5pPr>
            <a:lvl6pPr marL="2514600" indent="-228600" eaLnBrk="0" fontAlgn="base" hangingPunct="0">
              <a:spcBef>
                <a:spcPct val="0"/>
              </a:spcBef>
              <a:spcAft>
                <a:spcPct val="0"/>
              </a:spcAft>
              <a:defRPr sz="1000">
                <a:solidFill>
                  <a:srgbClr val="4D4D4D"/>
                </a:solidFill>
                <a:latin typeface="Arial" panose="020B0604020202020204" pitchFamily="34" charset="0"/>
              </a:defRPr>
            </a:lvl6pPr>
            <a:lvl7pPr marL="2971800" indent="-228600" eaLnBrk="0" fontAlgn="base" hangingPunct="0">
              <a:spcBef>
                <a:spcPct val="0"/>
              </a:spcBef>
              <a:spcAft>
                <a:spcPct val="0"/>
              </a:spcAft>
              <a:defRPr sz="1000">
                <a:solidFill>
                  <a:srgbClr val="4D4D4D"/>
                </a:solidFill>
                <a:latin typeface="Arial" panose="020B0604020202020204" pitchFamily="34" charset="0"/>
              </a:defRPr>
            </a:lvl7pPr>
            <a:lvl8pPr marL="3429000" indent="-228600" eaLnBrk="0" fontAlgn="base" hangingPunct="0">
              <a:spcBef>
                <a:spcPct val="0"/>
              </a:spcBef>
              <a:spcAft>
                <a:spcPct val="0"/>
              </a:spcAft>
              <a:defRPr sz="1000">
                <a:solidFill>
                  <a:srgbClr val="4D4D4D"/>
                </a:solidFill>
                <a:latin typeface="Arial" panose="020B0604020202020204" pitchFamily="34" charset="0"/>
              </a:defRPr>
            </a:lvl8pPr>
            <a:lvl9pPr marL="3886200" indent="-228600" eaLnBrk="0" fontAlgn="base" hangingPunct="0">
              <a:spcBef>
                <a:spcPct val="0"/>
              </a:spcBef>
              <a:spcAft>
                <a:spcPct val="0"/>
              </a:spcAft>
              <a:defRPr sz="1000">
                <a:solidFill>
                  <a:srgbClr val="4D4D4D"/>
                </a:solidFill>
                <a:latin typeface="Arial" panose="020B0604020202020204" pitchFamily="34" charset="0"/>
              </a:defRPr>
            </a:lvl9pPr>
          </a:lstStyle>
          <a:p>
            <a:pPr algn="ctr">
              <a:spcBef>
                <a:spcPct val="50000"/>
              </a:spcBef>
              <a:defRPr/>
            </a:pPr>
            <a:r>
              <a:rPr lang="de-DE" altLang="de-DE" sz="1477" b="1" dirty="0"/>
              <a:t>INES 5</a:t>
            </a:r>
          </a:p>
        </p:txBody>
      </p:sp>
      <p:sp>
        <p:nvSpPr>
          <p:cNvPr id="9" name="Textfeld 6"/>
          <p:cNvSpPr txBox="1">
            <a:spLocks noChangeArrowheads="1"/>
          </p:cNvSpPr>
          <p:nvPr/>
        </p:nvSpPr>
        <p:spPr bwMode="auto">
          <a:xfrm>
            <a:off x="2765425" y="1292225"/>
            <a:ext cx="785813" cy="320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rgbClr val="4D4D4D"/>
                </a:solidFill>
                <a:latin typeface="Arial" panose="020B0604020202020204" pitchFamily="34" charset="0"/>
              </a:defRPr>
            </a:lvl1pPr>
            <a:lvl2pPr marL="742950" indent="-285750">
              <a:defRPr sz="1000">
                <a:solidFill>
                  <a:srgbClr val="4D4D4D"/>
                </a:solidFill>
                <a:latin typeface="Arial" panose="020B0604020202020204" pitchFamily="34" charset="0"/>
              </a:defRPr>
            </a:lvl2pPr>
            <a:lvl3pPr marL="1143000" indent="-228600">
              <a:defRPr sz="1000">
                <a:solidFill>
                  <a:srgbClr val="4D4D4D"/>
                </a:solidFill>
                <a:latin typeface="Arial" panose="020B0604020202020204" pitchFamily="34" charset="0"/>
              </a:defRPr>
            </a:lvl3pPr>
            <a:lvl4pPr marL="1600200" indent="-228600">
              <a:defRPr sz="1000">
                <a:solidFill>
                  <a:srgbClr val="4D4D4D"/>
                </a:solidFill>
                <a:latin typeface="Arial" panose="020B0604020202020204" pitchFamily="34" charset="0"/>
              </a:defRPr>
            </a:lvl4pPr>
            <a:lvl5pPr marL="2057400" indent="-228600">
              <a:defRPr sz="1000">
                <a:solidFill>
                  <a:srgbClr val="4D4D4D"/>
                </a:solidFill>
                <a:latin typeface="Arial" panose="020B0604020202020204" pitchFamily="34" charset="0"/>
              </a:defRPr>
            </a:lvl5pPr>
            <a:lvl6pPr marL="2514600" indent="-228600" eaLnBrk="0" fontAlgn="base" hangingPunct="0">
              <a:spcBef>
                <a:spcPct val="0"/>
              </a:spcBef>
              <a:spcAft>
                <a:spcPct val="0"/>
              </a:spcAft>
              <a:defRPr sz="1000">
                <a:solidFill>
                  <a:srgbClr val="4D4D4D"/>
                </a:solidFill>
                <a:latin typeface="Arial" panose="020B0604020202020204" pitchFamily="34" charset="0"/>
              </a:defRPr>
            </a:lvl6pPr>
            <a:lvl7pPr marL="2971800" indent="-228600" eaLnBrk="0" fontAlgn="base" hangingPunct="0">
              <a:spcBef>
                <a:spcPct val="0"/>
              </a:spcBef>
              <a:spcAft>
                <a:spcPct val="0"/>
              </a:spcAft>
              <a:defRPr sz="1000">
                <a:solidFill>
                  <a:srgbClr val="4D4D4D"/>
                </a:solidFill>
                <a:latin typeface="Arial" panose="020B0604020202020204" pitchFamily="34" charset="0"/>
              </a:defRPr>
            </a:lvl7pPr>
            <a:lvl8pPr marL="3429000" indent="-228600" eaLnBrk="0" fontAlgn="base" hangingPunct="0">
              <a:spcBef>
                <a:spcPct val="0"/>
              </a:spcBef>
              <a:spcAft>
                <a:spcPct val="0"/>
              </a:spcAft>
              <a:defRPr sz="1000">
                <a:solidFill>
                  <a:srgbClr val="4D4D4D"/>
                </a:solidFill>
                <a:latin typeface="Arial" panose="020B0604020202020204" pitchFamily="34" charset="0"/>
              </a:defRPr>
            </a:lvl8pPr>
            <a:lvl9pPr marL="3886200" indent="-228600" eaLnBrk="0" fontAlgn="base" hangingPunct="0">
              <a:spcBef>
                <a:spcPct val="0"/>
              </a:spcBef>
              <a:spcAft>
                <a:spcPct val="0"/>
              </a:spcAft>
              <a:defRPr sz="1000">
                <a:solidFill>
                  <a:srgbClr val="4D4D4D"/>
                </a:solidFill>
                <a:latin typeface="Arial" panose="020B0604020202020204" pitchFamily="34" charset="0"/>
              </a:defRPr>
            </a:lvl9pPr>
          </a:lstStyle>
          <a:p>
            <a:pPr algn="ctr">
              <a:spcBef>
                <a:spcPct val="50000"/>
              </a:spcBef>
              <a:defRPr/>
            </a:pPr>
            <a:r>
              <a:rPr lang="de-DE" altLang="de-DE" sz="1477" b="1" dirty="0"/>
              <a:t>INES 6</a:t>
            </a:r>
          </a:p>
        </p:txBody>
      </p:sp>
      <p:sp>
        <p:nvSpPr>
          <p:cNvPr id="10" name="Textfeld 7"/>
          <p:cNvSpPr txBox="1">
            <a:spLocks noChangeArrowheads="1"/>
          </p:cNvSpPr>
          <p:nvPr/>
        </p:nvSpPr>
        <p:spPr bwMode="auto">
          <a:xfrm>
            <a:off x="3927475" y="1292225"/>
            <a:ext cx="785813" cy="320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rgbClr val="4D4D4D"/>
                </a:solidFill>
                <a:latin typeface="Arial" panose="020B0604020202020204" pitchFamily="34" charset="0"/>
              </a:defRPr>
            </a:lvl1pPr>
            <a:lvl2pPr marL="742950" indent="-285750">
              <a:defRPr sz="1000">
                <a:solidFill>
                  <a:srgbClr val="4D4D4D"/>
                </a:solidFill>
                <a:latin typeface="Arial" panose="020B0604020202020204" pitchFamily="34" charset="0"/>
              </a:defRPr>
            </a:lvl2pPr>
            <a:lvl3pPr marL="1143000" indent="-228600">
              <a:defRPr sz="1000">
                <a:solidFill>
                  <a:srgbClr val="4D4D4D"/>
                </a:solidFill>
                <a:latin typeface="Arial" panose="020B0604020202020204" pitchFamily="34" charset="0"/>
              </a:defRPr>
            </a:lvl3pPr>
            <a:lvl4pPr marL="1600200" indent="-228600">
              <a:defRPr sz="1000">
                <a:solidFill>
                  <a:srgbClr val="4D4D4D"/>
                </a:solidFill>
                <a:latin typeface="Arial" panose="020B0604020202020204" pitchFamily="34" charset="0"/>
              </a:defRPr>
            </a:lvl4pPr>
            <a:lvl5pPr marL="2057400" indent="-228600">
              <a:defRPr sz="1000">
                <a:solidFill>
                  <a:srgbClr val="4D4D4D"/>
                </a:solidFill>
                <a:latin typeface="Arial" panose="020B0604020202020204" pitchFamily="34" charset="0"/>
              </a:defRPr>
            </a:lvl5pPr>
            <a:lvl6pPr marL="2514600" indent="-228600" eaLnBrk="0" fontAlgn="base" hangingPunct="0">
              <a:spcBef>
                <a:spcPct val="0"/>
              </a:spcBef>
              <a:spcAft>
                <a:spcPct val="0"/>
              </a:spcAft>
              <a:defRPr sz="1000">
                <a:solidFill>
                  <a:srgbClr val="4D4D4D"/>
                </a:solidFill>
                <a:latin typeface="Arial" panose="020B0604020202020204" pitchFamily="34" charset="0"/>
              </a:defRPr>
            </a:lvl6pPr>
            <a:lvl7pPr marL="2971800" indent="-228600" eaLnBrk="0" fontAlgn="base" hangingPunct="0">
              <a:spcBef>
                <a:spcPct val="0"/>
              </a:spcBef>
              <a:spcAft>
                <a:spcPct val="0"/>
              </a:spcAft>
              <a:defRPr sz="1000">
                <a:solidFill>
                  <a:srgbClr val="4D4D4D"/>
                </a:solidFill>
                <a:latin typeface="Arial" panose="020B0604020202020204" pitchFamily="34" charset="0"/>
              </a:defRPr>
            </a:lvl7pPr>
            <a:lvl8pPr marL="3429000" indent="-228600" eaLnBrk="0" fontAlgn="base" hangingPunct="0">
              <a:spcBef>
                <a:spcPct val="0"/>
              </a:spcBef>
              <a:spcAft>
                <a:spcPct val="0"/>
              </a:spcAft>
              <a:defRPr sz="1000">
                <a:solidFill>
                  <a:srgbClr val="4D4D4D"/>
                </a:solidFill>
                <a:latin typeface="Arial" panose="020B0604020202020204" pitchFamily="34" charset="0"/>
              </a:defRPr>
            </a:lvl8pPr>
            <a:lvl9pPr marL="3886200" indent="-228600" eaLnBrk="0" fontAlgn="base" hangingPunct="0">
              <a:spcBef>
                <a:spcPct val="0"/>
              </a:spcBef>
              <a:spcAft>
                <a:spcPct val="0"/>
              </a:spcAft>
              <a:defRPr sz="1000">
                <a:solidFill>
                  <a:srgbClr val="4D4D4D"/>
                </a:solidFill>
                <a:latin typeface="Arial" panose="020B0604020202020204" pitchFamily="34" charset="0"/>
              </a:defRPr>
            </a:lvl9pPr>
          </a:lstStyle>
          <a:p>
            <a:pPr algn="ctr">
              <a:spcBef>
                <a:spcPct val="50000"/>
              </a:spcBef>
              <a:defRPr/>
            </a:pPr>
            <a:r>
              <a:rPr lang="de-DE" altLang="de-DE" sz="1477" b="1"/>
              <a:t>INES 7</a:t>
            </a:r>
          </a:p>
        </p:txBody>
      </p:sp>
      <p:sp>
        <p:nvSpPr>
          <p:cNvPr id="11" name="Textfeld 12"/>
          <p:cNvSpPr txBox="1">
            <a:spLocks noChangeArrowheads="1"/>
          </p:cNvSpPr>
          <p:nvPr/>
        </p:nvSpPr>
        <p:spPr bwMode="auto">
          <a:xfrm>
            <a:off x="6553701" y="1311275"/>
            <a:ext cx="1176925" cy="31963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rgbClr val="4D4D4D"/>
                </a:solidFill>
                <a:latin typeface="Arial" panose="020B0604020202020204" pitchFamily="34" charset="0"/>
              </a:defRPr>
            </a:lvl1pPr>
            <a:lvl2pPr marL="742950" indent="-285750">
              <a:defRPr sz="1000">
                <a:solidFill>
                  <a:srgbClr val="4D4D4D"/>
                </a:solidFill>
                <a:latin typeface="Arial" panose="020B0604020202020204" pitchFamily="34" charset="0"/>
              </a:defRPr>
            </a:lvl2pPr>
            <a:lvl3pPr marL="1143000" indent="-228600">
              <a:defRPr sz="1000">
                <a:solidFill>
                  <a:srgbClr val="4D4D4D"/>
                </a:solidFill>
                <a:latin typeface="Arial" panose="020B0604020202020204" pitchFamily="34" charset="0"/>
              </a:defRPr>
            </a:lvl3pPr>
            <a:lvl4pPr marL="1600200" indent="-228600">
              <a:defRPr sz="1000">
                <a:solidFill>
                  <a:srgbClr val="4D4D4D"/>
                </a:solidFill>
                <a:latin typeface="Arial" panose="020B0604020202020204" pitchFamily="34" charset="0"/>
              </a:defRPr>
            </a:lvl4pPr>
            <a:lvl5pPr marL="2057400" indent="-228600">
              <a:defRPr sz="1000">
                <a:solidFill>
                  <a:srgbClr val="4D4D4D"/>
                </a:solidFill>
                <a:latin typeface="Arial" panose="020B0604020202020204" pitchFamily="34" charset="0"/>
              </a:defRPr>
            </a:lvl5pPr>
            <a:lvl6pPr marL="2514600" indent="-228600" eaLnBrk="0" fontAlgn="base" hangingPunct="0">
              <a:spcBef>
                <a:spcPct val="0"/>
              </a:spcBef>
              <a:spcAft>
                <a:spcPct val="0"/>
              </a:spcAft>
              <a:defRPr sz="1000">
                <a:solidFill>
                  <a:srgbClr val="4D4D4D"/>
                </a:solidFill>
                <a:latin typeface="Arial" panose="020B0604020202020204" pitchFamily="34" charset="0"/>
              </a:defRPr>
            </a:lvl6pPr>
            <a:lvl7pPr marL="2971800" indent="-228600" eaLnBrk="0" fontAlgn="base" hangingPunct="0">
              <a:spcBef>
                <a:spcPct val="0"/>
              </a:spcBef>
              <a:spcAft>
                <a:spcPct val="0"/>
              </a:spcAft>
              <a:defRPr sz="1000">
                <a:solidFill>
                  <a:srgbClr val="4D4D4D"/>
                </a:solidFill>
                <a:latin typeface="Arial" panose="020B0604020202020204" pitchFamily="34" charset="0"/>
              </a:defRPr>
            </a:lvl7pPr>
            <a:lvl8pPr marL="3429000" indent="-228600" eaLnBrk="0" fontAlgn="base" hangingPunct="0">
              <a:spcBef>
                <a:spcPct val="0"/>
              </a:spcBef>
              <a:spcAft>
                <a:spcPct val="0"/>
              </a:spcAft>
              <a:defRPr sz="1000">
                <a:solidFill>
                  <a:srgbClr val="4D4D4D"/>
                </a:solidFill>
                <a:latin typeface="Arial" panose="020B0604020202020204" pitchFamily="34" charset="0"/>
              </a:defRPr>
            </a:lvl8pPr>
            <a:lvl9pPr marL="3886200" indent="-228600" eaLnBrk="0" fontAlgn="base" hangingPunct="0">
              <a:spcBef>
                <a:spcPct val="0"/>
              </a:spcBef>
              <a:spcAft>
                <a:spcPct val="0"/>
              </a:spcAft>
              <a:defRPr sz="1000">
                <a:solidFill>
                  <a:srgbClr val="4D4D4D"/>
                </a:solidFill>
                <a:latin typeface="Arial" panose="020B0604020202020204" pitchFamily="34" charset="0"/>
              </a:defRPr>
            </a:lvl9pPr>
          </a:lstStyle>
          <a:p>
            <a:pPr algn="ctr">
              <a:spcBef>
                <a:spcPct val="50000"/>
              </a:spcBef>
              <a:defRPr/>
            </a:pPr>
            <a:r>
              <a:rPr lang="de-DE" altLang="de-DE" sz="1477" b="1" dirty="0"/>
              <a:t>INES </a:t>
            </a:r>
            <a:r>
              <a:rPr lang="de-DE" altLang="de-DE" sz="1477" b="1" dirty="0" err="1"/>
              <a:t>Scale</a:t>
            </a:r>
            <a:endParaRPr lang="de-DE" altLang="de-DE" sz="1477" b="1" dirty="0"/>
          </a:p>
        </p:txBody>
      </p:sp>
      <p:sp>
        <p:nvSpPr>
          <p:cNvPr id="13" name="Rechteck 12"/>
          <p:cNvSpPr/>
          <p:nvPr/>
        </p:nvSpPr>
        <p:spPr bwMode="auto">
          <a:xfrm rot="2661451">
            <a:off x="853370" y="3294289"/>
            <a:ext cx="2933131" cy="108013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de-DE" sz="1700" b="0" i="0" u="none" strike="noStrike" cap="none" normalizeH="0" baseline="0">
              <a:ln>
                <a:noFill/>
              </a:ln>
              <a:solidFill>
                <a:schemeClr val="tx1"/>
              </a:solidFill>
              <a:effectLst/>
              <a:latin typeface="Arial" panose="020B0604020202020204" pitchFamily="34" charset="0"/>
            </a:endParaRPr>
          </a:p>
        </p:txBody>
      </p:sp>
      <p:sp>
        <p:nvSpPr>
          <p:cNvPr id="14" name="Rechteck 13"/>
          <p:cNvSpPr/>
          <p:nvPr/>
        </p:nvSpPr>
        <p:spPr bwMode="auto">
          <a:xfrm rot="5400000">
            <a:off x="897414" y="2939776"/>
            <a:ext cx="1980372" cy="501371"/>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de-DE" sz="1700" b="0" i="0" u="none" strike="noStrike" cap="none" normalizeH="0" baseline="0" dirty="0">
              <a:ln>
                <a:noFill/>
              </a:ln>
              <a:solidFill>
                <a:schemeClr val="tx1"/>
              </a:solidFill>
              <a:effectLst/>
              <a:latin typeface="Arial" panose="020B0604020202020204" pitchFamily="34" charset="0"/>
            </a:endParaRPr>
          </a:p>
        </p:txBody>
      </p:sp>
      <p:sp>
        <p:nvSpPr>
          <p:cNvPr id="15" name="Rechteck 14"/>
          <p:cNvSpPr/>
          <p:nvPr/>
        </p:nvSpPr>
        <p:spPr bwMode="auto">
          <a:xfrm rot="2700000">
            <a:off x="2897022" y="3603495"/>
            <a:ext cx="2098853" cy="505636"/>
          </a:xfrm>
          <a:prstGeom prst="rect">
            <a:avLst/>
          </a:prstGeom>
          <a:noFill/>
          <a:ln w="254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de-DE" sz="1700" b="0" i="0" u="none" strike="noStrike" cap="none" normalizeH="0" baseline="0">
              <a:ln>
                <a:noFill/>
              </a:ln>
              <a:solidFill>
                <a:schemeClr val="tx1"/>
              </a:solidFill>
              <a:effectLst/>
              <a:latin typeface="Arial" panose="020B0604020202020204" pitchFamily="34" charset="0"/>
            </a:endParaRPr>
          </a:p>
        </p:txBody>
      </p:sp>
      <p:sp>
        <p:nvSpPr>
          <p:cNvPr id="16" name="Rechteck 15"/>
          <p:cNvSpPr/>
          <p:nvPr/>
        </p:nvSpPr>
        <p:spPr bwMode="auto">
          <a:xfrm rot="2700000">
            <a:off x="4892670" y="3614607"/>
            <a:ext cx="2130285" cy="505636"/>
          </a:xfrm>
          <a:prstGeom prst="rect">
            <a:avLst/>
          </a:prstGeom>
          <a:noFill/>
          <a:ln w="254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de-DE" sz="1700" b="0" i="0" u="none" strike="noStrike" cap="none" normalizeH="0" baseline="0">
              <a:ln>
                <a:noFill/>
              </a:ln>
              <a:solidFill>
                <a:schemeClr val="tx1"/>
              </a:solidFill>
              <a:effectLst/>
              <a:latin typeface="Arial" panose="020B0604020202020204" pitchFamily="34" charset="0"/>
            </a:endParaRPr>
          </a:p>
        </p:txBody>
      </p:sp>
      <p:sp>
        <p:nvSpPr>
          <p:cNvPr id="17" name="Rechteck 16"/>
          <p:cNvSpPr/>
          <p:nvPr/>
        </p:nvSpPr>
        <p:spPr>
          <a:xfrm>
            <a:off x="2949422" y="2223137"/>
            <a:ext cx="601816" cy="203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p:cNvSpPr/>
          <p:nvPr/>
        </p:nvSpPr>
        <p:spPr>
          <a:xfrm rot="18877313">
            <a:off x="3395900" y="2770386"/>
            <a:ext cx="950658" cy="2306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p:cNvSpPr/>
          <p:nvPr/>
        </p:nvSpPr>
        <p:spPr>
          <a:xfrm rot="18877313">
            <a:off x="5664414" y="2692206"/>
            <a:ext cx="636719" cy="2328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p:cNvSpPr/>
          <p:nvPr/>
        </p:nvSpPr>
        <p:spPr>
          <a:xfrm>
            <a:off x="4879065" y="2193504"/>
            <a:ext cx="601816" cy="1010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p:cNvSpPr txBox="1"/>
          <p:nvPr/>
        </p:nvSpPr>
        <p:spPr>
          <a:xfrm rot="2710945">
            <a:off x="4241642" y="4568530"/>
            <a:ext cx="1752403" cy="461665"/>
          </a:xfrm>
          <a:prstGeom prst="rect">
            <a:avLst/>
          </a:prstGeom>
          <a:noFill/>
          <a:ln w="25400">
            <a:solidFill>
              <a:srgbClr val="C00000"/>
            </a:solidFill>
          </a:ln>
        </p:spPr>
        <p:txBody>
          <a:bodyPr wrap="none" rtlCol="0">
            <a:spAutoFit/>
          </a:bodyPr>
          <a:lstStyle/>
          <a:p>
            <a:r>
              <a:rPr lang="de-DE" sz="1200" dirty="0"/>
              <a:t>„</a:t>
            </a:r>
            <a:r>
              <a:rPr lang="de-DE" sz="1200" dirty="0" err="1"/>
              <a:t>Hypothetical</a:t>
            </a:r>
            <a:r>
              <a:rPr lang="de-DE" sz="1200" dirty="0"/>
              <a:t> </a:t>
            </a:r>
            <a:r>
              <a:rPr lang="de-DE" sz="1200" dirty="0" err="1"/>
              <a:t>scenario</a:t>
            </a:r>
            <a:r>
              <a:rPr lang="de-DE" sz="1200" dirty="0"/>
              <a:t>“</a:t>
            </a:r>
          </a:p>
          <a:p>
            <a:r>
              <a:rPr lang="de-DE" sz="1200" dirty="0"/>
              <a:t>800 </a:t>
            </a:r>
            <a:r>
              <a:rPr lang="de-DE" sz="1200" dirty="0" err="1"/>
              <a:t>PBq</a:t>
            </a:r>
            <a:r>
              <a:rPr lang="de-DE" sz="1200" dirty="0"/>
              <a:t> I</a:t>
            </a:r>
            <a:r>
              <a:rPr lang="de-DE" sz="1200" baseline="-25000" dirty="0"/>
              <a:t>131</a:t>
            </a:r>
            <a:r>
              <a:rPr lang="de-DE" sz="1200" dirty="0"/>
              <a:t>-eq</a:t>
            </a:r>
          </a:p>
        </p:txBody>
      </p:sp>
      <p:cxnSp>
        <p:nvCxnSpPr>
          <p:cNvPr id="12" name="Gerade Verbindung mit Pfeil 11"/>
          <p:cNvCxnSpPr>
            <a:stCxn id="3" idx="1"/>
          </p:cNvCxnSpPr>
          <p:nvPr/>
        </p:nvCxnSpPr>
        <p:spPr>
          <a:xfrm flipH="1" flipV="1">
            <a:off x="4492116" y="2238918"/>
            <a:ext cx="8135" cy="1938907"/>
          </a:xfrm>
          <a:prstGeom prst="straightConnector1">
            <a:avLst/>
          </a:prstGeom>
          <a:ln w="22225">
            <a:solidFill>
              <a:srgbClr val="4A7EBB"/>
            </a:solidFill>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9842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Meteorology - wind field</a:t>
            </a:r>
          </a:p>
        </p:txBody>
      </p:sp>
      <p:pic>
        <p:nvPicPr>
          <p:cNvPr id="4" name="Afbeelding 6" descr="M:\plot-wind.png"/>
          <p:cNvPicPr/>
          <p:nvPr/>
        </p:nvPicPr>
        <p:blipFill rotWithShape="1">
          <a:blip r:embed="rId2" cstate="screen">
            <a:extLst>
              <a:ext uri="{28A0092B-C50C-407E-A947-70E740481C1C}">
                <a14:useLocalDpi xmlns:a14="http://schemas.microsoft.com/office/drawing/2010/main"/>
              </a:ext>
            </a:extLst>
          </a:blip>
          <a:srcRect/>
          <a:stretch/>
        </p:blipFill>
        <p:spPr bwMode="auto">
          <a:xfrm>
            <a:off x="2132475" y="1302172"/>
            <a:ext cx="5724525" cy="3990975"/>
          </a:xfrm>
          <a:prstGeom prst="rect">
            <a:avLst/>
          </a:prstGeom>
          <a:noFill/>
          <a:ln>
            <a:noFill/>
          </a:ln>
          <a:extLst>
            <a:ext uri="{53640926-AAD7-44D8-BBD7-CCE9431645EC}">
              <a14:shadowObscured xmlns:a14="http://schemas.microsoft.com/office/drawing/2010/main"/>
            </a:ext>
          </a:extLst>
        </p:spPr>
      </p:pic>
      <p:sp>
        <p:nvSpPr>
          <p:cNvPr id="5" name="Textfeld 4"/>
          <p:cNvSpPr txBox="1"/>
          <p:nvPr/>
        </p:nvSpPr>
        <p:spPr>
          <a:xfrm>
            <a:off x="2418716" y="1531668"/>
            <a:ext cx="5827044" cy="276999"/>
          </a:xfrm>
          <a:prstGeom prst="rect">
            <a:avLst/>
          </a:prstGeom>
          <a:solidFill>
            <a:schemeClr val="bg1"/>
          </a:solidFill>
        </p:spPr>
        <p:txBody>
          <a:bodyPr wrap="none" rtlCol="0">
            <a:spAutoFit/>
          </a:bodyPr>
          <a:lstStyle/>
          <a:p>
            <a:r>
              <a:rPr lang="de-DE" sz="1200" dirty="0"/>
              <a:t>T</a:t>
            </a:r>
            <a:r>
              <a:rPr lang="de-DE" sz="1200" baseline="-25000" dirty="0"/>
              <a:t>0</a:t>
            </a:r>
            <a:r>
              <a:rPr lang="de-DE" sz="1200" dirty="0"/>
              <a:t> </a:t>
            </a:r>
            <a:r>
              <a:rPr lang="de-DE" sz="1200" dirty="0" err="1"/>
              <a:t>of</a:t>
            </a:r>
            <a:r>
              <a:rPr lang="de-DE" sz="1200" dirty="0"/>
              <a:t> </a:t>
            </a:r>
            <a:r>
              <a:rPr lang="de-DE" sz="1200" dirty="0" err="1"/>
              <a:t>the</a:t>
            </a:r>
            <a:r>
              <a:rPr lang="de-DE" sz="1200" dirty="0"/>
              <a:t> </a:t>
            </a:r>
            <a:r>
              <a:rPr lang="de-DE" sz="1200" dirty="0" err="1"/>
              <a:t>ensemble</a:t>
            </a:r>
            <a:r>
              <a:rPr lang="de-DE" sz="1200" dirty="0"/>
              <a:t> </a:t>
            </a:r>
            <a:r>
              <a:rPr lang="de-DE" sz="1200" dirty="0" err="1"/>
              <a:t>forecast</a:t>
            </a:r>
            <a:r>
              <a:rPr lang="de-DE" sz="1200" dirty="0"/>
              <a:t> = 11 </a:t>
            </a:r>
            <a:r>
              <a:rPr lang="de-DE" sz="1200" dirty="0" err="1"/>
              <a:t>July</a:t>
            </a:r>
            <a:r>
              <a:rPr lang="de-DE" sz="1200" dirty="0"/>
              <a:t> 2017 06:00 UTC (original </a:t>
            </a:r>
            <a:r>
              <a:rPr lang="de-DE" sz="1200" dirty="0" err="1"/>
              <a:t>data</a:t>
            </a:r>
            <a:r>
              <a:rPr lang="de-DE" sz="1200" dirty="0"/>
              <a:t> </a:t>
            </a:r>
            <a:r>
              <a:rPr lang="de-DE" sz="1200" dirty="0" err="1"/>
              <a:t>from</a:t>
            </a:r>
            <a:r>
              <a:rPr lang="de-DE" sz="1200" dirty="0"/>
              <a:t> </a:t>
            </a:r>
            <a:r>
              <a:rPr lang="de-DE" sz="1200" dirty="0" err="1"/>
              <a:t>January</a:t>
            </a:r>
            <a:r>
              <a:rPr lang="de-DE" sz="1200" dirty="0"/>
              <a:t>)</a:t>
            </a:r>
          </a:p>
        </p:txBody>
      </p:sp>
      <p:sp>
        <p:nvSpPr>
          <p:cNvPr id="6" name="Rechteck 5"/>
          <p:cNvSpPr/>
          <p:nvPr/>
        </p:nvSpPr>
        <p:spPr>
          <a:xfrm>
            <a:off x="4949738" y="1963147"/>
            <a:ext cx="765000" cy="28350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extfeld 6"/>
          <p:cNvSpPr txBox="1"/>
          <p:nvPr/>
        </p:nvSpPr>
        <p:spPr>
          <a:xfrm>
            <a:off x="4397835" y="5432684"/>
            <a:ext cx="2517304" cy="830997"/>
          </a:xfrm>
          <a:prstGeom prst="rect">
            <a:avLst/>
          </a:prstGeom>
          <a:solidFill>
            <a:schemeClr val="bg1"/>
          </a:solidFill>
        </p:spPr>
        <p:txBody>
          <a:bodyPr wrap="square" rtlCol="0">
            <a:spAutoFit/>
          </a:bodyPr>
          <a:lstStyle/>
          <a:p>
            <a:pPr algn="ctr"/>
            <a:r>
              <a:rPr lang="de-DE" sz="1600" b="1" dirty="0">
                <a:solidFill>
                  <a:srgbClr val="C00000"/>
                </a:solidFill>
              </a:rPr>
              <a:t>Potential </a:t>
            </a:r>
            <a:r>
              <a:rPr lang="de-DE" sz="1600" b="1" dirty="0" err="1">
                <a:solidFill>
                  <a:srgbClr val="C00000"/>
                </a:solidFill>
              </a:rPr>
              <a:t>release</a:t>
            </a:r>
            <a:r>
              <a:rPr lang="de-DE" sz="1600" b="1" dirty="0">
                <a:solidFill>
                  <a:srgbClr val="C00000"/>
                </a:solidFill>
              </a:rPr>
              <a:t> time</a:t>
            </a:r>
          </a:p>
          <a:p>
            <a:pPr algn="ctr"/>
            <a:r>
              <a:rPr lang="de-DE" sz="1600" b="1" dirty="0">
                <a:solidFill>
                  <a:srgbClr val="C00000"/>
                </a:solidFill>
              </a:rPr>
              <a:t>12 </a:t>
            </a:r>
            <a:r>
              <a:rPr lang="de-DE" sz="1600" b="1" dirty="0" err="1">
                <a:solidFill>
                  <a:srgbClr val="C00000"/>
                </a:solidFill>
              </a:rPr>
              <a:t>July</a:t>
            </a:r>
            <a:r>
              <a:rPr lang="de-DE" sz="1600" b="1" dirty="0">
                <a:solidFill>
                  <a:srgbClr val="C00000"/>
                </a:solidFill>
              </a:rPr>
              <a:t> 2017</a:t>
            </a:r>
          </a:p>
          <a:p>
            <a:pPr algn="ctr"/>
            <a:r>
              <a:rPr lang="de-DE" sz="1600" b="1" dirty="0">
                <a:solidFill>
                  <a:srgbClr val="C00000"/>
                </a:solidFill>
              </a:rPr>
              <a:t>21:00 UTC +/- 6 h</a:t>
            </a:r>
          </a:p>
        </p:txBody>
      </p:sp>
      <p:pic>
        <p:nvPicPr>
          <p:cNvPr id="11" name="Grafik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1405" y="1248580"/>
            <a:ext cx="1790253" cy="1376744"/>
          </a:xfrm>
          <a:prstGeom prst="rect">
            <a:avLst/>
          </a:prstGeom>
          <a:ln>
            <a:solidFill>
              <a:schemeClr val="tx1"/>
            </a:solidFill>
          </a:ln>
        </p:spPr>
      </p:pic>
      <p:sp>
        <p:nvSpPr>
          <p:cNvPr id="12" name="Ellipse 11"/>
          <p:cNvSpPr/>
          <p:nvPr/>
        </p:nvSpPr>
        <p:spPr>
          <a:xfrm>
            <a:off x="792000" y="2214000"/>
            <a:ext cx="95815" cy="8955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tangle 2"/>
          <p:cNvSpPr/>
          <p:nvPr/>
        </p:nvSpPr>
        <p:spPr>
          <a:xfrm>
            <a:off x="2496928" y="5463602"/>
            <a:ext cx="2608009" cy="830997"/>
          </a:xfrm>
          <a:prstGeom prst="rect">
            <a:avLst/>
          </a:prstGeom>
        </p:spPr>
        <p:txBody>
          <a:bodyPr wrap="square">
            <a:spAutoFit/>
          </a:bodyPr>
          <a:lstStyle/>
          <a:p>
            <a:pPr algn="ctr"/>
            <a:r>
              <a:rPr lang="de-DE" sz="1600" b="1" dirty="0">
                <a:solidFill>
                  <a:schemeClr val="accent1"/>
                </a:solidFill>
              </a:rPr>
              <a:t>NOW: </a:t>
            </a:r>
          </a:p>
          <a:p>
            <a:pPr algn="ctr"/>
            <a:r>
              <a:rPr lang="de-DE" sz="1600" b="1" dirty="0">
                <a:solidFill>
                  <a:schemeClr val="accent1"/>
                </a:solidFill>
              </a:rPr>
              <a:t>11 </a:t>
            </a:r>
            <a:r>
              <a:rPr lang="de-DE" sz="1600" b="1" dirty="0" err="1">
                <a:solidFill>
                  <a:schemeClr val="accent1"/>
                </a:solidFill>
              </a:rPr>
              <a:t>July</a:t>
            </a:r>
            <a:r>
              <a:rPr lang="de-DE" sz="1600" b="1" dirty="0">
                <a:solidFill>
                  <a:schemeClr val="accent1"/>
                </a:solidFill>
              </a:rPr>
              <a:t> 2017 </a:t>
            </a:r>
          </a:p>
          <a:p>
            <a:pPr algn="ctr"/>
            <a:r>
              <a:rPr lang="de-DE" sz="1600" b="1" dirty="0">
                <a:solidFill>
                  <a:schemeClr val="accent1"/>
                </a:solidFill>
              </a:rPr>
              <a:t>21:00 UTC </a:t>
            </a:r>
            <a:endParaRPr lang="fr-FR" sz="1600" b="1" dirty="0">
              <a:solidFill>
                <a:schemeClr val="accent1"/>
              </a:solidFill>
            </a:endParaRPr>
          </a:p>
        </p:txBody>
      </p:sp>
      <p:cxnSp>
        <p:nvCxnSpPr>
          <p:cNvPr id="17" name="Connecteur droit 16"/>
          <p:cNvCxnSpPr/>
          <p:nvPr/>
        </p:nvCxnSpPr>
        <p:spPr>
          <a:xfrm flipV="1">
            <a:off x="3800933" y="1936952"/>
            <a:ext cx="0" cy="28611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Connecteur droit 18"/>
          <p:cNvCxnSpPr>
            <a:endCxn id="3" idx="0"/>
          </p:cNvCxnSpPr>
          <p:nvPr/>
        </p:nvCxnSpPr>
        <p:spPr>
          <a:xfrm>
            <a:off x="3800933" y="4798147"/>
            <a:ext cx="0" cy="66545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4949738" y="4812859"/>
            <a:ext cx="0" cy="665455"/>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5705671" y="4798147"/>
            <a:ext cx="0" cy="665455"/>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a:off x="2727000" y="5463602"/>
            <a:ext cx="4905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a:endCxn id="4" idx="2"/>
          </p:cNvCxnSpPr>
          <p:nvPr/>
        </p:nvCxnSpPr>
        <p:spPr>
          <a:xfrm>
            <a:off x="3800932" y="5293147"/>
            <a:ext cx="1193806"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Connecteur droit avec flèche 29"/>
          <p:cNvCxnSpPr/>
          <p:nvPr/>
        </p:nvCxnSpPr>
        <p:spPr>
          <a:xfrm>
            <a:off x="4949738" y="5293147"/>
            <a:ext cx="755933" cy="0"/>
          </a:xfrm>
          <a:prstGeom prst="straightConnector1">
            <a:avLst/>
          </a:prstGeom>
          <a:ln>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ZoneTexte 32"/>
          <p:cNvSpPr txBox="1"/>
          <p:nvPr/>
        </p:nvSpPr>
        <p:spPr>
          <a:xfrm>
            <a:off x="4162239" y="4962580"/>
            <a:ext cx="540000" cy="307777"/>
          </a:xfrm>
          <a:prstGeom prst="rect">
            <a:avLst/>
          </a:prstGeom>
          <a:solidFill>
            <a:schemeClr val="bg1"/>
          </a:solidFill>
        </p:spPr>
        <p:txBody>
          <a:bodyPr wrap="square" rtlCol="0">
            <a:spAutoFit/>
          </a:bodyPr>
          <a:lstStyle/>
          <a:p>
            <a:r>
              <a:rPr lang="fr-FR" sz="1400" dirty="0">
                <a:solidFill>
                  <a:schemeClr val="accent1"/>
                </a:solidFill>
              </a:rPr>
              <a:t>18 h</a:t>
            </a:r>
          </a:p>
        </p:txBody>
      </p:sp>
      <p:sp>
        <p:nvSpPr>
          <p:cNvPr id="34" name="ZoneTexte 33"/>
          <p:cNvSpPr txBox="1"/>
          <p:nvPr/>
        </p:nvSpPr>
        <p:spPr>
          <a:xfrm>
            <a:off x="5030531" y="4970658"/>
            <a:ext cx="540000" cy="307777"/>
          </a:xfrm>
          <a:prstGeom prst="rect">
            <a:avLst/>
          </a:prstGeom>
          <a:solidFill>
            <a:schemeClr val="bg1"/>
          </a:solidFill>
        </p:spPr>
        <p:txBody>
          <a:bodyPr wrap="square" rtlCol="0">
            <a:spAutoFit/>
          </a:bodyPr>
          <a:lstStyle/>
          <a:p>
            <a:r>
              <a:rPr lang="fr-FR" sz="1400" dirty="0">
                <a:solidFill>
                  <a:srgbClr val="C00000"/>
                </a:solidFill>
              </a:rPr>
              <a:t>12 h</a:t>
            </a:r>
          </a:p>
        </p:txBody>
      </p:sp>
    </p:spTree>
    <p:extLst>
      <p:ext uri="{BB962C8B-B14F-4D97-AF65-F5344CB8AC3E}">
        <p14:creationId xmlns:p14="http://schemas.microsoft.com/office/powerpoint/2010/main" val="2996763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Emergency phase</a:t>
            </a:r>
          </a:p>
        </p:txBody>
      </p:sp>
      <p:pic>
        <p:nvPicPr>
          <p:cNvPr id="4" name="Grafik 3"/>
          <p:cNvPicPr>
            <a:picLocks noChangeAspect="1"/>
          </p:cNvPicPr>
          <p:nvPr/>
        </p:nvPicPr>
        <p:blipFill>
          <a:blip r:embed="rId2"/>
          <a:stretch>
            <a:fillRect/>
          </a:stretch>
        </p:blipFill>
        <p:spPr>
          <a:xfrm rot="5400000">
            <a:off x="2422497" y="-676497"/>
            <a:ext cx="2159780" cy="5780775"/>
          </a:xfrm>
          <a:prstGeom prst="rect">
            <a:avLst/>
          </a:prstGeom>
        </p:spPr>
      </p:pic>
      <p:pic>
        <p:nvPicPr>
          <p:cNvPr id="6" name="Grafik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2000" y="3295344"/>
            <a:ext cx="4275000" cy="2877312"/>
          </a:xfrm>
          <a:prstGeom prst="rect">
            <a:avLst/>
          </a:prstGeom>
        </p:spPr>
      </p:pic>
      <p:sp>
        <p:nvSpPr>
          <p:cNvPr id="7" name="Textfeld 6"/>
          <p:cNvSpPr txBox="1"/>
          <p:nvPr/>
        </p:nvSpPr>
        <p:spPr>
          <a:xfrm>
            <a:off x="6392775" y="1983057"/>
            <a:ext cx="2539285" cy="461665"/>
          </a:xfrm>
          <a:prstGeom prst="rect">
            <a:avLst/>
          </a:prstGeom>
          <a:noFill/>
        </p:spPr>
        <p:txBody>
          <a:bodyPr wrap="none" rtlCol="0">
            <a:spAutoFit/>
          </a:bodyPr>
          <a:lstStyle/>
          <a:p>
            <a:r>
              <a:rPr lang="en-US" sz="1200" dirty="0"/>
              <a:t>IAEA 2018</a:t>
            </a:r>
            <a:br>
              <a:rPr lang="en-US" sz="1200" dirty="0"/>
            </a:br>
            <a:r>
              <a:rPr lang="en-US" sz="1200" dirty="0"/>
              <a:t>General Safety Guide No. GSG-11</a:t>
            </a:r>
            <a:endParaRPr lang="de-DE" sz="1200" dirty="0"/>
          </a:p>
        </p:txBody>
      </p:sp>
      <p:sp>
        <p:nvSpPr>
          <p:cNvPr id="8" name="Textfeld 7"/>
          <p:cNvSpPr txBox="1"/>
          <p:nvPr/>
        </p:nvSpPr>
        <p:spPr>
          <a:xfrm>
            <a:off x="6392775" y="4503167"/>
            <a:ext cx="2653290" cy="461665"/>
          </a:xfrm>
          <a:prstGeom prst="rect">
            <a:avLst/>
          </a:prstGeom>
          <a:noFill/>
        </p:spPr>
        <p:txBody>
          <a:bodyPr wrap="none" rtlCol="0">
            <a:spAutoFit/>
          </a:bodyPr>
          <a:lstStyle/>
          <a:p>
            <a:r>
              <a:rPr lang="de-DE" sz="1200" dirty="0"/>
              <a:t>SSK 2014</a:t>
            </a:r>
            <a:br>
              <a:rPr lang="de-DE" sz="1200" dirty="0"/>
            </a:br>
            <a:r>
              <a:rPr lang="de-DE" sz="1200" dirty="0"/>
              <a:t>Radiological </a:t>
            </a:r>
            <a:r>
              <a:rPr lang="de-DE" sz="1200" dirty="0" err="1"/>
              <a:t>Principles</a:t>
            </a:r>
            <a:r>
              <a:rPr lang="de-DE" sz="1200" dirty="0"/>
              <a:t> </a:t>
            </a:r>
            <a:r>
              <a:rPr lang="de-DE" sz="1200" dirty="0" err="1"/>
              <a:t>for</a:t>
            </a:r>
            <a:r>
              <a:rPr lang="de-DE" sz="1200" dirty="0"/>
              <a:t> </a:t>
            </a:r>
            <a:r>
              <a:rPr lang="de-DE" sz="1200" dirty="0" err="1"/>
              <a:t>Decisions</a:t>
            </a:r>
            <a:endParaRPr lang="de-DE" sz="1200" dirty="0"/>
          </a:p>
        </p:txBody>
      </p:sp>
    </p:spTree>
    <p:extLst>
      <p:ext uri="{BB962C8B-B14F-4D97-AF65-F5344CB8AC3E}">
        <p14:creationId xmlns:p14="http://schemas.microsoft.com/office/powerpoint/2010/main" val="2948856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Emergency phase – Pre-release phase</a:t>
            </a:r>
          </a:p>
        </p:txBody>
      </p:sp>
      <p:pic>
        <p:nvPicPr>
          <p:cNvPr id="4" name="Grafik 3"/>
          <p:cNvPicPr>
            <a:picLocks noChangeAspect="1"/>
          </p:cNvPicPr>
          <p:nvPr/>
        </p:nvPicPr>
        <p:blipFill>
          <a:blip r:embed="rId2"/>
          <a:stretch>
            <a:fillRect/>
          </a:stretch>
        </p:blipFill>
        <p:spPr>
          <a:xfrm rot="5400000">
            <a:off x="2422497" y="-676497"/>
            <a:ext cx="2159780" cy="5780775"/>
          </a:xfrm>
          <a:prstGeom prst="rect">
            <a:avLst/>
          </a:prstGeom>
        </p:spPr>
      </p:pic>
      <p:pic>
        <p:nvPicPr>
          <p:cNvPr id="6" name="Grafik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2000" y="3295344"/>
            <a:ext cx="4275000" cy="2877312"/>
          </a:xfrm>
          <a:prstGeom prst="rect">
            <a:avLst/>
          </a:prstGeom>
        </p:spPr>
      </p:pic>
      <p:sp>
        <p:nvSpPr>
          <p:cNvPr id="7" name="Textfeld 6"/>
          <p:cNvSpPr txBox="1"/>
          <p:nvPr/>
        </p:nvSpPr>
        <p:spPr>
          <a:xfrm>
            <a:off x="6392775" y="1983057"/>
            <a:ext cx="2539285" cy="461665"/>
          </a:xfrm>
          <a:prstGeom prst="rect">
            <a:avLst/>
          </a:prstGeom>
          <a:noFill/>
        </p:spPr>
        <p:txBody>
          <a:bodyPr wrap="none" rtlCol="0">
            <a:spAutoFit/>
          </a:bodyPr>
          <a:lstStyle/>
          <a:p>
            <a:r>
              <a:rPr lang="en-US" sz="1200" dirty="0"/>
              <a:t>IAEA 2018</a:t>
            </a:r>
            <a:br>
              <a:rPr lang="en-US" sz="1200" dirty="0"/>
            </a:br>
            <a:r>
              <a:rPr lang="en-US" sz="1200" dirty="0"/>
              <a:t>General Safety Guide No. GSG-11</a:t>
            </a:r>
            <a:endParaRPr lang="de-DE" sz="1200" dirty="0"/>
          </a:p>
        </p:txBody>
      </p:sp>
      <p:sp>
        <p:nvSpPr>
          <p:cNvPr id="8" name="Textfeld 7"/>
          <p:cNvSpPr txBox="1"/>
          <p:nvPr/>
        </p:nvSpPr>
        <p:spPr>
          <a:xfrm>
            <a:off x="6392775" y="4503167"/>
            <a:ext cx="2653290" cy="461665"/>
          </a:xfrm>
          <a:prstGeom prst="rect">
            <a:avLst/>
          </a:prstGeom>
          <a:noFill/>
        </p:spPr>
        <p:txBody>
          <a:bodyPr wrap="none" rtlCol="0">
            <a:spAutoFit/>
          </a:bodyPr>
          <a:lstStyle/>
          <a:p>
            <a:r>
              <a:rPr lang="de-DE" sz="1200" dirty="0"/>
              <a:t>SSK 2014</a:t>
            </a:r>
            <a:br>
              <a:rPr lang="de-DE" sz="1200" dirty="0"/>
            </a:br>
            <a:r>
              <a:rPr lang="de-DE" sz="1200" dirty="0"/>
              <a:t>Radiological </a:t>
            </a:r>
            <a:r>
              <a:rPr lang="de-DE" sz="1200" dirty="0" err="1"/>
              <a:t>Principles</a:t>
            </a:r>
            <a:r>
              <a:rPr lang="de-DE" sz="1200" dirty="0"/>
              <a:t> </a:t>
            </a:r>
            <a:r>
              <a:rPr lang="de-DE" sz="1200" dirty="0" err="1"/>
              <a:t>for</a:t>
            </a:r>
            <a:r>
              <a:rPr lang="de-DE" sz="1200" dirty="0"/>
              <a:t> </a:t>
            </a:r>
            <a:r>
              <a:rPr lang="de-DE" sz="1200" dirty="0" err="1"/>
              <a:t>Decisions</a:t>
            </a:r>
            <a:endParaRPr lang="de-DE" sz="1200" dirty="0"/>
          </a:p>
        </p:txBody>
      </p:sp>
      <p:cxnSp>
        <p:nvCxnSpPr>
          <p:cNvPr id="10" name="Gerader Verbinder 9"/>
          <p:cNvCxnSpPr/>
          <p:nvPr/>
        </p:nvCxnSpPr>
        <p:spPr>
          <a:xfrm>
            <a:off x="1602000" y="1224000"/>
            <a:ext cx="0" cy="4635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r Verbinder 13"/>
          <p:cNvCxnSpPr/>
          <p:nvPr/>
        </p:nvCxnSpPr>
        <p:spPr>
          <a:xfrm>
            <a:off x="1872000" y="1224000"/>
            <a:ext cx="0" cy="1530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Gerader Verbinder 15"/>
          <p:cNvCxnSpPr/>
          <p:nvPr/>
        </p:nvCxnSpPr>
        <p:spPr>
          <a:xfrm>
            <a:off x="2232000" y="3339000"/>
            <a:ext cx="0" cy="2520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p:nvPr/>
        </p:nvCxnSpPr>
        <p:spPr>
          <a:xfrm>
            <a:off x="1872000" y="2754000"/>
            <a:ext cx="360000" cy="585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55688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Effect</a:t>
            </a:r>
            <a:r>
              <a:rPr lang="fr-FR" dirty="0"/>
              <a:t> of </a:t>
            </a:r>
            <a:r>
              <a:rPr lang="fr-FR" dirty="0" err="1"/>
              <a:t>uncertainties</a:t>
            </a:r>
            <a:r>
              <a:rPr lang="fr-FR" dirty="0"/>
              <a:t> on public </a:t>
            </a:r>
            <a:r>
              <a:rPr lang="fr-FR" dirty="0" err="1"/>
              <a:t>behaviour</a:t>
            </a:r>
            <a:r>
              <a:rPr lang="fr-FR" dirty="0"/>
              <a:t> and expectations</a:t>
            </a:r>
          </a:p>
        </p:txBody>
      </p:sp>
      <p:sp>
        <p:nvSpPr>
          <p:cNvPr id="3" name="Espace réservé du contenu 2"/>
          <p:cNvSpPr>
            <a:spLocks noGrp="1"/>
          </p:cNvSpPr>
          <p:nvPr>
            <p:ph idx="1"/>
          </p:nvPr>
        </p:nvSpPr>
        <p:spPr/>
        <p:txBody>
          <a:bodyPr/>
          <a:lstStyle/>
          <a:p>
            <a:r>
              <a:rPr lang="fr-FR" dirty="0" err="1"/>
              <a:t>Add</a:t>
            </a:r>
            <a:r>
              <a:rPr lang="fr-FR" dirty="0"/>
              <a:t> </a:t>
            </a:r>
            <a:r>
              <a:rPr lang="fr-FR" dirty="0" err="1"/>
              <a:t>here</a:t>
            </a:r>
            <a:r>
              <a:rPr lang="fr-FR" dirty="0"/>
              <a:t> the contribution of </a:t>
            </a:r>
            <a:r>
              <a:rPr lang="fr-FR" dirty="0" err="1"/>
              <a:t>Catrinel</a:t>
            </a:r>
            <a:r>
              <a:rPr lang="fr-FR" dirty="0"/>
              <a:t> </a:t>
            </a:r>
          </a:p>
        </p:txBody>
      </p:sp>
    </p:spTree>
    <p:extLst>
      <p:ext uri="{BB962C8B-B14F-4D97-AF65-F5344CB8AC3E}">
        <p14:creationId xmlns:p14="http://schemas.microsoft.com/office/powerpoint/2010/main" val="2534508093"/>
      </p:ext>
    </p:extLst>
  </p:cSld>
  <p:clrMapOvr>
    <a:masterClrMapping/>
  </p:clrMapOvr>
</p:sld>
</file>

<file path=ppt/theme/theme1.xml><?xml version="1.0" encoding="utf-8"?>
<a:theme xmlns:a="http://schemas.openxmlformats.org/drawingml/2006/main" name="KIT-PPT_Master_en_2016">
  <a:themeElements>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KIT-PPT_Master_en_2016</Template>
  <TotalTime>0</TotalTime>
  <Words>1642</Words>
  <Application>Microsoft Macintosh PowerPoint</Application>
  <PresentationFormat>Affichage à l'écran (4:3)</PresentationFormat>
  <Paragraphs>259</Paragraphs>
  <Slides>42</Slides>
  <Notes>0</Notes>
  <HiddenSlides>4</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42</vt:i4>
      </vt:variant>
    </vt:vector>
  </HeadingPairs>
  <TitlesOfParts>
    <vt:vector size="49" baseType="lpstr">
      <vt:lpstr>Arial</vt:lpstr>
      <vt:lpstr>Calibri</vt:lpstr>
      <vt:lpstr>Interstate-Regular</vt:lpstr>
      <vt:lpstr>Times New Roman</vt:lpstr>
      <vt:lpstr>Verdana</vt:lpstr>
      <vt:lpstr>Wingdings</vt:lpstr>
      <vt:lpstr>KIT-PPT_Master_en_2016</vt:lpstr>
      <vt:lpstr>Présentation PowerPoint</vt:lpstr>
      <vt:lpstr>Présentation PowerPoint</vt:lpstr>
      <vt:lpstr>Introduction to the hypothetical scenario</vt:lpstr>
      <vt:lpstr>Location of the hypothetical scenario</vt:lpstr>
      <vt:lpstr>Source term of the hypothetical scenario</vt:lpstr>
      <vt:lpstr>Meteorology - wind field</vt:lpstr>
      <vt:lpstr>Emergency phase</vt:lpstr>
      <vt:lpstr>Emergency phase – Pre-release phase</vt:lpstr>
      <vt:lpstr>Effect of uncertainties on public behaviour and expectations</vt:lpstr>
      <vt:lpstr>Présentation PowerPoint</vt:lpstr>
      <vt:lpstr>Background information – stage 1 Estimated time to release: 24 hours</vt:lpstr>
      <vt:lpstr>Discussion– stage 1 Estimated time to release: 24 hours</vt:lpstr>
      <vt:lpstr>Prognostic frequency map for areas above the threshold value for sheltering</vt:lpstr>
      <vt:lpstr>Impact on population – focus on sheltering</vt:lpstr>
      <vt:lpstr>“Worst case” scenario in terms of population – focus on sheltering</vt:lpstr>
      <vt:lpstr>“Least severe case” scenario in terms of population – focus on sheltering</vt:lpstr>
      <vt:lpstr>Least severe vs. worst case scenario</vt:lpstr>
      <vt:lpstr>Discussion– stage 1 Estimated time to release: 24 hours</vt:lpstr>
      <vt:lpstr>Prognostic frequency map for areas above the threshold value for evacuation</vt:lpstr>
      <vt:lpstr>Impact on population – focus on evacuation</vt:lpstr>
      <vt:lpstr>“Worst case” scenario in terms of population – focus on evacuation</vt:lpstr>
      <vt:lpstr>“Least severe case” scenario in terms of population – focus on evacuation</vt:lpstr>
      <vt:lpstr>Least severe vs. worst case scenario</vt:lpstr>
      <vt:lpstr>Background information – stage 2 Estimated time to release: 12 hours</vt:lpstr>
      <vt:lpstr>Meteorology - wind field</vt:lpstr>
      <vt:lpstr>Discussion– stage 2 Estimated time to release: 12 hours</vt:lpstr>
      <vt:lpstr>Prognostic frequency maps for areas above the threshold value for evacuation</vt:lpstr>
      <vt:lpstr>Prognostic frequency maps for areas above the threshold value for sheltering</vt:lpstr>
      <vt:lpstr>Worst case scenario – focus on evacuation</vt:lpstr>
      <vt:lpstr>Least severe vs. worst case scenario</vt:lpstr>
      <vt:lpstr>Worst case scenario – focus on sheltering</vt:lpstr>
      <vt:lpstr>Least severe vs. worst case scenario</vt:lpstr>
      <vt:lpstr>Discussion– stage 2 Estimated time to release: 12 hours</vt:lpstr>
      <vt:lpstr>Prognostic probability maps – threshold exceedance of MPLs in leafy vegetables</vt:lpstr>
      <vt:lpstr>Présentation PowerPoint</vt:lpstr>
      <vt:lpstr>Présentation PowerPoint</vt:lpstr>
      <vt:lpstr>Présentation PowerPoint</vt:lpstr>
      <vt:lpstr>Prognostic frequency maps for areas above the threshold value for ITB</vt:lpstr>
      <vt:lpstr>Prognostic frequency maps for areas above chosen threshold values</vt:lpstr>
      <vt:lpstr>Prognostic probability maps Cs-137 deposition &gt; 10k Bq/m²</vt:lpstr>
      <vt:lpstr>Protective actions in the Netherlands</vt:lpstr>
      <vt:lpstr>Prognostic frequency maps for areas above chosen threshold values Sheltering, evacuation, stable iodine intake</vt:lpstr>
    </vt:vector>
  </TitlesOfParts>
  <Company>Karlsruhe Institute of Technology (KIT)</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Raskob, Wolfgang (IKET)</dc:creator>
  <cp:lastModifiedBy>Eymeric Lafranque</cp:lastModifiedBy>
  <cp:revision>201</cp:revision>
  <dcterms:created xsi:type="dcterms:W3CDTF">2015-12-14T06:33:20Z</dcterms:created>
  <dcterms:modified xsi:type="dcterms:W3CDTF">2019-12-11T13:18:55Z</dcterms:modified>
</cp:coreProperties>
</file>