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6" r:id="rId2"/>
    <p:sldId id="304" r:id="rId3"/>
    <p:sldId id="320" r:id="rId4"/>
    <p:sldId id="322" r:id="rId5"/>
    <p:sldId id="321" r:id="rId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A0B1"/>
    <a:srgbClr val="C5FFFF"/>
    <a:srgbClr val="5A6EB4"/>
    <a:srgbClr val="00FF00"/>
    <a:srgbClr val="50AAE6"/>
    <a:srgbClr val="FF9900"/>
    <a:srgbClr val="FFFFCC"/>
    <a:srgbClr val="CC99FF"/>
    <a:srgbClr val="FFCCFF"/>
    <a:srgbClr val="A00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7" autoAdjust="0"/>
    <p:restoredTop sz="91212" autoAdjust="0"/>
  </p:normalViewPr>
  <p:slideViewPr>
    <p:cSldViewPr>
      <p:cViewPr varScale="1">
        <p:scale>
          <a:sx n="86" d="100"/>
          <a:sy n="86" d="100"/>
        </p:scale>
        <p:origin x="1301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0111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7834078" y="24992"/>
            <a:ext cx="1235055" cy="258854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1B492441-0EAF-483D-8500-C54EB8F6570A}" type="datetime1">
              <a:rPr lang="nl-BE" smtClean="0"/>
              <a:pPr>
                <a:defRPr/>
              </a:pPr>
              <a:t>2/12/2019</a:t>
            </a:fld>
            <a:endParaRPr lang="nl-BE" dirty="0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00104" y="6455849"/>
            <a:ext cx="1543792" cy="32514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24170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02.12.2019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turcanu@sckcen.b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613" y="2132856"/>
            <a:ext cx="787334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600" b="1" dirty="0">
                <a:solidFill>
                  <a:schemeClr val="tx2"/>
                </a:solidFill>
              </a:rPr>
              <a:t>Citizens’ </a:t>
            </a:r>
            <a:r>
              <a:rPr lang="sk-SK" sz="2600" b="1" dirty="0" err="1">
                <a:solidFill>
                  <a:schemeClr val="tx2"/>
                </a:solidFill>
              </a:rPr>
              <a:t>concerns</a:t>
            </a:r>
            <a:r>
              <a:rPr lang="sk-SK" sz="2600" b="1" dirty="0">
                <a:solidFill>
                  <a:schemeClr val="tx2"/>
                </a:solidFill>
              </a:rPr>
              <a:t> and </a:t>
            </a:r>
            <a:r>
              <a:rPr lang="sk-SK" sz="2600" b="1" dirty="0" err="1">
                <a:solidFill>
                  <a:schemeClr val="tx2"/>
                </a:solidFill>
              </a:rPr>
              <a:t>potential</a:t>
            </a:r>
            <a:r>
              <a:rPr lang="sk-SK" sz="2600" b="1" dirty="0">
                <a:solidFill>
                  <a:schemeClr val="tx2"/>
                </a:solidFill>
              </a:rPr>
              <a:t> </a:t>
            </a:r>
            <a:r>
              <a:rPr lang="sk-SK" sz="2600" b="1" dirty="0" err="1">
                <a:solidFill>
                  <a:schemeClr val="tx2"/>
                </a:solidFill>
              </a:rPr>
              <a:t>response</a:t>
            </a:r>
            <a:r>
              <a:rPr lang="sk-SK" sz="2600" b="1" dirty="0">
                <a:solidFill>
                  <a:schemeClr val="tx2"/>
                </a:solidFill>
              </a:rPr>
              <a:t> to</a:t>
            </a:r>
            <a:r>
              <a:rPr lang="en-US" sz="2600" b="1" dirty="0">
                <a:solidFill>
                  <a:schemeClr val="tx2"/>
                </a:solidFill>
              </a:rPr>
              <a:t>  emergency actions </a:t>
            </a:r>
          </a:p>
          <a:p>
            <a:pPr algn="ctr" eaLnBrk="1" fontAlgn="ctr" hangingPunct="1"/>
            <a:r>
              <a:rPr lang="en-US" sz="2600" b="1" dirty="0">
                <a:solidFill>
                  <a:srgbClr val="FF0000"/>
                </a:solidFill>
                <a:latin typeface="Segoe UI Light" pitchFamily="34" charset="0"/>
              </a:rPr>
              <a:t> </a:t>
            </a:r>
            <a:endParaRPr lang="en-US" sz="2600" dirty="0">
              <a:solidFill>
                <a:srgbClr val="FF0000"/>
              </a:solidFill>
              <a:latin typeface="Segoe UI Ligh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96" y="3717032"/>
            <a:ext cx="79186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600" dirty="0"/>
              <a:t>Catrinel </a:t>
            </a:r>
            <a:r>
              <a:rPr lang="en-GB" sz="1600" dirty="0" err="1"/>
              <a:t>Turcanu</a:t>
            </a:r>
            <a:r>
              <a:rPr lang="en-GB" sz="1600" baseline="30000" dirty="0" err="1"/>
              <a:t>1</a:t>
            </a:r>
            <a:r>
              <a:rPr lang="en-GB" sz="1600" dirty="0"/>
              <a:t>, Roser </a:t>
            </a:r>
            <a:r>
              <a:rPr lang="en-GB" sz="1600" dirty="0" err="1"/>
              <a:t>Sala</a:t>
            </a:r>
            <a:r>
              <a:rPr lang="en-GB" sz="1600" baseline="30000" dirty="0" err="1"/>
              <a:t>2</a:t>
            </a:r>
            <a:r>
              <a:rPr lang="en-GB" sz="1600" dirty="0"/>
              <a:t>, Tanja </a:t>
            </a:r>
            <a:r>
              <a:rPr lang="en-GB" sz="1600" dirty="0" err="1"/>
              <a:t>Perko</a:t>
            </a:r>
            <a:r>
              <a:rPr lang="en-GB" sz="1600" baseline="30000" dirty="0" err="1"/>
              <a:t>1</a:t>
            </a:r>
            <a:r>
              <a:rPr lang="en-GB" sz="1600" dirty="0"/>
              <a:t>, Bieke </a:t>
            </a:r>
            <a:r>
              <a:rPr lang="en-GB" sz="1600" dirty="0" err="1"/>
              <a:t>Abelshausen</a:t>
            </a:r>
            <a:r>
              <a:rPr lang="en-GB" sz="1600" baseline="30000" dirty="0" err="1"/>
              <a:t>1</a:t>
            </a:r>
            <a:r>
              <a:rPr lang="en-GB" sz="1600" dirty="0"/>
              <a:t>, Christian </a:t>
            </a:r>
            <a:r>
              <a:rPr lang="en-GB" sz="1600" dirty="0" err="1"/>
              <a:t>Oltra</a:t>
            </a:r>
            <a:r>
              <a:rPr lang="en-GB" sz="1600" baseline="30000" dirty="0" err="1"/>
              <a:t>2</a:t>
            </a:r>
            <a:r>
              <a:rPr lang="en-GB" sz="1600" dirty="0"/>
              <a:t>, </a:t>
            </a:r>
            <a:endParaRPr lang="en-GB" sz="1600" baseline="30000" dirty="0"/>
          </a:p>
          <a:p>
            <a:pPr algn="ctr">
              <a:spcBef>
                <a:spcPct val="50000"/>
              </a:spcBef>
            </a:pPr>
            <a:r>
              <a:rPr lang="en-GB" sz="1600" baseline="30000" dirty="0" err="1"/>
              <a:t>1</a:t>
            </a:r>
            <a:r>
              <a:rPr lang="en-GB" sz="1600" dirty="0" err="1"/>
              <a:t>SCK</a:t>
            </a:r>
            <a:r>
              <a:rPr lang="en-GB" sz="1600" dirty="0"/>
              <a:t>-CEN, Belgium; </a:t>
            </a:r>
            <a:r>
              <a:rPr lang="en-GB" sz="1600" baseline="30000" dirty="0" err="1"/>
              <a:t>2</a:t>
            </a:r>
            <a:r>
              <a:rPr lang="en-GB" sz="1600" dirty="0" err="1"/>
              <a:t>CIEMAT</a:t>
            </a:r>
            <a:r>
              <a:rPr lang="en-GB" sz="1600" dirty="0"/>
              <a:t>, Spain; </a:t>
            </a:r>
            <a:endParaRPr lang="en-GB" sz="1600" baseline="30000" dirty="0"/>
          </a:p>
          <a:p>
            <a:pPr algn="ctr">
              <a:spcBef>
                <a:spcPts val="1200"/>
              </a:spcBef>
            </a:pPr>
            <a:r>
              <a:rPr lang="en-GB" sz="1600" dirty="0">
                <a:latin typeface="+mn-lt"/>
                <a:hlinkClick r:id="rId3"/>
              </a:rPr>
              <a:t>cturcanu@sckcen.be</a:t>
            </a:r>
            <a:r>
              <a:rPr lang="en-GB" sz="1600" dirty="0">
                <a:latin typeface="+mn-lt"/>
              </a:rPr>
              <a:t> </a:t>
            </a:r>
            <a:endParaRPr lang="nl-BE" sz="1600" dirty="0">
              <a:latin typeface="+mn-lt"/>
            </a:endParaRP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37" y="5227397"/>
            <a:ext cx="1368152" cy="727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3697" y="5353848"/>
            <a:ext cx="3148775" cy="540272"/>
          </a:xfrm>
          <a:prstGeom prst="rect">
            <a:avLst/>
          </a:prstGeom>
        </p:spPr>
      </p:pic>
      <p:sp>
        <p:nvSpPr>
          <p:cNvPr id="10" name="TextBox 2"/>
          <p:cNvSpPr txBox="1"/>
          <p:nvPr/>
        </p:nvSpPr>
        <p:spPr>
          <a:xfrm>
            <a:off x="59732" y="6049373"/>
            <a:ext cx="633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400" dirty="0"/>
              <a:t>CONFIDENCE dissemination workshop 2-5 December 2019</a:t>
            </a:r>
          </a:p>
        </p:txBody>
      </p:sp>
    </p:spTree>
    <p:extLst>
      <p:ext uri="{BB962C8B-B14F-4D97-AF65-F5344CB8AC3E}">
        <p14:creationId xmlns:p14="http://schemas.microsoft.com/office/powerpoint/2010/main" val="144151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AA0B1"/>
                </a:solidFill>
              </a:rPr>
              <a:t>Health risk is a main concern</a:t>
            </a:r>
          </a:p>
        </p:txBody>
      </p:sp>
      <p:pic>
        <p:nvPicPr>
          <p:cNvPr id="4" name="Imagen 1"/>
          <p:cNvPicPr/>
          <p:nvPr/>
        </p:nvPicPr>
        <p:blipFill rotWithShape="1">
          <a:blip r:embed="rId2"/>
          <a:srcRect l="15483" t="8175" r="13591" b="3471"/>
          <a:stretch/>
        </p:blipFill>
        <p:spPr bwMode="auto">
          <a:xfrm>
            <a:off x="6461813" y="2127063"/>
            <a:ext cx="2389094" cy="1587460"/>
          </a:xfrm>
          <a:prstGeom prst="rect">
            <a:avLst/>
          </a:prstGeom>
          <a:ln>
            <a:solidFill>
              <a:srgbClr val="4AA0B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51712" y="3677510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Spain: &lt;30 km </a:t>
            </a:r>
            <a:r>
              <a:rPr lang="en-US" sz="1600" dirty="0" err="1"/>
              <a:t>NPP’s</a:t>
            </a:r>
            <a:endParaRPr lang="en-US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761" y="4319192"/>
            <a:ext cx="1330724" cy="939491"/>
          </a:xfrm>
          <a:prstGeom prst="rect">
            <a:avLst/>
          </a:prstGeom>
          <a:ln>
            <a:solidFill>
              <a:srgbClr val="4AA0B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6012160" y="5317366"/>
            <a:ext cx="2187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Belgium &lt;</a:t>
            </a:r>
            <a:r>
              <a:rPr lang="en-US" sz="1600" dirty="0" err="1"/>
              <a:t>20km</a:t>
            </a:r>
            <a:endParaRPr lang="en-US" sz="1600" dirty="0"/>
          </a:p>
          <a:p>
            <a:r>
              <a:rPr lang="en-US" sz="1600" dirty="0"/>
              <a:t> </a:t>
            </a:r>
            <a:r>
              <a:rPr lang="en-US" sz="1600" dirty="0" err="1"/>
              <a:t>Doel</a:t>
            </a:r>
            <a:r>
              <a:rPr lang="en-US" sz="1600" dirty="0"/>
              <a:t> </a:t>
            </a:r>
            <a:r>
              <a:rPr lang="en-US" sz="1600" dirty="0" err="1"/>
              <a:t>NPP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7524328" y="5317365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Belgium &lt;</a:t>
            </a:r>
            <a:r>
              <a:rPr lang="en-US" sz="1600" dirty="0" err="1"/>
              <a:t>20km</a:t>
            </a:r>
            <a:endParaRPr lang="en-US" sz="1600" dirty="0"/>
          </a:p>
          <a:p>
            <a:r>
              <a:rPr lang="en-US" sz="1600" dirty="0"/>
              <a:t> </a:t>
            </a:r>
            <a:r>
              <a:rPr lang="en-US" sz="1600" dirty="0" err="1"/>
              <a:t>Tihange</a:t>
            </a:r>
            <a:r>
              <a:rPr lang="en-US" sz="1600" dirty="0"/>
              <a:t> </a:t>
            </a:r>
            <a:r>
              <a:rPr lang="en-US" sz="1600" dirty="0" err="1"/>
              <a:t>NPP</a:t>
            </a:r>
            <a:endParaRPr lang="en-US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r="26811" b="12610"/>
          <a:stretch/>
        </p:blipFill>
        <p:spPr>
          <a:xfrm>
            <a:off x="7656360" y="4293096"/>
            <a:ext cx="1249593" cy="965587"/>
          </a:xfrm>
          <a:prstGeom prst="rect">
            <a:avLst/>
          </a:prstGeom>
          <a:ln>
            <a:solidFill>
              <a:srgbClr val="4AA0B1"/>
            </a:solidFill>
          </a:ln>
        </p:spPr>
      </p:pic>
      <p:sp>
        <p:nvSpPr>
          <p:cNvPr id="14" name="Rectangle 13"/>
          <p:cNvSpPr/>
          <p:nvPr/>
        </p:nvSpPr>
        <p:spPr>
          <a:xfrm>
            <a:off x="-612576" y="1040792"/>
            <a:ext cx="9433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3450" lvl="2" indent="0">
              <a:buNone/>
            </a:pPr>
            <a:r>
              <a:rPr lang="en-GB" i="1" dirty="0"/>
              <a:t>Imagine we have just heard the news that a nuclear accident has taken place at a nuclear installation or close to its borders and radioactivity has been released in the air. What would be your first concern?</a:t>
            </a:r>
            <a:endParaRPr lang="nl-BE" i="1" dirty="0"/>
          </a:p>
        </p:txBody>
      </p:sp>
      <p:sp>
        <p:nvSpPr>
          <p:cNvPr id="15" name="Cloud Callout 14"/>
          <p:cNvSpPr/>
          <p:nvPr/>
        </p:nvSpPr>
        <p:spPr>
          <a:xfrm>
            <a:off x="959017" y="2109564"/>
            <a:ext cx="3540975" cy="1818280"/>
          </a:xfrm>
          <a:prstGeom prst="cloudCallout">
            <a:avLst>
              <a:gd name="adj1" fmla="val 71426"/>
              <a:gd name="adj2" fmla="val 31032"/>
            </a:avLst>
          </a:prstGeom>
          <a:solidFill>
            <a:srgbClr val="C5FFFF"/>
          </a:solidFill>
          <a:ln>
            <a:solidFill>
              <a:srgbClr val="4AA0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Risk </a:t>
            </a:r>
            <a:r>
              <a:rPr lang="en-US" dirty="0">
                <a:solidFill>
                  <a:schemeClr val="tx1"/>
                </a:solidFill>
              </a:rPr>
              <a:t>(for oneself, family, general)</a:t>
            </a:r>
          </a:p>
          <a:p>
            <a:r>
              <a:rPr lang="en-US" dirty="0">
                <a:solidFill>
                  <a:schemeClr val="tx1"/>
                </a:solidFill>
              </a:rPr>
              <a:t>   </a:t>
            </a:r>
            <a:r>
              <a:rPr lang="en-US" dirty="0">
                <a:solidFill>
                  <a:srgbClr val="FF0000"/>
                </a:solidFill>
              </a:rPr>
              <a:t>People</a:t>
            </a:r>
          </a:p>
          <a:p>
            <a:r>
              <a:rPr lang="en-US" dirty="0">
                <a:solidFill>
                  <a:srgbClr val="FF0000"/>
                </a:solidFill>
              </a:rPr>
              <a:t>Iodine tablets </a:t>
            </a:r>
            <a:r>
              <a:rPr lang="en-US" dirty="0">
                <a:solidFill>
                  <a:schemeClr val="tx1"/>
                </a:solidFill>
              </a:rPr>
              <a:t>(near </a:t>
            </a:r>
            <a:r>
              <a:rPr lang="en-US" dirty="0" err="1">
                <a:solidFill>
                  <a:schemeClr val="tx1"/>
                </a:solidFill>
              </a:rPr>
              <a:t>Doel</a:t>
            </a:r>
            <a:r>
              <a:rPr lang="en-US" dirty="0">
                <a:solidFill>
                  <a:schemeClr val="tx1"/>
                </a:solidFill>
              </a:rPr>
              <a:t>): take/find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3608" y="4293096"/>
            <a:ext cx="381642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But also: 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</a:pPr>
            <a:r>
              <a:rPr lang="en-US" dirty="0">
                <a:solidFill>
                  <a:srgbClr val="4AA0B1"/>
                </a:solidFill>
              </a:rPr>
              <a:t>What is the wind direction?</a:t>
            </a:r>
          </a:p>
          <a:p>
            <a:pPr>
              <a:spcBef>
                <a:spcPts val="600"/>
              </a:spcBef>
            </a:pPr>
            <a:r>
              <a:rPr lang="en-US" dirty="0">
                <a:solidFill>
                  <a:srgbClr val="4AA0B1"/>
                </a:solidFill>
              </a:rPr>
              <a:t>Contamination, inhalation</a:t>
            </a:r>
          </a:p>
          <a:p>
            <a:pPr>
              <a:spcBef>
                <a:spcPts val="600"/>
              </a:spcBef>
            </a:pPr>
            <a:r>
              <a:rPr lang="en-US" dirty="0">
                <a:solidFill>
                  <a:srgbClr val="4AA0B1"/>
                </a:solidFill>
              </a:rPr>
              <a:t>Being informed timely</a:t>
            </a:r>
          </a:p>
        </p:txBody>
      </p:sp>
    </p:spTree>
    <p:extLst>
      <p:ext uri="{BB962C8B-B14F-4D97-AF65-F5344CB8AC3E}">
        <p14:creationId xmlns:p14="http://schemas.microsoft.com/office/powerpoint/2010/main" val="195988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5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48264" y="1700808"/>
            <a:ext cx="201622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Behaviour</a:t>
            </a:r>
            <a:r>
              <a:rPr lang="en-US" dirty="0"/>
              <a:t> may influenced by perceived..:</a:t>
            </a:r>
          </a:p>
          <a:p>
            <a:pPr marL="285750" indent="-285750">
              <a:spcBef>
                <a:spcPts val="1200"/>
              </a:spcBef>
              <a:buClr>
                <a:srgbClr val="00B050"/>
              </a:buClr>
              <a:buFont typeface="Arial" panose="020B0604020202020204" pitchFamily="34" charset="0"/>
              <a:buChar char="+"/>
            </a:pPr>
            <a:r>
              <a:rPr lang="en-US" dirty="0">
                <a:solidFill>
                  <a:srgbClr val="00B050"/>
                </a:solidFill>
              </a:rPr>
              <a:t>other residents’ </a:t>
            </a:r>
            <a:r>
              <a:rPr lang="en-US" dirty="0" err="1">
                <a:solidFill>
                  <a:srgbClr val="00B050"/>
                </a:solidFill>
              </a:rPr>
              <a:t>behaviour</a:t>
            </a:r>
            <a:endParaRPr lang="en-US" dirty="0">
              <a:solidFill>
                <a:srgbClr val="00B050"/>
              </a:solidFill>
            </a:endParaRPr>
          </a:p>
          <a:p>
            <a:pPr marL="285750" indent="-285750">
              <a:spcBef>
                <a:spcPts val="1200"/>
              </a:spcBef>
              <a:buClr>
                <a:srgbClr val="00B050"/>
              </a:buClr>
              <a:buFont typeface="Arial" panose="020B0604020202020204" pitchFamily="34" charset="0"/>
              <a:buChar char="+"/>
            </a:pPr>
            <a:r>
              <a:rPr lang="en-US" dirty="0" err="1">
                <a:solidFill>
                  <a:srgbClr val="00B050"/>
                </a:solidFill>
              </a:rPr>
              <a:t>effectivenes</a:t>
            </a:r>
            <a:endParaRPr lang="en-US" dirty="0">
              <a:solidFill>
                <a:srgbClr val="00B050"/>
              </a:solidFill>
            </a:endParaRPr>
          </a:p>
          <a:p>
            <a:pPr marL="285750" indent="-285750">
              <a:spcBef>
                <a:spcPts val="1200"/>
              </a:spcBef>
              <a:buClr>
                <a:srgbClr val="FF0000"/>
              </a:buClr>
              <a:buFont typeface="Arial" panose="020B0604020202020204" pitchFamily="34" charset="0"/>
              <a:buChar char="‾"/>
            </a:pPr>
            <a:r>
              <a:rPr lang="en-US" dirty="0">
                <a:solidFill>
                  <a:srgbClr val="FF0000"/>
                </a:solidFill>
              </a:rPr>
              <a:t>difficulty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b="3078"/>
          <a:stretch/>
        </p:blipFill>
        <p:spPr>
          <a:xfrm>
            <a:off x="323528" y="116632"/>
            <a:ext cx="6306224" cy="626469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23528" y="764704"/>
            <a:ext cx="6306224" cy="204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639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48264" y="1700808"/>
            <a:ext cx="201622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Behaviour</a:t>
            </a:r>
            <a:r>
              <a:rPr lang="en-US" dirty="0"/>
              <a:t> may influenced by perceived..:</a:t>
            </a:r>
          </a:p>
          <a:p>
            <a:pPr marL="285750" indent="-285750">
              <a:spcBef>
                <a:spcPts val="1200"/>
              </a:spcBef>
              <a:buClr>
                <a:srgbClr val="00B050"/>
              </a:buClr>
              <a:buFont typeface="Arial" panose="020B0604020202020204" pitchFamily="34" charset="0"/>
              <a:buChar char="+"/>
            </a:pPr>
            <a:r>
              <a:rPr lang="en-US" dirty="0">
                <a:solidFill>
                  <a:srgbClr val="00B050"/>
                </a:solidFill>
              </a:rPr>
              <a:t>other residents’ </a:t>
            </a:r>
            <a:r>
              <a:rPr lang="en-US" dirty="0" err="1">
                <a:solidFill>
                  <a:srgbClr val="00B050"/>
                </a:solidFill>
              </a:rPr>
              <a:t>behaviour</a:t>
            </a:r>
            <a:endParaRPr lang="en-US" dirty="0">
              <a:solidFill>
                <a:srgbClr val="00B050"/>
              </a:solidFill>
            </a:endParaRPr>
          </a:p>
          <a:p>
            <a:pPr marL="285750" indent="-285750">
              <a:spcBef>
                <a:spcPts val="1200"/>
              </a:spcBef>
              <a:buClr>
                <a:srgbClr val="00B050"/>
              </a:buClr>
              <a:buFont typeface="Arial" panose="020B0604020202020204" pitchFamily="34" charset="0"/>
              <a:buChar char="+"/>
            </a:pPr>
            <a:r>
              <a:rPr lang="en-US" dirty="0" err="1">
                <a:solidFill>
                  <a:srgbClr val="00B050"/>
                </a:solidFill>
              </a:rPr>
              <a:t>effectivenes</a:t>
            </a:r>
            <a:endParaRPr lang="en-US" dirty="0">
              <a:solidFill>
                <a:srgbClr val="00B050"/>
              </a:solidFill>
            </a:endParaRPr>
          </a:p>
          <a:p>
            <a:pPr marL="285750" indent="-285750">
              <a:spcBef>
                <a:spcPts val="1200"/>
              </a:spcBef>
              <a:buClr>
                <a:srgbClr val="FF0000"/>
              </a:buClr>
              <a:buFont typeface="Arial" panose="020B0604020202020204" pitchFamily="34" charset="0"/>
              <a:buChar char="‾"/>
            </a:pPr>
            <a:r>
              <a:rPr lang="en-US" dirty="0">
                <a:solidFill>
                  <a:srgbClr val="FF0000"/>
                </a:solidFill>
              </a:rPr>
              <a:t>difficulty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b="3078"/>
          <a:stretch/>
        </p:blipFill>
        <p:spPr>
          <a:xfrm>
            <a:off x="323528" y="116632"/>
            <a:ext cx="6306224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114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09414"/>
            <a:ext cx="6911975" cy="561975"/>
          </a:xfrm>
        </p:spPr>
        <p:txBody>
          <a:bodyPr/>
          <a:lstStyle/>
          <a:p>
            <a:r>
              <a:rPr lang="en-US" dirty="0">
                <a:solidFill>
                  <a:srgbClr val="4AA0B1"/>
                </a:solidFill>
              </a:rPr>
              <a:t>Stable iodine intake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520" y="950559"/>
            <a:ext cx="4928468" cy="35707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5293" y="3356992"/>
            <a:ext cx="5028707" cy="296239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7" name="Oval 6"/>
          <p:cNvSpPr/>
          <p:nvPr/>
        </p:nvSpPr>
        <p:spPr bwMode="auto">
          <a:xfrm>
            <a:off x="4140023" y="4867159"/>
            <a:ext cx="3864069" cy="581486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Left Arrow 7"/>
          <p:cNvSpPr/>
          <p:nvPr/>
        </p:nvSpPr>
        <p:spPr>
          <a:xfrm rot="20225733">
            <a:off x="2553271" y="1678022"/>
            <a:ext cx="725094" cy="504056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220072" y="1741930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Giving a table to children strongly correlated with taking oneself</a:t>
            </a:r>
          </a:p>
        </p:txBody>
      </p:sp>
      <p:sp>
        <p:nvSpPr>
          <p:cNvPr id="10" name="Left Arrow 9"/>
          <p:cNvSpPr/>
          <p:nvPr/>
        </p:nvSpPr>
        <p:spPr>
          <a:xfrm rot="13002563">
            <a:off x="1111339" y="1516801"/>
            <a:ext cx="661461" cy="504056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6369</TotalTime>
  <Words>178</Words>
  <Application>Microsoft Office PowerPoint</Application>
  <PresentationFormat>Prezentácia na obrazovke (4:3)</PresentationFormat>
  <Paragraphs>31</Paragraphs>
  <Slides>5</Slides>
  <Notes>1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5</vt:i4>
      </vt:variant>
    </vt:vector>
  </HeadingPairs>
  <TitlesOfParts>
    <vt:vector size="10" baseType="lpstr">
      <vt:lpstr>Arial</vt:lpstr>
      <vt:lpstr>Interstate-Regular</vt:lpstr>
      <vt:lpstr>Segoe UI</vt:lpstr>
      <vt:lpstr>Segoe UI Light</vt:lpstr>
      <vt:lpstr>KIT-PPT_Master_en_2016</vt:lpstr>
      <vt:lpstr>Prezentácia programu PowerPoint</vt:lpstr>
      <vt:lpstr>Health risk is a main concern</vt:lpstr>
      <vt:lpstr>Prezentácia programu PowerPoint</vt:lpstr>
      <vt:lpstr>Prezentácia programu PowerPoint</vt:lpstr>
      <vt:lpstr>Stable iodine intake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L 104</cp:lastModifiedBy>
  <cp:revision>355</cp:revision>
  <dcterms:created xsi:type="dcterms:W3CDTF">2015-12-14T06:33:20Z</dcterms:created>
  <dcterms:modified xsi:type="dcterms:W3CDTF">2019-12-02T11:15:15Z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exandriaPath">
    <vt:lpwstr/>
  </property>
</Properties>
</file>