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4" r:id="rId2"/>
    <p:sldId id="308" r:id="rId3"/>
    <p:sldId id="274" r:id="rId4"/>
    <p:sldId id="269" r:id="rId5"/>
    <p:sldId id="294" r:id="rId6"/>
    <p:sldId id="298" r:id="rId7"/>
    <p:sldId id="300" r:id="rId8"/>
    <p:sldId id="330" r:id="rId9"/>
    <p:sldId id="310" r:id="rId10"/>
    <p:sldId id="331" r:id="rId11"/>
    <p:sldId id="324" r:id="rId12"/>
    <p:sldId id="325" r:id="rId13"/>
    <p:sldId id="326" r:id="rId14"/>
    <p:sldId id="327" r:id="rId15"/>
    <p:sldId id="328" r:id="rId16"/>
    <p:sldId id="329" r:id="rId17"/>
    <p:sldId id="292" r:id="rId18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DD8"/>
    <a:srgbClr val="009682"/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123" d="100"/>
          <a:sy n="123" d="100"/>
        </p:scale>
        <p:origin x="10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28574" y="508396"/>
            <a:ext cx="2734805" cy="30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36576" y="9263140"/>
            <a:ext cx="307626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44" y="205083"/>
            <a:ext cx="999196" cy="504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3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1617122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3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2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8" y="332660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5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4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3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7" y="333379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5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5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7" y="6549761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27.11.2019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3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3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8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17" indent="-314317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55" indent="-314317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44" indent="-276218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09" indent="-276218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448" indent="-276218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91" y="1124746"/>
            <a:ext cx="8389937" cy="39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err="1" smtClean="0">
                <a:solidFill>
                  <a:schemeClr val="tx2"/>
                </a:solidFill>
              </a:rPr>
              <a:t>Visualisation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 of results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1733165"/>
            <a:ext cx="8370888" cy="97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Wolfgang </a:t>
            </a:r>
            <a:r>
              <a:rPr lang="de-DE" altLang="de-DE" sz="1600" noProof="1" smtClean="0"/>
              <a:t>Raskob, Tim Müller, Tanja Perco*</a:t>
            </a:r>
            <a:endParaRPr lang="de-DE" altLang="de-DE" sz="1600" noProof="1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1600" dirty="0"/>
              <a:t>Karlsruhe Institute of Technology (KIT</a:t>
            </a:r>
            <a:r>
              <a:rPr lang="en-US" altLang="de-DE" sz="1600" dirty="0" smtClean="0"/>
              <a:t>)</a:t>
            </a:r>
          </a:p>
          <a:p>
            <a:pPr algn="ctr">
              <a:spcBef>
                <a:spcPct val="50000"/>
              </a:spcBef>
              <a:buNone/>
            </a:pPr>
            <a:r>
              <a:rPr lang="en-GB" altLang="de-DE" sz="1600" dirty="0"/>
              <a:t>*</a:t>
            </a:r>
            <a:r>
              <a:rPr lang="en-GB" altLang="de-DE" sz="1600" dirty="0" smtClean="0"/>
              <a:t>SCK•CEN</a:t>
            </a:r>
            <a:endParaRPr lang="en-US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1" y="234011"/>
            <a:ext cx="2068067" cy="67570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395291" y="2739283"/>
            <a:ext cx="8497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de-DE" dirty="0" smtClean="0">
                <a:solidFill>
                  <a:schemeClr val="tx2"/>
                </a:solidFill>
              </a:rPr>
              <a:t>CONFIDENCE final meeting, Bratislava, </a:t>
            </a:r>
            <a:r>
              <a:rPr lang="en-US" altLang="de-DE" dirty="0">
                <a:solidFill>
                  <a:schemeClr val="tx2"/>
                </a:solidFill>
              </a:rPr>
              <a:t>2</a:t>
            </a:r>
            <a:r>
              <a:rPr lang="en-US" altLang="de-DE" dirty="0" smtClean="0">
                <a:solidFill>
                  <a:schemeClr val="tx2"/>
                </a:solidFill>
              </a:rPr>
              <a:t>.-5.12.2019</a:t>
            </a:r>
            <a:endParaRPr lang="en-GB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DC4E44C-E82F-4029-A28A-60A26F38D9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76077"/>
            <a:ext cx="3585193" cy="25364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0E9D594-FC9A-415E-A2D6-0DAA4EE04D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939" y="3776077"/>
            <a:ext cx="3243467" cy="25364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80032"/>
            <a:ext cx="6911975" cy="561975"/>
          </a:xfrm>
        </p:spPr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visualisations</a:t>
            </a:r>
            <a:endParaRPr lang="en-US" dirty="0"/>
          </a:p>
        </p:txBody>
      </p:sp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89343"/>
            <a:ext cx="2838450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226" y="1189343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69990"/>
            <a:ext cx="290512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70293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339752" y="-93536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39752" y="37890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339752" y="811339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1" name="Picture 5"/>
          <p:cNvPicPr/>
          <p:nvPr/>
        </p:nvPicPr>
        <p:blipFill>
          <a:blip r:embed="rId6"/>
          <a:stretch>
            <a:fillRect/>
          </a:stretch>
        </p:blipFill>
        <p:spPr>
          <a:xfrm>
            <a:off x="4627054" y="3800805"/>
            <a:ext cx="3096344" cy="214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36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of events used for feedback</a:t>
            </a:r>
            <a:endParaRPr lang="en-GB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78994"/>
              </p:ext>
            </p:extLst>
          </p:nvPr>
        </p:nvGraphicFramePr>
        <p:xfrm>
          <a:off x="390527" y="1052736"/>
          <a:ext cx="8429945" cy="52613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1233">
                  <a:extLst>
                    <a:ext uri="{9D8B030D-6E8A-4147-A177-3AD203B41FA5}">
                      <a16:colId xmlns:a16="http://schemas.microsoft.com/office/drawing/2014/main" val="382445952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6618658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374012731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1501789124"/>
                    </a:ext>
                  </a:extLst>
                </a:gridCol>
              </a:tblGrid>
              <a:tr h="502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Country/Event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Method for input collection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Number of participants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Participants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506696"/>
                  </a:ext>
                </a:extLst>
              </a:tr>
              <a:tr h="958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Slovak Republic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Workshop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Decision-makers involved at different levels of the emergency preparedness, response and recovery management activities.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010980"/>
                  </a:ext>
                </a:extLst>
              </a:tr>
              <a:tr h="488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NERIS workshop 2019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Workshop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Experts and decision-makers from various countries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9563867"/>
                  </a:ext>
                </a:extLst>
              </a:tr>
              <a:tr h="733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Spain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Interviews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Expert decision-makers from different emergency planning and response organisations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729969"/>
                  </a:ext>
                </a:extLst>
              </a:tr>
              <a:tr h="718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Greece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Workshop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Students of Inter-University Postgraduate Course in Medical-Radiation Physics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742222"/>
                  </a:ext>
                </a:extLst>
              </a:tr>
              <a:tr h="747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Norway/Sweden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Discussions during lectures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 + 23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Students of the course on radiation in the environment and NEA/SU Radiation Protection course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769395"/>
                  </a:ext>
                </a:extLst>
              </a:tr>
              <a:tr h="502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RICOMET 2018 conference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Discussion after presentation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53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Experts with different tasks in emergency management 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6862056"/>
                  </a:ext>
                </a:extLst>
              </a:tr>
              <a:tr h="606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European Radiation Protection week  2019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Discussion with Poster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many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Experts with different tasks in emergency management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0594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51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comments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“The </a:t>
            </a:r>
            <a:r>
              <a:rPr lang="en-GB" dirty="0">
                <a:solidFill>
                  <a:srgbClr val="00B0F0"/>
                </a:solidFill>
              </a:rPr>
              <a:t>fundamental advantage </a:t>
            </a:r>
            <a:r>
              <a:rPr lang="en-GB" dirty="0"/>
              <a:t>of the maps is that they delimit very much the areas in which you have to act because deposition depends on a specific wind direction. They help to </a:t>
            </a:r>
            <a:r>
              <a:rPr lang="en-GB" dirty="0">
                <a:solidFill>
                  <a:srgbClr val="00B0F0"/>
                </a:solidFill>
              </a:rPr>
              <a:t>delimit the contaminated area</a:t>
            </a:r>
            <a:r>
              <a:rPr lang="en-GB" dirty="0"/>
              <a:t>, define the dominant wind direction, and in case there had been rain, where the largest deposition will be. That is true, but you also have </a:t>
            </a:r>
            <a:r>
              <a:rPr lang="en-GB" dirty="0">
                <a:solidFill>
                  <a:srgbClr val="00B0F0"/>
                </a:solidFill>
              </a:rPr>
              <a:t>uncertainties, clearly</a:t>
            </a:r>
            <a:r>
              <a:rPr lang="en-GB" dirty="0" smtClean="0"/>
              <a:t>.”</a:t>
            </a:r>
          </a:p>
          <a:p>
            <a:r>
              <a:rPr lang="en-GB" i="1" dirty="0" smtClean="0"/>
              <a:t>“S</a:t>
            </a:r>
            <a:r>
              <a:rPr lang="en-GB" dirty="0" smtClean="0"/>
              <a:t>ome </a:t>
            </a:r>
            <a:r>
              <a:rPr lang="en-GB" dirty="0"/>
              <a:t>maps are suitable for </a:t>
            </a:r>
            <a:r>
              <a:rPr lang="en-GB" dirty="0">
                <a:solidFill>
                  <a:srgbClr val="00B0F0"/>
                </a:solidFill>
              </a:rPr>
              <a:t>experts</a:t>
            </a:r>
            <a:r>
              <a:rPr lang="en-GB" dirty="0"/>
              <a:t> but </a:t>
            </a:r>
            <a:r>
              <a:rPr lang="en-GB" dirty="0">
                <a:solidFill>
                  <a:srgbClr val="00B0F0"/>
                </a:solidFill>
              </a:rPr>
              <a:t>not</a:t>
            </a:r>
            <a:r>
              <a:rPr lang="en-GB" dirty="0"/>
              <a:t> for </a:t>
            </a:r>
            <a:r>
              <a:rPr lang="en-GB" dirty="0">
                <a:solidFill>
                  <a:srgbClr val="00B0F0"/>
                </a:solidFill>
              </a:rPr>
              <a:t>general population </a:t>
            </a:r>
            <a:r>
              <a:rPr lang="en-GB" dirty="0"/>
              <a:t>or first responders</a:t>
            </a:r>
            <a:r>
              <a:rPr lang="en-GB" dirty="0" smtClean="0"/>
              <a:t>”</a:t>
            </a:r>
          </a:p>
          <a:p>
            <a:r>
              <a:rPr lang="en-GB" dirty="0" smtClean="0"/>
              <a:t>All </a:t>
            </a:r>
            <a:r>
              <a:rPr lang="en-GB" dirty="0"/>
              <a:t>agree that there are many uncertainties that are difficult to represent in the maps</a:t>
            </a:r>
            <a:endParaRPr lang="en-GB" dirty="0" smtClean="0"/>
          </a:p>
          <a:p>
            <a:r>
              <a:rPr lang="en-GB" dirty="0" smtClean="0"/>
              <a:t>Finally</a:t>
            </a:r>
            <a:r>
              <a:rPr lang="en-GB" dirty="0"/>
              <a:t>, it has also been shown that </a:t>
            </a:r>
            <a:r>
              <a:rPr lang="en-GB" dirty="0">
                <a:solidFill>
                  <a:srgbClr val="00B0F0"/>
                </a:solidFill>
              </a:rPr>
              <a:t>training</a:t>
            </a:r>
            <a:r>
              <a:rPr lang="en-GB" dirty="0"/>
              <a:t> is important for effective empirical analysis of complex information display interpretation, but it is usually not carried out to a sufficient extent</a:t>
            </a:r>
          </a:p>
        </p:txBody>
      </p:sp>
    </p:spTree>
    <p:extLst>
      <p:ext uri="{BB962C8B-B14F-4D97-AF65-F5344CB8AC3E}">
        <p14:creationId xmlns:p14="http://schemas.microsoft.com/office/powerpoint/2010/main" val="563710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Improve format of the map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Basic </a:t>
            </a:r>
            <a:r>
              <a:rPr lang="en-GB" dirty="0"/>
              <a:t>map information should include, for instance, c</a:t>
            </a:r>
            <a:r>
              <a:rPr lang="en-GB" dirty="0">
                <a:solidFill>
                  <a:srgbClr val="00B0F0"/>
                </a:solidFill>
              </a:rPr>
              <a:t>ities and main infrastructure</a:t>
            </a:r>
            <a:r>
              <a:rPr lang="en-GB" dirty="0"/>
              <a:t>. The basic maps could use the format of Google Maps or other common map format that people use on their mobile phones as familiarity with the format will be </a:t>
            </a:r>
            <a:r>
              <a:rPr lang="en-GB" dirty="0" smtClean="0"/>
              <a:t>beneficial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Important information </a:t>
            </a:r>
            <a:r>
              <a:rPr lang="en-GB" dirty="0" smtClean="0"/>
              <a:t>can be roads </a:t>
            </a:r>
            <a:r>
              <a:rPr lang="en-GB" dirty="0"/>
              <a:t>and </a:t>
            </a:r>
            <a:r>
              <a:rPr lang="en-GB" dirty="0" smtClean="0"/>
              <a:t>evacuation </a:t>
            </a:r>
            <a:r>
              <a:rPr lang="en-GB" dirty="0"/>
              <a:t>routes, villages and towns, population density, Civil Protection objects, hospitals, water reservoirs, crops, and flocks </a:t>
            </a:r>
            <a:r>
              <a:rPr lang="en-GB" dirty="0" smtClean="0"/>
              <a:t>etc.</a:t>
            </a:r>
            <a:endParaRPr lang="en-GB" dirty="0"/>
          </a:p>
        </p:txBody>
      </p:sp>
      <p:pic>
        <p:nvPicPr>
          <p:cNvPr id="5" name="Grafik 4"/>
          <p:cNvPicPr/>
          <p:nvPr/>
        </p:nvPicPr>
        <p:blipFill>
          <a:blip r:embed="rId2"/>
          <a:stretch>
            <a:fillRect/>
          </a:stretch>
        </p:blipFill>
        <p:spPr>
          <a:xfrm>
            <a:off x="1907704" y="3501008"/>
            <a:ext cx="5472688" cy="289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4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Improve design of the map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Allow </a:t>
            </a:r>
            <a:r>
              <a:rPr lang="en-GB" dirty="0" smtClean="0">
                <a:solidFill>
                  <a:srgbClr val="00B0F0"/>
                </a:solidFill>
              </a:rPr>
              <a:t>colour </a:t>
            </a:r>
            <a:r>
              <a:rPr lang="en-GB" dirty="0">
                <a:solidFill>
                  <a:srgbClr val="00B0F0"/>
                </a:solidFill>
              </a:rPr>
              <a:t>selection </a:t>
            </a:r>
            <a:r>
              <a:rPr lang="en-GB" dirty="0"/>
              <a:t>and use of graphics to indicate different </a:t>
            </a:r>
            <a:r>
              <a:rPr lang="en-GB" dirty="0" smtClean="0"/>
              <a:t>zones</a:t>
            </a:r>
          </a:p>
          <a:p>
            <a:r>
              <a:rPr lang="en-GB" dirty="0"/>
              <a:t>The map should contain concentric circles around the centre of the emergency, that would indicate the </a:t>
            </a:r>
            <a:r>
              <a:rPr lang="en-GB" dirty="0">
                <a:solidFill>
                  <a:srgbClr val="00B0F0"/>
                </a:solidFill>
              </a:rPr>
              <a:t>different emergency zones </a:t>
            </a:r>
            <a:endParaRPr lang="en-GB" dirty="0" smtClean="0">
              <a:solidFill>
                <a:srgbClr val="00B0F0"/>
              </a:solidFill>
            </a:endParaRPr>
          </a:p>
          <a:p>
            <a:r>
              <a:rPr lang="en-GB" dirty="0" smtClean="0"/>
              <a:t>It </a:t>
            </a:r>
            <a:r>
              <a:rPr lang="en-GB" dirty="0"/>
              <a:t>should have enough </a:t>
            </a:r>
            <a:r>
              <a:rPr lang="en-GB" dirty="0" smtClean="0">
                <a:solidFill>
                  <a:srgbClr val="00B0F0"/>
                </a:solidFill>
              </a:rPr>
              <a:t>colour </a:t>
            </a:r>
            <a:r>
              <a:rPr lang="en-GB" dirty="0">
                <a:solidFill>
                  <a:srgbClr val="00B0F0"/>
                </a:solidFill>
              </a:rPr>
              <a:t>contrast </a:t>
            </a:r>
            <a:r>
              <a:rPr lang="en-GB" dirty="0"/>
              <a:t>with the base map, be suitable for those who are </a:t>
            </a:r>
            <a:r>
              <a:rPr lang="en-GB" dirty="0" smtClean="0"/>
              <a:t>colour </a:t>
            </a:r>
            <a:r>
              <a:rPr lang="en-GB" dirty="0"/>
              <a:t>blind or have limited or partial </a:t>
            </a:r>
            <a:r>
              <a:rPr lang="en-GB" dirty="0" smtClean="0"/>
              <a:t>blindness</a:t>
            </a:r>
          </a:p>
          <a:p>
            <a:r>
              <a:rPr lang="en-GB" dirty="0"/>
              <a:t>Users pointed out that </a:t>
            </a:r>
            <a:r>
              <a:rPr lang="en-GB" dirty="0">
                <a:solidFill>
                  <a:srgbClr val="00B0F0"/>
                </a:solidFill>
              </a:rPr>
              <a:t>tutorials and explanations </a:t>
            </a:r>
            <a:r>
              <a:rPr lang="en-GB" dirty="0"/>
              <a:t>should be available to understand information about likelihood correctly</a:t>
            </a:r>
          </a:p>
        </p:txBody>
      </p:sp>
      <p:pic>
        <p:nvPicPr>
          <p:cNvPr id="4" name="Grafik 3"/>
          <p:cNvPicPr/>
          <p:nvPr/>
        </p:nvPicPr>
        <p:blipFill>
          <a:blip r:embed="rId2"/>
          <a:stretch>
            <a:fillRect/>
          </a:stretch>
        </p:blipFill>
        <p:spPr>
          <a:xfrm>
            <a:off x="179512" y="3613219"/>
            <a:ext cx="4536504" cy="237646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280" y="3613219"/>
            <a:ext cx="4334372" cy="239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72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comments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Improve supplementary </a:t>
            </a:r>
            <a:r>
              <a:rPr lang="en-GB" b="1" dirty="0" smtClean="0"/>
              <a:t>data</a:t>
            </a:r>
          </a:p>
          <a:p>
            <a:pPr lvl="1"/>
            <a:r>
              <a:rPr lang="en-GB" dirty="0"/>
              <a:t>The elements that make the map more </a:t>
            </a:r>
            <a:r>
              <a:rPr lang="en-GB" dirty="0">
                <a:solidFill>
                  <a:srgbClr val="00B0F0"/>
                </a:solidFill>
              </a:rPr>
              <a:t>understandable</a:t>
            </a:r>
            <a:r>
              <a:rPr lang="en-GB" dirty="0"/>
              <a:t> for users, such as the legend and the title should be carefully </a:t>
            </a:r>
            <a:r>
              <a:rPr lang="en-GB" dirty="0" smtClean="0"/>
              <a:t>considered</a:t>
            </a:r>
          </a:p>
          <a:p>
            <a:pPr lvl="1"/>
            <a:r>
              <a:rPr lang="en-GB" dirty="0"/>
              <a:t>According to end-users, information on </a:t>
            </a:r>
            <a:r>
              <a:rPr lang="en-GB" dirty="0">
                <a:solidFill>
                  <a:srgbClr val="00B0F0"/>
                </a:solidFill>
              </a:rPr>
              <a:t>source of uncertainty and meaning of uncertainty should be included in the </a:t>
            </a:r>
            <a:r>
              <a:rPr lang="en-GB" dirty="0" smtClean="0">
                <a:solidFill>
                  <a:srgbClr val="00B0F0"/>
                </a:solidFill>
              </a:rPr>
              <a:t>legend</a:t>
            </a:r>
          </a:p>
          <a:p>
            <a:pPr lvl="1"/>
            <a:r>
              <a:rPr lang="en-GB" dirty="0"/>
              <a:t>Users suggested that </a:t>
            </a:r>
            <a:r>
              <a:rPr lang="en-GB" dirty="0">
                <a:solidFill>
                  <a:srgbClr val="00B0F0"/>
                </a:solidFill>
              </a:rPr>
              <a:t>colour codes should be clarified in the legends </a:t>
            </a:r>
            <a:r>
              <a:rPr lang="en-GB" dirty="0"/>
              <a:t>and doses or units should be </a:t>
            </a:r>
            <a:r>
              <a:rPr lang="en-GB" dirty="0" smtClean="0"/>
              <a:t>avoided</a:t>
            </a:r>
          </a:p>
          <a:p>
            <a:r>
              <a:rPr lang="en-GB" b="1" dirty="0"/>
              <a:t>Improve uncertainty </a:t>
            </a:r>
            <a:r>
              <a:rPr lang="en-GB" b="1" dirty="0" smtClean="0"/>
              <a:t>representation</a:t>
            </a:r>
          </a:p>
          <a:p>
            <a:pPr lvl="1"/>
            <a:r>
              <a:rPr lang="en-GB" dirty="0"/>
              <a:t>Uncertainties can be presented on maps as colour hue and colour value (in other words lightness and brightness), transparency, or colour </a:t>
            </a:r>
            <a:r>
              <a:rPr lang="en-GB" dirty="0" smtClean="0"/>
              <a:t>saturation</a:t>
            </a:r>
          </a:p>
          <a:p>
            <a:pPr lvl="1"/>
            <a:r>
              <a:rPr lang="en-GB" dirty="0"/>
              <a:t>Uncertainties can be presented on maps as well with extrinsic techniques, i.e. </a:t>
            </a:r>
            <a:r>
              <a:rPr lang="en-GB" dirty="0">
                <a:solidFill>
                  <a:srgbClr val="00B0F0"/>
                </a:solidFill>
              </a:rPr>
              <a:t>when additional graphical objects are used to represent uncertainty</a:t>
            </a:r>
            <a:r>
              <a:rPr lang="en-GB" dirty="0"/>
              <a:t>, typically approaches using </a:t>
            </a:r>
            <a:r>
              <a:rPr lang="en-GB" dirty="0">
                <a:solidFill>
                  <a:srgbClr val="00B0F0"/>
                </a:solidFill>
              </a:rPr>
              <a:t>glyphs or error bar</a:t>
            </a:r>
          </a:p>
        </p:txBody>
      </p:sp>
    </p:spTree>
    <p:extLst>
      <p:ext uri="{BB962C8B-B14F-4D97-AF65-F5344CB8AC3E}">
        <p14:creationId xmlns:p14="http://schemas.microsoft.com/office/powerpoint/2010/main" val="1862543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 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general, one can conclude that </a:t>
            </a:r>
            <a:r>
              <a:rPr lang="en-GB" dirty="0">
                <a:solidFill>
                  <a:srgbClr val="00B0F0"/>
                </a:solidFill>
              </a:rPr>
              <a:t>visualisation of uncertainties </a:t>
            </a:r>
            <a:r>
              <a:rPr lang="en-GB" dirty="0"/>
              <a:t>via probability or density maps is very important for decision making and </a:t>
            </a:r>
            <a:r>
              <a:rPr lang="en-GB" dirty="0">
                <a:solidFill>
                  <a:srgbClr val="00B0F0"/>
                </a:solidFill>
              </a:rPr>
              <a:t>should become the standard in future </a:t>
            </a:r>
            <a:r>
              <a:rPr lang="en-GB" dirty="0"/>
              <a:t>– assuming that the </a:t>
            </a:r>
            <a:r>
              <a:rPr lang="en-GB" dirty="0">
                <a:solidFill>
                  <a:srgbClr val="00B0F0"/>
                </a:solidFill>
              </a:rPr>
              <a:t>computational resources are available </a:t>
            </a:r>
            <a:r>
              <a:rPr lang="en-GB" dirty="0"/>
              <a:t>to keep the processing time – typically one hour – requested by the end </a:t>
            </a:r>
            <a:r>
              <a:rPr lang="en-GB" dirty="0" smtClean="0"/>
              <a:t>user</a:t>
            </a:r>
          </a:p>
          <a:p>
            <a:r>
              <a:rPr lang="en-GB" dirty="0" smtClean="0"/>
              <a:t>There is </a:t>
            </a:r>
            <a:r>
              <a:rPr lang="en-GB" dirty="0" smtClean="0">
                <a:solidFill>
                  <a:srgbClr val="00B0F0"/>
                </a:solidFill>
              </a:rPr>
              <a:t>room for improvement </a:t>
            </a:r>
            <a:r>
              <a:rPr lang="en-GB" dirty="0" smtClean="0"/>
              <a:t>in terms of </a:t>
            </a:r>
          </a:p>
          <a:p>
            <a:pPr lvl="1"/>
            <a:r>
              <a:rPr lang="en-GB" dirty="0" smtClean="0"/>
              <a:t>Map format</a:t>
            </a:r>
          </a:p>
          <a:p>
            <a:pPr lvl="1"/>
            <a:r>
              <a:rPr lang="en-GB" dirty="0" smtClean="0"/>
              <a:t>Map design</a:t>
            </a:r>
          </a:p>
          <a:p>
            <a:pPr lvl="1"/>
            <a:r>
              <a:rPr lang="en-GB" dirty="0" smtClean="0"/>
              <a:t>Representation of uncertainty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Training</a:t>
            </a:r>
            <a:r>
              <a:rPr lang="en-GB" dirty="0" smtClean="0"/>
              <a:t> should be part of the distribution</a:t>
            </a:r>
          </a:p>
          <a:p>
            <a:r>
              <a:rPr lang="en-GB" dirty="0" smtClean="0"/>
              <a:t>Further </a:t>
            </a:r>
            <a:r>
              <a:rPr lang="en-GB" dirty="0"/>
              <a:t>research </a:t>
            </a:r>
            <a:r>
              <a:rPr lang="en-GB" dirty="0" smtClean="0"/>
              <a:t>work should be related to </a:t>
            </a:r>
            <a:r>
              <a:rPr lang="en-GB" dirty="0">
                <a:solidFill>
                  <a:srgbClr val="00B0F0"/>
                </a:solidFill>
              </a:rPr>
              <a:t>improving</a:t>
            </a:r>
            <a:r>
              <a:rPr lang="en-GB" dirty="0"/>
              <a:t> format, design and uncertainty presentation and to further inv</a:t>
            </a:r>
            <a:r>
              <a:rPr lang="en-GB" dirty="0">
                <a:solidFill>
                  <a:srgbClr val="00B0F0"/>
                </a:solidFill>
              </a:rPr>
              <a:t>estigate reasons for potential misinterpretations and misleading information</a:t>
            </a:r>
          </a:p>
        </p:txBody>
      </p:sp>
    </p:spTree>
    <p:extLst>
      <p:ext uri="{BB962C8B-B14F-4D97-AF65-F5344CB8AC3E}">
        <p14:creationId xmlns:p14="http://schemas.microsoft.com/office/powerpoint/2010/main" val="359586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098550"/>
            <a:ext cx="8208912" cy="4489450"/>
          </a:xfrm>
        </p:spPr>
        <p:txBody>
          <a:bodyPr/>
          <a:lstStyle/>
          <a:p>
            <a:pPr marL="0" lvl="1" indent="0" algn="ctr">
              <a:buFontTx/>
              <a:buNone/>
            </a:pPr>
            <a:r>
              <a:rPr lang="en-GB" altLang="de-DE" sz="4000" b="1" dirty="0"/>
              <a:t>Thank you very much for your attention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FontTx/>
              <a:buNone/>
            </a:pPr>
            <a:r>
              <a:rPr lang="en-GB" altLang="de-DE" sz="4000" b="1" dirty="0"/>
              <a:t>Questions?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None/>
            </a:pPr>
            <a:r>
              <a:rPr lang="en-GB" altLang="de-DE" sz="3200" b="1" dirty="0"/>
              <a:t>https://portal.iket.kit.edu/CONFIDENCE/</a:t>
            </a:r>
          </a:p>
        </p:txBody>
      </p:sp>
    </p:spTree>
    <p:extLst>
      <p:ext uri="{BB962C8B-B14F-4D97-AF65-F5344CB8AC3E}">
        <p14:creationId xmlns:p14="http://schemas.microsoft.com/office/powerpoint/2010/main" val="4015163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461473"/>
            <a:ext cx="7159625" cy="519255"/>
          </a:xfrm>
        </p:spPr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Content</a:t>
            </a:r>
            <a:endParaRPr lang="de-DE" altLang="en-US" dirty="0">
              <a:solidFill>
                <a:schemeClr val="tx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4163" y="1630363"/>
            <a:ext cx="8532812" cy="4579937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de-DE" dirty="0"/>
              <a:t>Introduction</a:t>
            </a:r>
          </a:p>
          <a:p>
            <a:pPr>
              <a:spcBef>
                <a:spcPts val="1200"/>
              </a:spcBef>
            </a:pPr>
            <a:r>
              <a:rPr lang="en-US" altLang="en-US" dirty="0" err="1" smtClean="0"/>
              <a:t>Visualisation</a:t>
            </a:r>
            <a:r>
              <a:rPr lang="en-US" altLang="en-US" dirty="0" smtClean="0"/>
              <a:t> of Robustness indicators (Poster)</a:t>
            </a:r>
          </a:p>
          <a:p>
            <a:pPr>
              <a:spcBef>
                <a:spcPts val="1200"/>
              </a:spcBef>
            </a:pPr>
            <a:r>
              <a:rPr lang="en-US" altLang="en-US" dirty="0" err="1" smtClean="0"/>
              <a:t>Visualisation</a:t>
            </a:r>
            <a:r>
              <a:rPr lang="en-US" altLang="en-US" dirty="0" smtClean="0"/>
              <a:t> of uncertainties</a:t>
            </a:r>
          </a:p>
          <a:p>
            <a:pPr>
              <a:spcBef>
                <a:spcPts val="1200"/>
              </a:spcBef>
            </a:pPr>
            <a:r>
              <a:rPr lang="en-US" altLang="en-US" dirty="0" smtClean="0"/>
              <a:t>Results from first tests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88287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 making heavily relies on the use of results from simulation models, either part of European decision support systems or specialized models that might be used for a particular purpose</a:t>
            </a:r>
          </a:p>
          <a:p>
            <a:pPr lvl="1"/>
            <a:r>
              <a:rPr lang="en-US" dirty="0"/>
              <a:t>So far </a:t>
            </a:r>
            <a:r>
              <a:rPr lang="en-US" dirty="0">
                <a:solidFill>
                  <a:srgbClr val="0070C0"/>
                </a:solidFill>
              </a:rPr>
              <a:t>deterministic</a:t>
            </a:r>
            <a:r>
              <a:rPr lang="en-US" dirty="0"/>
              <a:t> results are presented</a:t>
            </a:r>
          </a:p>
          <a:p>
            <a:pPr lvl="1"/>
            <a:r>
              <a:rPr lang="en-US" dirty="0"/>
              <a:t>As part of CONFIDENCE, </a:t>
            </a:r>
            <a:r>
              <a:rPr lang="en-US" dirty="0">
                <a:solidFill>
                  <a:srgbClr val="0070C0"/>
                </a:solidFill>
              </a:rPr>
              <a:t>ensembles</a:t>
            </a:r>
            <a:r>
              <a:rPr lang="en-US" dirty="0"/>
              <a:t> of meteorological forecast </a:t>
            </a:r>
            <a:r>
              <a:rPr lang="en-US" dirty="0" smtClean="0"/>
              <a:t>data and a set of possible source terms are </a:t>
            </a:r>
            <a:r>
              <a:rPr lang="en-US" dirty="0"/>
              <a:t>used to describe the variability of the </a:t>
            </a:r>
            <a:r>
              <a:rPr lang="en-US" dirty="0" smtClean="0"/>
              <a:t>key drivers of uncertainty in the early phase</a:t>
            </a:r>
          </a:p>
          <a:p>
            <a:pPr lvl="1"/>
            <a:r>
              <a:rPr lang="en-US" dirty="0" smtClean="0"/>
              <a:t>Indictors showing the usability of results were also investigated</a:t>
            </a:r>
            <a:endParaRPr lang="en-US" dirty="0"/>
          </a:p>
          <a:p>
            <a:r>
              <a:rPr lang="en-US" dirty="0" smtClean="0"/>
              <a:t>How to visualize this?</a:t>
            </a:r>
          </a:p>
          <a:p>
            <a:pPr lvl="1"/>
            <a:r>
              <a:rPr lang="en-US" dirty="0" smtClean="0"/>
              <a:t>Maps of results with indicators </a:t>
            </a:r>
            <a:r>
              <a:rPr lang="en-US" dirty="0"/>
              <a:t>that mark a result as “</a:t>
            </a:r>
            <a:r>
              <a:rPr lang="en-US" dirty="0">
                <a:solidFill>
                  <a:srgbClr val="0070C0"/>
                </a:solidFill>
              </a:rPr>
              <a:t>more or less</a:t>
            </a:r>
            <a:r>
              <a:rPr lang="en-US" dirty="0"/>
              <a:t>” </a:t>
            </a:r>
            <a:r>
              <a:rPr lang="en-US" dirty="0">
                <a:solidFill>
                  <a:srgbClr val="0070C0"/>
                </a:solidFill>
              </a:rPr>
              <a:t>appropriate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for decision </a:t>
            </a:r>
            <a:r>
              <a:rPr lang="en-US" dirty="0" smtClean="0">
                <a:solidFill>
                  <a:srgbClr val="0070C0"/>
                </a:solidFill>
              </a:rPr>
              <a:t>making</a:t>
            </a:r>
          </a:p>
          <a:p>
            <a:pPr lvl="1"/>
            <a:r>
              <a:rPr lang="en-US" dirty="0" smtClean="0"/>
              <a:t>Maps of ensemble representation of countermeasure areas, doses and concentrations</a:t>
            </a:r>
          </a:p>
        </p:txBody>
      </p:sp>
    </p:spTree>
    <p:extLst>
      <p:ext uri="{BB962C8B-B14F-4D97-AF65-F5344CB8AC3E}">
        <p14:creationId xmlns:p14="http://schemas.microsoft.com/office/powerpoint/2010/main" val="3120224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Indicators – </a:t>
            </a:r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5" y="1248079"/>
            <a:ext cx="8356600" cy="4844746"/>
          </a:xfrm>
        </p:spPr>
        <p:txBody>
          <a:bodyPr/>
          <a:lstStyle/>
          <a:p>
            <a:r>
              <a:rPr lang="en-GB" dirty="0"/>
              <a:t>Indicators with 5 colours (3 are insufficient to discriminate)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374528"/>
              </p:ext>
            </p:extLst>
          </p:nvPr>
        </p:nvGraphicFramePr>
        <p:xfrm>
          <a:off x="390527" y="1615515"/>
          <a:ext cx="8356602" cy="4664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5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9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2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2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27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27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5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Endpoint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Early phase (pre-release and release)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Early phase based on ensemble modelling*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Early phase based on data assimilation (food and source term) **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Transition phase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Long-term recovery phase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Dose maps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>
                    <a:gradFill>
                      <a:gsLst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Dose rate maps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8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Countermeasure areas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Plume arrival time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78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Concentration in feed and foodstuffs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yellow-green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8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Concentration in rivers from run-off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marL="180000" lvl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marL="182563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marL="182563" lvl="1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marL="182563" lvl="1" indent="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marL="182563" lvl="1" indent="0" algn="l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Concentration in rivers from direct release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red-yellow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4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Concentration in lakes and reservoirs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17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Concentration in marine food products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n.a.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n.a</a:t>
                      </a:r>
                      <a:r>
                        <a:rPr lang="en-US" sz="1100" dirty="0">
                          <a:effectLst/>
                        </a:rPr>
                        <a:t>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78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Inhabited area countermeasures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78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>
                          <a:effectLst/>
                        </a:rPr>
                        <a:t>Food countermeasures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yellow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100" dirty="0">
                          <a:effectLst/>
                        </a:rPr>
                        <a:t>green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780" marR="647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2411760" y="3768720"/>
            <a:ext cx="432048" cy="144016"/>
            <a:chOff x="2699792" y="3812314"/>
            <a:chExt cx="432048" cy="144016"/>
          </a:xfrm>
        </p:grpSpPr>
        <p:sp>
          <p:nvSpPr>
            <p:cNvPr id="5" name="Oval 4"/>
            <p:cNvSpPr/>
            <p:nvPr/>
          </p:nvSpPr>
          <p:spPr>
            <a:xfrm>
              <a:off x="2699792" y="3812314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843808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2987824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660232" y="3768720"/>
            <a:ext cx="432048" cy="144016"/>
            <a:chOff x="2699792" y="3812314"/>
            <a:chExt cx="432048" cy="144016"/>
          </a:xfrm>
        </p:grpSpPr>
        <p:sp>
          <p:nvSpPr>
            <p:cNvPr id="11" name="Oval 10"/>
            <p:cNvSpPr/>
            <p:nvPr/>
          </p:nvSpPr>
          <p:spPr>
            <a:xfrm>
              <a:off x="2699792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2843808" y="3812314"/>
              <a:ext cx="144016" cy="14401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987824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956376" y="3768720"/>
            <a:ext cx="432048" cy="144016"/>
            <a:chOff x="2699792" y="3812314"/>
            <a:chExt cx="432048" cy="144016"/>
          </a:xfrm>
        </p:grpSpPr>
        <p:sp>
          <p:nvSpPr>
            <p:cNvPr id="15" name="Oval 14"/>
            <p:cNvSpPr/>
            <p:nvPr/>
          </p:nvSpPr>
          <p:spPr>
            <a:xfrm>
              <a:off x="2699792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2843808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2987824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48064" y="3768720"/>
            <a:ext cx="432048" cy="144016"/>
            <a:chOff x="2699792" y="3812314"/>
            <a:chExt cx="432048" cy="144016"/>
          </a:xfrm>
        </p:grpSpPr>
        <p:sp>
          <p:nvSpPr>
            <p:cNvPr id="19" name="Oval 18"/>
            <p:cNvSpPr/>
            <p:nvPr/>
          </p:nvSpPr>
          <p:spPr>
            <a:xfrm>
              <a:off x="2699792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2843808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2987824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707904" y="3768720"/>
            <a:ext cx="432048" cy="144016"/>
            <a:chOff x="2699792" y="3812314"/>
            <a:chExt cx="432048" cy="144016"/>
          </a:xfrm>
        </p:grpSpPr>
        <p:sp>
          <p:nvSpPr>
            <p:cNvPr id="23" name="Oval 22"/>
            <p:cNvSpPr/>
            <p:nvPr/>
          </p:nvSpPr>
          <p:spPr>
            <a:xfrm>
              <a:off x="2699792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>
              <a:off x="2843808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2987824" y="3812314"/>
              <a:ext cx="144016" cy="144016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6" name="Grafik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3307"/>
            <a:ext cx="2894796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06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Input weather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7638" y="1198563"/>
            <a:ext cx="5685549" cy="489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Indicator in </a:t>
            </a:r>
            <a:r>
              <a:rPr lang="en-GB" dirty="0" smtClean="0"/>
              <a:t>result tree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25076"/>
            <a:ext cx="8062008" cy="50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45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Indicator map result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70358"/>
            <a:ext cx="6552728" cy="512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99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Feedback from end users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Some users </a:t>
            </a:r>
            <a:r>
              <a:rPr lang="en-GB" dirty="0">
                <a:solidFill>
                  <a:srgbClr val="00B0F0"/>
                </a:solidFill>
              </a:rPr>
              <a:t>liked</a:t>
            </a:r>
            <a:r>
              <a:rPr lang="en-GB" dirty="0"/>
              <a:t> the presentation and they </a:t>
            </a:r>
            <a:r>
              <a:rPr lang="en-GB" dirty="0">
                <a:solidFill>
                  <a:srgbClr val="00B0F0"/>
                </a:solidFill>
              </a:rPr>
              <a:t>support</a:t>
            </a:r>
            <a:r>
              <a:rPr lang="en-GB" dirty="0"/>
              <a:t> the robustness indicator as a legend, colour scheme and letters indication, since these symbols nicely correspond the </a:t>
            </a:r>
            <a:r>
              <a:rPr lang="en-GB" dirty="0">
                <a:solidFill>
                  <a:srgbClr val="00B0F0"/>
                </a:solidFill>
              </a:rPr>
              <a:t>scales that they are familiar with</a:t>
            </a:r>
            <a:r>
              <a:rPr lang="en-GB" dirty="0"/>
              <a:t>: e.g. to energy consumption indication and letters correspond to school </a:t>
            </a:r>
            <a:r>
              <a:rPr lang="en-GB" dirty="0" smtClean="0"/>
              <a:t>grades</a:t>
            </a:r>
          </a:p>
          <a:p>
            <a:r>
              <a:rPr lang="en-GB" dirty="0" smtClean="0"/>
              <a:t>Some </a:t>
            </a:r>
            <a:r>
              <a:rPr lang="en-GB" dirty="0"/>
              <a:t>users expressed </a:t>
            </a:r>
            <a:r>
              <a:rPr lang="en-GB" dirty="0">
                <a:solidFill>
                  <a:srgbClr val="00B0F0"/>
                </a:solidFill>
              </a:rPr>
              <a:t>concerns</a:t>
            </a:r>
            <a:r>
              <a:rPr lang="en-GB" dirty="0"/>
              <a:t> that this presentation may be misinterpreted as indication for contamination (</a:t>
            </a:r>
            <a:r>
              <a:rPr lang="en-GB" dirty="0">
                <a:solidFill>
                  <a:srgbClr val="00B0F0"/>
                </a:solidFill>
              </a:rPr>
              <a:t>E red=contaminated</a:t>
            </a:r>
            <a:r>
              <a:rPr lang="en-GB" dirty="0" smtClean="0"/>
              <a:t>)</a:t>
            </a:r>
          </a:p>
          <a:p>
            <a:r>
              <a:rPr lang="en-GB" dirty="0"/>
              <a:t>Users suggested to </a:t>
            </a:r>
            <a:r>
              <a:rPr lang="en-GB" dirty="0">
                <a:solidFill>
                  <a:srgbClr val="00B0F0"/>
                </a:solidFill>
              </a:rPr>
              <a:t>improve symbols </a:t>
            </a:r>
            <a:r>
              <a:rPr lang="en-GB" dirty="0"/>
              <a:t>in order to be clear that they indicate reliability and uncertainty level and not </a:t>
            </a:r>
            <a:r>
              <a:rPr lang="en-GB" dirty="0" smtClean="0"/>
              <a:t>contamination</a:t>
            </a:r>
          </a:p>
          <a:p>
            <a:r>
              <a:rPr lang="en-GB" dirty="0"/>
              <a:t>End-users also questioned whether decision-makers </a:t>
            </a:r>
            <a:r>
              <a:rPr lang="en-GB" dirty="0">
                <a:solidFill>
                  <a:srgbClr val="00B0F0"/>
                </a:solidFill>
              </a:rPr>
              <a:t>would understand </a:t>
            </a:r>
            <a:r>
              <a:rPr lang="en-GB" dirty="0"/>
              <a:t>that this is </a:t>
            </a:r>
            <a:r>
              <a:rPr lang="en-GB" dirty="0" smtClean="0"/>
              <a:t>reliability</a:t>
            </a:r>
          </a:p>
          <a:p>
            <a:r>
              <a:rPr lang="en-GB" dirty="0"/>
              <a:t>An additional concern was expressed related to input for the colours, users said that they </a:t>
            </a:r>
            <a:r>
              <a:rPr lang="en-GB" dirty="0">
                <a:solidFill>
                  <a:srgbClr val="00B0F0"/>
                </a:solidFill>
              </a:rPr>
              <a:t>might ignore this option or forget </a:t>
            </a:r>
            <a:r>
              <a:rPr lang="en-GB" dirty="0"/>
              <a:t>to give an input in the system in a stressful situation</a:t>
            </a:r>
            <a:r>
              <a:rPr lang="en-GB" dirty="0" smtClean="0"/>
              <a:t>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571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3900CF-FF43-4C84-A672-03FB2F0A1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7" y="333379"/>
            <a:ext cx="7349825" cy="561975"/>
          </a:xfrm>
        </p:spPr>
        <p:txBody>
          <a:bodyPr/>
          <a:lstStyle/>
          <a:p>
            <a:r>
              <a:rPr lang="en-US" dirty="0" err="1" smtClean="0"/>
              <a:t>Visualisation</a:t>
            </a:r>
            <a:r>
              <a:rPr lang="en-US" dirty="0" smtClean="0"/>
              <a:t> of ensemble results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423524-A6F3-4C9C-B18B-8C1CFB215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Within CONFIDENCE we have applied the ensemble approach to deal with uncertainties in the early phase</a:t>
            </a:r>
          </a:p>
          <a:p>
            <a:pPr lvl="1"/>
            <a:r>
              <a:rPr lang="en-US" dirty="0" smtClean="0"/>
              <a:t>Ensembles of weather forecast (e.g. 10 – 30 ensemble members)</a:t>
            </a:r>
          </a:p>
          <a:p>
            <a:pPr lvl="1"/>
            <a:r>
              <a:rPr lang="en-US" dirty="0" smtClean="0"/>
              <a:t>Ensembles of source terms (e.g. 3 – 10 ensemble members)</a:t>
            </a:r>
          </a:p>
          <a:p>
            <a:r>
              <a:rPr lang="en-US" dirty="0" smtClean="0"/>
              <a:t>Assuming 20 meteorological ensembles and 3 source terms, 60 different calculations would be performed and can be used for presentation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Percentiles or density </a:t>
            </a:r>
            <a:r>
              <a:rPr lang="en-US" dirty="0" smtClean="0"/>
              <a:t>maps can be </a:t>
            </a:r>
            <a:r>
              <a:rPr lang="en-US" dirty="0" err="1" smtClean="0"/>
              <a:t>visualised</a:t>
            </a:r>
            <a:endParaRPr lang="en-US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377643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1149</Words>
  <Application>Microsoft Office PowerPoint</Application>
  <PresentationFormat>Bildschirmpräsentation (4:3)</PresentationFormat>
  <Paragraphs>177</Paragraphs>
  <Slides>17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Interstate-Regular</vt:lpstr>
      <vt:lpstr>Times New Roman</vt:lpstr>
      <vt:lpstr>KIT-PPT_Master_en_2016</vt:lpstr>
      <vt:lpstr>PowerPoint-Präsentation</vt:lpstr>
      <vt:lpstr>Content</vt:lpstr>
      <vt:lpstr>Introduction</vt:lpstr>
      <vt:lpstr>Indicators – proposal</vt:lpstr>
      <vt:lpstr>Input weather</vt:lpstr>
      <vt:lpstr>Indicator in result tree</vt:lpstr>
      <vt:lpstr>Indicator map result</vt:lpstr>
      <vt:lpstr>Feedback from end users</vt:lpstr>
      <vt:lpstr>Visualisation of ensemble results</vt:lpstr>
      <vt:lpstr>Example visualisations</vt:lpstr>
      <vt:lpstr>Overview of events used for feedback</vt:lpstr>
      <vt:lpstr>General comments</vt:lpstr>
      <vt:lpstr>Improve format of the map</vt:lpstr>
      <vt:lpstr>Improve design of the map</vt:lpstr>
      <vt:lpstr>Additional comments</vt:lpstr>
      <vt:lpstr>Conclusions </vt:lpstr>
      <vt:lpstr>PowerPoint-Präsentation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Raskob, Wolfgang (IKET)</cp:lastModifiedBy>
  <cp:revision>190</cp:revision>
  <cp:lastPrinted>2018-04-18T13:30:26Z</cp:lastPrinted>
  <dcterms:created xsi:type="dcterms:W3CDTF">2015-12-14T06:33:20Z</dcterms:created>
  <dcterms:modified xsi:type="dcterms:W3CDTF">2019-11-27T13:35:21Z</dcterms:modified>
</cp:coreProperties>
</file>