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0" r:id="rId2"/>
    <p:sldId id="280" r:id="rId3"/>
    <p:sldId id="314" r:id="rId4"/>
    <p:sldId id="342" r:id="rId5"/>
    <p:sldId id="343" r:id="rId6"/>
    <p:sldId id="339" r:id="rId7"/>
    <p:sldId id="340" r:id="rId8"/>
    <p:sldId id="328" r:id="rId9"/>
    <p:sldId id="307" r:id="rId10"/>
    <p:sldId id="268" r:id="rId11"/>
    <p:sldId id="270" r:id="rId12"/>
    <p:sldId id="271" r:id="rId13"/>
    <p:sldId id="324" r:id="rId14"/>
    <p:sldId id="275" r:id="rId15"/>
    <p:sldId id="346" r:id="rId16"/>
    <p:sldId id="345" r:id="rId17"/>
    <p:sldId id="302" r:id="rId18"/>
    <p:sldId id="317" r:id="rId19"/>
    <p:sldId id="315" r:id="rId20"/>
    <p:sldId id="341" r:id="rId21"/>
    <p:sldId id="344" r:id="rId22"/>
    <p:sldId id="330" r:id="rId23"/>
    <p:sldId id="282" r:id="rId24"/>
    <p:sldId id="285" r:id="rId25"/>
    <p:sldId id="286" r:id="rId26"/>
    <p:sldId id="347" r:id="rId27"/>
    <p:sldId id="316" r:id="rId28"/>
    <p:sldId id="292" r:id="rId29"/>
    <p:sldId id="295" r:id="rId30"/>
    <p:sldId id="337" r:id="rId31"/>
    <p:sldId id="338" r:id="rId32"/>
    <p:sldId id="320" r:id="rId3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RSAKISSOK Irene" initials="KI" lastIdx="17" clrIdx="0">
    <p:extLst>
      <p:ext uri="{19B8F6BF-5375-455C-9EA6-DF929625EA0E}">
        <p15:presenceInfo xmlns:p15="http://schemas.microsoft.com/office/powerpoint/2012/main" userId="KORSAKISSOK Iren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A0B1"/>
    <a:srgbClr val="4A7EBB"/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2" autoAdjust="0"/>
    <p:restoredTop sz="91212" autoAdjust="0"/>
  </p:normalViewPr>
  <p:slideViewPr>
    <p:cSldViewPr>
      <p:cViewPr varScale="1">
        <p:scale>
          <a:sx n="86" d="100"/>
          <a:sy n="86" d="100"/>
        </p:scale>
        <p:origin x="667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‹Nr.›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02.12.2019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602000" y="2529000"/>
            <a:ext cx="6255000" cy="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Scenario-based discussion 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Block 1: early phase counter measures</a:t>
            </a:r>
          </a:p>
          <a:p>
            <a:pPr algn="ctr" eaLnBrk="1" hangingPunct="1">
              <a:lnSpc>
                <a:spcPct val="90000"/>
              </a:lnSpc>
            </a:pPr>
            <a:endParaRPr lang="en-US" altLang="de-DE" sz="2600" b="1" dirty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Interactive discussion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04912" y="410400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i="1" noProof="1" smtClean="0"/>
              <a:t>Facilitators</a:t>
            </a:r>
            <a:r>
              <a:rPr lang="de-DE" altLang="de-DE" sz="1600" noProof="1" smtClean="0"/>
              <a:t>: T</a:t>
            </a:r>
            <a:r>
              <a:rPr lang="de-DE" altLang="de-DE" sz="1600" noProof="1"/>
              <a:t>. Hamburger</a:t>
            </a:r>
            <a:r>
              <a:rPr lang="de-DE" altLang="de-DE" sz="1600" baseline="30000" noProof="1"/>
              <a:t>1</a:t>
            </a:r>
            <a:r>
              <a:rPr lang="de-DE" altLang="de-DE" sz="1600" noProof="1"/>
              <a:t>,  S. Leadbetter</a:t>
            </a:r>
            <a:r>
              <a:rPr lang="de-DE" altLang="de-DE" sz="1600" baseline="30000" noProof="1"/>
              <a:t>2</a:t>
            </a:r>
            <a:r>
              <a:rPr lang="de-DE" altLang="de-DE" sz="1600" noProof="1"/>
              <a:t>, C. Turcanu</a:t>
            </a:r>
            <a:r>
              <a:rPr lang="de-DE" altLang="de-DE" sz="1600" baseline="30000" noProof="1"/>
              <a:t>3</a:t>
            </a:r>
            <a:r>
              <a:rPr lang="de-DE" altLang="de-DE" sz="1600" noProof="1"/>
              <a:t>, I. Korsakissok</a:t>
            </a:r>
            <a:r>
              <a:rPr lang="de-DE" altLang="de-DE" sz="1600" baseline="30000" noProof="1"/>
              <a:t>4</a:t>
            </a:r>
          </a:p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baseline="30000" noProof="1" smtClean="0"/>
              <a:t>1</a:t>
            </a:r>
            <a:r>
              <a:rPr lang="de-DE" altLang="de-DE" sz="1600" noProof="1" smtClean="0"/>
              <a:t>BfS </a:t>
            </a:r>
            <a:r>
              <a:rPr lang="de-DE" altLang="de-DE" sz="1600" noProof="1"/>
              <a:t>(Germany), </a:t>
            </a:r>
            <a:r>
              <a:rPr lang="de-DE" altLang="de-DE" sz="1600" baseline="30000" noProof="1"/>
              <a:t>2</a:t>
            </a:r>
            <a:r>
              <a:rPr lang="de-DE" altLang="de-DE" sz="1600" noProof="1"/>
              <a:t>UK MetOffice (UK), </a:t>
            </a:r>
            <a:r>
              <a:rPr lang="de-DE" altLang="de-DE" sz="1600" baseline="30000" noProof="1"/>
              <a:t>3</a:t>
            </a:r>
            <a:r>
              <a:rPr lang="de-DE" altLang="de-DE" sz="1600" noProof="1"/>
              <a:t>SCK●CEN (Belgium), </a:t>
            </a:r>
            <a:r>
              <a:rPr lang="de-DE" altLang="de-DE" sz="1600" baseline="30000" noProof="1" smtClean="0"/>
              <a:t>4</a:t>
            </a:r>
            <a:r>
              <a:rPr lang="de-DE" altLang="de-DE" sz="1600" noProof="1" smtClean="0"/>
              <a:t>IRSN (</a:t>
            </a:r>
            <a:r>
              <a:rPr lang="de-DE" altLang="de-DE" sz="1600" noProof="1"/>
              <a:t>France) </a:t>
            </a:r>
            <a:endParaRPr lang="en-US" altLang="de-DE" sz="16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1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786" y="729000"/>
            <a:ext cx="5630429" cy="54864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241475" cy="561975"/>
          </a:xfrm>
        </p:spPr>
        <p:txBody>
          <a:bodyPr/>
          <a:lstStyle/>
          <a:p>
            <a:r>
              <a:rPr lang="en-GB" dirty="0"/>
              <a:t>Prognostic frequency </a:t>
            </a:r>
            <a:r>
              <a:rPr lang="en-GB" dirty="0" smtClean="0"/>
              <a:t>map</a:t>
            </a:r>
            <a:br>
              <a:rPr lang="en-GB" dirty="0" smtClean="0"/>
            </a:br>
            <a:r>
              <a:rPr lang="en-GB" dirty="0" smtClean="0"/>
              <a:t>for </a:t>
            </a:r>
            <a:r>
              <a:rPr lang="en-GB" dirty="0"/>
              <a:t>areas </a:t>
            </a:r>
            <a:r>
              <a:rPr lang="en-GB" dirty="0" smtClean="0"/>
              <a:t>above the </a:t>
            </a:r>
            <a:r>
              <a:rPr lang="en-GB" dirty="0"/>
              <a:t>threshold value </a:t>
            </a:r>
            <a:r>
              <a:rPr lang="en-GB" dirty="0" smtClean="0"/>
              <a:t>for sheltering</a:t>
            </a:r>
            <a:endParaRPr lang="en-GB" dirty="0"/>
          </a:p>
        </p:txBody>
      </p:sp>
      <p:sp>
        <p:nvSpPr>
          <p:cNvPr id="6" name="Rechteck 5"/>
          <p:cNvSpPr/>
          <p:nvPr/>
        </p:nvSpPr>
        <p:spPr>
          <a:xfrm>
            <a:off x="1911512" y="1044000"/>
            <a:ext cx="5135488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10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" name="Rechteck 5"/>
          <p:cNvSpPr/>
          <p:nvPr/>
        </p:nvSpPr>
        <p:spPr>
          <a:xfrm>
            <a:off x="3943" y="5769000"/>
            <a:ext cx="2475000" cy="41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Probability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of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threshold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exceedance</a:t>
            </a:r>
            <a:r>
              <a:rPr lang="de-DE" sz="1200" dirty="0" smtClean="0">
                <a:solidFill>
                  <a:schemeClr val="tx1"/>
                </a:solidFill>
              </a:rPr>
              <a:t> 0%:</a:t>
            </a:r>
          </a:p>
          <a:p>
            <a:pPr algn="ctr"/>
            <a:r>
              <a:rPr lang="de-DE" sz="1200" b="1" dirty="0" err="1" smtClean="0">
                <a:solidFill>
                  <a:schemeClr val="tx1"/>
                </a:solidFill>
              </a:rPr>
              <a:t>No</a:t>
            </a:r>
            <a:r>
              <a:rPr lang="de-DE" sz="1200" b="1" dirty="0" smtClean="0">
                <a:solidFill>
                  <a:schemeClr val="tx1"/>
                </a:solidFill>
              </a:rPr>
              <a:t> </a:t>
            </a:r>
            <a:r>
              <a:rPr lang="de-DE" sz="1200" b="1" dirty="0" err="1" smtClean="0">
                <a:solidFill>
                  <a:schemeClr val="tx1"/>
                </a:solidFill>
              </a:rPr>
              <a:t>member</a:t>
            </a:r>
            <a:r>
              <a:rPr lang="de-DE" sz="1200" b="1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forecasts</a:t>
            </a:r>
            <a:r>
              <a:rPr lang="de-DE" sz="1200" dirty="0" smtClean="0">
                <a:solidFill>
                  <a:schemeClr val="tx1"/>
                </a:solidFill>
              </a:rPr>
              <a:t> a </a:t>
            </a:r>
            <a:r>
              <a:rPr lang="de-DE" sz="1200" dirty="0" err="1" smtClean="0">
                <a:solidFill>
                  <a:schemeClr val="tx1"/>
                </a:solidFill>
              </a:rPr>
              <a:t>threshold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exceedance</a:t>
            </a:r>
            <a:r>
              <a:rPr lang="de-DE" sz="1200" dirty="0" smtClean="0">
                <a:solidFill>
                  <a:schemeClr val="tx1"/>
                </a:solidFill>
              </a:rPr>
              <a:t> in </a:t>
            </a:r>
            <a:r>
              <a:rPr lang="de-DE" sz="1200" dirty="0" err="1" smtClean="0">
                <a:solidFill>
                  <a:schemeClr val="tx1"/>
                </a:solidFill>
              </a:rPr>
              <a:t>this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area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8" name="Rechteck 5"/>
          <p:cNvSpPr/>
          <p:nvPr/>
        </p:nvSpPr>
        <p:spPr>
          <a:xfrm>
            <a:off x="6597000" y="5679000"/>
            <a:ext cx="2475000" cy="41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Probability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of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threshold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exceedance</a:t>
            </a:r>
            <a:r>
              <a:rPr lang="de-DE" sz="1200" dirty="0" smtClean="0">
                <a:solidFill>
                  <a:schemeClr val="tx1"/>
                </a:solidFill>
              </a:rPr>
              <a:t> 100%:</a:t>
            </a:r>
          </a:p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All </a:t>
            </a:r>
            <a:r>
              <a:rPr lang="de-DE" sz="1200" b="1" dirty="0" err="1" smtClean="0">
                <a:solidFill>
                  <a:schemeClr val="tx1"/>
                </a:solidFill>
              </a:rPr>
              <a:t>members</a:t>
            </a:r>
            <a:r>
              <a:rPr lang="de-DE" sz="1200" b="1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forecasts</a:t>
            </a:r>
            <a:r>
              <a:rPr lang="de-DE" sz="1200" dirty="0" smtClean="0">
                <a:solidFill>
                  <a:schemeClr val="tx1"/>
                </a:solidFill>
              </a:rPr>
              <a:t> a </a:t>
            </a:r>
            <a:r>
              <a:rPr lang="de-DE" sz="1200" dirty="0" err="1" smtClean="0">
                <a:solidFill>
                  <a:schemeClr val="tx1"/>
                </a:solidFill>
              </a:rPr>
              <a:t>threshold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exceedance</a:t>
            </a:r>
            <a:r>
              <a:rPr lang="de-DE" sz="1200" dirty="0" smtClean="0">
                <a:solidFill>
                  <a:schemeClr val="tx1"/>
                </a:solidFill>
              </a:rPr>
              <a:t> in </a:t>
            </a:r>
            <a:r>
              <a:rPr lang="de-DE" sz="1200" dirty="0" err="1" smtClean="0">
                <a:solidFill>
                  <a:schemeClr val="tx1"/>
                </a:solidFill>
              </a:rPr>
              <a:t>this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area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endParaRPr lang="de-DE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1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Impact on population – focus on sheltering</a:t>
            </a: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86" y="1224008"/>
            <a:ext cx="8558429" cy="440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5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7000" y="271344"/>
            <a:ext cx="6911975" cy="561975"/>
          </a:xfrm>
        </p:spPr>
        <p:txBody>
          <a:bodyPr/>
          <a:lstStyle/>
          <a:p>
            <a:r>
              <a:rPr lang="en-GB" dirty="0" smtClean="0"/>
              <a:t>“Worst case” scenario</a:t>
            </a:r>
            <a:br>
              <a:rPr lang="en-GB" dirty="0" smtClean="0"/>
            </a:br>
            <a:r>
              <a:rPr lang="en-GB" dirty="0" smtClean="0"/>
              <a:t>in terms of population – focus on sheltering</a:t>
            </a: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2" y="1014979"/>
            <a:ext cx="4954778" cy="4828042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947389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10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000" y="1674000"/>
            <a:ext cx="3510000" cy="335522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1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000" y="1715288"/>
            <a:ext cx="1400560" cy="661012"/>
          </a:xfrm>
          <a:prstGeom prst="rect">
            <a:avLst/>
          </a:prstGeom>
        </p:spPr>
      </p:pic>
      <p:sp>
        <p:nvSpPr>
          <p:cNvPr id="3" name="Ellipse 2"/>
          <p:cNvSpPr/>
          <p:nvPr/>
        </p:nvSpPr>
        <p:spPr>
          <a:xfrm rot="1575481">
            <a:off x="2252389" y="2130945"/>
            <a:ext cx="450000" cy="175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5255914" y="5139000"/>
            <a:ext cx="3240000" cy="10156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The </a:t>
            </a:r>
            <a:r>
              <a:rPr lang="fr-FR" sz="1200" dirty="0" err="1" smtClean="0"/>
              <a:t>worst</a:t>
            </a:r>
            <a:r>
              <a:rPr lang="fr-FR" sz="1200" dirty="0" smtClean="0"/>
              <a:t> case scenario corresponds to 1 </a:t>
            </a:r>
            <a:r>
              <a:rPr lang="fr-FR" sz="1200" dirty="0" err="1" smtClean="0"/>
              <a:t>particular</a:t>
            </a:r>
            <a:r>
              <a:rPr lang="fr-FR" sz="1200" dirty="0" smtClean="0"/>
              <a:t> </a:t>
            </a:r>
            <a:r>
              <a:rPr lang="fr-FR" sz="1200" dirty="0" err="1" smtClean="0"/>
              <a:t>member</a:t>
            </a: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b="1" dirty="0" err="1" smtClean="0"/>
              <a:t>within</a:t>
            </a:r>
            <a:r>
              <a:rPr lang="fr-FR" sz="1200" b="1" dirty="0" smtClean="0"/>
              <a:t> a </a:t>
            </a:r>
            <a:r>
              <a:rPr lang="fr-FR" sz="1200" b="1" dirty="0" err="1" smtClean="0"/>
              <a:t>low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probability</a:t>
            </a:r>
            <a:r>
              <a:rPr lang="fr-FR" sz="1200" b="1" dirty="0" smtClean="0"/>
              <a:t> area</a:t>
            </a:r>
            <a:r>
              <a:rPr lang="fr-FR" sz="1200" dirty="0"/>
              <a:t/>
            </a:r>
            <a:br>
              <a:rPr lang="fr-FR" sz="1200" dirty="0"/>
            </a:br>
            <a:r>
              <a:rPr lang="fr-FR" sz="1200" dirty="0" smtClean="0"/>
              <a:t>(</a:t>
            </a:r>
            <a:r>
              <a:rPr lang="fr-FR" sz="1200" dirty="0" err="1" smtClean="0"/>
              <a:t>only</a:t>
            </a:r>
            <a:r>
              <a:rPr lang="fr-FR" sz="1200" dirty="0" smtClean="0"/>
              <a:t> few </a:t>
            </a:r>
            <a:r>
              <a:rPr lang="fr-FR" sz="1200" dirty="0" err="1" smtClean="0"/>
              <a:t>members</a:t>
            </a:r>
            <a:r>
              <a:rPr lang="fr-FR" sz="1200" dirty="0" smtClean="0"/>
              <a:t>, out of 50, </a:t>
            </a:r>
            <a:r>
              <a:rPr lang="fr-FR" sz="1200" dirty="0" err="1" smtClean="0"/>
              <a:t>feature</a:t>
            </a:r>
            <a:r>
              <a:rPr lang="fr-FR" sz="1200" dirty="0" smtClean="0"/>
              <a:t> a </a:t>
            </a:r>
            <a:r>
              <a:rPr lang="fr-FR" sz="1200" dirty="0" err="1" smtClean="0"/>
              <a:t>threshold</a:t>
            </a:r>
            <a:r>
              <a:rPr lang="fr-FR" sz="1200" dirty="0" smtClean="0"/>
              <a:t> </a:t>
            </a:r>
            <a:r>
              <a:rPr lang="fr-FR" sz="1200" dirty="0" err="1" smtClean="0"/>
              <a:t>exceedance</a:t>
            </a:r>
            <a:r>
              <a:rPr lang="fr-FR" sz="1200" dirty="0" smtClean="0"/>
              <a:t> in </a:t>
            </a:r>
            <a:r>
              <a:rPr lang="fr-FR" sz="1200" dirty="0" err="1" smtClean="0"/>
              <a:t>this</a:t>
            </a:r>
            <a:r>
              <a:rPr lang="fr-FR" sz="1200" dirty="0" smtClean="0"/>
              <a:t> direction)</a:t>
            </a:r>
            <a:endParaRPr lang="fr-FR" sz="1200" dirty="0"/>
          </a:p>
        </p:txBody>
      </p:sp>
      <p:cxnSp>
        <p:nvCxnSpPr>
          <p:cNvPr id="11" name="Connecteur droit avec flèche 10"/>
          <p:cNvCxnSpPr>
            <a:stCxn id="3" idx="6"/>
          </p:cNvCxnSpPr>
          <p:nvPr/>
        </p:nvCxnSpPr>
        <p:spPr>
          <a:xfrm>
            <a:off x="2679171" y="3107988"/>
            <a:ext cx="3872829" cy="27601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55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384" y="1670343"/>
            <a:ext cx="3481959" cy="332346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7000" y="271344"/>
            <a:ext cx="6911975" cy="561975"/>
          </a:xfrm>
        </p:spPr>
        <p:txBody>
          <a:bodyPr/>
          <a:lstStyle/>
          <a:p>
            <a:r>
              <a:rPr lang="en-GB" dirty="0" smtClean="0"/>
              <a:t>“Least severe case” scenario</a:t>
            </a:r>
            <a:br>
              <a:rPr lang="en-GB" dirty="0" smtClean="0"/>
            </a:br>
            <a:r>
              <a:rPr lang="en-GB" dirty="0" smtClean="0"/>
              <a:t>in terms of population – focus on sheltering</a:t>
            </a: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2" y="1014979"/>
            <a:ext cx="4954778" cy="4828042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947389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10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14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000" y="1715288"/>
            <a:ext cx="1400560" cy="661012"/>
          </a:xfrm>
          <a:prstGeom prst="rect">
            <a:avLst/>
          </a:prstGeom>
        </p:spPr>
      </p:pic>
      <p:sp>
        <p:nvSpPr>
          <p:cNvPr id="3" name="Ellipse 2"/>
          <p:cNvSpPr/>
          <p:nvPr/>
        </p:nvSpPr>
        <p:spPr>
          <a:xfrm rot="19361908">
            <a:off x="2357752" y="3281941"/>
            <a:ext cx="450000" cy="1755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5427000" y="5274000"/>
            <a:ext cx="3240000" cy="6463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The least </a:t>
            </a:r>
            <a:r>
              <a:rPr lang="fr-FR" sz="1200" dirty="0" err="1" smtClean="0"/>
              <a:t>severe</a:t>
            </a:r>
            <a:r>
              <a:rPr lang="fr-FR" sz="1200" dirty="0" smtClean="0"/>
              <a:t> case scenario corresponds to 1 </a:t>
            </a:r>
            <a:r>
              <a:rPr lang="fr-FR" sz="1200" dirty="0" err="1" smtClean="0"/>
              <a:t>particular</a:t>
            </a:r>
            <a:r>
              <a:rPr lang="fr-FR" sz="1200" dirty="0" smtClean="0"/>
              <a:t> </a:t>
            </a:r>
            <a:r>
              <a:rPr lang="fr-FR" sz="1200" dirty="0" err="1" smtClean="0"/>
              <a:t>member</a:t>
            </a: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b="1" dirty="0" err="1" smtClean="0"/>
              <a:t>within</a:t>
            </a:r>
            <a:r>
              <a:rPr lang="fr-FR" sz="1200" b="1" dirty="0" smtClean="0"/>
              <a:t> a high </a:t>
            </a:r>
            <a:r>
              <a:rPr lang="fr-FR" sz="1200" b="1" dirty="0" err="1" smtClean="0"/>
              <a:t>probability</a:t>
            </a:r>
            <a:r>
              <a:rPr lang="fr-FR" sz="1200" b="1" dirty="0" smtClean="0"/>
              <a:t> area.</a:t>
            </a:r>
            <a:endParaRPr lang="fr-FR" sz="1200" dirty="0"/>
          </a:p>
        </p:txBody>
      </p:sp>
      <p:cxnSp>
        <p:nvCxnSpPr>
          <p:cNvPr id="11" name="Connecteur droit avec flèche 10"/>
          <p:cNvCxnSpPr>
            <a:stCxn id="3" idx="6"/>
          </p:cNvCxnSpPr>
          <p:nvPr/>
        </p:nvCxnSpPr>
        <p:spPr>
          <a:xfrm flipV="1">
            <a:off x="2761730" y="3789000"/>
            <a:ext cx="3610270" cy="23408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27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7871" y="414000"/>
            <a:ext cx="7379129" cy="494999"/>
          </a:xfrm>
        </p:spPr>
        <p:txBody>
          <a:bodyPr/>
          <a:lstStyle/>
          <a:p>
            <a:r>
              <a:rPr lang="en-GB" dirty="0"/>
              <a:t>Least severe vs. worst case scenario – focus on sheltering</a:t>
            </a:r>
          </a:p>
        </p:txBody>
      </p:sp>
      <p:sp>
        <p:nvSpPr>
          <p:cNvPr id="6" name="Rechteck 5"/>
          <p:cNvSpPr/>
          <p:nvPr/>
        </p:nvSpPr>
        <p:spPr>
          <a:xfrm>
            <a:off x="722704" y="1179000"/>
            <a:ext cx="3174611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14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7000" y="1674000"/>
            <a:ext cx="3510000" cy="335522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1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000" y="1715288"/>
            <a:ext cx="1400560" cy="66101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31" y="1705757"/>
            <a:ext cx="3481959" cy="332346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000" y="1747045"/>
            <a:ext cx="1400560" cy="661012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633909" y="5137327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10 </a:t>
            </a:r>
            <a:r>
              <a:rPr lang="de-DE" dirty="0" err="1"/>
              <a:t>mSv</a:t>
            </a:r>
            <a:r>
              <a:rPr lang="de-DE" dirty="0"/>
              <a:t>: ~ 35 000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5173703" y="5137327"/>
            <a:ext cx="34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10 </a:t>
            </a:r>
            <a:r>
              <a:rPr lang="de-DE" dirty="0" err="1"/>
              <a:t>mSv</a:t>
            </a:r>
            <a:r>
              <a:rPr lang="de-DE" dirty="0"/>
              <a:t>: ~ 765 000</a:t>
            </a:r>
          </a:p>
        </p:txBody>
      </p:sp>
    </p:spTree>
    <p:extLst>
      <p:ext uri="{BB962C8B-B14F-4D97-AF65-F5344CB8AC3E}">
        <p14:creationId xmlns:p14="http://schemas.microsoft.com/office/powerpoint/2010/main" val="382789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222" y="1014979"/>
            <a:ext cx="4954778" cy="482804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241475" cy="561975"/>
          </a:xfrm>
        </p:spPr>
        <p:txBody>
          <a:bodyPr/>
          <a:lstStyle/>
          <a:p>
            <a:r>
              <a:rPr lang="en-GB" dirty="0"/>
              <a:t>Prognostic frequency </a:t>
            </a:r>
            <a:r>
              <a:rPr lang="en-GB" dirty="0" smtClean="0"/>
              <a:t>map</a:t>
            </a:r>
            <a:br>
              <a:rPr lang="en-GB" dirty="0" smtClean="0"/>
            </a:br>
            <a:r>
              <a:rPr lang="en-GB" dirty="0" smtClean="0"/>
              <a:t>for </a:t>
            </a:r>
            <a:r>
              <a:rPr lang="en-GB" dirty="0"/>
              <a:t>areas </a:t>
            </a:r>
            <a:r>
              <a:rPr lang="en-GB" dirty="0" smtClean="0"/>
              <a:t>above the </a:t>
            </a:r>
            <a:r>
              <a:rPr lang="en-GB" dirty="0"/>
              <a:t>threshold </a:t>
            </a:r>
            <a:r>
              <a:rPr lang="en-GB" dirty="0" smtClean="0"/>
              <a:t>values</a:t>
            </a:r>
            <a:endParaRPr lang="en-GB" dirty="0"/>
          </a:p>
        </p:txBody>
      </p:sp>
      <p:sp>
        <p:nvSpPr>
          <p:cNvPr id="6" name="Rechteck 5"/>
          <p:cNvSpPr/>
          <p:nvPr/>
        </p:nvSpPr>
        <p:spPr>
          <a:xfrm>
            <a:off x="4098867" y="1179000"/>
            <a:ext cx="5135488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10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6"/>
          <a:stretch/>
        </p:blipFill>
        <p:spPr>
          <a:xfrm>
            <a:off x="1" y="1014979"/>
            <a:ext cx="4347000" cy="4828042"/>
          </a:xfrm>
          <a:prstGeom prst="rect">
            <a:avLst/>
          </a:prstGeom>
        </p:spPr>
      </p:pic>
      <p:sp>
        <p:nvSpPr>
          <p:cNvPr id="9" name="Rechteck 5"/>
          <p:cNvSpPr/>
          <p:nvPr/>
        </p:nvSpPr>
        <p:spPr>
          <a:xfrm>
            <a:off x="589326" y="1179000"/>
            <a:ext cx="3305389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</a:t>
            </a:r>
            <a:r>
              <a:rPr lang="de-DE" dirty="0" smtClean="0">
                <a:solidFill>
                  <a:schemeClr val="tx1"/>
                </a:solidFill>
              </a:rPr>
              <a:t>100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14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542925" y="4857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kern="0" dirty="0" smtClean="0"/>
              <a:t>Additional background information available</a:t>
            </a:r>
            <a:endParaRPr lang="en-GB" kern="0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8356600" cy="2995437"/>
          </a:xfrm>
        </p:spPr>
        <p:txBody>
          <a:bodyPr/>
          <a:lstStyle/>
          <a:p>
            <a:r>
              <a:rPr lang="fr-FR" sz="1700" dirty="0" smtClean="0"/>
              <a:t>Population </a:t>
            </a:r>
            <a:r>
              <a:rPr lang="fr-FR" sz="1700" dirty="0" err="1" smtClean="0"/>
              <a:t>density</a:t>
            </a:r>
            <a:r>
              <a:rPr lang="fr-FR" sz="1700" dirty="0" smtClean="0"/>
              <a:t> in the </a:t>
            </a:r>
            <a:r>
              <a:rPr lang="fr-FR" sz="1700" dirty="0" err="1" smtClean="0"/>
              <a:t>Netherlands</a:t>
            </a:r>
            <a:endParaRPr lang="fr-FR" sz="1700" dirty="0" smtClean="0"/>
          </a:p>
          <a:p>
            <a:r>
              <a:rPr lang="fr-FR" sz="1700" dirty="0" err="1" smtClean="0"/>
              <a:t>Hospitals</a:t>
            </a:r>
            <a:r>
              <a:rPr lang="fr-FR" sz="1700" dirty="0" smtClean="0"/>
              <a:t> in the </a:t>
            </a:r>
            <a:r>
              <a:rPr lang="fr-FR" sz="1700" dirty="0" err="1" smtClean="0"/>
              <a:t>Netherlands</a:t>
            </a:r>
            <a:endParaRPr lang="fr-FR" sz="1700" dirty="0" smtClean="0"/>
          </a:p>
          <a:p>
            <a:r>
              <a:rPr lang="fr-FR" sz="1700" dirty="0" smtClean="0"/>
              <a:t>Land </a:t>
            </a:r>
            <a:r>
              <a:rPr lang="fr-FR" sz="1700" dirty="0" err="1" smtClean="0"/>
              <a:t>Cover</a:t>
            </a:r>
            <a:r>
              <a:rPr lang="fr-FR" sz="1700" dirty="0" smtClean="0"/>
              <a:t> (</a:t>
            </a:r>
            <a:r>
              <a:rPr lang="fr-FR" sz="1700" dirty="0" err="1" smtClean="0"/>
              <a:t>urban</a:t>
            </a:r>
            <a:r>
              <a:rPr lang="fr-FR" sz="1700" dirty="0"/>
              <a:t> </a:t>
            </a:r>
            <a:r>
              <a:rPr lang="fr-FR" sz="1700" dirty="0" smtClean="0"/>
              <a:t>areas / </a:t>
            </a:r>
            <a:r>
              <a:rPr lang="fr-FR" sz="1700" dirty="0" err="1" smtClean="0"/>
              <a:t>Pastures</a:t>
            </a:r>
            <a:r>
              <a:rPr lang="fr-FR" sz="1700" dirty="0" smtClean="0"/>
              <a:t> / Agricultural areas </a:t>
            </a:r>
            <a:r>
              <a:rPr lang="fr-FR" sz="1700" dirty="0" err="1" smtClean="0"/>
              <a:t>without</a:t>
            </a:r>
            <a:r>
              <a:rPr lang="fr-FR" sz="1700" dirty="0" smtClean="0"/>
              <a:t> </a:t>
            </a:r>
            <a:r>
              <a:rPr lang="fr-FR" sz="1700" dirty="0" err="1" smtClean="0"/>
              <a:t>pastures</a:t>
            </a:r>
            <a:r>
              <a:rPr lang="fr-FR" sz="1700" smtClean="0"/>
              <a:t>)</a:t>
            </a:r>
            <a:endParaRPr lang="fr-FR" sz="1500" dirty="0"/>
          </a:p>
          <a:p>
            <a:pPr marL="0" indent="0">
              <a:buNone/>
            </a:pPr>
            <a:endParaRPr lang="en-GB" sz="1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3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information – stage 2</a:t>
            </a:r>
            <a:br>
              <a:rPr lang="en-GB" dirty="0" smtClean="0"/>
            </a:br>
            <a:r>
              <a:rPr lang="en-GB" dirty="0" smtClean="0"/>
              <a:t>Estimated time to release: 12 hours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8356600" cy="2995437"/>
          </a:xfrm>
        </p:spPr>
        <p:txBody>
          <a:bodyPr/>
          <a:lstStyle/>
          <a:p>
            <a:r>
              <a:rPr lang="en-GB" sz="1700" dirty="0" smtClean="0"/>
              <a:t>There is an accident on the </a:t>
            </a:r>
            <a:r>
              <a:rPr lang="en-GB" sz="1700" dirty="0" err="1" smtClean="0"/>
              <a:t>Borssele</a:t>
            </a:r>
            <a:r>
              <a:rPr lang="en-GB" sz="1700" dirty="0" smtClean="0"/>
              <a:t> NPP. Experts have produced an estimation of the potential release that may occur </a:t>
            </a:r>
            <a:r>
              <a:rPr lang="en-GB" sz="1700" dirty="0" smtClean="0">
                <a:solidFill>
                  <a:srgbClr val="C00000"/>
                </a:solidFill>
              </a:rPr>
              <a:t>within the next 12h</a:t>
            </a:r>
            <a:r>
              <a:rPr lang="en-GB" sz="1700" dirty="0" smtClean="0"/>
              <a:t>, with an uncertainty on the release time and meteorology (wind direction change is forecast). </a:t>
            </a:r>
          </a:p>
          <a:p>
            <a:pPr lvl="1"/>
            <a:r>
              <a:rPr lang="en-GB" sz="1500" dirty="0" smtClean="0"/>
              <a:t>Estimated </a:t>
            </a:r>
            <a:r>
              <a:rPr lang="en-GB" sz="1500" dirty="0"/>
              <a:t>release date and time: 12 July 2017 </a:t>
            </a:r>
            <a:r>
              <a:rPr lang="en-GB" sz="1500" dirty="0" smtClean="0">
                <a:solidFill>
                  <a:srgbClr val="C00000"/>
                </a:solidFill>
              </a:rPr>
              <a:t>15:00 </a:t>
            </a:r>
            <a:r>
              <a:rPr lang="en-GB" sz="1500" dirty="0">
                <a:solidFill>
                  <a:srgbClr val="C00000"/>
                </a:solidFill>
              </a:rPr>
              <a:t>UTC </a:t>
            </a:r>
            <a:r>
              <a:rPr lang="en-GB" sz="1500" dirty="0" smtClean="0">
                <a:solidFill>
                  <a:srgbClr val="C00000"/>
                </a:solidFill>
              </a:rPr>
              <a:t>(17:00 </a:t>
            </a:r>
            <a:r>
              <a:rPr lang="en-GB" sz="1500" dirty="0">
                <a:solidFill>
                  <a:srgbClr val="C00000"/>
                </a:solidFill>
              </a:rPr>
              <a:t>local time)</a:t>
            </a:r>
          </a:p>
          <a:p>
            <a:pPr lvl="1"/>
            <a:r>
              <a:rPr lang="en-GB" sz="1500" dirty="0" smtClean="0">
                <a:solidFill>
                  <a:srgbClr val="C00000"/>
                </a:solidFill>
              </a:rPr>
              <a:t>No uncertainty on </a:t>
            </a:r>
            <a:r>
              <a:rPr lang="en-GB" sz="1500" dirty="0">
                <a:solidFill>
                  <a:srgbClr val="C00000"/>
                </a:solidFill>
              </a:rPr>
              <a:t>release </a:t>
            </a:r>
            <a:r>
              <a:rPr lang="en-GB" sz="1500" dirty="0" smtClean="0">
                <a:solidFill>
                  <a:srgbClr val="C00000"/>
                </a:solidFill>
              </a:rPr>
              <a:t>time</a:t>
            </a:r>
          </a:p>
          <a:p>
            <a:pPr lvl="1"/>
            <a:r>
              <a:rPr lang="en-GB" sz="1500" dirty="0"/>
              <a:t>Uncertainty of meteorological data: 10 members considered </a:t>
            </a:r>
            <a:r>
              <a:rPr lang="en-GB" sz="1500" dirty="0" smtClean="0"/>
              <a:t>(no change)</a:t>
            </a:r>
            <a:endParaRPr lang="en-GB" sz="1500" dirty="0" smtClean="0">
              <a:solidFill>
                <a:srgbClr val="C00000"/>
              </a:solidFill>
            </a:endParaRPr>
          </a:p>
          <a:p>
            <a:r>
              <a:rPr lang="en-GB" sz="1500" dirty="0" smtClean="0">
                <a:solidFill>
                  <a:srgbClr val="C00000"/>
                </a:solidFill>
              </a:rPr>
              <a:t>Decision has to be made now to protect the population</a:t>
            </a:r>
          </a:p>
          <a:p>
            <a:r>
              <a:rPr lang="fr-FR" sz="1500" dirty="0" err="1" smtClean="0"/>
              <a:t>Presentation</a:t>
            </a:r>
            <a:r>
              <a:rPr lang="fr-FR" sz="1500" dirty="0" smtClean="0"/>
              <a:t> of </a:t>
            </a:r>
            <a:r>
              <a:rPr lang="fr-FR" sz="1500" dirty="0" err="1" smtClean="0"/>
              <a:t>several</a:t>
            </a:r>
            <a:r>
              <a:rPr lang="fr-FR" sz="1500" dirty="0" smtClean="0"/>
              <a:t> </a:t>
            </a:r>
            <a:r>
              <a:rPr lang="fr-FR" sz="1500" dirty="0" err="1" smtClean="0"/>
              <a:t>maps</a:t>
            </a:r>
            <a:r>
              <a:rPr lang="fr-FR" sz="1500" dirty="0" smtClean="0"/>
              <a:t> / support </a:t>
            </a:r>
            <a:r>
              <a:rPr lang="fr-FR" sz="1500" dirty="0" err="1" smtClean="0"/>
              <a:t>followed</a:t>
            </a:r>
            <a:r>
              <a:rPr lang="fr-FR" sz="1500" dirty="0" smtClean="0"/>
              <a:t> by 10-minutes discussion</a:t>
            </a:r>
          </a:p>
          <a:p>
            <a:r>
              <a:rPr lang="fr-FR" sz="1500" dirty="0" smtClean="0"/>
              <a:t>Focus </a:t>
            </a:r>
            <a:r>
              <a:rPr lang="fr-FR" sz="1500" dirty="0"/>
              <a:t>on: </a:t>
            </a:r>
          </a:p>
          <a:p>
            <a:pPr lvl="1"/>
            <a:r>
              <a:rPr lang="fr-FR" sz="1500" dirty="0" err="1" smtClean="0"/>
              <a:t>Evacuation</a:t>
            </a:r>
            <a:endParaRPr lang="fr-FR" sz="1500" dirty="0"/>
          </a:p>
          <a:p>
            <a:pPr lvl="1"/>
            <a:r>
              <a:rPr lang="fr-FR" sz="1500" dirty="0" err="1"/>
              <a:t>S</a:t>
            </a:r>
            <a:r>
              <a:rPr lang="fr-FR" sz="1500" dirty="0" err="1" smtClean="0"/>
              <a:t>heltering</a:t>
            </a:r>
            <a:r>
              <a:rPr lang="fr-FR" sz="1500" dirty="0" smtClean="0"/>
              <a:t> </a:t>
            </a:r>
            <a:endParaRPr lang="fr-FR" sz="1500" dirty="0"/>
          </a:p>
          <a:p>
            <a:pPr lvl="1"/>
            <a:r>
              <a:rPr lang="fr-FR" sz="1500" dirty="0"/>
              <a:t>F</a:t>
            </a:r>
            <a:r>
              <a:rPr lang="fr-FR" sz="1500" dirty="0" smtClean="0"/>
              <a:t>ood </a:t>
            </a:r>
            <a:r>
              <a:rPr lang="fr-FR" sz="1500" dirty="0"/>
              <a:t>restriction</a:t>
            </a:r>
          </a:p>
          <a:p>
            <a:pPr marL="0" indent="0">
              <a:buNone/>
            </a:pPr>
            <a:endParaRPr lang="en-GB" sz="1500" dirty="0">
              <a:solidFill>
                <a:srgbClr val="C00000"/>
              </a:solidFill>
            </a:endParaRPr>
          </a:p>
        </p:txBody>
      </p:sp>
      <p:sp>
        <p:nvSpPr>
          <p:cNvPr id="7" name="Rechteck 3"/>
          <p:cNvSpPr/>
          <p:nvPr/>
        </p:nvSpPr>
        <p:spPr>
          <a:xfrm>
            <a:off x="837000" y="1988999"/>
            <a:ext cx="6930000" cy="85500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3"/>
          <p:cNvSpPr/>
          <p:nvPr/>
        </p:nvSpPr>
        <p:spPr>
          <a:xfrm flipV="1">
            <a:off x="837000" y="3624657"/>
            <a:ext cx="1665000" cy="8295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Accolade fermante 8"/>
          <p:cNvSpPr/>
          <p:nvPr/>
        </p:nvSpPr>
        <p:spPr>
          <a:xfrm>
            <a:off x="7767000" y="2304000"/>
            <a:ext cx="135000" cy="512422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Inhaltsplatzhalter 2"/>
          <p:cNvSpPr txBox="1">
            <a:spLocks/>
          </p:cNvSpPr>
          <p:nvPr/>
        </p:nvSpPr>
        <p:spPr bwMode="auto">
          <a:xfrm>
            <a:off x="7848014" y="2333385"/>
            <a:ext cx="1242600" cy="34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kern="0" dirty="0" smtClean="0">
                <a:solidFill>
                  <a:schemeClr val="accent1"/>
                </a:solidFill>
              </a:rPr>
              <a:t>10 simulations</a:t>
            </a:r>
          </a:p>
          <a:p>
            <a:pPr marL="0" indent="0">
              <a:buFontTx/>
              <a:buNone/>
            </a:pPr>
            <a:endParaRPr lang="en-GB" sz="1800" kern="0" dirty="0">
              <a:solidFill>
                <a:srgbClr val="C00000"/>
              </a:solidFill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 bwMode="auto">
          <a:xfrm>
            <a:off x="390525" y="4703661"/>
            <a:ext cx="8356600" cy="1430587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600" b="1" kern="0" dirty="0" err="1" smtClean="0"/>
              <a:t>Deposition</a:t>
            </a:r>
            <a:r>
              <a:rPr lang="fr-FR" sz="1600" b="1" kern="0" dirty="0" smtClean="0"/>
              <a:t> </a:t>
            </a:r>
            <a:r>
              <a:rPr lang="fr-FR" sz="1600" b="1" kern="0" dirty="0" err="1" smtClean="0"/>
              <a:t>maps</a:t>
            </a:r>
            <a:r>
              <a:rPr lang="fr-FR" sz="1600" b="1" kern="0" dirty="0" smtClean="0"/>
              <a:t> of </a:t>
            </a:r>
            <a:r>
              <a:rPr lang="fr-FR" sz="1600" b="1" kern="0" baseline="30000" dirty="0"/>
              <a:t>137</a:t>
            </a:r>
            <a:r>
              <a:rPr lang="fr-FR" sz="1600" b="1" kern="0" dirty="0" smtClean="0"/>
              <a:t>Cs and </a:t>
            </a:r>
            <a:r>
              <a:rPr lang="fr-FR" sz="1600" b="1" kern="0" baseline="30000" dirty="0" smtClean="0"/>
              <a:t>131</a:t>
            </a:r>
            <a:r>
              <a:rPr lang="fr-FR" sz="1600" b="1" kern="0" dirty="0" smtClean="0"/>
              <a:t>I, surface </a:t>
            </a:r>
            <a:r>
              <a:rPr lang="fr-FR" sz="1600" b="1" kern="0" dirty="0" err="1" smtClean="0"/>
              <a:t>covered</a:t>
            </a:r>
            <a:r>
              <a:rPr lang="fr-FR" sz="1600" b="1" kern="0" dirty="0" smtClean="0"/>
              <a:t> by </a:t>
            </a:r>
            <a:r>
              <a:rPr lang="fr-FR" sz="1600" b="1" kern="0" dirty="0" err="1" smtClean="0"/>
              <a:t>threshold</a:t>
            </a:r>
            <a:r>
              <a:rPr lang="fr-FR" sz="1600" b="1" kern="0" dirty="0" smtClean="0"/>
              <a:t> </a:t>
            </a:r>
            <a:r>
              <a:rPr lang="fr-FR" sz="1600" b="1" kern="0" dirty="0" err="1" smtClean="0"/>
              <a:t>exceedance</a:t>
            </a:r>
            <a:endParaRPr lang="fr-FR" sz="1600" b="1" kern="0" dirty="0" smtClean="0"/>
          </a:p>
          <a:p>
            <a:r>
              <a:rPr lang="fr-FR" sz="1600" b="1" kern="0" dirty="0" smtClean="0"/>
              <a:t>Levels </a:t>
            </a:r>
            <a:r>
              <a:rPr lang="fr-FR" sz="1600" b="1" kern="0" dirty="0" err="1" smtClean="0"/>
              <a:t>used</a:t>
            </a:r>
            <a:r>
              <a:rPr lang="fr-FR" sz="1600" b="1" kern="0" dirty="0" smtClean="0"/>
              <a:t> in post-</a:t>
            </a:r>
            <a:r>
              <a:rPr lang="fr-FR" sz="1600" b="1" kern="0" dirty="0" err="1" smtClean="0"/>
              <a:t>accidental</a:t>
            </a:r>
            <a:r>
              <a:rPr lang="fr-FR" sz="1600" b="1" kern="0" dirty="0" smtClean="0"/>
              <a:t> phase, for </a:t>
            </a:r>
            <a:r>
              <a:rPr lang="fr-FR" sz="1600" b="1" kern="0" dirty="0" err="1" smtClean="0"/>
              <a:t>commercialization</a:t>
            </a:r>
            <a:r>
              <a:rPr lang="fr-FR" sz="1600" b="1" kern="0" dirty="0" smtClean="0"/>
              <a:t>:</a:t>
            </a:r>
            <a:endParaRPr lang="fr-FR" sz="1600" i="1" kern="0" dirty="0" smtClean="0"/>
          </a:p>
          <a:p>
            <a:pPr lvl="1"/>
            <a:r>
              <a:rPr lang="fr-FR" sz="1600" kern="0" dirty="0" err="1" smtClean="0"/>
              <a:t>Leafy</a:t>
            </a:r>
            <a:r>
              <a:rPr lang="fr-FR" sz="1600" kern="0" dirty="0" smtClean="0"/>
              <a:t> </a:t>
            </a:r>
            <a:r>
              <a:rPr lang="fr-FR" sz="1600" kern="0" dirty="0" err="1" smtClean="0"/>
              <a:t>vegetables</a:t>
            </a:r>
            <a:r>
              <a:rPr lang="fr-FR" sz="1600" kern="0" dirty="0" smtClean="0"/>
              <a:t>: </a:t>
            </a:r>
            <a:r>
              <a:rPr lang="fr-FR" sz="1600" b="1" kern="0" dirty="0" smtClean="0">
                <a:solidFill>
                  <a:schemeClr val="accent1"/>
                </a:solidFill>
              </a:rPr>
              <a:t>1250 Bq/kg </a:t>
            </a:r>
            <a:r>
              <a:rPr lang="fr-FR" sz="1600" b="1" kern="0" baseline="30000" dirty="0">
                <a:solidFill>
                  <a:schemeClr val="accent1"/>
                </a:solidFill>
              </a:rPr>
              <a:t>137</a:t>
            </a:r>
            <a:r>
              <a:rPr lang="fr-FR" sz="1600" b="1" kern="0" dirty="0" smtClean="0">
                <a:solidFill>
                  <a:schemeClr val="accent1"/>
                </a:solidFill>
              </a:rPr>
              <a:t>Cs</a:t>
            </a:r>
            <a:r>
              <a:rPr lang="fr-FR" sz="1600" kern="0" dirty="0" smtClean="0"/>
              <a:t>, </a:t>
            </a:r>
            <a:r>
              <a:rPr lang="fr-FR" sz="1600" b="1" kern="0" dirty="0" smtClean="0">
                <a:solidFill>
                  <a:schemeClr val="accent1"/>
                </a:solidFill>
              </a:rPr>
              <a:t>2000 Bq/kg </a:t>
            </a:r>
            <a:r>
              <a:rPr lang="fr-FR" sz="1600" b="1" kern="0" baseline="30000" dirty="0">
                <a:solidFill>
                  <a:schemeClr val="accent1"/>
                </a:solidFill>
              </a:rPr>
              <a:t>131</a:t>
            </a:r>
            <a:r>
              <a:rPr lang="fr-FR" sz="1600" b="1" kern="0" dirty="0" smtClean="0">
                <a:solidFill>
                  <a:schemeClr val="accent1"/>
                </a:solidFill>
              </a:rPr>
              <a:t>I</a:t>
            </a:r>
          </a:p>
          <a:p>
            <a:pPr lvl="1"/>
            <a:r>
              <a:rPr lang="fr-FR" sz="1600" kern="0" dirty="0" smtClean="0"/>
              <a:t>Milk: </a:t>
            </a:r>
            <a:r>
              <a:rPr lang="fr-FR" sz="1600" b="1" kern="0" dirty="0" smtClean="0">
                <a:solidFill>
                  <a:schemeClr val="accent1"/>
                </a:solidFill>
              </a:rPr>
              <a:t>1000 </a:t>
            </a:r>
            <a:r>
              <a:rPr lang="fr-FR" sz="1600" b="1" kern="0" dirty="0">
                <a:solidFill>
                  <a:schemeClr val="accent1"/>
                </a:solidFill>
              </a:rPr>
              <a:t>Bq/kg </a:t>
            </a:r>
            <a:r>
              <a:rPr lang="fr-FR" sz="1600" b="1" kern="0" baseline="30000" dirty="0">
                <a:solidFill>
                  <a:schemeClr val="accent1"/>
                </a:solidFill>
              </a:rPr>
              <a:t>137</a:t>
            </a:r>
            <a:r>
              <a:rPr lang="fr-FR" sz="1600" b="1" kern="0" dirty="0">
                <a:solidFill>
                  <a:schemeClr val="accent1"/>
                </a:solidFill>
              </a:rPr>
              <a:t>Cs</a:t>
            </a:r>
            <a:r>
              <a:rPr lang="fr-FR" sz="1600" kern="0" dirty="0" smtClean="0"/>
              <a:t>, </a:t>
            </a:r>
            <a:r>
              <a:rPr lang="fr-FR" sz="1600" b="1" kern="0" dirty="0" smtClean="0">
                <a:solidFill>
                  <a:schemeClr val="accent1"/>
                </a:solidFill>
              </a:rPr>
              <a:t>500 </a:t>
            </a:r>
            <a:r>
              <a:rPr lang="fr-FR" sz="1600" b="1" kern="0" dirty="0">
                <a:solidFill>
                  <a:schemeClr val="accent1"/>
                </a:solidFill>
              </a:rPr>
              <a:t>Bq/kg </a:t>
            </a:r>
            <a:r>
              <a:rPr lang="fr-FR" sz="1600" b="1" kern="0" baseline="30000" dirty="0" smtClean="0">
                <a:solidFill>
                  <a:schemeClr val="accent1"/>
                </a:solidFill>
              </a:rPr>
              <a:t>131</a:t>
            </a:r>
            <a:r>
              <a:rPr lang="fr-FR" sz="1600" b="1" kern="0" dirty="0" smtClean="0">
                <a:solidFill>
                  <a:schemeClr val="accent1"/>
                </a:solidFill>
              </a:rPr>
              <a:t>I</a:t>
            </a:r>
          </a:p>
          <a:p>
            <a:pPr lvl="1"/>
            <a:r>
              <a:rPr lang="fr-FR" sz="1600" kern="0" dirty="0" err="1" smtClean="0"/>
              <a:t>Grazing</a:t>
            </a:r>
            <a:r>
              <a:rPr lang="fr-FR" sz="1600" kern="0" dirty="0" smtClean="0"/>
              <a:t> ban: </a:t>
            </a:r>
            <a:r>
              <a:rPr lang="fr-FR" sz="1600" kern="0" dirty="0" err="1" smtClean="0"/>
              <a:t>ground</a:t>
            </a:r>
            <a:r>
              <a:rPr lang="fr-FR" sz="1600" kern="0" dirty="0" smtClean="0"/>
              <a:t> contamination, </a:t>
            </a:r>
            <a:r>
              <a:rPr lang="fr-FR" sz="1600" b="1" kern="0" dirty="0" smtClean="0">
                <a:solidFill>
                  <a:schemeClr val="accent1"/>
                </a:solidFill>
              </a:rPr>
              <a:t>5000 Bq/m</a:t>
            </a:r>
            <a:r>
              <a:rPr lang="fr-FR" sz="1600" b="1" kern="0" baseline="30000" dirty="0" smtClean="0">
                <a:solidFill>
                  <a:schemeClr val="accent1"/>
                </a:solidFill>
              </a:rPr>
              <a:t>2</a:t>
            </a:r>
            <a:r>
              <a:rPr lang="fr-FR" sz="1600" b="1" kern="0" dirty="0" smtClean="0">
                <a:solidFill>
                  <a:schemeClr val="accent1"/>
                </a:solidFill>
              </a:rPr>
              <a:t> </a:t>
            </a:r>
            <a:r>
              <a:rPr lang="fr-FR" sz="1600" b="1" kern="0" baseline="30000" dirty="0" smtClean="0">
                <a:solidFill>
                  <a:schemeClr val="accent1"/>
                </a:solidFill>
              </a:rPr>
              <a:t>131</a:t>
            </a:r>
            <a:r>
              <a:rPr lang="fr-FR" sz="1600" b="1" kern="0" dirty="0" smtClean="0">
                <a:solidFill>
                  <a:schemeClr val="accent1"/>
                </a:solidFill>
              </a:rPr>
              <a:t>I</a:t>
            </a:r>
            <a:endParaRPr lang="en-GB" sz="1500" kern="0" dirty="0">
              <a:solidFill>
                <a:srgbClr val="C00000"/>
              </a:solidFill>
            </a:endParaRPr>
          </a:p>
        </p:txBody>
      </p:sp>
      <p:sp>
        <p:nvSpPr>
          <p:cNvPr id="12" name="Inhaltsplatzhalter 2"/>
          <p:cNvSpPr txBox="1">
            <a:spLocks/>
          </p:cNvSpPr>
          <p:nvPr/>
        </p:nvSpPr>
        <p:spPr bwMode="auto">
          <a:xfrm>
            <a:off x="3221999" y="4225510"/>
            <a:ext cx="5525125" cy="34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GB" sz="1800" kern="0" dirty="0" smtClean="0">
                <a:solidFill>
                  <a:schemeClr val="accent1"/>
                </a:solidFill>
              </a:rPr>
              <a:t>Additional information for food restriction discussion:</a:t>
            </a:r>
          </a:p>
          <a:p>
            <a:pPr marL="0" indent="0">
              <a:buFontTx/>
              <a:buNone/>
            </a:pPr>
            <a:endParaRPr lang="en-GB" sz="1800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55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Meteorology - wind field</a:t>
            </a:r>
          </a:p>
        </p:txBody>
      </p:sp>
      <p:pic>
        <p:nvPicPr>
          <p:cNvPr id="4" name="Afbeelding 6" descr="M:\plot-wind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9" b="6860"/>
          <a:stretch/>
        </p:blipFill>
        <p:spPr bwMode="auto">
          <a:xfrm>
            <a:off x="2132475" y="1302172"/>
            <a:ext cx="5724525" cy="39909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418716" y="1531668"/>
            <a:ext cx="582704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dirty="0"/>
              <a:t>T</a:t>
            </a:r>
            <a:r>
              <a:rPr lang="de-DE" sz="1200" baseline="-25000" dirty="0"/>
              <a:t>0</a:t>
            </a:r>
            <a:r>
              <a:rPr lang="de-DE" sz="1200" dirty="0"/>
              <a:t> </a:t>
            </a:r>
            <a:r>
              <a:rPr lang="de-DE" sz="1200" dirty="0" err="1" smtClean="0"/>
              <a:t>of</a:t>
            </a:r>
            <a:r>
              <a:rPr lang="de-DE" sz="1200" dirty="0" smtClean="0"/>
              <a:t> </a:t>
            </a:r>
            <a:r>
              <a:rPr lang="de-DE" sz="1200" dirty="0" err="1" smtClean="0"/>
              <a:t>the</a:t>
            </a:r>
            <a:r>
              <a:rPr lang="de-DE" sz="1200" dirty="0" smtClean="0"/>
              <a:t> </a:t>
            </a:r>
            <a:r>
              <a:rPr lang="de-DE" sz="1200" dirty="0" err="1" smtClean="0"/>
              <a:t>ensemble</a:t>
            </a:r>
            <a:r>
              <a:rPr lang="de-DE" sz="1200" dirty="0" smtClean="0"/>
              <a:t> </a:t>
            </a:r>
            <a:r>
              <a:rPr lang="de-DE" sz="1200" dirty="0" err="1" smtClean="0"/>
              <a:t>forecast</a:t>
            </a:r>
            <a:r>
              <a:rPr lang="de-DE" sz="1200" dirty="0" smtClean="0"/>
              <a:t> = </a:t>
            </a:r>
            <a:r>
              <a:rPr lang="de-DE" sz="1200" dirty="0"/>
              <a:t>11 </a:t>
            </a:r>
            <a:r>
              <a:rPr lang="de-DE" sz="1200" dirty="0" err="1"/>
              <a:t>July</a:t>
            </a:r>
            <a:r>
              <a:rPr lang="de-DE" sz="1200" dirty="0"/>
              <a:t> 2017 06:00 UTC (original </a:t>
            </a:r>
            <a:r>
              <a:rPr lang="de-DE" sz="1200" dirty="0" err="1"/>
              <a:t>data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</a:t>
            </a:r>
            <a:r>
              <a:rPr lang="de-DE" sz="1200" dirty="0" err="1"/>
              <a:t>January</a:t>
            </a:r>
            <a:r>
              <a:rPr lang="de-DE" sz="1200" dirty="0"/>
              <a:t>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849712" y="5458027"/>
            <a:ext cx="251730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>
                <a:solidFill>
                  <a:srgbClr val="C00000"/>
                </a:solidFill>
              </a:rPr>
              <a:t>Release time</a:t>
            </a:r>
          </a:p>
          <a:p>
            <a:pPr algn="ctr"/>
            <a:r>
              <a:rPr lang="de-DE" sz="1600" b="1" dirty="0" smtClean="0">
                <a:solidFill>
                  <a:srgbClr val="C00000"/>
                </a:solidFill>
              </a:rPr>
              <a:t>12 </a:t>
            </a:r>
            <a:r>
              <a:rPr lang="de-DE" sz="1600" b="1" dirty="0" err="1" smtClean="0">
                <a:solidFill>
                  <a:srgbClr val="C00000"/>
                </a:solidFill>
              </a:rPr>
              <a:t>July</a:t>
            </a:r>
            <a:r>
              <a:rPr lang="de-DE" sz="1600" b="1" dirty="0" smtClean="0">
                <a:solidFill>
                  <a:srgbClr val="C00000"/>
                </a:solidFill>
              </a:rPr>
              <a:t> 2017</a:t>
            </a:r>
          </a:p>
          <a:p>
            <a:pPr algn="ctr"/>
            <a:r>
              <a:rPr lang="de-DE" sz="1600" b="1" dirty="0" smtClean="0">
                <a:solidFill>
                  <a:srgbClr val="C00000"/>
                </a:solidFill>
              </a:rPr>
              <a:t>15:00 UTC</a:t>
            </a:r>
            <a:endParaRPr lang="de-DE" sz="1600" b="1" dirty="0">
              <a:solidFill>
                <a:srgbClr val="C00000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05" y="1248580"/>
            <a:ext cx="1790253" cy="13767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Ellipse 11"/>
          <p:cNvSpPr/>
          <p:nvPr/>
        </p:nvSpPr>
        <p:spPr>
          <a:xfrm>
            <a:off x="792000" y="2214000"/>
            <a:ext cx="95815" cy="8955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tangle 2"/>
          <p:cNvSpPr/>
          <p:nvPr/>
        </p:nvSpPr>
        <p:spPr>
          <a:xfrm>
            <a:off x="2496928" y="5463602"/>
            <a:ext cx="26080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600" b="1" dirty="0" smtClean="0">
                <a:solidFill>
                  <a:schemeClr val="accent1"/>
                </a:solidFill>
              </a:rPr>
              <a:t>NOW: </a:t>
            </a:r>
          </a:p>
          <a:p>
            <a:pPr algn="ctr"/>
            <a:r>
              <a:rPr lang="de-DE" sz="1600" b="1" dirty="0" smtClean="0">
                <a:solidFill>
                  <a:schemeClr val="accent1"/>
                </a:solidFill>
              </a:rPr>
              <a:t>12 </a:t>
            </a:r>
            <a:r>
              <a:rPr lang="de-DE" sz="1600" b="1" dirty="0" err="1">
                <a:solidFill>
                  <a:schemeClr val="accent1"/>
                </a:solidFill>
              </a:rPr>
              <a:t>July</a:t>
            </a:r>
            <a:r>
              <a:rPr lang="de-DE" sz="1600" b="1" dirty="0">
                <a:solidFill>
                  <a:schemeClr val="accent1"/>
                </a:solidFill>
              </a:rPr>
              <a:t> 2017 </a:t>
            </a:r>
            <a:endParaRPr lang="de-DE" sz="1600" b="1" dirty="0" smtClean="0">
              <a:solidFill>
                <a:schemeClr val="accent1"/>
              </a:solidFill>
            </a:endParaRPr>
          </a:p>
          <a:p>
            <a:pPr algn="ctr"/>
            <a:r>
              <a:rPr lang="de-DE" sz="1600" b="1" dirty="0" smtClean="0">
                <a:solidFill>
                  <a:schemeClr val="accent1"/>
                </a:solidFill>
              </a:rPr>
              <a:t>03:00 UTC </a:t>
            </a:r>
            <a:endParaRPr lang="fr-FR" sz="1600" b="1" dirty="0">
              <a:solidFill>
                <a:schemeClr val="accent1"/>
              </a:solidFill>
            </a:endParaRPr>
          </a:p>
        </p:txBody>
      </p:sp>
      <p:cxnSp>
        <p:nvCxnSpPr>
          <p:cNvPr id="17" name="Connecteur droit 16"/>
          <p:cNvCxnSpPr/>
          <p:nvPr/>
        </p:nvCxnSpPr>
        <p:spPr>
          <a:xfrm flipV="1">
            <a:off x="3987000" y="1936952"/>
            <a:ext cx="0" cy="286119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3987000" y="4825870"/>
            <a:ext cx="0" cy="66545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>
            <a:off x="2727000" y="5463602"/>
            <a:ext cx="4905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>
            <a:off x="3969262" y="5293147"/>
            <a:ext cx="1007738" cy="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4162239" y="4962580"/>
            <a:ext cx="5400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accent1"/>
                </a:solidFill>
              </a:rPr>
              <a:t>12 h</a:t>
            </a:r>
            <a:endParaRPr lang="fr-FR" sz="1400" dirty="0">
              <a:solidFill>
                <a:schemeClr val="accent1"/>
              </a:solidFill>
            </a:endParaRPr>
          </a:p>
        </p:txBody>
      </p:sp>
      <p:cxnSp>
        <p:nvCxnSpPr>
          <p:cNvPr id="20" name="Connecteur droit 19"/>
          <p:cNvCxnSpPr/>
          <p:nvPr/>
        </p:nvCxnSpPr>
        <p:spPr>
          <a:xfrm flipV="1">
            <a:off x="4932000" y="1936952"/>
            <a:ext cx="0" cy="286119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4932000" y="4798147"/>
            <a:ext cx="0" cy="665455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714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Discussion– stage 2</a:t>
            </a:r>
            <a:br>
              <a:rPr lang="en-GB" dirty="0" smtClean="0"/>
            </a:br>
            <a:r>
              <a:rPr lang="en-GB" dirty="0" smtClean="0"/>
              <a:t>Estimated time to release: 12 hours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377000" y="2220844"/>
            <a:ext cx="6750000" cy="475437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>
                <a:solidFill>
                  <a:srgbClr val="C00000"/>
                </a:solidFill>
              </a:rPr>
              <a:t>Sequence 3: Focus on evacuation and sheltering (10 minutes)</a:t>
            </a:r>
          </a:p>
          <a:p>
            <a:pPr marL="0" indent="0">
              <a:buNone/>
            </a:pPr>
            <a:endParaRPr lang="en-GB" sz="2400" dirty="0">
              <a:solidFill>
                <a:srgbClr val="C0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DC5371E9-F8C1-DA47-A92F-35ADF8E90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62" y="3834000"/>
            <a:ext cx="750224" cy="8252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6E7C3BC-3D71-7349-9F7D-DBB02ED0C518}"/>
              </a:ext>
            </a:extLst>
          </p:cNvPr>
          <p:cNvSpPr/>
          <p:nvPr/>
        </p:nvSpPr>
        <p:spPr>
          <a:xfrm>
            <a:off x="1463574" y="3461793"/>
            <a:ext cx="7383425" cy="156966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b="1" dirty="0" err="1" smtClean="0"/>
              <a:t>Considering</a:t>
            </a:r>
            <a:r>
              <a:rPr lang="fr-FR" sz="1600" b="1" dirty="0" smtClean="0"/>
              <a:t> the </a:t>
            </a:r>
            <a:r>
              <a:rPr lang="fr-FR" sz="1600" b="1" dirty="0" err="1" smtClean="0"/>
              <a:t>decisions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taken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before</a:t>
            </a:r>
            <a:r>
              <a:rPr lang="fr-FR" sz="1600" b="1" dirty="0" smtClean="0"/>
              <a:t>, </a:t>
            </a:r>
            <a:r>
              <a:rPr lang="fr-FR" sz="1600" b="1" dirty="0" err="1" smtClean="0"/>
              <a:t>is</a:t>
            </a:r>
            <a:r>
              <a:rPr lang="fr-FR" sz="1600" b="1" dirty="0" smtClean="0"/>
              <a:t> the </a:t>
            </a:r>
            <a:r>
              <a:rPr lang="fr-FR" sz="1600" b="1" dirty="0" err="1" smtClean="0"/>
              <a:t>evacuation</a:t>
            </a:r>
            <a:r>
              <a:rPr lang="fr-FR" sz="1600" b="1" dirty="0"/>
              <a:t> </a:t>
            </a:r>
            <a:r>
              <a:rPr lang="fr-FR" sz="1600" b="1" dirty="0" smtClean="0"/>
              <a:t>/ </a:t>
            </a:r>
            <a:r>
              <a:rPr lang="fr-FR" sz="1600" b="1" dirty="0" err="1" smtClean="0"/>
              <a:t>sheltering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sufficient</a:t>
            </a:r>
            <a:r>
              <a:rPr lang="fr-FR" sz="1600" b="1" dirty="0" smtClean="0"/>
              <a:t> </a:t>
            </a:r>
            <a:r>
              <a:rPr lang="fr-FR" sz="1600" b="1" dirty="0" err="1" smtClean="0"/>
              <a:t>with</a:t>
            </a:r>
            <a:r>
              <a:rPr lang="fr-FR" sz="1600" b="1" dirty="0" smtClean="0"/>
              <a:t> respect to the new information?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err="1" smtClean="0"/>
              <a:t>What</a:t>
            </a:r>
            <a:r>
              <a:rPr lang="fr-FR" sz="1600" dirty="0" smtClean="0"/>
              <a:t> </a:t>
            </a:r>
            <a:r>
              <a:rPr lang="fr-FR" sz="1600" dirty="0" err="1" smtClean="0"/>
              <a:t>complementary</a:t>
            </a:r>
            <a:r>
              <a:rPr lang="fr-FR" sz="1600" dirty="0" smtClean="0"/>
              <a:t> </a:t>
            </a:r>
            <a:r>
              <a:rPr lang="fr-FR" sz="1600" dirty="0" err="1" smtClean="0"/>
              <a:t>decisions</a:t>
            </a:r>
            <a:r>
              <a:rPr lang="fr-FR" sz="1600" dirty="0" smtClean="0"/>
              <a:t> </a:t>
            </a:r>
            <a:r>
              <a:rPr lang="fr-FR" sz="1600" dirty="0" err="1" smtClean="0"/>
              <a:t>could</a:t>
            </a:r>
            <a:r>
              <a:rPr lang="fr-FR" sz="1600" dirty="0" smtClean="0"/>
              <a:t> </a:t>
            </a:r>
            <a:r>
              <a:rPr lang="fr-FR" sz="1600" dirty="0" err="1" smtClean="0"/>
              <a:t>you</a:t>
            </a:r>
            <a:r>
              <a:rPr lang="fr-FR" sz="1600" dirty="0" smtClean="0"/>
              <a:t> </a:t>
            </a:r>
            <a:r>
              <a:rPr lang="fr-FR" sz="1600" dirty="0" err="1" smtClean="0"/>
              <a:t>recommend</a:t>
            </a:r>
            <a:r>
              <a:rPr lang="fr-FR" sz="1600" dirty="0" smtClean="0"/>
              <a:t>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smtClean="0"/>
              <a:t>On the basis of </a:t>
            </a:r>
            <a:r>
              <a:rPr lang="fr-FR" sz="1600" dirty="0" err="1" smtClean="0"/>
              <a:t>which</a:t>
            </a:r>
            <a:r>
              <a:rPr lang="fr-FR" sz="1600" dirty="0" smtClean="0"/>
              <a:t> </a:t>
            </a:r>
            <a:r>
              <a:rPr lang="fr-FR" sz="1600" dirty="0" err="1" smtClean="0"/>
              <a:t>map</a:t>
            </a:r>
            <a:r>
              <a:rPr lang="fr-FR" sz="1600" dirty="0" smtClean="0"/>
              <a:t> / variable / </a:t>
            </a:r>
            <a:r>
              <a:rPr lang="fr-FR" sz="1600" dirty="0" err="1" smtClean="0"/>
              <a:t>criteria</a:t>
            </a:r>
            <a:r>
              <a:rPr lang="fr-FR" sz="1600" dirty="0" smtClean="0"/>
              <a:t>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err="1" smtClean="0"/>
              <a:t>What</a:t>
            </a:r>
            <a:r>
              <a:rPr lang="fr-FR" sz="1600" dirty="0" smtClean="0"/>
              <a:t> </a:t>
            </a:r>
            <a:r>
              <a:rPr lang="fr-FR" sz="1600" dirty="0" err="1" smtClean="0"/>
              <a:t>additional</a:t>
            </a:r>
            <a:r>
              <a:rPr lang="fr-FR" sz="1600" dirty="0" smtClean="0"/>
              <a:t> information </a:t>
            </a:r>
            <a:r>
              <a:rPr lang="fr-FR" sz="1600" dirty="0" err="1" smtClean="0"/>
              <a:t>would</a:t>
            </a:r>
            <a:r>
              <a:rPr lang="fr-FR" sz="1600" dirty="0" smtClean="0"/>
              <a:t> </a:t>
            </a:r>
            <a:r>
              <a:rPr lang="fr-FR" sz="1600" dirty="0" err="1" smtClean="0"/>
              <a:t>you</a:t>
            </a:r>
            <a:r>
              <a:rPr lang="fr-FR" sz="1600" dirty="0" smtClean="0"/>
              <a:t> </a:t>
            </a:r>
            <a:r>
              <a:rPr lang="fr-FR" sz="1600" dirty="0" err="1" smtClean="0"/>
              <a:t>need</a:t>
            </a:r>
            <a:r>
              <a:rPr lang="fr-FR" sz="1600" dirty="0" smtClean="0"/>
              <a:t>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err="1"/>
              <a:t>What</a:t>
            </a:r>
            <a:r>
              <a:rPr lang="fr-FR" sz="1600" dirty="0"/>
              <a:t> supports are </a:t>
            </a:r>
            <a:r>
              <a:rPr lang="fr-FR" sz="1600" dirty="0" err="1"/>
              <a:t>useful</a:t>
            </a:r>
            <a:r>
              <a:rPr lang="fr-FR" sz="1600" dirty="0"/>
              <a:t> / </a:t>
            </a:r>
            <a:r>
              <a:rPr lang="fr-FR" sz="1600" dirty="0" err="1"/>
              <a:t>confusing</a:t>
            </a:r>
            <a:r>
              <a:rPr lang="fr-FR" sz="1600" dirty="0"/>
              <a:t> / </a:t>
            </a:r>
            <a:r>
              <a:rPr lang="fr-FR" sz="1600" dirty="0" err="1"/>
              <a:t>needed</a:t>
            </a:r>
            <a:r>
              <a:rPr lang="fr-FR" sz="1600" dirty="0"/>
              <a:t> by experts / </a:t>
            </a:r>
            <a:r>
              <a:rPr lang="fr-FR" sz="1600" dirty="0" err="1"/>
              <a:t>decision</a:t>
            </a:r>
            <a:r>
              <a:rPr lang="fr-FR" sz="1600" dirty="0"/>
              <a:t> </a:t>
            </a:r>
            <a:r>
              <a:rPr lang="fr-FR" sz="1600" dirty="0" err="1"/>
              <a:t>makers</a:t>
            </a:r>
            <a:r>
              <a:rPr lang="fr-FR" sz="1600" dirty="0" smtClean="0"/>
              <a:t>?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73452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information – stage 1</a:t>
            </a:r>
            <a:br>
              <a:rPr lang="en-GB" dirty="0" smtClean="0"/>
            </a:br>
            <a:r>
              <a:rPr lang="en-GB" dirty="0" smtClean="0"/>
              <a:t>Estimated time to release: 24 hours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8356600" cy="2995437"/>
          </a:xfrm>
        </p:spPr>
        <p:txBody>
          <a:bodyPr/>
          <a:lstStyle/>
          <a:p>
            <a:r>
              <a:rPr lang="en-GB" sz="1700" dirty="0" smtClean="0"/>
              <a:t>There is an accident on the </a:t>
            </a:r>
            <a:r>
              <a:rPr lang="en-GB" sz="1700" dirty="0" err="1" smtClean="0"/>
              <a:t>Borssele</a:t>
            </a:r>
            <a:r>
              <a:rPr lang="en-GB" sz="1700" dirty="0" smtClean="0"/>
              <a:t> NPP. Experts have produced an estimation of the potential release that may occur </a:t>
            </a:r>
            <a:r>
              <a:rPr lang="en-GB" sz="1700" dirty="0" smtClean="0">
                <a:solidFill>
                  <a:srgbClr val="C00000"/>
                </a:solidFill>
              </a:rPr>
              <a:t>within the next 24h</a:t>
            </a:r>
            <a:r>
              <a:rPr lang="en-GB" sz="1700" dirty="0" smtClean="0"/>
              <a:t>, with an uncertainty on the release time and meteorology (wind direction change is forecast). </a:t>
            </a:r>
          </a:p>
          <a:p>
            <a:pPr lvl="1"/>
            <a:r>
              <a:rPr lang="en-GB" sz="1500" dirty="0" smtClean="0"/>
              <a:t>Estimated </a:t>
            </a:r>
            <a:r>
              <a:rPr lang="en-GB" sz="1500" dirty="0"/>
              <a:t>release date and time: 12 July 2017 21:00 UTC (23:00 local time)</a:t>
            </a:r>
          </a:p>
          <a:p>
            <a:pPr lvl="1"/>
            <a:r>
              <a:rPr lang="en-GB" sz="1500" dirty="0">
                <a:solidFill>
                  <a:srgbClr val="C00000"/>
                </a:solidFill>
              </a:rPr>
              <a:t>Uncertainty of release time: -6h, -3h, 0h, +3h, +</a:t>
            </a:r>
            <a:r>
              <a:rPr lang="en-GB" sz="1500" dirty="0" smtClean="0">
                <a:solidFill>
                  <a:srgbClr val="C00000"/>
                </a:solidFill>
              </a:rPr>
              <a:t>6h (5 release times considered)</a:t>
            </a:r>
          </a:p>
          <a:p>
            <a:pPr lvl="1"/>
            <a:r>
              <a:rPr lang="en-GB" sz="1500" dirty="0" smtClean="0"/>
              <a:t>Uncertainty of meteorological data: 10 members considered </a:t>
            </a:r>
          </a:p>
          <a:p>
            <a:r>
              <a:rPr lang="en-GB" sz="1500" dirty="0" smtClean="0">
                <a:solidFill>
                  <a:srgbClr val="C00000"/>
                </a:solidFill>
              </a:rPr>
              <a:t>Decision has to be made now (or soon) to protect the population</a:t>
            </a:r>
          </a:p>
          <a:p>
            <a:r>
              <a:rPr lang="fr-FR" sz="1500" dirty="0" err="1"/>
              <a:t>Presentation</a:t>
            </a:r>
            <a:r>
              <a:rPr lang="fr-FR" sz="1500" dirty="0"/>
              <a:t> of </a:t>
            </a:r>
            <a:r>
              <a:rPr lang="fr-FR" sz="1500" dirty="0" err="1"/>
              <a:t>several</a:t>
            </a:r>
            <a:r>
              <a:rPr lang="fr-FR" sz="1500" dirty="0"/>
              <a:t> </a:t>
            </a:r>
            <a:r>
              <a:rPr lang="fr-FR" sz="1500" dirty="0" err="1"/>
              <a:t>maps</a:t>
            </a:r>
            <a:r>
              <a:rPr lang="fr-FR" sz="1500" dirty="0"/>
              <a:t> / support </a:t>
            </a:r>
            <a:r>
              <a:rPr lang="fr-FR" sz="1500" dirty="0" err="1"/>
              <a:t>followed</a:t>
            </a:r>
            <a:r>
              <a:rPr lang="fr-FR" sz="1500" dirty="0"/>
              <a:t> by 10-minutes discussion</a:t>
            </a:r>
          </a:p>
          <a:p>
            <a:r>
              <a:rPr lang="fr-FR" sz="1500" dirty="0"/>
              <a:t>Focus on: </a:t>
            </a:r>
          </a:p>
          <a:p>
            <a:pPr lvl="1"/>
            <a:r>
              <a:rPr lang="fr-FR" sz="1500" dirty="0" err="1" smtClean="0"/>
              <a:t>Evacuation</a:t>
            </a:r>
            <a:endParaRPr lang="fr-FR" sz="1500" dirty="0"/>
          </a:p>
          <a:p>
            <a:pPr lvl="1"/>
            <a:r>
              <a:rPr lang="fr-FR" sz="1500" dirty="0" err="1" smtClean="0"/>
              <a:t>Sheltering</a:t>
            </a:r>
            <a:r>
              <a:rPr lang="fr-FR" sz="1500" dirty="0" smtClean="0"/>
              <a:t> </a:t>
            </a:r>
            <a:endParaRPr lang="fr-FR" sz="1500" dirty="0"/>
          </a:p>
          <a:p>
            <a:pPr lvl="1"/>
            <a:r>
              <a:rPr lang="fr-FR" sz="1500" dirty="0"/>
              <a:t>F</a:t>
            </a:r>
            <a:r>
              <a:rPr lang="fr-FR" sz="1500" dirty="0" smtClean="0"/>
              <a:t>ood </a:t>
            </a:r>
            <a:r>
              <a:rPr lang="fr-FR" sz="1500" dirty="0"/>
              <a:t>restriction</a:t>
            </a:r>
          </a:p>
          <a:p>
            <a:pPr marL="0" indent="0">
              <a:buNone/>
            </a:pPr>
            <a:endParaRPr lang="en-GB" sz="1500" dirty="0">
              <a:solidFill>
                <a:srgbClr val="C00000"/>
              </a:solidFill>
            </a:endParaRPr>
          </a:p>
        </p:txBody>
      </p:sp>
      <p:sp>
        <p:nvSpPr>
          <p:cNvPr id="8" name="Rechteck 3"/>
          <p:cNvSpPr/>
          <p:nvPr/>
        </p:nvSpPr>
        <p:spPr>
          <a:xfrm flipV="1">
            <a:off x="792000" y="3694782"/>
            <a:ext cx="1575000" cy="49921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Inhaltsplatzhalter 2"/>
          <p:cNvSpPr txBox="1">
            <a:spLocks/>
          </p:cNvSpPr>
          <p:nvPr/>
        </p:nvSpPr>
        <p:spPr bwMode="auto">
          <a:xfrm>
            <a:off x="390525" y="4518413"/>
            <a:ext cx="8356600" cy="1716818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600" b="1" kern="0" dirty="0" err="1" smtClean="0"/>
              <a:t>Frequency</a:t>
            </a:r>
            <a:r>
              <a:rPr lang="fr-FR" sz="1600" b="1" kern="0" dirty="0"/>
              <a:t> </a:t>
            </a:r>
            <a:r>
              <a:rPr lang="fr-FR" sz="1600" b="1" kern="0" dirty="0" smtClean="0"/>
              <a:t>(« </a:t>
            </a:r>
            <a:r>
              <a:rPr lang="fr-FR" sz="1600" b="1" kern="0" dirty="0" err="1" smtClean="0"/>
              <a:t>probability</a:t>
            </a:r>
            <a:r>
              <a:rPr lang="fr-FR" sz="1600" b="1" kern="0" dirty="0" smtClean="0"/>
              <a:t> ») </a:t>
            </a:r>
            <a:r>
              <a:rPr lang="fr-FR" sz="1600" b="1" kern="0" dirty="0" err="1" smtClean="0"/>
              <a:t>maps</a:t>
            </a:r>
            <a:r>
              <a:rPr lang="fr-FR" sz="1600" kern="0" dirty="0" smtClean="0"/>
              <a:t>: </a:t>
            </a:r>
            <a:r>
              <a:rPr lang="fr-FR" sz="1600" kern="0" dirty="0" err="1" smtClean="0"/>
              <a:t>give</a:t>
            </a:r>
            <a:r>
              <a:rPr lang="fr-FR" sz="1600" kern="0" dirty="0" smtClean="0"/>
              <a:t> an information on </a:t>
            </a:r>
            <a:r>
              <a:rPr lang="fr-FR" sz="1600" kern="0" dirty="0" err="1" smtClean="0"/>
              <a:t>which</a:t>
            </a:r>
            <a:r>
              <a:rPr lang="fr-FR" sz="1600" kern="0" dirty="0" smtClean="0"/>
              <a:t> area as the </a:t>
            </a:r>
            <a:r>
              <a:rPr lang="fr-FR" sz="1600" kern="0" dirty="0" err="1" smtClean="0"/>
              <a:t>highest</a:t>
            </a:r>
            <a:r>
              <a:rPr lang="fr-FR" sz="1600" kern="0" dirty="0" smtClean="0"/>
              <a:t> « </a:t>
            </a:r>
            <a:r>
              <a:rPr lang="fr-FR" sz="1600" kern="0" dirty="0" err="1" smtClean="0"/>
              <a:t>risk</a:t>
            </a:r>
            <a:r>
              <a:rPr lang="fr-FR" sz="1600" kern="0" dirty="0" smtClean="0"/>
              <a:t> » of </a:t>
            </a:r>
            <a:r>
              <a:rPr lang="fr-FR" sz="1600" kern="0" dirty="0" err="1" smtClean="0"/>
              <a:t>threshold</a:t>
            </a:r>
            <a:r>
              <a:rPr lang="fr-FR" sz="1600" kern="0" dirty="0" smtClean="0"/>
              <a:t> </a:t>
            </a:r>
            <a:r>
              <a:rPr lang="fr-FR" sz="1600" kern="0" dirty="0" err="1" smtClean="0"/>
              <a:t>exceedance</a:t>
            </a:r>
            <a:r>
              <a:rPr lang="fr-FR" sz="1600" kern="0" dirty="0" smtClean="0"/>
              <a:t>, </a:t>
            </a:r>
            <a:r>
              <a:rPr lang="fr-FR" sz="1600" i="1" kern="0" dirty="0" err="1" smtClean="0"/>
              <a:t>according</a:t>
            </a:r>
            <a:r>
              <a:rPr lang="fr-FR" sz="1600" i="1" kern="0" dirty="0" smtClean="0"/>
              <a:t> to </a:t>
            </a:r>
            <a:r>
              <a:rPr lang="fr-FR" sz="1600" i="1" kern="0" dirty="0" err="1" smtClean="0"/>
              <a:t>our</a:t>
            </a:r>
            <a:r>
              <a:rPr lang="fr-FR" sz="1600" i="1" kern="0" dirty="0" smtClean="0"/>
              <a:t> ensemble</a:t>
            </a:r>
          </a:p>
          <a:p>
            <a:pPr lvl="1"/>
            <a:r>
              <a:rPr lang="fr-FR" sz="1600" kern="0" dirty="0" err="1" smtClean="0"/>
              <a:t>Sheltering</a:t>
            </a:r>
            <a:r>
              <a:rPr lang="fr-FR" sz="1600" kern="0" dirty="0" smtClean="0"/>
              <a:t>: effective dose </a:t>
            </a:r>
            <a:r>
              <a:rPr lang="fr-FR" sz="1600" kern="0" dirty="0" err="1" smtClean="0"/>
              <a:t>above</a:t>
            </a:r>
            <a:r>
              <a:rPr lang="fr-FR" sz="1600" kern="0" dirty="0" smtClean="0"/>
              <a:t> </a:t>
            </a:r>
            <a:r>
              <a:rPr lang="fr-FR" sz="1600" b="1" kern="0" dirty="0" smtClean="0">
                <a:solidFill>
                  <a:schemeClr val="accent1"/>
                </a:solidFill>
              </a:rPr>
              <a:t>10 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mSv</a:t>
            </a:r>
            <a:r>
              <a:rPr lang="fr-FR" sz="1600" b="1" kern="0" dirty="0" smtClean="0">
                <a:solidFill>
                  <a:schemeClr val="accent1"/>
                </a:solidFill>
              </a:rPr>
              <a:t> </a:t>
            </a:r>
          </a:p>
          <a:p>
            <a:pPr lvl="1"/>
            <a:r>
              <a:rPr lang="fr-FR" sz="1600" kern="0" dirty="0" err="1" smtClean="0"/>
              <a:t>Evacuation</a:t>
            </a:r>
            <a:r>
              <a:rPr lang="fr-FR" sz="1600" kern="0" dirty="0" smtClean="0"/>
              <a:t>: effective dose </a:t>
            </a:r>
            <a:r>
              <a:rPr lang="fr-FR" sz="1600" kern="0" dirty="0" err="1" smtClean="0"/>
              <a:t>above</a:t>
            </a:r>
            <a:r>
              <a:rPr lang="fr-FR" sz="1600" kern="0" dirty="0" smtClean="0"/>
              <a:t> </a:t>
            </a:r>
            <a:r>
              <a:rPr lang="fr-FR" sz="1600" b="1" kern="0" dirty="0" smtClean="0">
                <a:solidFill>
                  <a:schemeClr val="accent1"/>
                </a:solidFill>
              </a:rPr>
              <a:t>100 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mSv</a:t>
            </a:r>
            <a:endParaRPr lang="fr-FR" sz="1600" b="1" kern="0" dirty="0" smtClean="0">
              <a:solidFill>
                <a:schemeClr val="accent1"/>
              </a:solidFill>
            </a:endParaRPr>
          </a:p>
          <a:p>
            <a:r>
              <a:rPr lang="fr-FR" sz="1600" b="1" kern="0" dirty="0" err="1" smtClean="0"/>
              <a:t>Maps</a:t>
            </a:r>
            <a:r>
              <a:rPr lang="fr-FR" sz="1600" b="1" kern="0" dirty="0" smtClean="0"/>
              <a:t> of effective dose </a:t>
            </a:r>
            <a:r>
              <a:rPr lang="fr-FR" sz="1600" kern="0" dirty="0" smtClean="0"/>
              <a:t>for </a:t>
            </a:r>
            <a:r>
              <a:rPr lang="fr-FR" sz="1600" kern="0" dirty="0" err="1" smtClean="0"/>
              <a:t>particular</a:t>
            </a:r>
            <a:r>
              <a:rPr lang="fr-FR" sz="1600" kern="0" dirty="0" smtClean="0"/>
              <a:t> </a:t>
            </a:r>
            <a:r>
              <a:rPr lang="fr-FR" sz="1600" kern="0" dirty="0" err="1" smtClean="0"/>
              <a:t>realizations</a:t>
            </a:r>
            <a:r>
              <a:rPr lang="fr-FR" sz="1600" kern="0" dirty="0" smtClean="0"/>
              <a:t> </a:t>
            </a:r>
          </a:p>
          <a:p>
            <a:r>
              <a:rPr lang="fr-FR" sz="1600" b="1" kern="0" dirty="0" smtClean="0"/>
              <a:t>Population </a:t>
            </a:r>
            <a:r>
              <a:rPr lang="fr-FR" sz="1600" b="1" kern="0" dirty="0" err="1" smtClean="0"/>
              <a:t>within</a:t>
            </a:r>
            <a:r>
              <a:rPr lang="fr-FR" sz="1600" b="1" kern="0" dirty="0" smtClean="0"/>
              <a:t> the area of </a:t>
            </a:r>
            <a:r>
              <a:rPr lang="fr-FR" sz="1600" b="1" kern="0" dirty="0" err="1" smtClean="0"/>
              <a:t>threshold</a:t>
            </a:r>
            <a:r>
              <a:rPr lang="fr-FR" sz="1600" b="1" kern="0" dirty="0" smtClean="0"/>
              <a:t> </a:t>
            </a:r>
            <a:r>
              <a:rPr lang="fr-FR" sz="1600" b="1" kern="0" dirty="0" err="1" smtClean="0"/>
              <a:t>exceedance</a:t>
            </a:r>
            <a:endParaRPr lang="fr-FR" sz="1600" b="1" kern="0" dirty="0" smtClean="0"/>
          </a:p>
          <a:p>
            <a:pPr marL="0" indent="0">
              <a:buFontTx/>
              <a:buNone/>
            </a:pPr>
            <a:endParaRPr lang="en-GB" sz="1500" kern="0" dirty="0">
              <a:solidFill>
                <a:srgbClr val="C00000"/>
              </a:solidFill>
            </a:endParaRPr>
          </a:p>
        </p:txBody>
      </p:sp>
      <p:sp>
        <p:nvSpPr>
          <p:cNvPr id="12" name="Inhaltsplatzhalter 2"/>
          <p:cNvSpPr txBox="1">
            <a:spLocks/>
          </p:cNvSpPr>
          <p:nvPr/>
        </p:nvSpPr>
        <p:spPr bwMode="auto">
          <a:xfrm>
            <a:off x="3222000" y="4067118"/>
            <a:ext cx="5265000" cy="34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GB" sz="1800" kern="0" dirty="0" smtClean="0">
                <a:solidFill>
                  <a:schemeClr val="accent1"/>
                </a:solidFill>
              </a:rPr>
              <a:t>Maps and other information provided for discussion:</a:t>
            </a:r>
          </a:p>
          <a:p>
            <a:pPr marL="0" indent="0">
              <a:buFontTx/>
              <a:buNone/>
            </a:pPr>
            <a:endParaRPr lang="en-GB" sz="1800" kern="0" dirty="0">
              <a:solidFill>
                <a:srgbClr val="C00000"/>
              </a:solidFill>
            </a:endParaRPr>
          </a:p>
        </p:txBody>
      </p:sp>
      <p:sp>
        <p:nvSpPr>
          <p:cNvPr id="13" name="Accolade fermante 12"/>
          <p:cNvSpPr/>
          <p:nvPr/>
        </p:nvSpPr>
        <p:spPr>
          <a:xfrm>
            <a:off x="7857000" y="2304000"/>
            <a:ext cx="135000" cy="512422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Inhaltsplatzhalter 2"/>
          <p:cNvSpPr txBox="1">
            <a:spLocks/>
          </p:cNvSpPr>
          <p:nvPr/>
        </p:nvSpPr>
        <p:spPr bwMode="auto">
          <a:xfrm>
            <a:off x="7865700" y="2349382"/>
            <a:ext cx="1242600" cy="34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kern="0" dirty="0" smtClean="0">
                <a:solidFill>
                  <a:schemeClr val="accent1"/>
                </a:solidFill>
              </a:rPr>
              <a:t>50 simulations</a:t>
            </a:r>
          </a:p>
          <a:p>
            <a:pPr marL="0" indent="0">
              <a:buFontTx/>
              <a:buNone/>
            </a:pPr>
            <a:endParaRPr lang="en-GB" sz="1800" kern="0" dirty="0">
              <a:solidFill>
                <a:srgbClr val="C00000"/>
              </a:solidFill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="" xmlns:a16="http://schemas.microsoft.com/office/drawing/2014/main" id="{7B548679-2C76-4B6E-B10D-32B6FC33B975}"/>
              </a:ext>
            </a:extLst>
          </p:cNvPr>
          <p:cNvSpPr txBox="1"/>
          <p:nvPr/>
        </p:nvSpPr>
        <p:spPr>
          <a:xfrm>
            <a:off x="5157000" y="5068604"/>
            <a:ext cx="346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Prognosis </a:t>
            </a:r>
            <a:r>
              <a:rPr lang="en-US" sz="1200" i="1" dirty="0"/>
              <a:t>of </a:t>
            </a:r>
            <a:r>
              <a:rPr lang="en-US" sz="1200" i="1" dirty="0">
                <a:solidFill>
                  <a:srgbClr val="4AA0B1"/>
                </a:solidFill>
              </a:rPr>
              <a:t>48 hours </a:t>
            </a:r>
            <a:r>
              <a:rPr lang="en-US" sz="1200" i="1" dirty="0"/>
              <a:t>since the start of the </a:t>
            </a:r>
            <a:r>
              <a:rPr lang="en-US" sz="1200" i="1" dirty="0" smtClean="0"/>
              <a:t>release (</a:t>
            </a:r>
            <a:r>
              <a:rPr lang="en-US" sz="1200" i="1" dirty="0" err="1" smtClean="0"/>
              <a:t>Responsplan</a:t>
            </a:r>
            <a:r>
              <a:rPr lang="en-US" sz="1200" i="1" dirty="0" smtClean="0"/>
              <a:t>, the Netherlands)</a:t>
            </a:r>
            <a:endParaRPr lang="nl-NL" sz="1200" i="1" dirty="0"/>
          </a:p>
        </p:txBody>
      </p:sp>
    </p:spTree>
    <p:extLst>
      <p:ext uri="{BB962C8B-B14F-4D97-AF65-F5344CB8AC3E}">
        <p14:creationId xmlns:p14="http://schemas.microsoft.com/office/powerpoint/2010/main" val="157521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978" y="1014979"/>
            <a:ext cx="4484043" cy="482804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4"/>
          <a:stretch/>
        </p:blipFill>
        <p:spPr>
          <a:xfrm>
            <a:off x="235367" y="1014979"/>
            <a:ext cx="4246633" cy="4828042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947389" y="11517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Uncertainties on release time +/- 6h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156648" y="1149514"/>
            <a:ext cx="3312703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No uncertainty on release time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8321475" cy="561975"/>
          </a:xfrm>
        </p:spPr>
        <p:txBody>
          <a:bodyPr/>
          <a:lstStyle/>
          <a:p>
            <a:r>
              <a:rPr lang="en-GB" dirty="0"/>
              <a:t>Prognostic frequency </a:t>
            </a:r>
            <a:r>
              <a:rPr lang="en-GB" dirty="0" smtClean="0"/>
              <a:t>maps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for areas above the threshold value for </a:t>
            </a:r>
            <a:r>
              <a:rPr lang="en-GB" dirty="0">
                <a:solidFill>
                  <a:srgbClr val="C00000"/>
                </a:solidFill>
              </a:rPr>
              <a:t>evacuation</a:t>
            </a:r>
          </a:p>
        </p:txBody>
      </p:sp>
      <p:sp>
        <p:nvSpPr>
          <p:cNvPr id="10" name="Titel 1"/>
          <p:cNvSpPr txBox="1">
            <a:spLocks/>
          </p:cNvSpPr>
          <p:nvPr/>
        </p:nvSpPr>
        <p:spPr bwMode="auto">
          <a:xfrm>
            <a:off x="3312000" y="1809000"/>
            <a:ext cx="2742890" cy="42240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xtLst/>
        </p:spPr>
        <p:txBody>
          <a:bodyPr vert="horz" wrap="square" lIns="72000" tIns="72000" rIns="72000" bIns="72000" numCol="1" anchor="b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1800" b="0" kern="0" dirty="0" smtClean="0">
                <a:solidFill>
                  <a:srgbClr val="C00000"/>
                </a:solidFill>
              </a:rPr>
              <a:t>Effective dose &gt; 100 </a:t>
            </a:r>
            <a:r>
              <a:rPr lang="en-US" sz="1800" b="0" kern="0" dirty="0" err="1" smtClean="0">
                <a:solidFill>
                  <a:srgbClr val="C00000"/>
                </a:solidFill>
              </a:rPr>
              <a:t>mSv</a:t>
            </a:r>
            <a:endParaRPr lang="en-US" sz="1800" b="0" kern="0" dirty="0">
              <a:solidFill>
                <a:srgbClr val="C00000"/>
              </a:solidFill>
            </a:endParaRPr>
          </a:p>
        </p:txBody>
      </p:sp>
      <p:sp>
        <p:nvSpPr>
          <p:cNvPr id="11" name="Pfeil nach rechts 10"/>
          <p:cNvSpPr/>
          <p:nvPr/>
        </p:nvSpPr>
        <p:spPr>
          <a:xfrm>
            <a:off x="4369447" y="3159000"/>
            <a:ext cx="337553" cy="540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15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00" y="1215286"/>
            <a:ext cx="3034582" cy="441870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954" y="1669113"/>
            <a:ext cx="3485046" cy="3322411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41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173703" y="5137327"/>
            <a:ext cx="34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</a:t>
            </a:r>
            <a:r>
              <a:rPr lang="de-DE" dirty="0" smtClean="0"/>
              <a:t>100 </a:t>
            </a:r>
            <a:r>
              <a:rPr lang="de-DE" dirty="0" err="1"/>
              <a:t>mSv</a:t>
            </a:r>
            <a:r>
              <a:rPr lang="de-DE" dirty="0"/>
              <a:t>: ~ 4</a:t>
            </a:r>
            <a:r>
              <a:rPr lang="de-DE" dirty="0" smtClean="0"/>
              <a:t>5 </a:t>
            </a:r>
            <a:r>
              <a:rPr lang="de-DE" dirty="0"/>
              <a:t>000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6911975" cy="561975"/>
          </a:xfrm>
        </p:spPr>
        <p:txBody>
          <a:bodyPr/>
          <a:lstStyle/>
          <a:p>
            <a:r>
              <a:rPr lang="en-GB" dirty="0"/>
              <a:t>Worst case </a:t>
            </a:r>
            <a:r>
              <a:rPr lang="en-GB" dirty="0" smtClean="0"/>
              <a:t>scenario – focus on evacuation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018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031" y="1715288"/>
            <a:ext cx="3487606" cy="3276236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954" y="1669113"/>
            <a:ext cx="3485046" cy="3322411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722704" y="1179000"/>
            <a:ext cx="3174611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11 </a:t>
            </a:r>
            <a:r>
              <a:rPr lang="en-US" dirty="0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41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000" y="1715288"/>
            <a:ext cx="1400560" cy="66101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00" y="1747045"/>
            <a:ext cx="1400560" cy="661012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633909" y="5137327"/>
            <a:ext cx="34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</a:t>
            </a:r>
            <a:r>
              <a:rPr lang="de-DE" dirty="0" smtClean="0"/>
              <a:t>100 </a:t>
            </a:r>
            <a:r>
              <a:rPr lang="de-DE" dirty="0" err="1"/>
              <a:t>mSv</a:t>
            </a:r>
            <a:r>
              <a:rPr lang="de-DE" dirty="0"/>
              <a:t>: ~ </a:t>
            </a:r>
            <a:r>
              <a:rPr lang="de-DE" dirty="0" smtClean="0"/>
              <a:t>21 </a:t>
            </a:r>
            <a:r>
              <a:rPr lang="de-DE" dirty="0"/>
              <a:t>000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5173703" y="5137327"/>
            <a:ext cx="34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</a:t>
            </a:r>
            <a:r>
              <a:rPr lang="de-DE" dirty="0" smtClean="0"/>
              <a:t>100 </a:t>
            </a:r>
            <a:r>
              <a:rPr lang="de-DE" dirty="0" err="1"/>
              <a:t>mSv</a:t>
            </a:r>
            <a:r>
              <a:rPr lang="de-DE" dirty="0"/>
              <a:t>: ~ </a:t>
            </a:r>
            <a:r>
              <a:rPr lang="de-DE" dirty="0" smtClean="0"/>
              <a:t>45 000</a:t>
            </a:r>
            <a:endParaRPr lang="de-DE" dirty="0"/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87871" y="414000"/>
            <a:ext cx="7196475" cy="494999"/>
          </a:xfrm>
        </p:spPr>
        <p:txBody>
          <a:bodyPr/>
          <a:lstStyle/>
          <a:p>
            <a:r>
              <a:rPr lang="en-GB" dirty="0"/>
              <a:t>Least severe vs. worst case </a:t>
            </a:r>
            <a:r>
              <a:rPr lang="en-GB" dirty="0" smtClean="0"/>
              <a:t>scenario – </a:t>
            </a:r>
            <a:r>
              <a:rPr lang="en-GB" dirty="0"/>
              <a:t>focus on </a:t>
            </a:r>
            <a:r>
              <a:rPr lang="en-GB" dirty="0" smtClean="0"/>
              <a:t>evacuation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476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9"/>
          <a:stretch/>
        </p:blipFill>
        <p:spPr>
          <a:xfrm>
            <a:off x="4482000" y="1014979"/>
            <a:ext cx="4662000" cy="4828042"/>
          </a:xfrm>
          <a:prstGeom prst="rect">
            <a:avLst/>
          </a:prstGeom>
        </p:spPr>
      </p:pic>
      <p:pic>
        <p:nvPicPr>
          <p:cNvPr id="10" name="Grafik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5"/>
          <a:stretch/>
        </p:blipFill>
        <p:spPr>
          <a:xfrm>
            <a:off x="0" y="1014979"/>
            <a:ext cx="4572000" cy="4828042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90525" y="333375"/>
            <a:ext cx="7601475" cy="561975"/>
          </a:xfrm>
        </p:spPr>
        <p:txBody>
          <a:bodyPr/>
          <a:lstStyle/>
          <a:p>
            <a:r>
              <a:rPr lang="en-GB" dirty="0"/>
              <a:t>Prognostic frequency maps</a:t>
            </a:r>
            <a:br>
              <a:rPr lang="en-GB" dirty="0"/>
            </a:br>
            <a:r>
              <a:rPr lang="en-GB" dirty="0"/>
              <a:t>for areas above the threshold value for </a:t>
            </a:r>
            <a:r>
              <a:rPr lang="en-GB" dirty="0" smtClean="0">
                <a:solidFill>
                  <a:srgbClr val="C00000"/>
                </a:solidFill>
              </a:rPr>
              <a:t>sheltering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947389" y="11517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Uncertainties on release time +/- 6h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5156648" y="1149514"/>
            <a:ext cx="3312703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No uncertainty on release time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6" name="Titel 1"/>
          <p:cNvSpPr txBox="1">
            <a:spLocks/>
          </p:cNvSpPr>
          <p:nvPr/>
        </p:nvSpPr>
        <p:spPr bwMode="auto">
          <a:xfrm>
            <a:off x="3312000" y="1809000"/>
            <a:ext cx="2742890" cy="42240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xtLst/>
        </p:spPr>
        <p:txBody>
          <a:bodyPr vert="horz" wrap="square" lIns="72000" tIns="72000" rIns="72000" bIns="72000" numCol="1" anchor="b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1800" b="0" kern="0" dirty="0" smtClean="0">
                <a:solidFill>
                  <a:srgbClr val="C00000"/>
                </a:solidFill>
              </a:rPr>
              <a:t>Effective dose &gt; 10 </a:t>
            </a:r>
            <a:r>
              <a:rPr lang="en-US" sz="1800" b="0" kern="0" dirty="0" err="1" smtClean="0">
                <a:solidFill>
                  <a:srgbClr val="C00000"/>
                </a:solidFill>
              </a:rPr>
              <a:t>mSv</a:t>
            </a:r>
            <a:endParaRPr lang="en-US" sz="1800" b="0" kern="0" dirty="0">
              <a:solidFill>
                <a:srgbClr val="C00000"/>
              </a:solidFill>
            </a:endParaRPr>
          </a:p>
        </p:txBody>
      </p:sp>
      <p:sp>
        <p:nvSpPr>
          <p:cNvPr id="8" name="Pfeil nach rechts 7"/>
          <p:cNvSpPr/>
          <p:nvPr/>
        </p:nvSpPr>
        <p:spPr>
          <a:xfrm>
            <a:off x="4549447" y="3159000"/>
            <a:ext cx="337553" cy="5400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500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00" y="1224008"/>
            <a:ext cx="3028592" cy="440998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000" y="1674000"/>
            <a:ext cx="3510000" cy="335522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1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173703" y="5137327"/>
            <a:ext cx="34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10 </a:t>
            </a:r>
            <a:r>
              <a:rPr lang="de-DE" dirty="0" err="1"/>
              <a:t>mSv</a:t>
            </a:r>
            <a:r>
              <a:rPr lang="de-DE" dirty="0"/>
              <a:t>: ~ 765 000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6911975" cy="561975"/>
          </a:xfrm>
        </p:spPr>
        <p:txBody>
          <a:bodyPr/>
          <a:lstStyle/>
          <a:p>
            <a:r>
              <a:rPr lang="en-GB" dirty="0"/>
              <a:t>Worst case </a:t>
            </a:r>
            <a:r>
              <a:rPr lang="en-GB" dirty="0" smtClean="0"/>
              <a:t>scenario – focus on sheltering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95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031" y="1705757"/>
            <a:ext cx="3498382" cy="3323463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722704" y="1179000"/>
            <a:ext cx="3174611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31 </a:t>
            </a:r>
            <a:r>
              <a:rPr lang="en-US" dirty="0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000" y="1674000"/>
            <a:ext cx="3510000" cy="335522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1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000" y="1715288"/>
            <a:ext cx="1400560" cy="66101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00" y="1747045"/>
            <a:ext cx="1400560" cy="661012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633909" y="5137327"/>
            <a:ext cx="34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10 </a:t>
            </a:r>
            <a:r>
              <a:rPr lang="de-DE" dirty="0" err="1"/>
              <a:t>mSv</a:t>
            </a:r>
            <a:r>
              <a:rPr lang="de-DE" dirty="0"/>
              <a:t>: ~ 127 000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5173703" y="5137327"/>
            <a:ext cx="34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10 </a:t>
            </a:r>
            <a:r>
              <a:rPr lang="de-DE" dirty="0" err="1"/>
              <a:t>mSv</a:t>
            </a:r>
            <a:r>
              <a:rPr lang="de-DE" dirty="0"/>
              <a:t>: ~ 765 000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87871" y="414000"/>
            <a:ext cx="7196475" cy="494999"/>
          </a:xfrm>
        </p:spPr>
        <p:txBody>
          <a:bodyPr/>
          <a:lstStyle/>
          <a:p>
            <a:r>
              <a:rPr lang="en-GB" dirty="0"/>
              <a:t>Least severe vs. worst case </a:t>
            </a:r>
            <a:r>
              <a:rPr lang="en-GB" dirty="0" smtClean="0"/>
              <a:t>scenario – </a:t>
            </a:r>
            <a:r>
              <a:rPr lang="en-GB" dirty="0"/>
              <a:t>focus on sheltering</a:t>
            </a:r>
          </a:p>
        </p:txBody>
      </p:sp>
    </p:spTree>
    <p:extLst>
      <p:ext uri="{BB962C8B-B14F-4D97-AF65-F5344CB8AC3E}">
        <p14:creationId xmlns:p14="http://schemas.microsoft.com/office/powerpoint/2010/main" val="1475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9"/>
          <a:stretch/>
        </p:blipFill>
        <p:spPr>
          <a:xfrm>
            <a:off x="4482000" y="1014979"/>
            <a:ext cx="4662000" cy="482804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4979"/>
            <a:ext cx="4484043" cy="482804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241475" cy="561975"/>
          </a:xfrm>
        </p:spPr>
        <p:txBody>
          <a:bodyPr/>
          <a:lstStyle/>
          <a:p>
            <a:r>
              <a:rPr lang="en-GB" dirty="0"/>
              <a:t>Prognostic frequency </a:t>
            </a:r>
            <a:r>
              <a:rPr lang="en-GB" dirty="0" smtClean="0"/>
              <a:t>map</a:t>
            </a:r>
            <a:br>
              <a:rPr lang="en-GB" dirty="0" smtClean="0"/>
            </a:br>
            <a:r>
              <a:rPr lang="en-GB" dirty="0" smtClean="0"/>
              <a:t>for </a:t>
            </a:r>
            <a:r>
              <a:rPr lang="en-GB" dirty="0"/>
              <a:t>areas </a:t>
            </a:r>
            <a:r>
              <a:rPr lang="en-GB" dirty="0" smtClean="0"/>
              <a:t>above the </a:t>
            </a:r>
            <a:r>
              <a:rPr lang="en-GB" dirty="0"/>
              <a:t>threshold </a:t>
            </a:r>
            <a:r>
              <a:rPr lang="en-GB" dirty="0" smtClean="0"/>
              <a:t>values</a:t>
            </a:r>
            <a:endParaRPr lang="en-GB" dirty="0"/>
          </a:p>
        </p:txBody>
      </p:sp>
      <p:sp>
        <p:nvSpPr>
          <p:cNvPr id="6" name="Rechteck 5"/>
          <p:cNvSpPr/>
          <p:nvPr/>
        </p:nvSpPr>
        <p:spPr>
          <a:xfrm>
            <a:off x="4098867" y="1179000"/>
            <a:ext cx="5135488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10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hteck 5"/>
          <p:cNvSpPr/>
          <p:nvPr/>
        </p:nvSpPr>
        <p:spPr>
          <a:xfrm>
            <a:off x="589326" y="1179000"/>
            <a:ext cx="3305389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</a:t>
            </a:r>
            <a:r>
              <a:rPr lang="de-DE" dirty="0" smtClean="0">
                <a:solidFill>
                  <a:schemeClr val="tx1"/>
                </a:solidFill>
              </a:rPr>
              <a:t>100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90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Discussion– stage 2</a:t>
            </a:r>
            <a:br>
              <a:rPr lang="en-GB" dirty="0" smtClean="0"/>
            </a:br>
            <a:r>
              <a:rPr lang="en-GB" dirty="0" smtClean="0"/>
              <a:t>Estimated time to release: 12 hours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377000" y="2220844"/>
            <a:ext cx="7020000" cy="475437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>
                <a:solidFill>
                  <a:srgbClr val="C00000"/>
                </a:solidFill>
              </a:rPr>
              <a:t>Sequence 4: Focus on food restriction (10 minutes)</a:t>
            </a:r>
          </a:p>
          <a:p>
            <a:pPr marL="0" indent="0">
              <a:buNone/>
            </a:pPr>
            <a:endParaRPr lang="en-GB" sz="2400" dirty="0">
              <a:solidFill>
                <a:srgbClr val="C0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DC5371E9-F8C1-DA47-A92F-35ADF8E90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62" y="3834000"/>
            <a:ext cx="750224" cy="8252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6E7C3BC-3D71-7349-9F7D-DBB02ED0C518}"/>
              </a:ext>
            </a:extLst>
          </p:cNvPr>
          <p:cNvSpPr/>
          <p:nvPr/>
        </p:nvSpPr>
        <p:spPr>
          <a:xfrm>
            <a:off x="1463574" y="3461793"/>
            <a:ext cx="7383425" cy="156966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Considering the deposition and MPL used in post-accidental phase, would you make some recommendations on food restriction (eating and/or commercializing)?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On the basis of which map / variable / criteria?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What additional information would you need?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 smtClean="0"/>
              <a:t>What supports are useful / confusing / needed by experts / decision makers?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17729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Prognostic </a:t>
            </a:r>
            <a:r>
              <a:rPr lang="en-GB" dirty="0" smtClean="0"/>
              <a:t>frequency maps – threshold exceedance of MPLs in leafy vegetables</a:t>
            </a:r>
            <a:endParaRPr lang="en-GB" dirty="0">
              <a:solidFill>
                <a:srgbClr val="C00000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624"/>
            <a:ext cx="4661998" cy="4542752"/>
          </a:xfrm>
          <a:prstGeom prst="rect">
            <a:avLst/>
          </a:prstGeom>
        </p:spPr>
      </p:pic>
      <p:pic>
        <p:nvPicPr>
          <p:cNvPr id="8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02" y="1157625"/>
            <a:ext cx="4661998" cy="4542751"/>
          </a:xfrm>
          <a:prstGeom prst="rect">
            <a:avLst/>
          </a:prstGeom>
        </p:spPr>
      </p:pic>
      <p:sp>
        <p:nvSpPr>
          <p:cNvPr id="9" name="Titel 1"/>
          <p:cNvSpPr txBox="1">
            <a:spLocks/>
          </p:cNvSpPr>
          <p:nvPr/>
        </p:nvSpPr>
        <p:spPr bwMode="auto">
          <a:xfrm>
            <a:off x="4707000" y="1314000"/>
            <a:ext cx="3984075" cy="40184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sz="1800" kern="0" dirty="0" err="1" smtClean="0">
                <a:solidFill>
                  <a:srgbClr val="C00000"/>
                </a:solidFill>
              </a:rPr>
              <a:t>Iodine</a:t>
            </a:r>
            <a:r>
              <a:rPr lang="de-DE" sz="1800" kern="0" dirty="0" smtClean="0">
                <a:solidFill>
                  <a:srgbClr val="C00000"/>
                </a:solidFill>
              </a:rPr>
              <a:t> in </a:t>
            </a:r>
            <a:r>
              <a:rPr lang="de-DE" sz="1800" kern="0" dirty="0" err="1" smtClean="0">
                <a:solidFill>
                  <a:srgbClr val="C00000"/>
                </a:solidFill>
              </a:rPr>
              <a:t>leafy</a:t>
            </a:r>
            <a:r>
              <a:rPr lang="de-DE" sz="1800" kern="0" dirty="0" smtClean="0">
                <a:solidFill>
                  <a:srgbClr val="C00000"/>
                </a:solidFill>
              </a:rPr>
              <a:t> </a:t>
            </a:r>
            <a:r>
              <a:rPr lang="de-DE" sz="1800" kern="0" dirty="0" err="1" smtClean="0">
                <a:solidFill>
                  <a:srgbClr val="C00000"/>
                </a:solidFill>
              </a:rPr>
              <a:t>veg</a:t>
            </a:r>
            <a:r>
              <a:rPr lang="de-DE" sz="1800" kern="0" dirty="0" smtClean="0">
                <a:solidFill>
                  <a:srgbClr val="C00000"/>
                </a:solidFill>
              </a:rPr>
              <a:t>. &gt; 2000 </a:t>
            </a:r>
            <a:r>
              <a:rPr lang="de-DE" sz="1800" kern="0" dirty="0" err="1" smtClean="0">
                <a:solidFill>
                  <a:srgbClr val="C00000"/>
                </a:solidFill>
              </a:rPr>
              <a:t>Bq</a:t>
            </a:r>
            <a:r>
              <a:rPr lang="de-DE" sz="1800" kern="0" dirty="0" smtClean="0">
                <a:solidFill>
                  <a:srgbClr val="C00000"/>
                </a:solidFill>
              </a:rPr>
              <a:t>/kg</a:t>
            </a:r>
            <a:endParaRPr lang="en-GB" sz="1800" kern="0" dirty="0">
              <a:solidFill>
                <a:srgbClr val="C00000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 bwMode="auto">
          <a:xfrm>
            <a:off x="409011" y="1314000"/>
            <a:ext cx="3984075" cy="40184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sz="1800" kern="0" dirty="0" err="1" smtClean="0">
                <a:solidFill>
                  <a:srgbClr val="C00000"/>
                </a:solidFill>
              </a:rPr>
              <a:t>Caesium</a:t>
            </a:r>
            <a:r>
              <a:rPr lang="de-DE" sz="1800" kern="0" dirty="0" smtClean="0">
                <a:solidFill>
                  <a:srgbClr val="C00000"/>
                </a:solidFill>
              </a:rPr>
              <a:t> in </a:t>
            </a:r>
            <a:r>
              <a:rPr lang="de-DE" sz="1800" kern="0" dirty="0" err="1" smtClean="0">
                <a:solidFill>
                  <a:srgbClr val="C00000"/>
                </a:solidFill>
              </a:rPr>
              <a:t>leafy</a:t>
            </a:r>
            <a:r>
              <a:rPr lang="de-DE" sz="1800" kern="0" dirty="0" smtClean="0">
                <a:solidFill>
                  <a:srgbClr val="C00000"/>
                </a:solidFill>
              </a:rPr>
              <a:t> </a:t>
            </a:r>
            <a:r>
              <a:rPr lang="de-DE" sz="1800" kern="0" dirty="0" err="1" smtClean="0">
                <a:solidFill>
                  <a:srgbClr val="C00000"/>
                </a:solidFill>
              </a:rPr>
              <a:t>veg</a:t>
            </a:r>
            <a:r>
              <a:rPr lang="de-DE" sz="1800" kern="0" dirty="0" smtClean="0">
                <a:solidFill>
                  <a:srgbClr val="C00000"/>
                </a:solidFill>
              </a:rPr>
              <a:t>. &gt; 1250 </a:t>
            </a:r>
            <a:r>
              <a:rPr lang="de-DE" sz="1800" kern="0" dirty="0" err="1" smtClean="0">
                <a:solidFill>
                  <a:srgbClr val="C00000"/>
                </a:solidFill>
              </a:rPr>
              <a:t>Bq</a:t>
            </a:r>
            <a:r>
              <a:rPr lang="de-DE" sz="1800" kern="0" dirty="0" smtClean="0">
                <a:solidFill>
                  <a:srgbClr val="C00000"/>
                </a:solidFill>
              </a:rPr>
              <a:t>/kg</a:t>
            </a:r>
            <a:endParaRPr lang="en-GB" sz="1800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42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625"/>
            <a:ext cx="4661998" cy="4542751"/>
          </a:xfrm>
          <a:prstGeom prst="rect">
            <a:avLst/>
          </a:prstGeom>
        </p:spPr>
      </p:pic>
      <p:sp>
        <p:nvSpPr>
          <p:cNvPr id="8" name="Titel 1"/>
          <p:cNvSpPr txBox="1">
            <a:spLocks/>
          </p:cNvSpPr>
          <p:nvPr/>
        </p:nvSpPr>
        <p:spPr bwMode="auto">
          <a:xfrm>
            <a:off x="432000" y="335864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kern="0" dirty="0" smtClean="0"/>
              <a:t>Prognostic frequency maps – threshold exceedance of MPLs in milk</a:t>
            </a:r>
            <a:endParaRPr lang="en-GB" kern="0" dirty="0">
              <a:solidFill>
                <a:srgbClr val="C00000"/>
              </a:solidFill>
            </a:endParaRPr>
          </a:p>
        </p:txBody>
      </p:sp>
      <p:pic>
        <p:nvPicPr>
          <p:cNvPr id="9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03" y="1157625"/>
            <a:ext cx="4661997" cy="4542751"/>
          </a:xfrm>
          <a:prstGeom prst="rect">
            <a:avLst/>
          </a:prstGeom>
        </p:spPr>
      </p:pic>
      <p:sp>
        <p:nvSpPr>
          <p:cNvPr id="10" name="Titel 1"/>
          <p:cNvSpPr txBox="1">
            <a:spLocks/>
          </p:cNvSpPr>
          <p:nvPr/>
        </p:nvSpPr>
        <p:spPr bwMode="auto">
          <a:xfrm>
            <a:off x="5298961" y="1314000"/>
            <a:ext cx="3060000" cy="40184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sz="1800" kern="0" dirty="0" err="1" smtClean="0">
                <a:solidFill>
                  <a:srgbClr val="C00000"/>
                </a:solidFill>
              </a:rPr>
              <a:t>Iodine</a:t>
            </a:r>
            <a:r>
              <a:rPr lang="de-DE" sz="1800" kern="0" dirty="0" smtClean="0">
                <a:solidFill>
                  <a:srgbClr val="C00000"/>
                </a:solidFill>
              </a:rPr>
              <a:t> in milk &gt; 500 </a:t>
            </a:r>
            <a:r>
              <a:rPr lang="de-DE" sz="1800" kern="0" dirty="0" err="1" smtClean="0">
                <a:solidFill>
                  <a:srgbClr val="C00000"/>
                </a:solidFill>
              </a:rPr>
              <a:t>Bq</a:t>
            </a:r>
            <a:r>
              <a:rPr lang="de-DE" sz="1800" kern="0" dirty="0" smtClean="0">
                <a:solidFill>
                  <a:srgbClr val="C00000"/>
                </a:solidFill>
              </a:rPr>
              <a:t>/kg</a:t>
            </a:r>
            <a:endParaRPr lang="en-GB" sz="1800" kern="0" dirty="0">
              <a:solidFill>
                <a:srgbClr val="C00000"/>
              </a:solidFill>
            </a:endParaRPr>
          </a:p>
        </p:txBody>
      </p:sp>
      <p:sp>
        <p:nvSpPr>
          <p:cNvPr id="11" name="Titel 1"/>
          <p:cNvSpPr txBox="1">
            <a:spLocks/>
          </p:cNvSpPr>
          <p:nvPr/>
        </p:nvSpPr>
        <p:spPr bwMode="auto">
          <a:xfrm>
            <a:off x="434571" y="1314000"/>
            <a:ext cx="3984075" cy="40184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sz="1800" kern="0" dirty="0" err="1" smtClean="0">
                <a:solidFill>
                  <a:srgbClr val="C00000"/>
                </a:solidFill>
              </a:rPr>
              <a:t>Caesium</a:t>
            </a:r>
            <a:r>
              <a:rPr lang="de-DE" sz="1800" kern="0" dirty="0" smtClean="0">
                <a:solidFill>
                  <a:srgbClr val="C00000"/>
                </a:solidFill>
              </a:rPr>
              <a:t> in milk &gt; 1000 </a:t>
            </a:r>
            <a:r>
              <a:rPr lang="de-DE" sz="1800" kern="0" dirty="0" err="1" smtClean="0">
                <a:solidFill>
                  <a:srgbClr val="C00000"/>
                </a:solidFill>
              </a:rPr>
              <a:t>Bq</a:t>
            </a:r>
            <a:r>
              <a:rPr lang="de-DE" sz="1800" kern="0" dirty="0" smtClean="0">
                <a:solidFill>
                  <a:srgbClr val="C00000"/>
                </a:solidFill>
              </a:rPr>
              <a:t>/kg</a:t>
            </a:r>
            <a:endParaRPr lang="en-GB" sz="1800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45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Discussion– stage 1</a:t>
            </a:r>
            <a:br>
              <a:rPr lang="en-GB" dirty="0" smtClean="0"/>
            </a:br>
            <a:r>
              <a:rPr lang="en-GB" dirty="0" smtClean="0"/>
              <a:t>Estimated time to release: 24 hours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377000" y="2220844"/>
            <a:ext cx="6750000" cy="475437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>
                <a:solidFill>
                  <a:srgbClr val="C00000"/>
                </a:solidFill>
              </a:rPr>
              <a:t>Sequence 1: Focus on evacuation (10 minutes)</a:t>
            </a:r>
          </a:p>
          <a:p>
            <a:pPr marL="0" indent="0">
              <a:buNone/>
            </a:pPr>
            <a:endParaRPr lang="en-GB" sz="2400" dirty="0">
              <a:solidFill>
                <a:srgbClr val="C0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DC5371E9-F8C1-DA47-A92F-35ADF8E90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62" y="3834000"/>
            <a:ext cx="750224" cy="8252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6E7C3BC-3D71-7349-9F7D-DBB02ED0C518}"/>
              </a:ext>
            </a:extLst>
          </p:cNvPr>
          <p:cNvSpPr/>
          <p:nvPr/>
        </p:nvSpPr>
        <p:spPr>
          <a:xfrm>
            <a:off x="1463574" y="3461793"/>
            <a:ext cx="7383425" cy="1323439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err="1" smtClean="0"/>
              <a:t>What</a:t>
            </a:r>
            <a:r>
              <a:rPr lang="fr-FR" sz="1600" dirty="0" smtClean="0"/>
              <a:t> </a:t>
            </a:r>
            <a:r>
              <a:rPr lang="fr-FR" sz="1600" dirty="0" err="1" smtClean="0"/>
              <a:t>would</a:t>
            </a:r>
            <a:r>
              <a:rPr lang="fr-FR" sz="1600" dirty="0" smtClean="0"/>
              <a:t> </a:t>
            </a:r>
            <a:r>
              <a:rPr lang="fr-FR" sz="1600" dirty="0" err="1" smtClean="0"/>
              <a:t>be</a:t>
            </a:r>
            <a:r>
              <a:rPr lang="fr-FR" sz="1600" dirty="0" smtClean="0"/>
              <a:t> </a:t>
            </a:r>
            <a:r>
              <a:rPr lang="fr-FR" sz="1600" dirty="0" err="1" smtClean="0"/>
              <a:t>your</a:t>
            </a:r>
            <a:r>
              <a:rPr lang="fr-FR" sz="1600" dirty="0" smtClean="0"/>
              <a:t> </a:t>
            </a:r>
            <a:r>
              <a:rPr lang="fr-FR" sz="1600" dirty="0" err="1" smtClean="0"/>
              <a:t>recommendations</a:t>
            </a:r>
            <a:r>
              <a:rPr lang="fr-FR" sz="1600" dirty="0" smtClean="0"/>
              <a:t> to </a:t>
            </a:r>
            <a:r>
              <a:rPr lang="fr-FR" sz="1600" dirty="0" err="1" smtClean="0"/>
              <a:t>decision</a:t>
            </a:r>
            <a:r>
              <a:rPr lang="fr-FR" sz="1600" dirty="0" smtClean="0"/>
              <a:t> </a:t>
            </a:r>
            <a:r>
              <a:rPr lang="fr-FR" sz="1600" dirty="0" err="1" smtClean="0"/>
              <a:t>makers</a:t>
            </a:r>
            <a:r>
              <a:rPr lang="fr-FR" sz="1600" dirty="0" smtClean="0"/>
              <a:t>?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smtClean="0"/>
              <a:t>In </a:t>
            </a:r>
            <a:r>
              <a:rPr lang="fr-FR" sz="1600" dirty="0" err="1" smtClean="0"/>
              <a:t>which</a:t>
            </a:r>
            <a:r>
              <a:rPr lang="fr-FR" sz="1600" dirty="0" smtClean="0"/>
              <a:t> areas </a:t>
            </a:r>
            <a:r>
              <a:rPr lang="fr-FR" sz="1600" dirty="0" err="1" smtClean="0"/>
              <a:t>implement</a:t>
            </a:r>
            <a:r>
              <a:rPr lang="fr-FR" sz="1600" dirty="0" smtClean="0"/>
              <a:t> </a:t>
            </a:r>
            <a:r>
              <a:rPr lang="fr-FR" sz="1600" dirty="0" err="1" smtClean="0"/>
              <a:t>evacuation</a:t>
            </a:r>
            <a:r>
              <a:rPr lang="fr-FR" sz="1600" dirty="0" smtClean="0"/>
              <a:t>?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smtClean="0"/>
              <a:t>On the basis of </a:t>
            </a:r>
            <a:r>
              <a:rPr lang="fr-FR" sz="1600" dirty="0" err="1" smtClean="0"/>
              <a:t>which</a:t>
            </a:r>
            <a:r>
              <a:rPr lang="fr-FR" sz="1600" dirty="0" smtClean="0"/>
              <a:t> </a:t>
            </a:r>
            <a:r>
              <a:rPr lang="fr-FR" sz="1600" dirty="0" err="1" smtClean="0"/>
              <a:t>map</a:t>
            </a:r>
            <a:r>
              <a:rPr lang="fr-FR" sz="1600" dirty="0" smtClean="0"/>
              <a:t> / variable / </a:t>
            </a:r>
            <a:r>
              <a:rPr lang="fr-FR" sz="1600" dirty="0" err="1" smtClean="0"/>
              <a:t>criteria</a:t>
            </a:r>
            <a:r>
              <a:rPr lang="fr-FR" sz="1600" dirty="0" smtClean="0"/>
              <a:t>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err="1" smtClean="0"/>
              <a:t>What</a:t>
            </a:r>
            <a:r>
              <a:rPr lang="fr-FR" sz="1600" dirty="0" smtClean="0"/>
              <a:t> </a:t>
            </a:r>
            <a:r>
              <a:rPr lang="fr-FR" sz="1600" dirty="0" err="1" smtClean="0"/>
              <a:t>additional</a:t>
            </a:r>
            <a:r>
              <a:rPr lang="fr-FR" sz="1600" dirty="0" smtClean="0"/>
              <a:t> information </a:t>
            </a:r>
            <a:r>
              <a:rPr lang="fr-FR" sz="1600" dirty="0" err="1" smtClean="0"/>
              <a:t>would</a:t>
            </a:r>
            <a:r>
              <a:rPr lang="fr-FR" sz="1600" dirty="0" smtClean="0"/>
              <a:t> </a:t>
            </a:r>
            <a:r>
              <a:rPr lang="fr-FR" sz="1600" dirty="0" err="1" smtClean="0"/>
              <a:t>you</a:t>
            </a:r>
            <a:r>
              <a:rPr lang="fr-FR" sz="1600" dirty="0" smtClean="0"/>
              <a:t> </a:t>
            </a:r>
            <a:r>
              <a:rPr lang="fr-FR" sz="1600" dirty="0" err="1" smtClean="0"/>
              <a:t>need</a:t>
            </a:r>
            <a:r>
              <a:rPr lang="fr-FR" sz="1600" dirty="0" smtClean="0"/>
              <a:t>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err="1"/>
              <a:t>What</a:t>
            </a:r>
            <a:r>
              <a:rPr lang="fr-FR" sz="1600" dirty="0"/>
              <a:t> supports are </a:t>
            </a:r>
            <a:r>
              <a:rPr lang="fr-FR" sz="1600" dirty="0" err="1"/>
              <a:t>useful</a:t>
            </a:r>
            <a:r>
              <a:rPr lang="fr-FR" sz="1600" dirty="0"/>
              <a:t> / </a:t>
            </a:r>
            <a:r>
              <a:rPr lang="fr-FR" sz="1600" dirty="0" err="1"/>
              <a:t>confusing</a:t>
            </a:r>
            <a:r>
              <a:rPr lang="fr-FR" sz="1600" dirty="0"/>
              <a:t> / </a:t>
            </a:r>
            <a:r>
              <a:rPr lang="fr-FR" sz="1600" dirty="0" err="1"/>
              <a:t>needed</a:t>
            </a:r>
            <a:r>
              <a:rPr lang="fr-FR" sz="1600" dirty="0"/>
              <a:t> by experts / </a:t>
            </a:r>
            <a:r>
              <a:rPr lang="fr-FR" sz="1600" dirty="0" err="1"/>
              <a:t>decision</a:t>
            </a:r>
            <a:r>
              <a:rPr lang="fr-FR" sz="1600" dirty="0"/>
              <a:t> </a:t>
            </a:r>
            <a:r>
              <a:rPr lang="fr-FR" sz="1600" dirty="0" err="1"/>
              <a:t>makers</a:t>
            </a:r>
            <a:r>
              <a:rPr lang="fr-FR" sz="1600" dirty="0" smtClean="0"/>
              <a:t>?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390424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7973" y="1452510"/>
            <a:ext cx="3512295" cy="4128279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002" y="1224008"/>
            <a:ext cx="3028592" cy="4409985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277082" y="1037175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36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794625" y="5633993"/>
            <a:ext cx="2153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Area: </a:t>
            </a:r>
            <a:r>
              <a:rPr lang="de-DE" dirty="0"/>
              <a:t>~ </a:t>
            </a:r>
            <a:r>
              <a:rPr lang="de-DE" dirty="0" smtClean="0"/>
              <a:t>22 000 km²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6911975" cy="561975"/>
          </a:xfrm>
        </p:spPr>
        <p:txBody>
          <a:bodyPr/>
          <a:lstStyle/>
          <a:p>
            <a:r>
              <a:rPr lang="en-GB" dirty="0"/>
              <a:t>Worst case </a:t>
            </a:r>
            <a:r>
              <a:rPr lang="en-GB" dirty="0" smtClean="0"/>
              <a:t>scenario –</a:t>
            </a:r>
            <a:br>
              <a:rPr lang="en-GB" dirty="0" smtClean="0"/>
            </a:br>
            <a:r>
              <a:rPr lang="en-GB" dirty="0" smtClean="0"/>
              <a:t>focus on agricultural measure</a:t>
            </a:r>
            <a:endParaRPr lang="en-GB" dirty="0"/>
          </a:p>
        </p:txBody>
      </p:sp>
      <p:sp>
        <p:nvSpPr>
          <p:cNvPr id="15" name="Textfeld 14"/>
          <p:cNvSpPr txBox="1"/>
          <p:nvPr/>
        </p:nvSpPr>
        <p:spPr>
          <a:xfrm>
            <a:off x="7040002" y="1452510"/>
            <a:ext cx="152026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180000" tIns="0" rIns="0" bIns="0" rtlCol="0">
            <a:spAutoFit/>
          </a:bodyPr>
          <a:lstStyle/>
          <a:p>
            <a:r>
              <a:rPr lang="de-DE" sz="1100" dirty="0" smtClean="0"/>
              <a:t>&gt;= EU </a:t>
            </a:r>
            <a:r>
              <a:rPr lang="de-DE" sz="1100" dirty="0" err="1" smtClean="0"/>
              <a:t>threshold</a:t>
            </a:r>
            <a:endParaRPr lang="de-DE" sz="1100" dirty="0" smtClean="0"/>
          </a:p>
          <a:p>
            <a:r>
              <a:rPr lang="de-DE" sz="1100" dirty="0" smtClean="0"/>
              <a:t>&gt;= 10% EU </a:t>
            </a:r>
            <a:r>
              <a:rPr lang="de-DE" sz="1100" dirty="0" err="1" smtClean="0"/>
              <a:t>threshold</a:t>
            </a:r>
            <a:endParaRPr lang="de-DE" sz="1100" dirty="0"/>
          </a:p>
        </p:txBody>
      </p:sp>
      <p:sp>
        <p:nvSpPr>
          <p:cNvPr id="16" name="Rechteck 15"/>
          <p:cNvSpPr/>
          <p:nvPr/>
        </p:nvSpPr>
        <p:spPr>
          <a:xfrm>
            <a:off x="7092043" y="1499273"/>
            <a:ext cx="108000" cy="108000"/>
          </a:xfrm>
          <a:prstGeom prst="rect">
            <a:avLst/>
          </a:prstGeom>
          <a:solidFill>
            <a:srgbClr val="FC9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7089800" y="1655666"/>
            <a:ext cx="108000" cy="108000"/>
          </a:xfrm>
          <a:prstGeom prst="rect">
            <a:avLst/>
          </a:prstGeom>
          <a:solidFill>
            <a:srgbClr val="F2F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20" name="Tabelle 19"/>
          <p:cNvGraphicFramePr>
            <a:graphicFrameLocks noGrp="1"/>
          </p:cNvGraphicFramePr>
          <p:nvPr>
            <p:extLst/>
          </p:nvPr>
        </p:nvGraphicFramePr>
        <p:xfrm>
          <a:off x="307654" y="5676901"/>
          <a:ext cx="1688696" cy="5715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24524"/>
                <a:gridCol w="664172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u="none" strike="noStrike">
                          <a:effectLst/>
                        </a:rPr>
                        <a:t>Cs in leafy veg.</a:t>
                      </a:r>
                      <a:endParaRPr lang="de-D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u="none" strike="noStrike">
                          <a:effectLst/>
                        </a:rPr>
                        <a:t>1250 Bq/kg</a:t>
                      </a:r>
                      <a:endParaRPr lang="de-D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u="none" strike="noStrike">
                          <a:effectLst/>
                        </a:rPr>
                        <a:t>I in leafy veg. </a:t>
                      </a:r>
                      <a:endParaRPr lang="de-D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u="none" strike="noStrike">
                          <a:effectLst/>
                        </a:rPr>
                        <a:t>2000 Bq/kg</a:t>
                      </a:r>
                      <a:endParaRPr lang="de-D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u="none" strike="noStrike">
                          <a:effectLst/>
                        </a:rPr>
                        <a:t>Sr in leafy veg.</a:t>
                      </a:r>
                      <a:endParaRPr lang="de-D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u="none" strike="noStrike" dirty="0">
                          <a:effectLst/>
                        </a:rPr>
                        <a:t>750 </a:t>
                      </a:r>
                      <a:r>
                        <a:rPr lang="de-DE" sz="1000" u="none" strike="noStrike" dirty="0" err="1">
                          <a:effectLst/>
                        </a:rPr>
                        <a:t>Bq</a:t>
                      </a:r>
                      <a:r>
                        <a:rPr lang="de-DE" sz="1000" u="none" strike="noStrike" dirty="0">
                          <a:effectLst/>
                        </a:rPr>
                        <a:t>/kg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>
            <p:extLst/>
          </p:nvPr>
        </p:nvGraphicFramePr>
        <p:xfrm>
          <a:off x="2288094" y="5676901"/>
          <a:ext cx="1688696" cy="5715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24524"/>
                <a:gridCol w="664172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u="none" strike="noStrike" dirty="0" err="1">
                          <a:effectLst/>
                        </a:rPr>
                        <a:t>Cs</a:t>
                      </a:r>
                      <a:r>
                        <a:rPr lang="de-DE" sz="1000" u="none" strike="noStrike" dirty="0">
                          <a:effectLst/>
                        </a:rPr>
                        <a:t> in milk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u="none" strike="noStrike">
                          <a:effectLst/>
                        </a:rPr>
                        <a:t>1000 Bq/kg</a:t>
                      </a:r>
                      <a:endParaRPr lang="de-D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u="none" strike="noStrike" dirty="0">
                          <a:effectLst/>
                        </a:rPr>
                        <a:t>I </a:t>
                      </a:r>
                      <a:r>
                        <a:rPr lang="de-DE" sz="1000" u="none" strike="noStrike" dirty="0" smtClean="0">
                          <a:effectLst/>
                        </a:rPr>
                        <a:t>in milk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u="none" strike="noStrike">
                          <a:effectLst/>
                        </a:rPr>
                        <a:t>500 Bq/kg</a:t>
                      </a:r>
                      <a:endParaRPr lang="de-DE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u="none" strike="noStrike" dirty="0" err="1">
                          <a:effectLst/>
                        </a:rPr>
                        <a:t>Sr</a:t>
                      </a:r>
                      <a:r>
                        <a:rPr lang="de-DE" sz="1000" u="none" strike="noStrike" dirty="0">
                          <a:effectLst/>
                        </a:rPr>
                        <a:t> in milk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u="none" strike="noStrike" dirty="0">
                          <a:effectLst/>
                        </a:rPr>
                        <a:t>125 </a:t>
                      </a:r>
                      <a:r>
                        <a:rPr lang="de-DE" sz="1000" u="none" strike="noStrike" dirty="0" err="1">
                          <a:effectLst/>
                        </a:rPr>
                        <a:t>Bq</a:t>
                      </a:r>
                      <a:r>
                        <a:rPr lang="de-DE" sz="1000" u="none" strike="noStrike" dirty="0">
                          <a:effectLst/>
                        </a:rPr>
                        <a:t>/kg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419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94" y="1455463"/>
            <a:ext cx="3501962" cy="4110228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7973" y="1452510"/>
            <a:ext cx="3512295" cy="4128279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277082" y="1037175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36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794625" y="5633993"/>
            <a:ext cx="2153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Area: </a:t>
            </a:r>
            <a:r>
              <a:rPr lang="de-DE" dirty="0"/>
              <a:t>~ </a:t>
            </a:r>
            <a:r>
              <a:rPr lang="de-DE" dirty="0" smtClean="0"/>
              <a:t>22 000 km²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6911975" cy="561975"/>
          </a:xfrm>
        </p:spPr>
        <p:txBody>
          <a:bodyPr/>
          <a:lstStyle/>
          <a:p>
            <a:r>
              <a:rPr lang="en-GB" dirty="0"/>
              <a:t>Least severe vs. worst case scenario–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focus on agricultural measure</a:t>
            </a:r>
            <a:endParaRPr lang="en-GB" dirty="0"/>
          </a:p>
        </p:txBody>
      </p:sp>
      <p:sp>
        <p:nvSpPr>
          <p:cNvPr id="10" name="Rechteck 9"/>
          <p:cNvSpPr/>
          <p:nvPr/>
        </p:nvSpPr>
        <p:spPr>
          <a:xfrm>
            <a:off x="841622" y="103386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6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1447596" y="5627669"/>
            <a:ext cx="2024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Area: </a:t>
            </a:r>
            <a:r>
              <a:rPr lang="de-DE" dirty="0"/>
              <a:t>~ </a:t>
            </a:r>
            <a:r>
              <a:rPr lang="de-DE" dirty="0" smtClean="0"/>
              <a:t>8 600 km²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040002" y="1452510"/>
            <a:ext cx="152026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180000" tIns="0" rIns="0" bIns="0" rtlCol="0">
            <a:spAutoFit/>
          </a:bodyPr>
          <a:lstStyle/>
          <a:p>
            <a:r>
              <a:rPr lang="de-DE" sz="1100" dirty="0" smtClean="0"/>
              <a:t>&gt;= EU </a:t>
            </a:r>
            <a:r>
              <a:rPr lang="de-DE" sz="1100" dirty="0" err="1" smtClean="0"/>
              <a:t>threshold</a:t>
            </a:r>
            <a:endParaRPr lang="de-DE" sz="1100" dirty="0" smtClean="0"/>
          </a:p>
          <a:p>
            <a:r>
              <a:rPr lang="de-DE" sz="1100" dirty="0" smtClean="0"/>
              <a:t>&gt;= 10% EU </a:t>
            </a:r>
            <a:r>
              <a:rPr lang="de-DE" sz="1100" dirty="0" err="1" smtClean="0"/>
              <a:t>threshold</a:t>
            </a:r>
            <a:endParaRPr lang="de-DE" sz="1100" dirty="0"/>
          </a:p>
        </p:txBody>
      </p:sp>
      <p:sp>
        <p:nvSpPr>
          <p:cNvPr id="15" name="Rechteck 14"/>
          <p:cNvSpPr/>
          <p:nvPr/>
        </p:nvSpPr>
        <p:spPr>
          <a:xfrm>
            <a:off x="7092043" y="1499273"/>
            <a:ext cx="108000" cy="108000"/>
          </a:xfrm>
          <a:prstGeom prst="rect">
            <a:avLst/>
          </a:prstGeom>
          <a:solidFill>
            <a:srgbClr val="FC9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7089800" y="1655666"/>
            <a:ext cx="108000" cy="108000"/>
          </a:xfrm>
          <a:prstGeom prst="rect">
            <a:avLst/>
          </a:prstGeom>
          <a:solidFill>
            <a:srgbClr val="F2F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2605290" y="1463212"/>
            <a:ext cx="152026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180000" tIns="0" rIns="0" bIns="0" rtlCol="0">
            <a:spAutoFit/>
          </a:bodyPr>
          <a:lstStyle/>
          <a:p>
            <a:r>
              <a:rPr lang="de-DE" sz="1100" dirty="0" smtClean="0"/>
              <a:t>&gt;= EU </a:t>
            </a:r>
            <a:r>
              <a:rPr lang="de-DE" sz="1100" dirty="0" err="1" smtClean="0"/>
              <a:t>threshold</a:t>
            </a:r>
            <a:endParaRPr lang="de-DE" sz="1100" dirty="0" smtClean="0"/>
          </a:p>
          <a:p>
            <a:r>
              <a:rPr lang="de-DE" sz="1100" dirty="0" smtClean="0"/>
              <a:t>&gt;= 10% EU </a:t>
            </a:r>
            <a:r>
              <a:rPr lang="de-DE" sz="1100" dirty="0" err="1" smtClean="0"/>
              <a:t>threshold</a:t>
            </a:r>
            <a:endParaRPr lang="de-DE" sz="1100" dirty="0"/>
          </a:p>
        </p:txBody>
      </p:sp>
      <p:sp>
        <p:nvSpPr>
          <p:cNvPr id="18" name="Rechteck 17"/>
          <p:cNvSpPr/>
          <p:nvPr/>
        </p:nvSpPr>
        <p:spPr>
          <a:xfrm>
            <a:off x="2657331" y="1509975"/>
            <a:ext cx="108000" cy="108000"/>
          </a:xfrm>
          <a:prstGeom prst="rect">
            <a:avLst/>
          </a:prstGeom>
          <a:solidFill>
            <a:srgbClr val="FC9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2655088" y="1666368"/>
            <a:ext cx="108000" cy="108000"/>
          </a:xfrm>
          <a:prstGeom prst="rect">
            <a:avLst/>
          </a:prstGeom>
          <a:solidFill>
            <a:srgbClr val="F2F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91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 bwMode="auto">
          <a:xfrm>
            <a:off x="542925" y="4857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GB" kern="0" dirty="0" smtClean="0"/>
              <a:t>Additional background information available</a:t>
            </a:r>
            <a:endParaRPr lang="en-GB" kern="0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8356600" cy="2995437"/>
          </a:xfrm>
        </p:spPr>
        <p:txBody>
          <a:bodyPr/>
          <a:lstStyle/>
          <a:p>
            <a:r>
              <a:rPr lang="fr-FR" sz="1700" dirty="0" smtClean="0"/>
              <a:t>Population </a:t>
            </a:r>
            <a:r>
              <a:rPr lang="fr-FR" sz="1700" dirty="0" err="1" smtClean="0"/>
              <a:t>density</a:t>
            </a:r>
            <a:r>
              <a:rPr lang="fr-FR" sz="1700" dirty="0" smtClean="0"/>
              <a:t> in the </a:t>
            </a:r>
            <a:r>
              <a:rPr lang="fr-FR" sz="1700" dirty="0" err="1" smtClean="0"/>
              <a:t>Netherlands</a:t>
            </a:r>
            <a:endParaRPr lang="fr-FR" sz="1700" dirty="0" smtClean="0"/>
          </a:p>
          <a:p>
            <a:r>
              <a:rPr lang="fr-FR" sz="1700" dirty="0" err="1" smtClean="0"/>
              <a:t>Hospitals</a:t>
            </a:r>
            <a:r>
              <a:rPr lang="fr-FR" sz="1700" dirty="0" smtClean="0"/>
              <a:t> in the </a:t>
            </a:r>
            <a:r>
              <a:rPr lang="fr-FR" sz="1700" dirty="0" err="1" smtClean="0"/>
              <a:t>Netherlands</a:t>
            </a:r>
            <a:endParaRPr lang="fr-FR" sz="1700" dirty="0" smtClean="0"/>
          </a:p>
          <a:p>
            <a:r>
              <a:rPr lang="fr-FR" sz="1700" dirty="0" smtClean="0"/>
              <a:t>Land </a:t>
            </a:r>
            <a:r>
              <a:rPr lang="fr-FR" sz="1700" dirty="0" err="1" smtClean="0"/>
              <a:t>Cover</a:t>
            </a:r>
            <a:r>
              <a:rPr lang="fr-FR" sz="1700" dirty="0" smtClean="0"/>
              <a:t> (</a:t>
            </a:r>
            <a:r>
              <a:rPr lang="fr-FR" sz="1700" dirty="0" err="1" smtClean="0"/>
              <a:t>urban</a:t>
            </a:r>
            <a:r>
              <a:rPr lang="fr-FR" sz="1700" dirty="0"/>
              <a:t> </a:t>
            </a:r>
            <a:r>
              <a:rPr lang="fr-FR" sz="1700" dirty="0" smtClean="0"/>
              <a:t>areas / </a:t>
            </a:r>
            <a:r>
              <a:rPr lang="fr-FR" sz="1700" dirty="0" err="1" smtClean="0"/>
              <a:t>Pastures</a:t>
            </a:r>
            <a:r>
              <a:rPr lang="fr-FR" sz="1700" dirty="0" smtClean="0"/>
              <a:t> / Agricultural areas </a:t>
            </a:r>
            <a:r>
              <a:rPr lang="fr-FR" sz="1700" dirty="0" err="1" smtClean="0"/>
              <a:t>without</a:t>
            </a:r>
            <a:r>
              <a:rPr lang="fr-FR" sz="1700" dirty="0" smtClean="0"/>
              <a:t> </a:t>
            </a:r>
            <a:r>
              <a:rPr lang="fr-FR" sz="1700" dirty="0" err="1" smtClean="0"/>
              <a:t>pastures</a:t>
            </a:r>
            <a:r>
              <a:rPr lang="fr-FR" sz="1700" smtClean="0"/>
              <a:t>)</a:t>
            </a:r>
            <a:endParaRPr lang="fr-FR" sz="1500" dirty="0"/>
          </a:p>
          <a:p>
            <a:pPr marL="0" indent="0">
              <a:buNone/>
            </a:pPr>
            <a:endParaRPr lang="en-GB" sz="1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8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89" y="1014979"/>
            <a:ext cx="4484043" cy="482804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556475" cy="561975"/>
          </a:xfrm>
        </p:spPr>
        <p:txBody>
          <a:bodyPr/>
          <a:lstStyle/>
          <a:p>
            <a:r>
              <a:rPr lang="en-GB" dirty="0"/>
              <a:t>Prognostic frequency map</a:t>
            </a:r>
            <a:br>
              <a:rPr lang="en-GB" dirty="0"/>
            </a:br>
            <a:r>
              <a:rPr lang="en-GB" dirty="0"/>
              <a:t>for areas above the threshold value for </a:t>
            </a:r>
            <a:r>
              <a:rPr lang="en-GB" dirty="0" smtClean="0"/>
              <a:t>evacuation</a:t>
            </a:r>
            <a:endParaRPr lang="fr-FR" dirty="0"/>
          </a:p>
        </p:txBody>
      </p:sp>
      <p:sp>
        <p:nvSpPr>
          <p:cNvPr id="7" name="Rechteck 5"/>
          <p:cNvSpPr/>
          <p:nvPr/>
        </p:nvSpPr>
        <p:spPr>
          <a:xfrm>
            <a:off x="837000" y="1179000"/>
            <a:ext cx="3305389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</a:t>
            </a:r>
            <a:r>
              <a:rPr lang="de-DE" dirty="0" smtClean="0">
                <a:solidFill>
                  <a:schemeClr val="tx1"/>
                </a:solidFill>
              </a:rPr>
              <a:t>100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6" t="6221" r="25234" b="5801"/>
          <a:stretch/>
        </p:blipFill>
        <p:spPr>
          <a:xfrm>
            <a:off x="4806702" y="1179000"/>
            <a:ext cx="4185001" cy="4455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4" name="Gerade Verbindung mit Pfeil 3"/>
          <p:cNvCxnSpPr/>
          <p:nvPr/>
        </p:nvCxnSpPr>
        <p:spPr>
          <a:xfrm flipV="1">
            <a:off x="6574971" y="3251200"/>
            <a:ext cx="268515" cy="674914"/>
          </a:xfrm>
          <a:prstGeom prst="straightConnector1">
            <a:avLst/>
          </a:prstGeom>
          <a:ln w="25400">
            <a:solidFill>
              <a:srgbClr val="C0000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6782857" y="3582056"/>
            <a:ext cx="434414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de-DE" sz="1200" b="1" dirty="0" smtClean="0">
                <a:solidFill>
                  <a:srgbClr val="C00000"/>
                </a:solidFill>
              </a:rPr>
              <a:t>10 km</a:t>
            </a:r>
            <a:endParaRPr lang="de-DE" sz="1200" b="1" dirty="0">
              <a:solidFill>
                <a:srgbClr val="C00000"/>
              </a:solidFill>
            </a:endParaRPr>
          </a:p>
        </p:txBody>
      </p:sp>
      <p:cxnSp>
        <p:nvCxnSpPr>
          <p:cNvPr id="15" name="Gerade Verbindung mit Pfeil 14"/>
          <p:cNvCxnSpPr/>
          <p:nvPr/>
        </p:nvCxnSpPr>
        <p:spPr>
          <a:xfrm flipV="1">
            <a:off x="5522063" y="3251200"/>
            <a:ext cx="1321423" cy="791029"/>
          </a:xfrm>
          <a:prstGeom prst="straightConnector1">
            <a:avLst/>
          </a:prstGeom>
          <a:ln w="25400">
            <a:solidFill>
              <a:srgbClr val="FA8214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5473569" y="3554381"/>
            <a:ext cx="434414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de-DE" sz="1200" b="1" dirty="0">
                <a:solidFill>
                  <a:srgbClr val="FA8214"/>
                </a:solidFill>
              </a:rPr>
              <a:t>2</a:t>
            </a:r>
            <a:r>
              <a:rPr lang="de-DE" sz="1200" b="1" dirty="0" smtClean="0">
                <a:solidFill>
                  <a:srgbClr val="FA8214"/>
                </a:solidFill>
              </a:rPr>
              <a:t>0 km</a:t>
            </a:r>
            <a:endParaRPr lang="de-DE" sz="1200" b="1" dirty="0">
              <a:solidFill>
                <a:srgbClr val="FA8214"/>
              </a:solidFill>
            </a:endParaRPr>
          </a:p>
        </p:txBody>
      </p:sp>
      <p:sp>
        <p:nvSpPr>
          <p:cNvPr id="14" name="Rechteck 5"/>
          <p:cNvSpPr/>
          <p:nvPr/>
        </p:nvSpPr>
        <p:spPr>
          <a:xfrm>
            <a:off x="3943" y="5769000"/>
            <a:ext cx="2475000" cy="41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Probability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of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threshold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exceedance</a:t>
            </a:r>
            <a:r>
              <a:rPr lang="de-DE" sz="1200" dirty="0" smtClean="0">
                <a:solidFill>
                  <a:schemeClr val="tx1"/>
                </a:solidFill>
              </a:rPr>
              <a:t> 0%:</a:t>
            </a:r>
          </a:p>
          <a:p>
            <a:pPr algn="ctr"/>
            <a:r>
              <a:rPr lang="de-DE" sz="1200" b="1" dirty="0" err="1" smtClean="0">
                <a:solidFill>
                  <a:schemeClr val="tx1"/>
                </a:solidFill>
              </a:rPr>
              <a:t>No</a:t>
            </a:r>
            <a:r>
              <a:rPr lang="de-DE" sz="1200" b="1" dirty="0" smtClean="0">
                <a:solidFill>
                  <a:schemeClr val="tx1"/>
                </a:solidFill>
              </a:rPr>
              <a:t> </a:t>
            </a:r>
            <a:r>
              <a:rPr lang="de-DE" sz="1200" b="1" dirty="0" err="1" smtClean="0">
                <a:solidFill>
                  <a:schemeClr val="tx1"/>
                </a:solidFill>
              </a:rPr>
              <a:t>member</a:t>
            </a:r>
            <a:r>
              <a:rPr lang="de-DE" sz="1200" b="1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forecasts</a:t>
            </a:r>
            <a:r>
              <a:rPr lang="de-DE" sz="1200" dirty="0" smtClean="0">
                <a:solidFill>
                  <a:schemeClr val="tx1"/>
                </a:solidFill>
              </a:rPr>
              <a:t> a </a:t>
            </a:r>
            <a:r>
              <a:rPr lang="de-DE" sz="1200" dirty="0" err="1" smtClean="0">
                <a:solidFill>
                  <a:schemeClr val="tx1"/>
                </a:solidFill>
              </a:rPr>
              <a:t>threshold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exceedance</a:t>
            </a:r>
            <a:r>
              <a:rPr lang="de-DE" sz="1200" dirty="0" smtClean="0">
                <a:solidFill>
                  <a:schemeClr val="tx1"/>
                </a:solidFill>
              </a:rPr>
              <a:t> in </a:t>
            </a:r>
            <a:r>
              <a:rPr lang="de-DE" sz="1200" dirty="0" err="1" smtClean="0">
                <a:solidFill>
                  <a:schemeClr val="tx1"/>
                </a:solidFill>
              </a:rPr>
              <a:t>this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area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6" name="Rechteck 5"/>
          <p:cNvSpPr/>
          <p:nvPr/>
        </p:nvSpPr>
        <p:spPr>
          <a:xfrm>
            <a:off x="2997000" y="5762175"/>
            <a:ext cx="2475000" cy="41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 smtClean="0">
                <a:solidFill>
                  <a:schemeClr val="tx1"/>
                </a:solidFill>
              </a:rPr>
              <a:t>Probability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of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threshold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exceedance</a:t>
            </a:r>
            <a:r>
              <a:rPr lang="de-DE" sz="1200" dirty="0" smtClean="0">
                <a:solidFill>
                  <a:schemeClr val="tx1"/>
                </a:solidFill>
              </a:rPr>
              <a:t> 100%:</a:t>
            </a:r>
          </a:p>
          <a:p>
            <a:pPr algn="ctr"/>
            <a:r>
              <a:rPr lang="de-DE" sz="1200" b="1" dirty="0" smtClean="0">
                <a:solidFill>
                  <a:schemeClr val="tx1"/>
                </a:solidFill>
              </a:rPr>
              <a:t>All </a:t>
            </a:r>
            <a:r>
              <a:rPr lang="de-DE" sz="1200" b="1" dirty="0" err="1" smtClean="0">
                <a:solidFill>
                  <a:schemeClr val="tx1"/>
                </a:solidFill>
              </a:rPr>
              <a:t>members</a:t>
            </a:r>
            <a:r>
              <a:rPr lang="de-DE" sz="1200" b="1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forecasts</a:t>
            </a:r>
            <a:r>
              <a:rPr lang="de-DE" sz="1200" dirty="0" smtClean="0">
                <a:solidFill>
                  <a:schemeClr val="tx1"/>
                </a:solidFill>
              </a:rPr>
              <a:t> a </a:t>
            </a:r>
            <a:r>
              <a:rPr lang="de-DE" sz="1200" dirty="0" err="1" smtClean="0">
                <a:solidFill>
                  <a:schemeClr val="tx1"/>
                </a:solidFill>
              </a:rPr>
              <a:t>threshold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exceedance</a:t>
            </a:r>
            <a:r>
              <a:rPr lang="de-DE" sz="1200" dirty="0" smtClean="0">
                <a:solidFill>
                  <a:schemeClr val="tx1"/>
                </a:solidFill>
              </a:rPr>
              <a:t> in </a:t>
            </a:r>
            <a:r>
              <a:rPr lang="de-DE" sz="1200" dirty="0" err="1" smtClean="0">
                <a:solidFill>
                  <a:schemeClr val="tx1"/>
                </a:solidFill>
              </a:rPr>
              <a:t>this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r>
              <a:rPr lang="de-DE" sz="1200" dirty="0" err="1" smtClean="0">
                <a:solidFill>
                  <a:schemeClr val="tx1"/>
                </a:solidFill>
              </a:rPr>
              <a:t>area</a:t>
            </a:r>
            <a:r>
              <a:rPr lang="de-DE" sz="1200" dirty="0" smtClean="0">
                <a:solidFill>
                  <a:schemeClr val="tx1"/>
                </a:solidFill>
              </a:rPr>
              <a:t> </a:t>
            </a:r>
            <a:endParaRPr lang="de-DE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4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86" y="1224007"/>
            <a:ext cx="8558430" cy="440998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Impact on population – focus on evacuation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17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954" y="1669113"/>
            <a:ext cx="3485046" cy="33224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7000" y="271344"/>
            <a:ext cx="6911975" cy="561975"/>
          </a:xfrm>
        </p:spPr>
        <p:txBody>
          <a:bodyPr/>
          <a:lstStyle/>
          <a:p>
            <a:r>
              <a:rPr lang="en-GB" dirty="0" smtClean="0"/>
              <a:t>“Worst case” scenario</a:t>
            </a:r>
            <a:br>
              <a:rPr lang="en-GB" dirty="0" smtClean="0"/>
            </a:br>
            <a:r>
              <a:rPr lang="en-GB" dirty="0" smtClean="0"/>
              <a:t>in terms of population – focus on evacuation</a:t>
            </a: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89" y="1014979"/>
            <a:ext cx="4484043" cy="4828042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947389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</a:t>
            </a:r>
            <a:r>
              <a:rPr lang="de-DE" dirty="0" smtClean="0">
                <a:solidFill>
                  <a:schemeClr val="tx1"/>
                </a:solidFill>
              </a:rPr>
              <a:t>100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41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000" y="1715288"/>
            <a:ext cx="1400560" cy="661012"/>
          </a:xfrm>
          <a:prstGeom prst="rect">
            <a:avLst/>
          </a:prstGeom>
        </p:spPr>
      </p:pic>
      <p:sp>
        <p:nvSpPr>
          <p:cNvPr id="3" name="Ellipse 2"/>
          <p:cNvSpPr/>
          <p:nvPr/>
        </p:nvSpPr>
        <p:spPr>
          <a:xfrm rot="1575481">
            <a:off x="2081457" y="2283509"/>
            <a:ext cx="768104" cy="12974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/>
          <p:cNvCxnSpPr>
            <a:stCxn id="3" idx="6"/>
          </p:cNvCxnSpPr>
          <p:nvPr/>
        </p:nvCxnSpPr>
        <p:spPr>
          <a:xfrm>
            <a:off x="2809931" y="3102136"/>
            <a:ext cx="3648926" cy="257921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8"/>
          <p:cNvSpPr txBox="1"/>
          <p:nvPr/>
        </p:nvSpPr>
        <p:spPr>
          <a:xfrm>
            <a:off x="5255914" y="5139000"/>
            <a:ext cx="3240000" cy="10156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The </a:t>
            </a:r>
            <a:r>
              <a:rPr lang="fr-FR" sz="1200" dirty="0" err="1" smtClean="0"/>
              <a:t>worst</a:t>
            </a:r>
            <a:r>
              <a:rPr lang="fr-FR" sz="1200" dirty="0" smtClean="0"/>
              <a:t> case scenario corresponds to 1 </a:t>
            </a:r>
            <a:r>
              <a:rPr lang="fr-FR" sz="1200" dirty="0" err="1" smtClean="0"/>
              <a:t>particular</a:t>
            </a:r>
            <a:r>
              <a:rPr lang="fr-FR" sz="1200" dirty="0" smtClean="0"/>
              <a:t> </a:t>
            </a:r>
            <a:r>
              <a:rPr lang="fr-FR" sz="1200" dirty="0" err="1" smtClean="0"/>
              <a:t>member</a:t>
            </a: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b="1" dirty="0" err="1" smtClean="0"/>
              <a:t>within</a:t>
            </a:r>
            <a:r>
              <a:rPr lang="fr-FR" sz="1200" b="1" dirty="0" smtClean="0"/>
              <a:t> a </a:t>
            </a:r>
            <a:r>
              <a:rPr lang="fr-FR" sz="1200" b="1" dirty="0" err="1" smtClean="0"/>
              <a:t>low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probability</a:t>
            </a:r>
            <a:r>
              <a:rPr lang="fr-FR" sz="1200" b="1" dirty="0" smtClean="0"/>
              <a:t> area</a:t>
            </a:r>
            <a:r>
              <a:rPr lang="fr-FR" sz="1200" dirty="0"/>
              <a:t/>
            </a:r>
            <a:br>
              <a:rPr lang="fr-FR" sz="1200" dirty="0"/>
            </a:br>
            <a:r>
              <a:rPr lang="fr-FR" sz="1200" dirty="0" smtClean="0"/>
              <a:t>(</a:t>
            </a:r>
            <a:r>
              <a:rPr lang="fr-FR" sz="1200" dirty="0" err="1" smtClean="0"/>
              <a:t>only</a:t>
            </a:r>
            <a:r>
              <a:rPr lang="fr-FR" sz="1200" dirty="0" smtClean="0"/>
              <a:t> few </a:t>
            </a:r>
            <a:r>
              <a:rPr lang="fr-FR" sz="1200" dirty="0" err="1" smtClean="0"/>
              <a:t>members</a:t>
            </a:r>
            <a:r>
              <a:rPr lang="fr-FR" sz="1200" dirty="0" smtClean="0"/>
              <a:t>, out of 50, </a:t>
            </a:r>
            <a:r>
              <a:rPr lang="fr-FR" sz="1200" dirty="0" err="1" smtClean="0"/>
              <a:t>feature</a:t>
            </a:r>
            <a:r>
              <a:rPr lang="fr-FR" sz="1200" dirty="0" smtClean="0"/>
              <a:t> a </a:t>
            </a:r>
            <a:r>
              <a:rPr lang="fr-FR" sz="1200" dirty="0" err="1" smtClean="0"/>
              <a:t>threshold</a:t>
            </a:r>
            <a:r>
              <a:rPr lang="fr-FR" sz="1200" dirty="0" smtClean="0"/>
              <a:t> </a:t>
            </a:r>
            <a:r>
              <a:rPr lang="fr-FR" sz="1200" dirty="0" err="1" smtClean="0"/>
              <a:t>exceedance</a:t>
            </a:r>
            <a:r>
              <a:rPr lang="fr-FR" sz="1200" dirty="0" smtClean="0"/>
              <a:t> in </a:t>
            </a:r>
            <a:r>
              <a:rPr lang="fr-FR" sz="1200" dirty="0" err="1" smtClean="0"/>
              <a:t>this</a:t>
            </a:r>
            <a:r>
              <a:rPr lang="fr-FR" sz="1200" dirty="0" smtClean="0"/>
              <a:t> direction)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80087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727" y="1670342"/>
            <a:ext cx="3487616" cy="337010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7000" y="271344"/>
            <a:ext cx="6911975" cy="561975"/>
          </a:xfrm>
        </p:spPr>
        <p:txBody>
          <a:bodyPr/>
          <a:lstStyle/>
          <a:p>
            <a:r>
              <a:rPr lang="en-GB" dirty="0" smtClean="0"/>
              <a:t>“Least severe case” scenario</a:t>
            </a:r>
            <a:br>
              <a:rPr lang="en-GB" dirty="0" smtClean="0"/>
            </a:br>
            <a:r>
              <a:rPr lang="en-GB" dirty="0" smtClean="0"/>
              <a:t>in terms of population – focus on evacuation</a:t>
            </a: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89" y="1014979"/>
            <a:ext cx="4484043" cy="4828042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947389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&gt; </a:t>
            </a:r>
            <a:r>
              <a:rPr lang="de-DE" dirty="0" smtClean="0">
                <a:solidFill>
                  <a:schemeClr val="tx1"/>
                </a:solidFill>
              </a:rPr>
              <a:t>100 </a:t>
            </a:r>
            <a:r>
              <a:rPr lang="de-DE" dirty="0" err="1" smtClean="0">
                <a:solidFill>
                  <a:schemeClr val="tx1"/>
                </a:solidFill>
              </a:rPr>
              <a:t>mSv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29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dose 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000" y="1715288"/>
            <a:ext cx="1400560" cy="661012"/>
          </a:xfrm>
          <a:prstGeom prst="rect">
            <a:avLst/>
          </a:prstGeom>
        </p:spPr>
      </p:pic>
      <p:sp>
        <p:nvSpPr>
          <p:cNvPr id="3" name="Ellipse 2"/>
          <p:cNvSpPr/>
          <p:nvPr/>
        </p:nvSpPr>
        <p:spPr>
          <a:xfrm rot="19361908">
            <a:off x="2095145" y="3309359"/>
            <a:ext cx="450000" cy="8219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/>
          <p:cNvCxnSpPr>
            <a:stCxn id="3" idx="6"/>
          </p:cNvCxnSpPr>
          <p:nvPr/>
        </p:nvCxnSpPr>
        <p:spPr>
          <a:xfrm>
            <a:off x="2499123" y="3583984"/>
            <a:ext cx="4025048" cy="9730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8"/>
          <p:cNvSpPr txBox="1"/>
          <p:nvPr/>
        </p:nvSpPr>
        <p:spPr>
          <a:xfrm>
            <a:off x="5427000" y="5274000"/>
            <a:ext cx="3240000" cy="6463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The least </a:t>
            </a:r>
            <a:r>
              <a:rPr lang="fr-FR" sz="1200" dirty="0" err="1" smtClean="0"/>
              <a:t>severe</a:t>
            </a:r>
            <a:r>
              <a:rPr lang="fr-FR" sz="1200" dirty="0" smtClean="0"/>
              <a:t> case scenario corresponds to 1 </a:t>
            </a:r>
            <a:r>
              <a:rPr lang="fr-FR" sz="1200" dirty="0" err="1" smtClean="0"/>
              <a:t>particular</a:t>
            </a:r>
            <a:r>
              <a:rPr lang="fr-FR" sz="1200" dirty="0" smtClean="0"/>
              <a:t> </a:t>
            </a:r>
            <a:r>
              <a:rPr lang="fr-FR" sz="1200" dirty="0" err="1" smtClean="0"/>
              <a:t>member</a:t>
            </a:r>
            <a:r>
              <a:rPr lang="fr-FR" sz="1200" dirty="0" smtClean="0"/>
              <a:t/>
            </a:r>
            <a:br>
              <a:rPr lang="fr-FR" sz="1200" dirty="0" smtClean="0"/>
            </a:br>
            <a:r>
              <a:rPr lang="fr-FR" sz="1200" b="1" dirty="0" err="1" smtClean="0"/>
              <a:t>within</a:t>
            </a:r>
            <a:r>
              <a:rPr lang="fr-FR" sz="1200" b="1" dirty="0" smtClean="0"/>
              <a:t> a </a:t>
            </a:r>
            <a:r>
              <a:rPr lang="fr-FR" sz="1200" b="1" dirty="0" err="1" smtClean="0"/>
              <a:t>higher</a:t>
            </a:r>
            <a:r>
              <a:rPr lang="fr-FR" sz="1200" b="1" dirty="0" smtClean="0"/>
              <a:t> </a:t>
            </a:r>
            <a:r>
              <a:rPr lang="fr-FR" sz="1200" b="1" dirty="0" err="1" smtClean="0"/>
              <a:t>probability</a:t>
            </a:r>
            <a:r>
              <a:rPr lang="fr-FR" sz="1200" b="1" dirty="0" smtClean="0"/>
              <a:t> area.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8025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74" y="1705757"/>
            <a:ext cx="3487616" cy="3370109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954" y="1669113"/>
            <a:ext cx="3485046" cy="33224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7871" y="414000"/>
            <a:ext cx="7196475" cy="494999"/>
          </a:xfrm>
        </p:spPr>
        <p:txBody>
          <a:bodyPr/>
          <a:lstStyle/>
          <a:p>
            <a:r>
              <a:rPr lang="en-GB" dirty="0"/>
              <a:t>Least severe vs. worst case </a:t>
            </a:r>
            <a:r>
              <a:rPr lang="en-GB" dirty="0" smtClean="0"/>
              <a:t>scenario – </a:t>
            </a:r>
            <a:r>
              <a:rPr lang="en-GB" dirty="0"/>
              <a:t>focus on </a:t>
            </a:r>
            <a:r>
              <a:rPr lang="en-GB" dirty="0" smtClean="0"/>
              <a:t>evacuation</a:t>
            </a:r>
            <a:endParaRPr lang="en-GB" dirty="0"/>
          </a:p>
        </p:txBody>
      </p:sp>
      <p:sp>
        <p:nvSpPr>
          <p:cNvPr id="6" name="Rechteck 5"/>
          <p:cNvSpPr/>
          <p:nvPr/>
        </p:nvSpPr>
        <p:spPr>
          <a:xfrm>
            <a:off x="722704" y="1179000"/>
            <a:ext cx="3174611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29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5382000" y="1179000"/>
            <a:ext cx="3060000" cy="418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Member </a:t>
            </a:r>
            <a:r>
              <a:rPr lang="de-DE" dirty="0" smtClean="0">
                <a:solidFill>
                  <a:schemeClr val="tx1"/>
                </a:solidFill>
              </a:rPr>
              <a:t>41 </a:t>
            </a:r>
            <a:r>
              <a:rPr lang="de-DE" dirty="0" err="1">
                <a:solidFill>
                  <a:schemeClr val="tx1"/>
                </a:solidFill>
              </a:rPr>
              <a:t>effective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smtClean="0">
                <a:solidFill>
                  <a:schemeClr val="tx1"/>
                </a:solidFill>
              </a:rPr>
              <a:t>dose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000" y="1715288"/>
            <a:ext cx="1400560" cy="66101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00" y="1747045"/>
            <a:ext cx="1400560" cy="661012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633909" y="5137327"/>
            <a:ext cx="315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</a:t>
            </a:r>
            <a:r>
              <a:rPr lang="de-DE" dirty="0" smtClean="0"/>
              <a:t>100 </a:t>
            </a:r>
            <a:r>
              <a:rPr lang="de-DE" dirty="0" err="1"/>
              <a:t>mSv</a:t>
            </a:r>
            <a:r>
              <a:rPr lang="de-DE" dirty="0"/>
              <a:t>: ~ </a:t>
            </a:r>
            <a:r>
              <a:rPr lang="de-DE" dirty="0" smtClean="0"/>
              <a:t>700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173703" y="5137327"/>
            <a:ext cx="34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Population &gt; </a:t>
            </a:r>
            <a:r>
              <a:rPr lang="de-DE" dirty="0" smtClean="0"/>
              <a:t>100 </a:t>
            </a:r>
            <a:r>
              <a:rPr lang="de-DE" dirty="0" err="1"/>
              <a:t>mSv</a:t>
            </a:r>
            <a:r>
              <a:rPr lang="de-DE" dirty="0"/>
              <a:t>: ~ </a:t>
            </a:r>
            <a:r>
              <a:rPr lang="de-DE" dirty="0" smtClean="0"/>
              <a:t>45 </a:t>
            </a:r>
            <a:r>
              <a:rPr lang="de-DE" dirty="0"/>
              <a:t>000</a:t>
            </a:r>
          </a:p>
        </p:txBody>
      </p:sp>
    </p:spTree>
    <p:extLst>
      <p:ext uri="{BB962C8B-B14F-4D97-AF65-F5344CB8AC3E}">
        <p14:creationId xmlns:p14="http://schemas.microsoft.com/office/powerpoint/2010/main" val="402367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Discussion– stage 1</a:t>
            </a:r>
            <a:br>
              <a:rPr lang="en-GB" dirty="0" smtClean="0"/>
            </a:br>
            <a:r>
              <a:rPr lang="en-GB" dirty="0" smtClean="0"/>
              <a:t>Estimated time to release: 24 hours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377000" y="2220844"/>
            <a:ext cx="6300000" cy="475437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>
                <a:solidFill>
                  <a:srgbClr val="C00000"/>
                </a:solidFill>
              </a:rPr>
              <a:t>Sequence 2: Focus on sheltering (10 minutes)</a:t>
            </a:r>
          </a:p>
          <a:p>
            <a:pPr marL="0" indent="0">
              <a:buNone/>
            </a:pPr>
            <a:endParaRPr lang="en-GB" sz="2400" dirty="0">
              <a:solidFill>
                <a:srgbClr val="C0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DC5371E9-F8C1-DA47-A92F-35ADF8E90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62" y="3834000"/>
            <a:ext cx="750224" cy="8252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6E7C3BC-3D71-7349-9F7D-DBB02ED0C518}"/>
              </a:ext>
            </a:extLst>
          </p:cNvPr>
          <p:cNvSpPr/>
          <p:nvPr/>
        </p:nvSpPr>
        <p:spPr>
          <a:xfrm>
            <a:off x="1463574" y="3461793"/>
            <a:ext cx="7383425" cy="1323439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err="1" smtClean="0"/>
              <a:t>What</a:t>
            </a:r>
            <a:r>
              <a:rPr lang="fr-FR" sz="1600" dirty="0" smtClean="0"/>
              <a:t> </a:t>
            </a:r>
            <a:r>
              <a:rPr lang="fr-FR" sz="1600" dirty="0" err="1" smtClean="0"/>
              <a:t>would</a:t>
            </a:r>
            <a:r>
              <a:rPr lang="fr-FR" sz="1600" dirty="0" smtClean="0"/>
              <a:t> </a:t>
            </a:r>
            <a:r>
              <a:rPr lang="fr-FR" sz="1600" dirty="0" err="1" smtClean="0"/>
              <a:t>be</a:t>
            </a:r>
            <a:r>
              <a:rPr lang="fr-FR" sz="1600" dirty="0" smtClean="0"/>
              <a:t> </a:t>
            </a:r>
            <a:r>
              <a:rPr lang="fr-FR" sz="1600" dirty="0" err="1" smtClean="0"/>
              <a:t>your</a:t>
            </a:r>
            <a:r>
              <a:rPr lang="fr-FR" sz="1600" dirty="0" smtClean="0"/>
              <a:t> </a:t>
            </a:r>
            <a:r>
              <a:rPr lang="fr-FR" sz="1600" dirty="0" err="1" smtClean="0"/>
              <a:t>recommendations</a:t>
            </a:r>
            <a:r>
              <a:rPr lang="fr-FR" sz="1600" dirty="0" smtClean="0"/>
              <a:t> to </a:t>
            </a:r>
            <a:r>
              <a:rPr lang="fr-FR" sz="1600" dirty="0" err="1" smtClean="0"/>
              <a:t>decision</a:t>
            </a:r>
            <a:r>
              <a:rPr lang="fr-FR" sz="1600" dirty="0" smtClean="0"/>
              <a:t> </a:t>
            </a:r>
            <a:r>
              <a:rPr lang="fr-FR" sz="1600" dirty="0" err="1" smtClean="0"/>
              <a:t>makers</a:t>
            </a:r>
            <a:r>
              <a:rPr lang="fr-FR" sz="1600" dirty="0" smtClean="0"/>
              <a:t>?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smtClean="0"/>
              <a:t>In </a:t>
            </a:r>
            <a:r>
              <a:rPr lang="fr-FR" sz="1600" dirty="0" err="1" smtClean="0"/>
              <a:t>which</a:t>
            </a:r>
            <a:r>
              <a:rPr lang="fr-FR" sz="1600" dirty="0" smtClean="0"/>
              <a:t> areas </a:t>
            </a:r>
            <a:r>
              <a:rPr lang="fr-FR" sz="1600" dirty="0" err="1" smtClean="0"/>
              <a:t>implement</a:t>
            </a:r>
            <a:r>
              <a:rPr lang="fr-FR" sz="1600" dirty="0" smtClean="0"/>
              <a:t> </a:t>
            </a:r>
            <a:r>
              <a:rPr lang="fr-FR" sz="1600" dirty="0" err="1" smtClean="0"/>
              <a:t>sheltering</a:t>
            </a:r>
            <a:r>
              <a:rPr lang="fr-FR" sz="1600" dirty="0" smtClean="0"/>
              <a:t>?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smtClean="0"/>
              <a:t>On the basis of </a:t>
            </a:r>
            <a:r>
              <a:rPr lang="fr-FR" sz="1600" dirty="0" err="1" smtClean="0"/>
              <a:t>which</a:t>
            </a:r>
            <a:r>
              <a:rPr lang="fr-FR" sz="1600" dirty="0" smtClean="0"/>
              <a:t> </a:t>
            </a:r>
            <a:r>
              <a:rPr lang="fr-FR" sz="1600" dirty="0" err="1" smtClean="0"/>
              <a:t>map</a:t>
            </a:r>
            <a:r>
              <a:rPr lang="fr-FR" sz="1600" dirty="0" smtClean="0"/>
              <a:t> / variable / </a:t>
            </a:r>
            <a:r>
              <a:rPr lang="fr-FR" sz="1600" dirty="0" err="1" smtClean="0"/>
              <a:t>criteria</a:t>
            </a:r>
            <a:r>
              <a:rPr lang="fr-FR" sz="1600" dirty="0" smtClean="0"/>
              <a:t>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err="1" smtClean="0"/>
              <a:t>What</a:t>
            </a:r>
            <a:r>
              <a:rPr lang="fr-FR" sz="1600" dirty="0" smtClean="0"/>
              <a:t> </a:t>
            </a:r>
            <a:r>
              <a:rPr lang="fr-FR" sz="1600" dirty="0" err="1" smtClean="0"/>
              <a:t>additional</a:t>
            </a:r>
            <a:r>
              <a:rPr lang="fr-FR" sz="1600" dirty="0" smtClean="0"/>
              <a:t> information </a:t>
            </a:r>
            <a:r>
              <a:rPr lang="fr-FR" sz="1600" dirty="0" err="1" smtClean="0"/>
              <a:t>would</a:t>
            </a:r>
            <a:r>
              <a:rPr lang="fr-FR" sz="1600" dirty="0" smtClean="0"/>
              <a:t> </a:t>
            </a:r>
            <a:r>
              <a:rPr lang="fr-FR" sz="1600" dirty="0" err="1" smtClean="0"/>
              <a:t>you</a:t>
            </a:r>
            <a:r>
              <a:rPr lang="fr-FR" sz="1600" dirty="0" smtClean="0"/>
              <a:t> </a:t>
            </a:r>
            <a:r>
              <a:rPr lang="fr-FR" sz="1600" dirty="0" err="1" smtClean="0"/>
              <a:t>need</a:t>
            </a:r>
            <a:r>
              <a:rPr lang="fr-FR" sz="1600" dirty="0" smtClean="0"/>
              <a:t>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1600" dirty="0" err="1"/>
              <a:t>What</a:t>
            </a:r>
            <a:r>
              <a:rPr lang="fr-FR" sz="1600" dirty="0"/>
              <a:t> supports are </a:t>
            </a:r>
            <a:r>
              <a:rPr lang="fr-FR" sz="1600" dirty="0" err="1"/>
              <a:t>useful</a:t>
            </a:r>
            <a:r>
              <a:rPr lang="fr-FR" sz="1600" dirty="0"/>
              <a:t> / </a:t>
            </a:r>
            <a:r>
              <a:rPr lang="fr-FR" sz="1600" dirty="0" err="1"/>
              <a:t>confusing</a:t>
            </a:r>
            <a:r>
              <a:rPr lang="fr-FR" sz="1600" dirty="0"/>
              <a:t> / </a:t>
            </a:r>
            <a:r>
              <a:rPr lang="fr-FR" sz="1600" dirty="0" err="1"/>
              <a:t>needed</a:t>
            </a:r>
            <a:r>
              <a:rPr lang="fr-FR" sz="1600" dirty="0"/>
              <a:t> by experts / </a:t>
            </a:r>
            <a:r>
              <a:rPr lang="fr-FR" sz="1600" dirty="0" err="1"/>
              <a:t>decision</a:t>
            </a:r>
            <a:r>
              <a:rPr lang="fr-FR" sz="1600" dirty="0"/>
              <a:t> </a:t>
            </a:r>
            <a:r>
              <a:rPr lang="fr-FR" sz="1600" dirty="0" err="1"/>
              <a:t>makers</a:t>
            </a:r>
            <a:r>
              <a:rPr lang="fr-FR" sz="1600" dirty="0" smtClean="0"/>
              <a:t>?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272560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0</TotalTime>
  <Words>1297</Words>
  <Application>Microsoft Office PowerPoint</Application>
  <PresentationFormat>Bildschirmpräsentation (4:3)</PresentationFormat>
  <Paragraphs>191</Paragraphs>
  <Slides>32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7" baseType="lpstr">
      <vt:lpstr>Arial</vt:lpstr>
      <vt:lpstr>Calibri</vt:lpstr>
      <vt:lpstr>Interstate-Regular</vt:lpstr>
      <vt:lpstr>Wingdings</vt:lpstr>
      <vt:lpstr>KIT-PPT_Master_en_2016</vt:lpstr>
      <vt:lpstr>PowerPoint-Präsentation</vt:lpstr>
      <vt:lpstr>Background information – stage 1 Estimated time to release: 24 hours</vt:lpstr>
      <vt:lpstr>Discussion– stage 1 Estimated time to release: 24 hours</vt:lpstr>
      <vt:lpstr>Prognostic frequency map for areas above the threshold value for evacuation</vt:lpstr>
      <vt:lpstr>Impact on population – focus on evacuation</vt:lpstr>
      <vt:lpstr>“Worst case” scenario in terms of population – focus on evacuation</vt:lpstr>
      <vt:lpstr>“Least severe case” scenario in terms of population – focus on evacuation</vt:lpstr>
      <vt:lpstr>Least severe vs. worst case scenario – focus on evacuation</vt:lpstr>
      <vt:lpstr>Discussion– stage 1 Estimated time to release: 24 hours</vt:lpstr>
      <vt:lpstr>Prognostic frequency map for areas above the threshold value for sheltering</vt:lpstr>
      <vt:lpstr>Impact on population – focus on sheltering</vt:lpstr>
      <vt:lpstr>“Worst case” scenario in terms of population – focus on sheltering</vt:lpstr>
      <vt:lpstr>“Least severe case” scenario in terms of population – focus on sheltering</vt:lpstr>
      <vt:lpstr>Least severe vs. worst case scenario – focus on sheltering</vt:lpstr>
      <vt:lpstr>Prognostic frequency map for areas above the threshold values</vt:lpstr>
      <vt:lpstr>PowerPoint-Präsentation</vt:lpstr>
      <vt:lpstr>Background information – stage 2 Estimated time to release: 12 hours</vt:lpstr>
      <vt:lpstr>Meteorology - wind field</vt:lpstr>
      <vt:lpstr>Discussion– stage 2 Estimated time to release: 12 hours</vt:lpstr>
      <vt:lpstr>Prognostic frequency maps for areas above the threshold value for evacuation</vt:lpstr>
      <vt:lpstr>Worst case scenario – focus on evacuation</vt:lpstr>
      <vt:lpstr>Least severe vs. worst case scenario – focus on evacuation</vt:lpstr>
      <vt:lpstr>Prognostic frequency maps for areas above the threshold value for sheltering</vt:lpstr>
      <vt:lpstr>Worst case scenario – focus on sheltering</vt:lpstr>
      <vt:lpstr>Least severe vs. worst case scenario – focus on sheltering</vt:lpstr>
      <vt:lpstr>Prognostic frequency map for areas above the threshold values</vt:lpstr>
      <vt:lpstr>Discussion– stage 2 Estimated time to release: 12 hours</vt:lpstr>
      <vt:lpstr>Prognostic frequency maps – threshold exceedance of MPLs in leafy vegetables</vt:lpstr>
      <vt:lpstr>PowerPoint-Präsentation</vt:lpstr>
      <vt:lpstr>Worst case scenario – focus on agricultural measure</vt:lpstr>
      <vt:lpstr>Least severe vs. worst case scenario– focus on agricultural measure</vt:lpstr>
      <vt:lpstr>PowerPoint-Präsentation</vt:lpstr>
    </vt:vector>
  </TitlesOfParts>
  <Company>Karlsruhe Institute of Technology (KIT)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Thomas Hamburger</cp:lastModifiedBy>
  <cp:revision>218</cp:revision>
  <dcterms:created xsi:type="dcterms:W3CDTF">2015-12-14T06:33:20Z</dcterms:created>
  <dcterms:modified xsi:type="dcterms:W3CDTF">2019-12-02T10:58:58Z</dcterms:modified>
</cp:coreProperties>
</file>