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4" r:id="rId2"/>
    <p:sldId id="266" r:id="rId3"/>
    <p:sldId id="265" r:id="rId4"/>
    <p:sldId id="267" r:id="rId5"/>
    <p:sldId id="268" r:id="rId6"/>
    <p:sldId id="270" r:id="rId7"/>
    <p:sldId id="273" r:id="rId8"/>
    <p:sldId id="269" r:id="rId9"/>
    <p:sldId id="274" r:id="rId10"/>
    <p:sldId id="271" r:id="rId11"/>
    <p:sldId id="277" r:id="rId12"/>
    <p:sldId id="276" r:id="rId13"/>
    <p:sldId id="275" r:id="rId1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132" d="100"/>
          <a:sy n="132" d="100"/>
        </p:scale>
        <p:origin x="1002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27.11.2019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6875" y="1268760"/>
            <a:ext cx="8389937" cy="79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sz="2800" b="1" dirty="0" smtClean="0"/>
              <a:t>Reduction of </a:t>
            </a:r>
            <a:r>
              <a:rPr lang="en-GB" sz="2800" b="1" dirty="0"/>
              <a:t>uncertainty in dose assessment 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: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Monitoring Approaches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419796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 smtClean="0"/>
              <a:t>M. Bleher, U. Stöhlker, T. Karhunen, A. </a:t>
            </a:r>
            <a:r>
              <a:rPr lang="de-DE" sz="1600" dirty="0" err="1"/>
              <a:t>Nalbandyan</a:t>
            </a:r>
            <a:r>
              <a:rPr lang="de-DE" sz="1600" dirty="0"/>
              <a:t>-Schwarz </a:t>
            </a:r>
            <a:endParaRPr lang="de-DE" altLang="de-DE" sz="1600" noProof="1" smtClean="0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1600" dirty="0" err="1" smtClean="0"/>
              <a:t>BfS</a:t>
            </a:r>
            <a:r>
              <a:rPr lang="en-US" altLang="de-DE" sz="1600" dirty="0" smtClean="0"/>
              <a:t> (Germany), STUK (Finland), DSA (Norway) 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398149" y="3645024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D9.7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– Report on uncertainty reduction in exposure assessment based on environmental monitoring data, including concept for identifying critically exposed groups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1398149" y="5092526"/>
            <a:ext cx="4752528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WP2 </a:t>
            </a:r>
            <a:r>
              <a:rPr lang="en-US" b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Poster   P5:</a:t>
            </a:r>
            <a:endParaRPr lang="en-US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Optimising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monitoring in the early phase to reduce uncertainties in dose assessment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8469" y="5106657"/>
            <a:ext cx="1620019" cy="704672"/>
          </a:xfrm>
          <a:prstGeom prst="rect">
            <a:avLst/>
          </a:prstGeom>
        </p:spPr>
      </p:pic>
      <p:graphicFrame>
        <p:nvGraphicFramePr>
          <p:cNvPr id="8" name="Objekti 199">
            <a:extLst>
              <a:ext uri="{FF2B5EF4-FFF2-40B4-BE49-F238E27FC236}">
                <a16:creationId xmlns:a16="http://schemas.microsoft.com/office/drawing/2014/main" xmlns="" id="{C02CB938-7610-4DC0-B570-313DC8D822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735430"/>
              </p:ext>
            </p:extLst>
          </p:nvPr>
        </p:nvGraphicFramePr>
        <p:xfrm>
          <a:off x="5737915" y="5724444"/>
          <a:ext cx="1210349" cy="51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8" imgW="2800332" imgH="1190396" progId="AcroExch.Document.DC">
                  <p:embed/>
                </p:oleObj>
              </mc:Choice>
              <mc:Fallback>
                <p:oleObj name="Acrobat Document" r:id="rId8" imgW="2800332" imgH="119039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37915" y="5724444"/>
                        <a:ext cx="1210349" cy="51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fik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0272" y="5770068"/>
            <a:ext cx="2020069" cy="556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Model results and monitoring data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Combination of prognostic information </a:t>
            </a:r>
            <a:r>
              <a:rPr lang="en-GB" b="1" dirty="0" smtClean="0">
                <a:solidFill>
                  <a:srgbClr val="00B0F0"/>
                </a:solidFill>
              </a:rPr>
              <a:t>and </a:t>
            </a:r>
            <a:r>
              <a:rPr lang="en-GB" b="1" dirty="0">
                <a:solidFill>
                  <a:srgbClr val="00B0F0"/>
                </a:solidFill>
              </a:rPr>
              <a:t>monitoring </a:t>
            </a:r>
            <a:r>
              <a:rPr lang="en-GB" b="1" dirty="0" smtClean="0">
                <a:solidFill>
                  <a:srgbClr val="00B0F0"/>
                </a:solidFill>
              </a:rPr>
              <a:t>data</a:t>
            </a:r>
          </a:p>
          <a:p>
            <a:r>
              <a:rPr lang="en-GB" dirty="0" smtClean="0"/>
              <a:t>assumed source term? </a:t>
            </a:r>
          </a:p>
          <a:p>
            <a:r>
              <a:rPr lang="en-GB" dirty="0" smtClean="0"/>
              <a:t>relevant radionuclides? </a:t>
            </a:r>
          </a:p>
          <a:p>
            <a:r>
              <a:rPr lang="en-GB" dirty="0" smtClean="0"/>
              <a:t>delineation of affected area?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Urgent protective countermeasures?</a:t>
            </a:r>
          </a:p>
          <a:p>
            <a:pPr marL="0" indent="0">
              <a:buNone/>
            </a:pPr>
            <a:r>
              <a:rPr lang="en-GB" b="1" dirty="0"/>
              <a:t>Methods of combination:</a:t>
            </a:r>
          </a:p>
          <a:p>
            <a:r>
              <a:rPr lang="en-GB" dirty="0"/>
              <a:t>Simple comparison methods </a:t>
            </a:r>
            <a:endParaRPr lang="en-GB" dirty="0" smtClean="0"/>
          </a:p>
          <a:p>
            <a:r>
              <a:rPr lang="en-GB" dirty="0" smtClean="0"/>
              <a:t>Data assimilation methods 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next presentation</a:t>
            </a:r>
          </a:p>
          <a:p>
            <a:r>
              <a:rPr lang="en-GB" b="1" dirty="0"/>
              <a:t>Monitoring data are used </a:t>
            </a:r>
          </a:p>
          <a:p>
            <a:pPr marL="0" indent="0">
              <a:buNone/>
            </a:pPr>
            <a:r>
              <a:rPr lang="en-GB" b="1" dirty="0"/>
              <a:t> </a:t>
            </a:r>
            <a:r>
              <a:rPr lang="en-GB" b="1" dirty="0" smtClean="0"/>
              <a:t>    to correct model results </a:t>
            </a:r>
          </a:p>
          <a:p>
            <a:pPr marL="0" indent="0">
              <a:buNone/>
            </a:pPr>
            <a:r>
              <a:rPr lang="en-GB" b="1" dirty="0"/>
              <a:t> </a:t>
            </a:r>
            <a:r>
              <a:rPr lang="en-GB" b="1" dirty="0" smtClean="0"/>
              <a:t>           	</a:t>
            </a:r>
            <a:r>
              <a:rPr lang="en-GB" b="1" kern="1200" dirty="0">
                <a:solidFill>
                  <a:srgbClr val="0070C0"/>
                </a:solidFill>
                <a:latin typeface="Arial" charset="0"/>
              </a:rPr>
              <a:t>Monitoring data based </a:t>
            </a:r>
          </a:p>
          <a:p>
            <a:pPr marL="0" indent="0">
              <a:buNone/>
            </a:pPr>
            <a:r>
              <a:rPr lang="en-GB" b="1" kern="1200" dirty="0">
                <a:solidFill>
                  <a:srgbClr val="0070C0"/>
                </a:solidFill>
                <a:latin typeface="Arial" charset="0"/>
              </a:rPr>
              <a:t>	dose assessment</a:t>
            </a:r>
          </a:p>
          <a:p>
            <a:pPr marL="0" indent="0">
              <a:buNone/>
            </a:pPr>
            <a:r>
              <a:rPr lang="en-GB" b="1" kern="1200" dirty="0">
                <a:solidFill>
                  <a:srgbClr val="0070C0"/>
                </a:solidFill>
                <a:latin typeface="Arial" charset="0"/>
              </a:rPr>
              <a:t> </a:t>
            </a:r>
          </a:p>
          <a:p>
            <a:endParaRPr lang="en-GB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050" y="3068960"/>
            <a:ext cx="3709135" cy="3087403"/>
          </a:xfrm>
          <a:prstGeom prst="rect">
            <a:avLst/>
          </a:prstGeom>
        </p:spPr>
      </p:pic>
      <p:sp>
        <p:nvSpPr>
          <p:cNvPr id="9" name="Pfeil nach rechts 8"/>
          <p:cNvSpPr/>
          <p:nvPr/>
        </p:nvSpPr>
        <p:spPr>
          <a:xfrm>
            <a:off x="971600" y="4221088"/>
            <a:ext cx="288032" cy="144016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hteck 9"/>
          <p:cNvSpPr/>
          <p:nvPr/>
        </p:nvSpPr>
        <p:spPr>
          <a:xfrm>
            <a:off x="5292081" y="2492896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Example from ERP-Exercise November 2019</a:t>
            </a:r>
            <a:endParaRPr lang="en-GB" dirty="0"/>
          </a:p>
        </p:txBody>
      </p:sp>
      <p:sp>
        <p:nvSpPr>
          <p:cNvPr id="11" name="Pfeil nach rechts 10"/>
          <p:cNvSpPr/>
          <p:nvPr/>
        </p:nvSpPr>
        <p:spPr>
          <a:xfrm>
            <a:off x="899592" y="5301208"/>
            <a:ext cx="288032" cy="144016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098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Optimising monitoring in the early phase</a:t>
            </a:r>
            <a:endParaRPr lang="en-GB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431037"/>
            <a:ext cx="6737758" cy="1344586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11" y="895350"/>
            <a:ext cx="6470145" cy="1646005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826811"/>
            <a:ext cx="6494552" cy="2308853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5220072" y="4437112"/>
            <a:ext cx="3692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6250" lvl="1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de-DE" sz="2000" b="1" i="1" dirty="0" err="1" smtClean="0">
                <a:solidFill>
                  <a:srgbClr val="FF0000"/>
                </a:solidFill>
              </a:rPr>
              <a:t>Results</a:t>
            </a:r>
            <a:r>
              <a:rPr lang="de-DE" sz="2000" b="1" i="1" dirty="0" smtClean="0">
                <a:solidFill>
                  <a:srgbClr val="FF0000"/>
                </a:solidFill>
              </a:rPr>
              <a:t> </a:t>
            </a:r>
            <a:r>
              <a:rPr lang="de-DE" sz="2000" b="1" i="1" dirty="0" err="1" smtClean="0">
                <a:solidFill>
                  <a:srgbClr val="FF0000"/>
                </a:solidFill>
              </a:rPr>
              <a:t>presented</a:t>
            </a:r>
            <a:r>
              <a:rPr lang="de-DE" sz="2000" b="1" i="1" dirty="0" smtClean="0">
                <a:solidFill>
                  <a:srgbClr val="FF0000"/>
                </a:solidFill>
              </a:rPr>
              <a:t> in </a:t>
            </a:r>
            <a:r>
              <a:rPr lang="de-DE" sz="2000" b="1" i="1" dirty="0" smtClean="0">
                <a:solidFill>
                  <a:srgbClr val="FF0000"/>
                </a:solidFill>
              </a:rPr>
              <a:t>P</a:t>
            </a:r>
            <a:r>
              <a:rPr lang="de-DE" sz="2000" b="1" i="1" dirty="0">
                <a:solidFill>
                  <a:srgbClr val="FF0000"/>
                </a:solidFill>
              </a:rPr>
              <a:t>5</a:t>
            </a:r>
            <a:r>
              <a:rPr lang="de-DE" sz="2000" b="1" i="1" dirty="0" smtClean="0">
                <a:solidFill>
                  <a:srgbClr val="FF0000"/>
                </a:solidFill>
              </a:rPr>
              <a:t>! </a:t>
            </a:r>
            <a:endParaRPr lang="de-DE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736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05811" cy="561975"/>
          </a:xfrm>
        </p:spPr>
        <p:txBody>
          <a:bodyPr/>
          <a:lstStyle/>
          <a:p>
            <a:r>
              <a:rPr lang="en-GB" dirty="0"/>
              <a:t>External dose-rate measurements based on smartphone CMOS sensor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b="1" dirty="0" err="1"/>
              <a:t>Objective</a:t>
            </a:r>
            <a:r>
              <a:rPr lang="de-DE" b="1" dirty="0"/>
              <a:t>: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en-US" dirty="0" smtClean="0"/>
              <a:t>Assess </a:t>
            </a:r>
            <a:r>
              <a:rPr lang="en-US" dirty="0"/>
              <a:t>the reliability of dose-rate measurements by the public using smartphone apps  </a:t>
            </a:r>
          </a:p>
          <a:p>
            <a:pPr>
              <a:lnSpc>
                <a:spcPct val="200000"/>
              </a:lnSpc>
              <a:spcBef>
                <a:spcPts val="1000"/>
              </a:spcBef>
            </a:pPr>
            <a:r>
              <a:rPr lang="de-DE" b="1" dirty="0"/>
              <a:t>Materials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methods</a:t>
            </a:r>
            <a:r>
              <a:rPr lang="de-DE" b="1" dirty="0"/>
              <a:t>:</a:t>
            </a:r>
            <a:r>
              <a:rPr lang="de-DE" dirty="0"/>
              <a:t> </a:t>
            </a:r>
          </a:p>
          <a:p>
            <a:pPr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dirty="0" smtClean="0"/>
              <a:t>     „</a:t>
            </a:r>
            <a:r>
              <a:rPr lang="de-DE" dirty="0" err="1"/>
              <a:t>RadioactivityCounter</a:t>
            </a:r>
            <a:r>
              <a:rPr lang="de-DE" dirty="0"/>
              <a:t>“ </a:t>
            </a:r>
            <a:r>
              <a:rPr lang="de-DE" dirty="0" err="1"/>
              <a:t>and</a:t>
            </a:r>
            <a:r>
              <a:rPr lang="de-DE" dirty="0"/>
              <a:t>       „</a:t>
            </a:r>
            <a:r>
              <a:rPr lang="de-DE" dirty="0" err="1"/>
              <a:t>GammaPix</a:t>
            </a:r>
            <a:r>
              <a:rPr lang="de-DE" dirty="0"/>
              <a:t>“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/>
              <a:t>14 Smartphones in total (</a:t>
            </a:r>
            <a:r>
              <a:rPr lang="de-DE" dirty="0" err="1"/>
              <a:t>from</a:t>
            </a:r>
            <a:r>
              <a:rPr lang="de-DE" dirty="0"/>
              <a:t> 2017)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Irradiations with calibrated </a:t>
            </a:r>
            <a:r>
              <a:rPr lang="en-US" baseline="30000" dirty="0"/>
              <a:t>137</a:t>
            </a:r>
            <a:r>
              <a:rPr lang="en-US" dirty="0"/>
              <a:t>Cs and X-ray sources </a:t>
            </a:r>
          </a:p>
          <a:p>
            <a:pPr marL="476250" lvl="1" indent="0">
              <a:buNone/>
            </a:pPr>
            <a:endParaRPr lang="de-DE" dirty="0"/>
          </a:p>
          <a:p>
            <a:pPr lvl="0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Conclusions:</a:t>
            </a:r>
            <a:endParaRPr lang="en-US" dirty="0">
              <a:solidFill>
                <a:srgbClr val="000000"/>
              </a:solidFill>
            </a:endParaRPr>
          </a:p>
          <a:p>
            <a:pPr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rgbClr val="000000"/>
                </a:solidFill>
              </a:rPr>
              <a:t>Better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performance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of</a:t>
            </a:r>
            <a:r>
              <a:rPr lang="de-DE" dirty="0">
                <a:solidFill>
                  <a:srgbClr val="000000"/>
                </a:solidFill>
              </a:rPr>
              <a:t> „</a:t>
            </a:r>
            <a:r>
              <a:rPr lang="de-DE" dirty="0" err="1">
                <a:solidFill>
                  <a:srgbClr val="000000"/>
                </a:solidFill>
              </a:rPr>
              <a:t>RadioactivityCounter</a:t>
            </a:r>
            <a:r>
              <a:rPr lang="de-DE" dirty="0">
                <a:solidFill>
                  <a:srgbClr val="000000"/>
                </a:solidFill>
              </a:rPr>
              <a:t>“ </a:t>
            </a:r>
            <a:r>
              <a:rPr lang="de-DE" dirty="0" err="1">
                <a:solidFill>
                  <a:srgbClr val="000000"/>
                </a:solidFill>
              </a:rPr>
              <a:t>app</a:t>
            </a:r>
            <a:endParaRPr lang="de-DE" dirty="0">
              <a:solidFill>
                <a:srgbClr val="00000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0000"/>
                </a:solidFill>
              </a:rPr>
              <a:t>In </a:t>
            </a:r>
            <a:r>
              <a:rPr lang="de-DE" dirty="0" err="1">
                <a:solidFill>
                  <a:srgbClr val="000000"/>
                </a:solidFill>
              </a:rPr>
              <a:t>general</a:t>
            </a:r>
            <a:r>
              <a:rPr lang="de-DE" dirty="0">
                <a:solidFill>
                  <a:srgbClr val="000000"/>
                </a:solidFill>
              </a:rPr>
              <a:t>, high </a:t>
            </a:r>
            <a:r>
              <a:rPr lang="de-DE" dirty="0" err="1">
                <a:solidFill>
                  <a:srgbClr val="000000"/>
                </a:solidFill>
              </a:rPr>
              <a:t>level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of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contamination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might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be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identified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whereas</a:t>
            </a:r>
            <a:endParaRPr lang="de-DE" dirty="0">
              <a:solidFill>
                <a:srgbClr val="000000"/>
              </a:solidFill>
            </a:endParaRPr>
          </a:p>
          <a:p>
            <a:pPr marL="476250" lvl="1" indent="0">
              <a:spcBef>
                <a:spcPts val="0"/>
              </a:spcBef>
              <a:buNone/>
            </a:pPr>
            <a:r>
              <a:rPr lang="de-DE" dirty="0">
                <a:solidFill>
                  <a:srgbClr val="000000"/>
                </a:solidFill>
              </a:rPr>
              <a:t>     </a:t>
            </a:r>
            <a:r>
              <a:rPr lang="de-DE" dirty="0" err="1">
                <a:solidFill>
                  <a:srgbClr val="000000"/>
                </a:solidFill>
              </a:rPr>
              <a:t>lower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or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background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levels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of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radioactivity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are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difficult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to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err="1">
                <a:solidFill>
                  <a:srgbClr val="000000"/>
                </a:solidFill>
              </a:rPr>
              <a:t>assess</a:t>
            </a:r>
            <a:r>
              <a:rPr lang="de-DE" dirty="0">
                <a:solidFill>
                  <a:srgbClr val="000000"/>
                </a:solidFill>
              </a:rPr>
              <a:t> </a:t>
            </a:r>
          </a:p>
          <a:p>
            <a:pPr marL="476250" lvl="1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de-DE" sz="2000" b="1" i="1" dirty="0" err="1">
                <a:solidFill>
                  <a:srgbClr val="FF0000"/>
                </a:solidFill>
              </a:rPr>
              <a:t>Results</a:t>
            </a:r>
            <a:r>
              <a:rPr lang="de-DE" sz="2000" b="1" i="1" dirty="0">
                <a:solidFill>
                  <a:srgbClr val="FF0000"/>
                </a:solidFill>
              </a:rPr>
              <a:t> </a:t>
            </a:r>
            <a:r>
              <a:rPr lang="de-DE" sz="2000" b="1" i="1" dirty="0" err="1">
                <a:solidFill>
                  <a:srgbClr val="FF0000"/>
                </a:solidFill>
              </a:rPr>
              <a:t>presented</a:t>
            </a:r>
            <a:r>
              <a:rPr lang="de-DE" sz="2000" b="1" i="1" dirty="0">
                <a:solidFill>
                  <a:srgbClr val="FF0000"/>
                </a:solidFill>
              </a:rPr>
              <a:t> in P6! </a:t>
            </a:r>
          </a:p>
          <a:p>
            <a:pPr marL="476250" lvl="1" indent="0">
              <a:spcBef>
                <a:spcPts val="0"/>
              </a:spcBef>
              <a:buNone/>
            </a:pPr>
            <a:endParaRPr lang="de-DE" dirty="0">
              <a:solidFill>
                <a:srgbClr val="000000"/>
              </a:solidFill>
            </a:endParaRPr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756" y="2048559"/>
            <a:ext cx="1305627" cy="870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060848"/>
            <a:ext cx="845840" cy="845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028380"/>
            <a:ext cx="278857" cy="2788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971" y="3055201"/>
            <a:ext cx="278857" cy="278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0654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Outlook and discussion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Combination techniques </a:t>
            </a:r>
            <a:r>
              <a:rPr lang="en-GB" b="1" dirty="0"/>
              <a:t>for prognostic results and monitoring data </a:t>
            </a:r>
            <a:r>
              <a:rPr lang="en-GB" dirty="0"/>
              <a:t>are </a:t>
            </a:r>
            <a:r>
              <a:rPr lang="en-GB" dirty="0" smtClean="0"/>
              <a:t>needed </a:t>
            </a:r>
            <a:r>
              <a:rPr lang="en-GB" b="1" dirty="0" smtClean="0"/>
              <a:t>to </a:t>
            </a:r>
            <a:r>
              <a:rPr lang="en-GB" b="1" dirty="0"/>
              <a:t>reduce uncertainties </a:t>
            </a:r>
            <a:r>
              <a:rPr lang="en-GB" dirty="0"/>
              <a:t>in decision making process in urgent and early response phase</a:t>
            </a:r>
          </a:p>
          <a:p>
            <a:r>
              <a:rPr lang="en-GB" dirty="0"/>
              <a:t>Data from </a:t>
            </a:r>
            <a:r>
              <a:rPr lang="en-GB" b="1" dirty="0"/>
              <a:t>stationary and mobile monitoring have to be included </a:t>
            </a:r>
            <a:r>
              <a:rPr lang="en-GB" dirty="0"/>
              <a:t>in tools for the decision making process    </a:t>
            </a:r>
          </a:p>
          <a:p>
            <a:r>
              <a:rPr lang="en-GB" b="1" dirty="0" smtClean="0"/>
              <a:t>Locations</a:t>
            </a:r>
            <a:r>
              <a:rPr lang="en-GB" dirty="0" smtClean="0"/>
              <a:t> probes / air samplers for </a:t>
            </a:r>
            <a:r>
              <a:rPr lang="en-GB" dirty="0"/>
              <a:t>s</a:t>
            </a:r>
            <a:r>
              <a:rPr lang="en-GB" dirty="0" smtClean="0"/>
              <a:t>tationary monitoring </a:t>
            </a:r>
            <a:r>
              <a:rPr lang="en-GB" b="1" dirty="0" smtClean="0"/>
              <a:t>should reflect the needs</a:t>
            </a:r>
            <a:r>
              <a:rPr lang="en-GB" dirty="0" smtClean="0"/>
              <a:t> of the </a:t>
            </a:r>
            <a:r>
              <a:rPr lang="en-GB" dirty="0"/>
              <a:t>decision making process </a:t>
            </a:r>
            <a:r>
              <a:rPr lang="en-GB" dirty="0" smtClean="0"/>
              <a:t>in the </a:t>
            </a:r>
            <a:r>
              <a:rPr lang="en-GB" dirty="0"/>
              <a:t>urgent and early response </a:t>
            </a:r>
            <a:r>
              <a:rPr lang="en-GB" dirty="0" smtClean="0"/>
              <a:t>phase (properly designed monitoring networks)</a:t>
            </a:r>
          </a:p>
          <a:p>
            <a:r>
              <a:rPr lang="en-GB" b="1" dirty="0" smtClean="0"/>
              <a:t>Quality assurance techniques</a:t>
            </a:r>
            <a:r>
              <a:rPr lang="en-GB" dirty="0" smtClean="0"/>
              <a:t> for probes, detectors … help to reduce uncertainties</a:t>
            </a:r>
            <a:endParaRPr lang="en-GB" dirty="0"/>
          </a:p>
          <a:p>
            <a:r>
              <a:rPr lang="en-GB" dirty="0" smtClean="0"/>
              <a:t>Teams for mobile monitoring need </a:t>
            </a:r>
            <a:r>
              <a:rPr lang="en-GB" b="1" dirty="0" smtClean="0"/>
              <a:t>adequate training modules </a:t>
            </a:r>
            <a:endParaRPr lang="en-GB" b="1" kern="1200" dirty="0">
              <a:solidFill>
                <a:srgbClr val="0070C0"/>
              </a:solidFill>
              <a:latin typeface="Arial" charset="0"/>
            </a:endParaRPr>
          </a:p>
          <a:p>
            <a:pPr marL="0" indent="0">
              <a:buNone/>
            </a:pPr>
            <a:r>
              <a:rPr lang="en-GB" dirty="0" smtClean="0"/>
              <a:t>	</a:t>
            </a:r>
            <a:r>
              <a:rPr lang="en-GB" b="1" dirty="0" smtClean="0">
                <a:solidFill>
                  <a:srgbClr val="0070C0"/>
                </a:solidFill>
              </a:rPr>
              <a:t>EP+R exercises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11" name="Pfeil nach rechts 10"/>
          <p:cNvSpPr/>
          <p:nvPr/>
        </p:nvSpPr>
        <p:spPr>
          <a:xfrm>
            <a:off x="899592" y="4941168"/>
            <a:ext cx="288032" cy="144016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hteck 3"/>
          <p:cNvSpPr/>
          <p:nvPr/>
        </p:nvSpPr>
        <p:spPr>
          <a:xfrm>
            <a:off x="1043608" y="5385197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</a:rPr>
              <a:t>Be confident: Reduction </a:t>
            </a:r>
            <a:r>
              <a:rPr lang="en-GB" b="1" dirty="0">
                <a:solidFill>
                  <a:srgbClr val="0070C0"/>
                </a:solidFill>
              </a:rPr>
              <a:t>of uncertainty in </a:t>
            </a:r>
            <a:r>
              <a:rPr lang="en-GB" b="1" dirty="0" smtClean="0">
                <a:solidFill>
                  <a:srgbClr val="0070C0"/>
                </a:solidFill>
              </a:rPr>
              <a:t>decision making and dose </a:t>
            </a:r>
            <a:r>
              <a:rPr lang="en-GB" b="1" dirty="0">
                <a:solidFill>
                  <a:srgbClr val="0070C0"/>
                </a:solidFill>
              </a:rPr>
              <a:t>assessment </a:t>
            </a:r>
            <a:r>
              <a:rPr lang="en-GB" b="1" dirty="0" smtClean="0">
                <a:solidFill>
                  <a:srgbClr val="0070C0"/>
                </a:solidFill>
              </a:rPr>
              <a:t>using monitoring data is possible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625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</a:t>
            </a:r>
            <a:r>
              <a:rPr lang="en-GB" dirty="0" smtClean="0"/>
              <a:t>eeds of decision makers  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Urgent response phase I - Pre-release</a:t>
            </a:r>
          </a:p>
          <a:p>
            <a:pPr lvl="1"/>
            <a:r>
              <a:rPr lang="en-GB" sz="1600" dirty="0" smtClean="0"/>
              <a:t>Potential release (start and duration, radio-nuclides, amount of release)</a:t>
            </a:r>
          </a:p>
          <a:p>
            <a:pPr lvl="1"/>
            <a:r>
              <a:rPr lang="en-GB" sz="1600" dirty="0" smtClean="0"/>
              <a:t>Weather conditions (wind direction and velocity, deposition conditions)</a:t>
            </a:r>
            <a:endParaRPr lang="en-GB" sz="1600" dirty="0"/>
          </a:p>
          <a:p>
            <a:r>
              <a:rPr lang="en-GB" b="1" dirty="0"/>
              <a:t>Urgent response phase </a:t>
            </a:r>
            <a:r>
              <a:rPr lang="en-GB" b="1" dirty="0" smtClean="0"/>
              <a:t>II </a:t>
            </a:r>
            <a:r>
              <a:rPr lang="en-GB" b="1" dirty="0"/>
              <a:t>- R</a:t>
            </a:r>
            <a:r>
              <a:rPr lang="en-GB" b="1" dirty="0" smtClean="0"/>
              <a:t>elease</a:t>
            </a:r>
            <a:endParaRPr lang="en-GB" b="1" dirty="0"/>
          </a:p>
          <a:p>
            <a:pPr lvl="1"/>
            <a:r>
              <a:rPr lang="en-GB" sz="1600" dirty="0" smtClean="0"/>
              <a:t>Actual and potential further release </a:t>
            </a:r>
            <a:r>
              <a:rPr lang="en-GB" sz="1600" dirty="0"/>
              <a:t>(start and duration, </a:t>
            </a:r>
            <a:r>
              <a:rPr lang="en-GB" sz="1600" dirty="0" smtClean="0"/>
              <a:t>radio-nuclides)</a:t>
            </a:r>
          </a:p>
          <a:p>
            <a:pPr lvl="1"/>
            <a:r>
              <a:rPr lang="en-GB" sz="1600" dirty="0"/>
              <a:t>Weather conditions (wind direction and velocity, deposition conditions</a:t>
            </a:r>
            <a:r>
              <a:rPr lang="en-GB" sz="1600" dirty="0" smtClean="0"/>
              <a:t>)</a:t>
            </a:r>
          </a:p>
          <a:p>
            <a:pPr lvl="1"/>
            <a:r>
              <a:rPr lang="en-GB" sz="1600" b="1" dirty="0" smtClean="0">
                <a:solidFill>
                  <a:srgbClr val="00B0F0"/>
                </a:solidFill>
              </a:rPr>
              <a:t>Monitoring data help to reduce uncertainties about actual situation</a:t>
            </a:r>
            <a:endParaRPr lang="en-GB" sz="1600" b="1" dirty="0">
              <a:solidFill>
                <a:srgbClr val="00B0F0"/>
              </a:solidFill>
            </a:endParaRPr>
          </a:p>
          <a:p>
            <a:r>
              <a:rPr lang="en-GB" b="1" dirty="0" smtClean="0"/>
              <a:t>Early response phase</a:t>
            </a:r>
            <a:endParaRPr lang="en-GB" b="1" dirty="0"/>
          </a:p>
          <a:p>
            <a:pPr lvl="1"/>
            <a:r>
              <a:rPr lang="en-GB" sz="1600" dirty="0"/>
              <a:t>Actual </a:t>
            </a:r>
            <a:r>
              <a:rPr lang="en-GB" sz="1600" dirty="0" smtClean="0"/>
              <a:t>release and weather conditions</a:t>
            </a:r>
          </a:p>
          <a:p>
            <a:pPr lvl="1"/>
            <a:r>
              <a:rPr lang="en-GB" sz="1600" b="1" dirty="0">
                <a:solidFill>
                  <a:srgbClr val="00B0F0"/>
                </a:solidFill>
              </a:rPr>
              <a:t>Monitoring data help to reduce uncertainties </a:t>
            </a:r>
            <a:endParaRPr lang="en-GB" sz="1600" b="1" dirty="0" smtClean="0">
              <a:solidFill>
                <a:srgbClr val="00B0F0"/>
              </a:solidFill>
            </a:endParaRPr>
          </a:p>
          <a:p>
            <a:pPr lvl="2"/>
            <a:r>
              <a:rPr lang="en-GB" b="1" dirty="0" smtClean="0">
                <a:solidFill>
                  <a:srgbClr val="00B0F0"/>
                </a:solidFill>
              </a:rPr>
              <a:t>about </a:t>
            </a:r>
            <a:r>
              <a:rPr lang="en-GB" b="1" dirty="0">
                <a:solidFill>
                  <a:srgbClr val="00B0F0"/>
                </a:solidFill>
              </a:rPr>
              <a:t>actual </a:t>
            </a:r>
            <a:r>
              <a:rPr lang="en-GB" b="1" dirty="0" smtClean="0">
                <a:solidFill>
                  <a:srgbClr val="00B0F0"/>
                </a:solidFill>
              </a:rPr>
              <a:t>situation (source term)</a:t>
            </a:r>
          </a:p>
          <a:p>
            <a:pPr lvl="2"/>
            <a:r>
              <a:rPr lang="en-GB" b="1" dirty="0">
                <a:solidFill>
                  <a:srgbClr val="00B0F0"/>
                </a:solidFill>
              </a:rPr>
              <a:t>a</a:t>
            </a:r>
            <a:r>
              <a:rPr lang="en-GB" b="1" dirty="0" smtClean="0">
                <a:solidFill>
                  <a:srgbClr val="00B0F0"/>
                </a:solidFill>
              </a:rPr>
              <a:t>ffected area</a:t>
            </a:r>
          </a:p>
          <a:p>
            <a:pPr lvl="1"/>
            <a:r>
              <a:rPr lang="en-GB" sz="1600" b="1" dirty="0" smtClean="0"/>
              <a:t>Combination of prognostic information</a:t>
            </a:r>
          </a:p>
          <a:p>
            <a:pPr marL="476250" lvl="1" indent="0">
              <a:buNone/>
            </a:pPr>
            <a:r>
              <a:rPr lang="en-GB" sz="1600" b="1" dirty="0">
                <a:solidFill>
                  <a:srgbClr val="00B0F0"/>
                </a:solidFill>
              </a:rPr>
              <a:t>	</a:t>
            </a:r>
            <a:r>
              <a:rPr lang="en-GB" sz="1600" b="1" dirty="0" smtClean="0">
                <a:solidFill>
                  <a:srgbClr val="00B0F0"/>
                </a:solidFill>
              </a:rPr>
              <a:t>and monitoring data </a:t>
            </a:r>
            <a:r>
              <a:rPr lang="en-GB" sz="1600" b="1" dirty="0" smtClean="0"/>
              <a:t>(data assimilation)</a:t>
            </a:r>
          </a:p>
          <a:p>
            <a:pPr lvl="1"/>
            <a:r>
              <a:rPr lang="en-GB" sz="1600" b="1" dirty="0" smtClean="0">
                <a:solidFill>
                  <a:srgbClr val="00B0F0"/>
                </a:solidFill>
              </a:rPr>
              <a:t>Dose reconstruction methods </a:t>
            </a:r>
          </a:p>
          <a:p>
            <a:pPr marL="476250" lvl="1" indent="0">
              <a:buNone/>
            </a:pPr>
            <a:r>
              <a:rPr lang="en-GB" sz="1600" b="1" dirty="0">
                <a:solidFill>
                  <a:srgbClr val="00B0F0"/>
                </a:solidFill>
              </a:rPr>
              <a:t>	</a:t>
            </a:r>
            <a:r>
              <a:rPr lang="en-GB" sz="1600" b="1" dirty="0" smtClean="0">
                <a:solidFill>
                  <a:srgbClr val="00B0F0"/>
                </a:solidFill>
              </a:rPr>
              <a:t>using monitoring data</a:t>
            </a:r>
            <a:endParaRPr lang="en-GB" sz="1600" b="1" dirty="0">
              <a:solidFill>
                <a:srgbClr val="00B0F0"/>
              </a:solidFill>
            </a:endParaRPr>
          </a:p>
          <a:p>
            <a:pPr lvl="1"/>
            <a:endParaRPr lang="en-GB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365104"/>
            <a:ext cx="3747347" cy="188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14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77819" cy="561975"/>
          </a:xfrm>
        </p:spPr>
        <p:txBody>
          <a:bodyPr/>
          <a:lstStyle/>
          <a:p>
            <a:r>
              <a:rPr lang="en-GB" dirty="0" smtClean="0"/>
              <a:t>Reduction of uncertainties due to monitoring data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RODOS model chain </a:t>
            </a:r>
            <a:r>
              <a:rPr lang="en-GB" dirty="0" smtClean="0"/>
              <a:t>and connected uncertainty budgets and </a:t>
            </a:r>
            <a:r>
              <a:rPr lang="en-GB" b="1" dirty="0" smtClean="0">
                <a:solidFill>
                  <a:srgbClr val="00B0F0"/>
                </a:solidFill>
              </a:rPr>
              <a:t>most relevant monitoring data </a:t>
            </a:r>
            <a:r>
              <a:rPr lang="en-GB" dirty="0" smtClean="0"/>
              <a:t>to reduce uncertainties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94" y="1844824"/>
            <a:ext cx="8099437" cy="342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Stationary dose rate monitoring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ources </a:t>
            </a:r>
            <a:r>
              <a:rPr lang="en-US" dirty="0"/>
              <a:t>of uncertainties </a:t>
            </a:r>
            <a:r>
              <a:rPr lang="en-US" dirty="0" smtClean="0"/>
              <a:t>and </a:t>
            </a:r>
            <a:r>
              <a:rPr lang="en-US" dirty="0"/>
              <a:t>methods to reduce </a:t>
            </a:r>
            <a:r>
              <a:rPr lang="en-US" dirty="0" smtClean="0"/>
              <a:t>uncertainties</a:t>
            </a:r>
            <a:endParaRPr lang="en-GB" dirty="0"/>
          </a:p>
          <a:p>
            <a:r>
              <a:rPr lang="en-GB" dirty="0" smtClean="0"/>
              <a:t>Probe characterisation</a:t>
            </a:r>
          </a:p>
          <a:p>
            <a:r>
              <a:rPr lang="en-GB" dirty="0" smtClean="0"/>
              <a:t>Type testing procedures</a:t>
            </a:r>
          </a:p>
          <a:p>
            <a:r>
              <a:rPr lang="en-GB" dirty="0" smtClean="0"/>
              <a:t>Cyclic testing procedures</a:t>
            </a:r>
          </a:p>
          <a:p>
            <a:r>
              <a:rPr lang="en-GB" dirty="0" smtClean="0"/>
              <a:t>Inter-comparison experiments</a:t>
            </a:r>
          </a:p>
          <a:p>
            <a:r>
              <a:rPr lang="en-GB" b="1" dirty="0" smtClean="0">
                <a:solidFill>
                  <a:srgbClr val="00B0F0"/>
                </a:solidFill>
              </a:rPr>
              <a:t>Site characterizing procedures</a:t>
            </a:r>
            <a:endParaRPr lang="en-GB" b="1" dirty="0">
              <a:solidFill>
                <a:srgbClr val="00B0F0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535" y="2348880"/>
            <a:ext cx="2828802" cy="345638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356992"/>
            <a:ext cx="5611354" cy="2952328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941480" y="1628800"/>
            <a:ext cx="3049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B0F0"/>
                </a:solidFill>
              </a:rPr>
              <a:t>European data exchange platform EURDEP</a:t>
            </a:r>
            <a:endParaRPr lang="en-GB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47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Stationary </a:t>
            </a:r>
            <a:r>
              <a:rPr lang="en-US" dirty="0" smtClean="0">
                <a:solidFill>
                  <a:schemeClr val="tx1"/>
                </a:solidFill>
              </a:rPr>
              <a:t>air </a:t>
            </a:r>
            <a:r>
              <a:rPr lang="en-US" dirty="0">
                <a:solidFill>
                  <a:schemeClr val="tx1"/>
                </a:solidFill>
              </a:rPr>
              <a:t>monitoring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particulate filter; spectrometry </a:t>
            </a:r>
            <a:r>
              <a:rPr lang="en-GB" dirty="0"/>
              <a:t>-&gt; </a:t>
            </a:r>
            <a:r>
              <a:rPr lang="en-GB" dirty="0" smtClean="0">
                <a:solidFill>
                  <a:srgbClr val="00B0F0"/>
                </a:solidFill>
              </a:rPr>
              <a:t>nuclide specific activity concentration  </a:t>
            </a:r>
          </a:p>
          <a:p>
            <a:r>
              <a:rPr lang="en-GB" dirty="0"/>
              <a:t>particulate filter </a:t>
            </a:r>
            <a:r>
              <a:rPr lang="en-GB" dirty="0" smtClean="0"/>
              <a:t>-&gt; </a:t>
            </a:r>
            <a:r>
              <a:rPr lang="en-GB" dirty="0">
                <a:solidFill>
                  <a:srgbClr val="00B0F0"/>
                </a:solidFill>
              </a:rPr>
              <a:t>total alpha / total beta </a:t>
            </a:r>
            <a:r>
              <a:rPr lang="en-GB" dirty="0" smtClean="0">
                <a:solidFill>
                  <a:srgbClr val="00B0F0"/>
                </a:solidFill>
              </a:rPr>
              <a:t>activity </a:t>
            </a:r>
            <a:r>
              <a:rPr lang="en-GB" dirty="0">
                <a:solidFill>
                  <a:srgbClr val="00B0F0"/>
                </a:solidFill>
              </a:rPr>
              <a:t>concentration</a:t>
            </a:r>
          </a:p>
          <a:p>
            <a:r>
              <a:rPr lang="en-GB" dirty="0" smtClean="0"/>
              <a:t>Special air filters -&gt; </a:t>
            </a:r>
            <a:r>
              <a:rPr lang="en-GB" dirty="0">
                <a:solidFill>
                  <a:srgbClr val="00B0F0"/>
                </a:solidFill>
              </a:rPr>
              <a:t>gaseous radioactive iodine concentration</a:t>
            </a:r>
          </a:p>
          <a:p>
            <a:pPr marL="0" indent="0">
              <a:buNone/>
            </a:pPr>
            <a:r>
              <a:rPr lang="en-GB" sz="1800" dirty="0"/>
              <a:t> </a:t>
            </a:r>
            <a:r>
              <a:rPr lang="en-GB" sz="1800" dirty="0" smtClean="0"/>
              <a:t>       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/>
              <a:t>       in combination with fallout monitoring and / or in situ gamma spectrometry </a:t>
            </a:r>
            <a:endParaRPr lang="en-GB" sz="18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42" y="2380655"/>
            <a:ext cx="1906042" cy="332309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129" y="2451724"/>
            <a:ext cx="2359311" cy="2809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5" y="2354615"/>
            <a:ext cx="2639777" cy="345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2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Stationary air monitoring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Monitoring domains </a:t>
            </a:r>
            <a:r>
              <a:rPr lang="en-US" dirty="0" smtClean="0"/>
              <a:t>and </a:t>
            </a:r>
            <a:r>
              <a:rPr lang="en-US" dirty="0"/>
              <a:t>monitoring </a:t>
            </a:r>
            <a:r>
              <a:rPr lang="en-US" dirty="0" smtClean="0"/>
              <a:t>methods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556792"/>
            <a:ext cx="6799055" cy="462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Mobile monitoring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P</a:t>
            </a:r>
            <a:r>
              <a:rPr lang="en-GB" b="1" dirty="0" smtClean="0">
                <a:solidFill>
                  <a:srgbClr val="0070C0"/>
                </a:solidFill>
              </a:rPr>
              <a:t>re-release phase:</a:t>
            </a:r>
          </a:p>
          <a:p>
            <a:r>
              <a:rPr lang="en-GB" dirty="0" smtClean="0"/>
              <a:t>Deployable / </a:t>
            </a:r>
            <a:r>
              <a:rPr lang="en-GB" dirty="0" err="1" smtClean="0"/>
              <a:t>relocatable</a:t>
            </a:r>
            <a:r>
              <a:rPr lang="en-GB" dirty="0" smtClean="0"/>
              <a:t> dose rate probes</a:t>
            </a:r>
          </a:p>
          <a:p>
            <a:r>
              <a:rPr lang="en-GB" dirty="0" smtClean="0"/>
              <a:t>Mobile </a:t>
            </a:r>
            <a:r>
              <a:rPr lang="en-GB" dirty="0" err="1" smtClean="0"/>
              <a:t>equipement</a:t>
            </a:r>
            <a:r>
              <a:rPr lang="en-GB" dirty="0" smtClean="0"/>
              <a:t> for air monitoring 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>
                <a:solidFill>
                  <a:srgbClr val="0070C0"/>
                </a:solidFill>
              </a:rPr>
              <a:t>to gain additional information during release / cloud passage</a:t>
            </a:r>
          </a:p>
          <a:p>
            <a:pPr marL="0" indent="0">
              <a:buNone/>
            </a:pPr>
            <a:r>
              <a:rPr lang="en-GB" b="1" dirty="0" smtClean="0"/>
              <a:t>Criteria:</a:t>
            </a:r>
          </a:p>
          <a:p>
            <a:r>
              <a:rPr lang="en-GB" dirty="0" smtClean="0"/>
              <a:t>Potential affected area</a:t>
            </a:r>
          </a:p>
          <a:p>
            <a:r>
              <a:rPr lang="en-GB" dirty="0" smtClean="0"/>
              <a:t>Population density 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>
                <a:solidFill>
                  <a:srgbClr val="0070C0"/>
                </a:solidFill>
              </a:rPr>
              <a:t>Example from </a:t>
            </a:r>
            <a:r>
              <a:rPr lang="en-GB" dirty="0" smtClean="0">
                <a:solidFill>
                  <a:srgbClr val="0070C0"/>
                </a:solidFill>
              </a:rPr>
              <a:t>ERP-Exercise</a:t>
            </a:r>
          </a:p>
        </p:txBody>
      </p:sp>
      <p:sp>
        <p:nvSpPr>
          <p:cNvPr id="6" name="Pfeil nach rechts 5"/>
          <p:cNvSpPr/>
          <p:nvPr/>
        </p:nvSpPr>
        <p:spPr>
          <a:xfrm>
            <a:off x="899592" y="2348880"/>
            <a:ext cx="288032" cy="144016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759" y="2920352"/>
            <a:ext cx="4450110" cy="33215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4077072"/>
            <a:ext cx="4104456" cy="1433660"/>
          </a:xfrm>
          <a:prstGeom prst="rect">
            <a:avLst/>
          </a:prstGeom>
        </p:spPr>
      </p:pic>
      <p:cxnSp>
        <p:nvCxnSpPr>
          <p:cNvPr id="10" name="Gerader Verbinder 9"/>
          <p:cNvCxnSpPr/>
          <p:nvPr/>
        </p:nvCxnSpPr>
        <p:spPr>
          <a:xfrm flipH="1">
            <a:off x="3563888" y="4221088"/>
            <a:ext cx="2592288" cy="504056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539552" y="5517232"/>
            <a:ext cx="3964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/>
              <a:t>One from 4 deployable dose </a:t>
            </a:r>
            <a:r>
              <a:rPr lang="en-GB" sz="1600" dirty="0"/>
              <a:t>rate </a:t>
            </a:r>
            <a:r>
              <a:rPr lang="en-GB" sz="1600" dirty="0" smtClean="0"/>
              <a:t>probes </a:t>
            </a:r>
            <a:r>
              <a:rPr lang="en-GB" sz="1600" dirty="0" smtClean="0">
                <a:solidFill>
                  <a:srgbClr val="0070C0"/>
                </a:solidFill>
              </a:rPr>
              <a:t>Simulated dose rate for the positions      of real probes  -  November 2019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80387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Mobile dose rate monitoring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>
                <a:solidFill>
                  <a:srgbClr val="0070C0"/>
                </a:solidFill>
              </a:rPr>
              <a:t>After release phase (Early response phase):</a:t>
            </a:r>
          </a:p>
          <a:p>
            <a:r>
              <a:rPr lang="en-GB" dirty="0" smtClean="0"/>
              <a:t>Air-borne dose rate monitoring (e.g. using helicopters)</a:t>
            </a:r>
          </a:p>
          <a:p>
            <a:r>
              <a:rPr lang="en-GB" dirty="0" smtClean="0"/>
              <a:t>Car-borne </a:t>
            </a:r>
            <a:r>
              <a:rPr lang="en-GB" dirty="0"/>
              <a:t>dose rate </a:t>
            </a:r>
            <a:r>
              <a:rPr lang="en-GB" dirty="0" smtClean="0"/>
              <a:t>monitoring</a:t>
            </a:r>
          </a:p>
          <a:p>
            <a:r>
              <a:rPr lang="en-GB" dirty="0" smtClean="0"/>
              <a:t>In situ gamma spectrometry and handheld dose rate probes</a:t>
            </a:r>
          </a:p>
          <a:p>
            <a:pPr marL="0" indent="0">
              <a:buNone/>
            </a:pPr>
            <a:r>
              <a:rPr lang="en-GB" b="1" dirty="0" smtClean="0"/>
              <a:t>Criteria:</a:t>
            </a:r>
          </a:p>
          <a:p>
            <a:r>
              <a:rPr lang="en-GB" dirty="0" smtClean="0"/>
              <a:t>Population </a:t>
            </a:r>
            <a:r>
              <a:rPr lang="en-GB" dirty="0"/>
              <a:t>density </a:t>
            </a:r>
          </a:p>
          <a:p>
            <a:r>
              <a:rPr lang="en-GB" dirty="0" smtClean="0"/>
              <a:t>Uncertainties from prognostic information                                            and from stationary monitoring</a:t>
            </a:r>
          </a:p>
          <a:p>
            <a:r>
              <a:rPr lang="en-GB" dirty="0"/>
              <a:t>Classification of affected </a:t>
            </a:r>
            <a:r>
              <a:rPr lang="en-GB" dirty="0" smtClean="0"/>
              <a:t>area: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843" y="4005064"/>
            <a:ext cx="2778636" cy="217016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4" y="4437112"/>
            <a:ext cx="5754533" cy="1392033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758288" y="3081734"/>
            <a:ext cx="31341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to gain additional </a:t>
            </a:r>
            <a:r>
              <a:rPr lang="en-GB" dirty="0" smtClean="0">
                <a:solidFill>
                  <a:srgbClr val="0070C0"/>
                </a:solidFill>
              </a:rPr>
              <a:t>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n</a:t>
            </a:r>
            <a:r>
              <a:rPr lang="en-GB" dirty="0" smtClean="0">
                <a:solidFill>
                  <a:srgbClr val="0070C0"/>
                </a:solidFill>
              </a:rPr>
              <a:t>eeded for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f</a:t>
            </a:r>
            <a:r>
              <a:rPr lang="en-GB" dirty="0" smtClean="0">
                <a:solidFill>
                  <a:srgbClr val="0070C0"/>
                </a:solidFill>
              </a:rPr>
              <a:t>or dose assessment 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" name="Pfeil nach rechts 7"/>
          <p:cNvSpPr/>
          <p:nvPr/>
        </p:nvSpPr>
        <p:spPr>
          <a:xfrm>
            <a:off x="5462142" y="3212976"/>
            <a:ext cx="288032" cy="144016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27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Mobile dose rate monitoring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>
                <a:solidFill>
                  <a:srgbClr val="0070C0"/>
                </a:solidFill>
              </a:rPr>
              <a:t>After release phase (Early response phase):</a:t>
            </a:r>
          </a:p>
          <a:p>
            <a:r>
              <a:rPr lang="en-GB" dirty="0" smtClean="0"/>
              <a:t>Air-borne dose rate monitoring (e.g. using helicopters)</a:t>
            </a:r>
          </a:p>
          <a:p>
            <a:r>
              <a:rPr lang="en-GB" dirty="0" smtClean="0"/>
              <a:t>Car-borne </a:t>
            </a:r>
            <a:r>
              <a:rPr lang="en-GB" dirty="0"/>
              <a:t>dose rate </a:t>
            </a:r>
            <a:r>
              <a:rPr lang="en-GB" dirty="0" smtClean="0"/>
              <a:t>monitoring</a:t>
            </a:r>
          </a:p>
          <a:p>
            <a:r>
              <a:rPr lang="en-GB" i="1" dirty="0"/>
              <a:t>i</a:t>
            </a:r>
            <a:r>
              <a:rPr lang="en-GB" i="1" dirty="0" smtClean="0"/>
              <a:t>n situ </a:t>
            </a:r>
            <a:r>
              <a:rPr lang="en-GB" dirty="0" smtClean="0"/>
              <a:t>gamma spectrometry and handheld dose rate probes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5156" y="2992494"/>
            <a:ext cx="3129466" cy="3172810"/>
          </a:xfrm>
          <a:prstGeom prst="rect">
            <a:avLst/>
          </a:prstGeom>
        </p:spPr>
      </p:pic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4566682"/>
            <a:ext cx="4320480" cy="1707911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2195736" y="3070247"/>
            <a:ext cx="3648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Simulated dose rate for the </a:t>
            </a:r>
            <a:r>
              <a:rPr lang="en-GB" dirty="0" smtClean="0">
                <a:solidFill>
                  <a:srgbClr val="0070C0"/>
                </a:solidFill>
              </a:rPr>
              <a:t>positions of </a:t>
            </a:r>
            <a:r>
              <a:rPr lang="en-GB" dirty="0">
                <a:solidFill>
                  <a:srgbClr val="0070C0"/>
                </a:solidFill>
              </a:rPr>
              <a:t>real </a:t>
            </a:r>
            <a:r>
              <a:rPr lang="en-GB" dirty="0" smtClean="0">
                <a:solidFill>
                  <a:srgbClr val="0070C0"/>
                </a:solidFill>
              </a:rPr>
              <a:t>car-based probes</a:t>
            </a:r>
            <a:endParaRPr lang="en-GB" dirty="0"/>
          </a:p>
        </p:txBody>
      </p:sp>
      <p:sp>
        <p:nvSpPr>
          <p:cNvPr id="12" name="Rechteck 11"/>
          <p:cNvSpPr/>
          <p:nvPr/>
        </p:nvSpPr>
        <p:spPr>
          <a:xfrm>
            <a:off x="1439443" y="2631019"/>
            <a:ext cx="481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Example from </a:t>
            </a:r>
            <a:r>
              <a:rPr lang="en-GB" dirty="0" smtClean="0">
                <a:solidFill>
                  <a:srgbClr val="0070C0"/>
                </a:solidFill>
              </a:rPr>
              <a:t>ERP-Exercise </a:t>
            </a:r>
            <a:r>
              <a:rPr lang="en-GB" dirty="0">
                <a:solidFill>
                  <a:srgbClr val="0070C0"/>
                </a:solidFill>
              </a:rPr>
              <a:t>November </a:t>
            </a:r>
            <a:r>
              <a:rPr lang="en-GB" dirty="0" smtClean="0">
                <a:solidFill>
                  <a:srgbClr val="0070C0"/>
                </a:solidFill>
              </a:rPr>
              <a:t>2019</a:t>
            </a:r>
            <a:endParaRPr lang="en-GB" dirty="0"/>
          </a:p>
        </p:txBody>
      </p:sp>
      <p:sp>
        <p:nvSpPr>
          <p:cNvPr id="13" name="Rechteck 12"/>
          <p:cNvSpPr/>
          <p:nvPr/>
        </p:nvSpPr>
        <p:spPr>
          <a:xfrm>
            <a:off x="808201" y="38973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solidFill>
                  <a:srgbClr val="0070C0"/>
                </a:solidFill>
              </a:rPr>
              <a:t>Simulated nuclide specific </a:t>
            </a:r>
            <a:r>
              <a:rPr lang="en-GB" dirty="0">
                <a:solidFill>
                  <a:srgbClr val="0070C0"/>
                </a:solidFill>
              </a:rPr>
              <a:t>dose rate for the positions of real </a:t>
            </a:r>
            <a:r>
              <a:rPr lang="en-GB" i="1" dirty="0" smtClean="0">
                <a:solidFill>
                  <a:srgbClr val="0070C0"/>
                </a:solidFill>
              </a:rPr>
              <a:t>in situ </a:t>
            </a:r>
            <a:r>
              <a:rPr lang="en-GB" dirty="0" smtClean="0">
                <a:solidFill>
                  <a:srgbClr val="0070C0"/>
                </a:solidFill>
              </a:rPr>
              <a:t>spectrometers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88655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687</Words>
  <Application>Microsoft Office PowerPoint</Application>
  <PresentationFormat>Bildschirmpräsentation (4:3)</PresentationFormat>
  <Paragraphs>122</Paragraphs>
  <Slides>13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Arial</vt:lpstr>
      <vt:lpstr>Calibri</vt:lpstr>
      <vt:lpstr>Interstate-Regular</vt:lpstr>
      <vt:lpstr>Times New Roman</vt:lpstr>
      <vt:lpstr>KIT-PPT_Master_en_2016</vt:lpstr>
      <vt:lpstr>Acrobat Document</vt:lpstr>
      <vt:lpstr>PowerPoint-Präsentation</vt:lpstr>
      <vt:lpstr>Needs of decision makers  </vt:lpstr>
      <vt:lpstr>Reduction of uncertainties due to monitoring data</vt:lpstr>
      <vt:lpstr>Stationary dose rate monitoring</vt:lpstr>
      <vt:lpstr>Stationary air monitoring</vt:lpstr>
      <vt:lpstr>Stationary air monitoring</vt:lpstr>
      <vt:lpstr>Mobile monitoring</vt:lpstr>
      <vt:lpstr>Mobile dose rate monitoring</vt:lpstr>
      <vt:lpstr>Mobile dose rate monitoring</vt:lpstr>
      <vt:lpstr>Model results and monitoring data</vt:lpstr>
      <vt:lpstr>Optimising monitoring in the early phase</vt:lpstr>
      <vt:lpstr>External dose-rate measurements based on smartphone CMOS sensor</vt:lpstr>
      <vt:lpstr>Outlook and discussion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Martin Bleher</cp:lastModifiedBy>
  <cp:revision>113</cp:revision>
  <dcterms:created xsi:type="dcterms:W3CDTF">2015-12-14T06:33:20Z</dcterms:created>
  <dcterms:modified xsi:type="dcterms:W3CDTF">2019-11-27T10:48:14Z</dcterms:modified>
</cp:coreProperties>
</file>