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64" r:id="rId2"/>
    <p:sldId id="273" r:id="rId3"/>
    <p:sldId id="265" r:id="rId4"/>
    <p:sldId id="266" r:id="rId5"/>
    <p:sldId id="267" r:id="rId6"/>
    <p:sldId id="268" r:id="rId7"/>
    <p:sldId id="269" r:id="rId8"/>
    <p:sldId id="279" r:id="rId9"/>
    <p:sldId id="270" r:id="rId10"/>
    <p:sldId id="285" r:id="rId11"/>
    <p:sldId id="271" r:id="rId12"/>
    <p:sldId id="280" r:id="rId13"/>
    <p:sldId id="281" r:id="rId14"/>
    <p:sldId id="282" r:id="rId15"/>
    <p:sldId id="272" r:id="rId16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A6EB4"/>
    <a:srgbClr val="50AAE6"/>
    <a:srgbClr val="A00078"/>
    <a:srgbClr val="A01E28"/>
    <a:srgbClr val="A08232"/>
    <a:srgbClr val="DCA01E"/>
    <a:srgbClr val="FA8214"/>
    <a:srgbClr val="82BE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32" autoAdjust="0"/>
    <p:restoredTop sz="91212" autoAdjust="0"/>
  </p:normalViewPr>
  <p:slideViewPr>
    <p:cSldViewPr>
      <p:cViewPr varScale="1">
        <p:scale>
          <a:sx n="114" d="100"/>
          <a:sy n="114" d="100"/>
        </p:scale>
        <p:origin x="1512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Work\CONFIDENCE_2017\LAR_material\LW_sheets\LAR_ALLSOLIDCANCER_Germany2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Work\CONFIDENCE_2017\LAR_material\LW_sheets\LAR_ALLSOLIDCANCER_Germany2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4308265175958579"/>
          <c:y val="8.4285134956865598E-2"/>
          <c:w val="0.68408118856456823"/>
          <c:h val="0.74934725848563966"/>
        </c:manualLayout>
      </c:layout>
      <c:scatterChart>
        <c:scatterStyle val="lineMarker"/>
        <c:varyColors val="0"/>
        <c:ser>
          <c:idx val="0"/>
          <c:order val="0"/>
          <c:tx>
            <c:v>MALE All solid C00-C80</c:v>
          </c:tx>
          <c:spPr>
            <a:ln w="28575">
              <a:noFill/>
            </a:ln>
          </c:spPr>
          <c:marker>
            <c:symbol val="diamond"/>
            <c:size val="5"/>
            <c:spPr>
              <a:solidFill>
                <a:srgbClr val="000080"/>
              </a:solidFill>
              <a:ln>
                <a:solidFill>
                  <a:srgbClr val="000080"/>
                </a:solidFill>
                <a:prstDash val="solid"/>
              </a:ln>
            </c:spPr>
          </c:marker>
          <c:xVal>
            <c:numRef>
              <c:f>'Male_age spec inci_rates'!$C$5:$T$5</c:f>
              <c:numCache>
                <c:formatCode>General</c:formatCode>
                <c:ptCount val="18"/>
                <c:pt idx="0">
                  <c:v>2.5</c:v>
                </c:pt>
                <c:pt idx="1">
                  <c:v>7.5</c:v>
                </c:pt>
                <c:pt idx="2">
                  <c:v>12.5</c:v>
                </c:pt>
                <c:pt idx="3">
                  <c:v>17.5</c:v>
                </c:pt>
                <c:pt idx="4">
                  <c:v>22.5</c:v>
                </c:pt>
                <c:pt idx="5">
                  <c:v>27.5</c:v>
                </c:pt>
                <c:pt idx="6">
                  <c:v>32.5</c:v>
                </c:pt>
                <c:pt idx="7">
                  <c:v>37.5</c:v>
                </c:pt>
                <c:pt idx="8">
                  <c:v>42.5</c:v>
                </c:pt>
                <c:pt idx="9">
                  <c:v>47.5</c:v>
                </c:pt>
                <c:pt idx="10">
                  <c:v>52.5</c:v>
                </c:pt>
                <c:pt idx="11">
                  <c:v>57.5</c:v>
                </c:pt>
                <c:pt idx="12">
                  <c:v>62.5</c:v>
                </c:pt>
                <c:pt idx="13">
                  <c:v>67.5</c:v>
                </c:pt>
                <c:pt idx="14">
                  <c:v>72.5</c:v>
                </c:pt>
                <c:pt idx="15">
                  <c:v>77.5</c:v>
                </c:pt>
                <c:pt idx="16">
                  <c:v>82.5</c:v>
                </c:pt>
                <c:pt idx="17">
                  <c:v>87.5</c:v>
                </c:pt>
              </c:numCache>
            </c:numRef>
          </c:xVal>
          <c:yVal>
            <c:numRef>
              <c:f>'Male_age spec inci_rates'!$C$6:$T$6</c:f>
              <c:numCache>
                <c:formatCode>General</c:formatCode>
                <c:ptCount val="18"/>
                <c:pt idx="0">
                  <c:v>12.459999999999999</c:v>
                </c:pt>
                <c:pt idx="1">
                  <c:v>5.2799999999999994</c:v>
                </c:pt>
                <c:pt idx="2">
                  <c:v>5.84</c:v>
                </c:pt>
                <c:pt idx="3">
                  <c:v>14.24</c:v>
                </c:pt>
                <c:pt idx="4">
                  <c:v>27.52</c:v>
                </c:pt>
                <c:pt idx="5">
                  <c:v>43.82</c:v>
                </c:pt>
                <c:pt idx="6">
                  <c:v>57.160000000000004</c:v>
                </c:pt>
                <c:pt idx="7">
                  <c:v>77.97999999999999</c:v>
                </c:pt>
                <c:pt idx="8">
                  <c:v>115.6</c:v>
                </c:pt>
                <c:pt idx="9">
                  <c:v>209.28000000000003</c:v>
                </c:pt>
                <c:pt idx="10">
                  <c:v>405.38</c:v>
                </c:pt>
                <c:pt idx="11">
                  <c:v>739.76</c:v>
                </c:pt>
                <c:pt idx="12">
                  <c:v>1188.3399999999999</c:v>
                </c:pt>
                <c:pt idx="13">
                  <c:v>1726.9</c:v>
                </c:pt>
                <c:pt idx="14">
                  <c:v>2135.9199999999996</c:v>
                </c:pt>
                <c:pt idx="15">
                  <c:v>2408.3199999999997</c:v>
                </c:pt>
                <c:pt idx="16">
                  <c:v>2630.7400000000002</c:v>
                </c:pt>
                <c:pt idx="17">
                  <c:v>2838.38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E209-4D2B-8BD7-25EAA2B24519}"/>
            </c:ext>
          </c:extLst>
        </c:ser>
        <c:ser>
          <c:idx val="1"/>
          <c:order val="1"/>
          <c:tx>
            <c:v>FEMALE</c:v>
          </c:tx>
          <c:spPr>
            <a:ln w="28575">
              <a:noFill/>
            </a:ln>
          </c:spPr>
          <c:xVal>
            <c:numRef>
              <c:f>Female_age_spec_inci_rates!$C$5:$T$5</c:f>
              <c:numCache>
                <c:formatCode>General</c:formatCode>
                <c:ptCount val="18"/>
                <c:pt idx="0">
                  <c:v>2.5</c:v>
                </c:pt>
                <c:pt idx="1">
                  <c:v>7.5</c:v>
                </c:pt>
                <c:pt idx="2">
                  <c:v>12.5</c:v>
                </c:pt>
                <c:pt idx="3">
                  <c:v>17.5</c:v>
                </c:pt>
                <c:pt idx="4">
                  <c:v>22.5</c:v>
                </c:pt>
                <c:pt idx="5">
                  <c:v>27.5</c:v>
                </c:pt>
                <c:pt idx="6">
                  <c:v>32.5</c:v>
                </c:pt>
                <c:pt idx="7">
                  <c:v>37.5</c:v>
                </c:pt>
                <c:pt idx="8">
                  <c:v>42.5</c:v>
                </c:pt>
                <c:pt idx="9">
                  <c:v>47.5</c:v>
                </c:pt>
                <c:pt idx="10">
                  <c:v>52.5</c:v>
                </c:pt>
                <c:pt idx="11">
                  <c:v>57.5</c:v>
                </c:pt>
                <c:pt idx="12">
                  <c:v>62.5</c:v>
                </c:pt>
                <c:pt idx="13">
                  <c:v>67.5</c:v>
                </c:pt>
                <c:pt idx="14">
                  <c:v>72.5</c:v>
                </c:pt>
                <c:pt idx="15">
                  <c:v>77.5</c:v>
                </c:pt>
                <c:pt idx="16">
                  <c:v>82.5</c:v>
                </c:pt>
                <c:pt idx="17">
                  <c:v>87.5</c:v>
                </c:pt>
              </c:numCache>
            </c:numRef>
          </c:xVal>
          <c:yVal>
            <c:numRef>
              <c:f>Female_age_spec_inci_rates!$C$6:$T$6</c:f>
              <c:numCache>
                <c:formatCode>General</c:formatCode>
                <c:ptCount val="18"/>
                <c:pt idx="0">
                  <c:v>11.919999999999998</c:v>
                </c:pt>
                <c:pt idx="1">
                  <c:v>4.5</c:v>
                </c:pt>
                <c:pt idx="2">
                  <c:v>5.5600000000000005</c:v>
                </c:pt>
                <c:pt idx="3">
                  <c:v>13.4</c:v>
                </c:pt>
                <c:pt idx="4">
                  <c:v>27.119999999999997</c:v>
                </c:pt>
                <c:pt idx="5">
                  <c:v>54.64</c:v>
                </c:pt>
                <c:pt idx="6">
                  <c:v>95.6</c:v>
                </c:pt>
                <c:pt idx="7">
                  <c:v>155.16</c:v>
                </c:pt>
                <c:pt idx="8">
                  <c:v>249.04000000000002</c:v>
                </c:pt>
                <c:pt idx="9">
                  <c:v>371.62</c:v>
                </c:pt>
                <c:pt idx="10">
                  <c:v>536.02</c:v>
                </c:pt>
                <c:pt idx="11">
                  <c:v>669.3</c:v>
                </c:pt>
                <c:pt idx="12">
                  <c:v>878.55999999999983</c:v>
                </c:pt>
                <c:pt idx="13">
                  <c:v>1088.06</c:v>
                </c:pt>
                <c:pt idx="14">
                  <c:v>1146.5600000000002</c:v>
                </c:pt>
                <c:pt idx="15">
                  <c:v>1360.6200000000001</c:v>
                </c:pt>
                <c:pt idx="16">
                  <c:v>1522.4</c:v>
                </c:pt>
                <c:pt idx="17">
                  <c:v>1713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E209-4D2B-8BD7-25EAA2B245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3366144"/>
        <c:axId val="133368064"/>
      </c:scatterChart>
      <c:valAx>
        <c:axId val="13336614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8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de-DE" sz="800"/>
                  <a:t>Age in middle of age group (years)</a:t>
                </a:r>
              </a:p>
            </c:rich>
          </c:tx>
          <c:layout>
            <c:manualLayout>
              <c:xMode val="edge"/>
              <c:yMode val="edge"/>
              <c:x val="0.36352207566410882"/>
              <c:y val="0.90485819193860606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8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de-DE"/>
          </a:p>
        </c:txPr>
        <c:crossAx val="133368064"/>
        <c:crosses val="autoZero"/>
        <c:crossBetween val="midCat"/>
      </c:valAx>
      <c:valAx>
        <c:axId val="133368064"/>
        <c:scaling>
          <c:orientation val="minMax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8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de-DE" sz="800"/>
                  <a:t>Cancer incidence rate per 100,000</a:t>
                </a:r>
              </a:p>
            </c:rich>
          </c:tx>
          <c:layout>
            <c:manualLayout>
              <c:xMode val="edge"/>
              <c:yMode val="edge"/>
              <c:x val="9.3570952262653478E-3"/>
              <c:y val="9.147956299820531E-2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8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de-DE"/>
          </a:p>
        </c:txPr>
        <c:crossAx val="133366144"/>
        <c:crosses val="autoZero"/>
        <c:crossBetween val="midCat"/>
      </c:valAx>
      <c:spPr>
        <a:solidFill>
          <a:srgbClr val="FFFFFF"/>
        </a:solidFill>
        <a:ln w="12700">
          <a:solidFill>
            <a:srgbClr val="808080"/>
          </a:solidFill>
          <a:prstDash val="solid"/>
        </a:ln>
      </c:spPr>
    </c:plotArea>
    <c:legend>
      <c:legendPos val="r"/>
      <c:legendEntry>
        <c:idx val="0"/>
        <c:txPr>
          <a:bodyPr/>
          <a:lstStyle/>
          <a:p>
            <a:pPr>
              <a:defRPr sz="8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de-DE"/>
          </a:p>
        </c:txPr>
      </c:legendEntry>
      <c:layout>
        <c:manualLayout>
          <c:xMode val="edge"/>
          <c:yMode val="edge"/>
          <c:x val="0.26154469737581881"/>
          <c:y val="0.13900493865535887"/>
          <c:w val="0.30209333036963426"/>
          <c:h val="0.26607344036459601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800" b="0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de-DE"/>
        </a:p>
      </c:txPr>
    </c:legend>
    <c:plotVisOnly val="1"/>
    <c:dispBlanksAs val="gap"/>
    <c:showDLblsOverMax val="0"/>
  </c:chart>
  <c:spPr>
    <a:solidFill>
      <a:srgbClr val="FFFFFF"/>
    </a:solidFill>
    <a:ln w="3175">
      <a:noFill/>
      <a:prstDash val="solid"/>
    </a:ln>
  </c:spPr>
  <c:txPr>
    <a:bodyPr/>
    <a:lstStyle/>
    <a:p>
      <a:pPr>
        <a:defRPr sz="1025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de-DE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00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de-DE" sz="1000"/>
              <a:t>German cancer free survival curve,</a:t>
            </a:r>
            <a:r>
              <a:rPr lang="de-DE" sz="1000" baseline="0"/>
              <a:t> </a:t>
            </a:r>
            <a:r>
              <a:rPr lang="de-DE" sz="1000"/>
              <a:t>2014</a:t>
            </a:r>
          </a:p>
        </c:rich>
      </c:tx>
      <c:layout>
        <c:manualLayout>
          <c:xMode val="edge"/>
          <c:yMode val="edge"/>
          <c:x val="0.24011135858477312"/>
          <c:y val="7.5485051134918643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18054679054647568"/>
          <c:y val="7.8156044040819023E-2"/>
          <c:w val="0.77164303194326755"/>
          <c:h val="0.65746861395375589"/>
        </c:manualLayout>
      </c:layout>
      <c:scatterChart>
        <c:scatterStyle val="lineMarker"/>
        <c:varyColors val="0"/>
        <c:ser>
          <c:idx val="0"/>
          <c:order val="0"/>
          <c:tx>
            <c:v>Male and Female</c:v>
          </c:tx>
          <c:spPr>
            <a:ln w="25400">
              <a:solidFill>
                <a:srgbClr val="000080"/>
              </a:solidFill>
              <a:prstDash val="solid"/>
            </a:ln>
          </c:spPr>
          <c:marker>
            <c:symbol val="none"/>
          </c:marker>
          <c:xVal>
            <c:numRef>
              <c:f>'all cause mortality_adj'!$B$7:$B$96</c:f>
              <c:numCache>
                <c:formatCode>General</c:formatCode>
                <c:ptCount val="90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</c:numCache>
            </c:numRef>
          </c:xVal>
          <c:yVal>
            <c:numRef>
              <c:f>'all cause mortality_adj'!$D$7:$D$96</c:f>
              <c:numCache>
                <c:formatCode>0.0000</c:formatCode>
                <c:ptCount val="90"/>
                <c:pt idx="0">
                  <c:v>1</c:v>
                </c:pt>
                <c:pt idx="1">
                  <c:v>0.99664034226738452</c:v>
                </c:pt>
                <c:pt idx="2">
                  <c:v>0.99626981301240547</c:v>
                </c:pt>
                <c:pt idx="3">
                  <c:v>0.9960314604562589</c:v>
                </c:pt>
                <c:pt idx="4">
                  <c:v>0.99579773569054419</c:v>
                </c:pt>
                <c:pt idx="5">
                  <c:v>0.99559386511674453</c:v>
                </c:pt>
                <c:pt idx="6">
                  <c:v>0.99548078930653416</c:v>
                </c:pt>
                <c:pt idx="7">
                  <c:v>0.99537034548751568</c:v>
                </c:pt>
                <c:pt idx="8">
                  <c:v>0.9952656078493175</c:v>
                </c:pt>
                <c:pt idx="9">
                  <c:v>0.99516462578012843</c:v>
                </c:pt>
                <c:pt idx="10">
                  <c:v>0.99505489271954151</c:v>
                </c:pt>
                <c:pt idx="11">
                  <c:v>0.99494861358980036</c:v>
                </c:pt>
                <c:pt idx="12">
                  <c:v>0.99483189262347993</c:v>
                </c:pt>
                <c:pt idx="13">
                  <c:v>0.99470546474479948</c:v>
                </c:pt>
                <c:pt idx="14">
                  <c:v>0.99457783797022792</c:v>
                </c:pt>
                <c:pt idx="15">
                  <c:v>0.99442617929151389</c:v>
                </c:pt>
                <c:pt idx="16">
                  <c:v>0.99416692755714964</c:v>
                </c:pt>
                <c:pt idx="17">
                  <c:v>0.99385069255093661</c:v>
                </c:pt>
                <c:pt idx="18">
                  <c:v>0.99351629330789659</c:v>
                </c:pt>
                <c:pt idx="19">
                  <c:v>0.99310476662830205</c:v>
                </c:pt>
                <c:pt idx="20">
                  <c:v>0.9926733674224858</c:v>
                </c:pt>
                <c:pt idx="21">
                  <c:v>0.99210730593211049</c:v>
                </c:pt>
                <c:pt idx="22">
                  <c:v>0.99154119652076433</c:v>
                </c:pt>
                <c:pt idx="23">
                  <c:v>0.99100268668746561</c:v>
                </c:pt>
                <c:pt idx="24">
                  <c:v>0.99040748528202704</c:v>
                </c:pt>
                <c:pt idx="25">
                  <c:v>0.98983101614096447</c:v>
                </c:pt>
                <c:pt idx="26">
                  <c:v>0.98903943761018842</c:v>
                </c:pt>
                <c:pt idx="27">
                  <c:v>0.98824921997124149</c:v>
                </c:pt>
                <c:pt idx="28">
                  <c:v>0.9874429124686348</c:v>
                </c:pt>
                <c:pt idx="29">
                  <c:v>0.98660792357120297</c:v>
                </c:pt>
                <c:pt idx="30">
                  <c:v>0.98574368849999161</c:v>
                </c:pt>
                <c:pt idx="31">
                  <c:v>0.98463241953596636</c:v>
                </c:pt>
                <c:pt idx="32">
                  <c:v>0.98346790388700889</c:v>
                </c:pt>
                <c:pt idx="33">
                  <c:v>0.9822897015609694</c:v>
                </c:pt>
                <c:pt idx="34">
                  <c:v>0.98108552400699334</c:v>
                </c:pt>
                <c:pt idx="35">
                  <c:v>0.97983601844918145</c:v>
                </c:pt>
                <c:pt idx="36">
                  <c:v>0.97821777252023723</c:v>
                </c:pt>
                <c:pt idx="37">
                  <c:v>0.97658455241266484</c:v>
                </c:pt>
                <c:pt idx="38">
                  <c:v>0.97493392880521212</c:v>
                </c:pt>
                <c:pt idx="39">
                  <c:v>0.97317868069274205</c:v>
                </c:pt>
                <c:pt idx="40">
                  <c:v>0.97135541378479939</c:v>
                </c:pt>
                <c:pt idx="41">
                  <c:v>0.96898871156209754</c:v>
                </c:pt>
                <c:pt idx="42">
                  <c:v>0.96653541952193356</c:v>
                </c:pt>
                <c:pt idx="43">
                  <c:v>0.96396545972365055</c:v>
                </c:pt>
                <c:pt idx="44">
                  <c:v>0.96127218073990583</c:v>
                </c:pt>
                <c:pt idx="45">
                  <c:v>0.95848258331248537</c:v>
                </c:pt>
                <c:pt idx="46">
                  <c:v>0.95482680992882585</c:v>
                </c:pt>
                <c:pt idx="47">
                  <c:v>0.95100603989603449</c:v>
                </c:pt>
                <c:pt idx="48">
                  <c:v>0.94700108795112592</c:v>
                </c:pt>
                <c:pt idx="49">
                  <c:v>0.94280907764497268</c:v>
                </c:pt>
                <c:pt idx="50">
                  <c:v>0.93834612768367165</c:v>
                </c:pt>
                <c:pt idx="51">
                  <c:v>0.93262232513495047</c:v>
                </c:pt>
                <c:pt idx="52">
                  <c:v>0.92659355410502453</c:v>
                </c:pt>
                <c:pt idx="53">
                  <c:v>0.92024439005297587</c:v>
                </c:pt>
                <c:pt idx="54">
                  <c:v>0.91352072110836902</c:v>
                </c:pt>
                <c:pt idx="55">
                  <c:v>0.90648661854716528</c:v>
                </c:pt>
                <c:pt idx="56">
                  <c:v>0.89794650286461064</c:v>
                </c:pt>
                <c:pt idx="57">
                  <c:v>0.88906027241746233</c:v>
                </c:pt>
                <c:pt idx="58">
                  <c:v>0.87979398719271618</c:v>
                </c:pt>
                <c:pt idx="59">
                  <c:v>0.87008354533217958</c:v>
                </c:pt>
                <c:pt idx="60">
                  <c:v>0.8599275043600082</c:v>
                </c:pt>
                <c:pt idx="61">
                  <c:v>0.84770811453569539</c:v>
                </c:pt>
                <c:pt idx="62">
                  <c:v>0.83511953479021361</c:v>
                </c:pt>
                <c:pt idx="63">
                  <c:v>0.82214612335277248</c:v>
                </c:pt>
                <c:pt idx="64">
                  <c:v>0.80875349145916953</c:v>
                </c:pt>
                <c:pt idx="65">
                  <c:v>0.79483242336665105</c:v>
                </c:pt>
                <c:pt idx="66">
                  <c:v>0.7789310238172571</c:v>
                </c:pt>
                <c:pt idx="67">
                  <c:v>0.76247062915726505</c:v>
                </c:pt>
                <c:pt idx="68">
                  <c:v>0.74575324041423674</c:v>
                </c:pt>
                <c:pt idx="69">
                  <c:v>0.7285122091262044</c:v>
                </c:pt>
                <c:pt idx="70">
                  <c:v>0.71101280509182085</c:v>
                </c:pt>
                <c:pt idx="71">
                  <c:v>0.69238952302412293</c:v>
                </c:pt>
                <c:pt idx="72">
                  <c:v>0.67328937118779664</c:v>
                </c:pt>
                <c:pt idx="73">
                  <c:v>0.65392570605851896</c:v>
                </c:pt>
                <c:pt idx="74">
                  <c:v>0.63372789528032403</c:v>
                </c:pt>
                <c:pt idx="75">
                  <c:v>0.61300046081036785</c:v>
                </c:pt>
                <c:pt idx="76">
                  <c:v>0.59133702362155083</c:v>
                </c:pt>
                <c:pt idx="77">
                  <c:v>0.56856982744396789</c:v>
                </c:pt>
                <c:pt idx="78">
                  <c:v>0.54485731776214885</c:v>
                </c:pt>
                <c:pt idx="79">
                  <c:v>0.5195729165141274</c:v>
                </c:pt>
                <c:pt idx="80">
                  <c:v>0.4929225696818888</c:v>
                </c:pt>
                <c:pt idx="81">
                  <c:v>0.46571397501210715</c:v>
                </c:pt>
                <c:pt idx="82">
                  <c:v>0.43717382465471433</c:v>
                </c:pt>
                <c:pt idx="83">
                  <c:v>0.40686258557376542</c:v>
                </c:pt>
                <c:pt idx="84">
                  <c:v>0.3753607752444062</c:v>
                </c:pt>
                <c:pt idx="85">
                  <c:v>0.3429047836582832</c:v>
                </c:pt>
                <c:pt idx="86">
                  <c:v>0.3109341583973691</c:v>
                </c:pt>
                <c:pt idx="87">
                  <c:v>0.27856251929322245</c:v>
                </c:pt>
                <c:pt idx="88">
                  <c:v>0.24643330548151277</c:v>
                </c:pt>
                <c:pt idx="89">
                  <c:v>0.21483893522258288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6ECD-4A7A-95BE-D7BE94DB5E9D}"/>
            </c:ext>
          </c:extLst>
        </c:ser>
        <c:ser>
          <c:idx val="1"/>
          <c:order val="1"/>
          <c:tx>
            <c:v>Male survival curve</c:v>
          </c:tx>
          <c:spPr>
            <a:ln w="25400">
              <a:solidFill>
                <a:srgbClr val="3366FF"/>
              </a:solidFill>
              <a:prstDash val="solid"/>
            </a:ln>
          </c:spPr>
          <c:marker>
            <c:symbol val="none"/>
          </c:marker>
          <c:xVal>
            <c:numRef>
              <c:f>'all cause mortality_adj'!$B$7:$B$96</c:f>
              <c:numCache>
                <c:formatCode>General</c:formatCode>
                <c:ptCount val="90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</c:numCache>
            </c:numRef>
          </c:xVal>
          <c:yVal>
            <c:numRef>
              <c:f>'all cause mortality_adj'!$F$7:$F$96</c:f>
              <c:numCache>
                <c:formatCode>0.0000</c:formatCode>
                <c:ptCount val="90"/>
                <c:pt idx="0">
                  <c:v>1</c:v>
                </c:pt>
                <c:pt idx="1">
                  <c:v>0.99638246079823234</c:v>
                </c:pt>
                <c:pt idx="2">
                  <c:v>0.99600189350349644</c:v>
                </c:pt>
                <c:pt idx="3">
                  <c:v>0.99574505166470439</c:v>
                </c:pt>
                <c:pt idx="4">
                  <c:v>0.99549844439157809</c:v>
                </c:pt>
                <c:pt idx="5">
                  <c:v>0.99528434963015788</c:v>
                </c:pt>
                <c:pt idx="6">
                  <c:v>0.99515983554059406</c:v>
                </c:pt>
                <c:pt idx="7">
                  <c:v>0.99503462937894827</c:v>
                </c:pt>
                <c:pt idx="8">
                  <c:v>0.99491500745082595</c:v>
                </c:pt>
                <c:pt idx="9">
                  <c:v>0.99480759988878242</c:v>
                </c:pt>
                <c:pt idx="10">
                  <c:v>0.99467812831303126</c:v>
                </c:pt>
                <c:pt idx="11">
                  <c:v>0.99456747385459243</c:v>
                </c:pt>
                <c:pt idx="12">
                  <c:v>0.9944454329938599</c:v>
                </c:pt>
                <c:pt idx="13">
                  <c:v>0.99431906200372533</c:v>
                </c:pt>
                <c:pt idx="14">
                  <c:v>0.99418728714949212</c:v>
                </c:pt>
                <c:pt idx="15">
                  <c:v>0.9940352902650299</c:v>
                </c:pt>
                <c:pt idx="16">
                  <c:v>0.99376157870903237</c:v>
                </c:pt>
                <c:pt idx="17">
                  <c:v>0.99339534104620408</c:v>
                </c:pt>
                <c:pt idx="18">
                  <c:v>0.99299129616334825</c:v>
                </c:pt>
                <c:pt idx="19">
                  <c:v>0.99247936548674942</c:v>
                </c:pt>
                <c:pt idx="20">
                  <c:v>0.9919270762019593</c:v>
                </c:pt>
                <c:pt idx="21">
                  <c:v>0.99124091387206648</c:v>
                </c:pt>
                <c:pt idx="22">
                  <c:v>0.9905344244524189</c:v>
                </c:pt>
                <c:pt idx="23">
                  <c:v>0.9898709751364636</c:v>
                </c:pt>
                <c:pt idx="24">
                  <c:v>0.98916022087191058</c:v>
                </c:pt>
                <c:pt idx="25">
                  <c:v>0.98844615311295936</c:v>
                </c:pt>
                <c:pt idx="26">
                  <c:v>0.98755848945405855</c:v>
                </c:pt>
                <c:pt idx="27">
                  <c:v>0.9866747066791195</c:v>
                </c:pt>
                <c:pt idx="28">
                  <c:v>0.98577507383914531</c:v>
                </c:pt>
                <c:pt idx="29">
                  <c:v>0.98484895400215666</c:v>
                </c:pt>
                <c:pt idx="30">
                  <c:v>0.98388842418602185</c:v>
                </c:pt>
                <c:pt idx="31">
                  <c:v>0.98279662473462748</c:v>
                </c:pt>
                <c:pt idx="32">
                  <c:v>0.981634801838007</c:v>
                </c:pt>
                <c:pt idx="33">
                  <c:v>0.98046100684937865</c:v>
                </c:pt>
                <c:pt idx="34">
                  <c:v>0.9792644593831501</c:v>
                </c:pt>
                <c:pt idx="35">
                  <c:v>0.97799750470592051</c:v>
                </c:pt>
                <c:pt idx="36">
                  <c:v>0.97650311292462022</c:v>
                </c:pt>
                <c:pt idx="37">
                  <c:v>0.97501938262868226</c:v>
                </c:pt>
                <c:pt idx="38">
                  <c:v>0.97350381233142869</c:v>
                </c:pt>
                <c:pt idx="39">
                  <c:v>0.97187025770643998</c:v>
                </c:pt>
                <c:pt idx="40">
                  <c:v>0.9701592276031592</c:v>
                </c:pt>
                <c:pt idx="41">
                  <c:v>0.96813316534075733</c:v>
                </c:pt>
                <c:pt idx="42">
                  <c:v>0.96599918664570106</c:v>
                </c:pt>
                <c:pt idx="43">
                  <c:v>0.96372300408189138</c:v>
                </c:pt>
                <c:pt idx="44">
                  <c:v>0.9612626387880886</c:v>
                </c:pt>
                <c:pt idx="45">
                  <c:v>0.95871503335819486</c:v>
                </c:pt>
                <c:pt idx="46">
                  <c:v>0.95534976372562619</c:v>
                </c:pt>
                <c:pt idx="47">
                  <c:v>0.95182850214655113</c:v>
                </c:pt>
                <c:pt idx="48">
                  <c:v>0.9480618744682302</c:v>
                </c:pt>
                <c:pt idx="49">
                  <c:v>0.9440112051507662</c:v>
                </c:pt>
                <c:pt idx="50">
                  <c:v>0.93962370328289124</c:v>
                </c:pt>
                <c:pt idx="51">
                  <c:v>0.93384931315993946</c:v>
                </c:pt>
                <c:pt idx="52">
                  <c:v>0.92770706064540953</c:v>
                </c:pt>
                <c:pt idx="53">
                  <c:v>0.92107738611468304</c:v>
                </c:pt>
                <c:pt idx="54">
                  <c:v>0.9139763495358102</c:v>
                </c:pt>
                <c:pt idx="55">
                  <c:v>0.90640303932473576</c:v>
                </c:pt>
                <c:pt idx="56">
                  <c:v>0.8965755508193487</c:v>
                </c:pt>
                <c:pt idx="57">
                  <c:v>0.8863010925391055</c:v>
                </c:pt>
                <c:pt idx="58">
                  <c:v>0.87545851134242936</c:v>
                </c:pt>
                <c:pt idx="59">
                  <c:v>0.86401787871331637</c:v>
                </c:pt>
                <c:pt idx="60">
                  <c:v>0.85204339757471925</c:v>
                </c:pt>
                <c:pt idx="61">
                  <c:v>0.83721167890435721</c:v>
                </c:pt>
                <c:pt idx="62">
                  <c:v>0.82187540198522613</c:v>
                </c:pt>
                <c:pt idx="63">
                  <c:v>0.80603322614088402</c:v>
                </c:pt>
                <c:pt idx="64">
                  <c:v>0.78974683877926255</c:v>
                </c:pt>
                <c:pt idx="65">
                  <c:v>0.7729102114716544</c:v>
                </c:pt>
                <c:pt idx="66">
                  <c:v>0.75330979906389495</c:v>
                </c:pt>
                <c:pt idx="67">
                  <c:v>0.73320901510311542</c:v>
                </c:pt>
                <c:pt idx="68">
                  <c:v>0.71285727862207671</c:v>
                </c:pt>
                <c:pt idx="69">
                  <c:v>0.69200801264316059</c:v>
                </c:pt>
                <c:pt idx="70">
                  <c:v>0.67097725431152078</c:v>
                </c:pt>
                <c:pt idx="71">
                  <c:v>0.64807753468178708</c:v>
                </c:pt>
                <c:pt idx="72">
                  <c:v>0.62480850684825651</c:v>
                </c:pt>
                <c:pt idx="73">
                  <c:v>0.60141953061261122</c:v>
                </c:pt>
                <c:pt idx="74">
                  <c:v>0.57730398588870757</c:v>
                </c:pt>
                <c:pt idx="75">
                  <c:v>0.55285422337797663</c:v>
                </c:pt>
                <c:pt idx="76">
                  <c:v>0.52801435879587788</c:v>
                </c:pt>
                <c:pt idx="77">
                  <c:v>0.50239528759138052</c:v>
                </c:pt>
                <c:pt idx="78">
                  <c:v>0.47622705319981717</c:v>
                </c:pt>
                <c:pt idx="79">
                  <c:v>0.44885120859920224</c:v>
                </c:pt>
                <c:pt idx="80">
                  <c:v>0.42065846423853298</c:v>
                </c:pt>
                <c:pt idx="81">
                  <c:v>0.39268604456270417</c:v>
                </c:pt>
                <c:pt idx="82">
                  <c:v>0.36384281150036524</c:v>
                </c:pt>
                <c:pt idx="83">
                  <c:v>0.33386328898564982</c:v>
                </c:pt>
                <c:pt idx="84">
                  <c:v>0.30332770374178381</c:v>
                </c:pt>
                <c:pt idx="85">
                  <c:v>0.27274140215518411</c:v>
                </c:pt>
                <c:pt idx="86">
                  <c:v>0.24347821730783087</c:v>
                </c:pt>
                <c:pt idx="87">
                  <c:v>0.21475079046597317</c:v>
                </c:pt>
                <c:pt idx="88">
                  <c:v>0.18704888274643566</c:v>
                </c:pt>
                <c:pt idx="89">
                  <c:v>0.1604744179635679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6ECD-4A7A-95BE-D7BE94DB5E9D}"/>
            </c:ext>
          </c:extLst>
        </c:ser>
        <c:ser>
          <c:idx val="2"/>
          <c:order val="2"/>
          <c:tx>
            <c:v>Female survival curve</c:v>
          </c:tx>
          <c:spPr>
            <a:ln w="25400">
              <a:solidFill>
                <a:srgbClr val="FF00FF"/>
              </a:solidFill>
              <a:prstDash val="solid"/>
            </a:ln>
          </c:spPr>
          <c:marker>
            <c:symbol val="none"/>
          </c:marker>
          <c:xVal>
            <c:numRef>
              <c:f>'all cause mortality_adj'!$B$7:$B$96</c:f>
              <c:numCache>
                <c:formatCode>General</c:formatCode>
                <c:ptCount val="90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</c:numCache>
            </c:numRef>
          </c:xVal>
          <c:yVal>
            <c:numRef>
              <c:f>'all cause mortality_adj'!$H$7:$H$96</c:f>
              <c:numCache>
                <c:formatCode>0.0000</c:formatCode>
                <c:ptCount val="90"/>
                <c:pt idx="0">
                  <c:v>1</c:v>
                </c:pt>
                <c:pt idx="1">
                  <c:v>0.99689829048083889</c:v>
                </c:pt>
                <c:pt idx="2">
                  <c:v>0.99653780459031716</c:v>
                </c:pt>
                <c:pt idx="3">
                  <c:v>0.99631795162833425</c:v>
                </c:pt>
                <c:pt idx="4">
                  <c:v>0.99609711696984338</c:v>
                </c:pt>
                <c:pt idx="5">
                  <c:v>0.99590347685706671</c:v>
                </c:pt>
                <c:pt idx="6">
                  <c:v>0.99580184658481086</c:v>
                </c:pt>
                <c:pt idx="7">
                  <c:v>0.99570617486380486</c:v>
                </c:pt>
                <c:pt idx="8">
                  <c:v>0.99561633179669362</c:v>
                </c:pt>
                <c:pt idx="9">
                  <c:v>0.99552177980427836</c:v>
                </c:pt>
                <c:pt idx="10">
                  <c:v>0.99543179983695895</c:v>
                </c:pt>
                <c:pt idx="11">
                  <c:v>0.99532989938598593</c:v>
                </c:pt>
                <c:pt idx="12">
                  <c:v>0.99521850243835941</c:v>
                </c:pt>
                <c:pt idx="13">
                  <c:v>0.9950920176460023</c:v>
                </c:pt>
                <c:pt idx="14">
                  <c:v>0.99496854221270392</c:v>
                </c:pt>
                <c:pt idx="15">
                  <c:v>0.99481722202907086</c:v>
                </c:pt>
                <c:pt idx="16">
                  <c:v>0.99457244174441073</c:v>
                </c:pt>
                <c:pt idx="17">
                  <c:v>0.99430625277920992</c:v>
                </c:pt>
                <c:pt idx="18">
                  <c:v>0.99404156801983445</c:v>
                </c:pt>
                <c:pt idx="19">
                  <c:v>0.99373056186025244</c:v>
                </c:pt>
                <c:pt idx="20">
                  <c:v>0.99342022012641074</c:v>
                </c:pt>
                <c:pt idx="21">
                  <c:v>0.99297445526033346</c:v>
                </c:pt>
                <c:pt idx="22">
                  <c:v>0.99254899186500267</c:v>
                </c:pt>
                <c:pt idx="23">
                  <c:v>0.99213569211521202</c:v>
                </c:pt>
                <c:pt idx="24">
                  <c:v>0.99165632240855062</c:v>
                </c:pt>
                <c:pt idx="25">
                  <c:v>0.99121781943207876</c:v>
                </c:pt>
                <c:pt idx="26">
                  <c:v>0.99052260660433911</c:v>
                </c:pt>
                <c:pt idx="27">
                  <c:v>0.98982624583624124</c:v>
                </c:pt>
                <c:pt idx="28">
                  <c:v>0.98911357292408419</c:v>
                </c:pt>
                <c:pt idx="29">
                  <c:v>0.98837003471229667</c:v>
                </c:pt>
                <c:pt idx="30">
                  <c:v>0.98760245118388823</c:v>
                </c:pt>
                <c:pt idx="31">
                  <c:v>0.98647164347255856</c:v>
                </c:pt>
                <c:pt idx="32">
                  <c:v>0.98530442906558591</c:v>
                </c:pt>
                <c:pt idx="33">
                  <c:v>0.9841218070398674</c:v>
                </c:pt>
                <c:pt idx="34">
                  <c:v>0.98290997512805134</c:v>
                </c:pt>
                <c:pt idx="35">
                  <c:v>0.9816779883697514</c:v>
                </c:pt>
                <c:pt idx="36">
                  <c:v>0.97993544291785772</c:v>
                </c:pt>
                <c:pt idx="37">
                  <c:v>0.97815223471742019</c:v>
                </c:pt>
                <c:pt idx="38">
                  <c:v>0.97636614617793671</c:v>
                </c:pt>
                <c:pt idx="39">
                  <c:v>0.97448886520091127</c:v>
                </c:pt>
                <c:pt idx="40">
                  <c:v>0.97255307483916198</c:v>
                </c:pt>
                <c:pt idx="41">
                  <c:v>0.96984501383576915</c:v>
                </c:pt>
                <c:pt idx="42">
                  <c:v>0.96707195006477031</c:v>
                </c:pt>
                <c:pt idx="43">
                  <c:v>0.96420797636295574</c:v>
                </c:pt>
                <c:pt idx="44">
                  <c:v>0.96128172278644097</c:v>
                </c:pt>
                <c:pt idx="45">
                  <c:v>0.95825018962661379</c:v>
                </c:pt>
                <c:pt idx="46">
                  <c:v>0.95430414239438088</c:v>
                </c:pt>
                <c:pt idx="47">
                  <c:v>0.95018428832412438</c:v>
                </c:pt>
                <c:pt idx="48">
                  <c:v>0.9459414883481515</c:v>
                </c:pt>
                <c:pt idx="49">
                  <c:v>0.94160848095844518</c:v>
                </c:pt>
                <c:pt idx="50">
                  <c:v>0.93707028916218427</c:v>
                </c:pt>
                <c:pt idx="51">
                  <c:v>0.93139694925401106</c:v>
                </c:pt>
                <c:pt idx="52">
                  <c:v>0.92548138408224101</c:v>
                </c:pt>
                <c:pt idx="53">
                  <c:v>0.91941214732909815</c:v>
                </c:pt>
                <c:pt idx="54">
                  <c:v>0.91306531981729067</c:v>
                </c:pt>
                <c:pt idx="55">
                  <c:v>0.9065702054764162</c:v>
                </c:pt>
                <c:pt idx="56">
                  <c:v>0.89931955123015328</c:v>
                </c:pt>
                <c:pt idx="57">
                  <c:v>0.89182804201060706</c:v>
                </c:pt>
                <c:pt idx="58">
                  <c:v>0.88415093333611794</c:v>
                </c:pt>
                <c:pt idx="59">
                  <c:v>0.87619179476378051</c:v>
                </c:pt>
                <c:pt idx="60">
                  <c:v>0.86788456416620974</c:v>
                </c:pt>
                <c:pt idx="61">
                  <c:v>0.85833614790239587</c:v>
                </c:pt>
                <c:pt idx="62">
                  <c:v>0.84857709052200059</c:v>
                </c:pt>
                <c:pt idx="63">
                  <c:v>0.83858112323752954</c:v>
                </c:pt>
                <c:pt idx="64">
                  <c:v>0.82821757280907027</c:v>
                </c:pt>
                <c:pt idx="65">
                  <c:v>0.81737641948345796</c:v>
                </c:pt>
                <c:pt idx="66">
                  <c:v>0.80542366582641223</c:v>
                </c:pt>
                <c:pt idx="67">
                  <c:v>0.79290004398775071</c:v>
                </c:pt>
                <c:pt idx="68">
                  <c:v>0.78016724001660598</c:v>
                </c:pt>
                <c:pt idx="69">
                  <c:v>0.76694204279339429</c:v>
                </c:pt>
                <c:pt idx="70">
                  <c:v>0.75343717802068488</c:v>
                </c:pt>
                <c:pt idx="71">
                  <c:v>0.73973132216188364</c:v>
                </c:pt>
                <c:pt idx="72">
                  <c:v>0.72553201882789564</c:v>
                </c:pt>
                <c:pt idx="73">
                  <c:v>0.71101586709124032</c:v>
                </c:pt>
                <c:pt idx="74">
                  <c:v>0.69566650339021163</c:v>
                </c:pt>
                <c:pt idx="75">
                  <c:v>0.67969014084354085</c:v>
                </c:pt>
                <c:pt idx="76">
                  <c:v>0.66225372412793659</c:v>
                </c:pt>
                <c:pt idx="77">
                  <c:v>0.64346075025805982</c:v>
                </c:pt>
                <c:pt idx="78">
                  <c:v>0.62337806036903509</c:v>
                </c:pt>
                <c:pt idx="79">
                  <c:v>0.60143764883131068</c:v>
                </c:pt>
                <c:pt idx="80">
                  <c:v>0.57760078628542622</c:v>
                </c:pt>
                <c:pt idx="81">
                  <c:v>0.55232292953803863</c:v>
                </c:pt>
                <c:pt idx="82">
                  <c:v>0.52528440008231136</c:v>
                </c:pt>
                <c:pt idx="83">
                  <c:v>0.49582319770079519</c:v>
                </c:pt>
                <c:pt idx="84">
                  <c:v>0.46449997759526451</c:v>
                </c:pt>
                <c:pt idx="85">
                  <c:v>0.43111786375884115</c:v>
                </c:pt>
                <c:pt idx="86">
                  <c:v>0.397078851353865</c:v>
                </c:pt>
                <c:pt idx="87">
                  <c:v>0.36133546696901231</c:v>
                </c:pt>
                <c:pt idx="88">
                  <c:v>0.32467114028619787</c:v>
                </c:pt>
                <c:pt idx="89">
                  <c:v>0.28762072281235368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6ECD-4A7A-95BE-D7BE94DB5E9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3413504"/>
        <c:axId val="133419776"/>
      </c:scatterChart>
      <c:valAx>
        <c:axId val="133413504"/>
        <c:scaling>
          <c:orientation val="minMax"/>
          <c:max val="110"/>
          <c:min val="0"/>
        </c:scaling>
        <c:delete val="0"/>
        <c:axPos val="b"/>
        <c:title>
          <c:tx>
            <c:rich>
              <a:bodyPr/>
              <a:lstStyle/>
              <a:p>
                <a:pPr>
                  <a:defRPr sz="800" b="1" i="0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r>
                  <a:rPr lang="de-DE" sz="800"/>
                  <a:t>Age at lower boundary of the Age group (years)</a:t>
                </a:r>
              </a:p>
            </c:rich>
          </c:tx>
          <c:layout>
            <c:manualLayout>
              <c:xMode val="edge"/>
              <c:yMode val="edge"/>
              <c:x val="0.28213695915747755"/>
              <c:y val="0.88648634772255486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de-DE"/>
          </a:p>
        </c:txPr>
        <c:crossAx val="133419776"/>
        <c:crosses val="autoZero"/>
        <c:crossBetween val="midCat"/>
        <c:majorUnit val="10"/>
        <c:minorUnit val="5"/>
      </c:valAx>
      <c:valAx>
        <c:axId val="133419776"/>
        <c:scaling>
          <c:orientation val="minMax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800" b="1" i="0" u="none" strike="noStrike" baseline="0">
                    <a:solidFill>
                      <a:srgbClr val="000000"/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defRPr>
                </a:pPr>
                <a:r>
                  <a:rPr lang="de-DE" sz="800">
                    <a:latin typeface="Arial" panose="020B0604020202020204" pitchFamily="34" charset="0"/>
                    <a:cs typeface="Arial" panose="020B0604020202020204" pitchFamily="34" charset="0"/>
                  </a:rPr>
                  <a:t>Probabilty of cancer free survival</a:t>
                </a:r>
              </a:p>
            </c:rich>
          </c:tx>
          <c:layout>
            <c:manualLayout>
              <c:xMode val="edge"/>
              <c:yMode val="edge"/>
              <c:x val="0"/>
              <c:y val="0.18298834778936193"/>
            </c:manualLayout>
          </c:layout>
          <c:overlay val="0"/>
          <c:spPr>
            <a:noFill/>
            <a:ln w="25400">
              <a:noFill/>
            </a:ln>
          </c:spPr>
        </c:title>
        <c:numFmt formatCode="0.0" sourceLinked="0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de-DE"/>
          </a:p>
        </c:txPr>
        <c:crossAx val="133413504"/>
        <c:crosses val="autoZero"/>
        <c:crossBetween val="midCat"/>
      </c:valAx>
      <c:spPr>
        <a:solidFill>
          <a:srgbClr val="FFFFFF"/>
        </a:solidFill>
        <a:ln w="12700">
          <a:solidFill>
            <a:srgbClr val="808080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22530834199186942"/>
          <c:y val="0.29719233593208388"/>
          <c:w val="0.36505711439625932"/>
          <c:h val="0.36386586695159123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800" b="0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de-DE"/>
        </a:p>
      </c:txPr>
    </c:legend>
    <c:plotVisOnly val="1"/>
    <c:dispBlanksAs val="gap"/>
    <c:showDLblsOverMax val="0"/>
  </c:chart>
  <c:spPr>
    <a:noFill/>
    <a:ln w="9525">
      <a:noFill/>
    </a:ln>
  </c:spPr>
  <c:txPr>
    <a:bodyPr/>
    <a:lstStyle/>
    <a:p>
      <a:pPr>
        <a:defRPr sz="175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de-DE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660775" y="468313"/>
            <a:ext cx="2759075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de-DE"/>
              <a:t>Prof. Dr. Max Mustermann | Musterfakultät</a:t>
            </a: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541338" y="8532813"/>
            <a:ext cx="3103562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de-DE" sz="800" dirty="0"/>
              <a:t>KIT – The Research University in the Helmholtz Association</a:t>
            </a:r>
          </a:p>
        </p:txBody>
      </p:sp>
      <p:pic>
        <p:nvPicPr>
          <p:cNvPr id="6148" name="Picture 11" descr="KIT-Logo-rgb_d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188913"/>
            <a:ext cx="1008063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98698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/>
              <a:t>Textmasterformate durch Klicken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de-DE" altLang="de-DE"/>
              <a:t>Prof. Dr. Max Mustermann | </a:t>
            </a:r>
            <a:br>
              <a:rPr lang="de-DE" altLang="de-DE"/>
            </a:br>
            <a:r>
              <a:rPr lang="de-DE" altLang="de-DE"/>
              <a:t>Name of Faculty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5DE03B1-5FE7-4C70-9B16-DF4E7BA88A0C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6967400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II_rahmen_neu_titel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Grafik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6871" y="6507038"/>
            <a:ext cx="422681" cy="274122"/>
          </a:xfrm>
          <a:prstGeom prst="rect">
            <a:avLst/>
          </a:prstGeom>
        </p:spPr>
      </p:pic>
      <p:sp>
        <p:nvSpPr>
          <p:cNvPr id="7" name="Textfeld 6"/>
          <p:cNvSpPr txBox="1"/>
          <p:nvPr userDrawn="1"/>
        </p:nvSpPr>
        <p:spPr>
          <a:xfrm>
            <a:off x="524210" y="6536377"/>
            <a:ext cx="62425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This project has received funding from the </a:t>
            </a:r>
            <a:r>
              <a:rPr kumimoji="0" lang="en-GB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Euratom</a:t>
            </a: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 research and training programme 2014-2018 under grant agreement No 662287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Grafik 6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332656"/>
            <a:ext cx="1693862" cy="61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" descr="image00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30113"/>
            <a:ext cx="1590024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2793556"/>
      </p:ext>
    </p:extLst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3285605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59563" y="333375"/>
            <a:ext cx="2089150" cy="5759450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90525" y="333375"/>
            <a:ext cx="6116638" cy="5759450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971625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el, Text und 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3"/>
          </p:nvPr>
        </p:nvSpPr>
        <p:spPr>
          <a:xfrm>
            <a:off x="4648200" y="3938590"/>
            <a:ext cx="4038600" cy="2187575"/>
          </a:xfrm>
        </p:spPr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C6BB4E-53EA-41B6-85EE-1A9E12AFD90A}" type="datetime1">
              <a:rPr lang="en-IE" smtClean="0"/>
              <a:t>25/11/2019</a:t>
            </a:fld>
            <a:endParaRPr lang="de-DE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3EE94900-3478-4577-B941-88D63E370000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3097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065063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24774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921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66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469217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622904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030795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090132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78077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424891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0525" y="333375"/>
            <a:ext cx="69119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/>
              <a:t>Click to add title</a:t>
            </a:r>
          </a:p>
        </p:txBody>
      </p:sp>
      <p:pic>
        <p:nvPicPr>
          <p:cNvPr id="1026" name="Picture 9" descr="II_rahmen_neu_folge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198563"/>
            <a:ext cx="8356600" cy="489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dirty="0"/>
              <a:t>Click to add text</a:t>
            </a:r>
          </a:p>
          <a:p>
            <a:pPr lvl="1"/>
            <a:r>
              <a:rPr lang="en-US" altLang="de-DE" dirty="0"/>
              <a:t>Second level</a:t>
            </a:r>
          </a:p>
          <a:p>
            <a:pPr lvl="2"/>
            <a:r>
              <a:rPr lang="en-US" altLang="de-DE" dirty="0"/>
              <a:t>Third level</a:t>
            </a:r>
          </a:p>
          <a:p>
            <a:pPr lvl="3"/>
            <a:r>
              <a:rPr lang="en-US" altLang="de-DE" dirty="0"/>
              <a:t>Fourth level</a:t>
            </a:r>
          </a:p>
          <a:p>
            <a:pPr lvl="4"/>
            <a:r>
              <a:rPr lang="en-US" altLang="de-DE" dirty="0"/>
              <a:t>Fifth level</a:t>
            </a:r>
          </a:p>
        </p:txBody>
      </p:sp>
      <p:sp>
        <p:nvSpPr>
          <p:cNvPr id="1034" name="Text Box 10"/>
          <p:cNvSpPr txBox="1">
            <a:spLocks noChangeArrowheads="1"/>
          </p:cNvSpPr>
          <p:nvPr/>
        </p:nvSpPr>
        <p:spPr bwMode="auto">
          <a:xfrm>
            <a:off x="6011863" y="6453188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endParaRPr lang="en-US" altLang="de-DE" sz="900" dirty="0"/>
          </a:p>
        </p:txBody>
      </p:sp>
      <p:sp>
        <p:nvSpPr>
          <p:cNvPr id="1030" name="Text Box 11"/>
          <p:cNvSpPr txBox="1">
            <a:spLocks noChangeArrowheads="1"/>
          </p:cNvSpPr>
          <p:nvPr/>
        </p:nvSpPr>
        <p:spPr bwMode="auto">
          <a:xfrm>
            <a:off x="8593542" y="6539254"/>
            <a:ext cx="32543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fld id="{65860247-ED2C-4023-A47F-CF656A1DA4A7}" type="slidenum">
              <a:rPr lang="de-DE" altLang="de-DE" sz="900" b="1" smtClean="0"/>
              <a:pPr eaLnBrk="1" hangingPunct="1">
                <a:spcBef>
                  <a:spcPct val="50000"/>
                </a:spcBef>
                <a:defRPr/>
              </a:pPr>
              <a:t>‹Nr.›</a:t>
            </a:fld>
            <a:endParaRPr lang="de-DE" altLang="de-DE" sz="900" b="1" dirty="0"/>
          </a:p>
        </p:txBody>
      </p:sp>
      <p:sp>
        <p:nvSpPr>
          <p:cNvPr id="1031" name="Rectangle 11"/>
          <p:cNvSpPr>
            <a:spLocks noChangeArrowheads="1"/>
          </p:cNvSpPr>
          <p:nvPr/>
        </p:nvSpPr>
        <p:spPr bwMode="auto">
          <a:xfrm>
            <a:off x="7596336" y="6549757"/>
            <a:ext cx="863600" cy="191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C3537D76-9062-4DA0-8EE2-55FF8FCB1371}" type="datetime1">
              <a:rPr lang="de-DE" altLang="de-DE" sz="900" smtClean="0"/>
              <a:pPr eaLnBrk="1" hangingPunct="1">
                <a:defRPr/>
              </a:pPr>
              <a:t>25.11.2019</a:t>
            </a:fld>
            <a:endParaRPr lang="de-DE" altLang="de-DE" sz="900" dirty="0"/>
          </a:p>
        </p:txBody>
      </p:sp>
      <p:sp>
        <p:nvSpPr>
          <p:cNvPr id="10" name="Text Box 10"/>
          <p:cNvSpPr txBox="1">
            <a:spLocks noChangeArrowheads="1"/>
          </p:cNvSpPr>
          <p:nvPr userDrawn="1"/>
        </p:nvSpPr>
        <p:spPr bwMode="auto">
          <a:xfrm>
            <a:off x="2478087" y="6442379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endParaRPr lang="en-US" altLang="de-DE" sz="900" dirty="0"/>
          </a:p>
        </p:txBody>
      </p:sp>
      <p:pic>
        <p:nvPicPr>
          <p:cNvPr id="11" name="Picture 1" descr="image002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986" y="116632"/>
            <a:ext cx="1194633" cy="541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uppieren 11"/>
          <p:cNvGrpSpPr/>
          <p:nvPr userDrawn="1"/>
        </p:nvGrpSpPr>
        <p:grpSpPr>
          <a:xfrm>
            <a:off x="116871" y="6539254"/>
            <a:ext cx="5564261" cy="194170"/>
            <a:chOff x="116871" y="6641091"/>
            <a:chExt cx="5091961" cy="194170"/>
          </a:xfrm>
        </p:grpSpPr>
        <p:pic>
          <p:nvPicPr>
            <p:cNvPr id="13" name="Grafik 12"/>
            <p:cNvPicPr>
              <a:picLocks noChangeAspect="1"/>
            </p:cNvPicPr>
            <p:nvPr userDrawn="1"/>
          </p:nvPicPr>
          <p:blipFill>
            <a:blip r:embed="rId16"/>
            <a:stretch>
              <a:fillRect/>
            </a:stretch>
          </p:blipFill>
          <p:spPr>
            <a:xfrm>
              <a:off x="116871" y="6641091"/>
              <a:ext cx="286959" cy="194170"/>
            </a:xfrm>
            <a:prstGeom prst="rect">
              <a:avLst/>
            </a:prstGeom>
          </p:spPr>
        </p:pic>
        <p:sp>
          <p:nvSpPr>
            <p:cNvPr id="14" name="Textfeld 13"/>
            <p:cNvSpPr txBox="1"/>
            <p:nvPr userDrawn="1"/>
          </p:nvSpPr>
          <p:spPr>
            <a:xfrm>
              <a:off x="403830" y="6641091"/>
              <a:ext cx="4805002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This project has received funding from the </a:t>
              </a:r>
              <a:r>
                <a:rPr kumimoji="0" lang="en-GB" sz="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Euratom</a:t>
              </a: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 research and training programme 2014-2018 under grant agreement No 662287.</a:t>
              </a:r>
              <a:endParaRPr kumimoji="0" lang="en-GB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5" name="Grafik 6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986" y="657649"/>
            <a:ext cx="1101613" cy="401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6" r:id="rId12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1432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8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9057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8"/>
        </a:buBlip>
        <a:defRPr>
          <a:solidFill>
            <a:schemeClr val="tx1"/>
          </a:solidFill>
          <a:latin typeface="+mn-lt"/>
        </a:defRPr>
      </a:lvl2pPr>
      <a:lvl3pPr marL="1209675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8"/>
        </a:buBlip>
        <a:defRPr sz="1600">
          <a:solidFill>
            <a:schemeClr val="tx1"/>
          </a:solidFill>
          <a:latin typeface="+mn-lt"/>
        </a:defRPr>
      </a:lvl3pPr>
      <a:lvl4pPr marL="165735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8"/>
        </a:buBlip>
        <a:defRPr sz="1600">
          <a:solidFill>
            <a:schemeClr val="tx1"/>
          </a:solidFill>
          <a:latin typeface="+mn-lt"/>
        </a:defRPr>
      </a:lvl4pPr>
      <a:lvl5pPr marL="209550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8"/>
        </a:buBlip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ho.int/ionizing_radiation/pub_meet/fukushima_risk_assessment_2013/en" TargetMode="External"/><Relationship Id="rId2" Type="http://schemas.openxmlformats.org/officeDocument/2006/relationships/hyperlink" Target="http://www.who.int/ionizing_radiation/pub_meet/fukushima_dose_assessment/en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ec.europa.eu/eurostat/estat-navtree-portlet-prod/BulkDownloadListing?file=data/demo_mlifetable.tsv.gz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395288" y="1412875"/>
            <a:ext cx="8389937" cy="503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GB" sz="2400" b="1" dirty="0">
                <a:solidFill>
                  <a:schemeClr val="accent1"/>
                </a:solidFill>
              </a:rPr>
              <a:t>Health risk assessment - WHO methodology</a:t>
            </a:r>
            <a:endParaRPr lang="en-US" altLang="de-DE" sz="2400" b="1" dirty="0">
              <a:solidFill>
                <a:schemeClr val="accent1"/>
              </a:solidFill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611560" y="3861048"/>
            <a:ext cx="8370888" cy="1728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Blip>
                <a:blip r:embed="rId2"/>
              </a:buBlip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Blip>
                <a:blip r:embed="rId3"/>
              </a:buBlip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buNone/>
            </a:pPr>
            <a:r>
              <a:rPr lang="de-DE" sz="1600" dirty="0"/>
              <a:t>Linda Walsh (</a:t>
            </a:r>
            <a:r>
              <a:rPr lang="de-DE" sz="1600" i="1" dirty="0" err="1"/>
              <a:t>presenting</a:t>
            </a:r>
            <a:r>
              <a:rPr lang="de-DE" sz="1600" dirty="0"/>
              <a:t>) </a:t>
            </a:r>
            <a:r>
              <a:rPr lang="en-GB" sz="1600" i="1" dirty="0"/>
              <a:t>University of Zürich,</a:t>
            </a:r>
            <a:endParaRPr lang="de-DE" sz="1600" dirty="0"/>
          </a:p>
          <a:p>
            <a:pPr algn="ctr">
              <a:buNone/>
            </a:pPr>
            <a:r>
              <a:rPr lang="en-GB" sz="1600" dirty="0"/>
              <a:t>Alexander </a:t>
            </a:r>
            <a:r>
              <a:rPr lang="en-GB" sz="1600" dirty="0" err="1"/>
              <a:t>Ulanowski</a:t>
            </a:r>
            <a:r>
              <a:rPr lang="en-GB" sz="1600" dirty="0"/>
              <a:t>, </a:t>
            </a:r>
          </a:p>
          <a:p>
            <a:pPr algn="ctr">
              <a:buNone/>
            </a:pPr>
            <a:r>
              <a:rPr lang="en-GB" sz="1600" dirty="0"/>
              <a:t>Jan Christian Kaiser</a:t>
            </a:r>
            <a:r>
              <a:rPr lang="de-DE" sz="1600" dirty="0">
                <a:solidFill>
                  <a:schemeClr val="tx2"/>
                </a:solidFill>
              </a:rPr>
              <a:t>, </a:t>
            </a:r>
          </a:p>
          <a:p>
            <a:pPr algn="ctr">
              <a:buNone/>
            </a:pPr>
            <a:r>
              <a:rPr lang="en-GB" sz="1600" dirty="0"/>
              <a:t>Clemens </a:t>
            </a:r>
            <a:r>
              <a:rPr lang="en-GB" sz="1600" dirty="0" err="1"/>
              <a:t>Woda</a:t>
            </a:r>
            <a:r>
              <a:rPr lang="en-GB" sz="1600" dirty="0"/>
              <a:t> </a:t>
            </a:r>
            <a:r>
              <a:rPr lang="en-GB" sz="1600" i="1" dirty="0"/>
              <a:t>HMGU,</a:t>
            </a:r>
            <a:endParaRPr lang="en-GB" sz="1600" dirty="0"/>
          </a:p>
          <a:p>
            <a:pPr algn="ctr">
              <a:buNone/>
            </a:pPr>
            <a:r>
              <a:rPr lang="en-GB" sz="1600" dirty="0"/>
              <a:t>&amp; Wolfgang Raskob </a:t>
            </a:r>
            <a:r>
              <a:rPr lang="en-GB" sz="1600" i="1" dirty="0"/>
              <a:t>KIT.</a:t>
            </a:r>
            <a:endParaRPr lang="de-DE" sz="1600" dirty="0">
              <a:solidFill>
                <a:schemeClr val="tx2"/>
              </a:solidFill>
            </a:endParaRP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20" y="234008"/>
            <a:ext cx="2068066" cy="6757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2244EEE2-F1CF-465E-8A38-06F77AF4B1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700808"/>
            <a:ext cx="8424936" cy="3943898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C8A4F449-B5AC-4C9D-AFDC-C06518C92288}"/>
              </a:ext>
            </a:extLst>
          </p:cNvPr>
          <p:cNvSpPr txBox="1"/>
          <p:nvPr/>
        </p:nvSpPr>
        <p:spPr>
          <a:xfrm>
            <a:off x="2843808" y="980728"/>
            <a:ext cx="26642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Leukaemia</a:t>
            </a:r>
            <a:r>
              <a:rPr lang="de-DE" dirty="0"/>
              <a:t> </a:t>
            </a:r>
          </a:p>
          <a:p>
            <a:r>
              <a:rPr lang="de-DE" dirty="0"/>
              <a:t>100mSv </a:t>
            </a:r>
            <a:r>
              <a:rPr lang="de-DE" dirty="0" err="1"/>
              <a:t>effective</a:t>
            </a:r>
            <a:r>
              <a:rPr lang="de-DE" dirty="0"/>
              <a:t> dose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679034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A9057FB5-8856-4831-A3D5-9596F26C2B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700808"/>
            <a:ext cx="8280920" cy="3915458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26E36F38-824D-4C6C-9799-7FCDA331E043}"/>
              </a:ext>
            </a:extLst>
          </p:cNvPr>
          <p:cNvSpPr txBox="1"/>
          <p:nvPr/>
        </p:nvSpPr>
        <p:spPr>
          <a:xfrm>
            <a:off x="2843808" y="980728"/>
            <a:ext cx="26642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Thyroid</a:t>
            </a:r>
            <a:r>
              <a:rPr lang="de-DE" dirty="0"/>
              <a:t> </a:t>
            </a:r>
            <a:r>
              <a:rPr lang="de-DE" dirty="0" err="1"/>
              <a:t>cancer</a:t>
            </a:r>
            <a:r>
              <a:rPr lang="de-DE" dirty="0"/>
              <a:t> </a:t>
            </a:r>
          </a:p>
          <a:p>
            <a:r>
              <a:rPr lang="de-DE" dirty="0"/>
              <a:t>100mSv </a:t>
            </a:r>
            <a:r>
              <a:rPr lang="de-DE" dirty="0" err="1"/>
              <a:t>effective</a:t>
            </a:r>
            <a:r>
              <a:rPr lang="de-DE" dirty="0"/>
              <a:t> dose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800782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BAEACB52-009F-46F6-9F04-3017D5E7EC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2" y="1412776"/>
            <a:ext cx="5814865" cy="4629579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E2548743-1E59-46A2-B5ED-D2B7B02254A8}"/>
              </a:ext>
            </a:extLst>
          </p:cNvPr>
          <p:cNvSpPr txBox="1"/>
          <p:nvPr/>
        </p:nvSpPr>
        <p:spPr>
          <a:xfrm>
            <a:off x="3131840" y="814861"/>
            <a:ext cx="26642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Breast</a:t>
            </a:r>
            <a:r>
              <a:rPr lang="de-DE" dirty="0"/>
              <a:t> </a:t>
            </a:r>
            <a:r>
              <a:rPr lang="de-DE" dirty="0" err="1"/>
              <a:t>cancer</a:t>
            </a:r>
            <a:r>
              <a:rPr lang="de-DE" dirty="0"/>
              <a:t> </a:t>
            </a:r>
          </a:p>
          <a:p>
            <a:r>
              <a:rPr lang="de-DE" dirty="0"/>
              <a:t>100mSv </a:t>
            </a:r>
            <a:r>
              <a:rPr lang="de-DE" dirty="0" err="1"/>
              <a:t>effective</a:t>
            </a:r>
            <a:r>
              <a:rPr lang="de-DE" dirty="0"/>
              <a:t> dose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724749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D9A6722A-02B9-4142-9063-F0D6F58210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340768"/>
            <a:ext cx="7344816" cy="4896544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6DD41A37-E7D2-4DDC-9681-DB317F9B1597}"/>
              </a:ext>
            </a:extLst>
          </p:cNvPr>
          <p:cNvSpPr txBox="1"/>
          <p:nvPr/>
        </p:nvSpPr>
        <p:spPr>
          <a:xfrm>
            <a:off x="2987824" y="692696"/>
            <a:ext cx="26642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All </a:t>
            </a:r>
            <a:r>
              <a:rPr lang="de-DE" dirty="0" err="1"/>
              <a:t>cancers</a:t>
            </a:r>
            <a:r>
              <a:rPr lang="de-DE" dirty="0"/>
              <a:t> </a:t>
            </a:r>
            <a:r>
              <a:rPr lang="de-DE" dirty="0" err="1"/>
              <a:t>considered</a:t>
            </a:r>
            <a:endParaRPr lang="de-DE" dirty="0"/>
          </a:p>
          <a:p>
            <a:r>
              <a:rPr lang="de-DE" dirty="0"/>
              <a:t>100mSv </a:t>
            </a:r>
            <a:r>
              <a:rPr lang="de-DE" dirty="0" err="1"/>
              <a:t>effective</a:t>
            </a:r>
            <a:r>
              <a:rPr lang="de-DE" dirty="0"/>
              <a:t> dose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147759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04A3621C-35A2-4308-AFEE-742B01EBF7F3}"/>
              </a:ext>
            </a:extLst>
          </p:cNvPr>
          <p:cNvSpPr txBox="1"/>
          <p:nvPr/>
        </p:nvSpPr>
        <p:spPr>
          <a:xfrm>
            <a:off x="395536" y="404664"/>
            <a:ext cx="7128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solidFill>
                  <a:schemeClr val="accent1"/>
                </a:solidFill>
              </a:rPr>
              <a:t>Linking </a:t>
            </a:r>
            <a:r>
              <a:rPr lang="de-DE" sz="2400" dirty="0" err="1">
                <a:solidFill>
                  <a:schemeClr val="accent1"/>
                </a:solidFill>
              </a:rPr>
              <a:t>the</a:t>
            </a:r>
            <a:r>
              <a:rPr lang="de-DE" sz="2400" dirty="0">
                <a:solidFill>
                  <a:schemeClr val="accent1"/>
                </a:solidFill>
              </a:rPr>
              <a:t> Health </a:t>
            </a:r>
            <a:r>
              <a:rPr lang="de-DE" sz="2400" dirty="0" err="1">
                <a:solidFill>
                  <a:schemeClr val="accent1"/>
                </a:solidFill>
              </a:rPr>
              <a:t>risk</a:t>
            </a:r>
            <a:r>
              <a:rPr lang="de-DE" sz="2400" dirty="0">
                <a:solidFill>
                  <a:schemeClr val="accent1"/>
                </a:solidFill>
              </a:rPr>
              <a:t> </a:t>
            </a:r>
            <a:r>
              <a:rPr lang="de-DE" sz="2400" dirty="0" err="1">
                <a:solidFill>
                  <a:schemeClr val="accent1"/>
                </a:solidFill>
              </a:rPr>
              <a:t>assessment</a:t>
            </a:r>
            <a:r>
              <a:rPr lang="de-DE" sz="2400" dirty="0">
                <a:solidFill>
                  <a:schemeClr val="accent1"/>
                </a:solidFill>
              </a:rPr>
              <a:t> </a:t>
            </a:r>
            <a:r>
              <a:rPr lang="de-DE" sz="2400" dirty="0" err="1">
                <a:solidFill>
                  <a:schemeClr val="accent1"/>
                </a:solidFill>
              </a:rPr>
              <a:t>to</a:t>
            </a:r>
            <a:r>
              <a:rPr lang="de-DE" sz="2400" dirty="0">
                <a:solidFill>
                  <a:schemeClr val="accent1"/>
                </a:solidFill>
              </a:rPr>
              <a:t> JRODOS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5804F881-340A-4097-8FEC-2C5772ACA40F}"/>
              </a:ext>
            </a:extLst>
          </p:cNvPr>
          <p:cNvSpPr txBox="1"/>
          <p:nvPr/>
        </p:nvSpPr>
        <p:spPr>
          <a:xfrm>
            <a:off x="179512" y="980728"/>
            <a:ext cx="87849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A.</a:t>
            </a:r>
            <a:r>
              <a:rPr lang="en-US" dirty="0"/>
              <a:t> Did health risk assessment  for FEMALES (conservative) &amp; three age groups:</a:t>
            </a:r>
          </a:p>
          <a:p>
            <a:r>
              <a:rPr lang="en-US" dirty="0"/>
              <a:t>1) Young children (5-10 years old); Lifetime attributable risk calculated for age 7.5 y</a:t>
            </a:r>
          </a:p>
          <a:p>
            <a:r>
              <a:rPr lang="en-US" dirty="0"/>
              <a:t>2) Adults (20-40 years old); LAR calculated for 30 y</a:t>
            </a:r>
          </a:p>
          <a:p>
            <a:r>
              <a:rPr lang="en-US" dirty="0"/>
              <a:t>3) Senior citizens (&gt;65 years old): LAR calculated for 65 y</a:t>
            </a:r>
          </a:p>
          <a:p>
            <a:r>
              <a:rPr lang="en-US" b="1" dirty="0"/>
              <a:t>B. </a:t>
            </a:r>
            <a:r>
              <a:rPr lang="en-US" dirty="0"/>
              <a:t>Generated</a:t>
            </a:r>
            <a:r>
              <a:rPr lang="de-DE" dirty="0"/>
              <a:t> </a:t>
            </a:r>
            <a:r>
              <a:rPr lang="en-US" dirty="0"/>
              <a:t>%</a:t>
            </a:r>
            <a:r>
              <a:rPr lang="en-US" dirty="0" err="1"/>
              <a:t>iles</a:t>
            </a:r>
            <a:r>
              <a:rPr lang="en-US" dirty="0"/>
              <a:t> for LAR/100 </a:t>
            </a:r>
            <a:r>
              <a:rPr lang="en-US" dirty="0" err="1"/>
              <a:t>mGy</a:t>
            </a:r>
            <a:r>
              <a:rPr lang="en-US" dirty="0"/>
              <a:t> with health risk assessment tool </a:t>
            </a:r>
          </a:p>
          <a:p>
            <a:r>
              <a:rPr lang="en-US" dirty="0"/>
              <a:t>                                                                                  (4 cancer type groupings) 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8FEBB6CB-A0BF-407A-BF0C-F8CC2541B309}"/>
              </a:ext>
            </a:extLst>
          </p:cNvPr>
          <p:cNvSpPr/>
          <p:nvPr/>
        </p:nvSpPr>
        <p:spPr>
          <a:xfrm>
            <a:off x="179512" y="2691786"/>
            <a:ext cx="871296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/>
              <a:t>C.  </a:t>
            </a:r>
            <a:r>
              <a:rPr lang="en-US" dirty="0"/>
              <a:t>For each age group (1-3) and each cancer outcome </a:t>
            </a:r>
            <a:r>
              <a:rPr lang="de-DE" dirty="0"/>
              <a:t>t</a:t>
            </a:r>
            <a:r>
              <a:rPr lang="en-US" dirty="0"/>
              <a:t>he following steps were applied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u="sng" dirty="0" err="1"/>
              <a:t>each</a:t>
            </a:r>
            <a:r>
              <a:rPr lang="de-DE" u="sng" dirty="0"/>
              <a:t> </a:t>
            </a:r>
            <a:r>
              <a:rPr lang="de-DE" u="sng" dirty="0" err="1"/>
              <a:t>geographical</a:t>
            </a:r>
            <a:r>
              <a:rPr lang="de-DE" u="sng" dirty="0"/>
              <a:t> </a:t>
            </a:r>
            <a:r>
              <a:rPr lang="de-DE" u="sng" dirty="0" err="1"/>
              <a:t>region</a:t>
            </a:r>
            <a:r>
              <a:rPr lang="de-DE" u="sng" dirty="0"/>
              <a:t> </a:t>
            </a:r>
            <a:r>
              <a:rPr lang="de-DE" u="sng" dirty="0" err="1"/>
              <a:t>of</a:t>
            </a:r>
            <a:r>
              <a:rPr lang="de-DE" u="sng" dirty="0"/>
              <a:t> </a:t>
            </a:r>
            <a:r>
              <a:rPr lang="de-DE" u="sng" dirty="0" err="1"/>
              <a:t>interest</a:t>
            </a:r>
            <a:r>
              <a:rPr lang="de-DE" dirty="0"/>
              <a:t>, </a:t>
            </a:r>
          </a:p>
          <a:p>
            <a:r>
              <a:rPr lang="en-US" dirty="0"/>
              <a:t>i)</a:t>
            </a:r>
            <a:r>
              <a:rPr lang="de-DE" dirty="0"/>
              <a:t> The 50 </a:t>
            </a:r>
            <a:r>
              <a:rPr lang="de-DE" dirty="0" err="1"/>
              <a:t>ensembles</a:t>
            </a:r>
            <a:r>
              <a:rPr lang="de-DE" dirty="0"/>
              <a:t> per </a:t>
            </a:r>
            <a:r>
              <a:rPr lang="de-DE" dirty="0" err="1"/>
              <a:t>scenario</a:t>
            </a:r>
            <a:r>
              <a:rPr lang="de-DE" dirty="0"/>
              <a:t>, </a:t>
            </a:r>
            <a:r>
              <a:rPr lang="de-DE" dirty="0" err="1"/>
              <a:t>calculated</a:t>
            </a:r>
            <a:r>
              <a:rPr lang="de-DE" dirty="0"/>
              <a:t> in WP1, </a:t>
            </a:r>
            <a:r>
              <a:rPr lang="de-DE" dirty="0" err="1"/>
              <a:t>give</a:t>
            </a:r>
            <a:r>
              <a:rPr lang="de-DE" dirty="0"/>
              <a:t> 50 possible </a:t>
            </a:r>
            <a:r>
              <a:rPr lang="de-DE" dirty="0" err="1"/>
              <a:t>doses</a:t>
            </a:r>
            <a:r>
              <a:rPr lang="de-DE" dirty="0"/>
              <a:t>.</a:t>
            </a:r>
            <a:endParaRPr lang="en-US" dirty="0"/>
          </a:p>
          <a:p>
            <a:r>
              <a:rPr lang="en-US" dirty="0"/>
              <a:t>ii) For each of these “ensemble dose”, a possible LAR may then be randomly drawn from the set of LARs %</a:t>
            </a:r>
            <a:r>
              <a:rPr lang="en-US" dirty="0" err="1"/>
              <a:t>iles</a:t>
            </a:r>
            <a:r>
              <a:rPr lang="en-US" dirty="0"/>
              <a:t> with linear scaling of risk/100 </a:t>
            </a:r>
            <a:r>
              <a:rPr lang="en-US" dirty="0" err="1"/>
              <a:t>mGy</a:t>
            </a:r>
            <a:r>
              <a:rPr lang="en-US" dirty="0"/>
              <a:t> for this specific dose. </a:t>
            </a:r>
          </a:p>
          <a:p>
            <a:r>
              <a:rPr lang="en-US" dirty="0"/>
              <a:t>iii) From resulting LAR-distribution, the 68.3 % confidence interval (1 sigma – Normal dist.) can be estimated.</a:t>
            </a:r>
          </a:p>
          <a:p>
            <a:r>
              <a:rPr lang="de-DE" dirty="0"/>
              <a:t>iv) </a:t>
            </a:r>
            <a:r>
              <a:rPr lang="en-US" dirty="0"/>
              <a:t>Average population size &amp; structure </a:t>
            </a:r>
            <a:r>
              <a:rPr lang="en-US" u="sng" dirty="0"/>
              <a:t>in region of interest </a:t>
            </a:r>
            <a:r>
              <a:rPr lang="en-US" dirty="0"/>
              <a:t>used to calculate the absolute number of expected cases (spontaneous and radiation-attributed) </a:t>
            </a:r>
          </a:p>
          <a:p>
            <a:r>
              <a:rPr lang="en-US" dirty="0"/>
              <a:t>with uncertainty ------------</a:t>
            </a:r>
            <a:r>
              <a:rPr lang="en-US" dirty="0">
                <a:sym typeface="Wingdings" panose="05000000000000000000" pitchFamily="2" charset="2"/>
              </a:rPr>
              <a:t> presentation from </a:t>
            </a:r>
            <a:r>
              <a:rPr lang="en-US" dirty="0" err="1">
                <a:sym typeface="Wingdings" panose="05000000000000000000" pitchFamily="2" charset="2"/>
              </a:rPr>
              <a:t>C.Woda</a:t>
            </a:r>
            <a:r>
              <a:rPr lang="en-US" dirty="0">
                <a:sym typeface="Wingdings" panose="05000000000000000000" pitchFamily="2" charset="2"/>
              </a:rPr>
              <a:t>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190676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>
            <a:extLst>
              <a:ext uri="{FF2B5EF4-FFF2-40B4-BE49-F238E27FC236}">
                <a16:creationId xmlns:a16="http://schemas.microsoft.com/office/drawing/2014/main" id="{44A225FF-8F6F-49A6-B4E2-02DC4B77395E}"/>
              </a:ext>
            </a:extLst>
          </p:cNvPr>
          <p:cNvSpPr/>
          <p:nvPr/>
        </p:nvSpPr>
        <p:spPr>
          <a:xfrm>
            <a:off x="251520" y="404664"/>
            <a:ext cx="8136904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References:</a:t>
            </a:r>
          </a:p>
          <a:p>
            <a:endParaRPr lang="de-DE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WHO, Preliminary dose estimation from the nuclear accident after the 2011 Great East Japan Earthquake and Tsunami. WHO, 2012.</a:t>
            </a:r>
            <a:endParaRPr lang="de-DE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u="sng" dirty="0">
                <a:latin typeface="Calibri" panose="020F0502020204030204" pitchFamily="34" charset="0"/>
                <a:cs typeface="Calibri" panose="020F0502020204030204" pitchFamily="34" charset="0"/>
                <a:hlinkClick r:id="rId2"/>
              </a:rPr>
              <a:t>http://www.who.int/ionizing_radiation/pub_meet/fukushima_dose_assessment/en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de-DE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de-DE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WHO, Health risk assessment from the nuclear accident after the 2011 Great East Japan Earthquake and Tsunami based on a preliminary dose estimation. WHO, 2013.</a:t>
            </a:r>
            <a:endParaRPr lang="de-DE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GB" u="sng" dirty="0">
                <a:latin typeface="Calibri" panose="020F0502020204030204" pitchFamily="34" charset="0"/>
                <a:cs typeface="Calibri" panose="020F0502020204030204" pitchFamily="34" charset="0"/>
                <a:hlinkClick r:id="rId3"/>
              </a:rPr>
              <a:t>http://www.who.int/ionizing_radiation/pub_meet/fukushima_risk_assessment_2013/en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de-DE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de-DE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de-DE" dirty="0">
                <a:latin typeface="Calibri" panose="020F0502020204030204" pitchFamily="34" charset="0"/>
                <a:cs typeface="Calibri" panose="020F0502020204030204" pitchFamily="34" charset="0"/>
              </a:rPr>
              <a:t>Grant et al, 2017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Radiat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Res. 187(5):513-537</a:t>
            </a:r>
            <a:endParaRPr lang="de-DE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de-DE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de-DE" dirty="0">
                <a:latin typeface="Calibri" panose="020F0502020204030204" pitchFamily="34" charset="0"/>
                <a:cs typeface="Calibri" panose="020F0502020204030204" pitchFamily="34" charset="0"/>
              </a:rPr>
              <a:t>Hsu et al, 2013 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Radiat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Res. 179(3)</a:t>
            </a:r>
            <a:r>
              <a:rPr lang="de-DE" dirty="0">
                <a:latin typeface="Calibri" panose="020F0502020204030204" pitchFamily="34" charset="0"/>
                <a:cs typeface="Calibri" panose="020F0502020204030204" pitchFamily="34" charset="0"/>
              </a:rPr>
              <a:t> 361-82</a:t>
            </a:r>
          </a:p>
          <a:p>
            <a:endParaRPr lang="de-DE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de-DE" dirty="0">
                <a:latin typeface="Calibri" panose="020F0502020204030204" pitchFamily="34" charset="0"/>
                <a:cs typeface="Calibri" panose="020F0502020204030204" pitchFamily="34" charset="0"/>
              </a:rPr>
              <a:t>Jacob et al, 2014 </a:t>
            </a:r>
            <a:r>
              <a:rPr lang="fr-FR" dirty="0" err="1">
                <a:latin typeface="Calibri" panose="020F0502020204030204" pitchFamily="34" charset="0"/>
                <a:cs typeface="Calibri" panose="020F0502020204030204" pitchFamily="34" charset="0"/>
              </a:rPr>
              <a:t>Radiat</a:t>
            </a:r>
            <a:r>
              <a:rPr lang="fr-FR" dirty="0">
                <a:latin typeface="Calibri" panose="020F0502020204030204" pitchFamily="34" charset="0"/>
                <a:cs typeface="Calibri" panose="020F0502020204030204" pitchFamily="34" charset="0"/>
              </a:rPr>
              <a:t> Environ </a:t>
            </a:r>
            <a:r>
              <a:rPr lang="fr-FR" dirty="0" err="1">
                <a:latin typeface="Calibri" panose="020F0502020204030204" pitchFamily="34" charset="0"/>
                <a:cs typeface="Calibri" panose="020F0502020204030204" pitchFamily="34" charset="0"/>
              </a:rPr>
              <a:t>Biophys</a:t>
            </a:r>
            <a:r>
              <a:rPr lang="fr-FR" dirty="0">
                <a:latin typeface="Calibri" panose="020F0502020204030204" pitchFamily="34" charset="0"/>
                <a:cs typeface="Calibri" panose="020F0502020204030204" pitchFamily="34" charset="0"/>
              </a:rPr>
              <a:t>. 53 391 </a:t>
            </a:r>
            <a:endParaRPr lang="de-DE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de-DE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de-DE" dirty="0">
                <a:latin typeface="Calibri" panose="020F0502020204030204" pitchFamily="34" charset="0"/>
                <a:cs typeface="Calibri" panose="020F0502020204030204" pitchFamily="34" charset="0"/>
              </a:rPr>
              <a:t>Preston et al, 2002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Radiat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Res. 158(2):220-235</a:t>
            </a:r>
            <a:r>
              <a:rPr lang="de-DE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endParaRPr lang="de-DE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de-DE" dirty="0">
                <a:latin typeface="Calibri" panose="020F0502020204030204" pitchFamily="34" charset="0"/>
                <a:cs typeface="Calibri" panose="020F0502020204030204" pitchFamily="34" charset="0"/>
              </a:rPr>
              <a:t>Walsh et al, 2019 </a:t>
            </a:r>
            <a:r>
              <a:rPr lang="fr-FR" dirty="0" err="1">
                <a:latin typeface="Calibri" panose="020F0502020204030204" pitchFamily="34" charset="0"/>
                <a:cs typeface="Calibri" panose="020F0502020204030204" pitchFamily="34" charset="0"/>
              </a:rPr>
              <a:t>Radiat</a:t>
            </a:r>
            <a:r>
              <a:rPr lang="fr-FR" dirty="0">
                <a:latin typeface="Calibri" panose="020F0502020204030204" pitchFamily="34" charset="0"/>
                <a:cs typeface="Calibri" panose="020F0502020204030204" pitchFamily="34" charset="0"/>
              </a:rPr>
              <a:t> Environ </a:t>
            </a:r>
            <a:r>
              <a:rPr lang="fr-FR" dirty="0" err="1">
                <a:latin typeface="Calibri" panose="020F0502020204030204" pitchFamily="34" charset="0"/>
                <a:cs typeface="Calibri" panose="020F0502020204030204" pitchFamily="34" charset="0"/>
              </a:rPr>
              <a:t>Biophys</a:t>
            </a:r>
            <a:r>
              <a:rPr lang="fr-FR" dirty="0">
                <a:latin typeface="Calibri" panose="020F0502020204030204" pitchFamily="34" charset="0"/>
                <a:cs typeface="Calibri" panose="020F0502020204030204" pitchFamily="34" charset="0"/>
              </a:rPr>
              <a:t>. 58: 539-552</a:t>
            </a:r>
            <a:endParaRPr lang="de-DE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de-DE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870271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4E0B8CD-064B-4E61-8864-BEDDD5E9E7E8}"/>
              </a:ext>
            </a:extLst>
          </p:cNvPr>
          <p:cNvSpPr/>
          <p:nvPr/>
        </p:nvSpPr>
        <p:spPr>
          <a:xfrm>
            <a:off x="371096" y="305132"/>
            <a:ext cx="64109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b="1" dirty="0">
                <a:solidFill>
                  <a:schemeClr val="accent1"/>
                </a:solidFill>
              </a:rPr>
              <a:t>CONFIDENCE-Work Package 2 Overall Aim</a:t>
            </a:r>
            <a:endParaRPr lang="de-DE" sz="2800" b="1" dirty="0">
              <a:solidFill>
                <a:schemeClr val="accent1"/>
              </a:solidFill>
            </a:endParaRPr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342E6BB1-D1FE-4EAC-B2DA-A71E624BA0E4}"/>
              </a:ext>
            </a:extLst>
          </p:cNvPr>
          <p:cNvSpPr>
            <a:spLocks noGrp="1"/>
          </p:cNvSpPr>
          <p:nvPr/>
        </p:nvSpPr>
        <p:spPr bwMode="auto">
          <a:xfrm>
            <a:off x="152400" y="988892"/>
            <a:ext cx="8950130" cy="1654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1432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9057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209675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3pPr>
            <a:lvl4pPr marL="165735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4pPr>
            <a:lvl5pPr marL="209550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2400" dirty="0"/>
              <a:t>Proposal text:-</a:t>
            </a:r>
          </a:p>
          <a:p>
            <a:pPr marL="0" indent="0">
              <a:buNone/>
            </a:pPr>
            <a:r>
              <a:rPr lang="en-US" sz="2400" dirty="0"/>
              <a:t>“Develop approaches and tools integrating external and internal </a:t>
            </a:r>
            <a:r>
              <a:rPr lang="en-US" sz="2400" dirty="0" err="1"/>
              <a:t>dosimetric</a:t>
            </a:r>
            <a:r>
              <a:rPr lang="en-US" sz="2400" dirty="0"/>
              <a:t> monitoring data to obtain a comprehensive picture of the radiological situation and link it with dose simulations and </a:t>
            </a:r>
          </a:p>
          <a:p>
            <a:pPr marL="0" indent="0">
              <a:buNone/>
            </a:pPr>
            <a:r>
              <a:rPr lang="en-US" sz="2400" b="1" u="sng" dirty="0"/>
              <a:t>risk assessment tools</a:t>
            </a:r>
            <a:r>
              <a:rPr lang="en-US" sz="2400" dirty="0"/>
              <a:t> to support decision making </a:t>
            </a:r>
            <a:r>
              <a:rPr lang="en-US" sz="1400" dirty="0"/>
              <a:t>(e.g. for medical screening needs)</a:t>
            </a:r>
            <a:r>
              <a:rPr lang="en-US" sz="2400" dirty="0"/>
              <a:t> “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GB" dirty="0"/>
              <a:t>                                                                                              </a:t>
            </a:r>
            <a:endParaRPr lang="en-US" dirty="0"/>
          </a:p>
        </p:txBody>
      </p:sp>
      <p:sp>
        <p:nvSpPr>
          <p:cNvPr id="6" name="Textfeld 3">
            <a:extLst>
              <a:ext uri="{FF2B5EF4-FFF2-40B4-BE49-F238E27FC236}">
                <a16:creationId xmlns:a16="http://schemas.microsoft.com/office/drawing/2014/main" id="{AB4085F2-FE86-4084-A26E-63D77AC2C88B}"/>
              </a:ext>
            </a:extLst>
          </p:cNvPr>
          <p:cNvSpPr txBox="1"/>
          <p:nvPr/>
        </p:nvSpPr>
        <p:spPr>
          <a:xfrm>
            <a:off x="-41470" y="4299449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de-DE" sz="2400" dirty="0" err="1">
                <a:latin typeface="+mn-lt"/>
              </a:rPr>
              <a:t>Why</a:t>
            </a:r>
            <a:r>
              <a:rPr lang="de-DE" sz="2400" dirty="0">
                <a:latin typeface="+mn-lt"/>
              </a:rPr>
              <a:t> </a:t>
            </a:r>
            <a:r>
              <a:rPr lang="de-DE" sz="2400" dirty="0" err="1">
                <a:latin typeface="+mn-lt"/>
              </a:rPr>
              <a:t>is</a:t>
            </a:r>
            <a:r>
              <a:rPr lang="de-DE" sz="2400" dirty="0">
                <a:latin typeface="+mn-lt"/>
              </a:rPr>
              <a:t> </a:t>
            </a:r>
            <a:r>
              <a:rPr lang="de-DE" sz="2400" dirty="0" err="1">
                <a:latin typeface="+mn-lt"/>
              </a:rPr>
              <a:t>it</a:t>
            </a:r>
            <a:r>
              <a:rPr lang="de-DE" sz="2400" dirty="0">
                <a:latin typeface="+mn-lt"/>
              </a:rPr>
              <a:t> </a:t>
            </a:r>
            <a:r>
              <a:rPr lang="de-DE" sz="2400" dirty="0" err="1">
                <a:latin typeface="+mn-lt"/>
              </a:rPr>
              <a:t>important</a:t>
            </a:r>
            <a:r>
              <a:rPr lang="de-DE" sz="2400" dirty="0">
                <a:latin typeface="+mn-lt"/>
              </a:rPr>
              <a:t> </a:t>
            </a:r>
            <a:r>
              <a:rPr lang="de-DE" sz="2400" dirty="0" err="1">
                <a:latin typeface="+mn-lt"/>
              </a:rPr>
              <a:t>to</a:t>
            </a:r>
            <a:r>
              <a:rPr lang="de-DE" sz="2400" dirty="0">
                <a:latin typeface="+mn-lt"/>
              </a:rPr>
              <a:t> </a:t>
            </a:r>
            <a:r>
              <a:rPr lang="de-DE" sz="2400" dirty="0" err="1">
                <a:latin typeface="+mn-lt"/>
              </a:rPr>
              <a:t>develop</a:t>
            </a:r>
            <a:r>
              <a:rPr lang="de-DE" sz="2400" dirty="0">
                <a:latin typeface="+mn-lt"/>
              </a:rPr>
              <a:t> </a:t>
            </a:r>
            <a:r>
              <a:rPr lang="de-DE" sz="2400" dirty="0" err="1">
                <a:latin typeface="+mn-lt"/>
              </a:rPr>
              <a:t>tools</a:t>
            </a:r>
            <a:r>
              <a:rPr lang="de-DE" sz="2400" dirty="0">
                <a:latin typeface="+mn-lt"/>
              </a:rPr>
              <a:t> </a:t>
            </a:r>
            <a:r>
              <a:rPr lang="de-DE" sz="2400" dirty="0" err="1">
                <a:latin typeface="+mn-lt"/>
              </a:rPr>
              <a:t>for</a:t>
            </a:r>
            <a:r>
              <a:rPr lang="de-DE" sz="2400" dirty="0">
                <a:latin typeface="+mn-lt"/>
              </a:rPr>
              <a:t> </a:t>
            </a:r>
            <a:r>
              <a:rPr lang="de-DE" sz="2400" dirty="0" err="1">
                <a:latin typeface="+mn-lt"/>
              </a:rPr>
              <a:t>risk</a:t>
            </a:r>
            <a:r>
              <a:rPr lang="de-DE" sz="2400" dirty="0">
                <a:latin typeface="+mn-lt"/>
              </a:rPr>
              <a:t> </a:t>
            </a:r>
            <a:r>
              <a:rPr lang="de-DE" sz="2400" dirty="0" err="1">
                <a:latin typeface="+mn-lt"/>
              </a:rPr>
              <a:t>assessment</a:t>
            </a:r>
            <a:r>
              <a:rPr lang="de-DE" sz="2400" dirty="0">
                <a:latin typeface="+mn-lt"/>
              </a:rPr>
              <a:t> – </a:t>
            </a:r>
            <a:r>
              <a:rPr lang="de-DE" sz="2400" dirty="0" err="1">
                <a:latin typeface="+mn-lt"/>
              </a:rPr>
              <a:t>before</a:t>
            </a:r>
            <a:r>
              <a:rPr lang="de-DE" sz="2400" dirty="0">
                <a:latin typeface="+mn-lt"/>
              </a:rPr>
              <a:t> </a:t>
            </a:r>
            <a:r>
              <a:rPr lang="de-DE" sz="2400" dirty="0" err="1">
                <a:latin typeface="+mn-lt"/>
              </a:rPr>
              <a:t>any</a:t>
            </a:r>
            <a:r>
              <a:rPr lang="de-DE" sz="2400" dirty="0">
                <a:latin typeface="+mn-lt"/>
              </a:rPr>
              <a:t> </a:t>
            </a:r>
            <a:r>
              <a:rPr lang="de-DE" sz="2400" dirty="0" err="1">
                <a:latin typeface="+mn-lt"/>
              </a:rPr>
              <a:t>emergency</a:t>
            </a:r>
            <a:r>
              <a:rPr lang="de-DE" sz="2400" dirty="0">
                <a:latin typeface="+mn-lt"/>
              </a:rPr>
              <a:t> </a:t>
            </a:r>
            <a:r>
              <a:rPr lang="de-DE" sz="2400" dirty="0" err="1">
                <a:latin typeface="+mn-lt"/>
              </a:rPr>
              <a:t>happens</a:t>
            </a:r>
            <a:r>
              <a:rPr lang="de-DE" sz="2400" dirty="0">
                <a:latin typeface="+mn-lt"/>
              </a:rPr>
              <a:t>? </a:t>
            </a:r>
          </a:p>
          <a:p>
            <a:endParaRPr lang="de-DE" sz="2400" dirty="0">
              <a:latin typeface="+mn-lt"/>
            </a:endParaRPr>
          </a:p>
          <a:p>
            <a:r>
              <a:rPr lang="de-DE" sz="2400" dirty="0" err="1">
                <a:latin typeface="+mn-lt"/>
              </a:rPr>
              <a:t>Let</a:t>
            </a:r>
            <a:r>
              <a:rPr lang="de-DE" sz="2400" dirty="0">
                <a:latin typeface="+mn-lt"/>
              </a:rPr>
              <a:t> </a:t>
            </a:r>
            <a:r>
              <a:rPr lang="de-DE" sz="2400" dirty="0" err="1">
                <a:latin typeface="+mn-lt"/>
              </a:rPr>
              <a:t>us</a:t>
            </a:r>
            <a:r>
              <a:rPr lang="de-DE" sz="2400" dirty="0">
                <a:latin typeface="+mn-lt"/>
              </a:rPr>
              <a:t> </a:t>
            </a:r>
            <a:r>
              <a:rPr lang="de-DE" sz="2400" dirty="0" err="1">
                <a:latin typeface="+mn-lt"/>
              </a:rPr>
              <a:t>look</a:t>
            </a:r>
            <a:r>
              <a:rPr lang="de-DE" sz="2400" dirty="0">
                <a:latin typeface="+mn-lt"/>
              </a:rPr>
              <a:t> </a:t>
            </a:r>
            <a:r>
              <a:rPr lang="de-DE" sz="2400" dirty="0" err="1">
                <a:latin typeface="+mn-lt"/>
              </a:rPr>
              <a:t>briefly</a:t>
            </a:r>
            <a:r>
              <a:rPr lang="de-DE" sz="2400" dirty="0">
                <a:latin typeface="+mn-lt"/>
              </a:rPr>
              <a:t> at </a:t>
            </a:r>
            <a:r>
              <a:rPr lang="de-DE" sz="2400" dirty="0" err="1">
                <a:latin typeface="+mn-lt"/>
              </a:rPr>
              <a:t>what</a:t>
            </a:r>
            <a:r>
              <a:rPr lang="de-DE" sz="2400" dirty="0">
                <a:latin typeface="+mn-lt"/>
              </a:rPr>
              <a:t> </a:t>
            </a:r>
            <a:r>
              <a:rPr lang="de-DE" sz="2400" dirty="0" err="1">
                <a:latin typeface="+mn-lt"/>
              </a:rPr>
              <a:t>happened</a:t>
            </a:r>
            <a:r>
              <a:rPr lang="de-DE" sz="2400" dirty="0">
                <a:latin typeface="+mn-lt"/>
              </a:rPr>
              <a:t> after Fukushima.</a:t>
            </a:r>
          </a:p>
        </p:txBody>
      </p:sp>
      <p:sp>
        <p:nvSpPr>
          <p:cNvPr id="7" name="Pfeil nach unten 8">
            <a:extLst>
              <a:ext uri="{FF2B5EF4-FFF2-40B4-BE49-F238E27FC236}">
                <a16:creationId xmlns:a16="http://schemas.microsoft.com/office/drawing/2014/main" id="{57EBC62A-1F4E-42FE-99AF-06E1E26F44CE}"/>
              </a:ext>
            </a:extLst>
          </p:cNvPr>
          <p:cNvSpPr/>
          <p:nvPr/>
        </p:nvSpPr>
        <p:spPr>
          <a:xfrm>
            <a:off x="3059832" y="2996952"/>
            <a:ext cx="279623" cy="6480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8" name="Textfeld 9">
            <a:extLst>
              <a:ext uri="{FF2B5EF4-FFF2-40B4-BE49-F238E27FC236}">
                <a16:creationId xmlns:a16="http://schemas.microsoft.com/office/drawing/2014/main" id="{11AA8ED0-10F5-44A5-AB2E-BEA0B1FAE3BE}"/>
              </a:ext>
            </a:extLst>
          </p:cNvPr>
          <p:cNvSpPr txBox="1"/>
          <p:nvPr/>
        </p:nvSpPr>
        <p:spPr>
          <a:xfrm>
            <a:off x="1907704" y="3099120"/>
            <a:ext cx="50956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dirty="0"/>
              <a:t>                                          </a:t>
            </a:r>
            <a:r>
              <a:rPr lang="en-GB" sz="2400" dirty="0">
                <a:latin typeface="+mj-lt"/>
              </a:rPr>
              <a:t>Task 2.3:</a:t>
            </a:r>
          </a:p>
          <a:p>
            <a:r>
              <a:rPr lang="en-GB" sz="2400" dirty="0">
                <a:latin typeface="+mj-lt"/>
              </a:rPr>
              <a:t>                  Health risk assessment</a:t>
            </a:r>
            <a:r>
              <a:rPr lang="en-GB" sz="2400" i="1" dirty="0">
                <a:latin typeface="+mj-lt"/>
              </a:rPr>
              <a:t>                                                             (HMGU, KIT, Univ. of Zürich, NRPA)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104816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620BBC1D-8B13-42A9-80D1-A16FB387AB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0161489"/>
              </p:ext>
            </p:extLst>
          </p:nvPr>
        </p:nvGraphicFramePr>
        <p:xfrm>
          <a:off x="385537" y="4879193"/>
          <a:ext cx="8208912" cy="253644"/>
        </p:xfrm>
        <a:graphic>
          <a:graphicData uri="http://schemas.openxmlformats.org/drawingml/2006/table">
            <a:tbl>
              <a:tblPr/>
              <a:tblGrid>
                <a:gridCol w="3420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20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20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420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20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420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420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4203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4203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42038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42038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42038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42038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42038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42038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42038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342038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342038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342038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342038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342038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342038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342038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  <a:gridCol w="342038">
                  <a:extLst>
                    <a:ext uri="{9D8B030D-6E8A-4147-A177-3AD203B41FA5}">
                      <a16:colId xmlns:a16="http://schemas.microsoft.com/office/drawing/2014/main" val="20023"/>
                    </a:ext>
                  </a:extLst>
                </a:gridCol>
              </a:tblGrid>
              <a:tr h="253644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Mar</a:t>
                      </a:r>
                    </a:p>
                  </a:txBody>
                  <a:tcPr marL="4286" marR="4286" marT="428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Apr</a:t>
                      </a:r>
                    </a:p>
                  </a:txBody>
                  <a:tcPr marL="4286" marR="4286" marT="428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May</a:t>
                      </a:r>
                    </a:p>
                  </a:txBody>
                  <a:tcPr marL="4286" marR="4286" marT="428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Jun</a:t>
                      </a:r>
                    </a:p>
                  </a:txBody>
                  <a:tcPr marL="4286" marR="4286" marT="428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July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86" marR="4286" marT="428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Aug</a:t>
                      </a:r>
                    </a:p>
                  </a:txBody>
                  <a:tcPr marL="4286" marR="4286" marT="428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Sep</a:t>
                      </a:r>
                    </a:p>
                  </a:txBody>
                  <a:tcPr marL="4286" marR="4286" marT="428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Oct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86" marR="4286" marT="428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Nov</a:t>
                      </a:r>
                    </a:p>
                  </a:txBody>
                  <a:tcPr marL="4286" marR="4286" marT="428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Dec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86" marR="4286" marT="428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Jan</a:t>
                      </a:r>
                    </a:p>
                  </a:txBody>
                  <a:tcPr marL="4286" marR="4286" marT="428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Feb</a:t>
                      </a:r>
                    </a:p>
                  </a:txBody>
                  <a:tcPr marL="4286" marR="4286" marT="428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Mar</a:t>
                      </a:r>
                    </a:p>
                  </a:txBody>
                  <a:tcPr marL="4286" marR="4286" marT="428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Apr</a:t>
                      </a:r>
                    </a:p>
                  </a:txBody>
                  <a:tcPr marL="4286" marR="4286" marT="428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May</a:t>
                      </a:r>
                    </a:p>
                  </a:txBody>
                  <a:tcPr marL="4286" marR="4286" marT="428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Jun</a:t>
                      </a:r>
                    </a:p>
                  </a:txBody>
                  <a:tcPr marL="4286" marR="4286" marT="428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Jul</a:t>
                      </a:r>
                    </a:p>
                  </a:txBody>
                  <a:tcPr marL="4286" marR="4286" marT="428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Aug</a:t>
                      </a:r>
                    </a:p>
                  </a:txBody>
                  <a:tcPr marL="4286" marR="4286" marT="428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Sep</a:t>
                      </a:r>
                    </a:p>
                  </a:txBody>
                  <a:tcPr marL="4286" marR="4286" marT="428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Oct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86" marR="4286" marT="428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Nov</a:t>
                      </a:r>
                    </a:p>
                  </a:txBody>
                  <a:tcPr marL="4286" marR="4286" marT="428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Dec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286" marR="4286" marT="428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Jan</a:t>
                      </a:r>
                    </a:p>
                  </a:txBody>
                  <a:tcPr marL="4286" marR="4286" marT="428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Feb</a:t>
                      </a:r>
                    </a:p>
                  </a:txBody>
                  <a:tcPr marL="4286" marR="4286" marT="428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Gerade Verbindung mit Pfeil 4">
            <a:extLst>
              <a:ext uri="{FF2B5EF4-FFF2-40B4-BE49-F238E27FC236}">
                <a16:creationId xmlns:a16="http://schemas.microsoft.com/office/drawing/2014/main" id="{2922A506-BEEA-45F4-9DC7-0D32217674E1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H="1">
            <a:off x="-595560" y="3708882"/>
            <a:ext cx="2091755" cy="16951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</p:cxnSp>
      <p:pic>
        <p:nvPicPr>
          <p:cNvPr id="6" name="Picture 12" descr="http://1.bp.blogspot.com/-Ys1TfsYrhJY/TfUMxeClkLI/AAAAAAAAEAU/mawPFp3Z6tE/s640/47.jpg">
            <a:extLst>
              <a:ext uri="{FF2B5EF4-FFF2-40B4-BE49-F238E27FC236}">
                <a16:creationId xmlns:a16="http://schemas.microsoft.com/office/drawing/2014/main" id="{505B5337-5F2C-46AB-8E8B-92C754EFA5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348" y="1909849"/>
            <a:ext cx="2021406" cy="129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5465FBF-0F45-479F-810E-86F907675BE9}"/>
              </a:ext>
            </a:extLst>
          </p:cNvPr>
          <p:cNvSpPr/>
          <p:nvPr/>
        </p:nvSpPr>
        <p:spPr>
          <a:xfrm>
            <a:off x="173003" y="1490619"/>
            <a:ext cx="29585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>
                <a:cs typeface="Times New Roman" pitchFamily="18" charset="0"/>
              </a:rPr>
              <a:t>Fukushima</a:t>
            </a:r>
            <a:r>
              <a:rPr lang="de-DE" b="1" dirty="0">
                <a:latin typeface="Times New Roman" pitchFamily="18" charset="0"/>
                <a:cs typeface="Times New Roman" pitchFamily="18" charset="0"/>
              </a:rPr>
              <a:t>:11 March 2011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DAA18F0-3507-4D28-B46E-1EB68E03A9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77797" y="1509613"/>
            <a:ext cx="1197596" cy="159301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9" name="Pfeil nach rechts 17">
            <a:extLst>
              <a:ext uri="{FF2B5EF4-FFF2-40B4-BE49-F238E27FC236}">
                <a16:creationId xmlns:a16="http://schemas.microsoft.com/office/drawing/2014/main" id="{6738F012-056B-4DB9-9027-88954F84DF6F}"/>
              </a:ext>
            </a:extLst>
          </p:cNvPr>
          <p:cNvSpPr/>
          <p:nvPr/>
        </p:nvSpPr>
        <p:spPr>
          <a:xfrm>
            <a:off x="477954" y="3830365"/>
            <a:ext cx="2184842" cy="544906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Based</a:t>
            </a:r>
            <a:r>
              <a:rPr lang="de-D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on </a:t>
            </a:r>
            <a:r>
              <a:rPr lang="de-D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doses</a:t>
            </a:r>
            <a:r>
              <a:rPr lang="de-D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</a:t>
            </a:r>
            <a:endParaRPr lang="de-DE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de-D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mid</a:t>
            </a:r>
            <a:r>
              <a:rPr lang="de-D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de-D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sep</a:t>
            </a:r>
            <a:r>
              <a:rPr lang="de-D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2011</a:t>
            </a:r>
          </a:p>
        </p:txBody>
      </p:sp>
      <p:cxnSp>
        <p:nvCxnSpPr>
          <p:cNvPr id="10" name="Gerade Verbindung mit Pfeil 9">
            <a:extLst>
              <a:ext uri="{FF2B5EF4-FFF2-40B4-BE49-F238E27FC236}">
                <a16:creationId xmlns:a16="http://schemas.microsoft.com/office/drawing/2014/main" id="{D051A93C-E8E4-48B2-810A-307489240D40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H="1">
            <a:off x="7335338" y="3751581"/>
            <a:ext cx="2091755" cy="16951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1" name="Rechteck 10">
            <a:extLst>
              <a:ext uri="{FF2B5EF4-FFF2-40B4-BE49-F238E27FC236}">
                <a16:creationId xmlns:a16="http://schemas.microsoft.com/office/drawing/2014/main" id="{ECFA1D6A-6AF6-4F38-9256-D97E8555E91D}"/>
              </a:ext>
            </a:extLst>
          </p:cNvPr>
          <p:cNvSpPr/>
          <p:nvPr/>
        </p:nvSpPr>
        <p:spPr>
          <a:xfrm>
            <a:off x="3734975" y="3143168"/>
            <a:ext cx="159810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>
                <a:cs typeface="Times New Roman" pitchFamily="18" charset="0"/>
              </a:rPr>
              <a:t>WHO </a:t>
            </a:r>
          </a:p>
          <a:p>
            <a:r>
              <a:rPr lang="de-DE" b="1" dirty="0">
                <a:cs typeface="Times New Roman" pitchFamily="18" charset="0"/>
              </a:rPr>
              <a:t>dose </a:t>
            </a:r>
            <a:r>
              <a:rPr lang="de-DE" b="1" dirty="0" err="1">
                <a:cs typeface="Times New Roman" pitchFamily="18" charset="0"/>
              </a:rPr>
              <a:t>estimates</a:t>
            </a:r>
            <a:r>
              <a:rPr lang="de-DE" b="1" dirty="0">
                <a:cs typeface="Times New Roman" pitchFamily="18" charset="0"/>
              </a:rPr>
              <a:t> </a:t>
            </a:r>
            <a:r>
              <a:rPr lang="de-DE" b="1" dirty="0" err="1">
                <a:cs typeface="Times New Roman" pitchFamily="18" charset="0"/>
              </a:rPr>
              <a:t>available</a:t>
            </a:r>
            <a:r>
              <a:rPr lang="de-DE" b="1" dirty="0">
                <a:cs typeface="Times New Roman" pitchFamily="18" charset="0"/>
              </a:rPr>
              <a:t> </a:t>
            </a:r>
          </a:p>
        </p:txBody>
      </p:sp>
      <p:pic>
        <p:nvPicPr>
          <p:cNvPr id="12" name="Picture 4">
            <a:extLst>
              <a:ext uri="{FF2B5EF4-FFF2-40B4-BE49-F238E27FC236}">
                <a16:creationId xmlns:a16="http://schemas.microsoft.com/office/drawing/2014/main" id="{6839B4A4-D213-4A38-B379-39C019CABB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24940" y="1509614"/>
            <a:ext cx="1264751" cy="1593015"/>
          </a:xfrm>
          <a:prstGeom prst="rect">
            <a:avLst/>
          </a:prstGeom>
          <a:solidFill>
            <a:srgbClr val="DFF1F1"/>
          </a:solidFill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13" name="Rechteck 12">
            <a:extLst>
              <a:ext uri="{FF2B5EF4-FFF2-40B4-BE49-F238E27FC236}">
                <a16:creationId xmlns:a16="http://schemas.microsoft.com/office/drawing/2014/main" id="{4276D0B6-8C8E-456C-B120-1B493777EEE7}"/>
              </a:ext>
            </a:extLst>
          </p:cNvPr>
          <p:cNvSpPr/>
          <p:nvPr/>
        </p:nvSpPr>
        <p:spPr>
          <a:xfrm>
            <a:off x="6709932" y="3130647"/>
            <a:ext cx="181186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>
                <a:latin typeface="Times New Roman" pitchFamily="18" charset="0"/>
                <a:cs typeface="Times New Roman" pitchFamily="18" charset="0"/>
              </a:rPr>
              <a:t>WHO HRA</a:t>
            </a:r>
          </a:p>
          <a:p>
            <a:r>
              <a:rPr lang="de-DE" b="1" dirty="0" err="1">
                <a:cs typeface="Times New Roman" pitchFamily="18" charset="0"/>
              </a:rPr>
              <a:t>risk</a:t>
            </a:r>
            <a:r>
              <a:rPr lang="de-DE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b="1" dirty="0" err="1">
                <a:latin typeface="Times New Roman" pitchFamily="18" charset="0"/>
                <a:cs typeface="Times New Roman" pitchFamily="18" charset="0"/>
              </a:rPr>
              <a:t>estimates</a:t>
            </a:r>
            <a:r>
              <a:rPr lang="de-DE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b="1" dirty="0" err="1">
                <a:latin typeface="Times New Roman" pitchFamily="18" charset="0"/>
                <a:cs typeface="Times New Roman" pitchFamily="18" charset="0"/>
              </a:rPr>
              <a:t>available</a:t>
            </a:r>
            <a:r>
              <a:rPr lang="de-DE" b="1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0A054E32-9AD5-47F4-8F96-BAE6ADEF0406}"/>
              </a:ext>
            </a:extLst>
          </p:cNvPr>
          <p:cNvSpPr txBox="1"/>
          <p:nvPr/>
        </p:nvSpPr>
        <p:spPr>
          <a:xfrm>
            <a:off x="5332711" y="3943342"/>
            <a:ext cx="266473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00" b="1" dirty="0">
                <a:latin typeface="Calibri" panose="020F0502020204030204" pitchFamily="34" charset="0"/>
                <a:cs typeface="Calibri" panose="020F0502020204030204" pitchFamily="34" charset="0"/>
              </a:rPr>
              <a:t>EU-CONFIDENCE AIMS: </a:t>
            </a:r>
            <a:r>
              <a:rPr lang="de-DE" sz="1500" dirty="0" err="1">
                <a:latin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lang="de-DE" sz="15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50" dirty="0" err="1">
                <a:latin typeface="Calibri" panose="020F0502020204030204" pitchFamily="34" charset="0"/>
                <a:cs typeface="Calibri" panose="020F0502020204030204" pitchFamily="34" charset="0"/>
              </a:rPr>
              <a:t>close</a:t>
            </a:r>
            <a:r>
              <a:rPr lang="de-DE" sz="165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50" dirty="0" err="1">
                <a:latin typeface="Calibri" panose="020F0502020204030204" pitchFamily="34" charset="0"/>
                <a:cs typeface="Calibri" panose="020F0502020204030204" pitchFamily="34" charset="0"/>
              </a:rPr>
              <a:t>this</a:t>
            </a:r>
            <a:r>
              <a:rPr lang="de-DE" sz="1650" dirty="0">
                <a:latin typeface="Calibri" panose="020F0502020204030204" pitchFamily="34" charset="0"/>
                <a:cs typeface="Calibri" panose="020F0502020204030204" pitchFamily="34" charset="0"/>
              </a:rPr>
              <a:t> ~9 </a:t>
            </a:r>
            <a:r>
              <a:rPr lang="de-DE" sz="1650" dirty="0" err="1">
                <a:latin typeface="Calibri" panose="020F0502020204030204" pitchFamily="34" charset="0"/>
                <a:cs typeface="Calibri" panose="020F0502020204030204" pitchFamily="34" charset="0"/>
              </a:rPr>
              <a:t>month</a:t>
            </a:r>
            <a:r>
              <a:rPr lang="de-DE" sz="165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50" dirty="0" err="1">
                <a:latin typeface="Calibri" panose="020F0502020204030204" pitchFamily="34" charset="0"/>
                <a:cs typeface="Calibri" panose="020F0502020204030204" pitchFamily="34" charset="0"/>
              </a:rPr>
              <a:t>gap</a:t>
            </a:r>
            <a:r>
              <a:rPr lang="de-DE" sz="1500" dirty="0">
                <a:latin typeface="Calibri" panose="020F0502020204030204" pitchFamily="34" charset="0"/>
                <a:cs typeface="Calibri" panose="020F0502020204030204" pitchFamily="34" charset="0"/>
              </a:rPr>
              <a:t>….</a:t>
            </a: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ABA6DDD1-5F36-4954-8E2E-2F131C973683}"/>
              </a:ext>
            </a:extLst>
          </p:cNvPr>
          <p:cNvSpPr/>
          <p:nvPr/>
        </p:nvSpPr>
        <p:spPr>
          <a:xfrm>
            <a:off x="261517" y="350653"/>
            <a:ext cx="76734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800" b="1" dirty="0">
                <a:solidFill>
                  <a:schemeClr val="accent1"/>
                </a:solidFill>
                <a:cs typeface="Times New Roman" panose="02020603050405020304" pitchFamily="18" charset="0"/>
              </a:rPr>
              <a:t>WHO </a:t>
            </a:r>
            <a:r>
              <a:rPr lang="de-DE" sz="2800" b="1" dirty="0" err="1">
                <a:solidFill>
                  <a:schemeClr val="accent1"/>
                </a:solidFill>
                <a:cs typeface="Calibri" panose="020F0502020204030204" pitchFamily="34" charset="0"/>
              </a:rPr>
              <a:t>approach</a:t>
            </a:r>
            <a:r>
              <a:rPr lang="de-DE" sz="2800" b="1" dirty="0">
                <a:solidFill>
                  <a:schemeClr val="accent1"/>
                </a:solidFill>
                <a:cs typeface="Times New Roman" panose="02020603050405020304" pitchFamily="18" charset="0"/>
              </a:rPr>
              <a:t> after Fukushima: time-</a:t>
            </a:r>
            <a:r>
              <a:rPr lang="de-DE" sz="2800" b="1" dirty="0" err="1">
                <a:solidFill>
                  <a:schemeClr val="accent1"/>
                </a:solidFill>
                <a:cs typeface="Times New Roman" panose="02020603050405020304" pitchFamily="18" charset="0"/>
              </a:rPr>
              <a:t>line</a:t>
            </a:r>
            <a:endParaRPr lang="de-DE" sz="2800" dirty="0">
              <a:solidFill>
                <a:schemeClr val="accent1"/>
              </a:solidFill>
            </a:endParaRPr>
          </a:p>
        </p:txBody>
      </p:sp>
      <p:sp>
        <p:nvSpPr>
          <p:cNvPr id="16" name="Pfeil nach rechts 1">
            <a:extLst>
              <a:ext uri="{FF2B5EF4-FFF2-40B4-BE49-F238E27FC236}">
                <a16:creationId xmlns:a16="http://schemas.microsoft.com/office/drawing/2014/main" id="{C1BAFFBD-2918-4383-9489-EB2CBD88A3E4}"/>
              </a:ext>
            </a:extLst>
          </p:cNvPr>
          <p:cNvSpPr/>
          <p:nvPr/>
        </p:nvSpPr>
        <p:spPr>
          <a:xfrm>
            <a:off x="458793" y="4474256"/>
            <a:ext cx="4834370" cy="94559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350"/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E6A8398F-D6D9-418A-AC38-1DD26C691A7F}"/>
              </a:ext>
            </a:extLst>
          </p:cNvPr>
          <p:cNvSpPr txBox="1"/>
          <p:nvPr/>
        </p:nvSpPr>
        <p:spPr>
          <a:xfrm>
            <a:off x="3698441" y="4232321"/>
            <a:ext cx="131299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……………</a:t>
            </a:r>
          </a:p>
          <a:p>
            <a:r>
              <a:rPr lang="de-DE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de-DE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1650" dirty="0" err="1">
                <a:latin typeface="Calibri" panose="020F0502020204030204" pitchFamily="34" charset="0"/>
                <a:cs typeface="Calibri" panose="020F0502020204030204" pitchFamily="34" charset="0"/>
              </a:rPr>
              <a:t>this</a:t>
            </a:r>
            <a:r>
              <a:rPr lang="de-DE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gap</a:t>
            </a:r>
            <a:endParaRPr lang="de-DE" sz="16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Geschweifte Klammer rechts 17">
            <a:extLst>
              <a:ext uri="{FF2B5EF4-FFF2-40B4-BE49-F238E27FC236}">
                <a16:creationId xmlns:a16="http://schemas.microsoft.com/office/drawing/2014/main" id="{6BA16FAA-5995-4629-8B6C-32E651C0F881}"/>
              </a:ext>
            </a:extLst>
          </p:cNvPr>
          <p:cNvSpPr>
            <a:spLocks/>
          </p:cNvSpPr>
          <p:nvPr/>
        </p:nvSpPr>
        <p:spPr bwMode="auto">
          <a:xfrm rot="16200000">
            <a:off x="6726739" y="2897453"/>
            <a:ext cx="252539" cy="3039467"/>
          </a:xfrm>
          <a:prstGeom prst="rightBrace">
            <a:avLst>
              <a:gd name="adj1" fmla="val 0"/>
              <a:gd name="adj2" fmla="val 50000"/>
            </a:avLst>
          </a:prstGeom>
          <a:solidFill>
            <a:schemeClr val="accent1">
              <a:lumMod val="40000"/>
              <a:lumOff val="60000"/>
            </a:schemeClr>
          </a:solidFill>
          <a:ln w="9525" algn="ctr">
            <a:solidFill>
              <a:schemeClr val="accent1">
                <a:lumMod val="40000"/>
                <a:lumOff val="60000"/>
              </a:schemeClr>
            </a:solidFill>
            <a:round/>
            <a:headEnd/>
            <a:tailEnd/>
          </a:ln>
        </p:spPr>
        <p:txBody>
          <a:bodyPr lIns="64798" tIns="32399" rIns="64798" bIns="32399"/>
          <a:lstStyle/>
          <a:p>
            <a:pPr defTabSz="611979"/>
            <a:endParaRPr lang="en-US" sz="1350" dirty="0"/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F33869E4-3D22-40A4-893F-91FDE7C2017C}"/>
              </a:ext>
            </a:extLst>
          </p:cNvPr>
          <p:cNvSpPr txBox="1"/>
          <p:nvPr/>
        </p:nvSpPr>
        <p:spPr>
          <a:xfrm>
            <a:off x="336348" y="5258299"/>
            <a:ext cx="686371" cy="334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75" b="1" dirty="0"/>
              <a:t>2011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64AE4424-6FF0-4E1D-B175-CE4A8899802F}"/>
              </a:ext>
            </a:extLst>
          </p:cNvPr>
          <p:cNvSpPr txBox="1"/>
          <p:nvPr/>
        </p:nvSpPr>
        <p:spPr>
          <a:xfrm>
            <a:off x="3734975" y="5275861"/>
            <a:ext cx="726535" cy="334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75" b="1" dirty="0"/>
              <a:t>2012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90DBE63F-EC69-47E7-B877-2A5A78D0EFBA}"/>
              </a:ext>
            </a:extLst>
          </p:cNvPr>
          <p:cNvSpPr txBox="1"/>
          <p:nvPr/>
        </p:nvSpPr>
        <p:spPr>
          <a:xfrm>
            <a:off x="7824179" y="5258298"/>
            <a:ext cx="770270" cy="334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75" b="1" dirty="0"/>
              <a:t>2013</a:t>
            </a:r>
          </a:p>
        </p:txBody>
      </p: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11D1316F-A6CE-4F4D-837A-BF5DCBBC3D9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332711" y="3143168"/>
            <a:ext cx="0" cy="1636229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</p:spPr>
      </p:cxnSp>
    </p:spTree>
    <p:extLst>
      <p:ext uri="{BB962C8B-B14F-4D97-AF65-F5344CB8AC3E}">
        <p14:creationId xmlns:p14="http://schemas.microsoft.com/office/powerpoint/2010/main" val="1275694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/>
      <p:bldP spid="13" grpId="0"/>
      <p:bldP spid="14" grpId="0"/>
      <p:bldP spid="16" grpId="0" animBg="1"/>
      <p:bldP spid="17" grpId="0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A5524D44-EF8C-4096-98C2-30B869CEDF8F}"/>
              </a:ext>
            </a:extLst>
          </p:cNvPr>
          <p:cNvSpPr txBox="1">
            <a:spLocks/>
          </p:cNvSpPr>
          <p:nvPr/>
        </p:nvSpPr>
        <p:spPr bwMode="auto">
          <a:xfrm>
            <a:off x="611560" y="213317"/>
            <a:ext cx="7021629" cy="1183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sz="2800" b="1" kern="0" dirty="0">
                <a:solidFill>
                  <a:schemeClr val="accent1"/>
                </a:solidFill>
                <a:latin typeface="+mn-lt"/>
              </a:rPr>
              <a:t>Cancer incidence risk measures included in the new CONFIDENCE software for Europe </a:t>
            </a:r>
            <a:r>
              <a:rPr lang="en-GB" kern="0" dirty="0">
                <a:solidFill>
                  <a:schemeClr val="accent1"/>
                </a:solidFill>
                <a:latin typeface="+mn-lt"/>
              </a:rPr>
              <a:t>– </a:t>
            </a:r>
            <a:r>
              <a:rPr lang="en-GB" i="1" kern="0" dirty="0">
                <a:solidFill>
                  <a:schemeClr val="accent1"/>
                </a:solidFill>
                <a:latin typeface="+mn-lt"/>
              </a:rPr>
              <a:t>which adopts WHO Fukushima methodology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B7E6137-2D22-4FF9-9AD4-7CA48B623631}"/>
              </a:ext>
            </a:extLst>
          </p:cNvPr>
          <p:cNvSpPr txBox="1">
            <a:spLocks/>
          </p:cNvSpPr>
          <p:nvPr/>
        </p:nvSpPr>
        <p:spPr bwMode="auto">
          <a:xfrm>
            <a:off x="254924" y="2005636"/>
            <a:ext cx="8717010" cy="2502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sz="2400" kern="0" dirty="0"/>
              <a:t> </a:t>
            </a:r>
            <a:r>
              <a:rPr lang="en-US" sz="2400" kern="0" dirty="0">
                <a:latin typeface="Calibri" panose="020F0502020204030204" pitchFamily="34" charset="0"/>
                <a:cs typeface="Calibri" panose="020F0502020204030204" pitchFamily="34" charset="0"/>
              </a:rPr>
              <a:t>Lifetime risks (Lifetime Baseline Risk, Lifetime Attributable Risks, Lifetime Fractional Risks) based on one exposure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kern="0" dirty="0">
                <a:latin typeface="Calibri" panose="020F0502020204030204" pitchFamily="34" charset="0"/>
                <a:cs typeface="Calibri" panose="020F0502020204030204" pitchFamily="34" charset="0"/>
              </a:rPr>
              <a:t> Semi-personalized estimates of baseline (</a:t>
            </a:r>
            <a:r>
              <a:rPr lang="en-US" sz="2400" kern="0" dirty="0" err="1">
                <a:latin typeface="Calibri" panose="020F0502020204030204" pitchFamily="34" charset="0"/>
                <a:cs typeface="Calibri" panose="020F0502020204030204" pitchFamily="34" charset="0"/>
              </a:rPr>
              <a:t>BR</a:t>
            </a:r>
            <a:r>
              <a:rPr lang="en-US" sz="2400" kern="0" baseline="-25000" dirty="0" err="1">
                <a:latin typeface="Calibri" panose="020F0502020204030204" pitchFamily="34" charset="0"/>
                <a:cs typeface="Calibri" panose="020F0502020204030204" pitchFamily="34" charset="0"/>
              </a:rPr>
              <a:t>time</a:t>
            </a:r>
            <a:r>
              <a:rPr lang="en-US" sz="2400" kern="0" dirty="0">
                <a:latin typeface="Calibri" panose="020F0502020204030204" pitchFamily="34" charset="0"/>
                <a:cs typeface="Calibri" panose="020F0502020204030204" pitchFamily="34" charset="0"/>
              </a:rPr>
              <a:t>), attributable (</a:t>
            </a:r>
            <a:r>
              <a:rPr lang="en-US" sz="2400" kern="0" dirty="0" err="1">
                <a:latin typeface="Calibri" panose="020F0502020204030204" pitchFamily="34" charset="0"/>
                <a:cs typeface="Calibri" panose="020F0502020204030204" pitchFamily="34" charset="0"/>
              </a:rPr>
              <a:t>AR</a:t>
            </a:r>
            <a:r>
              <a:rPr lang="en-US" sz="2400" kern="0" baseline="-25000" dirty="0" err="1">
                <a:latin typeface="Calibri" panose="020F0502020204030204" pitchFamily="34" charset="0"/>
                <a:cs typeface="Calibri" panose="020F0502020204030204" pitchFamily="34" charset="0"/>
              </a:rPr>
              <a:t>time</a:t>
            </a:r>
            <a:r>
              <a:rPr lang="en-US" sz="2400" kern="0" dirty="0">
                <a:latin typeface="Calibri" panose="020F0502020204030204" pitchFamily="34" charset="0"/>
                <a:cs typeface="Calibri" panose="020F0502020204030204" pitchFamily="34" charset="0"/>
              </a:rPr>
              <a:t>) risks time accumulated for 5, 10, 15, 20, 50 and 100 years since one emergency-related exposure 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D9C80D3A-C72F-4BD3-839F-AA4383DED133}"/>
              </a:ext>
            </a:extLst>
          </p:cNvPr>
          <p:cNvSpPr txBox="1"/>
          <p:nvPr/>
        </p:nvSpPr>
        <p:spPr>
          <a:xfrm>
            <a:off x="263253" y="4653136"/>
            <a:ext cx="84905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de-DE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Calculation</a:t>
            </a:r>
            <a:r>
              <a:rPr lang="de-DE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of</a:t>
            </a:r>
            <a:r>
              <a:rPr lang="de-DE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lifetime</a:t>
            </a:r>
            <a:r>
              <a:rPr lang="de-DE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risks</a:t>
            </a:r>
            <a:r>
              <a:rPr lang="de-DE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requires</a:t>
            </a:r>
            <a:r>
              <a:rPr lang="de-DE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input</a:t>
            </a:r>
            <a:r>
              <a:rPr lang="de-DE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from</a:t>
            </a:r>
            <a:r>
              <a:rPr lang="de-DE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published</a:t>
            </a:r>
            <a:r>
              <a:rPr lang="de-DE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risk</a:t>
            </a:r>
            <a:r>
              <a:rPr lang="de-DE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lang="de-DE" sz="2400" dirty="0">
                <a:latin typeface="Calibri" panose="020F0502020204030204" pitchFamily="34" charset="0"/>
                <a:cs typeface="Calibri" panose="020F0502020204030204" pitchFamily="34" charset="0"/>
              </a:rPr>
              <a:t> dose </a:t>
            </a:r>
            <a:r>
              <a:rPr lang="de-DE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response</a:t>
            </a:r>
            <a:r>
              <a:rPr lang="de-DE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models</a:t>
            </a:r>
            <a:r>
              <a:rPr lang="de-DE" sz="2400"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de-DE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for</a:t>
            </a:r>
            <a:r>
              <a:rPr lang="de-DE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various</a:t>
            </a:r>
            <a:r>
              <a:rPr lang="de-DE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ages</a:t>
            </a:r>
            <a:r>
              <a:rPr lang="de-DE" sz="2400" dirty="0">
                <a:latin typeface="Calibri" panose="020F0502020204030204" pitchFamily="34" charset="0"/>
                <a:cs typeface="Calibri" panose="020F0502020204030204" pitchFamily="34" charset="0"/>
              </a:rPr>
              <a:t> at </a:t>
            </a:r>
            <a:r>
              <a:rPr lang="de-DE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exposure</a:t>
            </a:r>
            <a:r>
              <a:rPr lang="de-DE" sz="24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de-DE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attained</a:t>
            </a:r>
            <a:r>
              <a:rPr lang="de-DE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ages</a:t>
            </a:r>
            <a:r>
              <a:rPr lang="de-DE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and</a:t>
            </a:r>
            <a:r>
              <a:rPr lang="de-DE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sex</a:t>
            </a:r>
            <a:r>
              <a:rPr lang="de-DE" sz="2400" dirty="0">
                <a:latin typeface="Calibri" panose="020F0502020204030204" pitchFamily="34" charset="0"/>
                <a:cs typeface="Calibri" panose="020F0502020204030204" pitchFamily="34" charset="0"/>
              </a:rPr>
              <a:t>) </a:t>
            </a:r>
            <a:r>
              <a:rPr lang="de-DE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and</a:t>
            </a:r>
            <a:r>
              <a:rPr lang="de-DE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population</a:t>
            </a:r>
            <a:r>
              <a:rPr lang="de-DE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data</a:t>
            </a:r>
            <a:r>
              <a:rPr lang="de-DE" sz="2400" dirty="0">
                <a:latin typeface="Calibri" panose="020F0502020204030204" pitchFamily="34" charset="0"/>
                <a:cs typeface="Calibri" panose="020F0502020204030204" pitchFamily="34" charset="0"/>
              </a:rPr>
              <a:t>………..</a:t>
            </a:r>
          </a:p>
        </p:txBody>
      </p:sp>
    </p:spTree>
    <p:extLst>
      <p:ext uri="{BB962C8B-B14F-4D97-AF65-F5344CB8AC3E}">
        <p14:creationId xmlns:p14="http://schemas.microsoft.com/office/powerpoint/2010/main" val="32110753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33E32E6B-F00C-42E0-BCAC-CA0BFEB74302}"/>
              </a:ext>
            </a:extLst>
          </p:cNvPr>
          <p:cNvSpPr txBox="1">
            <a:spLocks/>
          </p:cNvSpPr>
          <p:nvPr/>
        </p:nvSpPr>
        <p:spPr bwMode="auto">
          <a:xfrm>
            <a:off x="1968834" y="44879"/>
            <a:ext cx="6965721" cy="885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sz="2800" b="1" kern="0" dirty="0">
                <a:solidFill>
                  <a:schemeClr val="accent1"/>
                </a:solidFill>
                <a:latin typeface="+mn-lt"/>
              </a:rPr>
              <a:t>Cancer incidence outcomes included in the new CONFIDENCE software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150544E4-EA8A-4C4C-9963-0ACF68CBFDD5}"/>
              </a:ext>
            </a:extLst>
          </p:cNvPr>
          <p:cNvSpPr/>
          <p:nvPr/>
        </p:nvSpPr>
        <p:spPr>
          <a:xfrm>
            <a:off x="81310" y="1860314"/>
            <a:ext cx="4633303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2400" kern="0" dirty="0">
                <a:latin typeface="+mn-lt"/>
              </a:rPr>
              <a:t>All solid cancers </a:t>
            </a:r>
            <a:r>
              <a:rPr lang="en-US" sz="2000" kern="0" dirty="0">
                <a:latin typeface="+mn-lt"/>
              </a:rPr>
              <a:t>(ICD10:C00-C80)</a:t>
            </a:r>
          </a:p>
        </p:txBody>
      </p:sp>
      <p:sp>
        <p:nvSpPr>
          <p:cNvPr id="6" name="Textfeld 6">
            <a:extLst>
              <a:ext uri="{FF2B5EF4-FFF2-40B4-BE49-F238E27FC236}">
                <a16:creationId xmlns:a16="http://schemas.microsoft.com/office/drawing/2014/main" id="{6B8973E4-19EF-44E7-8C3C-D43C4677923F}"/>
              </a:ext>
            </a:extLst>
          </p:cNvPr>
          <p:cNvSpPr txBox="1"/>
          <p:nvPr/>
        </p:nvSpPr>
        <p:spPr>
          <a:xfrm>
            <a:off x="81311" y="3044624"/>
            <a:ext cx="843229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2400" kern="0" dirty="0">
                <a:latin typeface="Calibri" panose="020F0502020204030204" pitchFamily="34" charset="0"/>
                <a:cs typeface="Calibri" panose="020F0502020204030204" pitchFamily="34" charset="0"/>
              </a:rPr>
              <a:t>All leukemia</a:t>
            </a:r>
          </a:p>
          <a:p>
            <a:r>
              <a:rPr lang="en-US" sz="2000" kern="0" dirty="0">
                <a:latin typeface="Calibri" panose="020F0502020204030204" pitchFamily="34" charset="0"/>
                <a:cs typeface="Calibri" panose="020F0502020204030204" pitchFamily="34" charset="0"/>
              </a:rPr>
              <a:t>(ICD10:C91-C95), excl. CLL (C91.1, C91.4) and ATL (C91.5)</a:t>
            </a:r>
          </a:p>
          <a:p>
            <a:endParaRPr lang="de-DE" dirty="0"/>
          </a:p>
        </p:txBody>
      </p:sp>
      <p:sp>
        <p:nvSpPr>
          <p:cNvPr id="7" name="Textfeld 8">
            <a:extLst>
              <a:ext uri="{FF2B5EF4-FFF2-40B4-BE49-F238E27FC236}">
                <a16:creationId xmlns:a16="http://schemas.microsoft.com/office/drawing/2014/main" id="{8E23A312-68BE-4D0D-859F-2EBFDC655A6B}"/>
              </a:ext>
            </a:extLst>
          </p:cNvPr>
          <p:cNvSpPr txBox="1"/>
          <p:nvPr/>
        </p:nvSpPr>
        <p:spPr>
          <a:xfrm>
            <a:off x="81311" y="4370859"/>
            <a:ext cx="49067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2400" kern="0" dirty="0">
                <a:latin typeface="Calibri" panose="020F0502020204030204" pitchFamily="34" charset="0"/>
                <a:cs typeface="Calibri" panose="020F0502020204030204" pitchFamily="34" charset="0"/>
              </a:rPr>
              <a:t>Thyroid cancer </a:t>
            </a:r>
            <a:r>
              <a:rPr lang="en-US" sz="2000" kern="0" dirty="0">
                <a:latin typeface="Calibri" panose="020F0502020204030204" pitchFamily="34" charset="0"/>
                <a:cs typeface="Calibri" panose="020F0502020204030204" pitchFamily="34" charset="0"/>
              </a:rPr>
              <a:t>(ICD10:C73)</a:t>
            </a:r>
          </a:p>
          <a:p>
            <a:endParaRPr lang="de-DE" dirty="0"/>
          </a:p>
        </p:txBody>
      </p:sp>
      <p:sp>
        <p:nvSpPr>
          <p:cNvPr id="8" name="Textfeld 9">
            <a:extLst>
              <a:ext uri="{FF2B5EF4-FFF2-40B4-BE49-F238E27FC236}">
                <a16:creationId xmlns:a16="http://schemas.microsoft.com/office/drawing/2014/main" id="{1B102A59-FA0E-48A9-AD0E-F521BB655052}"/>
              </a:ext>
            </a:extLst>
          </p:cNvPr>
          <p:cNvSpPr txBox="1"/>
          <p:nvPr/>
        </p:nvSpPr>
        <p:spPr>
          <a:xfrm>
            <a:off x="81309" y="5450979"/>
            <a:ext cx="504832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2400" kern="0" dirty="0">
                <a:latin typeface="Calibri" panose="020F0502020204030204" pitchFamily="34" charset="0"/>
                <a:cs typeface="Calibri" panose="020F0502020204030204" pitchFamily="34" charset="0"/>
              </a:rPr>
              <a:t>Female breast cancer </a:t>
            </a:r>
            <a:r>
              <a:rPr lang="en-US" sz="2000" kern="0" dirty="0">
                <a:latin typeface="Calibri" panose="020F0502020204030204" pitchFamily="34" charset="0"/>
                <a:cs typeface="Calibri" panose="020F0502020204030204" pitchFamily="34" charset="0"/>
              </a:rPr>
              <a:t>(ICD10:C50)</a:t>
            </a:r>
          </a:p>
          <a:p>
            <a:endParaRPr lang="de-DE" dirty="0"/>
          </a:p>
        </p:txBody>
      </p:sp>
      <p:sp>
        <p:nvSpPr>
          <p:cNvPr id="9" name="Textfeld 10">
            <a:extLst>
              <a:ext uri="{FF2B5EF4-FFF2-40B4-BE49-F238E27FC236}">
                <a16:creationId xmlns:a16="http://schemas.microsoft.com/office/drawing/2014/main" id="{A38F8D81-AC66-452A-AF0C-FEB1D9291C7B}"/>
              </a:ext>
            </a:extLst>
          </p:cNvPr>
          <p:cNvSpPr txBox="1"/>
          <p:nvPr/>
        </p:nvSpPr>
        <p:spPr>
          <a:xfrm>
            <a:off x="81310" y="1369452"/>
            <a:ext cx="65474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de-DE" sz="24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Risk</a:t>
            </a:r>
            <a:r>
              <a:rPr lang="de-DE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4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lang="de-DE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dose </a:t>
            </a:r>
            <a:r>
              <a:rPr lang="de-DE" sz="24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response</a:t>
            </a:r>
            <a:r>
              <a:rPr lang="de-DE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4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models</a:t>
            </a:r>
            <a:r>
              <a:rPr lang="de-DE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4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come</a:t>
            </a:r>
            <a:r>
              <a:rPr lang="de-DE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4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from</a:t>
            </a:r>
            <a:endParaRPr lang="de-DE" sz="2400" b="1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feld 11">
            <a:extLst>
              <a:ext uri="{FF2B5EF4-FFF2-40B4-BE49-F238E27FC236}">
                <a16:creationId xmlns:a16="http://schemas.microsoft.com/office/drawing/2014/main" id="{AE24E989-BE9F-4E0B-94D8-B641BBC107D4}"/>
              </a:ext>
            </a:extLst>
          </p:cNvPr>
          <p:cNvSpPr txBox="1"/>
          <p:nvPr/>
        </p:nvSpPr>
        <p:spPr>
          <a:xfrm>
            <a:off x="81309" y="2259625"/>
            <a:ext cx="7744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Japanese A-bomb LSS cohort:1958-2009 (Grant et al 2017)</a:t>
            </a:r>
            <a:endParaRPr lang="de-DE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Textfeld 4">
            <a:extLst>
              <a:ext uri="{FF2B5EF4-FFF2-40B4-BE49-F238E27FC236}">
                <a16:creationId xmlns:a16="http://schemas.microsoft.com/office/drawing/2014/main" id="{EDA6604D-B5BF-4F29-8712-441658761F17}"/>
              </a:ext>
            </a:extLst>
          </p:cNvPr>
          <p:cNvSpPr txBox="1"/>
          <p:nvPr/>
        </p:nvSpPr>
        <p:spPr>
          <a:xfrm>
            <a:off x="6710048" y="1719900"/>
            <a:ext cx="235264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de-DE" dirty="0">
                <a:latin typeface="Calibri" panose="020F0502020204030204" pitchFamily="34" charset="0"/>
                <a:cs typeface="Calibri" panose="020F0502020204030204" pitchFamily="34" charset="0"/>
              </a:rPr>
              <a:t>Organ dose type </a:t>
            </a:r>
            <a:r>
              <a:rPr lang="de-DE" dirty="0" err="1">
                <a:latin typeface="Calibri" panose="020F0502020204030204" pitchFamily="34" charset="0"/>
                <a:cs typeface="Calibri" panose="020F0502020204030204" pitchFamily="34" charset="0"/>
              </a:rPr>
              <a:t>required</a:t>
            </a:r>
            <a:r>
              <a:rPr lang="de-DE" dirty="0">
                <a:latin typeface="Calibri" panose="020F0502020204030204" pitchFamily="34" charset="0"/>
                <a:cs typeface="Calibri" panose="020F0502020204030204" pitchFamily="34" charset="0"/>
              </a:rPr>
              <a:t>:-</a:t>
            </a:r>
          </a:p>
          <a:p>
            <a:r>
              <a:rPr lang="de-DE" dirty="0">
                <a:latin typeface="Calibri" panose="020F0502020204030204" pitchFamily="34" charset="0"/>
                <a:cs typeface="Calibri" panose="020F0502020204030204" pitchFamily="34" charset="0"/>
              </a:rPr>
              <a:t>COLON</a:t>
            </a:r>
          </a:p>
          <a:p>
            <a:endParaRPr lang="de-DE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de-DE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de-DE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de-DE" dirty="0">
                <a:latin typeface="Calibri" panose="020F0502020204030204" pitchFamily="34" charset="0"/>
                <a:cs typeface="Calibri" panose="020F0502020204030204" pitchFamily="34" charset="0"/>
              </a:rPr>
              <a:t>RED BONE MARROW</a:t>
            </a:r>
          </a:p>
          <a:p>
            <a:endParaRPr lang="de-DE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de-DE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de-DE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de-DE" dirty="0">
                <a:latin typeface="Calibri" panose="020F0502020204030204" pitchFamily="34" charset="0"/>
                <a:cs typeface="Calibri" panose="020F0502020204030204" pitchFamily="34" charset="0"/>
              </a:rPr>
              <a:t>THYROID</a:t>
            </a:r>
          </a:p>
          <a:p>
            <a:endParaRPr lang="de-DE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de-DE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de-DE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de-DE" dirty="0">
                <a:latin typeface="Calibri" panose="020F0502020204030204" pitchFamily="34" charset="0"/>
                <a:cs typeface="Calibri" panose="020F0502020204030204" pitchFamily="34" charset="0"/>
              </a:rPr>
              <a:t>BREAST</a:t>
            </a:r>
          </a:p>
        </p:txBody>
      </p:sp>
      <p:sp>
        <p:nvSpPr>
          <p:cNvPr id="12" name="Textfeld 13">
            <a:extLst>
              <a:ext uri="{FF2B5EF4-FFF2-40B4-BE49-F238E27FC236}">
                <a16:creationId xmlns:a16="http://schemas.microsoft.com/office/drawing/2014/main" id="{82EB91E4-0D4A-46AA-8613-E07CCFD09DFE}"/>
              </a:ext>
            </a:extLst>
          </p:cNvPr>
          <p:cNvSpPr txBox="1"/>
          <p:nvPr/>
        </p:nvSpPr>
        <p:spPr>
          <a:xfrm>
            <a:off x="81309" y="3757074"/>
            <a:ext cx="8525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LSS cohort:1958-2001  (</a:t>
            </a:r>
            <a:r>
              <a:rPr lang="de-DE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Hsu et al 2013)</a:t>
            </a:r>
          </a:p>
        </p:txBody>
      </p:sp>
      <p:sp>
        <p:nvSpPr>
          <p:cNvPr id="13" name="Textfeld 15">
            <a:extLst>
              <a:ext uri="{FF2B5EF4-FFF2-40B4-BE49-F238E27FC236}">
                <a16:creationId xmlns:a16="http://schemas.microsoft.com/office/drawing/2014/main" id="{5D12C4FC-A282-4E4B-A632-17A060A65713}"/>
              </a:ext>
            </a:extLst>
          </p:cNvPr>
          <p:cNvSpPr txBox="1"/>
          <p:nvPr/>
        </p:nvSpPr>
        <p:spPr>
          <a:xfrm>
            <a:off x="81312" y="4786930"/>
            <a:ext cx="92490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de-DE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LSS cohort:1958-1999 (Jacob et al 2014) </a:t>
            </a:r>
          </a:p>
        </p:txBody>
      </p:sp>
      <p:sp>
        <p:nvSpPr>
          <p:cNvPr id="14" name="Textfeld 16">
            <a:extLst>
              <a:ext uri="{FF2B5EF4-FFF2-40B4-BE49-F238E27FC236}">
                <a16:creationId xmlns:a16="http://schemas.microsoft.com/office/drawing/2014/main" id="{3E8FAD0D-5F8C-40AB-B369-408DC5825A7F}"/>
              </a:ext>
            </a:extLst>
          </p:cNvPr>
          <p:cNvSpPr txBox="1"/>
          <p:nvPr/>
        </p:nvSpPr>
        <p:spPr>
          <a:xfrm>
            <a:off x="81309" y="5978914"/>
            <a:ext cx="78774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de-DE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Pooled</a:t>
            </a:r>
            <a:r>
              <a:rPr lang="de-DE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study</a:t>
            </a:r>
            <a:r>
              <a:rPr lang="de-DE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of</a:t>
            </a:r>
            <a:r>
              <a:rPr lang="de-DE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eight</a:t>
            </a:r>
            <a:r>
              <a:rPr lang="de-DE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cohorts</a:t>
            </a:r>
            <a:r>
              <a:rPr lang="de-DE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(Preston et al 2002)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60076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BE8DDA9-0006-45B2-99AA-1048853BF8A7}"/>
              </a:ext>
            </a:extLst>
          </p:cNvPr>
          <p:cNvSpPr>
            <a:spLocks noGrp="1"/>
          </p:cNvSpPr>
          <p:nvPr/>
        </p:nvSpPr>
        <p:spPr bwMode="auto">
          <a:xfrm>
            <a:off x="179512" y="1772816"/>
            <a:ext cx="9051722" cy="3662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1432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9057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209675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3pPr>
            <a:lvl4pPr marL="165735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4pPr>
            <a:lvl5pPr marL="209550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sz="2200" dirty="0"/>
              <a:t>German cancer register (RKI) – incidence and mortality rates for the selected cancer outcomes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/>
              <a:t>Scandinavian (Sweden, Denmark, Finland and Norway) cancer statistics (NORDCAN, IARC) – incidence and mortality rates for the selected cancer outcomes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/>
              <a:t>Switzerland (WHO &amp; www.krebs.bfs.admin.ch)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/>
              <a:t>General survival data from life tables for Germany (Destatis.de) and other European countries</a:t>
            </a:r>
            <a:r>
              <a:rPr lang="en-US" sz="2400" dirty="0"/>
              <a:t> </a:t>
            </a:r>
            <a:r>
              <a:rPr lang="en-US" sz="1600" dirty="0"/>
              <a:t>(ec.europa.eu/Eurostat, </a:t>
            </a:r>
            <a:br>
              <a:rPr lang="en-US" dirty="0"/>
            </a:br>
            <a:r>
              <a:rPr lang="en-US" sz="1600" dirty="0">
                <a:hlinkClick r:id="rId4"/>
              </a:rPr>
              <a:t>http://ec.europa.eu/eurostat/estat-navtree-portlet-prod/BulkDownloadListing?file=data/demo_mlifetable.tsv.gz</a:t>
            </a:r>
            <a:r>
              <a:rPr lang="en-US" sz="1600" dirty="0"/>
              <a:t>, accessed on 27.11.2017</a:t>
            </a:r>
            <a:r>
              <a:rPr lang="en-US" dirty="0"/>
              <a:t>)</a:t>
            </a: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F42FEC02-5238-4492-AB40-976B4566DE75}"/>
              </a:ext>
            </a:extLst>
          </p:cNvPr>
          <p:cNvSpPr>
            <a:spLocks noGrp="1"/>
          </p:cNvSpPr>
          <p:nvPr/>
        </p:nvSpPr>
        <p:spPr bwMode="auto">
          <a:xfrm>
            <a:off x="539552" y="620688"/>
            <a:ext cx="7340367" cy="671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GB" sz="2800" dirty="0">
                <a:solidFill>
                  <a:schemeClr val="accent1"/>
                </a:solidFill>
                <a:latin typeface="+mn-lt"/>
                <a:cs typeface="Calibri" panose="020F0502020204030204" pitchFamily="34" charset="0"/>
              </a:rPr>
              <a:t>Population data already included in the new software</a:t>
            </a:r>
          </a:p>
        </p:txBody>
      </p:sp>
    </p:spTree>
    <p:extLst>
      <p:ext uri="{BB962C8B-B14F-4D97-AF65-F5344CB8AC3E}">
        <p14:creationId xmlns:p14="http://schemas.microsoft.com/office/powerpoint/2010/main" val="32788633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2E62536B-DFE4-45FD-AE8A-B2CD5EBE81D2}"/>
              </a:ext>
            </a:extLst>
          </p:cNvPr>
          <p:cNvSpPr/>
          <p:nvPr/>
        </p:nvSpPr>
        <p:spPr>
          <a:xfrm>
            <a:off x="287523" y="1329908"/>
            <a:ext cx="871263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u="sng" dirty="0"/>
              <a:t>Input:-</a:t>
            </a:r>
          </a:p>
          <a:p>
            <a:r>
              <a:rPr lang="de-DE" dirty="0" err="1"/>
              <a:t>Endpoint</a:t>
            </a:r>
            <a:r>
              <a:rPr lang="de-DE" dirty="0"/>
              <a:t> = ASC</a:t>
            </a:r>
          </a:p>
          <a:p>
            <a:r>
              <a:rPr lang="de-DE" dirty="0" err="1"/>
              <a:t>country</a:t>
            </a:r>
            <a:r>
              <a:rPr lang="de-DE" dirty="0"/>
              <a:t>  = Germany</a:t>
            </a:r>
          </a:p>
          <a:p>
            <a:r>
              <a:rPr lang="de-DE" dirty="0" err="1"/>
              <a:t>gender</a:t>
            </a:r>
            <a:r>
              <a:rPr lang="de-DE" dirty="0"/>
              <a:t>   = Male</a:t>
            </a:r>
          </a:p>
          <a:p>
            <a:r>
              <a:rPr lang="de-DE" dirty="0" err="1"/>
              <a:t>age</a:t>
            </a:r>
            <a:r>
              <a:rPr lang="de-DE" dirty="0"/>
              <a:t>-at-</a:t>
            </a:r>
            <a:r>
              <a:rPr lang="de-DE" dirty="0" err="1"/>
              <a:t>exposure</a:t>
            </a:r>
            <a:r>
              <a:rPr lang="de-DE" dirty="0"/>
              <a:t> = 1</a:t>
            </a:r>
          </a:p>
          <a:p>
            <a:r>
              <a:rPr lang="de-DE" dirty="0"/>
              <a:t>Dose </a:t>
            </a:r>
            <a:r>
              <a:rPr lang="de-DE" dirty="0" err="1"/>
              <a:t>distribution</a:t>
            </a:r>
            <a:r>
              <a:rPr lang="de-DE" dirty="0"/>
              <a:t>: Normal, </a:t>
            </a:r>
            <a:r>
              <a:rPr lang="de-DE" dirty="0" err="1"/>
              <a:t>parameters</a:t>
            </a:r>
            <a:r>
              <a:rPr lang="de-DE" dirty="0"/>
              <a:t> = [0.1; 0.05]  (</a:t>
            </a:r>
            <a:r>
              <a:rPr lang="de-DE" dirty="0">
                <a:sym typeface="Wingdings" panose="05000000000000000000" pitchFamily="2" charset="2"/>
              </a:rPr>
              <a:t> </a:t>
            </a:r>
            <a:r>
              <a:rPr lang="de-DE" dirty="0" err="1">
                <a:sym typeface="Wingdings" panose="05000000000000000000" pitchFamily="2" charset="2"/>
              </a:rPr>
              <a:t>from</a:t>
            </a:r>
            <a:r>
              <a:rPr lang="de-DE" dirty="0">
                <a:sym typeface="Wingdings" panose="05000000000000000000" pitchFamily="2" charset="2"/>
              </a:rPr>
              <a:t> Task 2.1)</a:t>
            </a:r>
            <a:endParaRPr lang="de-DE" dirty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2A5744A3-3E80-494E-BFE2-AEBAB565C610}"/>
              </a:ext>
            </a:extLst>
          </p:cNvPr>
          <p:cNvSpPr txBox="1"/>
          <p:nvPr/>
        </p:nvSpPr>
        <p:spPr>
          <a:xfrm>
            <a:off x="287523" y="3334870"/>
            <a:ext cx="8620360" cy="2516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u="sng" dirty="0"/>
              <a:t>Output:-</a:t>
            </a:r>
          </a:p>
          <a:p>
            <a:r>
              <a:rPr lang="de-DE" dirty="0"/>
              <a:t> time   | time-</a:t>
            </a:r>
            <a:r>
              <a:rPr lang="de-DE" dirty="0" err="1"/>
              <a:t>integrated</a:t>
            </a:r>
            <a:r>
              <a:rPr lang="de-DE" dirty="0"/>
              <a:t> </a:t>
            </a:r>
            <a:r>
              <a:rPr lang="de-DE" dirty="0" err="1"/>
              <a:t>risk</a:t>
            </a:r>
            <a:r>
              <a:rPr lang="de-DE" dirty="0"/>
              <a:t> (%)</a:t>
            </a:r>
          </a:p>
          <a:p>
            <a:r>
              <a:rPr lang="de-DE" dirty="0"/>
              <a:t>              </a:t>
            </a:r>
            <a:r>
              <a:rPr lang="en-US" kern="0" dirty="0" err="1"/>
              <a:t>BR</a:t>
            </a:r>
            <a:r>
              <a:rPr lang="en-US" kern="0" baseline="-25000" dirty="0" err="1"/>
              <a:t>time</a:t>
            </a:r>
            <a:r>
              <a:rPr lang="en-US" kern="0" baseline="-25000" dirty="0"/>
              <a:t> 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de-DE" dirty="0">
                <a:solidFill>
                  <a:srgbClr val="0070C0"/>
                </a:solidFill>
              </a:rPr>
              <a:t>LBR</a:t>
            </a:r>
            <a:r>
              <a:rPr lang="de-DE" dirty="0"/>
              <a:t> (</a:t>
            </a:r>
            <a:r>
              <a:rPr lang="de-DE" dirty="0" err="1"/>
              <a:t>spontaneous</a:t>
            </a:r>
            <a:r>
              <a:rPr lang="de-DE" dirty="0"/>
              <a:t>)                          | </a:t>
            </a:r>
            <a:r>
              <a:rPr lang="en-US" kern="0" dirty="0" err="1"/>
              <a:t>AR</a:t>
            </a:r>
            <a:r>
              <a:rPr lang="en-US" kern="0" baseline="-25000" dirty="0" err="1"/>
              <a:t>time</a:t>
            </a:r>
            <a:r>
              <a:rPr lang="de-DE" dirty="0"/>
              <a:t> 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de-DE" dirty="0">
                <a:solidFill>
                  <a:srgbClr val="FF0000"/>
                </a:solidFill>
              </a:rPr>
              <a:t>LAR </a:t>
            </a:r>
            <a:r>
              <a:rPr lang="de-DE" dirty="0"/>
              <a:t>(</a:t>
            </a:r>
            <a:r>
              <a:rPr lang="de-DE" dirty="0" err="1"/>
              <a:t>radiation-attributable</a:t>
            </a:r>
            <a:r>
              <a:rPr lang="de-DE" dirty="0"/>
              <a:t> )                                </a:t>
            </a:r>
          </a:p>
          <a:p>
            <a:r>
              <a:rPr lang="de-DE" dirty="0"/>
              <a:t>  (</a:t>
            </a:r>
            <a:r>
              <a:rPr lang="de-DE" dirty="0" err="1"/>
              <a:t>yr</a:t>
            </a:r>
            <a:r>
              <a:rPr lang="de-DE" dirty="0"/>
              <a:t>)    | </a:t>
            </a:r>
            <a:r>
              <a:rPr lang="de-DE" dirty="0" err="1"/>
              <a:t>mean</a:t>
            </a:r>
            <a:r>
              <a:rPr lang="de-DE" dirty="0"/>
              <a:t>   median   95%CI                    | </a:t>
            </a:r>
            <a:r>
              <a:rPr lang="de-DE" dirty="0" err="1"/>
              <a:t>mean</a:t>
            </a:r>
            <a:r>
              <a:rPr lang="de-DE" dirty="0"/>
              <a:t>   median   95%CI                     </a:t>
            </a:r>
          </a:p>
          <a:p>
            <a:r>
              <a:rPr lang="de-DE" dirty="0"/>
              <a:t>  10       0.08      0.08 (  0.05 -   0.11 )              0.00    0.00 (  0.00 -   0.01)</a:t>
            </a:r>
          </a:p>
          <a:p>
            <a:r>
              <a:rPr lang="de-DE" dirty="0"/>
              <a:t>  20       0.20      0.20 (  0.14 -   0.27 )              0.26    0.05 (  0,00 -   1.70)</a:t>
            </a:r>
          </a:p>
          <a:p>
            <a:r>
              <a:rPr lang="de-DE" dirty="0"/>
              <a:t>  50       3.05      3.04 (  2.77 -   3.36)               1.10    0.52 (  0.01 -   5.56)</a:t>
            </a:r>
          </a:p>
          <a:p>
            <a:r>
              <a:rPr lang="de-DE" dirty="0"/>
              <a:t>Life     </a:t>
            </a:r>
            <a:r>
              <a:rPr lang="de-DE" dirty="0">
                <a:solidFill>
                  <a:srgbClr val="0070C0"/>
                </a:solidFill>
              </a:rPr>
              <a:t>40.03    40.02 (38.71 -  41.43)              </a:t>
            </a:r>
            <a:r>
              <a:rPr lang="de-DE" dirty="0">
                <a:solidFill>
                  <a:srgbClr val="FF0000"/>
                </a:solidFill>
              </a:rPr>
              <a:t>3.76    2.93 (  0.08 – 12.31)  </a:t>
            </a:r>
          </a:p>
          <a:p>
            <a:endParaRPr lang="de-DE" sz="1350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20B653EB-E92A-44CC-8975-91CEEF5CE8A8}"/>
              </a:ext>
            </a:extLst>
          </p:cNvPr>
          <p:cNvSpPr txBox="1"/>
          <p:nvPr/>
        </p:nvSpPr>
        <p:spPr>
          <a:xfrm>
            <a:off x="179512" y="620688"/>
            <a:ext cx="847894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chemeClr val="accent1"/>
                </a:solidFill>
              </a:rPr>
              <a:t>The CONFIDENCE Tool  (by A. </a:t>
            </a:r>
            <a:r>
              <a:rPr lang="en-US" sz="2100" b="1" dirty="0" err="1">
                <a:solidFill>
                  <a:schemeClr val="accent1"/>
                </a:solidFill>
              </a:rPr>
              <a:t>Ulanowsky</a:t>
            </a:r>
            <a:r>
              <a:rPr lang="en-US" sz="2100" b="1" dirty="0">
                <a:solidFill>
                  <a:schemeClr val="accent1"/>
                </a:solidFill>
              </a:rPr>
              <a:t>): </a:t>
            </a:r>
          </a:p>
          <a:p>
            <a:r>
              <a:rPr lang="en-US" sz="2100" b="1" dirty="0"/>
              <a:t>                              </a:t>
            </a:r>
            <a:r>
              <a:rPr lang="en-US" b="1" dirty="0"/>
              <a:t>example of input/output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8650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Gerade Verbindung mit Pfeil 20"/>
          <p:cNvCxnSpPr/>
          <p:nvPr/>
        </p:nvCxnSpPr>
        <p:spPr>
          <a:xfrm>
            <a:off x="1817694" y="2672916"/>
            <a:ext cx="270030" cy="118813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mit Pfeil 22"/>
          <p:cNvCxnSpPr/>
          <p:nvPr/>
        </p:nvCxnSpPr>
        <p:spPr>
          <a:xfrm flipH="1">
            <a:off x="6614088" y="2888941"/>
            <a:ext cx="110562" cy="838099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/>
          <p:cNvSpPr txBox="1">
            <a:spLocks noChangeArrowheads="1"/>
          </p:cNvSpPr>
          <p:nvPr/>
        </p:nvSpPr>
        <p:spPr bwMode="auto">
          <a:xfrm>
            <a:off x="251520" y="626896"/>
            <a:ext cx="313234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de-DE" altLang="en-US" sz="1200" dirty="0">
                <a:solidFill>
                  <a:srgbClr val="000000"/>
                </a:solidFill>
                <a:cs typeface="Times New Roman" panose="02020603050405020304" pitchFamily="18" charset="0"/>
              </a:rPr>
              <a:t>Germany 2014 https://www.krebsdaten.de</a:t>
            </a:r>
          </a:p>
        </p:txBody>
      </p:sp>
      <p:graphicFrame>
        <p:nvGraphicFramePr>
          <p:cNvPr id="20" name="Chart 1"/>
          <p:cNvGraphicFramePr>
            <a:graphicFrameLocks/>
          </p:cNvGraphicFramePr>
          <p:nvPr/>
        </p:nvGraphicFramePr>
        <p:xfrm>
          <a:off x="108915" y="988339"/>
          <a:ext cx="2558784" cy="18420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4" name="Diagramm 23"/>
          <p:cNvGraphicFramePr>
            <a:graphicFrameLocks noGrp="1"/>
          </p:cNvGraphicFramePr>
          <p:nvPr/>
        </p:nvGraphicFramePr>
        <p:xfrm>
          <a:off x="5601914" y="970734"/>
          <a:ext cx="3182554" cy="18549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feld 2"/>
          <p:cNvSpPr txBox="1"/>
          <p:nvPr/>
        </p:nvSpPr>
        <p:spPr>
          <a:xfrm>
            <a:off x="6010757" y="630516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© Statistisches Bundesamt, Wiesbaden 2016</a:t>
            </a: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>
          <a:xfrm>
            <a:off x="201296" y="4458610"/>
            <a:ext cx="8586954" cy="134524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Tx/>
              <a:buNone/>
              <a:defRPr/>
            </a:pPr>
            <a:r>
              <a:rPr lang="en-US" altLang="en-US" sz="1800" dirty="0">
                <a:latin typeface="Calibri" panose="020F0502020204030204" pitchFamily="34" charset="0"/>
                <a:cs typeface="Times New Roman" pitchFamily="18" charset="0"/>
              </a:rPr>
              <a:t>Lifetime Attributable Risk (</a:t>
            </a:r>
            <a:r>
              <a:rPr lang="en-US" altLang="en-US" sz="1800" i="1" dirty="0">
                <a:latin typeface="Calibri" panose="020F0502020204030204" pitchFamily="34" charset="0"/>
                <a:cs typeface="Times New Roman" pitchFamily="18" charset="0"/>
              </a:rPr>
              <a:t>LAR</a:t>
            </a:r>
            <a:r>
              <a:rPr lang="en-US" altLang="en-US" sz="1800" dirty="0">
                <a:latin typeface="Calibri" panose="020F0502020204030204" pitchFamily="34" charset="0"/>
                <a:cs typeface="Times New Roman" pitchFamily="18" charset="0"/>
              </a:rPr>
              <a:t>)</a:t>
            </a:r>
          </a:p>
          <a:p>
            <a:pPr algn="ctr">
              <a:buFontTx/>
              <a:buNone/>
              <a:defRPr/>
            </a:pPr>
            <a:r>
              <a:rPr lang="en-US" altLang="en-US" sz="1800" dirty="0">
                <a:latin typeface="Calibri" panose="020F0502020204030204" pitchFamily="34" charset="0"/>
                <a:cs typeface="Times New Roman" pitchFamily="18" charset="0"/>
              </a:rPr>
              <a:t>The lifetime attributable risk (LAR) specifies the probability of a premature incidence of cancer attributable to radiation exposure in </a:t>
            </a:r>
            <a:r>
              <a:rPr lang="en-US" altLang="en-US" sz="1800">
                <a:latin typeface="Calibri" panose="020F0502020204030204" pitchFamily="34" charset="0"/>
                <a:cs typeface="Times New Roman" pitchFamily="18" charset="0"/>
              </a:rPr>
              <a:t>an exposed population</a:t>
            </a:r>
            <a:endParaRPr lang="de-DE" altLang="en-US" sz="1800" dirty="0">
              <a:latin typeface="Calibri" panose="020F0502020204030204" pitchFamily="34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FontTx/>
              <a:buNone/>
              <a:defRPr/>
            </a:pPr>
            <a:endParaRPr lang="de-DE" altLang="en-US" sz="1800" dirty="0"/>
          </a:p>
        </p:txBody>
      </p:sp>
      <p:sp>
        <p:nvSpPr>
          <p:cNvPr id="5" name="Textfeld 4"/>
          <p:cNvSpPr txBox="1"/>
          <p:nvPr/>
        </p:nvSpPr>
        <p:spPr>
          <a:xfrm>
            <a:off x="3433235" y="551782"/>
            <a:ext cx="199822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350" dirty="0"/>
              <a:t>Grant et al Rad Res 2017 </a:t>
            </a:r>
            <a:r>
              <a:rPr lang="de-DE" sz="1350" dirty="0" err="1"/>
              <a:t>Fig</a:t>
            </a:r>
            <a:r>
              <a:rPr lang="de-DE" sz="1350" dirty="0"/>
              <a:t> 4</a:t>
            </a: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9802" y="1151108"/>
            <a:ext cx="2690009" cy="1679264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97814" y="2672917"/>
            <a:ext cx="2581997" cy="1617629"/>
          </a:xfrm>
          <a:prstGeom prst="rect">
            <a:avLst/>
          </a:prstGeom>
        </p:spPr>
      </p:pic>
      <p:sp>
        <p:nvSpPr>
          <p:cNvPr id="4" name="Pfeil nach unten 3"/>
          <p:cNvSpPr/>
          <p:nvPr/>
        </p:nvSpPr>
        <p:spPr>
          <a:xfrm>
            <a:off x="3918782" y="5927637"/>
            <a:ext cx="432048" cy="32403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350"/>
          </a:p>
        </p:txBody>
      </p:sp>
      <p:pic>
        <p:nvPicPr>
          <p:cNvPr id="15" name="Grafik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6978" y="715839"/>
            <a:ext cx="5528025" cy="3450922"/>
          </a:xfrm>
          <a:prstGeom prst="rect">
            <a:avLst/>
          </a:prstGeom>
        </p:spPr>
      </p:pic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F9E9B207-0B9A-42E9-BFFA-FC258C0DEC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94900-3478-4577-B941-88D63E370000}" type="slidenum">
              <a:rPr lang="de-DE" smtClean="0"/>
              <a:pPr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1034423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Graphic spid="20" grpId="0">
        <p:bldAsOne/>
      </p:bldGraphic>
      <p:bldGraphic spid="24" grpId="0">
        <p:bldAsOne/>
      </p:bldGraphic>
      <p:bldP spid="3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167B078A-9176-49E0-850E-F8EBEE5513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90418"/>
            <a:ext cx="7474591" cy="2139534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E6452617-A93C-4B3D-8953-EC24B35ECB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2708920"/>
            <a:ext cx="7776864" cy="3248712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3161F9D3-C67A-40E9-BD0E-1E6FB5BF274F}"/>
              </a:ext>
            </a:extLst>
          </p:cNvPr>
          <p:cNvSpPr txBox="1"/>
          <p:nvPr/>
        </p:nvSpPr>
        <p:spPr>
          <a:xfrm>
            <a:off x="3563888" y="2247255"/>
            <a:ext cx="26642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All solid </a:t>
            </a:r>
            <a:r>
              <a:rPr lang="de-DE" dirty="0" err="1"/>
              <a:t>cancer</a:t>
            </a:r>
            <a:endParaRPr lang="de-DE" dirty="0"/>
          </a:p>
          <a:p>
            <a:r>
              <a:rPr lang="de-DE" dirty="0"/>
              <a:t>100mSv </a:t>
            </a:r>
            <a:r>
              <a:rPr lang="de-DE" dirty="0" err="1"/>
              <a:t>effective</a:t>
            </a:r>
            <a:r>
              <a:rPr lang="de-DE" dirty="0"/>
              <a:t> dose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3621978"/>
      </p:ext>
    </p:extLst>
  </p:cSld>
  <p:clrMapOvr>
    <a:masterClrMapping/>
  </p:clrMapOvr>
</p:sld>
</file>

<file path=ppt/theme/theme1.xml><?xml version="1.0" encoding="utf-8"?>
<a:theme xmlns:a="http://schemas.openxmlformats.org/drawingml/2006/main" name="KIT-PPT_Master_en_2016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D9D9D9"/>
      </a:lt2>
      <a:accent1>
        <a:srgbClr val="009682"/>
      </a:accent1>
      <a:accent2>
        <a:srgbClr val="4664AA"/>
      </a:accent2>
      <a:accent3>
        <a:srgbClr val="FFFFFF"/>
      </a:accent3>
      <a:accent4>
        <a:srgbClr val="000000"/>
      </a:accent4>
      <a:accent5>
        <a:srgbClr val="AAC9C1"/>
      </a:accent5>
      <a:accent6>
        <a:srgbClr val="3F5A9A"/>
      </a:accent6>
      <a:hlink>
        <a:srgbClr val="808080"/>
      </a:hlink>
      <a:folHlink>
        <a:srgbClr val="7D92C3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D9D9D9"/>
        </a:lt2>
        <a:accent1>
          <a:srgbClr val="009682"/>
        </a:accent1>
        <a:accent2>
          <a:srgbClr val="4664AA"/>
        </a:accent2>
        <a:accent3>
          <a:srgbClr val="FFFFFF"/>
        </a:accent3>
        <a:accent4>
          <a:srgbClr val="000000"/>
        </a:accent4>
        <a:accent5>
          <a:srgbClr val="AAC9C1"/>
        </a:accent5>
        <a:accent6>
          <a:srgbClr val="3F5A9A"/>
        </a:accent6>
        <a:hlink>
          <a:srgbClr val="808080"/>
        </a:hlink>
        <a:folHlink>
          <a:srgbClr val="7D92C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KIT-PPT_Master_en_2016</Template>
  <TotalTime>0</TotalTime>
  <Words>1192</Words>
  <Application>Microsoft Office PowerPoint</Application>
  <PresentationFormat>Bildschirmpräsentation (4:3)</PresentationFormat>
  <Paragraphs>158</Paragraphs>
  <Slides>15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15</vt:i4>
      </vt:variant>
    </vt:vector>
  </HeadingPairs>
  <TitlesOfParts>
    <vt:vector size="20" baseType="lpstr">
      <vt:lpstr>Arial</vt:lpstr>
      <vt:lpstr>Calibri</vt:lpstr>
      <vt:lpstr>Interstate-Regular</vt:lpstr>
      <vt:lpstr>Times New Roman</vt:lpstr>
      <vt:lpstr>KIT-PPT_Master_en_2016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Karlsruhe Institute of Technology (KIT)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Raskob, Wolfgang (IKET)</dc:creator>
  <cp:lastModifiedBy>Linda Walsh</cp:lastModifiedBy>
  <cp:revision>85</cp:revision>
  <dcterms:created xsi:type="dcterms:W3CDTF">2015-12-14T06:33:20Z</dcterms:created>
  <dcterms:modified xsi:type="dcterms:W3CDTF">2019-11-25T15:47:13Z</dcterms:modified>
</cp:coreProperties>
</file>