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64" r:id="rId2"/>
    <p:sldId id="269" r:id="rId3"/>
    <p:sldId id="266" r:id="rId4"/>
    <p:sldId id="268" r:id="rId5"/>
    <p:sldId id="267" r:id="rId6"/>
    <p:sldId id="272" r:id="rId7"/>
    <p:sldId id="274" r:id="rId8"/>
    <p:sldId id="276" r:id="rId9"/>
    <p:sldId id="279" r:id="rId10"/>
    <p:sldId id="280" r:id="rId11"/>
    <p:sldId id="282" r:id="rId12"/>
    <p:sldId id="283" r:id="rId13"/>
    <p:sldId id="302" r:id="rId14"/>
    <p:sldId id="285" r:id="rId15"/>
    <p:sldId id="288" r:id="rId16"/>
    <p:sldId id="299" r:id="rId17"/>
    <p:sldId id="289" r:id="rId18"/>
    <p:sldId id="290" r:id="rId19"/>
    <p:sldId id="291" r:id="rId20"/>
    <p:sldId id="303" r:id="rId21"/>
    <p:sldId id="301" r:id="rId22"/>
    <p:sldId id="295" r:id="rId23"/>
    <p:sldId id="297" r:id="rId2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5A6EB4"/>
    <a:srgbClr val="50AAE6"/>
    <a:srgbClr val="A00078"/>
    <a:srgbClr val="A01E28"/>
    <a:srgbClr val="A08232"/>
    <a:srgbClr val="DCA01E"/>
    <a:srgbClr val="FA8214"/>
    <a:srgbClr val="82BE3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463" autoAdjust="0"/>
    <p:restoredTop sz="91212" autoAdjust="0"/>
  </p:normalViewPr>
  <p:slideViewPr>
    <p:cSldViewPr>
      <p:cViewPr>
        <p:scale>
          <a:sx n="75" d="100"/>
          <a:sy n="75" d="100"/>
        </p:scale>
        <p:origin x="-702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 smtClean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‹Nº›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329FC-432F-4936-861C-1995AD27173D}" type="slidenum">
              <a:rPr lang="es-ES" smtClean="0"/>
              <a:pPr/>
              <a:t>19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927935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=""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=""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065063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="" xmlns:p14="http://schemas.microsoft.com/office/powerpoint/2010/main" val="124774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469217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622904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=""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=""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=""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=""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Click to add text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‹Nº›</a:t>
            </a:fld>
            <a:endParaRPr lang="de-DE" altLang="de-DE" sz="900" b="1" dirty="0" smtClean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02.12.2019</a:t>
            </a:fld>
            <a:endParaRPr lang="de-DE" altLang="de-DE" sz="900" dirty="0" smtClean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 cstate="print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lab.com/GKrok/idose" TargetMode="External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wikihow.tech/Install-APK-Files-on-Android" TargetMode="External"/><Relationship Id="rId5" Type="http://schemas.openxmlformats.org/officeDocument/2006/relationships/hyperlink" Target="https://gitlab.com/GKrok/idose/blob/master/idose.apk" TargetMode="External"/><Relationship Id="rId4" Type="http://schemas.openxmlformats.org/officeDocument/2006/relationships/hyperlink" Target="https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5288" y="1412875"/>
            <a:ext cx="8389937" cy="1373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de-DE" sz="2600" b="1" dirty="0" smtClean="0">
              <a:solidFill>
                <a:schemeClr val="tx2"/>
              </a:solidFill>
            </a:endParaRPr>
          </a:p>
          <a:p>
            <a:pPr algn="ctr" eaLnBrk="1" hangingPunct="1">
              <a:lnSpc>
                <a:spcPct val="90000"/>
              </a:lnSpc>
            </a:pPr>
            <a:endParaRPr lang="en-US" altLang="de-DE" sz="2600" b="1" dirty="0" smtClean="0">
              <a:solidFill>
                <a:schemeClr val="tx2"/>
              </a:solidFill>
            </a:endParaRPr>
          </a:p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 smtClean="0">
                <a:solidFill>
                  <a:schemeClr val="tx2"/>
                </a:solidFill>
              </a:rPr>
              <a:t>Working Group 2 – Task 2.2</a:t>
            </a:r>
          </a:p>
          <a:p>
            <a:pPr algn="ctr" eaLnBrk="1" hangingPunct="1">
              <a:lnSpc>
                <a:spcPct val="90000"/>
              </a:lnSpc>
            </a:pPr>
            <a:endParaRPr lang="en-US" altLang="de-DE" sz="2600" b="1" dirty="0" smtClean="0">
              <a:solidFill>
                <a:schemeClr val="tx2"/>
              </a:solidFill>
            </a:endParaRPr>
          </a:p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 smtClean="0">
                <a:solidFill>
                  <a:schemeClr val="tx2"/>
                </a:solidFill>
              </a:rPr>
              <a:t>Measurements of Individual Doses</a:t>
            </a:r>
            <a:endParaRPr lang="en-US" altLang="de-DE" sz="2200" b="1" dirty="0">
              <a:solidFill>
                <a:schemeClr val="tx2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571472" y="3786190"/>
            <a:ext cx="8358246" cy="264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None/>
            </a:pPr>
            <a:r>
              <a:rPr lang="en-US" sz="1800" b="1" dirty="0" smtClean="0"/>
              <a:t>M.A. López</a:t>
            </a:r>
            <a:r>
              <a:rPr lang="en-US" sz="1800" b="1" baseline="30000" dirty="0" smtClean="0"/>
              <a:t>1</a:t>
            </a:r>
            <a:r>
              <a:rPr lang="en-US" sz="1800" dirty="0" smtClean="0"/>
              <a:t>, V. Berkovskyy</a:t>
            </a:r>
            <a:r>
              <a:rPr lang="en-US" sz="1800" baseline="30000" dirty="0" smtClean="0"/>
              <a:t>2</a:t>
            </a:r>
            <a:r>
              <a:rPr lang="en-US" sz="1800" i="1" dirty="0" smtClean="0"/>
              <a:t>, </a:t>
            </a:r>
            <a:r>
              <a:rPr lang="en-US" sz="1800" dirty="0" smtClean="0"/>
              <a:t>G. Ratia</a:t>
            </a:r>
            <a:r>
              <a:rPr lang="en-US" sz="1800" baseline="30000" dirty="0" smtClean="0"/>
              <a:t>2 </a:t>
            </a:r>
            <a:r>
              <a:rPr lang="en-US" sz="1800" dirty="0" smtClean="0"/>
              <a:t>, C. Challeton-de-Vathaire</a:t>
            </a:r>
            <a:r>
              <a:rPr lang="en-US" sz="1800" baseline="30000" dirty="0" smtClean="0"/>
              <a:t>3</a:t>
            </a:r>
            <a:r>
              <a:rPr lang="en-US" sz="1800" dirty="0" smtClean="0"/>
              <a:t>, E. Davesne</a:t>
            </a:r>
            <a:r>
              <a:rPr lang="en-US" sz="1800" baseline="30000" dirty="0" smtClean="0"/>
              <a:t>3</a:t>
            </a:r>
            <a:r>
              <a:rPr lang="en-US" sz="1800" dirty="0" smtClean="0"/>
              <a:t>, J. Eakins</a:t>
            </a:r>
            <a:r>
              <a:rPr lang="en-US" sz="1800" baseline="30000" dirty="0" smtClean="0"/>
              <a:t>4</a:t>
            </a:r>
            <a:r>
              <a:rPr lang="en-US" sz="1800" dirty="0" smtClean="0"/>
              <a:t>, D. Franck</a:t>
            </a:r>
            <a:r>
              <a:rPr lang="en-US" sz="1800" baseline="30000" dirty="0" smtClean="0"/>
              <a:t>3</a:t>
            </a:r>
            <a:r>
              <a:rPr lang="en-US" sz="1800" dirty="0" smtClean="0"/>
              <a:t>, A. Giussani</a:t>
            </a:r>
            <a:r>
              <a:rPr lang="en-US" sz="1800" baseline="30000" dirty="0" smtClean="0"/>
              <a:t>5 </a:t>
            </a:r>
            <a:r>
              <a:rPr lang="en-US" sz="1800" dirty="0" smtClean="0"/>
              <a:t>, D. Gregoratto</a:t>
            </a:r>
            <a:r>
              <a:rPr lang="en-US" sz="1800" baseline="30000" dirty="0" smtClean="0"/>
              <a:t>4</a:t>
            </a:r>
            <a:r>
              <a:rPr lang="en-US" sz="1800" dirty="0" smtClean="0"/>
              <a:t>, Hernandez</a:t>
            </a:r>
            <a:r>
              <a:rPr lang="en-US" sz="1800" baseline="30000" dirty="0" smtClean="0"/>
              <a:t>1</a:t>
            </a:r>
            <a:r>
              <a:rPr lang="en-US" sz="1800" dirty="0" smtClean="0"/>
              <a:t>, U. Kulka</a:t>
            </a:r>
            <a:r>
              <a:rPr lang="en-US" sz="1800" baseline="30000" dirty="0" smtClean="0"/>
              <a:t>5</a:t>
            </a:r>
            <a:r>
              <a:rPr lang="en-US" sz="1800" dirty="0" smtClean="0"/>
              <a:t>,                  A. Mafodda</a:t>
            </a:r>
            <a:r>
              <a:rPr lang="en-US" sz="1800" baseline="30000" dirty="0" smtClean="0"/>
              <a:t>6</a:t>
            </a:r>
            <a:r>
              <a:rPr lang="en-US" sz="1800" dirty="0" smtClean="0"/>
              <a:t>, J.W. Marsh</a:t>
            </a:r>
            <a:r>
              <a:rPr lang="en-US" sz="1800" baseline="30000" dirty="0" smtClean="0"/>
              <a:t>4</a:t>
            </a:r>
            <a:r>
              <a:rPr lang="en-US" sz="1800" dirty="0" smtClean="0"/>
              <a:t>, J.F. Navarro</a:t>
            </a:r>
            <a:r>
              <a:rPr lang="en-US" sz="1800" baseline="30000" dirty="0" smtClean="0"/>
              <a:t>1</a:t>
            </a:r>
            <a:r>
              <a:rPr lang="en-US" sz="1800" dirty="0" smtClean="0"/>
              <a:t>, B. Pérez</a:t>
            </a:r>
            <a:r>
              <a:rPr lang="en-US" sz="1800" baseline="30000" dirty="0" smtClean="0"/>
              <a:t>1</a:t>
            </a:r>
            <a:r>
              <a:rPr lang="en-US" sz="1800" dirty="0" smtClean="0"/>
              <a:t>, I. Sierra</a:t>
            </a:r>
            <a:r>
              <a:rPr lang="en-US" sz="1800" baseline="30000" dirty="0" smtClean="0"/>
              <a:t>1</a:t>
            </a:r>
            <a:r>
              <a:rPr lang="en-US" sz="1800" dirty="0" smtClean="0"/>
              <a:t>, C. Woda</a:t>
            </a:r>
            <a:r>
              <a:rPr lang="en-US" sz="1800" baseline="30000" dirty="0" smtClean="0"/>
              <a:t>6</a:t>
            </a:r>
            <a:endParaRPr lang="de-DE" altLang="de-DE" sz="1800" noProof="1" smtClean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857356" y="4857760"/>
            <a:ext cx="5929354" cy="17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400" baseline="30000" dirty="0" smtClean="0"/>
              <a:t>1</a:t>
            </a:r>
            <a:r>
              <a:rPr lang="en-US" sz="1400" dirty="0" smtClean="0"/>
              <a:t>CIEMAT, Madrid, Spain</a:t>
            </a:r>
            <a:endParaRPr lang="es-ES" sz="1400" dirty="0" smtClean="0"/>
          </a:p>
          <a:p>
            <a:r>
              <a:rPr lang="fr-FR" sz="1400" baseline="30000" dirty="0" smtClean="0"/>
              <a:t>2</a:t>
            </a:r>
            <a:r>
              <a:rPr lang="fr-FR" sz="1400" dirty="0" smtClean="0"/>
              <a:t>RPI, </a:t>
            </a:r>
            <a:r>
              <a:rPr lang="fr-FR" sz="1400" dirty="0" err="1" smtClean="0"/>
              <a:t>Kyiv</a:t>
            </a:r>
            <a:r>
              <a:rPr lang="fr-FR" sz="1400" dirty="0" smtClean="0"/>
              <a:t>, Ukraine</a:t>
            </a:r>
            <a:endParaRPr lang="es-ES" sz="1400" dirty="0" smtClean="0"/>
          </a:p>
          <a:p>
            <a:r>
              <a:rPr lang="fr-FR" sz="1400" baseline="30000" dirty="0" smtClean="0"/>
              <a:t>3</a:t>
            </a:r>
            <a:r>
              <a:rPr lang="fr-FR" sz="1400" dirty="0" smtClean="0"/>
              <a:t>IRSN, Fontenay-aux-Roses, France</a:t>
            </a:r>
            <a:endParaRPr lang="es-ES" sz="1400" dirty="0" smtClean="0"/>
          </a:p>
          <a:p>
            <a:r>
              <a:rPr lang="en-US" sz="1400" baseline="30000" dirty="0" smtClean="0"/>
              <a:t>4</a:t>
            </a:r>
            <a:r>
              <a:rPr lang="en-US" sz="1400" dirty="0" smtClean="0"/>
              <a:t> PHE, Chilton, United Kingdom </a:t>
            </a:r>
          </a:p>
          <a:p>
            <a:r>
              <a:rPr lang="en-US" sz="1400" baseline="30000" dirty="0" smtClean="0"/>
              <a:t>5 </a:t>
            </a:r>
            <a:r>
              <a:rPr lang="en-US" sz="1400" dirty="0" err="1" smtClean="0"/>
              <a:t>BfS</a:t>
            </a:r>
            <a:r>
              <a:rPr lang="en-US" sz="1400" dirty="0" smtClean="0"/>
              <a:t>, Munich, Germany</a:t>
            </a:r>
          </a:p>
          <a:p>
            <a:r>
              <a:rPr lang="en-US" sz="1400" baseline="30000" dirty="0" smtClean="0"/>
              <a:t>6</a:t>
            </a:r>
            <a:r>
              <a:rPr lang="es-ES" sz="1400" dirty="0" smtClean="0"/>
              <a:t>HMGU, </a:t>
            </a:r>
            <a:r>
              <a:rPr lang="es-ES" sz="1400" dirty="0" err="1" smtClean="0"/>
              <a:t>Munich</a:t>
            </a:r>
            <a:r>
              <a:rPr lang="es-ES" sz="1400" dirty="0" smtClean="0"/>
              <a:t>, </a:t>
            </a:r>
            <a:r>
              <a:rPr lang="es-ES" sz="1400" dirty="0" err="1" smtClean="0"/>
              <a:t>Germany</a:t>
            </a:r>
            <a:endParaRPr lang="es-ES" sz="1400" dirty="0" smtClean="0"/>
          </a:p>
          <a:p>
            <a:pPr eaLnBrk="1" hangingPunct="1">
              <a:spcBef>
                <a:spcPct val="50000"/>
              </a:spcBef>
              <a:buNone/>
            </a:pPr>
            <a:endParaRPr lang="de-DE" altLang="de-DE" sz="1600" noProof="1" smtClean="0"/>
          </a:p>
          <a:p>
            <a:pPr algn="ctr" eaLnBrk="1" hangingPunct="1">
              <a:spcBef>
                <a:spcPct val="50000"/>
              </a:spcBef>
              <a:buNone/>
            </a:pPr>
            <a:endParaRPr lang="de-DE" altLang="de-DE" sz="1600" noProof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 Título"/>
          <p:cNvSpPr txBox="1">
            <a:spLocks/>
          </p:cNvSpPr>
          <p:nvPr/>
        </p:nvSpPr>
        <p:spPr>
          <a:xfrm>
            <a:off x="716629" y="214290"/>
            <a:ext cx="7632848" cy="1590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b="1" dirty="0" smtClean="0">
                <a:solidFill>
                  <a:srgbClr val="002060"/>
                </a:solidFill>
              </a:rPr>
              <a:t> IDOSE: Data Processing Unit for Thyroid Monitoring (RPI)</a:t>
            </a:r>
          </a:p>
          <a:p>
            <a:pPr>
              <a:spcBef>
                <a:spcPct val="0"/>
              </a:spcBef>
              <a:defRPr/>
            </a:pPr>
            <a:r>
              <a:rPr lang="en-GB" dirty="0"/>
              <a:t> </a:t>
            </a:r>
            <a:endParaRPr lang="en-GB" dirty="0" smtClean="0"/>
          </a:p>
          <a:p>
            <a:pPr>
              <a:spcBef>
                <a:spcPct val="0"/>
              </a:spcBef>
              <a:defRPr/>
            </a:pPr>
            <a:r>
              <a:rPr lang="en-GB" dirty="0" smtClean="0"/>
              <a:t> </a:t>
            </a:r>
            <a:r>
              <a:rPr lang="en-GB" b="1" dirty="0" smtClean="0"/>
              <a:t>Measurements </a:t>
            </a:r>
            <a:r>
              <a:rPr lang="en-GB" b="1" dirty="0"/>
              <a:t>of I-131 and I-132 content </a:t>
            </a:r>
            <a:r>
              <a:rPr lang="en-GB" b="1" dirty="0" smtClean="0"/>
              <a:t>(</a:t>
            </a:r>
            <a:r>
              <a:rPr lang="en-GB" b="1" dirty="0" err="1" smtClean="0"/>
              <a:t>Bq</a:t>
            </a:r>
            <a:r>
              <a:rPr lang="en-GB" b="1" dirty="0" smtClean="0"/>
              <a:t>) in </a:t>
            </a:r>
            <a:r>
              <a:rPr lang="en-GB" b="1" dirty="0"/>
              <a:t>the thyroid gland</a:t>
            </a:r>
            <a:endParaRPr lang="es-ES" b="1" dirty="0"/>
          </a:p>
          <a:p>
            <a:pPr lvl="0">
              <a:spcBef>
                <a:spcPct val="0"/>
              </a:spcBef>
              <a:defRPr/>
            </a:pPr>
            <a:endParaRPr kumimoji="0" lang="en-GB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2317348"/>
            <a:ext cx="2542373" cy="3933977"/>
          </a:xfrm>
          <a:prstGeom prst="rect">
            <a:avLst/>
          </a:prstGeom>
          <a:ln>
            <a:noFill/>
          </a:ln>
        </p:spPr>
      </p:pic>
      <p:pic>
        <p:nvPicPr>
          <p:cNvPr id="14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006" y="2297288"/>
            <a:ext cx="2448159" cy="4029247"/>
          </a:xfrm>
          <a:prstGeom prst="rect">
            <a:avLst/>
          </a:prstGeom>
          <a:ln>
            <a:noFill/>
          </a:ln>
        </p:spPr>
      </p:pic>
      <p:pic>
        <p:nvPicPr>
          <p:cNvPr id="15" name="Рисунок 6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015" y="2329662"/>
            <a:ext cx="2561446" cy="3996873"/>
          </a:xfrm>
          <a:prstGeom prst="rect">
            <a:avLst/>
          </a:prstGeom>
          <a:ln>
            <a:noFill/>
          </a:ln>
        </p:spPr>
      </p:pic>
      <p:sp>
        <p:nvSpPr>
          <p:cNvPr id="16" name="15 CuadroTexto"/>
          <p:cNvSpPr txBox="1"/>
          <p:nvPr/>
        </p:nvSpPr>
        <p:spPr>
          <a:xfrm>
            <a:off x="827391" y="1511366"/>
            <a:ext cx="2116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List</a:t>
            </a:r>
            <a:r>
              <a:rPr lang="es-ES" dirty="0" smtClean="0"/>
              <a:t> of </a:t>
            </a:r>
            <a:r>
              <a:rPr lang="es-ES" dirty="0" err="1" smtClean="0"/>
              <a:t>results</a:t>
            </a:r>
            <a:r>
              <a:rPr lang="es-ES" dirty="0" smtClean="0"/>
              <a:t> of </a:t>
            </a:r>
            <a:r>
              <a:rPr lang="es-ES" dirty="0" err="1" smtClean="0"/>
              <a:t>monitoring</a:t>
            </a:r>
            <a:r>
              <a:rPr lang="es-ES" dirty="0" smtClean="0"/>
              <a:t> data</a:t>
            </a:r>
            <a:endParaRPr lang="es-ES" dirty="0"/>
          </a:p>
        </p:txBody>
      </p:sp>
      <p:sp>
        <p:nvSpPr>
          <p:cNvPr id="17" name="16 CuadroTexto"/>
          <p:cNvSpPr txBox="1"/>
          <p:nvPr/>
        </p:nvSpPr>
        <p:spPr>
          <a:xfrm>
            <a:off x="3214678" y="1500174"/>
            <a:ext cx="1994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Plot</a:t>
            </a:r>
            <a:r>
              <a:rPr lang="es-ES" dirty="0" smtClean="0"/>
              <a:t> of </a:t>
            </a:r>
            <a:r>
              <a:rPr lang="es-ES" dirty="0" err="1" smtClean="0"/>
              <a:t>monitoring</a:t>
            </a:r>
            <a:r>
              <a:rPr lang="es-ES" dirty="0" smtClean="0"/>
              <a:t> data vs time</a:t>
            </a:r>
            <a:endParaRPr lang="es-ES" dirty="0"/>
          </a:p>
        </p:txBody>
      </p:sp>
      <p:sp>
        <p:nvSpPr>
          <p:cNvPr id="18" name="17 CuadroTexto"/>
          <p:cNvSpPr txBox="1"/>
          <p:nvPr/>
        </p:nvSpPr>
        <p:spPr>
          <a:xfrm>
            <a:off x="5929322" y="1714488"/>
            <a:ext cx="1994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Monitoring</a:t>
            </a:r>
            <a:r>
              <a:rPr lang="es-ES" dirty="0" smtClean="0"/>
              <a:t> data</a:t>
            </a:r>
            <a:endParaRPr lang="es-ES" dirty="0"/>
          </a:p>
        </p:txBody>
      </p:sp>
      <p:sp>
        <p:nvSpPr>
          <p:cNvPr id="3" name="2 CuadroTexto"/>
          <p:cNvSpPr txBox="1"/>
          <p:nvPr/>
        </p:nvSpPr>
        <p:spPr>
          <a:xfrm>
            <a:off x="6084932" y="4496999"/>
            <a:ext cx="27733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Date </a:t>
            </a:r>
          </a:p>
          <a:p>
            <a:r>
              <a:rPr lang="es-ES" b="1" dirty="0" err="1" smtClean="0"/>
              <a:t>Activity</a:t>
            </a:r>
            <a:r>
              <a:rPr lang="es-ES" b="1" dirty="0" smtClean="0"/>
              <a:t> (</a:t>
            </a:r>
            <a:r>
              <a:rPr lang="es-ES" b="1" dirty="0" err="1" smtClean="0"/>
              <a:t>kBq</a:t>
            </a:r>
            <a:r>
              <a:rPr lang="es-ES" b="1" dirty="0" smtClean="0"/>
              <a:t>)</a:t>
            </a:r>
          </a:p>
          <a:p>
            <a:r>
              <a:rPr lang="es-ES" b="1" dirty="0" err="1" smtClean="0"/>
              <a:t>Uncertainty</a:t>
            </a:r>
            <a:r>
              <a:rPr lang="es-ES" b="1" dirty="0" smtClean="0"/>
              <a:t> (%)</a:t>
            </a:r>
          </a:p>
          <a:p>
            <a:r>
              <a:rPr lang="es-ES" b="1" dirty="0" smtClean="0"/>
              <a:t>MDA (</a:t>
            </a:r>
            <a:r>
              <a:rPr lang="es-ES" b="1" dirty="0" err="1" smtClean="0"/>
              <a:t>kBq</a:t>
            </a:r>
            <a:r>
              <a:rPr lang="es-ES" b="1" dirty="0" smtClean="0"/>
              <a:t>)</a:t>
            </a:r>
          </a:p>
          <a:p>
            <a:r>
              <a:rPr lang="es-ES" b="1" dirty="0" err="1" smtClean="0"/>
              <a:t>Location</a:t>
            </a:r>
            <a:r>
              <a:rPr lang="es-ES" b="1" dirty="0" smtClean="0"/>
              <a:t> (</a:t>
            </a:r>
            <a:r>
              <a:rPr lang="es-ES" b="1" dirty="0" err="1" smtClean="0"/>
              <a:t>Latitude</a:t>
            </a:r>
            <a:r>
              <a:rPr lang="es-ES" b="1" dirty="0" smtClean="0"/>
              <a:t>, </a:t>
            </a:r>
            <a:r>
              <a:rPr lang="es-ES" b="1" dirty="0" err="1" smtClean="0"/>
              <a:t>Longitude</a:t>
            </a:r>
            <a:r>
              <a:rPr lang="es-ES" dirty="0" smtClean="0"/>
              <a:t>) </a:t>
            </a:r>
            <a:endParaRPr lang="es-ES" dirty="0"/>
          </a:p>
        </p:txBody>
      </p:sp>
      <p:sp>
        <p:nvSpPr>
          <p:cNvPr id="9" name="8 Flecha arriba"/>
          <p:cNvSpPr/>
          <p:nvPr/>
        </p:nvSpPr>
        <p:spPr>
          <a:xfrm>
            <a:off x="6909317" y="4457528"/>
            <a:ext cx="500348" cy="32056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237466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 Título"/>
          <p:cNvSpPr txBox="1">
            <a:spLocks/>
          </p:cNvSpPr>
          <p:nvPr/>
        </p:nvSpPr>
        <p:spPr>
          <a:xfrm>
            <a:off x="583302" y="71414"/>
            <a:ext cx="7632848" cy="18448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>
              <a:defRPr/>
            </a:pPr>
            <a:r>
              <a:rPr lang="en-GB" b="1" dirty="0" smtClean="0">
                <a:solidFill>
                  <a:srgbClr val="002060"/>
                </a:solidFill>
              </a:rPr>
              <a:t>IDOSE: Data Processing Unit for Thyroid Monitoring (RPI) </a:t>
            </a:r>
          </a:p>
          <a:p>
            <a:pPr lvl="0">
              <a:defRPr/>
            </a:pPr>
            <a:endParaRPr lang="en-GB" b="1" dirty="0" smtClean="0">
              <a:solidFill>
                <a:srgbClr val="002060"/>
              </a:solidFill>
            </a:endParaRPr>
          </a:p>
          <a:p>
            <a:pPr lvl="0">
              <a:defRPr/>
            </a:pPr>
            <a:r>
              <a:rPr lang="en-GB" dirty="0" smtClean="0"/>
              <a:t>Definition </a:t>
            </a:r>
            <a:r>
              <a:rPr lang="en-GB" dirty="0"/>
              <a:t>of the general </a:t>
            </a:r>
            <a:r>
              <a:rPr lang="en-GB" b="1" dirty="0"/>
              <a:t>settings of the program </a:t>
            </a:r>
            <a:r>
              <a:rPr lang="en-GB" dirty="0"/>
              <a:t>and for reviewing of the reference information on the </a:t>
            </a:r>
            <a:r>
              <a:rPr lang="en-GB" b="1" u="sng" dirty="0"/>
              <a:t>“dose per content” functions</a:t>
            </a:r>
            <a:endParaRPr lang="es-ES" b="1" u="sng" dirty="0"/>
          </a:p>
          <a:p>
            <a:pPr lvl="0">
              <a:spcBef>
                <a:spcPct val="0"/>
              </a:spcBef>
              <a:defRPr/>
            </a:pPr>
            <a:endParaRPr kumimoji="0" lang="en-GB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78" y="1814514"/>
            <a:ext cx="2232248" cy="4422204"/>
          </a:xfrm>
          <a:prstGeom prst="rect">
            <a:avLst/>
          </a:prstGeom>
        </p:spPr>
      </p:pic>
      <p:pic>
        <p:nvPicPr>
          <p:cNvPr id="7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314" y="1844230"/>
            <a:ext cx="2448272" cy="3905324"/>
          </a:xfrm>
          <a:prstGeom prst="rect">
            <a:avLst/>
          </a:prstGeom>
        </p:spPr>
      </p:pic>
      <p:pic>
        <p:nvPicPr>
          <p:cNvPr id="8" name="Рисунок 8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822" y="1844230"/>
            <a:ext cx="2952556" cy="4536504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357158" y="3796892"/>
            <a:ext cx="221457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 smtClean="0"/>
              <a:t>Infant</a:t>
            </a:r>
            <a:endParaRPr lang="es-ES" b="1" dirty="0" smtClean="0"/>
          </a:p>
          <a:p>
            <a:r>
              <a:rPr lang="es-ES" b="1" dirty="0" smtClean="0"/>
              <a:t>1-y </a:t>
            </a:r>
            <a:r>
              <a:rPr lang="es-ES" b="1" dirty="0" err="1" smtClean="0"/>
              <a:t>old</a:t>
            </a:r>
            <a:r>
              <a:rPr lang="es-ES" b="1" dirty="0" smtClean="0"/>
              <a:t> </a:t>
            </a:r>
            <a:r>
              <a:rPr lang="es-ES" b="1" dirty="0" err="1" smtClean="0"/>
              <a:t>child</a:t>
            </a:r>
            <a:endParaRPr lang="es-ES" b="1" dirty="0" smtClean="0"/>
          </a:p>
          <a:p>
            <a:r>
              <a:rPr lang="es-ES" b="1" dirty="0" smtClean="0"/>
              <a:t>5-y </a:t>
            </a:r>
            <a:r>
              <a:rPr lang="es-ES" b="1" dirty="0" err="1" smtClean="0"/>
              <a:t>old</a:t>
            </a:r>
            <a:r>
              <a:rPr lang="es-ES" b="1" dirty="0" smtClean="0"/>
              <a:t> </a:t>
            </a:r>
            <a:r>
              <a:rPr lang="es-ES" b="1" dirty="0" err="1" smtClean="0"/>
              <a:t>child</a:t>
            </a:r>
            <a:endParaRPr lang="es-ES" b="1" dirty="0" smtClean="0"/>
          </a:p>
          <a:p>
            <a:r>
              <a:rPr lang="es-ES" b="1" dirty="0" smtClean="0"/>
              <a:t>10-y </a:t>
            </a:r>
            <a:r>
              <a:rPr lang="es-ES" b="1" dirty="0" err="1" smtClean="0"/>
              <a:t>old</a:t>
            </a:r>
            <a:r>
              <a:rPr lang="es-ES" b="1" dirty="0" smtClean="0"/>
              <a:t> </a:t>
            </a:r>
            <a:r>
              <a:rPr lang="es-ES" b="1" dirty="0" err="1" smtClean="0"/>
              <a:t>child</a:t>
            </a:r>
            <a:endParaRPr lang="es-ES" b="1" dirty="0" smtClean="0"/>
          </a:p>
          <a:p>
            <a:r>
              <a:rPr lang="es-ES" b="1" dirty="0" smtClean="0"/>
              <a:t>15-y </a:t>
            </a:r>
            <a:r>
              <a:rPr lang="es-ES" b="1" dirty="0" err="1" smtClean="0"/>
              <a:t>old</a:t>
            </a:r>
            <a:r>
              <a:rPr lang="es-ES" b="1" dirty="0" smtClean="0"/>
              <a:t> </a:t>
            </a:r>
            <a:r>
              <a:rPr lang="es-ES" b="1" dirty="0" err="1" smtClean="0"/>
              <a:t>child</a:t>
            </a:r>
            <a:endParaRPr lang="es-ES" b="1" dirty="0" smtClean="0"/>
          </a:p>
          <a:p>
            <a:r>
              <a:rPr lang="es-ES" b="1" dirty="0" err="1" smtClean="0"/>
              <a:t>Adult</a:t>
            </a:r>
            <a:r>
              <a:rPr lang="es-ES" b="1" dirty="0" smtClean="0"/>
              <a:t> </a:t>
            </a:r>
            <a:r>
              <a:rPr lang="es-ES" b="1" dirty="0" err="1" smtClean="0"/>
              <a:t>male</a:t>
            </a:r>
            <a:endParaRPr lang="es-ES" b="1" dirty="0" smtClean="0"/>
          </a:p>
          <a:p>
            <a:r>
              <a:rPr lang="es-ES" b="1" dirty="0" err="1" smtClean="0"/>
              <a:t>Adult</a:t>
            </a:r>
            <a:r>
              <a:rPr lang="es-ES" b="1" dirty="0" smtClean="0"/>
              <a:t> </a:t>
            </a:r>
            <a:r>
              <a:rPr lang="es-ES" b="1" dirty="0" err="1" smtClean="0"/>
              <a:t>female</a:t>
            </a:r>
            <a:endParaRPr lang="es-ES" b="1" dirty="0" smtClean="0"/>
          </a:p>
          <a:p>
            <a:endParaRPr lang="es-ES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275043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642910" y="0"/>
            <a:ext cx="7632848" cy="18448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en-GB" sz="2000" b="1" dirty="0" smtClean="0">
                <a:solidFill>
                  <a:srgbClr val="002060"/>
                </a:solidFill>
              </a:rPr>
              <a:t>IDOSE: Data Processing Unit for Thyroid Monitoring (RPI)</a:t>
            </a:r>
          </a:p>
          <a:p>
            <a:pPr lvl="0">
              <a:defRPr/>
            </a:pPr>
            <a:r>
              <a:rPr lang="en-GB" sz="2000" dirty="0" smtClean="0"/>
              <a:t> </a:t>
            </a:r>
          </a:p>
          <a:p>
            <a:r>
              <a:rPr lang="es-ES" sz="2000" b="1" dirty="0" err="1" smtClean="0"/>
              <a:t>Dose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Assessment</a:t>
            </a:r>
            <a:r>
              <a:rPr lang="es-ES" sz="2000" b="1" dirty="0" smtClean="0"/>
              <a:t> - </a:t>
            </a:r>
            <a:r>
              <a:rPr lang="es-ES" sz="2000" b="1" dirty="0" err="1" smtClean="0"/>
              <a:t>Inhalation</a:t>
            </a:r>
            <a:endParaRPr lang="es-ES" sz="2000" b="1" dirty="0"/>
          </a:p>
          <a:p>
            <a:pPr lvl="0">
              <a:spcBef>
                <a:spcPct val="0"/>
              </a:spcBef>
              <a:defRPr/>
            </a:pPr>
            <a:endParaRPr kumimoji="0" lang="en-GB" sz="2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Рисунок 9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50" y="1696344"/>
            <a:ext cx="2736304" cy="4248472"/>
          </a:xfrm>
          <a:prstGeom prst="rect">
            <a:avLst/>
          </a:prstGeom>
        </p:spPr>
      </p:pic>
      <p:pic>
        <p:nvPicPr>
          <p:cNvPr id="6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970" y="1730004"/>
            <a:ext cx="2845668" cy="4403918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642910" y="5949256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baseline="30000" dirty="0" smtClean="0"/>
              <a:t>131</a:t>
            </a:r>
            <a:r>
              <a:rPr lang="es-ES" b="1" dirty="0" smtClean="0"/>
              <a:t>I and </a:t>
            </a:r>
            <a:r>
              <a:rPr lang="es-ES" b="1" baseline="30000" dirty="0" smtClean="0"/>
              <a:t>132</a:t>
            </a:r>
            <a:r>
              <a:rPr lang="es-ES" b="1" dirty="0" smtClean="0"/>
              <a:t>I </a:t>
            </a:r>
            <a:r>
              <a:rPr lang="es-ES" b="1" dirty="0" err="1" smtClean="0"/>
              <a:t>monitoring</a:t>
            </a:r>
            <a:r>
              <a:rPr lang="es-ES" b="1" dirty="0" smtClean="0"/>
              <a:t> data</a:t>
            </a:r>
            <a:endParaRPr lang="es-ES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4429124" y="5169771"/>
            <a:ext cx="3857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err="1" smtClean="0"/>
              <a:t>Thyroid</a:t>
            </a:r>
            <a:r>
              <a:rPr lang="es-ES" sz="1600" b="1" dirty="0" smtClean="0"/>
              <a:t> </a:t>
            </a:r>
            <a:r>
              <a:rPr lang="es-ES" sz="1600" b="1" dirty="0" smtClean="0"/>
              <a:t>absorbed </a:t>
            </a:r>
            <a:r>
              <a:rPr lang="es-ES" sz="1600" b="1" dirty="0" err="1" smtClean="0"/>
              <a:t>dose</a:t>
            </a:r>
            <a:r>
              <a:rPr lang="es-ES" sz="1600" b="1" dirty="0" smtClean="0"/>
              <a:t> </a:t>
            </a:r>
            <a:r>
              <a:rPr lang="es-ES" sz="1600" b="1" dirty="0" smtClean="0"/>
              <a:t>(30 d) in Gy </a:t>
            </a:r>
          </a:p>
          <a:p>
            <a:r>
              <a:rPr lang="es-ES" sz="1600" b="1" dirty="0" err="1" smtClean="0"/>
              <a:t>Thyroid</a:t>
            </a:r>
            <a:r>
              <a:rPr lang="es-ES" sz="1600" b="1" dirty="0" smtClean="0"/>
              <a:t>  </a:t>
            </a:r>
            <a:r>
              <a:rPr lang="es-ES" sz="1600" b="1" dirty="0" smtClean="0"/>
              <a:t>absorbed </a:t>
            </a:r>
            <a:r>
              <a:rPr lang="es-ES" sz="1600" b="1" dirty="0" err="1" smtClean="0"/>
              <a:t>dose</a:t>
            </a:r>
            <a:r>
              <a:rPr lang="es-ES" sz="1600" b="1" dirty="0" smtClean="0"/>
              <a:t> </a:t>
            </a:r>
            <a:r>
              <a:rPr lang="es-ES" sz="1600" b="1" dirty="0" smtClean="0"/>
              <a:t>(70 y) in Gy. </a:t>
            </a:r>
          </a:p>
          <a:p>
            <a:r>
              <a:rPr lang="es-ES" sz="1600" b="1" dirty="0" err="1" smtClean="0"/>
              <a:t>Effective</a:t>
            </a:r>
            <a:r>
              <a:rPr lang="es-ES" sz="1600" b="1" dirty="0" smtClean="0"/>
              <a:t> </a:t>
            </a:r>
            <a:r>
              <a:rPr lang="es-ES" sz="1600" b="1" dirty="0" err="1" smtClean="0"/>
              <a:t>dose</a:t>
            </a:r>
            <a:r>
              <a:rPr lang="es-ES" sz="1600" b="1" dirty="0" smtClean="0"/>
              <a:t> in Sv  </a:t>
            </a:r>
            <a:endParaRPr lang="es-ES" sz="1600" b="1" dirty="0"/>
          </a:p>
        </p:txBody>
      </p:sp>
    </p:spTree>
    <p:extLst>
      <p:ext uri="{BB962C8B-B14F-4D97-AF65-F5344CB8AC3E}">
        <p14:creationId xmlns="" xmlns:p14="http://schemas.microsoft.com/office/powerpoint/2010/main" val="354075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428596" y="428604"/>
            <a:ext cx="8072494" cy="62865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s-ES" sz="2000" b="1" dirty="0" smtClean="0"/>
          </a:p>
          <a:p>
            <a:endParaRPr lang="es-ES" sz="2000" b="1" dirty="0" smtClean="0"/>
          </a:p>
          <a:p>
            <a:endParaRPr lang="es-ES" sz="2000" b="1" dirty="0" smtClean="0"/>
          </a:p>
          <a:p>
            <a:endParaRPr lang="es-ES" sz="2000" b="1" dirty="0" smtClean="0"/>
          </a:p>
          <a:p>
            <a:endParaRPr lang="en-GB" sz="2000" b="1" dirty="0" smtClean="0">
              <a:solidFill>
                <a:srgbClr val="002060"/>
              </a:solidFill>
            </a:endParaRPr>
          </a:p>
          <a:p>
            <a:endParaRPr lang="en-GB" sz="2000" b="1" dirty="0" smtClean="0">
              <a:solidFill>
                <a:srgbClr val="002060"/>
              </a:solidFill>
            </a:endParaRPr>
          </a:p>
          <a:p>
            <a:endParaRPr lang="en-GB" sz="2000" b="1" dirty="0" smtClean="0">
              <a:solidFill>
                <a:srgbClr val="002060"/>
              </a:solidFill>
            </a:endParaRPr>
          </a:p>
          <a:p>
            <a:endParaRPr lang="en-GB" sz="2000" b="1" dirty="0" smtClean="0">
              <a:solidFill>
                <a:srgbClr val="002060"/>
              </a:solidFill>
            </a:endParaRPr>
          </a:p>
          <a:p>
            <a:endParaRPr lang="en-GB" sz="2000" b="1" dirty="0" smtClean="0">
              <a:solidFill>
                <a:srgbClr val="002060"/>
              </a:solidFill>
            </a:endParaRPr>
          </a:p>
          <a:p>
            <a:endParaRPr lang="en-GB" sz="2000" b="1" dirty="0" smtClean="0">
              <a:solidFill>
                <a:srgbClr val="002060"/>
              </a:solidFill>
            </a:endParaRPr>
          </a:p>
          <a:p>
            <a:endParaRPr lang="en-GB" sz="2000" b="1" dirty="0" smtClean="0">
              <a:solidFill>
                <a:srgbClr val="002060"/>
              </a:solidFill>
            </a:endParaRPr>
          </a:p>
          <a:p>
            <a:r>
              <a:rPr lang="en-GB" sz="2000" b="1" dirty="0" smtClean="0">
                <a:solidFill>
                  <a:srgbClr val="002060"/>
                </a:solidFill>
              </a:rPr>
              <a:t>IDOSE: Data Processing Unit for Thyroid Monitoring (RPI)</a:t>
            </a:r>
          </a:p>
          <a:p>
            <a:r>
              <a:rPr lang="es-ES" sz="2000" b="1" dirty="0" err="1" smtClean="0"/>
              <a:t>Dose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Assessment</a:t>
            </a:r>
            <a:r>
              <a:rPr lang="es-ES" sz="2000" b="1" dirty="0" smtClean="0"/>
              <a:t> </a:t>
            </a:r>
            <a:r>
              <a:rPr lang="es-ES" sz="2000" dirty="0" smtClean="0"/>
              <a:t>– </a:t>
            </a:r>
            <a:r>
              <a:rPr lang="es-ES" sz="2000" b="1" u="sng" dirty="0" err="1" smtClean="0">
                <a:solidFill>
                  <a:srgbClr val="FF0000"/>
                </a:solidFill>
              </a:rPr>
              <a:t>reducing</a:t>
            </a:r>
            <a:r>
              <a:rPr lang="es-ES" sz="2000" b="1" u="sng" dirty="0" smtClean="0">
                <a:solidFill>
                  <a:srgbClr val="FF0000"/>
                </a:solidFill>
              </a:rPr>
              <a:t> </a:t>
            </a:r>
            <a:r>
              <a:rPr lang="es-ES" sz="2000" b="1" u="sng" dirty="0" err="1" smtClean="0">
                <a:solidFill>
                  <a:srgbClr val="FF0000"/>
                </a:solidFill>
              </a:rPr>
              <a:t>uncertainties</a:t>
            </a:r>
            <a:r>
              <a:rPr lang="es-ES" sz="2000" b="1" dirty="0" smtClean="0">
                <a:solidFill>
                  <a:srgbClr val="FF0000"/>
                </a:solidFill>
              </a:rPr>
              <a:t>:</a:t>
            </a:r>
          </a:p>
          <a:p>
            <a:endParaRPr lang="es-ES" sz="2000" dirty="0" smtClean="0"/>
          </a:p>
          <a:p>
            <a:pPr marL="266700" indent="-266700">
              <a:buFont typeface="Wingdings" pitchFamily="2" charset="2"/>
              <a:buChar char="ü"/>
            </a:pPr>
            <a:r>
              <a:rPr lang="es-ES" sz="2000" dirty="0" err="1" smtClean="0"/>
              <a:t>The</a:t>
            </a:r>
            <a:r>
              <a:rPr lang="es-ES" sz="2000" dirty="0" smtClean="0"/>
              <a:t> use of </a:t>
            </a:r>
            <a:r>
              <a:rPr lang="es-ES" sz="2000" b="1" dirty="0" smtClean="0"/>
              <a:t>“</a:t>
            </a:r>
            <a:r>
              <a:rPr lang="es-ES" sz="2000" b="1" dirty="0" err="1" smtClean="0"/>
              <a:t>Dose</a:t>
            </a:r>
            <a:r>
              <a:rPr lang="es-ES" sz="2000" b="1" dirty="0" smtClean="0"/>
              <a:t> per </a:t>
            </a:r>
            <a:r>
              <a:rPr lang="es-ES" sz="2000" b="1" dirty="0" err="1" smtClean="0"/>
              <a:t>content</a:t>
            </a:r>
            <a:r>
              <a:rPr lang="es-ES" sz="2000" b="1" dirty="0" smtClean="0"/>
              <a:t>” </a:t>
            </a:r>
            <a:r>
              <a:rPr lang="es-ES" sz="2000" dirty="0" err="1" smtClean="0"/>
              <a:t>function</a:t>
            </a:r>
            <a:r>
              <a:rPr lang="es-ES" sz="2000" dirty="0" smtClean="0"/>
              <a:t> Z</a:t>
            </a:r>
            <a:r>
              <a:rPr lang="es-ES" sz="2000" baseline="-25000" dirty="0" smtClean="0"/>
              <a:t>I-131 </a:t>
            </a:r>
            <a:r>
              <a:rPr lang="es-ES" sz="2000" dirty="0" smtClean="0"/>
              <a:t>(T,A</a:t>
            </a:r>
            <a:r>
              <a:rPr lang="es-ES" sz="2000" dirty="0" smtClean="0"/>
              <a:t>) ; A= </a:t>
            </a:r>
            <a:r>
              <a:rPr lang="es-ES" sz="2000" dirty="0" err="1" smtClean="0"/>
              <a:t>age</a:t>
            </a:r>
            <a:r>
              <a:rPr lang="es-ES" sz="2000" dirty="0" smtClean="0"/>
              <a:t> </a:t>
            </a:r>
            <a:r>
              <a:rPr lang="es-ES" sz="2000" dirty="0" err="1" smtClean="0"/>
              <a:t>group</a:t>
            </a:r>
            <a:endParaRPr lang="es-ES" sz="2000" dirty="0" smtClean="0"/>
          </a:p>
          <a:p>
            <a:pPr marL="531813" lvl="1" indent="-265113">
              <a:buFont typeface="Arial" pitchFamily="34" charset="0"/>
              <a:buChar char="•"/>
            </a:pPr>
            <a:r>
              <a:rPr lang="es-ES" dirty="0" err="1" smtClean="0"/>
              <a:t>Directly</a:t>
            </a:r>
            <a:r>
              <a:rPr lang="es-ES" dirty="0" smtClean="0"/>
              <a:t> relates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n-GB" sz="2000" dirty="0" smtClean="0"/>
              <a:t>measured </a:t>
            </a:r>
            <a:r>
              <a:rPr lang="en-GB" sz="2000" baseline="30000" dirty="0" smtClean="0"/>
              <a:t>131</a:t>
            </a:r>
            <a:r>
              <a:rPr lang="en-GB" sz="2000" dirty="0" smtClean="0"/>
              <a:t>I </a:t>
            </a:r>
            <a:r>
              <a:rPr lang="en-GB" dirty="0" smtClean="0"/>
              <a:t>activity content in the thyroid at the </a:t>
            </a:r>
            <a:r>
              <a:rPr lang="en-GB" dirty="0" smtClean="0"/>
              <a:t>time </a:t>
            </a:r>
            <a:r>
              <a:rPr lang="en-GB" i="1" dirty="0" smtClean="0"/>
              <a:t>T</a:t>
            </a:r>
            <a:r>
              <a:rPr lang="en-GB" dirty="0" smtClean="0"/>
              <a:t> after the </a:t>
            </a:r>
            <a:r>
              <a:rPr lang="en-GB" dirty="0" smtClean="0"/>
              <a:t>intake </a:t>
            </a:r>
            <a:r>
              <a:rPr lang="es-ES" sz="2000" b="1" dirty="0" smtClean="0"/>
              <a:t>M</a:t>
            </a:r>
            <a:r>
              <a:rPr lang="es-ES" sz="2000" b="1" baseline="-25000" dirty="0" smtClean="0"/>
              <a:t>I-131 </a:t>
            </a:r>
            <a:r>
              <a:rPr lang="en-GB" b="1" dirty="0" smtClean="0"/>
              <a:t>(</a:t>
            </a:r>
            <a:r>
              <a:rPr lang="en-GB" b="1" dirty="0" err="1" smtClean="0"/>
              <a:t>Bq</a:t>
            </a:r>
            <a:r>
              <a:rPr lang="en-GB" b="1" dirty="0" smtClean="0"/>
              <a:t>)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n-GB" dirty="0" smtClean="0"/>
              <a:t>committed absorbed dose to the thyroid at the 30</a:t>
            </a:r>
            <a:r>
              <a:rPr lang="en-GB" baseline="30000" dirty="0" smtClean="0"/>
              <a:t>th</a:t>
            </a:r>
            <a:r>
              <a:rPr lang="en-GB" dirty="0" smtClean="0"/>
              <a:t> </a:t>
            </a:r>
            <a:r>
              <a:rPr lang="en-GB" dirty="0" smtClean="0"/>
              <a:t>day, </a:t>
            </a:r>
            <a:r>
              <a:rPr lang="en-GB" dirty="0" smtClean="0"/>
              <a:t>from the single acute intake of </a:t>
            </a:r>
            <a:r>
              <a:rPr lang="en-GB" baseline="30000" dirty="0" smtClean="0"/>
              <a:t>131</a:t>
            </a:r>
            <a:r>
              <a:rPr lang="en-GB" dirty="0" smtClean="0"/>
              <a:t>I:</a:t>
            </a:r>
            <a:endParaRPr lang="en-GB" dirty="0" smtClean="0"/>
          </a:p>
          <a:p>
            <a:pPr marL="723900" lvl="1" indent="-266700">
              <a:buFont typeface="Arial" pitchFamily="34" charset="0"/>
              <a:buChar char="•"/>
            </a:pPr>
            <a:endParaRPr lang="en-GB" dirty="0" smtClean="0"/>
          </a:p>
          <a:p>
            <a:pPr indent="531813"/>
            <a:endParaRPr lang="es-ES" dirty="0" smtClean="0"/>
          </a:p>
          <a:p>
            <a:pPr marL="723900" lvl="1" indent="-266700">
              <a:buFont typeface="Arial" pitchFamily="34" charset="0"/>
              <a:buChar char="•"/>
            </a:pPr>
            <a:endParaRPr lang="es-ES" sz="2000" dirty="0" smtClean="0"/>
          </a:p>
          <a:p>
            <a:pPr marL="266700" indent="-266700">
              <a:buFont typeface="Wingdings" pitchFamily="2" charset="2"/>
              <a:buChar char="ü"/>
            </a:pPr>
            <a:r>
              <a:rPr lang="en-GB" sz="2000" dirty="0" smtClean="0"/>
              <a:t>The use of </a:t>
            </a:r>
            <a:r>
              <a:rPr lang="en-GB" sz="2000" b="1" dirty="0" smtClean="0"/>
              <a:t>Atmospheric Transport Modelling (ATM)                       and environmental monitoring data:</a:t>
            </a:r>
          </a:p>
          <a:p>
            <a:pPr marL="723900" lvl="1" indent="-266700">
              <a:buFont typeface="Arial" pitchFamily="34" charset="0"/>
              <a:buChar char="•"/>
            </a:pPr>
            <a:r>
              <a:rPr lang="en-GB" sz="2000" dirty="0" smtClean="0"/>
              <a:t>Information on time distribution of concentrations of </a:t>
            </a:r>
            <a:r>
              <a:rPr lang="en-GB" sz="2000" dirty="0" err="1" smtClean="0"/>
              <a:t>radioiodines</a:t>
            </a:r>
            <a:r>
              <a:rPr lang="en-GB" sz="2000" dirty="0" smtClean="0"/>
              <a:t> and </a:t>
            </a:r>
            <a:r>
              <a:rPr lang="en-GB" sz="2000" baseline="30000" dirty="0" smtClean="0"/>
              <a:t>132</a:t>
            </a:r>
            <a:r>
              <a:rPr lang="en-GB" sz="2000" dirty="0" smtClean="0"/>
              <a:t>Te in the environment after the accident</a:t>
            </a:r>
          </a:p>
          <a:p>
            <a:pPr marL="723900" lvl="1" indent="-266700">
              <a:buFont typeface="Arial" pitchFamily="34" charset="0"/>
              <a:buChar char="•"/>
            </a:pPr>
            <a:r>
              <a:rPr lang="en-GB" sz="2000" dirty="0" smtClean="0"/>
              <a:t>This allows the construction of the </a:t>
            </a:r>
            <a:r>
              <a:rPr lang="en-GB" sz="2000" b="1" dirty="0" smtClean="0"/>
              <a:t>Intake shape function</a:t>
            </a:r>
          </a:p>
          <a:p>
            <a:pPr marL="723900" lvl="1" indent="-266700">
              <a:buFont typeface="Arial" pitchFamily="34" charset="0"/>
              <a:buChar char="•"/>
            </a:pPr>
            <a:endParaRPr lang="en-GB" sz="2000" dirty="0" smtClean="0"/>
          </a:p>
          <a:p>
            <a:pPr marL="266700" lvl="1" indent="-266700">
              <a:buFont typeface="Wingdings" pitchFamily="2" charset="2"/>
              <a:buChar char="ü"/>
            </a:pPr>
            <a:r>
              <a:rPr lang="en-GB" sz="2000" dirty="0" smtClean="0"/>
              <a:t>Correction of the </a:t>
            </a:r>
            <a:r>
              <a:rPr lang="en-GB" sz="2000" baseline="30000" dirty="0" smtClean="0"/>
              <a:t>131</a:t>
            </a:r>
            <a:r>
              <a:rPr lang="en-GB" sz="2000" dirty="0" smtClean="0"/>
              <a:t>I </a:t>
            </a:r>
            <a:r>
              <a:rPr lang="en-GB" sz="2000" dirty="0" smtClean="0"/>
              <a:t>dose in case of </a:t>
            </a:r>
            <a:r>
              <a:rPr lang="en-GB" sz="2000" b="1" dirty="0" smtClean="0"/>
              <a:t>intakes of all short-lived </a:t>
            </a:r>
            <a:r>
              <a:rPr lang="en-GB" sz="2000" b="1" dirty="0" err="1" smtClean="0"/>
              <a:t>radioiodines</a:t>
            </a:r>
            <a:r>
              <a:rPr lang="en-GB" sz="2000" b="1" dirty="0" smtClean="0"/>
              <a:t> and </a:t>
            </a:r>
            <a:r>
              <a:rPr lang="en-GB" sz="2000" baseline="30000" dirty="0" smtClean="0"/>
              <a:t>132</a:t>
            </a:r>
            <a:r>
              <a:rPr lang="en-GB" sz="2000" dirty="0" smtClean="0"/>
              <a:t>Te </a:t>
            </a:r>
            <a:endParaRPr lang="es-ES" sz="2000" b="1" dirty="0" smtClean="0"/>
          </a:p>
          <a:p>
            <a:endParaRPr lang="es-ES" sz="2000" dirty="0" smtClean="0"/>
          </a:p>
          <a:p>
            <a:endParaRPr lang="es-ES" sz="2000" dirty="0" smtClean="0"/>
          </a:p>
          <a:p>
            <a:endParaRPr lang="es-ES" sz="2000" dirty="0" smtClean="0"/>
          </a:p>
          <a:p>
            <a:endParaRPr lang="es-ES" sz="2000" dirty="0" smtClean="0"/>
          </a:p>
          <a:p>
            <a:endParaRPr lang="es-ES" sz="2000" dirty="0" smtClean="0"/>
          </a:p>
          <a:p>
            <a:endParaRPr lang="es-ES" sz="2000" dirty="0" smtClean="0"/>
          </a:p>
          <a:p>
            <a:endParaRPr lang="es-ES" sz="2000" dirty="0" smtClean="0"/>
          </a:p>
          <a:p>
            <a:endParaRPr lang="es-ES" sz="2000" dirty="0" smtClean="0"/>
          </a:p>
          <a:p>
            <a:endParaRPr lang="es-ES" sz="2000" dirty="0" smtClean="0"/>
          </a:p>
          <a:p>
            <a:endParaRPr lang="es-ES" sz="2000" dirty="0" smtClean="0"/>
          </a:p>
          <a:p>
            <a:endParaRPr lang="es-ES" sz="2000" dirty="0" smtClean="0"/>
          </a:p>
          <a:p>
            <a:endParaRPr lang="es-ES" sz="2000" dirty="0"/>
          </a:p>
          <a:p>
            <a:pPr lvl="0">
              <a:spcBef>
                <a:spcPct val="0"/>
              </a:spcBef>
              <a:defRPr/>
            </a:pPr>
            <a:endParaRPr kumimoji="0" lang="en-GB" sz="200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Picture 29" descr="tiroid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82" y="2822876"/>
            <a:ext cx="1211837" cy="1034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85916" y="2857496"/>
            <a:ext cx="1014419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54075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extfeld 4"/>
          <p:cNvSpPr txBox="1"/>
          <p:nvPr/>
        </p:nvSpPr>
        <p:spPr>
          <a:xfrm>
            <a:off x="285720" y="1824043"/>
            <a:ext cx="850112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000" b="1" dirty="0" smtClean="0">
                <a:solidFill>
                  <a:srgbClr val="002060"/>
                </a:solidFill>
              </a:rPr>
              <a:t>The </a:t>
            </a:r>
            <a:r>
              <a:rPr lang="en-US" sz="2000" b="1" dirty="0">
                <a:solidFill>
                  <a:srgbClr val="002060"/>
                </a:solidFill>
              </a:rPr>
              <a:t>sources of </a:t>
            </a:r>
            <a:r>
              <a:rPr lang="en-US" sz="2000" b="1" dirty="0" smtClean="0">
                <a:solidFill>
                  <a:srgbClr val="002060"/>
                </a:solidFill>
              </a:rPr>
              <a:t>uncertainty:</a:t>
            </a:r>
          </a:p>
          <a:p>
            <a:pPr marL="354013" indent="-177800">
              <a:lnSpc>
                <a:spcPct val="150000"/>
              </a:lnSpc>
              <a:buFontTx/>
              <a:buChar char="-"/>
            </a:pPr>
            <a:r>
              <a:rPr lang="en-US" sz="2000" dirty="0" smtClean="0"/>
              <a:t>Uncertainty </a:t>
            </a:r>
            <a:r>
              <a:rPr lang="en-US" sz="2000" dirty="0"/>
              <a:t>on the </a:t>
            </a:r>
            <a:r>
              <a:rPr lang="en-US" sz="2000" b="1" dirty="0"/>
              <a:t>measurement</a:t>
            </a:r>
            <a:r>
              <a:rPr lang="en-US" sz="2000" dirty="0"/>
              <a:t> </a:t>
            </a:r>
            <a:r>
              <a:rPr lang="en-US" sz="2000" dirty="0" smtClean="0"/>
              <a:t>of </a:t>
            </a:r>
            <a:r>
              <a:rPr lang="en-GB" sz="2000" baseline="30000" dirty="0" smtClean="0"/>
              <a:t>131</a:t>
            </a:r>
            <a:r>
              <a:rPr lang="en-GB" sz="2000" dirty="0" smtClean="0"/>
              <a:t>I</a:t>
            </a:r>
            <a:r>
              <a:rPr lang="en-US" sz="2000" dirty="0" smtClean="0"/>
              <a:t> </a:t>
            </a:r>
            <a:r>
              <a:rPr lang="en-US" sz="2000" dirty="0"/>
              <a:t>in the thyroid  </a:t>
            </a:r>
            <a:r>
              <a:rPr lang="en-US" sz="2000" b="1" dirty="0" smtClean="0"/>
              <a:t>(M ± 2</a:t>
            </a:r>
            <a:r>
              <a:rPr lang="el-GR" sz="2000" b="1" dirty="0" smtClean="0">
                <a:latin typeface="Calibri"/>
              </a:rPr>
              <a:t>σ</a:t>
            </a:r>
            <a:r>
              <a:rPr lang="es-ES" sz="2000" b="1" dirty="0" smtClean="0">
                <a:latin typeface="Calibri"/>
              </a:rPr>
              <a:t>) Bq</a:t>
            </a:r>
            <a:endParaRPr lang="es-ES" sz="2000" b="1" dirty="0"/>
          </a:p>
          <a:p>
            <a:pPr marL="265113" lvl="0" indent="-265113" algn="just"/>
            <a:r>
              <a:rPr lang="en-US" sz="2000" dirty="0" smtClean="0">
                <a:ea typeface="Calibri" pitchFamily="34" charset="0"/>
                <a:cs typeface="Times New Roman" pitchFamily="18" charset="0"/>
              </a:rPr>
              <a:t>		</a:t>
            </a:r>
            <a:r>
              <a:rPr lang="en-US" dirty="0" smtClean="0">
                <a:ea typeface="Calibri" pitchFamily="34" charset="0"/>
                <a:cs typeface="Times New Roman" pitchFamily="18" charset="0"/>
              </a:rPr>
              <a:t>Type </a:t>
            </a:r>
            <a:r>
              <a:rPr lang="es-ES" dirty="0" smtClean="0">
                <a:ea typeface="Calibri" pitchFamily="34" charset="0"/>
                <a:cs typeface="Times New Roman" pitchFamily="18" charset="0"/>
              </a:rPr>
              <a:t>A </a:t>
            </a:r>
            <a:r>
              <a:rPr lang="en-US" dirty="0" smtClean="0">
                <a:ea typeface="Calibri" pitchFamily="34" charset="0"/>
                <a:cs typeface="Times New Roman" pitchFamily="18" charset="0"/>
              </a:rPr>
              <a:t>and Type B uncertainties: </a:t>
            </a:r>
            <a:r>
              <a:rPr lang="en-US" b="1" i="1" dirty="0" smtClean="0">
                <a:ea typeface="Calibri" pitchFamily="34" charset="0"/>
                <a:cs typeface="Times New Roman" pitchFamily="18" charset="0"/>
              </a:rPr>
              <a:t>SF</a:t>
            </a:r>
            <a:r>
              <a:rPr lang="en-US" b="1" dirty="0" smtClean="0">
                <a:ea typeface="Calibri" pitchFamily="34" charset="0"/>
                <a:cs typeface="Times New Roman" pitchFamily="18" charset="0"/>
              </a:rPr>
              <a:t> = Scattering factor (</a:t>
            </a:r>
            <a:r>
              <a:rPr lang="en-US" b="1" dirty="0" smtClean="0">
                <a:ea typeface="Calibri" pitchFamily="34" charset="0"/>
                <a:cs typeface="Times New Roman" pitchFamily="18" charset="0"/>
                <a:sym typeface="Symbol"/>
              </a:rPr>
              <a:t>1.15 - 1.20)</a:t>
            </a:r>
            <a:r>
              <a:rPr lang="en-US" b="1" dirty="0" smtClean="0"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1444625" lvl="3" indent="-176213" algn="just">
              <a:buFont typeface="Wingdings" pitchFamily="2" charset="2"/>
              <a:buChar char="v"/>
            </a:pPr>
            <a:r>
              <a:rPr lang="en-US" b="1" dirty="0" smtClean="0">
                <a:ea typeface="Calibri" pitchFamily="34" charset="0"/>
                <a:cs typeface="Times New Roman" pitchFamily="18" charset="0"/>
              </a:rPr>
              <a:t>Nominal value M (</a:t>
            </a:r>
            <a:r>
              <a:rPr lang="en-US" b="1" dirty="0" err="1" smtClean="0">
                <a:ea typeface="Calibri" pitchFamily="34" charset="0"/>
                <a:cs typeface="Times New Roman" pitchFamily="18" charset="0"/>
              </a:rPr>
              <a:t>Bq</a:t>
            </a:r>
            <a:r>
              <a:rPr lang="en-US" b="1" dirty="0" smtClean="0">
                <a:ea typeface="Calibri" pitchFamily="34" charset="0"/>
                <a:cs typeface="Times New Roman" pitchFamily="18" charset="0"/>
              </a:rPr>
              <a:t>) of </a:t>
            </a:r>
            <a:r>
              <a:rPr lang="en-US" b="1" baseline="30000" dirty="0" smtClean="0">
                <a:ea typeface="Calibri" pitchFamily="34" charset="0"/>
                <a:cs typeface="Times New Roman" pitchFamily="18" charset="0"/>
              </a:rPr>
              <a:t>131</a:t>
            </a:r>
            <a:r>
              <a:rPr lang="en-US" b="1" dirty="0" smtClean="0">
                <a:ea typeface="Calibri" pitchFamily="34" charset="0"/>
                <a:cs typeface="Times New Roman" pitchFamily="18" charset="0"/>
              </a:rPr>
              <a:t>I in the thyroid, </a:t>
            </a:r>
          </a:p>
          <a:p>
            <a:pPr marL="1444625" lvl="3" indent="-176213" algn="just">
              <a:buFont typeface="Wingdings" pitchFamily="2" charset="2"/>
              <a:buChar char="v"/>
            </a:pPr>
            <a:r>
              <a:rPr lang="en-US" b="1" dirty="0" smtClean="0">
                <a:ea typeface="Calibri" pitchFamily="34" charset="0"/>
                <a:cs typeface="Times New Roman" pitchFamily="18" charset="0"/>
              </a:rPr>
              <a:t>Upper limit (MxSF</a:t>
            </a:r>
            <a:r>
              <a:rPr lang="en-US" b="1" baseline="30000" dirty="0" smtClean="0">
                <a:ea typeface="Calibri" pitchFamily="34" charset="0"/>
                <a:cs typeface="Times New Roman" pitchFamily="18" charset="0"/>
              </a:rPr>
              <a:t>2</a:t>
            </a:r>
            <a:r>
              <a:rPr lang="en-US" b="1" dirty="0" smtClean="0">
                <a:ea typeface="Calibri" pitchFamily="34" charset="0"/>
                <a:cs typeface="Times New Roman" pitchFamily="18" charset="0"/>
              </a:rPr>
              <a:t>) </a:t>
            </a:r>
            <a:r>
              <a:rPr lang="en-US" b="1" dirty="0" err="1" smtClean="0">
                <a:ea typeface="Calibri" pitchFamily="34" charset="0"/>
                <a:cs typeface="Times New Roman" pitchFamily="18" charset="0"/>
              </a:rPr>
              <a:t>Bq</a:t>
            </a:r>
            <a:r>
              <a:rPr lang="en-US" b="1" dirty="0" smtClean="0"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1444625" lvl="3" indent="-176213" algn="just">
              <a:buFont typeface="Wingdings" pitchFamily="2" charset="2"/>
              <a:buChar char="v"/>
            </a:pPr>
            <a:r>
              <a:rPr lang="en-US" b="1" dirty="0" smtClean="0">
                <a:ea typeface="Calibri" pitchFamily="34" charset="0"/>
                <a:cs typeface="Times New Roman" pitchFamily="18" charset="0"/>
              </a:rPr>
              <a:t>Lower limit (M/SF</a:t>
            </a:r>
            <a:r>
              <a:rPr lang="en-US" b="1" baseline="30000" dirty="0" smtClean="0">
                <a:ea typeface="Calibri" pitchFamily="34" charset="0"/>
                <a:cs typeface="Times New Roman" pitchFamily="18" charset="0"/>
              </a:rPr>
              <a:t>2</a:t>
            </a:r>
            <a:r>
              <a:rPr lang="en-US" b="1" dirty="0" smtClean="0">
                <a:ea typeface="Calibri" pitchFamily="34" charset="0"/>
                <a:cs typeface="Times New Roman" pitchFamily="18" charset="0"/>
              </a:rPr>
              <a:t>) </a:t>
            </a:r>
            <a:r>
              <a:rPr lang="en-US" b="1" dirty="0" err="1" smtClean="0">
                <a:ea typeface="Calibri" pitchFamily="34" charset="0"/>
                <a:cs typeface="Times New Roman" pitchFamily="18" charset="0"/>
              </a:rPr>
              <a:t>Bq</a:t>
            </a:r>
            <a:r>
              <a:rPr lang="en-US" b="1" dirty="0" smtClean="0"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354013" indent="-177800"/>
            <a:endParaRPr lang="en-US" sz="2000" dirty="0" smtClean="0"/>
          </a:p>
        </p:txBody>
      </p:sp>
      <p:sp>
        <p:nvSpPr>
          <p:cNvPr id="5" name="4 Rectángulo"/>
          <p:cNvSpPr/>
          <p:nvPr/>
        </p:nvSpPr>
        <p:spPr>
          <a:xfrm>
            <a:off x="357158" y="214290"/>
            <a:ext cx="8572560" cy="477759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R="2540" lvl="0" algn="ctr">
              <a:lnSpc>
                <a:spcPts val="3350"/>
              </a:lnSpc>
              <a:spcAft>
                <a:spcPts val="0"/>
              </a:spcAft>
            </a:pPr>
            <a:r>
              <a:rPr lang="en-US" sz="2000" b="1" dirty="0" smtClean="0">
                <a:solidFill>
                  <a:schemeClr val="lt1"/>
                </a:solidFill>
                <a:latin typeface="+mn-lt"/>
              </a:rPr>
              <a:t>SENSITIVITY ANALYSIS on Thyroid doses </a:t>
            </a:r>
            <a:r>
              <a:rPr lang="en-US" sz="2000" dirty="0" smtClean="0">
                <a:solidFill>
                  <a:schemeClr val="lt1"/>
                </a:solidFill>
                <a:latin typeface="+mn-lt"/>
              </a:rPr>
              <a:t>(CIEMAT, IRSN, PHE, </a:t>
            </a:r>
            <a:r>
              <a:rPr lang="en-US" sz="2000" dirty="0" err="1" smtClean="0">
                <a:solidFill>
                  <a:schemeClr val="lt1"/>
                </a:solidFill>
                <a:latin typeface="+mn-lt"/>
              </a:rPr>
              <a:t>BfS</a:t>
            </a:r>
            <a:r>
              <a:rPr lang="en-US" sz="2000" dirty="0" smtClean="0">
                <a:solidFill>
                  <a:schemeClr val="lt1"/>
                </a:solidFill>
                <a:latin typeface="+mn-lt"/>
              </a:rPr>
              <a:t>) </a:t>
            </a:r>
          </a:p>
        </p:txBody>
      </p:sp>
      <p:sp>
        <p:nvSpPr>
          <p:cNvPr id="4" name="3 Rectángulo"/>
          <p:cNvSpPr/>
          <p:nvPr/>
        </p:nvSpPr>
        <p:spPr>
          <a:xfrm>
            <a:off x="214282" y="3926147"/>
            <a:ext cx="8786874" cy="2503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4013" indent="-177800">
              <a:lnSpc>
                <a:spcPct val="150000"/>
              </a:lnSpc>
              <a:buFontTx/>
              <a:buChar char="-"/>
            </a:pPr>
            <a:r>
              <a:rPr lang="en-US" sz="2000" dirty="0" smtClean="0"/>
              <a:t>Unknown </a:t>
            </a:r>
            <a:r>
              <a:rPr lang="es-ES" sz="2000" b="1" dirty="0" smtClean="0"/>
              <a:t>time of </a:t>
            </a:r>
            <a:r>
              <a:rPr lang="es-ES" sz="2000" b="1" dirty="0" err="1" smtClean="0"/>
              <a:t>the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intake</a:t>
            </a:r>
            <a:r>
              <a:rPr lang="es-ES" sz="2000" b="1" dirty="0" smtClean="0"/>
              <a:t> </a:t>
            </a:r>
            <a:r>
              <a:rPr lang="es-ES" dirty="0" smtClean="0"/>
              <a:t>(</a:t>
            </a:r>
            <a:r>
              <a:rPr lang="en-US" dirty="0" smtClean="0"/>
              <a:t>delay between intake and thyroid measurement)</a:t>
            </a:r>
          </a:p>
          <a:p>
            <a:pPr marL="354013" indent="-177800">
              <a:lnSpc>
                <a:spcPct val="150000"/>
              </a:lnSpc>
              <a:buFontTx/>
              <a:buChar char="-"/>
            </a:pPr>
            <a:r>
              <a:rPr lang="en-US" sz="2000" dirty="0" smtClean="0"/>
              <a:t>Unknown </a:t>
            </a:r>
            <a:r>
              <a:rPr lang="en-US" sz="2000" b="1" dirty="0" smtClean="0"/>
              <a:t>intake pattern: </a:t>
            </a:r>
            <a:r>
              <a:rPr lang="en-US" sz="2000" dirty="0" smtClean="0"/>
              <a:t>Acute or Chronic</a:t>
            </a:r>
          </a:p>
          <a:p>
            <a:pPr marL="354013" indent="-177800">
              <a:lnSpc>
                <a:spcPct val="150000"/>
              </a:lnSpc>
              <a:buFontTx/>
              <a:buChar char="-"/>
            </a:pPr>
            <a:r>
              <a:rPr lang="en-US" sz="2000" dirty="0" smtClean="0"/>
              <a:t>Not well-defined relative abundance of </a:t>
            </a:r>
            <a:r>
              <a:rPr lang="en-US" sz="2000" b="1" dirty="0" smtClean="0"/>
              <a:t>short-lived </a:t>
            </a:r>
            <a:r>
              <a:rPr lang="en-US" sz="2000" b="1" dirty="0" err="1" smtClean="0"/>
              <a:t>radioiodines</a:t>
            </a:r>
            <a:endParaRPr lang="es-ES" sz="2000" b="1" dirty="0" smtClean="0"/>
          </a:p>
          <a:p>
            <a:pPr marL="354013" indent="-177800">
              <a:lnSpc>
                <a:spcPct val="150000"/>
              </a:lnSpc>
              <a:buFontTx/>
              <a:buChar char="-"/>
            </a:pPr>
            <a:r>
              <a:rPr lang="en-US" sz="2000" b="1" dirty="0" err="1" smtClean="0"/>
              <a:t>Biokinetic</a:t>
            </a:r>
            <a:r>
              <a:rPr lang="en-US" sz="2000" b="1" dirty="0" smtClean="0"/>
              <a:t> and </a:t>
            </a:r>
            <a:r>
              <a:rPr lang="en-US" sz="2000" b="1" dirty="0" err="1" smtClean="0"/>
              <a:t>dosimetric</a:t>
            </a:r>
            <a:r>
              <a:rPr lang="en-US" sz="2000" b="1" dirty="0" smtClean="0"/>
              <a:t> models </a:t>
            </a:r>
            <a:r>
              <a:rPr lang="en-US" sz="2000" dirty="0" smtClean="0"/>
              <a:t>available for dose estimates:</a:t>
            </a:r>
          </a:p>
          <a:p>
            <a:pPr marL="811213" lvl="1" indent="-177800">
              <a:lnSpc>
                <a:spcPts val="2160"/>
              </a:lnSpc>
            </a:pPr>
            <a:r>
              <a:rPr lang="en-US" dirty="0" smtClean="0"/>
              <a:t>ICRP119 (ICRP60) for children </a:t>
            </a:r>
          </a:p>
          <a:p>
            <a:pPr marL="811213" lvl="1" indent="-177800">
              <a:lnSpc>
                <a:spcPts val="2160"/>
              </a:lnSpc>
            </a:pPr>
            <a:r>
              <a:rPr lang="en-US" dirty="0" smtClean="0"/>
              <a:t>OIR ICRP130/137 (ICRP103) for adults (male/female) </a:t>
            </a:r>
            <a:endParaRPr lang="es-ES" sz="2000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357158" y="785794"/>
            <a:ext cx="842968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3525" indent="-263525">
              <a:buFont typeface="Wingdings" pitchFamily="2" charset="2"/>
              <a:buChar char="ü"/>
            </a:pPr>
            <a:r>
              <a:rPr lang="en-US" sz="2000" b="1" dirty="0" smtClean="0">
                <a:solidFill>
                  <a:srgbClr val="002060"/>
                </a:solidFill>
              </a:rPr>
              <a:t>Use of “Dose per </a:t>
            </a:r>
            <a:r>
              <a:rPr lang="en-US" sz="2000" b="1" dirty="0" err="1" smtClean="0">
                <a:solidFill>
                  <a:srgbClr val="002060"/>
                </a:solidFill>
              </a:rPr>
              <a:t>per</a:t>
            </a:r>
            <a:r>
              <a:rPr lang="en-US" sz="2000" b="1" dirty="0" smtClean="0">
                <a:solidFill>
                  <a:srgbClr val="002060"/>
                </a:solidFill>
              </a:rPr>
              <a:t> content function”: </a:t>
            </a:r>
          </a:p>
          <a:p>
            <a:pPr marL="263525" indent="-263525"/>
            <a:r>
              <a:rPr lang="en-US" sz="2000" b="1" dirty="0" smtClean="0">
                <a:solidFill>
                  <a:srgbClr val="002060"/>
                </a:solidFill>
              </a:rPr>
              <a:t>  	</a:t>
            </a:r>
            <a:r>
              <a:rPr lang="en-US" b="1" dirty="0" smtClean="0"/>
              <a:t>insensitive of </a:t>
            </a:r>
            <a:r>
              <a:rPr lang="en-US" b="1" dirty="0" err="1" smtClean="0"/>
              <a:t>physico</a:t>
            </a:r>
            <a:r>
              <a:rPr lang="en-US" b="1" dirty="0" smtClean="0"/>
              <a:t>-chemical properties of the incorporated material </a:t>
            </a:r>
            <a:r>
              <a:rPr lang="en-US" dirty="0" smtClean="0"/>
              <a:t>(e.g. </a:t>
            </a:r>
            <a:r>
              <a:rPr lang="en-US" dirty="0" smtClean="0"/>
              <a:t>absorption type, AMAD</a:t>
            </a:r>
            <a:r>
              <a:rPr lang="en-US" dirty="0" smtClean="0"/>
              <a:t>) </a:t>
            </a:r>
            <a:r>
              <a:rPr lang="en-US" b="1" dirty="0" smtClean="0"/>
              <a:t>and to route of intake </a:t>
            </a:r>
            <a:r>
              <a:rPr lang="en-US" dirty="0" smtClean="0"/>
              <a:t> (inhalation, ingestion)  . 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53372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357158" y="714356"/>
            <a:ext cx="72866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ea typeface="Calibri" pitchFamily="34" charset="0"/>
                <a:cs typeface="Times New Roman" pitchFamily="18" charset="0"/>
              </a:rPr>
              <a:t>The study may include up to </a:t>
            </a:r>
            <a:r>
              <a:rPr lang="en-US" sz="2000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16 exposure scenarios</a:t>
            </a:r>
            <a:r>
              <a:rPr lang="en-US" sz="2000" b="1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smtClean="0">
                <a:ea typeface="Calibri" pitchFamily="34" charset="0"/>
                <a:cs typeface="Times New Roman" pitchFamily="18" charset="0"/>
              </a:rPr>
              <a:t>leading to </a:t>
            </a:r>
            <a:r>
              <a:rPr lang="en-US" sz="2000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16 different dose estimates</a:t>
            </a: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57657728"/>
              </p:ext>
            </p:extLst>
          </p:nvPr>
        </p:nvGraphicFramePr>
        <p:xfrm>
          <a:off x="285721" y="1500174"/>
          <a:ext cx="8643997" cy="4937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54513"/>
                <a:gridCol w="3858748"/>
                <a:gridCol w="3430736"/>
              </a:tblGrid>
              <a:tr h="440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Scenario number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Delay between releases beginning and measurements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Intake pattern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24 h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Acute D0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24 h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Chronic 24 h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 d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Acute D0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 d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Chronic 24 h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 d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Chronic 3 d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7d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Acute D0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7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7d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Chronic 24 h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7d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Chronic 7 d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7d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Acute D0 and J3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30 d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Acute D0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11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30 d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Chronic 24 h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12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30 d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Chronic 7 d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13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30 d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Chronic 30 d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14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30 d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Acute D0 and D3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15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30 d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Chronic 7d + Acute D0 and D3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16</a:t>
                      </a:r>
                      <a:endParaRPr lang="es-ES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30 d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Chronic 30 d + Acute D0 and D3</a:t>
                      </a:r>
                      <a:endParaRPr lang="es-ES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6 Rectángulo"/>
          <p:cNvSpPr/>
          <p:nvPr/>
        </p:nvSpPr>
        <p:spPr>
          <a:xfrm>
            <a:off x="357158" y="285728"/>
            <a:ext cx="7715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ea typeface="Calibri" pitchFamily="34" charset="0"/>
                <a:cs typeface="Times New Roman" pitchFamily="18" charset="0"/>
              </a:rPr>
              <a:t>Sensitivity Analysis. Uncertainties in estimation of thyroid doses  </a:t>
            </a:r>
          </a:p>
        </p:txBody>
      </p:sp>
      <p:sp>
        <p:nvSpPr>
          <p:cNvPr id="6" name="5 Rectángulo"/>
          <p:cNvSpPr/>
          <p:nvPr/>
        </p:nvSpPr>
        <p:spPr>
          <a:xfrm>
            <a:off x="4071934" y="6488692"/>
            <a:ext cx="2599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D0=Day </a:t>
            </a:r>
            <a:r>
              <a:rPr lang="en-US" dirty="0"/>
              <a:t>zero – </a:t>
            </a:r>
            <a:r>
              <a:rPr lang="en-US" dirty="0" smtClean="0"/>
              <a:t>release</a:t>
            </a:r>
            <a:endParaRPr lang="es-ES" dirty="0"/>
          </a:p>
        </p:txBody>
      </p:sp>
      <p:sp>
        <p:nvSpPr>
          <p:cNvPr id="8" name="7 Rectángulo"/>
          <p:cNvSpPr/>
          <p:nvPr/>
        </p:nvSpPr>
        <p:spPr>
          <a:xfrm>
            <a:off x="357158" y="142852"/>
            <a:ext cx="8572560" cy="477759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R="2540" lvl="0" algn="ctr">
              <a:lnSpc>
                <a:spcPts val="3350"/>
              </a:lnSpc>
              <a:spcAft>
                <a:spcPts val="0"/>
              </a:spcAft>
            </a:pPr>
            <a:r>
              <a:rPr lang="en-US" sz="2000" b="1" dirty="0" smtClean="0">
                <a:solidFill>
                  <a:schemeClr val="lt1"/>
                </a:solidFill>
                <a:latin typeface="+mn-lt"/>
              </a:rPr>
              <a:t>SENSITIVITY ANALYSIS on Thyroid doses </a:t>
            </a:r>
            <a:r>
              <a:rPr lang="en-US" sz="2000" dirty="0" smtClean="0">
                <a:solidFill>
                  <a:schemeClr val="lt1"/>
                </a:solidFill>
                <a:latin typeface="+mn-lt"/>
              </a:rPr>
              <a:t>(CIEMAT, IRSN, PHE, </a:t>
            </a:r>
            <a:r>
              <a:rPr lang="en-US" sz="2000" dirty="0" err="1" smtClean="0">
                <a:solidFill>
                  <a:schemeClr val="lt1"/>
                </a:solidFill>
                <a:latin typeface="+mn-lt"/>
              </a:rPr>
              <a:t>BfS</a:t>
            </a:r>
            <a:r>
              <a:rPr lang="en-US" sz="2000" dirty="0" smtClean="0">
                <a:solidFill>
                  <a:schemeClr val="lt1"/>
                </a:solidFill>
                <a:latin typeface="+mn-lt"/>
              </a:rPr>
              <a:t>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8430" y="857232"/>
            <a:ext cx="7719784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CuadroTexto"/>
          <p:cNvSpPr txBox="1"/>
          <p:nvPr/>
        </p:nvSpPr>
        <p:spPr>
          <a:xfrm>
            <a:off x="0" y="142852"/>
            <a:ext cx="907259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b="1" dirty="0" err="1" smtClean="0"/>
              <a:t>Thyroid</a:t>
            </a:r>
            <a:r>
              <a:rPr lang="es-ES" b="1" dirty="0" smtClean="0"/>
              <a:t> </a:t>
            </a:r>
            <a:r>
              <a:rPr lang="es-ES" b="1" dirty="0" err="1" smtClean="0"/>
              <a:t>dose</a:t>
            </a:r>
            <a:r>
              <a:rPr lang="es-ES" b="1" dirty="0" smtClean="0"/>
              <a:t>-per-</a:t>
            </a:r>
            <a:r>
              <a:rPr lang="es-ES" b="1" dirty="0" err="1" smtClean="0"/>
              <a:t>content</a:t>
            </a:r>
            <a:r>
              <a:rPr lang="es-ES" b="1" dirty="0" smtClean="0"/>
              <a:t> z(t) (</a:t>
            </a:r>
            <a:r>
              <a:rPr lang="es-ES" dirty="0" err="1" smtClean="0"/>
              <a:t>accounts</a:t>
            </a:r>
            <a:r>
              <a:rPr lang="es-ES" dirty="0" smtClean="0"/>
              <a:t> of </a:t>
            </a:r>
            <a:r>
              <a:rPr lang="es-ES" dirty="0" err="1" smtClean="0"/>
              <a:t>thyroid</a:t>
            </a:r>
            <a:r>
              <a:rPr lang="es-ES" dirty="0" smtClean="0"/>
              <a:t> </a:t>
            </a:r>
            <a:r>
              <a:rPr lang="es-ES" dirty="0" err="1" smtClean="0"/>
              <a:t>retention</a:t>
            </a:r>
            <a:r>
              <a:rPr lang="es-ES" dirty="0" smtClean="0"/>
              <a:t> and </a:t>
            </a:r>
            <a:r>
              <a:rPr lang="es-ES" dirty="0" err="1" smtClean="0"/>
              <a:t>dose</a:t>
            </a:r>
            <a:r>
              <a:rPr lang="es-ES" dirty="0" smtClean="0"/>
              <a:t> </a:t>
            </a:r>
            <a:r>
              <a:rPr lang="es-ES" dirty="0" err="1" smtClean="0"/>
              <a:t>coefficient</a:t>
            </a:r>
            <a:r>
              <a:rPr lang="es-ES" dirty="0" smtClean="0"/>
              <a:t>)</a:t>
            </a:r>
          </a:p>
          <a:p>
            <a:pPr algn="ctr"/>
            <a:r>
              <a:rPr lang="es-ES" dirty="0" err="1" smtClean="0"/>
              <a:t>Inhalation</a:t>
            </a:r>
            <a:r>
              <a:rPr lang="es-ES" dirty="0" smtClean="0"/>
              <a:t> – </a:t>
            </a:r>
            <a:r>
              <a:rPr lang="es-ES" b="1" dirty="0" err="1" smtClean="0">
                <a:solidFill>
                  <a:srgbClr val="FF0000"/>
                </a:solidFill>
              </a:rPr>
              <a:t>Adult</a:t>
            </a:r>
            <a:r>
              <a:rPr lang="es-ES" dirty="0" smtClean="0">
                <a:solidFill>
                  <a:srgbClr val="FF0000"/>
                </a:solidFill>
              </a:rPr>
              <a:t> </a:t>
            </a:r>
            <a:r>
              <a:rPr lang="es-ES" b="1" dirty="0" smtClean="0">
                <a:solidFill>
                  <a:srgbClr val="FF0000"/>
                </a:solidFill>
              </a:rPr>
              <a:t>ICRP56/119 </a:t>
            </a:r>
            <a:r>
              <a:rPr lang="es-ES" b="1" dirty="0" smtClean="0">
                <a:solidFill>
                  <a:srgbClr val="FF0000"/>
                </a:solidFill>
              </a:rPr>
              <a:t>(ICRP60) vs ICRP130/137 (OIR, ICRP103) </a:t>
            </a:r>
            <a:r>
              <a:rPr lang="es-ES" u="sng" dirty="0" smtClean="0"/>
              <a:t>- </a:t>
            </a:r>
            <a:r>
              <a:rPr lang="es-ES" b="1" u="sng" dirty="0" smtClean="0"/>
              <a:t>PHE</a:t>
            </a:r>
            <a:endParaRPr lang="es-ES" b="1" u="sng" dirty="0"/>
          </a:p>
        </p:txBody>
      </p:sp>
      <p:grpSp>
        <p:nvGrpSpPr>
          <p:cNvPr id="8" name="7 Grupo"/>
          <p:cNvGrpSpPr/>
          <p:nvPr/>
        </p:nvGrpSpPr>
        <p:grpSpPr>
          <a:xfrm>
            <a:off x="8429652" y="2357430"/>
            <a:ext cx="428628" cy="2428892"/>
            <a:chOff x="8429652" y="2357430"/>
            <a:chExt cx="428628" cy="2428892"/>
          </a:xfrm>
        </p:grpSpPr>
        <p:sp>
          <p:nvSpPr>
            <p:cNvPr id="4" name="3 Flecha izquierda"/>
            <p:cNvSpPr/>
            <p:nvPr/>
          </p:nvSpPr>
          <p:spPr>
            <a:xfrm>
              <a:off x="8429652" y="2357430"/>
              <a:ext cx="428628" cy="142876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" name="5 Flecha izquierda"/>
            <p:cNvSpPr/>
            <p:nvPr/>
          </p:nvSpPr>
          <p:spPr>
            <a:xfrm>
              <a:off x="8429652" y="3643314"/>
              <a:ext cx="428628" cy="142876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" name="6 Flecha izquierda"/>
            <p:cNvSpPr/>
            <p:nvPr/>
          </p:nvSpPr>
          <p:spPr>
            <a:xfrm>
              <a:off x="8429652" y="4643446"/>
              <a:ext cx="428628" cy="142876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4"/>
          <p:cNvSpPr txBox="1"/>
          <p:nvPr/>
        </p:nvSpPr>
        <p:spPr>
          <a:xfrm>
            <a:off x="428596" y="1799383"/>
            <a:ext cx="8286808" cy="1733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4013" indent="-177800">
              <a:lnSpc>
                <a:spcPts val="2160"/>
              </a:lnSpc>
            </a:pPr>
            <a:endParaRPr lang="en-US" sz="2000" dirty="0" smtClean="0"/>
          </a:p>
          <a:p>
            <a:pPr marL="342900" lvl="1" indent="-342900" algn="just">
              <a:lnSpc>
                <a:spcPts val="2160"/>
              </a:lnSpc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GB" sz="2000" b="1" u="sng" dirty="0" smtClean="0">
                <a:solidFill>
                  <a:srgbClr val="002060"/>
                </a:solidFill>
              </a:rPr>
              <a:t>Real contamination cases - </a:t>
            </a:r>
            <a:r>
              <a:rPr lang="es-ES" sz="2000" b="1" u="sng" dirty="0" smtClean="0">
                <a:solidFill>
                  <a:srgbClr val="FF0000"/>
                </a:solidFill>
              </a:rPr>
              <a:t>LOW DOSES</a:t>
            </a:r>
            <a:endParaRPr lang="en-GB" sz="2000" b="1" u="sng" dirty="0" smtClean="0">
              <a:solidFill>
                <a:srgbClr val="002060"/>
              </a:solidFill>
            </a:endParaRPr>
          </a:p>
          <a:p>
            <a:pPr marL="354013" indent="-177800">
              <a:buFontTx/>
              <a:buChar char="-"/>
            </a:pPr>
            <a:r>
              <a:rPr lang="es-ES" sz="2000" dirty="0" smtClean="0"/>
              <a:t>EURADOS </a:t>
            </a:r>
            <a:r>
              <a:rPr lang="es-ES" sz="2000" dirty="0" err="1" smtClean="0"/>
              <a:t>Survey</a:t>
            </a:r>
            <a:r>
              <a:rPr lang="es-ES" sz="2000" dirty="0" smtClean="0"/>
              <a:t> (Lopez 2016), </a:t>
            </a:r>
            <a:r>
              <a:rPr lang="es-ES" sz="2000" dirty="0" err="1" smtClean="0"/>
              <a:t>Europeans</a:t>
            </a:r>
            <a:r>
              <a:rPr lang="es-ES" sz="2000" dirty="0" smtClean="0"/>
              <a:t> </a:t>
            </a:r>
            <a:r>
              <a:rPr lang="es-ES" sz="2000" dirty="0" err="1" smtClean="0"/>
              <a:t>exposed</a:t>
            </a:r>
            <a:r>
              <a:rPr lang="es-ES" sz="2000" dirty="0" smtClean="0"/>
              <a:t> in </a:t>
            </a:r>
            <a:r>
              <a:rPr lang="es-ES" sz="2000" dirty="0" err="1" smtClean="0"/>
              <a:t>Japan</a:t>
            </a:r>
            <a:r>
              <a:rPr lang="es-ES" sz="2000" dirty="0" smtClean="0"/>
              <a:t>, </a:t>
            </a:r>
            <a:r>
              <a:rPr lang="es-ES" sz="2000" dirty="0" err="1" smtClean="0"/>
              <a:t>after</a:t>
            </a:r>
            <a:r>
              <a:rPr lang="es-ES" sz="2000" dirty="0" smtClean="0"/>
              <a:t> Fukushima NPP </a:t>
            </a:r>
            <a:r>
              <a:rPr lang="es-ES" sz="2000" dirty="0" err="1" smtClean="0"/>
              <a:t>accident</a:t>
            </a:r>
            <a:endParaRPr lang="es-ES" sz="2000" dirty="0" smtClean="0">
              <a:solidFill>
                <a:srgbClr val="FF0000"/>
              </a:solidFill>
            </a:endParaRPr>
          </a:p>
          <a:p>
            <a:pPr marL="354013" indent="-177800">
              <a:buFontTx/>
              <a:buChar char="-"/>
            </a:pPr>
            <a:endParaRPr lang="es-ES" sz="2000" dirty="0" smtClean="0"/>
          </a:p>
        </p:txBody>
      </p:sp>
      <p:sp>
        <p:nvSpPr>
          <p:cNvPr id="6" name="5 CuadroTexto"/>
          <p:cNvSpPr txBox="1"/>
          <p:nvPr/>
        </p:nvSpPr>
        <p:spPr>
          <a:xfrm>
            <a:off x="428596" y="3357562"/>
            <a:ext cx="8358246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 algn="just">
              <a:lnSpc>
                <a:spcPts val="2160"/>
              </a:lnSpc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s-ES" sz="2000" b="1" u="sng" dirty="0" err="1" smtClean="0">
                <a:solidFill>
                  <a:srgbClr val="002060"/>
                </a:solidFill>
              </a:rPr>
              <a:t>Artifitial</a:t>
            </a:r>
            <a:r>
              <a:rPr lang="es-ES" sz="2000" b="1" u="sng" dirty="0" smtClean="0">
                <a:solidFill>
                  <a:srgbClr val="002060"/>
                </a:solidFill>
              </a:rPr>
              <a:t> cases </a:t>
            </a:r>
            <a:r>
              <a:rPr lang="es-ES" sz="2000" b="1" dirty="0" smtClean="0">
                <a:solidFill>
                  <a:srgbClr val="002060"/>
                </a:solidFill>
              </a:rPr>
              <a:t>- </a:t>
            </a:r>
            <a:r>
              <a:rPr lang="es-ES" sz="2000" b="1" u="sng" dirty="0" smtClean="0">
                <a:solidFill>
                  <a:srgbClr val="FF0000"/>
                </a:solidFill>
              </a:rPr>
              <a:t>HIGH </a:t>
            </a:r>
            <a:r>
              <a:rPr lang="es-ES" sz="2000" b="1" u="sng" dirty="0" smtClean="0">
                <a:solidFill>
                  <a:srgbClr val="FF0000"/>
                </a:solidFill>
              </a:rPr>
              <a:t>DOSES  </a:t>
            </a:r>
            <a:endParaRPr lang="es-ES" sz="2000" b="1" u="sng" dirty="0" smtClean="0">
              <a:solidFill>
                <a:srgbClr val="FF0000"/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357158" y="1142984"/>
            <a:ext cx="8572560" cy="477759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R="2540" lvl="0" algn="ctr">
              <a:lnSpc>
                <a:spcPts val="3350"/>
              </a:lnSpc>
              <a:spcAft>
                <a:spcPts val="0"/>
              </a:spcAft>
            </a:pPr>
            <a:r>
              <a:rPr lang="en-US" sz="2000" b="1" dirty="0" smtClean="0">
                <a:solidFill>
                  <a:schemeClr val="lt1"/>
                </a:solidFill>
                <a:latin typeface="+mn-lt"/>
              </a:rPr>
              <a:t>SENSITIVITY ANALYSIS on Thyroid doses (CIEMAT , IRSN, PHE, </a:t>
            </a:r>
            <a:r>
              <a:rPr lang="en-US" sz="2000" b="1" dirty="0" err="1" smtClean="0">
                <a:solidFill>
                  <a:schemeClr val="lt1"/>
                </a:solidFill>
                <a:latin typeface="+mn-lt"/>
              </a:rPr>
              <a:t>BfS</a:t>
            </a:r>
            <a:r>
              <a:rPr lang="en-US" sz="2000" b="1" dirty="0" smtClean="0">
                <a:solidFill>
                  <a:schemeClr val="lt1"/>
                </a:solidFill>
                <a:latin typeface="+mn-lt"/>
              </a:rPr>
              <a:t>) </a:t>
            </a:r>
          </a:p>
        </p:txBody>
      </p:sp>
      <p:sp>
        <p:nvSpPr>
          <p:cNvPr id="9" name="8 Rectángulo"/>
          <p:cNvSpPr/>
          <p:nvPr/>
        </p:nvSpPr>
        <p:spPr>
          <a:xfrm>
            <a:off x="1000100" y="4237688"/>
            <a:ext cx="6715172" cy="17543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533400" indent="-258763">
              <a:buFont typeface="Arial" pitchFamily="34" charset="0"/>
              <a:buChar char="•"/>
            </a:pPr>
            <a:r>
              <a:rPr lang="en-US" dirty="0" smtClean="0"/>
              <a:t>Objective: 	“</a:t>
            </a:r>
            <a:r>
              <a:rPr lang="en-US" b="1" dirty="0" smtClean="0"/>
              <a:t>upper level” thyroid dose </a:t>
            </a:r>
            <a:r>
              <a:rPr lang="en-US" dirty="0" smtClean="0"/>
              <a:t> </a:t>
            </a:r>
            <a:r>
              <a:rPr lang="en-US" b="1" dirty="0" smtClean="0"/>
              <a:t> 				“lower level” thyroid dose</a:t>
            </a:r>
            <a:r>
              <a:rPr lang="en-US" dirty="0" smtClean="0"/>
              <a:t>. </a:t>
            </a:r>
          </a:p>
          <a:p>
            <a:pPr marL="533400" indent="-258763">
              <a:buFont typeface="Arial" pitchFamily="34" charset="0"/>
              <a:buChar char="•"/>
            </a:pPr>
            <a:r>
              <a:rPr lang="en-US" dirty="0" smtClean="0"/>
              <a:t>Route of intake: Inhalation</a:t>
            </a:r>
          </a:p>
          <a:p>
            <a:pPr marL="533400" indent="-258763">
              <a:buFont typeface="Arial" pitchFamily="34" charset="0"/>
              <a:buChar char="•"/>
            </a:pPr>
            <a:r>
              <a:rPr lang="en-US" dirty="0" err="1" smtClean="0"/>
              <a:t>Radionuclides</a:t>
            </a:r>
            <a:r>
              <a:rPr lang="en-US" dirty="0" smtClean="0"/>
              <a:t>: aerosol form (type F) with AMAD = 1 </a:t>
            </a:r>
            <a:r>
              <a:rPr lang="en-US" dirty="0" err="1" smtClean="0"/>
              <a:t>μm</a:t>
            </a:r>
            <a:r>
              <a:rPr lang="en-US" dirty="0" smtClean="0"/>
              <a:t>. </a:t>
            </a:r>
          </a:p>
          <a:p>
            <a:pPr marL="533400" indent="-258763">
              <a:buFont typeface="Arial" pitchFamily="34" charset="0"/>
              <a:buChar char="•"/>
            </a:pPr>
            <a:r>
              <a:rPr lang="en-US" dirty="0" smtClean="0"/>
              <a:t>Different intake scenarios: Acute </a:t>
            </a:r>
            <a:r>
              <a:rPr lang="en-US" dirty="0" err="1" smtClean="0"/>
              <a:t>vs</a:t>
            </a:r>
            <a:r>
              <a:rPr lang="en-US" dirty="0" smtClean="0"/>
              <a:t> chronic </a:t>
            </a:r>
          </a:p>
          <a:p>
            <a:pPr marL="533400" indent="-258763">
              <a:buFont typeface="Arial" pitchFamily="34" charset="0"/>
              <a:buChar char="•"/>
            </a:pPr>
            <a:r>
              <a:rPr lang="en-US" dirty="0" smtClean="0"/>
              <a:t>Different delay from start of release to measurement time</a:t>
            </a:r>
          </a:p>
        </p:txBody>
      </p:sp>
    </p:spTree>
    <p:extLst>
      <p:ext uri="{BB962C8B-B14F-4D97-AF65-F5344CB8AC3E}">
        <p14:creationId xmlns="" xmlns:p14="http://schemas.microsoft.com/office/powerpoint/2010/main" val="53372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357158" y="487900"/>
            <a:ext cx="792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Real case Study. </a:t>
            </a:r>
            <a:r>
              <a:rPr lang="en-US" dirty="0" smtClean="0"/>
              <a:t>Single monitoring data. LOW DOSE - </a:t>
            </a:r>
            <a:r>
              <a:rPr lang="en-US" b="1" dirty="0" smtClean="0"/>
              <a:t>Fukushima 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285720" y="1011399"/>
            <a:ext cx="857256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s-ES" dirty="0" smtClean="0"/>
              <a:t> </a:t>
            </a:r>
            <a:r>
              <a:rPr lang="es-ES" dirty="0" err="1" smtClean="0"/>
              <a:t>Adult</a:t>
            </a:r>
            <a:r>
              <a:rPr lang="es-ES" dirty="0" smtClean="0"/>
              <a:t> </a:t>
            </a:r>
            <a:r>
              <a:rPr lang="es-ES" dirty="0" err="1" smtClean="0"/>
              <a:t>male</a:t>
            </a:r>
            <a:r>
              <a:rPr lang="es-ES" dirty="0" smtClean="0"/>
              <a:t>,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rescue worker in Ibaraki +Sendai prefecture, 20-28 March 2011</a:t>
            </a:r>
          </a:p>
          <a:p>
            <a:endParaRPr lang="es-ES" dirty="0" smtClean="0"/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Location and time of Exposure are known</a:t>
            </a:r>
          </a:p>
          <a:p>
            <a:pPr indent="268288"/>
            <a:r>
              <a:rPr lang="en-US" dirty="0" smtClean="0"/>
              <a:t>Tokyo 19-20 March 2011; </a:t>
            </a:r>
            <a:endParaRPr lang="es-ES" dirty="0" smtClean="0"/>
          </a:p>
          <a:p>
            <a:pPr indent="268288"/>
            <a:r>
              <a:rPr lang="en-US" dirty="0" smtClean="0"/>
              <a:t>Mito (Ibaraki) 20-21 March 2011; </a:t>
            </a:r>
            <a:endParaRPr lang="es-ES" dirty="0" smtClean="0"/>
          </a:p>
          <a:p>
            <a:pPr indent="268288"/>
            <a:r>
              <a:rPr lang="en-US" dirty="0" smtClean="0"/>
              <a:t>Sendai 23-28 March 2011;               </a:t>
            </a:r>
            <a:endParaRPr lang="es-ES" dirty="0" smtClean="0"/>
          </a:p>
          <a:p>
            <a:pPr indent="268288"/>
            <a:r>
              <a:rPr lang="en-US" dirty="0" smtClean="0"/>
              <a:t>Tokyo 28-31 March (then he left to </a:t>
            </a:r>
            <a:r>
              <a:rPr lang="en-US" dirty="0" err="1" smtClean="0"/>
              <a:t>Czecq</a:t>
            </a:r>
            <a:r>
              <a:rPr lang="en-US" dirty="0" smtClean="0"/>
              <a:t> Republic). </a:t>
            </a:r>
            <a:endParaRPr lang="es-ES" dirty="0" smtClean="0"/>
          </a:p>
          <a:p>
            <a:endParaRPr lang="en-US" b="1" dirty="0" smtClean="0"/>
          </a:p>
          <a:p>
            <a:pPr>
              <a:buFont typeface="Wingdings" pitchFamily="2" charset="2"/>
              <a:buChar char="v"/>
            </a:pPr>
            <a:r>
              <a:rPr lang="en-US" b="1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Thyroid monitoring on 6 April 2011 in Prague</a:t>
            </a:r>
          </a:p>
          <a:p>
            <a:pPr indent="363538"/>
            <a:r>
              <a:rPr lang="en-US" b="1" dirty="0" smtClean="0"/>
              <a:t>M= 52.0 ± 9.0 (2</a:t>
            </a:r>
            <a:r>
              <a:rPr lang="en-US" b="1" dirty="0" smtClean="0">
                <a:sym typeface="Symbol"/>
              </a:rPr>
              <a:t></a:t>
            </a:r>
            <a:r>
              <a:rPr lang="en-US" b="1" dirty="0" smtClean="0"/>
              <a:t>) </a:t>
            </a:r>
            <a:r>
              <a:rPr lang="en-US" b="1" dirty="0" err="1" smtClean="0"/>
              <a:t>Bq</a:t>
            </a:r>
            <a:r>
              <a:rPr lang="en-US" b="1" dirty="0" smtClean="0"/>
              <a:t> </a:t>
            </a:r>
            <a:r>
              <a:rPr lang="en-US" b="1" baseline="30000" dirty="0" smtClean="0"/>
              <a:t>131</a:t>
            </a:r>
            <a:r>
              <a:rPr lang="en-US" b="1" dirty="0" smtClean="0"/>
              <a:t>I in thyroid </a:t>
            </a:r>
            <a:r>
              <a:rPr lang="en-US" dirty="0" smtClean="0"/>
              <a:t>(single monitoring)</a:t>
            </a:r>
          </a:p>
          <a:p>
            <a:endParaRPr lang="es-ES" dirty="0" smtClean="0"/>
          </a:p>
          <a:p>
            <a:pPr>
              <a:buFont typeface="Wingdings" pitchFamily="2" charset="2"/>
              <a:buChar char="v"/>
            </a:pPr>
            <a:r>
              <a:rPr lang="es-ES" b="1" dirty="0" smtClean="0">
                <a:solidFill>
                  <a:srgbClr val="FF0000"/>
                </a:solidFill>
              </a:rPr>
              <a:t> </a:t>
            </a:r>
            <a:r>
              <a:rPr lang="es-ES" b="1" dirty="0" err="1" smtClean="0">
                <a:solidFill>
                  <a:srgbClr val="FF0000"/>
                </a:solidFill>
              </a:rPr>
              <a:t>Intake</a:t>
            </a:r>
            <a:r>
              <a:rPr lang="es-ES" b="1" dirty="0" smtClean="0">
                <a:solidFill>
                  <a:srgbClr val="FF0000"/>
                </a:solidFill>
              </a:rPr>
              <a:t>:</a:t>
            </a:r>
          </a:p>
          <a:p>
            <a:pPr lvl="0" indent="268288"/>
            <a:r>
              <a:rPr lang="en-US" b="1" dirty="0" smtClean="0"/>
              <a:t>Inhalation </a:t>
            </a:r>
            <a:r>
              <a:rPr lang="en-US" b="1" baseline="30000" dirty="0" smtClean="0"/>
              <a:t>131</a:t>
            </a:r>
            <a:r>
              <a:rPr lang="en-US" b="1" dirty="0" smtClean="0"/>
              <a:t>I type F , AMAD=1µm. Acute </a:t>
            </a:r>
            <a:r>
              <a:rPr lang="en-US" b="1" dirty="0" err="1" smtClean="0"/>
              <a:t>vs</a:t>
            </a:r>
            <a:r>
              <a:rPr lang="en-US" b="1" dirty="0" smtClean="0"/>
              <a:t> Chronic</a:t>
            </a:r>
            <a:endParaRPr lang="es-ES" b="1" dirty="0" smtClean="0"/>
          </a:p>
          <a:p>
            <a:pPr lvl="0" indent="268288"/>
            <a:r>
              <a:rPr lang="en-US" dirty="0" smtClean="0"/>
              <a:t>Releases beginning: </a:t>
            </a:r>
            <a:r>
              <a:rPr lang="en-US" b="1" dirty="0" smtClean="0"/>
              <a:t>11 March 2011 </a:t>
            </a:r>
            <a:r>
              <a:rPr lang="en-US" dirty="0" smtClean="0"/>
              <a:t>(Fukushima Daiichi NPP accident)</a:t>
            </a:r>
            <a:endParaRPr lang="es-ES" dirty="0" smtClean="0"/>
          </a:p>
          <a:p>
            <a:pPr lvl="0" indent="268288"/>
            <a:r>
              <a:rPr lang="en-US" dirty="0" smtClean="0"/>
              <a:t>Exposure in Japan: </a:t>
            </a:r>
            <a:r>
              <a:rPr lang="en-US" b="1" dirty="0" smtClean="0"/>
              <a:t>19-31 March 2011</a:t>
            </a:r>
            <a:endParaRPr lang="es-ES" dirty="0" smtClean="0"/>
          </a:p>
          <a:p>
            <a:pPr lvl="0" indent="268288"/>
            <a:r>
              <a:rPr lang="en-US" dirty="0" smtClean="0"/>
              <a:t> </a:t>
            </a:r>
            <a:endParaRPr lang="es-ES" dirty="0" smtClean="0"/>
          </a:p>
          <a:p>
            <a:pPr>
              <a:buFont typeface="Wingdings" pitchFamily="2" charset="2"/>
              <a:buChar char="v"/>
            </a:pPr>
            <a:r>
              <a:rPr lang="en-US" b="1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Dose assessments</a:t>
            </a:r>
            <a:r>
              <a:rPr lang="en-US" dirty="0" smtClean="0"/>
              <a:t>: Different intake scenarios and doses (see next table)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 </a:t>
            </a:r>
            <a:r>
              <a:rPr lang="en-US" b="1" dirty="0" smtClean="0"/>
              <a:t>Lower level</a:t>
            </a:r>
            <a:r>
              <a:rPr lang="en-US" dirty="0" smtClean="0"/>
              <a:t>: </a:t>
            </a:r>
            <a:r>
              <a:rPr lang="en-US" dirty="0" smtClean="0">
                <a:solidFill>
                  <a:srgbClr val="FF0000"/>
                </a:solidFill>
              </a:rPr>
              <a:t>24h chronic intake 31/3/2011 in Tokyo </a:t>
            </a:r>
            <a:r>
              <a:rPr lang="en-US" dirty="0" smtClean="0"/>
              <a:t>– </a:t>
            </a:r>
            <a:r>
              <a:rPr lang="en-US" b="1" dirty="0" err="1" smtClean="0"/>
              <a:t>Hthy</a:t>
            </a:r>
            <a:r>
              <a:rPr lang="en-US" b="1" dirty="0" smtClean="0"/>
              <a:t> = 1.26E-4 </a:t>
            </a:r>
            <a:r>
              <a:rPr lang="en-US" b="1" dirty="0" err="1" smtClean="0"/>
              <a:t>Sv</a:t>
            </a:r>
            <a:endParaRPr lang="en-US" b="1" dirty="0" smtClean="0"/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 </a:t>
            </a:r>
            <a:r>
              <a:rPr lang="en-US" b="1" dirty="0" smtClean="0"/>
              <a:t>Upper level: </a:t>
            </a:r>
            <a:r>
              <a:rPr lang="en-US" dirty="0" smtClean="0">
                <a:solidFill>
                  <a:srgbClr val="FF0000"/>
                </a:solidFill>
              </a:rPr>
              <a:t>acute intake 20/3/2011 in Mito (Ibaraki) </a:t>
            </a:r>
            <a:r>
              <a:rPr lang="en-US" dirty="0" smtClean="0"/>
              <a:t>– </a:t>
            </a:r>
            <a:r>
              <a:rPr lang="en-US" b="1" dirty="0" err="1" smtClean="0"/>
              <a:t>Hthy</a:t>
            </a:r>
            <a:r>
              <a:rPr lang="en-US" b="1" dirty="0" smtClean="0"/>
              <a:t>= 3.72E-4 </a:t>
            </a:r>
            <a:r>
              <a:rPr lang="en-US" b="1" dirty="0" err="1" smtClean="0"/>
              <a:t>Sv</a:t>
            </a:r>
            <a:endParaRPr lang="es-ES" b="1" dirty="0" smtClean="0"/>
          </a:p>
          <a:p>
            <a:endParaRPr lang="es-ES" dirty="0"/>
          </a:p>
        </p:txBody>
      </p:sp>
      <p:sp>
        <p:nvSpPr>
          <p:cNvPr id="5" name="4 Cerrar llave"/>
          <p:cNvSpPr/>
          <p:nvPr/>
        </p:nvSpPr>
        <p:spPr>
          <a:xfrm>
            <a:off x="8501090" y="5643578"/>
            <a:ext cx="214314" cy="642942"/>
          </a:xfrm>
          <a:prstGeom prst="rightBrac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519" y="1428737"/>
            <a:ext cx="8883075" cy="4714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285720" y="285728"/>
            <a:ext cx="7786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CIEMAT Case Study. </a:t>
            </a:r>
            <a:r>
              <a:rPr lang="en-US" dirty="0" smtClean="0"/>
              <a:t>Sensitivity analysis					</a:t>
            </a:r>
          </a:p>
          <a:p>
            <a:pPr lvl="0"/>
            <a:r>
              <a:rPr lang="en-US" dirty="0" smtClean="0"/>
              <a:t>Rescue worker from Czech Rep. </a:t>
            </a:r>
            <a:r>
              <a:rPr lang="en-US" b="1" u="sng" dirty="0" smtClean="0"/>
              <a:t>Exposure in Japan: 19-31 March 2011 </a:t>
            </a:r>
            <a:r>
              <a:rPr lang="en-US" b="1" dirty="0" smtClean="0"/>
              <a:t>Thyroid </a:t>
            </a:r>
            <a:r>
              <a:rPr lang="en-US" b="1" u="sng" dirty="0" smtClean="0"/>
              <a:t>monitoring on 6 April 2011 in Prague</a:t>
            </a:r>
            <a:endParaRPr lang="es-E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94493"/>
            <a:ext cx="6572296" cy="791367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Task 2.2 – </a:t>
            </a:r>
            <a:r>
              <a:rPr lang="en-US" sz="2400" dirty="0" smtClean="0">
                <a:solidFill>
                  <a:srgbClr val="FF0000"/>
                </a:solidFill>
              </a:rPr>
              <a:t>Measurements of Individual doses   </a:t>
            </a:r>
            <a:r>
              <a:rPr lang="en-US" sz="2400" dirty="0" smtClean="0"/>
              <a:t>            </a:t>
            </a:r>
            <a:r>
              <a:rPr lang="en-US" sz="2000" b="0" dirty="0" smtClean="0"/>
              <a:t>(</a:t>
            </a:r>
            <a:r>
              <a:rPr lang="en-US" sz="2000" b="0" dirty="0"/>
              <a:t>CIEMAT, </a:t>
            </a:r>
            <a:r>
              <a:rPr lang="en-US" sz="2000" b="0" dirty="0" err="1" smtClean="0"/>
              <a:t>BfS</a:t>
            </a:r>
            <a:r>
              <a:rPr lang="en-US" sz="2000" b="0" dirty="0" smtClean="0"/>
              <a:t>, HMGU, IRSN, PHE, RPI)</a:t>
            </a:r>
            <a:endParaRPr lang="de-DE" sz="20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72" y="1689696"/>
            <a:ext cx="7143800" cy="2357454"/>
          </a:xfrm>
        </p:spPr>
        <p:txBody>
          <a:bodyPr>
            <a:noAutofit/>
          </a:bodyPr>
          <a:lstStyle/>
          <a:p>
            <a:pPr marL="363538" indent="-363538">
              <a:lnSpc>
                <a:spcPct val="160000"/>
              </a:lnSpc>
              <a:spcBef>
                <a:spcPts val="1800"/>
              </a:spcBef>
              <a:buFont typeface="Wingdings" pitchFamily="2" charset="2"/>
              <a:buChar char="Ø"/>
            </a:pPr>
            <a:r>
              <a:rPr lang="de-DE" sz="1800" b="1" dirty="0" smtClean="0"/>
              <a:t>External </a:t>
            </a:r>
            <a:r>
              <a:rPr lang="de-DE" sz="1800" b="1" dirty="0"/>
              <a:t>dosimetry</a:t>
            </a:r>
            <a:r>
              <a:rPr lang="de-DE" sz="1800" dirty="0" smtClean="0"/>
              <a:t>:</a:t>
            </a:r>
          </a:p>
          <a:p>
            <a:pPr>
              <a:lnSpc>
                <a:spcPct val="120000"/>
              </a:lnSpc>
            </a:pPr>
            <a:r>
              <a:rPr lang="en-US" sz="1800" dirty="0" smtClean="0"/>
              <a:t>Developing destruction free protocols for external dose measurements using electronic components in smartphones</a:t>
            </a:r>
          </a:p>
          <a:p>
            <a:pPr>
              <a:lnSpc>
                <a:spcPct val="120000"/>
              </a:lnSpc>
            </a:pPr>
            <a:r>
              <a:rPr lang="en-US" sz="1800" dirty="0" smtClean="0"/>
              <a:t>Monte Carlo (MCNP) calculations for organ dose assessment with associated uncertainties</a:t>
            </a:r>
          </a:p>
          <a:p>
            <a:pPr>
              <a:lnSpc>
                <a:spcPct val="120000"/>
              </a:lnSpc>
            </a:pPr>
            <a:r>
              <a:rPr lang="de-DE" sz="1800" dirty="0"/>
              <a:t>Workshop for integration of biodosimetry into emergency response </a:t>
            </a:r>
            <a:r>
              <a:rPr lang="de-DE" sz="1800" dirty="0" smtClean="0"/>
              <a:t> </a:t>
            </a:r>
            <a:endParaRPr lang="de-DE" sz="1800" dirty="0"/>
          </a:p>
          <a:p>
            <a:pPr marL="0" indent="0">
              <a:buNone/>
            </a:pPr>
            <a:endParaRPr lang="en-US" sz="1800" dirty="0"/>
          </a:p>
          <a:p>
            <a:endParaRPr lang="de-DE" sz="1800" dirty="0"/>
          </a:p>
        </p:txBody>
      </p:sp>
      <p:pic>
        <p:nvPicPr>
          <p:cNvPr id="4" name="Picture 41" descr="http://www.24mobile.de/blog/wp-content/uploads/2010/03/samsung-i9000-galaxy-smartphone-sup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652" y="2084880"/>
            <a:ext cx="374177" cy="844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Bildergebnis für mobile phone circuit board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246"/>
          <a:stretch/>
        </p:blipFill>
        <p:spPr bwMode="auto">
          <a:xfrm>
            <a:off x="7858148" y="1727690"/>
            <a:ext cx="720080" cy="768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6710" y="3286124"/>
            <a:ext cx="1071570" cy="534284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571472" y="4366305"/>
            <a:ext cx="821537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8288" indent="-268288">
              <a:spcAft>
                <a:spcPts val="1200"/>
              </a:spcAft>
              <a:buFont typeface="Wingdings" pitchFamily="2" charset="2"/>
              <a:buChar char="Ø"/>
            </a:pPr>
            <a:r>
              <a:rPr lang="de-DE" b="1" dirty="0" smtClean="0"/>
              <a:t>Internal dosimetry: </a:t>
            </a:r>
            <a:endParaRPr lang="de-DE" dirty="0" smtClean="0"/>
          </a:p>
          <a:p>
            <a:pPr marL="314325" indent="-314325">
              <a:lnSpc>
                <a:spcPct val="120000"/>
              </a:lnSpc>
              <a:spcBef>
                <a:spcPct val="20000"/>
              </a:spcBef>
              <a:buBlip>
                <a:blip r:embed="rId5"/>
              </a:buBlip>
            </a:pPr>
            <a:r>
              <a:rPr lang="en-US" sz="1700" dirty="0" smtClean="0">
                <a:latin typeface="+mn-lt"/>
              </a:rPr>
              <a:t>Smartphone/tablet app for the calculation of thyroid dose from monitoring data    </a:t>
            </a:r>
          </a:p>
          <a:p>
            <a:pPr marL="314325" indent="-314325">
              <a:lnSpc>
                <a:spcPct val="120000"/>
              </a:lnSpc>
              <a:spcBef>
                <a:spcPct val="20000"/>
              </a:spcBef>
              <a:buBlip>
                <a:blip r:embed="rId5"/>
              </a:buBlip>
            </a:pPr>
            <a:r>
              <a:rPr lang="en-US" dirty="0" smtClean="0">
                <a:latin typeface="+mn-lt"/>
              </a:rPr>
              <a:t>Uncertainty evaluation. Sensitivity analysis on thyroid doses. </a:t>
            </a:r>
            <a:endParaRPr lang="de-DE" dirty="0" smtClean="0"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994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357158" y="1076910"/>
            <a:ext cx="8643998" cy="4406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b="1" u="sng" dirty="0" smtClean="0">
                <a:solidFill>
                  <a:srgbClr val="002060"/>
                </a:solidFill>
              </a:rPr>
              <a:t>Artificial case (IRSN) </a:t>
            </a:r>
            <a:r>
              <a:rPr lang="es-ES" sz="2000" b="1" u="sng" dirty="0" smtClean="0">
                <a:solidFill>
                  <a:srgbClr val="002060"/>
                </a:solidFill>
              </a:rPr>
              <a:t>– HIGH DOSES</a:t>
            </a:r>
            <a:endParaRPr lang="es-ES" sz="2000" u="sng" dirty="0" smtClean="0">
              <a:solidFill>
                <a:srgbClr val="002060"/>
              </a:solidFill>
            </a:endParaRPr>
          </a:p>
          <a:p>
            <a:endParaRPr lang="es-ES" sz="2000" u="sng" dirty="0" smtClean="0">
              <a:solidFill>
                <a:srgbClr val="002060"/>
              </a:solidFill>
            </a:endParaRPr>
          </a:p>
          <a:p>
            <a:pPr lvl="0">
              <a:buFontTx/>
              <a:buChar char="-"/>
            </a:pP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Female member of the public, 20 years old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rgbClr val="002060"/>
                </a:solidFill>
              </a:rPr>
              <a:t> Inhalation </a:t>
            </a:r>
            <a:r>
              <a:rPr lang="en-US" dirty="0" smtClean="0"/>
              <a:t>of I-131 type F, AMAD=1 </a:t>
            </a:r>
            <a:r>
              <a:rPr lang="en-US" dirty="0" smtClean="0">
                <a:sym typeface="Symbol"/>
              </a:rPr>
              <a:t></a:t>
            </a:r>
            <a:r>
              <a:rPr lang="en-US" dirty="0" smtClean="0"/>
              <a:t>m.</a:t>
            </a:r>
          </a:p>
          <a:p>
            <a:pPr marL="274638" lvl="0" indent="-274638">
              <a:buFontTx/>
              <a:buChar char="-"/>
            </a:pPr>
            <a:r>
              <a:rPr lang="es-ES" sz="2000" dirty="0" smtClean="0">
                <a:solidFill>
                  <a:srgbClr val="002060"/>
                </a:solidFill>
              </a:rPr>
              <a:t>M</a:t>
            </a:r>
            <a:r>
              <a:rPr lang="en-US" dirty="0" err="1" smtClean="0"/>
              <a:t>ultiple</a:t>
            </a:r>
            <a:r>
              <a:rPr lang="en-US" dirty="0" smtClean="0"/>
              <a:t> monitoring data resulting in high thyroid doses</a:t>
            </a:r>
          </a:p>
          <a:p>
            <a:pPr marL="274638" lvl="0" indent="-274638"/>
            <a:r>
              <a:rPr lang="en-US" dirty="0" smtClean="0"/>
              <a:t>	M</a:t>
            </a:r>
            <a:r>
              <a:rPr lang="en-US" baseline="-25000" dirty="0" smtClean="0"/>
              <a:t>1</a:t>
            </a:r>
            <a:r>
              <a:rPr lang="en-US" dirty="0" smtClean="0"/>
              <a:t>=1.6E+4Bq +/- 320 </a:t>
            </a:r>
            <a:r>
              <a:rPr lang="en-US" dirty="0" err="1" smtClean="0"/>
              <a:t>Bq</a:t>
            </a:r>
            <a:r>
              <a:rPr lang="en-US" dirty="0" smtClean="0"/>
              <a:t> </a:t>
            </a:r>
            <a:r>
              <a:rPr lang="en-US" baseline="30000" dirty="0" smtClean="0"/>
              <a:t>131</a:t>
            </a:r>
            <a:r>
              <a:rPr lang="en-US" dirty="0" smtClean="0"/>
              <a:t>I (7 days after start exposure) D7</a:t>
            </a:r>
            <a:endParaRPr lang="es-ES" dirty="0" smtClean="0"/>
          </a:p>
          <a:p>
            <a:pPr marL="274638" lvl="0" indent="-274638"/>
            <a:r>
              <a:rPr lang="en-US" dirty="0" smtClean="0"/>
              <a:t>	M</a:t>
            </a:r>
            <a:r>
              <a:rPr lang="en-US" baseline="-25000" dirty="0" smtClean="0"/>
              <a:t>2</a:t>
            </a:r>
            <a:r>
              <a:rPr lang="en-US" dirty="0" smtClean="0"/>
              <a:t>= 1.0E+4Bq +/- 200Bq </a:t>
            </a:r>
            <a:r>
              <a:rPr lang="en-US" baseline="30000" dirty="0" smtClean="0"/>
              <a:t>131</a:t>
            </a:r>
            <a:r>
              <a:rPr lang="en-US" dirty="0" smtClean="0"/>
              <a:t>I (8 days) D8</a:t>
            </a:r>
            <a:endParaRPr lang="es-ES" dirty="0" smtClean="0"/>
          </a:p>
          <a:p>
            <a:pPr marL="274638" lvl="0" indent="-274638"/>
            <a:r>
              <a:rPr lang="es-ES" dirty="0" smtClean="0"/>
              <a:t>	</a:t>
            </a:r>
            <a:r>
              <a:rPr lang="en-US" dirty="0" smtClean="0"/>
              <a:t>M</a:t>
            </a:r>
            <a:r>
              <a:rPr lang="en-US" baseline="-25000" dirty="0" smtClean="0"/>
              <a:t>3</a:t>
            </a:r>
            <a:r>
              <a:rPr lang="en-US" dirty="0" smtClean="0"/>
              <a:t>= 8.0E+4Bq +/- 160 </a:t>
            </a:r>
            <a:r>
              <a:rPr lang="en-US" dirty="0" err="1" smtClean="0"/>
              <a:t>Bq</a:t>
            </a:r>
            <a:r>
              <a:rPr lang="en-US" dirty="0" smtClean="0"/>
              <a:t> </a:t>
            </a:r>
            <a:r>
              <a:rPr lang="en-US" baseline="30000" dirty="0" smtClean="0"/>
              <a:t>131</a:t>
            </a:r>
            <a:r>
              <a:rPr lang="en-US" dirty="0" smtClean="0"/>
              <a:t>I (15 days after start exposure) D15</a:t>
            </a:r>
            <a:endParaRPr lang="es-ES" dirty="0" smtClean="0"/>
          </a:p>
          <a:p>
            <a:endParaRPr lang="en-US" dirty="0" smtClean="0"/>
          </a:p>
          <a:p>
            <a:r>
              <a:rPr lang="en-US" b="1" dirty="0" smtClean="0"/>
              <a:t>UNCERTAINTIES on the Dose assessment:</a:t>
            </a:r>
          </a:p>
          <a:p>
            <a:pPr marL="182563" indent="-182563">
              <a:buFontTx/>
              <a:buChar char="-"/>
            </a:pPr>
            <a:r>
              <a:rPr lang="en-US" dirty="0" smtClean="0"/>
              <a:t>Total </a:t>
            </a:r>
            <a:r>
              <a:rPr lang="en-US" dirty="0" smtClean="0"/>
              <a:t>Uncertainty associated to monitoring data: SF = 1.15 (EURADOS, 2013)</a:t>
            </a:r>
          </a:p>
          <a:p>
            <a:pPr marL="182563" indent="-182563">
              <a:buFontTx/>
              <a:buChar char="-"/>
            </a:pPr>
            <a:r>
              <a:rPr lang="en-US" dirty="0" smtClean="0"/>
              <a:t>Uncertainty on the intake pattern:  (1) acute inhalation at D0 and </a:t>
            </a:r>
          </a:p>
          <a:p>
            <a:pPr marL="182563" indent="-182563"/>
            <a:r>
              <a:rPr lang="en-US" dirty="0" smtClean="0"/>
              <a:t>					(2) chronic inhalation during 7 days</a:t>
            </a:r>
          </a:p>
          <a:p>
            <a:pPr marL="182563" indent="-182563"/>
            <a:r>
              <a:rPr lang="en-US" dirty="0" smtClean="0"/>
              <a:t>- Contribution to the thyroid dose of </a:t>
            </a:r>
            <a:r>
              <a:rPr lang="en-US" dirty="0" err="1" smtClean="0"/>
              <a:t>radionuclides</a:t>
            </a:r>
            <a:r>
              <a:rPr lang="en-US" dirty="0" smtClean="0"/>
              <a:t> other than I-131 </a:t>
            </a:r>
            <a:endParaRPr lang="es-ES" sz="2000" b="1" u="sng" dirty="0" smtClean="0">
              <a:solidFill>
                <a:srgbClr val="002060"/>
              </a:solidFill>
            </a:endParaRPr>
          </a:p>
          <a:p>
            <a:pPr marL="342900" lvl="1" indent="-342900" algn="just">
              <a:lnSpc>
                <a:spcPts val="2160"/>
              </a:lnSpc>
              <a:spcAft>
                <a:spcPts val="1200"/>
              </a:spcAft>
            </a:pPr>
            <a:endParaRPr lang="es-ES" sz="2000" b="1" u="sng" dirty="0" smtClean="0">
              <a:solidFill>
                <a:srgbClr val="002060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357158" y="433968"/>
            <a:ext cx="8572560" cy="477759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R="2540" lvl="0" algn="ctr">
              <a:lnSpc>
                <a:spcPts val="3350"/>
              </a:lnSpc>
              <a:spcAft>
                <a:spcPts val="0"/>
              </a:spcAft>
            </a:pPr>
            <a:r>
              <a:rPr lang="en-US" sz="2000" b="1" dirty="0" smtClean="0">
                <a:solidFill>
                  <a:schemeClr val="lt1"/>
                </a:solidFill>
                <a:latin typeface="+mn-lt"/>
              </a:rPr>
              <a:t>SENSITIVITY ANALYSIS on Thyroid doses (CIEMAT , IRSN, PHE, </a:t>
            </a:r>
            <a:r>
              <a:rPr lang="en-US" sz="2000" b="1" dirty="0" err="1" smtClean="0">
                <a:solidFill>
                  <a:schemeClr val="lt1"/>
                </a:solidFill>
                <a:latin typeface="+mn-lt"/>
              </a:rPr>
              <a:t>BfS</a:t>
            </a:r>
            <a:r>
              <a:rPr lang="en-US" sz="2000" b="1" dirty="0" smtClean="0">
                <a:solidFill>
                  <a:schemeClr val="lt1"/>
                </a:solidFill>
                <a:latin typeface="+mn-lt"/>
              </a:rPr>
              <a:t>) 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500034" y="5291752"/>
            <a:ext cx="84296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DOSE ASSESSMENT </a:t>
            </a:r>
            <a:r>
              <a:rPr lang="en-GB" dirty="0" smtClean="0"/>
              <a:t>(ICRP56/119/ICRP60)</a:t>
            </a:r>
          </a:p>
          <a:p>
            <a:r>
              <a:rPr lang="en-GB" b="1" dirty="0" smtClean="0"/>
              <a:t>22.2 </a:t>
            </a:r>
            <a:r>
              <a:rPr lang="en-GB" b="1" dirty="0" err="1" smtClean="0"/>
              <a:t>mSv</a:t>
            </a:r>
            <a:r>
              <a:rPr lang="en-GB" dirty="0" smtClean="0"/>
              <a:t> </a:t>
            </a:r>
            <a:r>
              <a:rPr lang="en-GB" b="1" dirty="0" smtClean="0"/>
              <a:t>= </a:t>
            </a:r>
            <a:r>
              <a:rPr lang="en-GB" b="1" dirty="0" err="1" smtClean="0"/>
              <a:t>Hthyr</a:t>
            </a:r>
            <a:r>
              <a:rPr lang="en-GB" b="1" dirty="0" smtClean="0"/>
              <a:t> – Lower value</a:t>
            </a:r>
          </a:p>
          <a:p>
            <a:r>
              <a:rPr lang="en-GB" b="1" dirty="0" smtClean="0"/>
              <a:t>106.6 </a:t>
            </a:r>
            <a:r>
              <a:rPr lang="en-GB" b="1" dirty="0" err="1" smtClean="0"/>
              <a:t>mSv</a:t>
            </a:r>
            <a:r>
              <a:rPr lang="en-GB" b="1" dirty="0" smtClean="0"/>
              <a:t>=</a:t>
            </a:r>
            <a:r>
              <a:rPr lang="en-GB" b="1" dirty="0" err="1" smtClean="0"/>
              <a:t>Hthy</a:t>
            </a:r>
            <a:r>
              <a:rPr lang="en-GB" b="1" dirty="0" smtClean="0"/>
              <a:t> </a:t>
            </a:r>
            <a:r>
              <a:rPr lang="en-GB" b="1" dirty="0" smtClean="0"/>
              <a:t>- Upper value </a:t>
            </a:r>
            <a:r>
              <a:rPr lang="en-GB" sz="1600" dirty="0" smtClean="0"/>
              <a:t>(correction for short-lived </a:t>
            </a:r>
            <a:r>
              <a:rPr lang="en-GB" sz="1600" dirty="0" err="1" smtClean="0"/>
              <a:t>radionuclides</a:t>
            </a:r>
            <a:r>
              <a:rPr lang="en-GB" sz="1600" dirty="0" smtClean="0"/>
              <a:t> other than </a:t>
            </a:r>
            <a:r>
              <a:rPr lang="en-GB" sz="1600" baseline="30000" dirty="0" smtClean="0"/>
              <a:t>131</a:t>
            </a:r>
            <a:r>
              <a:rPr lang="en-GB" sz="1600" dirty="0" smtClean="0"/>
              <a:t>I)</a:t>
            </a:r>
            <a:endParaRPr lang="es-E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571472" y="428604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CONCLUSIONS</a:t>
            </a:r>
            <a:endParaRPr lang="es-ES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500034" y="928670"/>
            <a:ext cx="84296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buFont typeface="Wingdings" pitchFamily="2" charset="2"/>
              <a:buChar char="Ø"/>
            </a:pPr>
            <a:r>
              <a:rPr lang="en-GB" dirty="0" smtClean="0"/>
              <a:t>CONFIDENCE WP2/Task 2.2 deals with the integration of dose              results for external and internal exposures in an emergency situation</a:t>
            </a:r>
          </a:p>
          <a:p>
            <a:pPr marL="273050" indent="-273050">
              <a:buFont typeface="Wingdings" pitchFamily="2" charset="2"/>
              <a:buChar char="Ø"/>
            </a:pPr>
            <a:endParaRPr lang="en-GB" dirty="0" smtClean="0"/>
          </a:p>
          <a:p>
            <a:pPr marL="273050" indent="-273050">
              <a:buFont typeface="Wingdings" pitchFamily="2" charset="2"/>
              <a:buChar char="Ø"/>
            </a:pPr>
            <a:r>
              <a:rPr lang="en-GB" b="1" dirty="0" smtClean="0"/>
              <a:t>Retrospective </a:t>
            </a:r>
            <a:r>
              <a:rPr lang="en-GB" b="1" dirty="0" err="1" smtClean="0"/>
              <a:t>dosimetry</a:t>
            </a:r>
            <a:r>
              <a:rPr lang="en-GB" b="1" dirty="0" smtClean="0"/>
              <a:t> developments for individual dose assessments</a:t>
            </a:r>
            <a:r>
              <a:rPr lang="en-GB" dirty="0" smtClean="0"/>
              <a:t>:	</a:t>
            </a:r>
            <a:r>
              <a:rPr lang="en-GB" dirty="0" smtClean="0"/>
              <a:t>	</a:t>
            </a:r>
          </a:p>
          <a:p>
            <a:pPr marL="442913" indent="-179388">
              <a:buFont typeface="Wingdings" pitchFamily="2" charset="2"/>
              <a:buChar char="ü"/>
            </a:pPr>
            <a:r>
              <a:rPr lang="en-GB" dirty="0" smtClean="0"/>
              <a:t>The use of </a:t>
            </a:r>
            <a:r>
              <a:rPr lang="en-GB" dirty="0" smtClean="0">
                <a:solidFill>
                  <a:srgbClr val="FF0000"/>
                </a:solidFill>
              </a:rPr>
              <a:t>electronic components of irradiated smart phones </a:t>
            </a:r>
            <a:r>
              <a:rPr lang="en-GB" dirty="0" smtClean="0"/>
              <a:t>(&gt; 20 </a:t>
            </a:r>
            <a:r>
              <a:rPr lang="en-GB" dirty="0" err="1" smtClean="0"/>
              <a:t>mGy</a:t>
            </a:r>
            <a:r>
              <a:rPr lang="en-GB" dirty="0" smtClean="0"/>
              <a:t>)</a:t>
            </a:r>
          </a:p>
          <a:p>
            <a:pPr marL="442913" indent="-179388">
              <a:buFont typeface="Wingdings" pitchFamily="2" charset="2"/>
              <a:buChar char="ü"/>
            </a:pPr>
            <a:r>
              <a:rPr lang="en-GB" dirty="0" err="1" smtClean="0">
                <a:solidFill>
                  <a:srgbClr val="FF0000"/>
                </a:solidFill>
              </a:rPr>
              <a:t>Biodosimetry</a:t>
            </a:r>
            <a:r>
              <a:rPr lang="en-GB" dirty="0" smtClean="0">
                <a:solidFill>
                  <a:srgbClr val="FF0000"/>
                </a:solidFill>
              </a:rPr>
              <a:t> methods </a:t>
            </a:r>
            <a:r>
              <a:rPr lang="en-GB" dirty="0" smtClean="0"/>
              <a:t>integrated in the emergency response</a:t>
            </a:r>
            <a:endParaRPr lang="en-GB" dirty="0"/>
          </a:p>
        </p:txBody>
      </p:sp>
      <p:sp>
        <p:nvSpPr>
          <p:cNvPr id="5" name="4 CuadroTexto"/>
          <p:cNvSpPr txBox="1"/>
          <p:nvPr/>
        </p:nvSpPr>
        <p:spPr>
          <a:xfrm>
            <a:off x="500034" y="3000372"/>
            <a:ext cx="81439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2913" indent="-179388">
              <a:buFont typeface="Wingdings" pitchFamily="2" charset="2"/>
              <a:buChar char="ü"/>
            </a:pPr>
            <a:r>
              <a:rPr lang="en-GB" dirty="0" smtClean="0">
                <a:solidFill>
                  <a:srgbClr val="FF0000"/>
                </a:solidFill>
              </a:rPr>
              <a:t>Thyroid  monitoring </a:t>
            </a:r>
            <a:r>
              <a:rPr lang="en-GB" dirty="0" smtClean="0"/>
              <a:t>– Smart phone/tablet App developed by RPI for a rapid evaluation of  committed absorbed  doses in the thyroid </a:t>
            </a:r>
          </a:p>
          <a:p>
            <a:pPr marL="636588" lvl="1" indent="-179388">
              <a:buFont typeface="Arial" pitchFamily="34" charset="0"/>
              <a:buChar char="•"/>
            </a:pPr>
            <a:r>
              <a:rPr lang="es-ES" dirty="0" err="1" smtClean="0"/>
              <a:t>Sources</a:t>
            </a:r>
            <a:r>
              <a:rPr lang="es-ES" dirty="0" smtClean="0"/>
              <a:t> of </a:t>
            </a:r>
            <a:r>
              <a:rPr lang="es-ES" dirty="0" err="1" smtClean="0"/>
              <a:t>uncertainties</a:t>
            </a:r>
            <a:r>
              <a:rPr lang="es-ES" dirty="0" smtClean="0"/>
              <a:t> </a:t>
            </a:r>
            <a:r>
              <a:rPr lang="es-ES" dirty="0" err="1" smtClean="0"/>
              <a:t>on</a:t>
            </a:r>
            <a:r>
              <a:rPr lang="es-ES" dirty="0" smtClean="0"/>
              <a:t> </a:t>
            </a:r>
            <a:r>
              <a:rPr lang="es-ES" dirty="0" err="1" smtClean="0"/>
              <a:t>thyroid</a:t>
            </a:r>
            <a:r>
              <a:rPr lang="es-ES" dirty="0" smtClean="0"/>
              <a:t> doses. </a:t>
            </a:r>
            <a:r>
              <a:rPr lang="es-ES" dirty="0" err="1" smtClean="0"/>
              <a:t>Sensitivity</a:t>
            </a:r>
            <a:r>
              <a:rPr lang="es-ES" dirty="0" smtClean="0"/>
              <a:t> </a:t>
            </a:r>
            <a:r>
              <a:rPr lang="es-ES" dirty="0" err="1" smtClean="0"/>
              <a:t>study</a:t>
            </a:r>
            <a:r>
              <a:rPr lang="es-ES" dirty="0" smtClean="0"/>
              <a:t>:</a:t>
            </a:r>
          </a:p>
          <a:p>
            <a:pPr marL="1093788" lvl="2" indent="-179388">
              <a:buFont typeface="Wingdings" pitchFamily="2" charset="2"/>
              <a:buChar char="v"/>
            </a:pPr>
            <a:r>
              <a:rPr lang="es-ES" dirty="0" smtClean="0"/>
              <a:t> “</a:t>
            </a:r>
            <a:r>
              <a:rPr lang="es-ES" dirty="0" err="1" smtClean="0"/>
              <a:t>Dose</a:t>
            </a:r>
            <a:r>
              <a:rPr lang="es-ES" dirty="0" smtClean="0"/>
              <a:t> per </a:t>
            </a:r>
            <a:r>
              <a:rPr lang="es-ES" dirty="0" err="1" smtClean="0"/>
              <a:t>content</a:t>
            </a:r>
            <a:r>
              <a:rPr lang="es-ES" dirty="0" smtClean="0"/>
              <a:t> </a:t>
            </a:r>
            <a:r>
              <a:rPr lang="es-ES" dirty="0" err="1" smtClean="0"/>
              <a:t>function</a:t>
            </a:r>
            <a:r>
              <a:rPr lang="es-ES" dirty="0" smtClean="0"/>
              <a:t>”: </a:t>
            </a:r>
            <a:r>
              <a:rPr lang="es-ES" dirty="0" err="1" smtClean="0"/>
              <a:t>insensitive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physico-chemical</a:t>
            </a:r>
            <a:r>
              <a:rPr lang="es-ES" dirty="0" smtClean="0"/>
              <a:t> </a:t>
            </a:r>
            <a:r>
              <a:rPr lang="es-ES" dirty="0" err="1" smtClean="0"/>
              <a:t>properties</a:t>
            </a:r>
            <a:r>
              <a:rPr lang="es-ES" dirty="0" smtClean="0"/>
              <a:t> of </a:t>
            </a:r>
            <a:r>
              <a:rPr lang="es-ES" dirty="0" err="1" smtClean="0"/>
              <a:t>incorporated</a:t>
            </a:r>
            <a:r>
              <a:rPr lang="es-ES" dirty="0" smtClean="0"/>
              <a:t> material </a:t>
            </a:r>
            <a:r>
              <a:rPr lang="es-ES" dirty="0" smtClean="0"/>
              <a:t>and </a:t>
            </a:r>
            <a:r>
              <a:rPr lang="es-ES" dirty="0" err="1" smtClean="0"/>
              <a:t>route</a:t>
            </a:r>
            <a:r>
              <a:rPr lang="es-ES" dirty="0" smtClean="0"/>
              <a:t> of </a:t>
            </a:r>
            <a:r>
              <a:rPr lang="es-ES" dirty="0" err="1" smtClean="0"/>
              <a:t>intake</a:t>
            </a:r>
            <a:r>
              <a:rPr lang="es-ES" dirty="0" smtClean="0"/>
              <a:t> </a:t>
            </a:r>
            <a:r>
              <a:rPr lang="es-ES" dirty="0" err="1" smtClean="0"/>
              <a:t>when</a:t>
            </a:r>
            <a:r>
              <a:rPr lang="es-ES" dirty="0" smtClean="0"/>
              <a:t> </a:t>
            </a:r>
            <a:r>
              <a:rPr lang="es-ES" dirty="0" smtClean="0"/>
              <a:t>time of </a:t>
            </a:r>
            <a:r>
              <a:rPr lang="es-ES" dirty="0" err="1" smtClean="0"/>
              <a:t>measurement</a:t>
            </a:r>
            <a:r>
              <a:rPr lang="es-ES" dirty="0" smtClean="0"/>
              <a:t> &gt; 1 </a:t>
            </a:r>
            <a:r>
              <a:rPr lang="es-ES" dirty="0" err="1" smtClean="0"/>
              <a:t>day</a:t>
            </a:r>
            <a:r>
              <a:rPr lang="es-ES" dirty="0" smtClean="0"/>
              <a:t> </a:t>
            </a:r>
            <a:r>
              <a:rPr lang="es-ES" dirty="0" err="1" smtClean="0"/>
              <a:t>after</a:t>
            </a:r>
            <a:r>
              <a:rPr lang="es-ES" dirty="0" smtClean="0"/>
              <a:t> </a:t>
            </a:r>
            <a:r>
              <a:rPr lang="es-ES" dirty="0" err="1" smtClean="0"/>
              <a:t>start</a:t>
            </a:r>
            <a:r>
              <a:rPr lang="es-ES" dirty="0" smtClean="0"/>
              <a:t> of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radioactive</a:t>
            </a:r>
            <a:r>
              <a:rPr lang="es-ES" dirty="0" smtClean="0"/>
              <a:t> </a:t>
            </a:r>
            <a:r>
              <a:rPr lang="es-ES" dirty="0" err="1" smtClean="0"/>
              <a:t>release</a:t>
            </a:r>
            <a:endParaRPr lang="es-ES" dirty="0" smtClean="0"/>
          </a:p>
          <a:p>
            <a:pPr marL="1093788" lvl="2" indent="-179388">
              <a:buFont typeface="Wingdings" pitchFamily="2" charset="2"/>
              <a:buChar char="v"/>
            </a:pPr>
            <a:r>
              <a:rPr lang="es-ES" dirty="0" smtClean="0"/>
              <a:t> </a:t>
            </a:r>
            <a:r>
              <a:rPr lang="es-ES" dirty="0" err="1" smtClean="0"/>
              <a:t>Most</a:t>
            </a:r>
            <a:r>
              <a:rPr lang="es-ES" dirty="0" smtClean="0"/>
              <a:t> </a:t>
            </a:r>
            <a:r>
              <a:rPr lang="es-ES" dirty="0" err="1" smtClean="0"/>
              <a:t>relevant</a:t>
            </a:r>
            <a:r>
              <a:rPr lang="es-ES" dirty="0" smtClean="0"/>
              <a:t> </a:t>
            </a:r>
            <a:r>
              <a:rPr lang="es-ES" dirty="0" err="1" smtClean="0"/>
              <a:t>uncertainty</a:t>
            </a:r>
            <a:r>
              <a:rPr lang="es-ES" dirty="0" smtClean="0"/>
              <a:t> </a:t>
            </a:r>
            <a:r>
              <a:rPr lang="es-ES" dirty="0" err="1" smtClean="0"/>
              <a:t>sources</a:t>
            </a:r>
            <a:r>
              <a:rPr lang="es-ES" dirty="0" smtClean="0"/>
              <a:t>: </a:t>
            </a:r>
          </a:p>
          <a:p>
            <a:pPr marL="1550988" lvl="3" indent="-179388">
              <a:buFont typeface="Arial" pitchFamily="34" charset="0"/>
              <a:buChar char="•"/>
            </a:pPr>
            <a:r>
              <a:rPr lang="es-ES" dirty="0" err="1" smtClean="0"/>
              <a:t>Monitoring</a:t>
            </a:r>
            <a:r>
              <a:rPr lang="es-ES" dirty="0" smtClean="0"/>
              <a:t> data M(Bq) ; SF</a:t>
            </a:r>
            <a:r>
              <a:rPr lang="es-ES" dirty="0" smtClean="0">
                <a:sym typeface="Symbol"/>
              </a:rPr>
              <a:t>1.20 (MxSF</a:t>
            </a:r>
            <a:r>
              <a:rPr lang="es-ES" baseline="30000" dirty="0" smtClean="0">
                <a:sym typeface="Symbol"/>
              </a:rPr>
              <a:t>2</a:t>
            </a:r>
            <a:r>
              <a:rPr lang="es-ES" dirty="0" smtClean="0">
                <a:sym typeface="Symbol"/>
              </a:rPr>
              <a:t> , M/SF</a:t>
            </a:r>
            <a:r>
              <a:rPr lang="es-ES" baseline="30000" dirty="0" smtClean="0">
                <a:sym typeface="Symbol"/>
              </a:rPr>
              <a:t>2</a:t>
            </a:r>
            <a:r>
              <a:rPr lang="es-ES" dirty="0" smtClean="0">
                <a:sym typeface="Symbol"/>
              </a:rPr>
              <a:t>)</a:t>
            </a:r>
            <a:endParaRPr lang="es-ES" dirty="0" smtClean="0"/>
          </a:p>
          <a:p>
            <a:pPr marL="1550988" lvl="3" indent="-179388">
              <a:buFont typeface="Arial" pitchFamily="34" charset="0"/>
              <a:buChar char="•"/>
            </a:pPr>
            <a:r>
              <a:rPr lang="es-ES" dirty="0" err="1" smtClean="0"/>
              <a:t>delay</a:t>
            </a:r>
            <a:r>
              <a:rPr lang="es-ES" dirty="0" smtClean="0"/>
              <a:t> of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measurement</a:t>
            </a:r>
            <a:r>
              <a:rPr lang="es-ES" dirty="0" smtClean="0"/>
              <a:t> time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beginning</a:t>
            </a:r>
            <a:r>
              <a:rPr lang="es-ES" dirty="0" smtClean="0"/>
              <a:t> of </a:t>
            </a:r>
            <a:r>
              <a:rPr lang="es-ES" dirty="0" err="1" smtClean="0"/>
              <a:t>exposure</a:t>
            </a:r>
            <a:endParaRPr lang="es-ES" dirty="0" smtClean="0"/>
          </a:p>
          <a:p>
            <a:pPr marL="1550988" lvl="3" indent="-179388">
              <a:buFont typeface="Arial" pitchFamily="34" charset="0"/>
              <a:buChar char="•"/>
            </a:pPr>
            <a:r>
              <a:rPr lang="es-ES" dirty="0" err="1" smtClean="0"/>
              <a:t>pattern</a:t>
            </a:r>
            <a:r>
              <a:rPr lang="es-ES" dirty="0" smtClean="0"/>
              <a:t> of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intake</a:t>
            </a:r>
            <a:r>
              <a:rPr lang="es-ES" dirty="0" smtClean="0"/>
              <a:t> (</a:t>
            </a:r>
            <a:r>
              <a:rPr lang="es-ES" dirty="0" err="1" smtClean="0"/>
              <a:t>acute</a:t>
            </a:r>
            <a:r>
              <a:rPr lang="es-ES" dirty="0" smtClean="0"/>
              <a:t> vs </a:t>
            </a:r>
            <a:r>
              <a:rPr lang="es-ES" dirty="0" err="1" smtClean="0"/>
              <a:t>chronic</a:t>
            </a:r>
            <a:r>
              <a:rPr lang="es-ES" dirty="0" smtClean="0"/>
              <a:t>)</a:t>
            </a:r>
            <a:r>
              <a:rPr lang="en-GB" dirty="0" smtClean="0"/>
              <a:t> </a:t>
            </a:r>
          </a:p>
          <a:p>
            <a:pPr marL="1550988" lvl="3" indent="-179388">
              <a:buFont typeface="Arial" pitchFamily="34" charset="0"/>
              <a:buChar char="•"/>
            </a:pPr>
            <a:r>
              <a:rPr lang="en-GB" dirty="0" smtClean="0"/>
              <a:t>Contribution of short-lived </a:t>
            </a:r>
            <a:r>
              <a:rPr lang="en-GB" dirty="0" err="1" smtClean="0"/>
              <a:t>radioiodines</a:t>
            </a:r>
            <a:r>
              <a:rPr lang="en-GB" dirty="0" smtClean="0"/>
              <a:t> and Te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7 Grupo"/>
          <p:cNvGrpSpPr/>
          <p:nvPr/>
        </p:nvGrpSpPr>
        <p:grpSpPr>
          <a:xfrm>
            <a:off x="4643438" y="1531798"/>
            <a:ext cx="3857652" cy="4134088"/>
            <a:chOff x="4643438" y="1531798"/>
            <a:chExt cx="3857652" cy="4134088"/>
          </a:xfrm>
        </p:grpSpPr>
        <p:sp>
          <p:nvSpPr>
            <p:cNvPr id="4" name="3 CuadroTexto"/>
            <p:cNvSpPr txBox="1"/>
            <p:nvPr/>
          </p:nvSpPr>
          <p:spPr>
            <a:xfrm>
              <a:off x="4643438" y="1531798"/>
              <a:ext cx="364333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cap="all" dirty="0" smtClean="0"/>
                <a:t>Sensitivity analysis AND </a:t>
              </a:r>
              <a:r>
                <a:rPr lang="en-US" b="1" cap="all" dirty="0" err="1" smtClean="0"/>
                <a:t>RAPId</a:t>
              </a:r>
              <a:r>
                <a:rPr lang="en-US" b="1" cap="all" dirty="0" smtClean="0"/>
                <a:t> ASSESSMENT </a:t>
              </a:r>
              <a:r>
                <a:rPr lang="en-US" b="1" cap="all" dirty="0" err="1" smtClean="0"/>
                <a:t>toolS</a:t>
              </a:r>
              <a:r>
                <a:rPr lang="en-US" b="1" cap="all" dirty="0" smtClean="0"/>
                <a:t> FOR thyroid doses in a nuclear emergency:              AN outcome of the EC CONFIDENCE Project</a:t>
              </a:r>
              <a:endParaRPr lang="es-ES" dirty="0"/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4714876" y="3357562"/>
              <a:ext cx="3786214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M.A. </a:t>
              </a:r>
              <a:r>
                <a:rPr lang="en-US" dirty="0" err="1" smtClean="0"/>
                <a:t>López</a:t>
              </a:r>
              <a:r>
                <a:rPr lang="en-US" dirty="0" smtClean="0"/>
                <a:t>, V. </a:t>
              </a:r>
              <a:r>
                <a:rPr lang="en-US" dirty="0" err="1" smtClean="0"/>
                <a:t>Berkovskyy</a:t>
              </a:r>
              <a:r>
                <a:rPr lang="en-US" i="1" dirty="0" smtClean="0"/>
                <a:t>, </a:t>
              </a:r>
              <a:r>
                <a:rPr lang="en-US" dirty="0" smtClean="0"/>
                <a:t>          C. </a:t>
              </a:r>
              <a:r>
                <a:rPr lang="en-US" dirty="0" err="1" smtClean="0"/>
                <a:t>Challeton</a:t>
              </a:r>
              <a:r>
                <a:rPr lang="en-US" dirty="0" smtClean="0"/>
                <a:t>-de-</a:t>
              </a:r>
              <a:r>
                <a:rPr lang="en-US" dirty="0" err="1" smtClean="0"/>
                <a:t>Vathaire</a:t>
              </a:r>
              <a:r>
                <a:rPr lang="en-US" dirty="0" smtClean="0"/>
                <a:t>,                E. </a:t>
              </a:r>
              <a:r>
                <a:rPr lang="en-US" dirty="0" err="1" smtClean="0"/>
                <a:t>Davesne</a:t>
              </a:r>
              <a:r>
                <a:rPr lang="en-US" dirty="0" smtClean="0"/>
                <a:t>, D. Franck,                        A. </a:t>
              </a:r>
              <a:r>
                <a:rPr lang="en-US" dirty="0" err="1" smtClean="0"/>
                <a:t>Giussani</a:t>
              </a:r>
              <a:r>
                <a:rPr lang="en-US" dirty="0" smtClean="0"/>
                <a:t>, F. Gering,                          D. </a:t>
              </a:r>
              <a:r>
                <a:rPr lang="en-US" dirty="0" err="1" smtClean="0"/>
                <a:t>Gregoratto</a:t>
              </a:r>
              <a:r>
                <a:rPr lang="en-US" dirty="0" smtClean="0"/>
                <a:t>, J.W. Marsh,                                         G. </a:t>
              </a:r>
              <a:r>
                <a:rPr lang="en-US" dirty="0" err="1" smtClean="0"/>
                <a:t>Ratia</a:t>
              </a:r>
              <a:r>
                <a:rPr lang="en-US" dirty="0" smtClean="0"/>
                <a:t>, L. Walsh,                               A. </a:t>
              </a:r>
              <a:r>
                <a:rPr lang="en-US" dirty="0" err="1" smtClean="0"/>
                <a:t>Ulanowski</a:t>
              </a:r>
              <a:r>
                <a:rPr lang="en-US" dirty="0" smtClean="0"/>
                <a:t>, C. </a:t>
              </a:r>
              <a:r>
                <a:rPr lang="en-US" dirty="0" err="1" smtClean="0"/>
                <a:t>Woda</a:t>
              </a:r>
              <a:endParaRPr lang="es-ES" dirty="0" smtClean="0"/>
            </a:p>
            <a:p>
              <a:endParaRPr lang="es-ES" dirty="0"/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064" y="1428736"/>
            <a:ext cx="348530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10 CuadroTexto"/>
          <p:cNvSpPr txBox="1"/>
          <p:nvPr/>
        </p:nvSpPr>
        <p:spPr>
          <a:xfrm>
            <a:off x="285720" y="357166"/>
            <a:ext cx="7429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err="1" smtClean="0"/>
              <a:t>Presentation</a:t>
            </a:r>
            <a:r>
              <a:rPr lang="es-ES" b="1" dirty="0" smtClean="0"/>
              <a:t> at IM2020: </a:t>
            </a:r>
            <a:r>
              <a:rPr lang="es-ES" b="1" dirty="0" err="1" smtClean="0"/>
              <a:t>Work</a:t>
            </a:r>
            <a:r>
              <a:rPr lang="es-ES" b="1" dirty="0" smtClean="0"/>
              <a:t> of WP2 /</a:t>
            </a:r>
            <a:r>
              <a:rPr lang="es-ES" b="1" dirty="0" err="1" smtClean="0"/>
              <a:t>Task</a:t>
            </a:r>
            <a:r>
              <a:rPr lang="es-ES" b="1" dirty="0" smtClean="0"/>
              <a:t> 2.2 (</a:t>
            </a:r>
            <a:r>
              <a:rPr lang="es-ES" b="1" dirty="0" err="1" smtClean="0"/>
              <a:t>internal</a:t>
            </a:r>
            <a:r>
              <a:rPr lang="es-ES" b="1" dirty="0" smtClean="0"/>
              <a:t> </a:t>
            </a:r>
            <a:r>
              <a:rPr lang="es-ES" b="1" dirty="0" err="1" smtClean="0"/>
              <a:t>dosimetry</a:t>
            </a:r>
            <a:r>
              <a:rPr lang="es-ES" b="1" dirty="0" smtClean="0"/>
              <a:t>)</a:t>
            </a:r>
          </a:p>
          <a:p>
            <a:pPr algn="ctr"/>
            <a:r>
              <a:rPr lang="es-ES" b="1" dirty="0" smtClean="0"/>
              <a:t>and links </a:t>
            </a:r>
            <a:r>
              <a:rPr lang="es-ES" b="1" dirty="0" err="1" smtClean="0"/>
              <a:t>with</a:t>
            </a:r>
            <a:r>
              <a:rPr lang="es-ES" b="1" dirty="0" smtClean="0"/>
              <a:t> </a:t>
            </a:r>
            <a:r>
              <a:rPr lang="es-ES" b="1" dirty="0" err="1" smtClean="0"/>
              <a:t>Task</a:t>
            </a:r>
            <a:r>
              <a:rPr lang="es-ES" b="1" dirty="0" smtClean="0"/>
              <a:t> 2.1 (</a:t>
            </a:r>
            <a:r>
              <a:rPr lang="es-ES" b="1" dirty="0" err="1" smtClean="0"/>
              <a:t>environmental</a:t>
            </a:r>
            <a:r>
              <a:rPr lang="es-ES" b="1" dirty="0" smtClean="0"/>
              <a:t> </a:t>
            </a:r>
            <a:r>
              <a:rPr lang="es-ES" b="1" dirty="0" err="1" smtClean="0"/>
              <a:t>monitoring</a:t>
            </a:r>
            <a:r>
              <a:rPr lang="es-ES" b="1" dirty="0" smtClean="0"/>
              <a:t>) and                    </a:t>
            </a:r>
            <a:r>
              <a:rPr lang="es-ES" b="1" dirty="0" err="1" smtClean="0"/>
              <a:t>Task</a:t>
            </a:r>
            <a:r>
              <a:rPr lang="es-ES" b="1" dirty="0" smtClean="0"/>
              <a:t> 2.3 (</a:t>
            </a:r>
            <a:r>
              <a:rPr lang="es-ES" b="1" dirty="0" err="1" smtClean="0"/>
              <a:t>risk</a:t>
            </a:r>
            <a:r>
              <a:rPr lang="es-ES" b="1" dirty="0" smtClean="0"/>
              <a:t> </a:t>
            </a:r>
            <a:r>
              <a:rPr lang="es-ES" b="1" dirty="0" err="1" smtClean="0"/>
              <a:t>assessment</a:t>
            </a:r>
            <a:r>
              <a:rPr lang="es-ES" b="1" dirty="0" smtClean="0"/>
              <a:t>)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4429124" y="5500702"/>
            <a:ext cx="4500594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Report of CONFIDENCE WP2- Task 2.2 – Internal </a:t>
            </a:r>
            <a:r>
              <a:rPr lang="en-US" b="1" dirty="0" err="1" smtClean="0"/>
              <a:t>Dosimetry</a:t>
            </a:r>
            <a:r>
              <a:rPr lang="en-US" b="1" dirty="0" smtClean="0"/>
              <a:t> (2019)</a:t>
            </a:r>
            <a:endParaRPr lang="es-E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357290" y="3143248"/>
            <a:ext cx="6643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/>
              <a:t>THANKS FOR YOUR ATTENTION</a:t>
            </a:r>
            <a:endParaRPr lang="es-E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2114" y="211590"/>
            <a:ext cx="6911975" cy="431328"/>
          </a:xfrm>
        </p:spPr>
        <p:txBody>
          <a:bodyPr/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External </a:t>
            </a:r>
            <a:r>
              <a:rPr lang="en-GB" dirty="0">
                <a:solidFill>
                  <a:srgbClr val="FF0000"/>
                </a:solidFill>
              </a:rPr>
              <a:t>dosimetry using personal </a:t>
            </a:r>
            <a:r>
              <a:rPr lang="en-GB" dirty="0" smtClean="0">
                <a:solidFill>
                  <a:srgbClr val="FF0000"/>
                </a:solidFill>
              </a:rPr>
              <a:t>items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1520" y="862932"/>
            <a:ext cx="8678198" cy="5423588"/>
          </a:xfrm>
        </p:spPr>
        <p:txBody>
          <a:bodyPr/>
          <a:lstStyle/>
          <a:p>
            <a:pPr algn="just"/>
            <a:r>
              <a:rPr lang="de-DE" b="1" dirty="0" smtClean="0"/>
              <a:t>Objective:</a:t>
            </a:r>
            <a:r>
              <a:rPr lang="de-DE" dirty="0" smtClean="0"/>
              <a:t> </a:t>
            </a:r>
          </a:p>
          <a:p>
            <a:pPr marL="360363" indent="0">
              <a:buNone/>
            </a:pPr>
            <a:r>
              <a:rPr lang="en-US" dirty="0"/>
              <a:t>R</a:t>
            </a:r>
            <a:r>
              <a:rPr lang="en-US" dirty="0" smtClean="0"/>
              <a:t>etrospective dosimetry using personal items to assess individual doses in the lower dose range (20-200 </a:t>
            </a:r>
            <a:r>
              <a:rPr lang="en-US" dirty="0" err="1" smtClean="0"/>
              <a:t>mGy</a:t>
            </a:r>
            <a:r>
              <a:rPr lang="en-US" dirty="0" smtClean="0"/>
              <a:t>)</a:t>
            </a:r>
            <a:endParaRPr lang="de-DE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de-DE" dirty="0" smtClean="0"/>
              <a:t>  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spcBef>
                <a:spcPts val="0"/>
              </a:spcBef>
            </a:pPr>
            <a:endParaRPr lang="de-DE" b="1" dirty="0" smtClean="0"/>
          </a:p>
          <a:p>
            <a:pPr>
              <a:spcBef>
                <a:spcPts val="0"/>
              </a:spcBef>
            </a:pPr>
            <a:r>
              <a:rPr lang="de-DE" b="1" dirty="0" smtClean="0"/>
              <a:t>Materials and methods:</a:t>
            </a:r>
            <a:r>
              <a:rPr lang="de-DE" dirty="0" smtClean="0"/>
              <a:t> </a:t>
            </a:r>
          </a:p>
          <a:p>
            <a:pPr lvl="1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de-DE" dirty="0" smtClean="0"/>
              <a:t>Surface </a:t>
            </a:r>
            <a:r>
              <a:rPr lang="de-DE" dirty="0"/>
              <a:t>mount resistors from mobile </a:t>
            </a:r>
            <a:r>
              <a:rPr lang="de-DE" dirty="0" smtClean="0"/>
              <a:t>phones, 				readout using TL (Cr</a:t>
            </a:r>
            <a:r>
              <a:rPr lang="de-DE" baseline="30000" dirty="0" smtClean="0"/>
              <a:t>3+ </a:t>
            </a:r>
            <a:r>
              <a:rPr lang="de-DE" dirty="0" smtClean="0"/>
              <a:t>emission)</a:t>
            </a:r>
          </a:p>
          <a:p>
            <a:pPr lvl="1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Chip cards and memory cards, readout using OSL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Monte Carlo (MCNP) </a:t>
            </a:r>
            <a:r>
              <a:rPr lang="en-US" dirty="0" smtClean="0"/>
              <a:t>simulations of exposure conditions relevant for NPP accidents for deriving conversion factors from phone to organ doses</a:t>
            </a:r>
          </a:p>
          <a:p>
            <a:pPr lvl="0" algn="just">
              <a:spcBef>
                <a:spcPts val="1000"/>
              </a:spcBef>
            </a:pP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b="1" dirty="0">
                <a:solidFill>
                  <a:srgbClr val="000000"/>
                </a:solidFill>
              </a:rPr>
              <a:t>Conclusions</a:t>
            </a:r>
            <a:r>
              <a:rPr lang="en-US" b="1" dirty="0" smtClean="0">
                <a:solidFill>
                  <a:srgbClr val="000000"/>
                </a:solidFill>
              </a:rPr>
              <a:t>: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</a:p>
          <a:p>
            <a:pPr marL="360363" lvl="0" indent="-96838">
              <a:spcBef>
                <a:spcPts val="400"/>
              </a:spcBef>
              <a:buNone/>
            </a:pP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 Optimization of measurement protocols and identification of the major sources of uncertainties</a:t>
            </a:r>
          </a:p>
          <a:p>
            <a:pPr marL="0" lvl="0" indent="0" algn="ctr">
              <a:spcBef>
                <a:spcPts val="1000"/>
              </a:spcBef>
              <a:buNone/>
            </a:pPr>
            <a:r>
              <a:rPr lang="en-US" sz="2000" b="1" i="1" dirty="0">
                <a:solidFill>
                  <a:srgbClr val="000000"/>
                </a:solidFill>
              </a:rPr>
              <a:t> </a:t>
            </a:r>
            <a:r>
              <a:rPr lang="en-US" sz="2000" b="1" i="1" dirty="0" smtClean="0">
                <a:solidFill>
                  <a:srgbClr val="000000"/>
                </a:solidFill>
              </a:rPr>
              <a:t>		</a:t>
            </a:r>
            <a:r>
              <a:rPr lang="de-DE" sz="2000" b="1" i="1" dirty="0" smtClean="0">
                <a:solidFill>
                  <a:srgbClr val="FF0000"/>
                </a:solidFill>
              </a:rPr>
              <a:t>Results </a:t>
            </a:r>
            <a:r>
              <a:rPr lang="de-DE" sz="2000" b="1" i="1" dirty="0">
                <a:solidFill>
                  <a:srgbClr val="FF0000"/>
                </a:solidFill>
              </a:rPr>
              <a:t>presented in </a:t>
            </a:r>
            <a:r>
              <a:rPr lang="de-DE" sz="2000" b="1" i="1" dirty="0" smtClean="0">
                <a:solidFill>
                  <a:srgbClr val="FF0000"/>
                </a:solidFill>
              </a:rPr>
              <a:t>P8! </a:t>
            </a:r>
            <a:endParaRPr lang="de-DE" sz="2000" b="1" i="1" dirty="0">
              <a:solidFill>
                <a:srgbClr val="FF0000"/>
              </a:solidFill>
            </a:endParaRPr>
          </a:p>
          <a:p>
            <a:pPr marL="476250" lvl="1" indent="0">
              <a:spcBef>
                <a:spcPts val="0"/>
              </a:spcBef>
              <a:buNone/>
            </a:pPr>
            <a:endParaRPr lang="de-DE" dirty="0" smtClean="0">
              <a:solidFill>
                <a:srgbClr val="000000"/>
              </a:solidFill>
            </a:endParaRPr>
          </a:p>
          <a:p>
            <a:pPr marL="476250" lvl="1" indent="0">
              <a:spcBef>
                <a:spcPts val="0"/>
              </a:spcBef>
              <a:buNone/>
            </a:pPr>
            <a:endParaRPr lang="de-DE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de-DE" dirty="0" smtClean="0"/>
          </a:p>
        </p:txBody>
      </p:sp>
      <p:pic>
        <p:nvPicPr>
          <p:cNvPr id="12" name="Picture 11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31" r="11967" b="5053"/>
          <a:stretch/>
        </p:blipFill>
        <p:spPr bwMode="auto">
          <a:xfrm>
            <a:off x="3218659" y="2120401"/>
            <a:ext cx="869294" cy="87997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extLst/>
        </p:spPr>
      </p:pic>
      <p:pic>
        <p:nvPicPr>
          <p:cNvPr id="15" name="Picture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78222" y="2120400"/>
            <a:ext cx="1026114" cy="86409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94605" y="2102968"/>
            <a:ext cx="1006221" cy="8721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80" r="22360" b="41959"/>
          <a:stretch/>
        </p:blipFill>
        <p:spPr bwMode="auto">
          <a:xfrm>
            <a:off x="6786578" y="2000240"/>
            <a:ext cx="1782198" cy="18573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99915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786314" y="1643050"/>
            <a:ext cx="4214810" cy="3000396"/>
          </a:xfrm>
        </p:spPr>
        <p:txBody>
          <a:bodyPr/>
          <a:lstStyle/>
          <a:p>
            <a:r>
              <a:rPr lang="en-GB" dirty="0" smtClean="0">
                <a:solidFill>
                  <a:srgbClr val="FF0000"/>
                </a:solidFill>
              </a:rPr>
              <a:t>POSTER 8 - 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External </a:t>
            </a:r>
            <a:r>
              <a:rPr lang="en-US" dirty="0" err="1" smtClean="0">
                <a:solidFill>
                  <a:srgbClr val="FF0000"/>
                </a:solidFill>
              </a:rPr>
              <a:t>dosimetry</a:t>
            </a:r>
            <a:r>
              <a:rPr lang="en-US" dirty="0" smtClean="0">
                <a:solidFill>
                  <a:srgbClr val="FF0000"/>
                </a:solidFill>
              </a:rPr>
              <a:t> using personal items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s-ES" sz="2000" b="0" i="1" dirty="0" err="1" smtClean="0"/>
              <a:t>Alessia</a:t>
            </a:r>
            <a:r>
              <a:rPr lang="es-ES" sz="2000" b="0" i="1" dirty="0" smtClean="0"/>
              <a:t> </a:t>
            </a:r>
            <a:r>
              <a:rPr lang="es-ES" sz="2000" b="0" i="1" dirty="0" err="1" smtClean="0"/>
              <a:t>Mafodda</a:t>
            </a:r>
            <a:r>
              <a:rPr lang="es-ES" sz="2000" b="0" i="1" dirty="0" smtClean="0"/>
              <a:t> (HMGU, </a:t>
            </a:r>
            <a:r>
              <a:rPr lang="es-ES" sz="2000" b="0" i="1" dirty="0" err="1" smtClean="0"/>
              <a:t>Germany</a:t>
            </a:r>
            <a:r>
              <a:rPr lang="es-ES" sz="2000" b="0" i="1" dirty="0" smtClean="0"/>
              <a:t>)</a:t>
            </a:r>
            <a:br>
              <a:rPr lang="es-ES" sz="2000" b="0" i="1" dirty="0" smtClean="0"/>
            </a:br>
            <a:r>
              <a:rPr lang="es-ES" sz="2000" b="0" i="1" dirty="0" smtClean="0"/>
              <a:t>Clemens </a:t>
            </a:r>
            <a:r>
              <a:rPr lang="es-ES" sz="2000" b="0" i="1" dirty="0" err="1" smtClean="0"/>
              <a:t>Woda</a:t>
            </a:r>
            <a:r>
              <a:rPr lang="es-ES" sz="2000" b="0" i="1" dirty="0" smtClean="0"/>
              <a:t> (HMGU, </a:t>
            </a:r>
            <a:r>
              <a:rPr lang="es-ES" sz="2000" b="0" i="1" dirty="0" err="1" smtClean="0"/>
              <a:t>Germany</a:t>
            </a:r>
            <a:r>
              <a:rPr lang="es-ES" sz="2000" b="0" i="1" dirty="0" smtClean="0"/>
              <a:t>)</a:t>
            </a:r>
            <a:br>
              <a:rPr lang="es-ES" sz="2000" b="0" i="1" dirty="0" smtClean="0"/>
            </a:br>
            <a:r>
              <a:rPr lang="es-ES" sz="2000" b="0" i="1" dirty="0" smtClean="0"/>
              <a:t>Jon </a:t>
            </a:r>
            <a:r>
              <a:rPr lang="es-ES" sz="2000" b="0" i="1" dirty="0" err="1" smtClean="0"/>
              <a:t>Eakins</a:t>
            </a:r>
            <a:r>
              <a:rPr lang="es-ES" sz="2000" b="0" i="1" dirty="0" smtClean="0"/>
              <a:t> (PHE, UK)</a:t>
            </a:r>
            <a:br>
              <a:rPr lang="es-ES" sz="2000" b="0" i="1" dirty="0" smtClean="0"/>
            </a:br>
            <a:endParaRPr lang="en-GB" sz="1600" b="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198" y="0"/>
            <a:ext cx="4467909" cy="6311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571480"/>
            <a:ext cx="2643183" cy="348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1012140"/>
            <a:ext cx="785818" cy="488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525" y="333375"/>
            <a:ext cx="6896119" cy="881047"/>
          </a:xfrm>
        </p:spPr>
        <p:txBody>
          <a:bodyPr/>
          <a:lstStyle/>
          <a:p>
            <a:r>
              <a:rPr lang="de-DE" dirty="0" smtClean="0">
                <a:solidFill>
                  <a:srgbClr val="FF0000"/>
                </a:solidFill>
              </a:rPr>
              <a:t>External dosimetry- biodosimetry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es-ES" sz="2000" b="0" dirty="0" smtClean="0"/>
              <a:t> U. </a:t>
            </a:r>
            <a:r>
              <a:rPr lang="es-ES" sz="2000" b="0" dirty="0" err="1" smtClean="0"/>
              <a:t>Kulka</a:t>
            </a:r>
            <a:r>
              <a:rPr lang="es-ES" sz="2000" b="0" dirty="0" smtClean="0"/>
              <a:t> (</a:t>
            </a:r>
            <a:r>
              <a:rPr lang="es-ES" sz="2000" b="0" dirty="0" err="1" smtClean="0"/>
              <a:t>BfS</a:t>
            </a:r>
            <a:r>
              <a:rPr lang="es-ES" sz="2000" b="0" dirty="0" smtClean="0"/>
              <a:t>, </a:t>
            </a:r>
            <a:r>
              <a:rPr lang="es-ES" sz="2000" b="0" dirty="0" err="1" smtClean="0"/>
              <a:t>Germany</a:t>
            </a:r>
            <a:r>
              <a:rPr lang="es-ES" sz="2000" b="0" dirty="0" smtClean="0"/>
              <a:t>)</a:t>
            </a:r>
            <a:endParaRPr lang="en-GB" sz="20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114" y="1535134"/>
            <a:ext cx="4679952" cy="4894262"/>
          </a:xfrm>
        </p:spPr>
        <p:txBody>
          <a:bodyPr/>
          <a:lstStyle/>
          <a:p>
            <a:r>
              <a:rPr lang="en-US" sz="1800" b="1" dirty="0" smtClean="0"/>
              <a:t>Biological </a:t>
            </a:r>
            <a:r>
              <a:rPr lang="en-US" sz="1800" b="1" dirty="0" err="1" smtClean="0"/>
              <a:t>dosimetry</a:t>
            </a:r>
            <a:r>
              <a:rPr lang="en-US" sz="1800" dirty="0" smtClean="0"/>
              <a:t>:</a:t>
            </a:r>
            <a:r>
              <a:rPr lang="en-US" sz="1800" dirty="0" smtClean="0"/>
              <a:t> estimation </a:t>
            </a:r>
            <a:r>
              <a:rPr lang="en-US" sz="1800" dirty="0" smtClean="0"/>
              <a:t>of the dose of an exposure to ionizing radiation by a biological </a:t>
            </a:r>
            <a:r>
              <a:rPr lang="en-US" sz="1800" dirty="0" smtClean="0"/>
              <a:t>parameter. </a:t>
            </a:r>
          </a:p>
          <a:p>
            <a:r>
              <a:rPr lang="en-US" sz="1800" b="1" dirty="0" smtClean="0"/>
              <a:t>Important </a:t>
            </a:r>
            <a:r>
              <a:rPr lang="en-US" sz="1800" b="1" dirty="0" smtClean="0"/>
              <a:t>tool </a:t>
            </a:r>
            <a:r>
              <a:rPr lang="en-US" sz="1800" dirty="0" smtClean="0"/>
              <a:t>in cases of radiation accidents. </a:t>
            </a:r>
            <a:endParaRPr lang="en-US" sz="1800" dirty="0" smtClean="0"/>
          </a:p>
          <a:p>
            <a:r>
              <a:rPr lang="de-DE" sz="1800" b="1" dirty="0" smtClean="0"/>
              <a:t>Workshop</a:t>
            </a:r>
            <a:r>
              <a:rPr lang="de-DE" sz="1800" dirty="0" smtClean="0"/>
              <a:t> </a:t>
            </a:r>
            <a:r>
              <a:rPr lang="de-DE" sz="1800" dirty="0" smtClean="0"/>
              <a:t>for integration of biodosimetry into emergency response - October 2018  </a:t>
            </a:r>
            <a:r>
              <a:rPr lang="de-DE" sz="1800" dirty="0" smtClean="0"/>
              <a:t>(</a:t>
            </a:r>
            <a:r>
              <a:rPr lang="de-DE" sz="1800" dirty="0" smtClean="0"/>
              <a:t>Rovinji, Croatia)</a:t>
            </a:r>
          </a:p>
          <a:p>
            <a:r>
              <a:rPr lang="en-GB" sz="1800" b="1" dirty="0" smtClean="0"/>
              <a:t>RENEB  </a:t>
            </a:r>
            <a:r>
              <a:rPr lang="en-GB" sz="1800" b="1" dirty="0" smtClean="0"/>
              <a:t>(</a:t>
            </a:r>
            <a:r>
              <a:rPr lang="en-GB" sz="1800" dirty="0" smtClean="0"/>
              <a:t>European </a:t>
            </a:r>
            <a:r>
              <a:rPr lang="en-GB" sz="1800" dirty="0"/>
              <a:t>Network of biological and physical-retrospective </a:t>
            </a:r>
            <a:r>
              <a:rPr lang="en-GB" sz="1800" dirty="0" err="1" smtClean="0"/>
              <a:t>dosimetry</a:t>
            </a:r>
            <a:r>
              <a:rPr lang="en-GB" sz="1800" dirty="0" smtClean="0"/>
              <a:t>) and </a:t>
            </a:r>
            <a:r>
              <a:rPr lang="en-GB" sz="1800" dirty="0" smtClean="0"/>
              <a:t> </a:t>
            </a:r>
            <a:r>
              <a:rPr lang="en-GB" sz="1800" dirty="0"/>
              <a:t>the </a:t>
            </a:r>
            <a:r>
              <a:rPr lang="en-GB" sz="1800" b="1" dirty="0"/>
              <a:t>MULTIBIODOSE </a:t>
            </a:r>
            <a:r>
              <a:rPr lang="en-GB" sz="1800" dirty="0"/>
              <a:t>guidance are able to contribute efficiently to </a:t>
            </a:r>
            <a:r>
              <a:rPr lang="en-GB" sz="1800" dirty="0">
                <a:solidFill>
                  <a:srgbClr val="FF0000"/>
                </a:solidFill>
              </a:rPr>
              <a:t>emergency preparedness and </a:t>
            </a:r>
            <a:r>
              <a:rPr lang="en-GB" sz="1800" dirty="0" smtClean="0">
                <a:solidFill>
                  <a:srgbClr val="FF0000"/>
                </a:solidFill>
              </a:rPr>
              <a:t>response</a:t>
            </a:r>
          </a:p>
          <a:p>
            <a:r>
              <a:rPr lang="en-GB" sz="1800" dirty="0" smtClean="0"/>
              <a:t>This needs </a:t>
            </a:r>
            <a:r>
              <a:rPr lang="en-GB" sz="1800" dirty="0" smtClean="0"/>
              <a:t>efforts </a:t>
            </a:r>
            <a:r>
              <a:rPr lang="en-GB" sz="1800" dirty="0"/>
              <a:t>to </a:t>
            </a:r>
            <a:r>
              <a:rPr lang="en-GB" sz="1800" b="1" dirty="0"/>
              <a:t>consolidate networking </a:t>
            </a:r>
            <a:r>
              <a:rPr lang="en-GB" sz="1800" dirty="0"/>
              <a:t>and to keep the activities of the </a:t>
            </a:r>
            <a:r>
              <a:rPr lang="en-GB" sz="1800" dirty="0" smtClean="0"/>
              <a:t>partners </a:t>
            </a:r>
            <a:r>
              <a:rPr lang="en-GB" sz="1800" dirty="0"/>
              <a:t>up to date, efficient and ready. 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9454" y="5239997"/>
            <a:ext cx="1674186" cy="834748"/>
          </a:xfrm>
          <a:prstGeom prst="rect">
            <a:avLst/>
          </a:prstGeom>
        </p:spPr>
      </p:pic>
      <p:pic>
        <p:nvPicPr>
          <p:cNvPr id="5" name="Picture 2" descr="http://www.multibiodose.eu/News/MBD_Guidance_ik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94" y="5025683"/>
            <a:ext cx="876227" cy="133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4942" y="1453783"/>
            <a:ext cx="3469125" cy="345417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500042"/>
            <a:ext cx="1632267" cy="62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74093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14282" y="1571612"/>
            <a:ext cx="8429684" cy="1924036"/>
          </a:xfrm>
        </p:spPr>
        <p:txBody>
          <a:bodyPr>
            <a:noAutofit/>
          </a:bodyPr>
          <a:lstStyle/>
          <a:p>
            <a:pPr marL="631825" lvl="1" indent="-271463" algn="just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en-GB" sz="2000" b="1" dirty="0" smtClean="0"/>
              <a:t>Early phase </a:t>
            </a:r>
            <a:r>
              <a:rPr lang="en-GB" sz="2000" dirty="0" smtClean="0"/>
              <a:t>of the emergency</a:t>
            </a:r>
          </a:p>
          <a:p>
            <a:pPr marL="631825" lvl="1" indent="-271463" algn="just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en-GB" sz="2000" dirty="0" smtClean="0"/>
              <a:t>Decision on </a:t>
            </a:r>
            <a:r>
              <a:rPr lang="en-GB" sz="2000" b="1" dirty="0" smtClean="0"/>
              <a:t>who</a:t>
            </a:r>
            <a:r>
              <a:rPr lang="en-GB" sz="2000" dirty="0" smtClean="0"/>
              <a:t> are the individuals </a:t>
            </a:r>
            <a:r>
              <a:rPr lang="en-GB" sz="2000" b="1" dirty="0" smtClean="0"/>
              <a:t>to be monitored</a:t>
            </a:r>
            <a:r>
              <a:rPr lang="en-GB" sz="2000" dirty="0" smtClean="0"/>
              <a:t>: </a:t>
            </a:r>
            <a:r>
              <a:rPr lang="en-GB" sz="2000" b="1" dirty="0" smtClean="0"/>
              <a:t>based on information from Task 2.1. </a:t>
            </a:r>
            <a:endParaRPr lang="en-GB" sz="2000" dirty="0" smtClean="0"/>
          </a:p>
          <a:p>
            <a:pPr marL="631825" lvl="1" indent="-271463" algn="just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en-US" sz="2000" dirty="0" smtClean="0"/>
              <a:t>The </a:t>
            </a:r>
            <a:r>
              <a:rPr lang="en-US" sz="2000" b="1" dirty="0" smtClean="0"/>
              <a:t>intake</a:t>
            </a:r>
            <a:r>
              <a:rPr lang="en-US" sz="2000" dirty="0" smtClean="0"/>
              <a:t> </a:t>
            </a:r>
            <a:r>
              <a:rPr lang="en-US" sz="2000" b="1" dirty="0" smtClean="0"/>
              <a:t>scenario</a:t>
            </a:r>
            <a:r>
              <a:rPr lang="en-US" sz="2000" dirty="0" smtClean="0"/>
              <a:t>: </a:t>
            </a:r>
            <a:r>
              <a:rPr lang="en-US" sz="2000" b="1" dirty="0" smtClean="0"/>
              <a:t>acute inhalation </a:t>
            </a:r>
            <a:r>
              <a:rPr lang="en-US" sz="2000" dirty="0" smtClean="0"/>
              <a:t>of </a:t>
            </a:r>
            <a:r>
              <a:rPr lang="en-US" sz="2000" b="1" baseline="30000" dirty="0" smtClean="0">
                <a:solidFill>
                  <a:srgbClr val="FF0000"/>
                </a:solidFill>
              </a:rPr>
              <a:t>131</a:t>
            </a:r>
            <a:r>
              <a:rPr lang="en-US" sz="2000" b="1" dirty="0" smtClean="0">
                <a:solidFill>
                  <a:srgbClr val="FF0000"/>
                </a:solidFill>
              </a:rPr>
              <a:t>I,</a:t>
            </a:r>
            <a:r>
              <a:rPr lang="en-US" sz="2000" dirty="0" smtClean="0"/>
              <a:t> </a:t>
            </a:r>
            <a:r>
              <a:rPr lang="en-US" sz="2000" b="1" baseline="30000" dirty="0" smtClean="0"/>
              <a:t>132</a:t>
            </a:r>
            <a:r>
              <a:rPr lang="en-US" sz="2000" b="1" dirty="0" smtClean="0"/>
              <a:t>I, </a:t>
            </a:r>
            <a:r>
              <a:rPr lang="en-US" sz="2000" b="1" baseline="30000" dirty="0" smtClean="0"/>
              <a:t>133</a:t>
            </a:r>
            <a:r>
              <a:rPr lang="en-US" sz="2000" b="1" dirty="0" smtClean="0"/>
              <a:t>I, </a:t>
            </a:r>
            <a:r>
              <a:rPr lang="en-US" sz="2000" b="1" baseline="30000" dirty="0" smtClean="0"/>
              <a:t>135</a:t>
            </a:r>
            <a:r>
              <a:rPr lang="en-US" sz="2000" b="1" dirty="0" smtClean="0"/>
              <a:t>I and </a:t>
            </a:r>
            <a:r>
              <a:rPr lang="en-US" sz="2000" b="1" baseline="30000" dirty="0" smtClean="0"/>
              <a:t>132</a:t>
            </a:r>
            <a:r>
              <a:rPr lang="en-US" sz="2000" b="1" dirty="0" smtClean="0"/>
              <a:t>Te </a:t>
            </a:r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714348" y="357166"/>
            <a:ext cx="6858048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Internal</a:t>
            </a:r>
            <a:r>
              <a:rPr kumimoji="0" lang="en-GB" sz="2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GB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Dosimetry</a:t>
            </a:r>
            <a:endParaRPr kumimoji="0" lang="en-GB" sz="2400" b="1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 algn="ctr" fontAlgn="auto">
              <a:spcAft>
                <a:spcPts val="0"/>
              </a:spcAft>
              <a:defRPr/>
            </a:pPr>
            <a:r>
              <a:rPr lang="de-DE" sz="2200" b="1" dirty="0" smtClean="0"/>
              <a:t>Improvement on assessment of </a:t>
            </a:r>
            <a:r>
              <a:rPr lang="de-DE" sz="2200" b="1" u="sng" dirty="0" smtClean="0"/>
              <a:t>thyroid doses</a:t>
            </a:r>
          </a:p>
          <a:p>
            <a:pPr lvl="0" algn="ctr" fontAlgn="auto">
              <a:spcAft>
                <a:spcPts val="0"/>
              </a:spcAft>
              <a:defRPr/>
            </a:pPr>
            <a:r>
              <a:rPr lang="de-DE" sz="2000" dirty="0" smtClean="0"/>
              <a:t>(CIEMAT, RPI, IRSN, PHE, BfS)</a:t>
            </a:r>
          </a:p>
          <a:p>
            <a:pPr lvl="0" algn="ctr" fontAlgn="auto">
              <a:spcAft>
                <a:spcPts val="0"/>
              </a:spcAft>
              <a:defRPr/>
            </a:pPr>
            <a:endParaRPr kumimoji="0" lang="en-GB" sz="22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Rechteck 3"/>
          <p:cNvSpPr/>
          <p:nvPr/>
        </p:nvSpPr>
        <p:spPr>
          <a:xfrm>
            <a:off x="142844" y="3286124"/>
            <a:ext cx="835824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1825" lvl="1" indent="-271463" algn="just">
              <a:spcBef>
                <a:spcPts val="0"/>
              </a:spcBef>
              <a:spcAft>
                <a:spcPts val="1200"/>
              </a:spcAft>
            </a:pPr>
            <a:r>
              <a:rPr lang="en-GB" sz="2000" b="1" dirty="0" smtClean="0">
                <a:solidFill>
                  <a:srgbClr val="002060"/>
                </a:solidFill>
              </a:rPr>
              <a:t>(1) Deliverable 2.3</a:t>
            </a:r>
            <a:r>
              <a:rPr lang="en-GB" sz="2000" dirty="0" smtClean="0"/>
              <a:t>: </a:t>
            </a:r>
            <a:r>
              <a:rPr lang="en-US" sz="2000" b="1" dirty="0" smtClean="0"/>
              <a:t>Smart phone/tablet App for direct thyroid dose assessments</a:t>
            </a:r>
            <a:r>
              <a:rPr lang="en-US" sz="2000" dirty="0" smtClean="0"/>
              <a:t> (</a:t>
            </a:r>
            <a:r>
              <a:rPr lang="en-GB" sz="2000" dirty="0" smtClean="0"/>
              <a:t>M24), </a:t>
            </a:r>
            <a:r>
              <a:rPr lang="en-GB" sz="2000" b="1" dirty="0" smtClean="0">
                <a:solidFill>
                  <a:srgbClr val="002060"/>
                </a:solidFill>
              </a:rPr>
              <a:t>RP</a:t>
            </a:r>
            <a:r>
              <a:rPr lang="es-ES" sz="2000" b="1" dirty="0" smtClean="0">
                <a:solidFill>
                  <a:srgbClr val="002060"/>
                </a:solidFill>
              </a:rPr>
              <a:t>I-</a:t>
            </a:r>
            <a:r>
              <a:rPr lang="es-ES" sz="2000" b="1" dirty="0" err="1" smtClean="0">
                <a:solidFill>
                  <a:srgbClr val="002060"/>
                </a:solidFill>
              </a:rPr>
              <a:t>Ukraine</a:t>
            </a:r>
            <a:r>
              <a:rPr lang="es-ES" sz="2000" b="1" dirty="0" smtClean="0">
                <a:solidFill>
                  <a:srgbClr val="002060"/>
                </a:solidFill>
              </a:rPr>
              <a:t> </a:t>
            </a:r>
          </a:p>
          <a:p>
            <a:pPr marL="898525" lvl="2" indent="-273050" algn="just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en-GB" dirty="0" smtClean="0">
                <a:latin typeface="+mn-lt"/>
              </a:rPr>
              <a:t>Use of </a:t>
            </a:r>
            <a:r>
              <a:rPr lang="en-GB" b="1" dirty="0" smtClean="0">
                <a:latin typeface="+mn-lt"/>
              </a:rPr>
              <a:t>thyroid monitoring data </a:t>
            </a:r>
            <a:r>
              <a:rPr lang="en-GB" dirty="0" smtClean="0">
                <a:latin typeface="+mn-lt"/>
              </a:rPr>
              <a:t>and</a:t>
            </a:r>
            <a:r>
              <a:rPr lang="en-GB" b="1" dirty="0" smtClean="0">
                <a:latin typeface="+mn-lt"/>
              </a:rPr>
              <a:t> dose per thyroid content functions z(t) </a:t>
            </a:r>
            <a:r>
              <a:rPr lang="en-GB" b="1" dirty="0" err="1" smtClean="0">
                <a:latin typeface="+mn-lt"/>
              </a:rPr>
              <a:t>Gy</a:t>
            </a:r>
            <a:r>
              <a:rPr lang="en-GB" b="1" dirty="0" smtClean="0">
                <a:latin typeface="+mn-lt"/>
              </a:rPr>
              <a:t>/</a:t>
            </a:r>
            <a:r>
              <a:rPr lang="en-GB" b="1" dirty="0" err="1" smtClean="0">
                <a:latin typeface="+mn-lt"/>
              </a:rPr>
              <a:t>Bq</a:t>
            </a:r>
            <a:r>
              <a:rPr lang="en-GB" b="1" dirty="0" smtClean="0">
                <a:latin typeface="+mn-lt"/>
              </a:rPr>
              <a:t> </a:t>
            </a:r>
            <a:r>
              <a:rPr lang="en-GB" dirty="0" smtClean="0">
                <a:latin typeface="+mn-lt"/>
              </a:rPr>
              <a:t>for direct assessment of </a:t>
            </a:r>
            <a:r>
              <a:rPr lang="en-GB" b="1" dirty="0" smtClean="0">
                <a:latin typeface="+mn-lt"/>
              </a:rPr>
              <a:t>committed </a:t>
            </a:r>
            <a:r>
              <a:rPr lang="en-US" b="1" dirty="0" smtClean="0">
                <a:latin typeface="+mn-lt"/>
              </a:rPr>
              <a:t>absorbed dose to the thyroid.  </a:t>
            </a:r>
            <a:r>
              <a:rPr lang="en-US" dirty="0" smtClean="0">
                <a:latin typeface="+mn-lt"/>
              </a:rPr>
              <a:t> </a:t>
            </a:r>
          </a:p>
          <a:p>
            <a:pPr marL="898525" lvl="2" indent="-273050" algn="just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en-US" b="1" u="sng" dirty="0" smtClean="0">
                <a:latin typeface="+mn-lt"/>
              </a:rPr>
              <a:t>New iodine OIR/ICRP Model </a:t>
            </a:r>
            <a:r>
              <a:rPr lang="en-US" b="1" dirty="0" smtClean="0">
                <a:latin typeface="+mn-lt"/>
              </a:rPr>
              <a:t>(ICRP 130/137</a:t>
            </a:r>
            <a:r>
              <a:rPr lang="en-US" dirty="0" smtClean="0">
                <a:latin typeface="+mn-lt"/>
              </a:rPr>
              <a:t>/ICRP103</a:t>
            </a:r>
            <a:r>
              <a:rPr lang="en-US" b="1" dirty="0" smtClean="0">
                <a:latin typeface="+mn-lt"/>
              </a:rPr>
              <a:t>) for </a:t>
            </a:r>
            <a:r>
              <a:rPr lang="en-US" b="1" u="sng" dirty="0" smtClean="0">
                <a:latin typeface="+mn-lt"/>
              </a:rPr>
              <a:t>adults</a:t>
            </a:r>
            <a:r>
              <a:rPr lang="en-US" b="1" dirty="0" smtClean="0">
                <a:latin typeface="+mn-lt"/>
              </a:rPr>
              <a:t>; ICRP56/ICRP119/ICRP60 </a:t>
            </a:r>
            <a:r>
              <a:rPr lang="en-US" dirty="0" err="1" smtClean="0">
                <a:latin typeface="+mn-lt"/>
              </a:rPr>
              <a:t>biokinetic</a:t>
            </a:r>
            <a:r>
              <a:rPr lang="en-US" dirty="0" smtClean="0">
                <a:latin typeface="+mn-lt"/>
              </a:rPr>
              <a:t> and</a:t>
            </a:r>
            <a:r>
              <a:rPr lang="en-US" b="1" dirty="0" smtClean="0">
                <a:latin typeface="+mn-lt"/>
              </a:rPr>
              <a:t> </a:t>
            </a:r>
            <a:r>
              <a:rPr lang="en-US" dirty="0" smtClean="0">
                <a:latin typeface="+mn-lt"/>
              </a:rPr>
              <a:t>dose </a:t>
            </a:r>
            <a:r>
              <a:rPr lang="en-US" dirty="0" smtClean="0">
                <a:latin typeface="+mn-lt"/>
              </a:rPr>
              <a:t>coefficients </a:t>
            </a:r>
            <a:r>
              <a:rPr lang="en-US" b="1" dirty="0" smtClean="0">
                <a:latin typeface="+mn-lt"/>
              </a:rPr>
              <a:t>for</a:t>
            </a:r>
            <a:r>
              <a:rPr lang="en-US" dirty="0" smtClean="0">
                <a:latin typeface="+mn-lt"/>
              </a:rPr>
              <a:t> </a:t>
            </a:r>
            <a:r>
              <a:rPr lang="en-US" b="1" dirty="0" smtClean="0">
                <a:latin typeface="+mn-lt"/>
              </a:rPr>
              <a:t>non-adult population</a:t>
            </a:r>
          </a:p>
          <a:p>
            <a:pPr marL="631825" lvl="1" indent="-271463" algn="just">
              <a:spcBef>
                <a:spcPts val="0"/>
              </a:spcBef>
              <a:spcAft>
                <a:spcPts val="1200"/>
              </a:spcAft>
            </a:pPr>
            <a:r>
              <a:rPr lang="en-GB" sz="2000" b="1" dirty="0" smtClean="0">
                <a:solidFill>
                  <a:srgbClr val="002060"/>
                </a:solidFill>
              </a:rPr>
              <a:t>(2) Uncertainty evaluation</a:t>
            </a:r>
            <a:r>
              <a:rPr lang="en-GB" sz="2000" dirty="0" smtClean="0"/>
              <a:t>. Sensitivity analysis of thyroid doses</a:t>
            </a:r>
            <a:r>
              <a:rPr lang="en-GB" dirty="0" smtClean="0"/>
              <a:t>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22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85728"/>
            <a:ext cx="1019175" cy="6858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8 CuadroTexto"/>
          <p:cNvSpPr txBox="1"/>
          <p:nvPr/>
        </p:nvSpPr>
        <p:spPr>
          <a:xfrm>
            <a:off x="500034" y="339092"/>
            <a:ext cx="8286808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98525"/>
            <a:r>
              <a:rPr lang="en-GB" sz="1400" b="1" dirty="0" smtClean="0"/>
              <a:t>EJP-CONCERT</a:t>
            </a:r>
            <a:endParaRPr lang="es-ES" sz="1400" b="1" dirty="0" smtClean="0"/>
          </a:p>
          <a:p>
            <a:pPr indent="898525"/>
            <a:r>
              <a:rPr lang="en-GB" sz="1400" dirty="0" smtClean="0"/>
              <a:t>H2020 </a:t>
            </a:r>
            <a:r>
              <a:rPr lang="en-GB" sz="1400" dirty="0"/>
              <a:t>– </a:t>
            </a:r>
            <a:r>
              <a:rPr lang="en-GB" sz="1400" dirty="0" smtClean="0"/>
              <a:t>662287</a:t>
            </a:r>
          </a:p>
          <a:p>
            <a:pPr algn="ctr"/>
            <a:endParaRPr lang="en-GB" b="1" dirty="0"/>
          </a:p>
          <a:p>
            <a:pPr algn="ctr"/>
            <a:endParaRPr lang="en-GB" b="1" dirty="0" smtClean="0"/>
          </a:p>
          <a:p>
            <a:pPr algn="ctr"/>
            <a:endParaRPr lang="en-GB" b="1" dirty="0" smtClean="0"/>
          </a:p>
          <a:p>
            <a:pPr algn="ctr"/>
            <a:endParaRPr lang="en-GB" b="1" dirty="0" smtClean="0"/>
          </a:p>
          <a:p>
            <a:pPr algn="ctr"/>
            <a:endParaRPr lang="en-GB" b="1" dirty="0"/>
          </a:p>
          <a:p>
            <a:pPr algn="ctr"/>
            <a:endParaRPr lang="en-GB" b="1" dirty="0" smtClean="0"/>
          </a:p>
          <a:p>
            <a:pPr algn="ctr"/>
            <a:endParaRPr lang="en-GB" b="1" dirty="0"/>
          </a:p>
          <a:p>
            <a:r>
              <a:rPr lang="en-GB" b="1" dirty="0" smtClean="0"/>
              <a:t>	</a:t>
            </a:r>
            <a:r>
              <a:rPr lang="en-GB" dirty="0" err="1" smtClean="0"/>
              <a:t>Gennadii</a:t>
            </a:r>
            <a:r>
              <a:rPr lang="en-GB" dirty="0" smtClean="0"/>
              <a:t> </a:t>
            </a:r>
            <a:r>
              <a:rPr lang="en-GB" dirty="0"/>
              <a:t>Ratia and </a:t>
            </a:r>
            <a:r>
              <a:rPr lang="en-GB" dirty="0" err="1"/>
              <a:t>Volodymyr</a:t>
            </a:r>
            <a:r>
              <a:rPr lang="en-GB" dirty="0"/>
              <a:t> </a:t>
            </a:r>
            <a:r>
              <a:rPr lang="en-GB" dirty="0" err="1" smtClean="0"/>
              <a:t>Berkovskyy</a:t>
            </a:r>
            <a:r>
              <a:rPr lang="en-GB" dirty="0" smtClean="0"/>
              <a:t> , </a:t>
            </a:r>
            <a:r>
              <a:rPr lang="en-GB" b="1" dirty="0" smtClean="0"/>
              <a:t>RPI, </a:t>
            </a:r>
            <a:r>
              <a:rPr lang="fr-FR" b="1" dirty="0" err="1" smtClean="0"/>
              <a:t>Kyiv</a:t>
            </a:r>
            <a:r>
              <a:rPr lang="fr-FR" b="1" dirty="0" smtClean="0"/>
              <a:t> </a:t>
            </a:r>
            <a:r>
              <a:rPr lang="en-GB" b="1" dirty="0" smtClean="0"/>
              <a:t>Ukraine </a:t>
            </a:r>
          </a:p>
          <a:p>
            <a:r>
              <a:rPr lang="en-GB" dirty="0" smtClean="0"/>
              <a:t>		with </a:t>
            </a:r>
            <a:r>
              <a:rPr lang="en-GB" dirty="0"/>
              <a:t>contributions from: </a:t>
            </a:r>
            <a:r>
              <a:rPr lang="en-GB" dirty="0" err="1"/>
              <a:t>Iurii</a:t>
            </a:r>
            <a:r>
              <a:rPr lang="en-GB" dirty="0"/>
              <a:t> </a:t>
            </a:r>
            <a:r>
              <a:rPr lang="en-GB" dirty="0" err="1" smtClean="0"/>
              <a:t>Bonchuk</a:t>
            </a:r>
            <a:r>
              <a:rPr lang="en-GB" dirty="0" smtClean="0"/>
              <a:t> </a:t>
            </a:r>
          </a:p>
          <a:p>
            <a:r>
              <a:rPr lang="en-GB" dirty="0" smtClean="0"/>
              <a:t>		</a:t>
            </a:r>
            <a:endParaRPr lang="es-ES" dirty="0"/>
          </a:p>
          <a:p>
            <a:pPr algn="ctr"/>
            <a:endParaRPr lang="es-ES" dirty="0"/>
          </a:p>
        </p:txBody>
      </p:sp>
      <p:graphicFrame>
        <p:nvGraphicFramePr>
          <p:cNvPr id="12" name="11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52146109"/>
              </p:ext>
            </p:extLst>
          </p:nvPr>
        </p:nvGraphicFramePr>
        <p:xfrm>
          <a:off x="1643042" y="1438268"/>
          <a:ext cx="5754370" cy="9913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54370"/>
              </a:tblGrid>
              <a:tr h="0">
                <a:tc>
                  <a:txBody>
                    <a:bodyPr/>
                    <a:lstStyle/>
                    <a:p>
                      <a:pPr marR="2540" algn="ctr">
                        <a:lnSpc>
                          <a:spcPts val="3350"/>
                        </a:lnSpc>
                        <a:spcAft>
                          <a:spcPts val="0"/>
                        </a:spcAft>
                      </a:pPr>
                      <a:r>
                        <a:rPr lang="en-GB" sz="2800" dirty="0">
                          <a:effectLst/>
                        </a:rPr>
                        <a:t>D 9.9</a:t>
                      </a:r>
                      <a:r>
                        <a:rPr lang="en-GB" sz="2800" spc="-145" dirty="0">
                          <a:effectLst/>
                        </a:rPr>
                        <a:t> - Prototype of processing unit </a:t>
                      </a:r>
                      <a:br>
                        <a:rPr lang="en-GB" sz="2800" spc="-145" dirty="0">
                          <a:effectLst/>
                        </a:rPr>
                      </a:br>
                      <a:r>
                        <a:rPr lang="en-GB" sz="2800" spc="-145" dirty="0">
                          <a:effectLst/>
                        </a:rPr>
                        <a:t>for thyroid dose </a:t>
                      </a:r>
                      <a:r>
                        <a:rPr lang="en-GB" sz="2800" spc="-145" dirty="0" smtClean="0">
                          <a:effectLst/>
                        </a:rPr>
                        <a:t>monitor (IDOSE)</a:t>
                      </a:r>
                      <a:endParaRPr lang="es-ES" sz="1100" dirty="0">
                        <a:effectLst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s-E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" name="9 Rectángulo"/>
          <p:cNvSpPr/>
          <p:nvPr/>
        </p:nvSpPr>
        <p:spPr>
          <a:xfrm>
            <a:off x="571472" y="3567074"/>
            <a:ext cx="8286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buFont typeface="Wingdings" pitchFamily="2" charset="2"/>
              <a:buChar char="ü"/>
            </a:pPr>
            <a:r>
              <a:rPr lang="en-US" b="1" dirty="0" smtClean="0"/>
              <a:t>Link </a:t>
            </a:r>
            <a:r>
              <a:rPr lang="en-US" b="1" dirty="0"/>
              <a:t>to the source code</a:t>
            </a:r>
            <a:r>
              <a:rPr lang="en-US" dirty="0"/>
              <a:t> and compiled project of the Prototype of processing unit for thyroid monitoring (CONCERT/CONFIDENCE </a:t>
            </a:r>
            <a:r>
              <a:rPr lang="en-US" dirty="0" smtClean="0"/>
              <a:t>Deliverable </a:t>
            </a:r>
            <a:r>
              <a:rPr lang="en-US" dirty="0"/>
              <a:t>9.9</a:t>
            </a:r>
            <a:r>
              <a:rPr lang="en-US" dirty="0" smtClean="0"/>
              <a:t>):</a:t>
            </a:r>
            <a:r>
              <a:rPr lang="es-ES" dirty="0" smtClean="0"/>
              <a:t> </a:t>
            </a:r>
            <a:r>
              <a:rPr lang="en-US" b="1" u="sng" dirty="0" smtClean="0">
                <a:hlinkClick r:id="rId3"/>
              </a:rPr>
              <a:t>https</a:t>
            </a:r>
            <a:r>
              <a:rPr lang="en-US" b="1" u="sng" dirty="0">
                <a:hlinkClick r:id="rId3"/>
              </a:rPr>
              <a:t>://gitlab.com/GKrok/idose</a:t>
            </a:r>
            <a:endParaRPr lang="es-ES" b="1" dirty="0"/>
          </a:p>
          <a:p>
            <a:pPr marL="363538" indent="-363538">
              <a:buFont typeface="Wingdings" pitchFamily="2" charset="2"/>
              <a:buChar char="ü"/>
            </a:pPr>
            <a:endParaRPr lang="en-US" dirty="0" smtClean="0"/>
          </a:p>
          <a:p>
            <a:pPr marL="363538" indent="-363538">
              <a:buFont typeface="Wingdings" pitchFamily="2" charset="2"/>
              <a:buChar char="ü"/>
            </a:pPr>
            <a:r>
              <a:rPr lang="en-US" dirty="0" smtClean="0"/>
              <a:t>Compiled </a:t>
            </a:r>
            <a:r>
              <a:rPr lang="en-US" dirty="0"/>
              <a:t>project </a:t>
            </a:r>
            <a:r>
              <a:rPr lang="en-US" b="1" dirty="0"/>
              <a:t>file </a:t>
            </a:r>
            <a:r>
              <a:rPr lang="en-US" dirty="0" smtClean="0"/>
              <a:t>to be </a:t>
            </a:r>
            <a:r>
              <a:rPr lang="en-US" dirty="0"/>
              <a:t>installed to the </a:t>
            </a:r>
            <a:r>
              <a:rPr lang="en-US" b="1" dirty="0"/>
              <a:t>Android phone </a:t>
            </a:r>
            <a:r>
              <a:rPr lang="en-US" dirty="0"/>
              <a:t>is </a:t>
            </a:r>
            <a:r>
              <a:rPr lang="en-US" b="1" u="sng" dirty="0" smtClean="0">
                <a:solidFill>
                  <a:srgbClr val="FF0000"/>
                </a:solidFill>
              </a:rPr>
              <a:t>Idose.apk</a:t>
            </a:r>
            <a:r>
              <a:rPr lang="en-US" dirty="0">
                <a:solidFill>
                  <a:srgbClr val="FF0000"/>
                </a:solidFill>
              </a:rPr>
              <a:t>: </a:t>
            </a:r>
            <a:endParaRPr lang="es-ES" dirty="0">
              <a:solidFill>
                <a:srgbClr val="FF0000"/>
              </a:solidFill>
            </a:endParaRPr>
          </a:p>
          <a:p>
            <a:pPr marL="363538" indent="-363538"/>
            <a:r>
              <a:rPr lang="es-ES" dirty="0" smtClean="0"/>
              <a:t> 	</a:t>
            </a:r>
            <a:r>
              <a:rPr lang="en-US" b="1" u="sng" dirty="0" smtClean="0">
                <a:hlinkClick r:id="rId4" action="ppaction://hlinkfile"/>
              </a:rPr>
              <a:t> https</a:t>
            </a:r>
            <a:r>
              <a:rPr lang="en-US" b="1" u="sng" dirty="0" smtClean="0">
                <a:hlinkClick r:id="rId5"/>
              </a:rPr>
              <a:t>://gitlab.com/GKrok/idose/blob/master/idose.apk</a:t>
            </a:r>
            <a:endParaRPr lang="es-ES" dirty="0"/>
          </a:p>
          <a:p>
            <a:pPr marL="363538" indent="-363538">
              <a:buFont typeface="Wingdings" pitchFamily="2" charset="2"/>
              <a:buChar char="ü"/>
            </a:pPr>
            <a:endParaRPr lang="en-US" dirty="0" smtClean="0"/>
          </a:p>
          <a:p>
            <a:pPr marL="363538" indent="-363538">
              <a:buFont typeface="Wingdings" pitchFamily="2" charset="2"/>
              <a:buChar char="ü"/>
            </a:pPr>
            <a:r>
              <a:rPr lang="en-US" dirty="0" smtClean="0"/>
              <a:t>Instructions </a:t>
            </a:r>
            <a:r>
              <a:rPr lang="en-US" dirty="0"/>
              <a:t>on </a:t>
            </a:r>
            <a:r>
              <a:rPr lang="en-US" b="1" dirty="0"/>
              <a:t>how to install .</a:t>
            </a:r>
            <a:r>
              <a:rPr lang="en-US" b="1" dirty="0" err="1"/>
              <a:t>apk</a:t>
            </a:r>
            <a:r>
              <a:rPr lang="en-US" b="1" dirty="0"/>
              <a:t> file to the Android </a:t>
            </a:r>
            <a:r>
              <a:rPr lang="en-US" b="1" dirty="0" smtClean="0"/>
              <a:t>phone</a:t>
            </a:r>
          </a:p>
          <a:p>
            <a:pPr marL="363538" indent="-363538"/>
            <a:r>
              <a:rPr lang="en-US" b="1" dirty="0" smtClean="0"/>
              <a:t>	</a:t>
            </a:r>
            <a:r>
              <a:rPr lang="en-US" b="1" u="sng" dirty="0" smtClean="0">
                <a:hlinkClick r:id="rId4" action="ppaction://hlinkfile"/>
              </a:rPr>
              <a:t> https</a:t>
            </a:r>
            <a:r>
              <a:rPr lang="en-US" b="1" u="sng" dirty="0" smtClean="0">
                <a:hlinkClick r:id="rId6"/>
              </a:rPr>
              <a:t>://www.wikihow.tech/Install-APK-Files-on-Android</a:t>
            </a:r>
            <a:endParaRPr lang="es-ES" dirty="0" smtClean="0"/>
          </a:p>
          <a:p>
            <a:pPr marL="363538" indent="-363538"/>
            <a:endParaRPr lang="es-ES" b="1" dirty="0"/>
          </a:p>
        </p:txBody>
      </p:sp>
      <p:sp>
        <p:nvSpPr>
          <p:cNvPr id="7" name="6 CuadroTexto"/>
          <p:cNvSpPr txBox="1"/>
          <p:nvPr/>
        </p:nvSpPr>
        <p:spPr>
          <a:xfrm flipH="1">
            <a:off x="3929056" y="571480"/>
            <a:ext cx="1500199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</a:rPr>
              <a:t>POSTER 7</a:t>
            </a:r>
            <a:endParaRPr lang="es-E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458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71472" y="500042"/>
            <a:ext cx="7072362" cy="642942"/>
          </a:xfrm>
        </p:spPr>
        <p:txBody>
          <a:bodyPr>
            <a:noAutofit/>
          </a:bodyPr>
          <a:lstStyle/>
          <a:p>
            <a:pPr marL="82296" lvl="0" indent="0">
              <a:buNone/>
            </a:pPr>
            <a:r>
              <a:rPr lang="en-GB" sz="2200" b="1" dirty="0">
                <a:solidFill>
                  <a:srgbClr val="002060"/>
                </a:solidFill>
              </a:rPr>
              <a:t>The Data Processing </a:t>
            </a:r>
            <a:r>
              <a:rPr lang="en-GB" sz="2200" b="1" dirty="0" smtClean="0">
                <a:solidFill>
                  <a:srgbClr val="002060"/>
                </a:solidFill>
              </a:rPr>
              <a:t>Unit (DPU) for  Thyroid  Monitoring and dose assessment (RPI)</a:t>
            </a:r>
            <a:endParaRPr lang="es-ES" sz="2200" b="1" dirty="0">
              <a:solidFill>
                <a:srgbClr val="002060"/>
              </a:solidFill>
            </a:endParaRPr>
          </a:p>
          <a:p>
            <a:pPr marL="82296" indent="0">
              <a:buNone/>
            </a:pPr>
            <a:endParaRPr lang="en-GB" sz="2400" dirty="0" smtClean="0"/>
          </a:p>
        </p:txBody>
      </p:sp>
      <p:sp>
        <p:nvSpPr>
          <p:cNvPr id="6" name="2 Marcador de contenido"/>
          <p:cNvSpPr txBox="1">
            <a:spLocks/>
          </p:cNvSpPr>
          <p:nvPr/>
        </p:nvSpPr>
        <p:spPr>
          <a:xfrm>
            <a:off x="428596" y="1214422"/>
            <a:ext cx="7572428" cy="2857520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just">
              <a:buFont typeface="Wingdings 2"/>
              <a:buNone/>
            </a:pPr>
            <a:endParaRPr lang="es-ES" sz="1800" dirty="0" smtClean="0"/>
          </a:p>
          <a:p>
            <a:pPr marL="82296" indent="0" algn="just">
              <a:buFont typeface="Wingdings" pitchFamily="2" charset="2"/>
              <a:buChar char="Ø"/>
            </a:pPr>
            <a:r>
              <a:rPr lang="en-GB" sz="1800" b="1" dirty="0" smtClean="0"/>
              <a:t> </a:t>
            </a:r>
            <a:r>
              <a:rPr lang="en-GB" sz="1800" b="1" dirty="0" smtClean="0">
                <a:solidFill>
                  <a:srgbClr val="FF0000"/>
                </a:solidFill>
              </a:rPr>
              <a:t>INPUT DATA</a:t>
            </a:r>
            <a:endParaRPr lang="es-ES" sz="1800" dirty="0" smtClean="0">
              <a:solidFill>
                <a:srgbClr val="FF0000"/>
              </a:solidFill>
            </a:endParaRPr>
          </a:p>
          <a:p>
            <a:pPr algn="just"/>
            <a:r>
              <a:rPr lang="en-GB" sz="1800" dirty="0" smtClean="0"/>
              <a:t>Measurement(s) data of</a:t>
            </a:r>
            <a:r>
              <a:rPr lang="en-GB" sz="1800" b="1" dirty="0" smtClean="0"/>
              <a:t> activity content in thyroid of </a:t>
            </a:r>
            <a:r>
              <a:rPr lang="en-GB" sz="1800" b="1" baseline="30000" dirty="0" smtClean="0"/>
              <a:t>131</a:t>
            </a:r>
            <a:r>
              <a:rPr lang="en-GB" sz="1800" b="1" dirty="0" smtClean="0"/>
              <a:t>I and </a:t>
            </a:r>
            <a:r>
              <a:rPr lang="en-GB" sz="1800" b="1" baseline="30000" dirty="0" smtClean="0"/>
              <a:t>132</a:t>
            </a:r>
            <a:r>
              <a:rPr lang="en-GB" sz="1800" b="1" dirty="0" smtClean="0"/>
              <a:t>I </a:t>
            </a:r>
            <a:endParaRPr lang="es-ES" sz="1800" dirty="0" smtClean="0"/>
          </a:p>
          <a:p>
            <a:pPr algn="just"/>
            <a:r>
              <a:rPr lang="en-GB" sz="1800" b="1" dirty="0" smtClean="0"/>
              <a:t>Date and time of the nuclear accident  </a:t>
            </a:r>
            <a:endParaRPr lang="es-ES" sz="1800" b="1" dirty="0" smtClean="0"/>
          </a:p>
          <a:p>
            <a:pPr algn="just"/>
            <a:r>
              <a:rPr lang="en-GB" sz="1800" b="1" dirty="0" smtClean="0"/>
              <a:t>Age/date of birth of the person </a:t>
            </a:r>
            <a:r>
              <a:rPr lang="en-GB" sz="1800" dirty="0" smtClean="0"/>
              <a:t>or the gestational age of the foetus.</a:t>
            </a:r>
            <a:endParaRPr lang="es-ES" sz="1800" dirty="0" smtClean="0"/>
          </a:p>
          <a:p>
            <a:pPr algn="just"/>
            <a:r>
              <a:rPr lang="en-GB" sz="1800" b="1" dirty="0" smtClean="0"/>
              <a:t>Results of atmospheric/environmental transport modelling </a:t>
            </a:r>
            <a:r>
              <a:rPr lang="en-GB" sz="1800" dirty="0" smtClean="0"/>
              <a:t>(ATM) with time-course (shape) of the inhalation/ingestion activity intake </a:t>
            </a:r>
            <a:r>
              <a:rPr lang="en-GB" sz="1800" dirty="0" smtClean="0"/>
              <a:t>(</a:t>
            </a:r>
            <a:r>
              <a:rPr lang="en-GB" sz="1800" dirty="0" err="1" smtClean="0"/>
              <a:t>Bq</a:t>
            </a:r>
            <a:r>
              <a:rPr lang="en-GB" sz="1800" dirty="0" smtClean="0"/>
              <a:t>) of </a:t>
            </a:r>
            <a:r>
              <a:rPr lang="en-GB" sz="1800" b="1" baseline="30000" dirty="0" smtClean="0"/>
              <a:t>131</a:t>
            </a:r>
            <a:r>
              <a:rPr lang="en-GB" sz="1800" b="1" dirty="0" smtClean="0"/>
              <a:t>I</a:t>
            </a:r>
            <a:r>
              <a:rPr lang="en-GB" sz="1800" dirty="0" smtClean="0"/>
              <a:t> and </a:t>
            </a:r>
            <a:r>
              <a:rPr lang="en-GB" sz="1800" b="1" baseline="30000" dirty="0" smtClean="0"/>
              <a:t>132</a:t>
            </a:r>
            <a:r>
              <a:rPr lang="en-GB" sz="1800" b="1" dirty="0" smtClean="0"/>
              <a:t>Te </a:t>
            </a:r>
            <a:r>
              <a:rPr lang="en-GB" sz="1800" dirty="0" smtClean="0"/>
              <a:t>, associated with </a:t>
            </a:r>
            <a:r>
              <a:rPr lang="en-GB" sz="1800" b="1" dirty="0" smtClean="0"/>
              <a:t>routes and places visited by the exposed individual;</a:t>
            </a:r>
            <a:endParaRPr lang="es-ES" sz="1800" b="1" dirty="0" smtClean="0"/>
          </a:p>
          <a:p>
            <a:pPr algn="just">
              <a:buNone/>
            </a:pPr>
            <a:r>
              <a:rPr lang="en-GB" sz="1800" dirty="0" smtClean="0"/>
              <a:t>.</a:t>
            </a:r>
            <a:endParaRPr lang="es-ES" sz="1800" dirty="0"/>
          </a:p>
        </p:txBody>
      </p:sp>
      <p:sp>
        <p:nvSpPr>
          <p:cNvPr id="5" name="2 Marcador de contenido"/>
          <p:cNvSpPr txBox="1">
            <a:spLocks/>
          </p:cNvSpPr>
          <p:nvPr/>
        </p:nvSpPr>
        <p:spPr bwMode="auto">
          <a:xfrm>
            <a:off x="571472" y="4429132"/>
            <a:ext cx="7429552" cy="17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marL="82296" indent="0" algn="just">
              <a:lnSpc>
                <a:spcPct val="12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</a:pPr>
            <a:r>
              <a:rPr lang="en-GB" dirty="0" smtClean="0"/>
              <a:t> </a:t>
            </a:r>
            <a:r>
              <a:rPr lang="en-GB" b="1" dirty="0" smtClean="0">
                <a:solidFill>
                  <a:srgbClr val="FF0000"/>
                </a:solidFill>
                <a:latin typeface="+mn-lt"/>
              </a:rPr>
              <a:t>OUTPUT DATA</a:t>
            </a:r>
            <a:endParaRPr lang="es-ES" b="1" dirty="0" smtClean="0">
              <a:solidFill>
                <a:srgbClr val="FF0000"/>
              </a:solidFill>
              <a:latin typeface="+mn-lt"/>
            </a:endParaRPr>
          </a:p>
          <a:p>
            <a:pPr marL="314325" marR="0" lvl="0" indent="-222250" algn="just" defTabSz="914400">
              <a:spcBef>
                <a:spcPts val="6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lang="en-GB" b="1" dirty="0" smtClean="0">
                <a:latin typeface="+mn-lt"/>
              </a:rPr>
              <a:t>30-day committed absorbed dose to the thyroid </a:t>
            </a:r>
            <a:r>
              <a:rPr lang="en-GB" b="1" dirty="0" smtClean="0">
                <a:latin typeface="+mn-lt"/>
              </a:rPr>
              <a:t>of </a:t>
            </a:r>
            <a:r>
              <a:rPr lang="en-GB" b="1" dirty="0" smtClean="0">
                <a:latin typeface="+mn-lt"/>
              </a:rPr>
              <a:t>the </a:t>
            </a:r>
            <a:r>
              <a:rPr lang="en-GB" b="1" dirty="0" smtClean="0">
                <a:latin typeface="+mn-lt"/>
              </a:rPr>
              <a:t>exposed person </a:t>
            </a:r>
            <a:r>
              <a:rPr lang="en-GB" dirty="0" smtClean="0">
                <a:latin typeface="+mn-lt"/>
              </a:rPr>
              <a:t>(at term for the foetus</a:t>
            </a:r>
            <a:r>
              <a:rPr lang="en-GB" dirty="0" smtClean="0">
                <a:latin typeface="+mn-lt"/>
              </a:rPr>
              <a:t>) in </a:t>
            </a:r>
            <a:r>
              <a:rPr lang="en-GB" dirty="0" err="1" smtClean="0">
                <a:latin typeface="+mn-lt"/>
              </a:rPr>
              <a:t>Gy</a:t>
            </a:r>
            <a:endParaRPr lang="en-GB" dirty="0" smtClean="0">
              <a:latin typeface="+mn-lt"/>
            </a:endParaRPr>
          </a:p>
          <a:p>
            <a:pPr marL="314325" indent="-222250" algn="just">
              <a:spcBef>
                <a:spcPts val="6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r>
              <a:rPr lang="en-GB" b="1" dirty="0" smtClean="0"/>
              <a:t>Committed absorbed dose to the thyroid </a:t>
            </a:r>
            <a:r>
              <a:rPr lang="en-GB" b="1" dirty="0" smtClean="0"/>
              <a:t>at </a:t>
            </a:r>
            <a:r>
              <a:rPr lang="en-GB" b="1" dirty="0" smtClean="0"/>
              <a:t>the age of </a:t>
            </a:r>
            <a:r>
              <a:rPr lang="en-GB" b="1" dirty="0" smtClean="0"/>
              <a:t>70y in </a:t>
            </a:r>
            <a:r>
              <a:rPr lang="en-GB" b="1" dirty="0" err="1" smtClean="0"/>
              <a:t>Gy</a:t>
            </a:r>
            <a:endParaRPr lang="en-GB" dirty="0" smtClean="0"/>
          </a:p>
          <a:p>
            <a:pPr marL="314325" marR="0" lvl="0" indent="-222250" algn="just" defTabSz="914400">
              <a:lnSpc>
                <a:spcPct val="12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lang="en-GB" b="1" dirty="0" smtClean="0">
                <a:latin typeface="+mn-lt"/>
              </a:rPr>
              <a:t>Committed effective </a:t>
            </a:r>
            <a:r>
              <a:rPr lang="en-GB" b="1" dirty="0" smtClean="0">
                <a:latin typeface="+mn-lt"/>
              </a:rPr>
              <a:t>dose in </a:t>
            </a:r>
            <a:r>
              <a:rPr lang="en-GB" b="1" dirty="0" err="1" smtClean="0">
                <a:latin typeface="+mn-lt"/>
              </a:rPr>
              <a:t>Sv</a:t>
            </a:r>
            <a:endParaRPr lang="es-ES" b="1" dirty="0" smtClean="0"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933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876" y="1773977"/>
            <a:ext cx="2226945" cy="3959860"/>
          </a:xfrm>
          <a:prstGeom prst="rect">
            <a:avLst/>
          </a:prstGeom>
        </p:spPr>
      </p:pic>
      <p:pic>
        <p:nvPicPr>
          <p:cNvPr id="5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848" y="1773977"/>
            <a:ext cx="2226945" cy="3959860"/>
          </a:xfrm>
          <a:prstGeom prst="rect">
            <a:avLst/>
          </a:prstGeom>
        </p:spPr>
      </p:pic>
      <p:pic>
        <p:nvPicPr>
          <p:cNvPr id="6" name="Рисунок 3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462" y="1773977"/>
            <a:ext cx="2232248" cy="3672408"/>
          </a:xfrm>
          <a:prstGeom prst="rect">
            <a:avLst/>
          </a:prstGeom>
          <a:ln>
            <a:noFill/>
          </a:ln>
        </p:spPr>
      </p:pic>
      <p:sp>
        <p:nvSpPr>
          <p:cNvPr id="2" name="1 CuadroTexto"/>
          <p:cNvSpPr txBox="1"/>
          <p:nvPr/>
        </p:nvSpPr>
        <p:spPr>
          <a:xfrm>
            <a:off x="758876" y="3862209"/>
            <a:ext cx="2116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List</a:t>
            </a:r>
            <a:r>
              <a:rPr lang="es-ES" dirty="0" smtClean="0"/>
              <a:t> of </a:t>
            </a:r>
            <a:r>
              <a:rPr lang="es-ES" dirty="0" err="1" smtClean="0"/>
              <a:t>exposed</a:t>
            </a:r>
            <a:r>
              <a:rPr lang="es-ES" dirty="0" smtClean="0"/>
              <a:t> </a:t>
            </a:r>
            <a:r>
              <a:rPr lang="es-ES" dirty="0" err="1" smtClean="0"/>
              <a:t>persons</a:t>
            </a:r>
            <a:r>
              <a:rPr lang="es-ES" dirty="0" smtClean="0"/>
              <a:t> </a:t>
            </a:r>
            <a:r>
              <a:rPr lang="es-ES" dirty="0" err="1" smtClean="0"/>
              <a:t>under</a:t>
            </a:r>
            <a:r>
              <a:rPr lang="es-ES" dirty="0" smtClean="0"/>
              <a:t> </a:t>
            </a:r>
            <a:r>
              <a:rPr lang="es-ES" dirty="0" err="1" smtClean="0"/>
              <a:t>investigation</a:t>
            </a:r>
            <a:endParaRPr lang="es-ES" dirty="0"/>
          </a:p>
        </p:txBody>
      </p:sp>
      <p:sp>
        <p:nvSpPr>
          <p:cNvPr id="7" name="6 Rectángulo"/>
          <p:cNvSpPr/>
          <p:nvPr/>
        </p:nvSpPr>
        <p:spPr>
          <a:xfrm>
            <a:off x="3451221" y="4325615"/>
            <a:ext cx="18002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/>
              <a:t>Personal data </a:t>
            </a:r>
          </a:p>
          <a:p>
            <a:r>
              <a:rPr lang="en-GB" dirty="0" smtClean="0"/>
              <a:t>Exposed individual</a:t>
            </a:r>
            <a:endParaRPr lang="es-ES" dirty="0"/>
          </a:p>
        </p:txBody>
      </p:sp>
      <p:sp>
        <p:nvSpPr>
          <p:cNvPr id="8" name="7 Rectángulo"/>
          <p:cNvSpPr/>
          <p:nvPr/>
        </p:nvSpPr>
        <p:spPr>
          <a:xfrm>
            <a:off x="5611462" y="5662989"/>
            <a:ext cx="3175380" cy="64633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b="1" dirty="0" smtClean="0"/>
              <a:t>Measurements </a:t>
            </a:r>
            <a:r>
              <a:rPr lang="en-GB" b="1" dirty="0"/>
              <a:t>of </a:t>
            </a:r>
            <a:r>
              <a:rPr lang="en-GB" b="1" baseline="30000" dirty="0" smtClean="0"/>
              <a:t>131</a:t>
            </a:r>
            <a:r>
              <a:rPr lang="en-GB" b="1" dirty="0" smtClean="0"/>
              <a:t>I and </a:t>
            </a:r>
            <a:r>
              <a:rPr lang="en-GB" b="1" baseline="30000" dirty="0" smtClean="0"/>
              <a:t>132</a:t>
            </a:r>
            <a:r>
              <a:rPr lang="en-GB" b="1" dirty="0" smtClean="0"/>
              <a:t>I </a:t>
            </a:r>
            <a:r>
              <a:rPr lang="en-GB" b="1" dirty="0"/>
              <a:t>content in the thyroid </a:t>
            </a:r>
            <a:endParaRPr lang="es-ES" b="1" dirty="0"/>
          </a:p>
        </p:txBody>
      </p:sp>
      <p:sp>
        <p:nvSpPr>
          <p:cNvPr id="10" name="9 Flecha derecha"/>
          <p:cNvSpPr/>
          <p:nvPr/>
        </p:nvSpPr>
        <p:spPr>
          <a:xfrm>
            <a:off x="2661785" y="4384528"/>
            <a:ext cx="576063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Flecha derecha"/>
          <p:cNvSpPr/>
          <p:nvPr/>
        </p:nvSpPr>
        <p:spPr>
          <a:xfrm>
            <a:off x="5214942" y="4357694"/>
            <a:ext cx="576063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1 Título"/>
          <p:cNvSpPr txBox="1">
            <a:spLocks/>
          </p:cNvSpPr>
          <p:nvPr/>
        </p:nvSpPr>
        <p:spPr>
          <a:xfrm>
            <a:off x="642910" y="476672"/>
            <a:ext cx="7501054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Task 2.2: </a:t>
            </a:r>
            <a:r>
              <a:rPr kumimoji="0" lang="en-GB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Individual Dose Measurements – </a:t>
            </a:r>
            <a:r>
              <a:rPr kumimoji="0" lang="en-GB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Internal</a:t>
            </a:r>
            <a:r>
              <a:rPr kumimoji="0" lang="en-GB" b="1" i="1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GB" b="1" i="1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dosimetry</a:t>
            </a:r>
            <a:endParaRPr kumimoji="0" lang="en-GB" b="1" i="1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r>
              <a:rPr lang="en-GB" b="1" dirty="0" smtClean="0">
                <a:solidFill>
                  <a:srgbClr val="002060"/>
                </a:solidFill>
              </a:rPr>
              <a:t> </a:t>
            </a:r>
            <a:r>
              <a:rPr lang="en-GB" b="1" u="sng" dirty="0" smtClean="0">
                <a:solidFill>
                  <a:srgbClr val="002060"/>
                </a:solidFill>
              </a:rPr>
              <a:t>IDOSE</a:t>
            </a:r>
            <a:r>
              <a:rPr lang="en-GB" b="1" dirty="0" smtClean="0">
                <a:solidFill>
                  <a:srgbClr val="002060"/>
                </a:solidFill>
              </a:rPr>
              <a:t>: Data Processing Unit for Thyroid Monitoring (RPI)</a:t>
            </a:r>
            <a:endParaRPr kumimoji="0" lang="en-GB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883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1378</TotalTime>
  <Words>1721</Words>
  <Application>Microsoft Office PowerPoint</Application>
  <PresentationFormat>Presentación en pantalla (4:3)</PresentationFormat>
  <Paragraphs>300</Paragraphs>
  <Slides>23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4" baseType="lpstr">
      <vt:lpstr>KIT-PPT_Master_en_2016</vt:lpstr>
      <vt:lpstr>Diapositiva 1</vt:lpstr>
      <vt:lpstr>Task 2.2 – Measurements of Individual doses               (CIEMAT, BfS, HMGU, IRSN, PHE, RPI)</vt:lpstr>
      <vt:lpstr>External dosimetry using personal items</vt:lpstr>
      <vt:lpstr>POSTER 8 -   External dosimetry using personal items  Alessia Mafodda (HMGU, Germany) Clemens Woda (HMGU, Germany) Jon Eakins (PHE, UK) </vt:lpstr>
      <vt:lpstr>External dosimetry- biodosimetry  U. Kulka (BfS, Germany)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</vt:vector>
  </TitlesOfParts>
  <Company>Karlsruhe Institute of Technology (KIT)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pc1</cp:lastModifiedBy>
  <cp:revision>213</cp:revision>
  <dcterms:created xsi:type="dcterms:W3CDTF">2015-12-14T06:33:20Z</dcterms:created>
  <dcterms:modified xsi:type="dcterms:W3CDTF">2019-12-02T07:21:48Z</dcterms:modified>
</cp:coreProperties>
</file>