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64" r:id="rId2"/>
    <p:sldId id="298" r:id="rId3"/>
    <p:sldId id="312" r:id="rId4"/>
  </p:sldIdLst>
  <p:sldSz cx="12192000" cy="6858000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6EB4"/>
    <a:srgbClr val="50AAE6"/>
    <a:srgbClr val="A00078"/>
    <a:srgbClr val="A01E28"/>
    <a:srgbClr val="A08232"/>
    <a:srgbClr val="DCA01E"/>
    <a:srgbClr val="FA8214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32" autoAdjust="0"/>
    <p:restoredTop sz="91212" autoAdjust="0"/>
  </p:normalViewPr>
  <p:slideViewPr>
    <p:cSldViewPr>
      <p:cViewPr varScale="1">
        <p:scale>
          <a:sx n="122" d="100"/>
          <a:sy n="122" d="100"/>
        </p:scale>
        <p:origin x="90" y="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 smtClean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12192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 descr="image00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83" y="188141"/>
            <a:ext cx="1816451" cy="822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448" y="29068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fik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336" y="6507038"/>
            <a:ext cx="422681" cy="274122"/>
          </a:xfrm>
          <a:prstGeom prst="rect">
            <a:avLst/>
          </a:prstGeom>
        </p:spPr>
      </p:pic>
      <p:sp>
        <p:nvSpPr>
          <p:cNvPr id="12" name="Textfeld 6"/>
          <p:cNvSpPr txBox="1"/>
          <p:nvPr userDrawn="1"/>
        </p:nvSpPr>
        <p:spPr>
          <a:xfrm>
            <a:off x="526675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79418" y="333375"/>
            <a:ext cx="2785533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20700" y="333375"/>
            <a:ext cx="8155517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22817" y="1198563"/>
            <a:ext cx="5469467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5484" y="1198563"/>
            <a:ext cx="5469467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20701" y="333376"/>
            <a:ext cx="9215967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2818" y="1198563"/>
            <a:ext cx="11142133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Click to add text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8015818" y="6453188"/>
            <a:ext cx="364913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11458056" y="6539254"/>
            <a:ext cx="43391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de-DE" altLang="de-DE" sz="900" b="1" dirty="0" smtClean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10128448" y="6549758"/>
            <a:ext cx="1151467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27.11.2019</a:t>
            </a:fld>
            <a:endParaRPr lang="de-DE" altLang="de-DE" sz="900" dirty="0" smtClean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3304116" y="6442379"/>
            <a:ext cx="364913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pic>
        <p:nvPicPr>
          <p:cNvPr id="16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6520" y="182108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Grafik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6520" y="723125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Grafik 12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92945" y="6492486"/>
            <a:ext cx="430447" cy="266538"/>
          </a:xfrm>
          <a:prstGeom prst="rect">
            <a:avLst/>
          </a:prstGeom>
        </p:spPr>
      </p:pic>
      <p:sp>
        <p:nvSpPr>
          <p:cNvPr id="20" name="Textfeld 13"/>
          <p:cNvSpPr txBox="1"/>
          <p:nvPr userDrawn="1"/>
        </p:nvSpPr>
        <p:spPr>
          <a:xfrm>
            <a:off x="598861" y="6510536"/>
            <a:ext cx="75853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662287.</a:t>
            </a: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jpeg"/><Relationship Id="rId3" Type="http://schemas.openxmlformats.org/officeDocument/2006/relationships/image" Target="../media/image11.png"/><Relationship Id="rId7" Type="http://schemas.openxmlformats.org/officeDocument/2006/relationships/image" Target="../media/image15.gif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jpe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e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jp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631504" y="931844"/>
            <a:ext cx="8389937" cy="1080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GB" altLang="de-DE" sz="2600" b="1" dirty="0" smtClean="0">
                <a:solidFill>
                  <a:schemeClr val="tx2"/>
                </a:solidFill>
              </a:rPr>
              <a:t>CONFIDENCE: </a:t>
            </a:r>
            <a:r>
              <a:rPr lang="en-US" altLang="de-DE" sz="2600" b="1" dirty="0" smtClean="0">
                <a:solidFill>
                  <a:schemeClr val="tx2"/>
                </a:solidFill>
              </a:rPr>
              <a:t>Reduction </a:t>
            </a:r>
            <a:r>
              <a:rPr lang="en-US" altLang="de-DE" sz="2600" b="1" dirty="0">
                <a:solidFill>
                  <a:schemeClr val="tx2"/>
                </a:solidFill>
              </a:rPr>
              <a:t>of uncertainty in dose assessment for improving situation awareness and risk </a:t>
            </a:r>
            <a:r>
              <a:rPr lang="en-US" altLang="de-DE" sz="2600" b="1" dirty="0" smtClean="0">
                <a:solidFill>
                  <a:schemeClr val="tx2"/>
                </a:solidFill>
              </a:rPr>
              <a:t>estimation - overview</a:t>
            </a:r>
            <a:endParaRPr lang="en-GB" altLang="de-DE" sz="2200" b="1" dirty="0">
              <a:solidFill>
                <a:schemeClr val="tx2"/>
              </a:solidFill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631504" y="2492896"/>
            <a:ext cx="8370888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r>
              <a:rPr lang="de-DE" altLang="de-DE" noProof="1" smtClean="0"/>
              <a:t>C. Woda (HMGU), F. Gering, T. Hamburger, M. Bleher (BfS), M.A. Lopez (CIEMAT), Linda Walsh (Uni Zürich)</a:t>
            </a:r>
            <a:endParaRPr lang="en-US" altLang="de-DE" dirty="0" smtClean="0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579862" y="5388460"/>
            <a:ext cx="5784850" cy="25241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de-DE" altLang="de-DE" smtClean="0">
              <a:solidFill>
                <a:srgbClr val="000000"/>
              </a:solidFill>
            </a:endParaRPr>
          </a:p>
        </p:txBody>
      </p:sp>
      <p:pic>
        <p:nvPicPr>
          <p:cNvPr id="21" name="Picture 2" descr="Bildergebnis für KIT 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1575" y="4904710"/>
            <a:ext cx="930855" cy="465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07" y="4970287"/>
            <a:ext cx="1340934" cy="512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" descr="Bildergebnis für ciemat 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688" y="3855527"/>
            <a:ext cx="1463403" cy="78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Bildergebnis für STUK log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4869" y="4132298"/>
            <a:ext cx="1011392" cy="269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Bildergebnis für NRPA logo norway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824" y="5764231"/>
            <a:ext cx="1162863" cy="38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 descr="Bildergebnis für IRSN logo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145" y="3839007"/>
            <a:ext cx="1003050" cy="79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2" descr="Bildergebnis für PHE logo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400" y="5595976"/>
            <a:ext cx="883887" cy="55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Datei:Universität Zürich logo.sv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8601" y="5449759"/>
            <a:ext cx="1430082" cy="643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rgb_a4_e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08" y="4076110"/>
            <a:ext cx="28670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593276" y="5577406"/>
            <a:ext cx="9753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L. Walsh</a:t>
            </a:r>
            <a:endParaRPr lang="de-DE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10474404" y="4934155"/>
            <a:ext cx="13147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B. Breustedt</a:t>
            </a:r>
            <a:endParaRPr lang="de-DE" sz="1600" dirty="0"/>
          </a:p>
        </p:txBody>
      </p:sp>
      <p:sp>
        <p:nvSpPr>
          <p:cNvPr id="32" name="TextBox 31"/>
          <p:cNvSpPr txBox="1"/>
          <p:nvPr/>
        </p:nvSpPr>
        <p:spPr>
          <a:xfrm>
            <a:off x="3647728" y="5449759"/>
            <a:ext cx="14302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J. Eakins,</a:t>
            </a:r>
          </a:p>
          <a:p>
            <a:r>
              <a:rPr lang="de-DE" sz="1600" dirty="0"/>
              <a:t>J. Marsh,</a:t>
            </a:r>
          </a:p>
          <a:p>
            <a:r>
              <a:rPr lang="de-DE" sz="1600" dirty="0" smtClean="0"/>
              <a:t>D. Gregoratto</a:t>
            </a:r>
            <a:endParaRPr lang="de-DE" sz="1600" dirty="0"/>
          </a:p>
        </p:txBody>
      </p:sp>
      <p:sp>
        <p:nvSpPr>
          <p:cNvPr id="33" name="TextBox 32"/>
          <p:cNvSpPr txBox="1"/>
          <p:nvPr/>
        </p:nvSpPr>
        <p:spPr>
          <a:xfrm>
            <a:off x="6177578" y="3805589"/>
            <a:ext cx="24713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C. </a:t>
            </a:r>
            <a:r>
              <a:rPr lang="de-DE" sz="1600" dirty="0" err="1" smtClean="0"/>
              <a:t>Challeton</a:t>
            </a:r>
            <a:r>
              <a:rPr lang="de-DE" sz="1600" dirty="0" smtClean="0"/>
              <a:t>-de </a:t>
            </a:r>
            <a:r>
              <a:rPr lang="de-DE" sz="1600" dirty="0" err="1" smtClean="0"/>
              <a:t>Vathaire</a:t>
            </a:r>
            <a:r>
              <a:rPr lang="de-DE" sz="1600" dirty="0" smtClean="0"/>
              <a:t>,</a:t>
            </a:r>
          </a:p>
          <a:p>
            <a:r>
              <a:rPr lang="de-DE" sz="1600" dirty="0"/>
              <a:t>D. Estelle</a:t>
            </a:r>
            <a:r>
              <a:rPr lang="de-DE" sz="1600" dirty="0" smtClean="0"/>
              <a:t>,</a:t>
            </a:r>
          </a:p>
          <a:p>
            <a:r>
              <a:rPr lang="de-DE" sz="1600" dirty="0" smtClean="0"/>
              <a:t>D. Franck</a:t>
            </a:r>
            <a:endParaRPr lang="de-DE" sz="1600" dirty="0"/>
          </a:p>
        </p:txBody>
      </p:sp>
      <p:sp>
        <p:nvSpPr>
          <p:cNvPr id="34" name="TextBox 33"/>
          <p:cNvSpPr txBox="1"/>
          <p:nvPr/>
        </p:nvSpPr>
        <p:spPr>
          <a:xfrm>
            <a:off x="10308454" y="4077072"/>
            <a:ext cx="12904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J. </a:t>
            </a:r>
            <a:r>
              <a:rPr lang="en-US" sz="1600" dirty="0" err="1" smtClean="0"/>
              <a:t>Lahtinen</a:t>
            </a:r>
            <a:endParaRPr lang="en-US" sz="1600" dirty="0" smtClean="0"/>
          </a:p>
          <a:p>
            <a:r>
              <a:rPr lang="en-US" sz="1600" dirty="0" smtClean="0"/>
              <a:t>T. </a:t>
            </a:r>
            <a:r>
              <a:rPr lang="en-US" sz="1600" dirty="0" err="1" smtClean="0"/>
              <a:t>Karhunen</a:t>
            </a:r>
            <a:endParaRPr lang="de-DE" sz="1600" dirty="0" smtClean="0"/>
          </a:p>
        </p:txBody>
      </p:sp>
      <p:sp>
        <p:nvSpPr>
          <p:cNvPr id="35" name="TextBox 34"/>
          <p:cNvSpPr txBox="1"/>
          <p:nvPr/>
        </p:nvSpPr>
        <p:spPr>
          <a:xfrm>
            <a:off x="7016290" y="5661248"/>
            <a:ext cx="15279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A. Nalbandyan</a:t>
            </a:r>
          </a:p>
          <a:p>
            <a:r>
              <a:rPr lang="de-DE" sz="1600" dirty="0" smtClean="0"/>
              <a:t>A. Jaworska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26719" y="4442111"/>
            <a:ext cx="34689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A. </a:t>
            </a:r>
            <a:r>
              <a:rPr lang="de-DE" sz="1600" dirty="0" err="1" smtClean="0"/>
              <a:t>Mafodda</a:t>
            </a:r>
            <a:r>
              <a:rPr lang="de-DE" sz="1600" dirty="0" smtClean="0"/>
              <a:t>, C. Kaiser, A. </a:t>
            </a:r>
            <a:r>
              <a:rPr lang="de-DE" sz="1600" dirty="0" err="1" smtClean="0"/>
              <a:t>Ulanowski</a:t>
            </a:r>
            <a:endParaRPr lang="de-DE" sz="1600" dirty="0"/>
          </a:p>
        </p:txBody>
      </p:sp>
      <p:sp>
        <p:nvSpPr>
          <p:cNvPr id="38" name="TextBox 37"/>
          <p:cNvSpPr txBox="1"/>
          <p:nvPr/>
        </p:nvSpPr>
        <p:spPr>
          <a:xfrm>
            <a:off x="3156813" y="4704238"/>
            <a:ext cx="17251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I. Sierra </a:t>
            </a:r>
            <a:r>
              <a:rPr lang="de-DE" sz="1600" dirty="0" err="1" smtClean="0"/>
              <a:t>Bercedo</a:t>
            </a:r>
            <a:endParaRPr lang="de-DE" sz="1600" dirty="0" smtClean="0"/>
          </a:p>
          <a:p>
            <a:r>
              <a:rPr lang="de-DE" sz="1600" dirty="0" smtClean="0"/>
              <a:t>J.F. Navarro</a:t>
            </a:r>
            <a:endParaRPr lang="de-DE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5343100" y="4845228"/>
            <a:ext cx="24625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RPI	V. </a:t>
            </a:r>
            <a:r>
              <a:rPr lang="de-DE" sz="1600" dirty="0" err="1" smtClean="0"/>
              <a:t>Berkovskyy</a:t>
            </a:r>
            <a:endParaRPr lang="de-DE" sz="1600" dirty="0" smtClean="0"/>
          </a:p>
          <a:p>
            <a:r>
              <a:rPr lang="de-DE" sz="1600" dirty="0" smtClean="0"/>
              <a:t>Ukraine 	</a:t>
            </a:r>
            <a:r>
              <a:rPr lang="en-GB" sz="1600" dirty="0" err="1"/>
              <a:t>Gennadii</a:t>
            </a:r>
            <a:r>
              <a:rPr lang="en-GB" sz="1600" dirty="0"/>
              <a:t> </a:t>
            </a:r>
            <a:r>
              <a:rPr lang="en-GB" sz="1600" dirty="0" err="1"/>
              <a:t>Ratia</a:t>
            </a:r>
            <a:endParaRPr lang="de-DE" sz="1600" dirty="0"/>
          </a:p>
        </p:txBody>
      </p:sp>
      <p:sp>
        <p:nvSpPr>
          <p:cNvPr id="39" name="TextBox 38"/>
          <p:cNvSpPr txBox="1"/>
          <p:nvPr/>
        </p:nvSpPr>
        <p:spPr>
          <a:xfrm>
            <a:off x="695400" y="5543921"/>
            <a:ext cx="12330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U. </a:t>
            </a:r>
            <a:r>
              <a:rPr lang="de-DE" sz="1600" dirty="0" err="1" smtClean="0"/>
              <a:t>Stöhlker</a:t>
            </a:r>
            <a:endParaRPr lang="de-DE" sz="1600" dirty="0" smtClean="0"/>
          </a:p>
          <a:p>
            <a:r>
              <a:rPr lang="de-DE" sz="1600" dirty="0" smtClean="0"/>
              <a:t>U. Kulka</a:t>
            </a:r>
          </a:p>
          <a:p>
            <a:r>
              <a:rPr lang="de-DE" sz="1600" dirty="0" smtClean="0"/>
              <a:t>A. Giussani</a:t>
            </a:r>
            <a:endParaRPr lang="de-DE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 err="1" smtClean="0"/>
              <a:t>Objectives</a:t>
            </a:r>
            <a:r>
              <a:rPr lang="de-DE" sz="2800" dirty="0" smtClean="0"/>
              <a:t> </a:t>
            </a:r>
            <a:r>
              <a:rPr lang="de-DE" sz="2800" dirty="0" err="1" smtClean="0"/>
              <a:t>and</a:t>
            </a:r>
            <a:r>
              <a:rPr lang="de-DE" sz="2800" dirty="0" smtClean="0"/>
              <a:t> </a:t>
            </a:r>
            <a:r>
              <a:rPr lang="de-DE" sz="2800" dirty="0" err="1" smtClean="0"/>
              <a:t>tasks</a:t>
            </a:r>
            <a:endParaRPr lang="de-DE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0000FF"/>
                </a:solidFill>
              </a:rPr>
              <a:t>Objective: </a:t>
            </a:r>
            <a:r>
              <a:rPr lang="en-US" sz="2400" dirty="0" smtClean="0"/>
              <a:t>Improve </a:t>
            </a:r>
            <a:r>
              <a:rPr lang="en-US" sz="2400" dirty="0"/>
              <a:t>awareness of the radiological situation by optimizing monitoring data, dose assessment, individual dose measurements and calculating health risk </a:t>
            </a:r>
            <a:r>
              <a:rPr lang="en-US" sz="2400" dirty="0" smtClean="0"/>
              <a:t>estimates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spcAft>
                <a:spcPts val="1200"/>
              </a:spcAft>
              <a:buNone/>
            </a:pPr>
            <a:r>
              <a:rPr lang="en-US" sz="2400" b="1" dirty="0" smtClean="0">
                <a:solidFill>
                  <a:srgbClr val="0000FF"/>
                </a:solidFill>
              </a:rPr>
              <a:t>1</a:t>
            </a:r>
            <a:r>
              <a:rPr lang="en-US" sz="2400" b="1" baseline="30000" dirty="0" smtClean="0">
                <a:solidFill>
                  <a:srgbClr val="0000FF"/>
                </a:solidFill>
              </a:rPr>
              <a:t>st</a:t>
            </a:r>
            <a:r>
              <a:rPr lang="en-US" sz="2400" b="1" dirty="0" smtClean="0">
                <a:solidFill>
                  <a:srgbClr val="0000FF"/>
                </a:solidFill>
              </a:rPr>
              <a:t> Task</a:t>
            </a:r>
            <a:r>
              <a:rPr lang="en-US" sz="2400" dirty="0" smtClean="0"/>
              <a:t> </a:t>
            </a:r>
            <a:r>
              <a:rPr lang="en-US" sz="2400" dirty="0"/>
              <a:t>Reduction of Uncertainties in Exposure </a:t>
            </a:r>
            <a:r>
              <a:rPr lang="en-US" sz="2400" dirty="0" smtClean="0"/>
              <a:t>Assessment: Environmental Monitoring approaches (M. </a:t>
            </a:r>
            <a:r>
              <a:rPr lang="en-US" sz="2400" dirty="0" err="1" smtClean="0"/>
              <a:t>Bleher</a:t>
            </a:r>
            <a:r>
              <a:rPr lang="en-US" sz="2400" dirty="0" smtClean="0"/>
              <a:t>)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sz="2400" b="1" dirty="0" smtClean="0">
                <a:solidFill>
                  <a:srgbClr val="0000FF"/>
                </a:solidFill>
              </a:rPr>
              <a:t>2</a:t>
            </a:r>
            <a:r>
              <a:rPr lang="en-US" sz="2400" b="1" baseline="30000" dirty="0" smtClean="0">
                <a:solidFill>
                  <a:srgbClr val="0000FF"/>
                </a:solidFill>
              </a:rPr>
              <a:t>nd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>
                <a:solidFill>
                  <a:srgbClr val="0000FF"/>
                </a:solidFill>
              </a:rPr>
              <a:t>Task</a:t>
            </a:r>
            <a:r>
              <a:rPr lang="en-US" sz="2400" dirty="0"/>
              <a:t> </a:t>
            </a:r>
            <a:r>
              <a:rPr lang="en-US" sz="2400" dirty="0" smtClean="0"/>
              <a:t>Data </a:t>
            </a:r>
            <a:r>
              <a:rPr lang="en-US" sz="2400" dirty="0" err="1" smtClean="0"/>
              <a:t>assimiliation</a:t>
            </a:r>
            <a:r>
              <a:rPr lang="en-US" sz="2400" dirty="0" smtClean="0"/>
              <a:t> and individualized dose calculation (T. Hamburger)</a:t>
            </a:r>
            <a:endParaRPr lang="en-US" sz="2400" dirty="0"/>
          </a:p>
          <a:p>
            <a:pPr marL="0" indent="0">
              <a:spcAft>
                <a:spcPts val="1200"/>
              </a:spcAft>
              <a:buNone/>
            </a:pPr>
            <a:r>
              <a:rPr lang="en-US" sz="2400" b="1" dirty="0" smtClean="0">
                <a:solidFill>
                  <a:srgbClr val="0000FF"/>
                </a:solidFill>
              </a:rPr>
              <a:t>3</a:t>
            </a:r>
            <a:r>
              <a:rPr lang="en-US" sz="2400" b="1" baseline="30000" dirty="0" smtClean="0">
                <a:solidFill>
                  <a:srgbClr val="0000FF"/>
                </a:solidFill>
              </a:rPr>
              <a:t>rd</a:t>
            </a:r>
            <a:r>
              <a:rPr lang="en-US" sz="2400" b="1" dirty="0" smtClean="0">
                <a:solidFill>
                  <a:srgbClr val="0000FF"/>
                </a:solidFill>
              </a:rPr>
              <a:t>  Task </a:t>
            </a:r>
            <a:r>
              <a:rPr lang="en-US" sz="2400" dirty="0"/>
              <a:t>Individual Dose Measurements </a:t>
            </a:r>
            <a:r>
              <a:rPr lang="en-US" sz="2400" dirty="0" smtClean="0"/>
              <a:t>(M.A. Lopez)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rgbClr val="0000FF"/>
                </a:solidFill>
              </a:rPr>
              <a:t>4</a:t>
            </a:r>
            <a:r>
              <a:rPr lang="en-US" sz="2400" b="1" baseline="30000" dirty="0" smtClean="0">
                <a:solidFill>
                  <a:srgbClr val="0000FF"/>
                </a:solidFill>
              </a:rPr>
              <a:t>th</a:t>
            </a:r>
            <a:r>
              <a:rPr lang="en-US" sz="2400" b="1" dirty="0" smtClean="0">
                <a:solidFill>
                  <a:srgbClr val="0000FF"/>
                </a:solidFill>
              </a:rPr>
              <a:t> Task </a:t>
            </a:r>
            <a:r>
              <a:rPr lang="en-US" altLang="de-DE" sz="2400" dirty="0"/>
              <a:t>Health risk assessment </a:t>
            </a:r>
            <a:r>
              <a:rPr lang="en-US" sz="2400" dirty="0" smtClean="0"/>
              <a:t>(L. Walsh)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01511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Task </a:t>
            </a:r>
            <a:r>
              <a:rPr lang="de-DE" dirty="0" err="1" smtClean="0"/>
              <a:t>interaction</a:t>
            </a:r>
            <a:endParaRPr lang="de-DE" dirty="0"/>
          </a:p>
        </p:txBody>
      </p:sp>
      <p:sp>
        <p:nvSpPr>
          <p:cNvPr id="5" name="Rechteck 23"/>
          <p:cNvSpPr/>
          <p:nvPr/>
        </p:nvSpPr>
        <p:spPr>
          <a:xfrm>
            <a:off x="8640261" y="2740086"/>
            <a:ext cx="31352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Individual</a:t>
            </a:r>
            <a:r>
              <a:rPr lang="en-US" b="1" i="0" u="none" strike="noStrike" dirty="0" smtClean="0">
                <a:solidFill>
                  <a:srgbClr val="000000"/>
                </a:solidFill>
                <a:latin typeface="Calibri" panose="020F0502020204030204" pitchFamily="34" charset="0"/>
              </a:rPr>
              <a:t> dose measurements</a:t>
            </a:r>
            <a:endParaRPr lang="de-DE" dirty="0"/>
          </a:p>
        </p:txBody>
      </p:sp>
      <p:sp>
        <p:nvSpPr>
          <p:cNvPr id="6" name="Rechteck 27"/>
          <p:cNvSpPr/>
          <p:nvPr/>
        </p:nvSpPr>
        <p:spPr>
          <a:xfrm>
            <a:off x="6629891" y="5795972"/>
            <a:ext cx="3746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u="none" strike="noStrike" baseline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Health risk assessment</a:t>
            </a:r>
            <a:endParaRPr lang="de-DE" b="1" dirty="0"/>
          </a:p>
        </p:txBody>
      </p:sp>
      <p:pic>
        <p:nvPicPr>
          <p:cNvPr id="7" name="Picture 2" descr="http://cache1.asset-cache.net/xc/470689730.jpg?v=2&amp;c=IWSAsset&amp;k=2&amp;d=VVDa457KgZmIb3wB404QQv8jATExGwh_UzPy_L7YvMVVnDt-REF6Tud-SBMOf972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4" t="5426" r="6775" b="68933"/>
          <a:stretch/>
        </p:blipFill>
        <p:spPr bwMode="auto">
          <a:xfrm>
            <a:off x="4398599" y="1034631"/>
            <a:ext cx="3318935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st2.depositphotos.com/1029662/8210/v/950/depositphotos_82105026-stock-illustration-people-character-man-woman-children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" t="4591" r="55901" b="66838"/>
          <a:stretch/>
        </p:blipFill>
        <p:spPr bwMode="auto">
          <a:xfrm>
            <a:off x="6659747" y="2993267"/>
            <a:ext cx="1277227" cy="89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komplett"/>
          <p:cNvPicPr>
            <a:picLocks noChangeAspect="1" noChangeArrowheads="1"/>
          </p:cNvPicPr>
          <p:nvPr/>
        </p:nvPicPr>
        <p:blipFill>
          <a:blip r:embed="rId4" cstate="print">
            <a:lum bright="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075" y="3781326"/>
            <a:ext cx="2050708" cy="1420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Grafik 2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77" t="28313" r="15197" b="38272"/>
          <a:stretch/>
        </p:blipFill>
        <p:spPr>
          <a:xfrm>
            <a:off x="8373329" y="3195446"/>
            <a:ext cx="2331183" cy="1478844"/>
          </a:xfrm>
          <a:prstGeom prst="rect">
            <a:avLst/>
          </a:prstGeom>
        </p:spPr>
      </p:pic>
      <p:sp>
        <p:nvSpPr>
          <p:cNvPr id="11" name="Down Arrow 10"/>
          <p:cNvSpPr/>
          <p:nvPr/>
        </p:nvSpPr>
        <p:spPr bwMode="auto">
          <a:xfrm flipH="1">
            <a:off x="5018737" y="2201994"/>
            <a:ext cx="1554888" cy="685899"/>
          </a:xfrm>
          <a:prstGeom prst="down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1270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rgbClr val="515151"/>
              </a:solidFill>
              <a:effectLst/>
              <a:latin typeface="Arial" charset="0"/>
            </a:endParaRPr>
          </a:p>
        </p:txBody>
      </p:sp>
      <p:sp>
        <p:nvSpPr>
          <p:cNvPr id="12" name="Down Arrow 11"/>
          <p:cNvSpPr/>
          <p:nvPr/>
        </p:nvSpPr>
        <p:spPr bwMode="auto">
          <a:xfrm rot="16200000" flipH="1">
            <a:off x="7412393" y="3095171"/>
            <a:ext cx="102823" cy="1679393"/>
          </a:xfrm>
          <a:prstGeom prst="down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1270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rgbClr val="515151"/>
              </a:solidFill>
              <a:effectLst/>
              <a:latin typeface="Arial" charset="0"/>
            </a:endParaRPr>
          </a:p>
        </p:txBody>
      </p:sp>
      <p:cxnSp>
        <p:nvCxnSpPr>
          <p:cNvPr id="13" name="Gerade Verbindung mit Pfeil 15"/>
          <p:cNvCxnSpPr/>
          <p:nvPr/>
        </p:nvCxnSpPr>
        <p:spPr>
          <a:xfrm flipV="1">
            <a:off x="2063552" y="5909638"/>
            <a:ext cx="4488150" cy="1741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hteck 23"/>
          <p:cNvSpPr/>
          <p:nvPr/>
        </p:nvSpPr>
        <p:spPr>
          <a:xfrm>
            <a:off x="3955679" y="620688"/>
            <a:ext cx="55832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Potentially affected population group</a:t>
            </a:r>
            <a:endParaRPr lang="de-DE" dirty="0"/>
          </a:p>
        </p:txBody>
      </p:sp>
      <p:pic>
        <p:nvPicPr>
          <p:cNvPr id="15" name="Grafik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9282" y="2201994"/>
            <a:ext cx="2629317" cy="1732874"/>
          </a:xfrm>
          <a:prstGeom prst="rect">
            <a:avLst/>
          </a:prstGeom>
        </p:spPr>
      </p:pic>
      <p:sp>
        <p:nvSpPr>
          <p:cNvPr id="16" name="Rechteck 23"/>
          <p:cNvSpPr/>
          <p:nvPr/>
        </p:nvSpPr>
        <p:spPr>
          <a:xfrm>
            <a:off x="6747300" y="2382532"/>
            <a:ext cx="26474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Critically</a:t>
            </a:r>
            <a:r>
              <a:rPr lang="en-US" b="1" i="0" u="none" strike="noStrike" dirty="0" smtClean="0">
                <a:solidFill>
                  <a:srgbClr val="000000"/>
                </a:solidFill>
                <a:latin typeface="Calibri" panose="020F0502020204030204" pitchFamily="34" charset="0"/>
              </a:rPr>
              <a:t> exposed subgroup</a:t>
            </a:r>
            <a:endParaRPr lang="de-DE" dirty="0"/>
          </a:p>
        </p:txBody>
      </p:sp>
      <p:cxnSp>
        <p:nvCxnSpPr>
          <p:cNvPr id="17" name="Gerade Verbindung mit Pfeil 15"/>
          <p:cNvCxnSpPr/>
          <p:nvPr/>
        </p:nvCxnSpPr>
        <p:spPr>
          <a:xfrm flipV="1">
            <a:off x="2940763" y="1542631"/>
            <a:ext cx="1093960" cy="58906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5"/>
          <p:cNvCxnSpPr/>
          <p:nvPr/>
        </p:nvCxnSpPr>
        <p:spPr>
          <a:xfrm>
            <a:off x="6407979" y="4284637"/>
            <a:ext cx="1149418" cy="672020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5"/>
          <p:cNvCxnSpPr/>
          <p:nvPr/>
        </p:nvCxnSpPr>
        <p:spPr>
          <a:xfrm flipH="1">
            <a:off x="7557397" y="4419007"/>
            <a:ext cx="746104" cy="504056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Down Arrow 19"/>
          <p:cNvSpPr/>
          <p:nvPr/>
        </p:nvSpPr>
        <p:spPr bwMode="auto">
          <a:xfrm flipH="1">
            <a:off x="7399794" y="4906361"/>
            <a:ext cx="285510" cy="685899"/>
          </a:xfrm>
          <a:prstGeom prst="down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1270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smtClean="0">
              <a:ln>
                <a:noFill/>
              </a:ln>
              <a:solidFill>
                <a:srgbClr val="515151"/>
              </a:solidFill>
              <a:effectLst/>
              <a:latin typeface="Arial" charset="0"/>
            </a:endParaRPr>
          </a:p>
        </p:txBody>
      </p:sp>
      <p:sp>
        <p:nvSpPr>
          <p:cNvPr id="21" name="Rechteck 23"/>
          <p:cNvSpPr/>
          <p:nvPr/>
        </p:nvSpPr>
        <p:spPr>
          <a:xfrm>
            <a:off x="7800619" y="5018478"/>
            <a:ext cx="2407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Individual dose</a:t>
            </a:r>
            <a:endParaRPr lang="de-DE" dirty="0"/>
          </a:p>
        </p:txBody>
      </p:sp>
      <p:sp>
        <p:nvSpPr>
          <p:cNvPr id="22" name="Rechteck 23"/>
          <p:cNvSpPr/>
          <p:nvPr/>
        </p:nvSpPr>
        <p:spPr>
          <a:xfrm rot="19933392">
            <a:off x="2642598" y="1206002"/>
            <a:ext cx="2407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identifies</a:t>
            </a:r>
            <a:endParaRPr lang="de-DE" dirty="0"/>
          </a:p>
        </p:txBody>
      </p:sp>
      <p:pic>
        <p:nvPicPr>
          <p:cNvPr id="23" name="Grafik 7"/>
          <p:cNvPicPr>
            <a:picLocks noChangeAspect="1"/>
          </p:cNvPicPr>
          <p:nvPr/>
        </p:nvPicPr>
        <p:blipFill rotWithShape="1">
          <a:blip r:embed="rId7"/>
          <a:srcRect l="19245" r="9733"/>
          <a:stretch/>
        </p:blipFill>
        <p:spPr>
          <a:xfrm>
            <a:off x="4961025" y="3104595"/>
            <a:ext cx="1696065" cy="1411227"/>
          </a:xfrm>
          <a:prstGeom prst="rect">
            <a:avLst/>
          </a:prstGeom>
        </p:spPr>
      </p:pic>
      <p:cxnSp>
        <p:nvCxnSpPr>
          <p:cNvPr id="24" name="Gerade Verbindung mit Pfeil 11"/>
          <p:cNvCxnSpPr/>
          <p:nvPr/>
        </p:nvCxnSpPr>
        <p:spPr>
          <a:xfrm>
            <a:off x="4528974" y="3883455"/>
            <a:ext cx="489764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hteck 23"/>
          <p:cNvSpPr/>
          <p:nvPr/>
        </p:nvSpPr>
        <p:spPr>
          <a:xfrm>
            <a:off x="4863584" y="4192656"/>
            <a:ext cx="25807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Individualized Dose calculation</a:t>
            </a:r>
            <a:endParaRPr lang="de-DE" dirty="0"/>
          </a:p>
        </p:txBody>
      </p:sp>
      <p:sp>
        <p:nvSpPr>
          <p:cNvPr id="26" name="Rechteck 23"/>
          <p:cNvSpPr/>
          <p:nvPr/>
        </p:nvSpPr>
        <p:spPr>
          <a:xfrm>
            <a:off x="2423592" y="5547115"/>
            <a:ext cx="39608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Prognosis on dose to population</a:t>
            </a:r>
            <a:r>
              <a:rPr lang="en-US" b="1" i="0" u="none" strike="noStrike" dirty="0" smtClean="0">
                <a:solidFill>
                  <a:srgbClr val="000000"/>
                </a:solidFill>
                <a:latin typeface="Calibri" panose="020F0502020204030204" pitchFamily="34" charset="0"/>
              </a:rPr>
              <a:t> groups</a:t>
            </a:r>
            <a:endParaRPr lang="de-DE" dirty="0"/>
          </a:p>
        </p:txBody>
      </p:sp>
      <p:sp>
        <p:nvSpPr>
          <p:cNvPr id="27" name="Rechteck 23"/>
          <p:cNvSpPr/>
          <p:nvPr/>
        </p:nvSpPr>
        <p:spPr>
          <a:xfrm>
            <a:off x="119336" y="5514200"/>
            <a:ext cx="24072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1</a:t>
            </a:r>
            <a:r>
              <a:rPr lang="en-US" b="1" i="0" u="none" strike="noStrike" baseline="30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st</a:t>
            </a:r>
            <a:r>
              <a:rPr lang="en-US" b="1" i="0" u="none" strike="noStrike" baseline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Block: Early</a:t>
            </a:r>
            <a:r>
              <a:rPr lang="en-US" b="1" i="0" u="none" strike="noStrike" dirty="0" smtClean="0">
                <a:solidFill>
                  <a:srgbClr val="000000"/>
                </a:solidFill>
                <a:latin typeface="Calibri" panose="020F0502020204030204" pitchFamily="34" charset="0"/>
              </a:rPr>
              <a:t> phase modelling</a:t>
            </a:r>
            <a:endParaRPr lang="de-DE" dirty="0"/>
          </a:p>
        </p:txBody>
      </p:sp>
      <p:cxnSp>
        <p:nvCxnSpPr>
          <p:cNvPr id="28" name="Gerade Verbindung mit Pfeil 15"/>
          <p:cNvCxnSpPr/>
          <p:nvPr/>
        </p:nvCxnSpPr>
        <p:spPr>
          <a:xfrm flipV="1">
            <a:off x="2063552" y="6035084"/>
            <a:ext cx="4488150" cy="17410"/>
          </a:xfrm>
          <a:prstGeom prst="straightConnector1">
            <a:avLst/>
          </a:prstGeom>
          <a:ln w="254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hteck 23"/>
          <p:cNvSpPr/>
          <p:nvPr/>
        </p:nvSpPr>
        <p:spPr>
          <a:xfrm>
            <a:off x="10336684" y="5088305"/>
            <a:ext cx="18799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supports medical screening needs</a:t>
            </a:r>
            <a:endParaRPr lang="de-DE" dirty="0"/>
          </a:p>
        </p:txBody>
      </p:sp>
      <p:cxnSp>
        <p:nvCxnSpPr>
          <p:cNvPr id="30" name="Gerade Verbindung mit Pfeil 15"/>
          <p:cNvCxnSpPr/>
          <p:nvPr/>
        </p:nvCxnSpPr>
        <p:spPr>
          <a:xfrm flipH="1">
            <a:off x="9178920" y="5949280"/>
            <a:ext cx="1188000" cy="6809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15"/>
          <p:cNvCxnSpPr/>
          <p:nvPr/>
        </p:nvCxnSpPr>
        <p:spPr>
          <a:xfrm>
            <a:off x="10339474" y="4891705"/>
            <a:ext cx="15001" cy="1057575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hteck 23"/>
          <p:cNvSpPr/>
          <p:nvPr/>
        </p:nvSpPr>
        <p:spPr>
          <a:xfrm>
            <a:off x="2783632" y="6021967"/>
            <a:ext cx="37582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Supports decision making</a:t>
            </a:r>
            <a:endParaRPr lang="de-DE" dirty="0"/>
          </a:p>
        </p:txBody>
      </p:sp>
      <p:sp>
        <p:nvSpPr>
          <p:cNvPr id="36" name="Rechteck 21"/>
          <p:cNvSpPr/>
          <p:nvPr/>
        </p:nvSpPr>
        <p:spPr>
          <a:xfrm>
            <a:off x="1642224" y="3438251"/>
            <a:ext cx="2237342" cy="923330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b="1" i="0" u="none" strike="noStrike" dirty="0" smtClean="0">
                <a:solidFill>
                  <a:srgbClr val="000000"/>
                </a:solidFill>
                <a:latin typeface="Calibri" panose="020F0502020204030204" pitchFamily="34" charset="0"/>
              </a:rPr>
              <a:t>Optimization, uncertainty budget, data assimilation </a:t>
            </a:r>
            <a:endParaRPr lang="de-DE" dirty="0"/>
          </a:p>
        </p:txBody>
      </p:sp>
      <p:sp>
        <p:nvSpPr>
          <p:cNvPr id="4" name="Rechteck 21"/>
          <p:cNvSpPr/>
          <p:nvPr/>
        </p:nvSpPr>
        <p:spPr>
          <a:xfrm>
            <a:off x="1718337" y="2107075"/>
            <a:ext cx="2237342" cy="646331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b="1" i="0" u="none" strike="noStrike" dirty="0" smtClean="0">
                <a:solidFill>
                  <a:srgbClr val="000000"/>
                </a:solidFill>
                <a:latin typeface="Calibri" panose="020F0502020204030204" pitchFamily="34" charset="0"/>
              </a:rPr>
              <a:t>Environmental monitoring</a:t>
            </a:r>
            <a:endParaRPr lang="de-DE" dirty="0"/>
          </a:p>
        </p:txBody>
      </p:sp>
      <p:cxnSp>
        <p:nvCxnSpPr>
          <p:cNvPr id="33" name="Gerade Verbindung mit Pfeil 15"/>
          <p:cNvCxnSpPr/>
          <p:nvPr/>
        </p:nvCxnSpPr>
        <p:spPr>
          <a:xfrm flipH="1" flipV="1">
            <a:off x="3641441" y="5022705"/>
            <a:ext cx="351214" cy="513809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hteck 23"/>
          <p:cNvSpPr/>
          <p:nvPr/>
        </p:nvSpPr>
        <p:spPr>
          <a:xfrm>
            <a:off x="3976773" y="5147900"/>
            <a:ext cx="24072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updates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08432973"/>
      </p:ext>
    </p:extLst>
  </p:cSld>
  <p:clrMapOvr>
    <a:masterClrMapping/>
  </p:clrMapOvr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143</TotalTime>
  <Words>246</Words>
  <Application>Microsoft Office PowerPoint</Application>
  <PresentationFormat>Widescreen</PresentationFormat>
  <Paragraphs>44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Interstate-Regular</vt:lpstr>
      <vt:lpstr>Verdana</vt:lpstr>
      <vt:lpstr>KIT-PPT_Master_en_2016</vt:lpstr>
      <vt:lpstr>PowerPoint Presentation</vt:lpstr>
      <vt:lpstr>Objectives and tasks</vt:lpstr>
      <vt:lpstr>Task interaction</vt:lpstr>
    </vt:vector>
  </TitlesOfParts>
  <Company>Karlsruhe Institute of Technology (KIT)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clemens.woda</cp:lastModifiedBy>
  <cp:revision>180</cp:revision>
  <dcterms:created xsi:type="dcterms:W3CDTF">2015-12-14T06:33:20Z</dcterms:created>
  <dcterms:modified xsi:type="dcterms:W3CDTF">2019-11-27T11:07:19Z</dcterms:modified>
</cp:coreProperties>
</file>