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4" r:id="rId2"/>
    <p:sldId id="348" r:id="rId3"/>
    <p:sldId id="334" r:id="rId4"/>
    <p:sldId id="322" r:id="rId5"/>
    <p:sldId id="332" r:id="rId6"/>
    <p:sldId id="325" r:id="rId7"/>
    <p:sldId id="342" r:id="rId8"/>
    <p:sldId id="335" r:id="rId9"/>
    <p:sldId id="344" r:id="rId10"/>
    <p:sldId id="343" r:id="rId11"/>
    <p:sldId id="351" r:id="rId12"/>
    <p:sldId id="349" r:id="rId13"/>
    <p:sldId id="350" r:id="rId14"/>
    <p:sldId id="345" r:id="rId15"/>
    <p:sldId id="340" r:id="rId16"/>
    <p:sldId id="346" r:id="rId17"/>
    <p:sldId id="347" r:id="rId18"/>
  </p:sldIdLst>
  <p:sldSz cx="12192000" cy="685800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AFF"/>
    <a:srgbClr val="CBD9FF"/>
    <a:srgbClr val="E2EBFF"/>
    <a:srgbClr val="A01E28"/>
    <a:srgbClr val="FA8214"/>
    <a:srgbClr val="5A6EB4"/>
    <a:srgbClr val="50AAE6"/>
    <a:srgbClr val="A00078"/>
    <a:srgbClr val="A08232"/>
    <a:srgbClr val="DCA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9" autoAdjust="0"/>
    <p:restoredTop sz="91212" autoAdjust="0"/>
  </p:normalViewPr>
  <p:slideViewPr>
    <p:cSldViewPr>
      <p:cViewPr varScale="1">
        <p:scale>
          <a:sx n="95" d="100"/>
          <a:sy n="95" d="100"/>
        </p:scale>
        <p:origin x="216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image00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683" y="188141"/>
            <a:ext cx="1816451" cy="82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448" y="29068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5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6507038"/>
            <a:ext cx="422681" cy="274122"/>
          </a:xfrm>
          <a:prstGeom prst="rect">
            <a:avLst/>
          </a:prstGeom>
        </p:spPr>
      </p:pic>
      <p:sp>
        <p:nvSpPr>
          <p:cNvPr id="12" name="Textfeld 6"/>
          <p:cNvSpPr txBox="1"/>
          <p:nvPr userDrawn="1"/>
        </p:nvSpPr>
        <p:spPr>
          <a:xfrm>
            <a:off x="526675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9418" y="333375"/>
            <a:ext cx="2785533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20700" y="333375"/>
            <a:ext cx="8155517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2817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484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8015818" y="6453188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1458056" y="6539254"/>
            <a:ext cx="43391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10128448" y="6549758"/>
            <a:ext cx="1151467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3304116" y="6442379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6" name="Picture 1" descr="image002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6520" y="182108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6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6520" y="723125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12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45" y="6492486"/>
            <a:ext cx="430447" cy="266538"/>
          </a:xfrm>
          <a:prstGeom prst="rect">
            <a:avLst/>
          </a:prstGeom>
        </p:spPr>
      </p:pic>
      <p:sp>
        <p:nvSpPr>
          <p:cNvPr id="20" name="Textfeld 13"/>
          <p:cNvSpPr txBox="1"/>
          <p:nvPr userDrawn="1"/>
        </p:nvSpPr>
        <p:spPr>
          <a:xfrm>
            <a:off x="598861" y="6510536"/>
            <a:ext cx="7585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31504" y="1700808"/>
            <a:ext cx="8389937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Data assimilation and individualized dose calculations</a:t>
            </a:r>
            <a:endParaRPr lang="en-GB" altLang="de-DE" sz="2600" b="1" dirty="0">
              <a:solidFill>
                <a:schemeClr val="tx2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80343" y="3969060"/>
            <a:ext cx="7460071" cy="3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noProof="1"/>
              <a:t>T. Hamburger, K. Meisenberg, F. Gering</a:t>
            </a:r>
            <a:endParaRPr lang="en-US" altLang="de-DE" baseline="30000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579862" y="5388460"/>
            <a:ext cx="5784850" cy="2524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2610" y="4437112"/>
            <a:ext cx="169553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455370" y="415460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8888108" y="2461054"/>
            <a:ext cx="687554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7538" y="1180073"/>
            <a:ext cx="6242144" cy="376720"/>
          </a:xfrm>
          <a:prstGeom prst="rect">
            <a:avLst/>
          </a:prstGeom>
        </p:spPr>
      </p:pic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255819" cy="561975"/>
          </a:xfrm>
        </p:spPr>
        <p:txBody>
          <a:bodyPr/>
          <a:lstStyle/>
          <a:p>
            <a:r>
              <a:rPr lang="en-GB" dirty="0"/>
              <a:t>Data assimilation – Ensemble </a:t>
            </a:r>
            <a:r>
              <a:rPr lang="en-GB" dirty="0" err="1"/>
              <a:t>Kalman</a:t>
            </a:r>
            <a:r>
              <a:rPr lang="en-GB" dirty="0"/>
              <a:t> Filter (with sequential updating)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360" y="1289931"/>
            <a:ext cx="2398816" cy="140128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3210153" y="1772816"/>
            <a:ext cx="864096" cy="738664"/>
          </a:xfrm>
          <a:prstGeom prst="rect">
            <a:avLst/>
          </a:prstGeom>
          <a:noFill/>
          <a:ln w="25400">
            <a:solidFill>
              <a:srgbClr val="FA8214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dirty="0"/>
              <a:t>Updated </a:t>
            </a:r>
            <a:r>
              <a:rPr lang="de-DE" sz="1600" dirty="0" err="1"/>
              <a:t>state</a:t>
            </a:r>
            <a:endParaRPr lang="de-DE" sz="1600" dirty="0"/>
          </a:p>
          <a:p>
            <a:pPr algn="ctr"/>
            <a:r>
              <a:rPr lang="de-DE" sz="1600" dirty="0" err="1"/>
              <a:t>vector</a:t>
            </a:r>
            <a:endParaRPr lang="de-DE" sz="16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857" y="3140968"/>
            <a:ext cx="6242144" cy="7200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4152" y="4420681"/>
            <a:ext cx="4304855" cy="180034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857" y="5050222"/>
            <a:ext cx="6242144" cy="1008112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4236116" y="1772816"/>
            <a:ext cx="598747" cy="492443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dirty="0"/>
              <a:t>State</a:t>
            </a:r>
          </a:p>
          <a:p>
            <a:pPr algn="ctr"/>
            <a:r>
              <a:rPr lang="de-DE" sz="1600" dirty="0" err="1"/>
              <a:t>vector</a:t>
            </a:r>
            <a:endParaRPr lang="de-DE" sz="1600" dirty="0"/>
          </a:p>
        </p:txBody>
      </p:sp>
      <p:sp>
        <p:nvSpPr>
          <p:cNvPr id="14" name="Textfeld 13"/>
          <p:cNvSpPr txBox="1"/>
          <p:nvPr/>
        </p:nvSpPr>
        <p:spPr>
          <a:xfrm>
            <a:off x="5254278" y="1772816"/>
            <a:ext cx="1273771" cy="73866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dirty="0" err="1"/>
              <a:t>Difference</a:t>
            </a:r>
            <a:endParaRPr lang="de-DE" sz="1600" dirty="0"/>
          </a:p>
          <a:p>
            <a:pPr algn="ctr"/>
            <a:r>
              <a:rPr lang="de-DE" sz="1600" dirty="0" err="1"/>
              <a:t>observation</a:t>
            </a:r>
            <a:r>
              <a:rPr lang="de-DE" sz="1600" dirty="0"/>
              <a:t> - </a:t>
            </a:r>
            <a:r>
              <a:rPr lang="de-DE" sz="1600" dirty="0" err="1"/>
              <a:t>prediction</a:t>
            </a:r>
            <a:endParaRPr lang="de-DE" sz="1600" dirty="0"/>
          </a:p>
        </p:txBody>
      </p:sp>
      <p:sp>
        <p:nvSpPr>
          <p:cNvPr id="4" name="Geschweifte Klammer links 3"/>
          <p:cNvSpPr/>
          <p:nvPr/>
        </p:nvSpPr>
        <p:spPr>
          <a:xfrm rot="16200000">
            <a:off x="5807691" y="1015412"/>
            <a:ext cx="166945" cy="1273770"/>
          </a:xfrm>
          <a:prstGeom prst="lef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Geschweifte Klammer links 14"/>
          <p:cNvSpPr/>
          <p:nvPr/>
        </p:nvSpPr>
        <p:spPr>
          <a:xfrm rot="16200000">
            <a:off x="4458034" y="1358938"/>
            <a:ext cx="154914" cy="598749"/>
          </a:xfrm>
          <a:prstGeom prst="leftBrac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Geschweifte Klammer links 15"/>
          <p:cNvSpPr/>
          <p:nvPr/>
        </p:nvSpPr>
        <p:spPr>
          <a:xfrm rot="16200000">
            <a:off x="3804444" y="1472087"/>
            <a:ext cx="164970" cy="334381"/>
          </a:xfrm>
          <a:prstGeom prst="leftBrace">
            <a:avLst/>
          </a:prstGeom>
          <a:ln w="19050">
            <a:solidFill>
              <a:srgbClr val="FA82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897882" y="3245413"/>
            <a:ext cx="1273771" cy="492443"/>
          </a:xfrm>
          <a:prstGeom prst="rect">
            <a:avLst/>
          </a:prstGeom>
          <a:noFill/>
          <a:ln w="19050">
            <a:solidFill>
              <a:srgbClr val="A01E28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600" dirty="0"/>
              <a:t>Kalman</a:t>
            </a:r>
            <a:br>
              <a:rPr lang="de-DE" sz="1600" dirty="0"/>
            </a:br>
            <a:r>
              <a:rPr lang="de-DE" sz="1600" dirty="0" err="1"/>
              <a:t>Gain</a:t>
            </a:r>
            <a:endParaRPr lang="de-DE" sz="1600" dirty="0"/>
          </a:p>
        </p:txBody>
      </p:sp>
      <p:sp>
        <p:nvSpPr>
          <p:cNvPr id="20" name="Geschweifte Klammer links 19"/>
          <p:cNvSpPr/>
          <p:nvPr/>
        </p:nvSpPr>
        <p:spPr>
          <a:xfrm rot="16200000">
            <a:off x="4957197" y="1495766"/>
            <a:ext cx="164970" cy="334381"/>
          </a:xfrm>
          <a:prstGeom prst="leftBrace">
            <a:avLst/>
          </a:prstGeom>
          <a:ln w="19050">
            <a:solidFill>
              <a:srgbClr val="A01E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winkelte Verbindung 5"/>
          <p:cNvCxnSpPr>
            <a:stCxn id="20" idx="1"/>
            <a:endCxn id="19" idx="0"/>
          </p:cNvCxnSpPr>
          <p:nvPr/>
        </p:nvCxnSpPr>
        <p:spPr>
          <a:xfrm rot="5400000">
            <a:off x="2537241" y="742970"/>
            <a:ext cx="1499971" cy="3504915"/>
          </a:xfrm>
          <a:prstGeom prst="bentConnector3">
            <a:avLst>
              <a:gd name="adj1" fmla="val 70855"/>
            </a:avLst>
          </a:prstGeom>
          <a:ln w="19050">
            <a:solidFill>
              <a:srgbClr val="A01E2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6001871" y="2691220"/>
            <a:ext cx="3918060" cy="1569660"/>
          </a:xfrm>
          <a:prstGeom prst="rect">
            <a:avLst/>
          </a:prstGeom>
          <a:noFill/>
          <a:ln w="25400">
            <a:solidFill>
              <a:srgbClr val="A01E28"/>
            </a:solidFill>
          </a:ln>
        </p:spPr>
        <p:txBody>
          <a:bodyPr wrap="none" rtlCol="0">
            <a:spAutoFit/>
          </a:bodyPr>
          <a:lstStyle/>
          <a:p>
            <a:r>
              <a:rPr lang="en-GB" sz="1600" dirty="0"/>
              <a:t>Small 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Large observation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Small spread of prediction ensemble</a:t>
            </a:r>
          </a:p>
          <a:p>
            <a:r>
              <a:rPr lang="en-GB" sz="1600" dirty="0"/>
              <a:t>Large 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Small observation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Large spread of prediction ensemble  </a:t>
            </a: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432" y="4562420"/>
            <a:ext cx="6242144" cy="29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02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415" y="949500"/>
            <a:ext cx="5089173" cy="4959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Original ensemble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173887" y="1089001"/>
            <a:ext cx="18442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Frequency Plot</a:t>
            </a:r>
            <a:br>
              <a:rPr lang="en-GB" sz="1200" dirty="0"/>
            </a:br>
            <a:r>
              <a:rPr lang="en-GB" sz="1200" dirty="0"/>
              <a:t>Effective dose &gt; 10 </a:t>
            </a:r>
            <a:r>
              <a:rPr lang="en-GB" sz="1200" dirty="0" err="1"/>
              <a:t>mSv</a:t>
            </a:r>
            <a:endParaRPr lang="en-GB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598591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540" y="941827"/>
            <a:ext cx="5104923" cy="49743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1</a:t>
            </a:r>
            <a:r>
              <a:rPr lang="en-GB" baseline="30000" dirty="0"/>
              <a:t>st</a:t>
            </a:r>
            <a:r>
              <a:rPr lang="en-GB" dirty="0"/>
              <a:t> assimilation step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73887" y="1089001"/>
            <a:ext cx="18442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Frequency Plot</a:t>
            </a:r>
            <a:br>
              <a:rPr lang="en-GB" sz="1200" dirty="0"/>
            </a:br>
            <a:r>
              <a:rPr lang="en-GB" sz="1200" dirty="0"/>
              <a:t>Effective dose &gt; 10 </a:t>
            </a:r>
            <a:r>
              <a:rPr lang="en-GB" sz="1200" dirty="0" err="1"/>
              <a:t>mSv</a:t>
            </a:r>
            <a:endParaRPr lang="en-GB" sz="1200" strike="sngStrike" dirty="0"/>
          </a:p>
        </p:txBody>
      </p:sp>
      <p:sp>
        <p:nvSpPr>
          <p:cNvPr id="5" name="Textfeld 4"/>
          <p:cNvSpPr txBox="1"/>
          <p:nvPr/>
        </p:nvSpPr>
        <p:spPr>
          <a:xfrm>
            <a:off x="8526000" y="1809000"/>
            <a:ext cx="166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Available positive GDR observations</a:t>
            </a:r>
          </a:p>
        </p:txBody>
      </p:sp>
    </p:spTree>
    <p:extLst>
      <p:ext uri="{BB962C8B-B14F-4D97-AF65-F5344CB8AC3E}">
        <p14:creationId xmlns:p14="http://schemas.microsoft.com/office/powerpoint/2010/main" val="1843757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540" y="941827"/>
            <a:ext cx="5104923" cy="49743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2</a:t>
            </a:r>
            <a:r>
              <a:rPr lang="en-GB" baseline="30000" dirty="0"/>
              <a:t>nd</a:t>
            </a:r>
            <a:r>
              <a:rPr lang="en-GB" dirty="0"/>
              <a:t> assimilation step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73887" y="1089001"/>
            <a:ext cx="18442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dirty="0" err="1"/>
              <a:t>Effective</a:t>
            </a:r>
            <a:r>
              <a:rPr lang="de-DE" sz="1200" dirty="0"/>
              <a:t> dose &gt; 10 </a:t>
            </a:r>
            <a:r>
              <a:rPr lang="de-DE" sz="1200" dirty="0" err="1"/>
              <a:t>mSv</a:t>
            </a:r>
            <a:endParaRPr lang="de-DE" sz="1200" strike="sngStrike" dirty="0"/>
          </a:p>
        </p:txBody>
      </p:sp>
      <p:sp>
        <p:nvSpPr>
          <p:cNvPr id="6" name="Textfeld 5"/>
          <p:cNvSpPr txBox="1"/>
          <p:nvPr/>
        </p:nvSpPr>
        <p:spPr>
          <a:xfrm>
            <a:off x="8526000" y="1809000"/>
            <a:ext cx="166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Available positive GDR observations</a:t>
            </a:r>
          </a:p>
        </p:txBody>
      </p:sp>
    </p:spTree>
    <p:extLst>
      <p:ext uri="{BB962C8B-B14F-4D97-AF65-F5344CB8AC3E}">
        <p14:creationId xmlns:p14="http://schemas.microsoft.com/office/powerpoint/2010/main" val="42575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32" y="2564904"/>
            <a:ext cx="10183811" cy="561975"/>
          </a:xfrm>
        </p:spPr>
        <p:txBody>
          <a:bodyPr/>
          <a:lstStyle/>
          <a:p>
            <a:pPr algn="ctr"/>
            <a:r>
              <a:rPr lang="en-GB" dirty="0"/>
              <a:t>Individualized dose calculations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4405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88288" y="3328194"/>
            <a:ext cx="2088232" cy="1233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41960" y="4869160"/>
            <a:ext cx="134247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Grafik 3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284" y="2237357"/>
            <a:ext cx="1064108" cy="806203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8116" y="777118"/>
            <a:ext cx="1160292" cy="128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488" y="1196752"/>
            <a:ext cx="7074231" cy="498474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7368" y="343897"/>
            <a:ext cx="10183811" cy="561975"/>
          </a:xfrm>
        </p:spPr>
        <p:txBody>
          <a:bodyPr/>
          <a:lstStyle/>
          <a:p>
            <a:r>
              <a:rPr lang="en-GB" dirty="0"/>
              <a:t>Individualized dose calculations - methodology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0332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343897"/>
            <a:ext cx="10183811" cy="561975"/>
          </a:xfrm>
        </p:spPr>
        <p:txBody>
          <a:bodyPr/>
          <a:lstStyle/>
          <a:p>
            <a:r>
              <a:rPr lang="en-GB" dirty="0"/>
              <a:t>Individualized dose calculations - methodology</a:t>
            </a:r>
            <a:endParaRPr lang="de-DE" dirty="0"/>
          </a:p>
        </p:txBody>
      </p:sp>
      <p:pic>
        <p:nvPicPr>
          <p:cNvPr id="3" name="Grafik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4072" y="1589620"/>
            <a:ext cx="510476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15" y="1484784"/>
            <a:ext cx="2880320" cy="2091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9656" y="3818984"/>
            <a:ext cx="3456384" cy="2310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hteck 21"/>
          <p:cNvSpPr/>
          <p:nvPr/>
        </p:nvSpPr>
        <p:spPr>
          <a:xfrm>
            <a:off x="839416" y="1057163"/>
            <a:ext cx="2237342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Measurement data</a:t>
            </a:r>
            <a:endParaRPr lang="de-DE" dirty="0"/>
          </a:p>
        </p:txBody>
      </p:sp>
      <p:sp>
        <p:nvSpPr>
          <p:cNvPr id="7" name="Rechteck 21"/>
          <p:cNvSpPr/>
          <p:nvPr/>
        </p:nvSpPr>
        <p:spPr>
          <a:xfrm>
            <a:off x="3791744" y="2820143"/>
            <a:ext cx="2237342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Dose rates and doses estimated from measurements</a:t>
            </a:r>
            <a:endParaRPr lang="de-DE" dirty="0"/>
          </a:p>
        </p:txBody>
      </p:sp>
      <p:sp>
        <p:nvSpPr>
          <p:cNvPr id="8" name="Rechteck 21"/>
          <p:cNvSpPr/>
          <p:nvPr/>
        </p:nvSpPr>
        <p:spPr>
          <a:xfrm>
            <a:off x="7536160" y="780164"/>
            <a:ext cx="2886771" cy="64633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Dose calculation for an individual movement profile </a:t>
            </a:r>
            <a:endParaRPr lang="de-DE" dirty="0"/>
          </a:p>
        </p:txBody>
      </p:sp>
      <p:sp>
        <p:nvSpPr>
          <p:cNvPr id="9" name="Pfeil nach rechts 8"/>
          <p:cNvSpPr/>
          <p:nvPr/>
        </p:nvSpPr>
        <p:spPr bwMode="auto">
          <a:xfrm rot="2261686">
            <a:off x="2911928" y="3518658"/>
            <a:ext cx="898234" cy="246372"/>
          </a:xfrm>
          <a:prstGeom prst="rightArrow">
            <a:avLst>
              <a:gd name="adj1" fmla="val 50000"/>
              <a:gd name="adj2" fmla="val 94595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4000" b="0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itchFamily="34" charset="0"/>
            </a:endParaRPr>
          </a:p>
        </p:txBody>
      </p:sp>
      <p:sp>
        <p:nvSpPr>
          <p:cNvPr id="10" name="Pfeil nach rechts 9"/>
          <p:cNvSpPr/>
          <p:nvPr/>
        </p:nvSpPr>
        <p:spPr bwMode="auto">
          <a:xfrm rot="19271102">
            <a:off x="6150939" y="3552582"/>
            <a:ext cx="898234" cy="246372"/>
          </a:xfrm>
          <a:prstGeom prst="rightArrow">
            <a:avLst>
              <a:gd name="adj1" fmla="val 50000"/>
              <a:gd name="adj2" fmla="val 94595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4000" b="0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850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8"/>
          <p:cNvSpPr/>
          <p:nvPr/>
        </p:nvSpPr>
        <p:spPr>
          <a:xfrm>
            <a:off x="7968041" y="4837023"/>
            <a:ext cx="3752967" cy="1328281"/>
          </a:xfrm>
          <a:prstGeom prst="roundRect">
            <a:avLst/>
          </a:prstGeom>
          <a:solidFill>
            <a:srgbClr val="E2EAFF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368" y="1124744"/>
            <a:ext cx="6958632" cy="511256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368" y="343897"/>
            <a:ext cx="10183811" cy="561975"/>
          </a:xfrm>
        </p:spPr>
        <p:txBody>
          <a:bodyPr/>
          <a:lstStyle/>
          <a:p>
            <a:r>
              <a:rPr lang="en-GB" dirty="0"/>
              <a:t>Individualized dose calculations - uncertainties</a:t>
            </a:r>
            <a:endParaRPr lang="de-DE" dirty="0"/>
          </a:p>
        </p:txBody>
      </p:sp>
      <p:pic>
        <p:nvPicPr>
          <p:cNvPr id="4" name="Grafik 3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8208" y="1105952"/>
            <a:ext cx="3752800" cy="3528392"/>
          </a:xfrm>
          <a:prstGeom prst="rect">
            <a:avLst/>
          </a:prstGeom>
        </p:spPr>
      </p:pic>
      <p:sp>
        <p:nvSpPr>
          <p:cNvPr id="3" name="Pfeil nach rechts 2"/>
          <p:cNvSpPr/>
          <p:nvPr/>
        </p:nvSpPr>
        <p:spPr>
          <a:xfrm rot="19168775">
            <a:off x="7447829" y="3606682"/>
            <a:ext cx="458192" cy="360040"/>
          </a:xfrm>
          <a:prstGeom prst="rightArrow">
            <a:avLst/>
          </a:prstGeom>
          <a:solidFill>
            <a:srgbClr val="CBD9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2209229">
            <a:off x="7447995" y="4938412"/>
            <a:ext cx="458192" cy="360040"/>
          </a:xfrm>
          <a:prstGeom prst="rightArrow">
            <a:avLst/>
          </a:prstGeom>
          <a:solidFill>
            <a:srgbClr val="CBD9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0965" y="4959360"/>
            <a:ext cx="1743703" cy="1117361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0027360" y="5208775"/>
            <a:ext cx="1640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Ensemble </a:t>
            </a:r>
            <a:r>
              <a:rPr lang="de-DE" sz="1600" dirty="0" err="1"/>
              <a:t>of</a:t>
            </a:r>
            <a:r>
              <a:rPr lang="de-DE" sz="1600" dirty="0"/>
              <a:t> 20</a:t>
            </a:r>
          </a:p>
          <a:p>
            <a:r>
              <a:rPr lang="de-DE" sz="1600" dirty="0"/>
              <a:t>individual </a:t>
            </a:r>
            <a:r>
              <a:rPr lang="de-DE" sz="1600" dirty="0" err="1"/>
              <a:t>doses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997554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Task </a:t>
            </a:r>
            <a:r>
              <a:rPr lang="de-DE" dirty="0" err="1"/>
              <a:t>interaction</a:t>
            </a:r>
            <a:endParaRPr lang="de-DE" dirty="0"/>
          </a:p>
        </p:txBody>
      </p:sp>
      <p:sp>
        <p:nvSpPr>
          <p:cNvPr id="5" name="Rechteck 23"/>
          <p:cNvSpPr/>
          <p:nvPr/>
        </p:nvSpPr>
        <p:spPr>
          <a:xfrm>
            <a:off x="8640261" y="2740086"/>
            <a:ext cx="3135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dose measurements</a:t>
            </a:r>
            <a:endParaRPr lang="de-DE" dirty="0"/>
          </a:p>
        </p:txBody>
      </p:sp>
      <p:sp>
        <p:nvSpPr>
          <p:cNvPr id="6" name="Rechteck 27"/>
          <p:cNvSpPr/>
          <p:nvPr/>
        </p:nvSpPr>
        <p:spPr>
          <a:xfrm>
            <a:off x="6629891" y="5795972"/>
            <a:ext cx="374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Health risk assessment</a:t>
            </a:r>
            <a:endParaRPr lang="de-DE" b="1" dirty="0"/>
          </a:p>
        </p:txBody>
      </p:sp>
      <p:pic>
        <p:nvPicPr>
          <p:cNvPr id="7" name="Picture 2" descr="http://cache1.asset-cache.net/xc/470689730.jpg?v=2&amp;c=IWSAsset&amp;k=2&amp;d=VVDa457KgZmIb3wB404QQv8jATExGwh_UzPy_L7YvMVVnDt-REF6Tud-SBMOf972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98599" y="1034631"/>
            <a:ext cx="3318935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t2.depositphotos.com/1029662/8210/v/950/depositphotos_82105026-stock-illustration-people-character-man-woman-children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9747" y="2993267"/>
            <a:ext cx="1277227" cy="8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komplett"/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2075" y="3781326"/>
            <a:ext cx="2050708" cy="14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2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3329" y="3195446"/>
            <a:ext cx="2331183" cy="1478844"/>
          </a:xfrm>
          <a:prstGeom prst="rect">
            <a:avLst/>
          </a:prstGeom>
        </p:spPr>
      </p:pic>
      <p:sp>
        <p:nvSpPr>
          <p:cNvPr id="11" name="Down Arrow 10"/>
          <p:cNvSpPr/>
          <p:nvPr/>
        </p:nvSpPr>
        <p:spPr bwMode="auto">
          <a:xfrm flipH="1">
            <a:off x="5018737" y="2201994"/>
            <a:ext cx="1554888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12" name="Down Arrow 11"/>
          <p:cNvSpPr/>
          <p:nvPr/>
        </p:nvSpPr>
        <p:spPr bwMode="auto">
          <a:xfrm rot="16200000" flipH="1">
            <a:off x="7412393" y="3095171"/>
            <a:ext cx="102823" cy="1679393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cxnSp>
        <p:nvCxnSpPr>
          <p:cNvPr id="13" name="Gerade Verbindung mit Pfeil 15"/>
          <p:cNvCxnSpPr/>
          <p:nvPr/>
        </p:nvCxnSpPr>
        <p:spPr>
          <a:xfrm flipV="1">
            <a:off x="2063552" y="5909638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23"/>
          <p:cNvSpPr/>
          <p:nvPr/>
        </p:nvSpPr>
        <p:spPr>
          <a:xfrm>
            <a:off x="3955679" y="620688"/>
            <a:ext cx="5583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Potentially affected population group</a:t>
            </a:r>
            <a:endParaRPr lang="de-DE" dirty="0"/>
          </a:p>
        </p:txBody>
      </p:sp>
      <p:pic>
        <p:nvPicPr>
          <p:cNvPr id="15" name="Grafik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282" y="2201994"/>
            <a:ext cx="2629317" cy="1732874"/>
          </a:xfrm>
          <a:prstGeom prst="rect">
            <a:avLst/>
          </a:prstGeom>
        </p:spPr>
      </p:pic>
      <p:sp>
        <p:nvSpPr>
          <p:cNvPr id="16" name="Rechteck 23"/>
          <p:cNvSpPr/>
          <p:nvPr/>
        </p:nvSpPr>
        <p:spPr>
          <a:xfrm>
            <a:off x="6747300" y="2382532"/>
            <a:ext cx="26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Critically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exposed subgroup</a:t>
            </a:r>
            <a:endParaRPr lang="de-DE" dirty="0"/>
          </a:p>
        </p:txBody>
      </p:sp>
      <p:cxnSp>
        <p:nvCxnSpPr>
          <p:cNvPr id="17" name="Gerade Verbindung mit Pfeil 15"/>
          <p:cNvCxnSpPr/>
          <p:nvPr/>
        </p:nvCxnSpPr>
        <p:spPr>
          <a:xfrm flipV="1">
            <a:off x="2940763" y="1542631"/>
            <a:ext cx="1093960" cy="5890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5"/>
          <p:cNvCxnSpPr/>
          <p:nvPr/>
        </p:nvCxnSpPr>
        <p:spPr>
          <a:xfrm>
            <a:off x="6407979" y="4284637"/>
            <a:ext cx="1149418" cy="672020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5"/>
          <p:cNvCxnSpPr/>
          <p:nvPr/>
        </p:nvCxnSpPr>
        <p:spPr>
          <a:xfrm flipH="1">
            <a:off x="7557397" y="4419007"/>
            <a:ext cx="746104" cy="504056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own Arrow 19"/>
          <p:cNvSpPr/>
          <p:nvPr/>
        </p:nvSpPr>
        <p:spPr bwMode="auto">
          <a:xfrm flipH="1">
            <a:off x="7399794" y="4906361"/>
            <a:ext cx="285510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21" name="Rechteck 23"/>
          <p:cNvSpPr/>
          <p:nvPr/>
        </p:nvSpPr>
        <p:spPr>
          <a:xfrm>
            <a:off x="7800619" y="5018478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 dose</a:t>
            </a:r>
            <a:endParaRPr lang="de-DE" dirty="0"/>
          </a:p>
        </p:txBody>
      </p:sp>
      <p:sp>
        <p:nvSpPr>
          <p:cNvPr id="22" name="Rechteck 23"/>
          <p:cNvSpPr/>
          <p:nvPr/>
        </p:nvSpPr>
        <p:spPr>
          <a:xfrm rot="19933392">
            <a:off x="2642598" y="1206002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identifies</a:t>
            </a:r>
            <a:endParaRPr lang="de-DE" dirty="0"/>
          </a:p>
        </p:txBody>
      </p:sp>
      <p:pic>
        <p:nvPicPr>
          <p:cNvPr id="23" name="Grafik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45" r="9733"/>
          <a:stretch/>
        </p:blipFill>
        <p:spPr>
          <a:xfrm>
            <a:off x="4961025" y="3104595"/>
            <a:ext cx="1696065" cy="1411227"/>
          </a:xfrm>
          <a:prstGeom prst="rect">
            <a:avLst/>
          </a:prstGeom>
        </p:spPr>
      </p:pic>
      <p:cxnSp>
        <p:nvCxnSpPr>
          <p:cNvPr id="24" name="Gerade Verbindung mit Pfeil 11"/>
          <p:cNvCxnSpPr/>
          <p:nvPr/>
        </p:nvCxnSpPr>
        <p:spPr>
          <a:xfrm>
            <a:off x="4528974" y="3883455"/>
            <a:ext cx="489764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3"/>
          <p:cNvSpPr/>
          <p:nvPr/>
        </p:nvSpPr>
        <p:spPr>
          <a:xfrm>
            <a:off x="4863584" y="4192656"/>
            <a:ext cx="2580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Individualized Dose calculation</a:t>
            </a:r>
            <a:endParaRPr lang="de-DE" dirty="0"/>
          </a:p>
        </p:txBody>
      </p:sp>
      <p:sp>
        <p:nvSpPr>
          <p:cNvPr id="26" name="Rechteck 23"/>
          <p:cNvSpPr/>
          <p:nvPr/>
        </p:nvSpPr>
        <p:spPr>
          <a:xfrm>
            <a:off x="2423592" y="5547115"/>
            <a:ext cx="3960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Prognosis on dose to population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groups</a:t>
            </a:r>
            <a:endParaRPr lang="de-DE" dirty="0"/>
          </a:p>
        </p:txBody>
      </p:sp>
      <p:sp>
        <p:nvSpPr>
          <p:cNvPr id="27" name="Rechteck 23"/>
          <p:cNvSpPr/>
          <p:nvPr/>
        </p:nvSpPr>
        <p:spPr>
          <a:xfrm>
            <a:off x="119336" y="5514200"/>
            <a:ext cx="2407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en-US" b="1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st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Block: Early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phase modelling</a:t>
            </a:r>
            <a:endParaRPr lang="de-DE" dirty="0"/>
          </a:p>
        </p:txBody>
      </p:sp>
      <p:cxnSp>
        <p:nvCxnSpPr>
          <p:cNvPr id="28" name="Gerade Verbindung mit Pfeil 15"/>
          <p:cNvCxnSpPr/>
          <p:nvPr/>
        </p:nvCxnSpPr>
        <p:spPr>
          <a:xfrm flipV="1">
            <a:off x="2063552" y="6035084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3"/>
          <p:cNvSpPr/>
          <p:nvPr/>
        </p:nvSpPr>
        <p:spPr>
          <a:xfrm>
            <a:off x="10336684" y="5088305"/>
            <a:ext cx="1879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supports medical screening needs</a:t>
            </a:r>
            <a:endParaRPr lang="de-DE" dirty="0"/>
          </a:p>
        </p:txBody>
      </p:sp>
      <p:cxnSp>
        <p:nvCxnSpPr>
          <p:cNvPr id="30" name="Gerade Verbindung mit Pfeil 15"/>
          <p:cNvCxnSpPr/>
          <p:nvPr/>
        </p:nvCxnSpPr>
        <p:spPr>
          <a:xfrm flipH="1">
            <a:off x="9178920" y="5949280"/>
            <a:ext cx="1188000" cy="6809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15"/>
          <p:cNvCxnSpPr/>
          <p:nvPr/>
        </p:nvCxnSpPr>
        <p:spPr>
          <a:xfrm>
            <a:off x="10339474" y="4891705"/>
            <a:ext cx="15001" cy="1057575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hteck 23"/>
          <p:cNvSpPr/>
          <p:nvPr/>
        </p:nvSpPr>
        <p:spPr>
          <a:xfrm>
            <a:off x="2783632" y="6021967"/>
            <a:ext cx="3758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Supports decision making</a:t>
            </a:r>
            <a:endParaRPr lang="de-DE" dirty="0"/>
          </a:p>
        </p:txBody>
      </p:sp>
      <p:sp>
        <p:nvSpPr>
          <p:cNvPr id="36" name="Rechteck 21"/>
          <p:cNvSpPr/>
          <p:nvPr/>
        </p:nvSpPr>
        <p:spPr>
          <a:xfrm>
            <a:off x="1642224" y="3438251"/>
            <a:ext cx="2237342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Optimization, uncertainty budget, data assimilation </a:t>
            </a:r>
            <a:endParaRPr lang="de-DE" dirty="0"/>
          </a:p>
        </p:txBody>
      </p:sp>
      <p:sp>
        <p:nvSpPr>
          <p:cNvPr id="4" name="Rechteck 21"/>
          <p:cNvSpPr/>
          <p:nvPr/>
        </p:nvSpPr>
        <p:spPr>
          <a:xfrm>
            <a:off x="1718337" y="2107075"/>
            <a:ext cx="2237342" cy="64633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Environmental monitoring</a:t>
            </a:r>
            <a:endParaRPr lang="de-DE" dirty="0"/>
          </a:p>
        </p:txBody>
      </p:sp>
      <p:cxnSp>
        <p:nvCxnSpPr>
          <p:cNvPr id="33" name="Gerade Verbindung mit Pfeil 15"/>
          <p:cNvCxnSpPr/>
          <p:nvPr/>
        </p:nvCxnSpPr>
        <p:spPr>
          <a:xfrm flipH="1" flipV="1">
            <a:off x="3641441" y="5022705"/>
            <a:ext cx="351214" cy="513809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hteck 23"/>
          <p:cNvSpPr/>
          <p:nvPr/>
        </p:nvSpPr>
        <p:spPr>
          <a:xfrm>
            <a:off x="3976773" y="5147900"/>
            <a:ext cx="2407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updates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1875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Framework</a:t>
            </a:r>
          </a:p>
        </p:txBody>
      </p:sp>
      <p:pic>
        <p:nvPicPr>
          <p:cNvPr id="7" name="Picture 2" descr="http://cache1.asset-cache.net/xc/470689730.jpg?v=2&amp;c=IWSAsset&amp;k=2&amp;d=VVDa457KgZmIb3wB404QQv8jATExGwh_UzPy_L7YvMVVnDt-REF6Tud-SBMOf972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98599" y="1034631"/>
            <a:ext cx="3318935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t2.depositphotos.com/1029662/8210/v/950/depositphotos_82105026-stock-illustration-people-character-man-woman-children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9747" y="2993267"/>
            <a:ext cx="1277227" cy="8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wn Arrow 10"/>
          <p:cNvSpPr/>
          <p:nvPr/>
        </p:nvSpPr>
        <p:spPr bwMode="auto">
          <a:xfrm flipH="1">
            <a:off x="5018737" y="2201994"/>
            <a:ext cx="1554888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14" name="Rechteck 23"/>
          <p:cNvSpPr/>
          <p:nvPr/>
        </p:nvSpPr>
        <p:spPr>
          <a:xfrm>
            <a:off x="3955679" y="620688"/>
            <a:ext cx="5583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Potentially affected population group</a:t>
            </a:r>
            <a:endParaRPr lang="de-DE" dirty="0"/>
          </a:p>
        </p:txBody>
      </p:sp>
      <p:pic>
        <p:nvPicPr>
          <p:cNvPr id="15" name="Grafik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282" y="2201994"/>
            <a:ext cx="2629317" cy="1732874"/>
          </a:xfrm>
          <a:prstGeom prst="rect">
            <a:avLst/>
          </a:prstGeom>
        </p:spPr>
      </p:pic>
      <p:sp>
        <p:nvSpPr>
          <p:cNvPr id="16" name="Rechteck 23"/>
          <p:cNvSpPr/>
          <p:nvPr/>
        </p:nvSpPr>
        <p:spPr>
          <a:xfrm>
            <a:off x="6747300" y="2382532"/>
            <a:ext cx="26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Critically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exposed subgroup</a:t>
            </a:r>
            <a:endParaRPr lang="de-DE" dirty="0"/>
          </a:p>
        </p:txBody>
      </p:sp>
      <p:cxnSp>
        <p:nvCxnSpPr>
          <p:cNvPr id="17" name="Gerade Verbindung mit Pfeil 15"/>
          <p:cNvCxnSpPr/>
          <p:nvPr/>
        </p:nvCxnSpPr>
        <p:spPr>
          <a:xfrm flipV="1">
            <a:off x="2940763" y="1542631"/>
            <a:ext cx="1093960" cy="5890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3"/>
          <p:cNvSpPr/>
          <p:nvPr/>
        </p:nvSpPr>
        <p:spPr>
          <a:xfrm rot="19933392">
            <a:off x="2642598" y="1206002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identifies</a:t>
            </a:r>
            <a:endParaRPr lang="de-DE" dirty="0"/>
          </a:p>
        </p:txBody>
      </p:sp>
      <p:pic>
        <p:nvPicPr>
          <p:cNvPr id="23" name="Grafik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45" r="9733"/>
          <a:stretch/>
        </p:blipFill>
        <p:spPr>
          <a:xfrm>
            <a:off x="4961025" y="3104595"/>
            <a:ext cx="1696065" cy="1411227"/>
          </a:xfrm>
          <a:prstGeom prst="rect">
            <a:avLst/>
          </a:prstGeom>
        </p:spPr>
      </p:pic>
      <p:cxnSp>
        <p:nvCxnSpPr>
          <p:cNvPr id="24" name="Gerade Verbindung mit Pfeil 11"/>
          <p:cNvCxnSpPr/>
          <p:nvPr/>
        </p:nvCxnSpPr>
        <p:spPr>
          <a:xfrm>
            <a:off x="4528974" y="3883455"/>
            <a:ext cx="489764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3"/>
          <p:cNvSpPr/>
          <p:nvPr/>
        </p:nvSpPr>
        <p:spPr>
          <a:xfrm>
            <a:off x="4863584" y="4192656"/>
            <a:ext cx="2580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Individualized Dose calculation</a:t>
            </a:r>
            <a:endParaRPr lang="de-DE" dirty="0"/>
          </a:p>
        </p:txBody>
      </p:sp>
      <p:sp>
        <p:nvSpPr>
          <p:cNvPr id="26" name="Rechteck 23"/>
          <p:cNvSpPr/>
          <p:nvPr/>
        </p:nvSpPr>
        <p:spPr>
          <a:xfrm>
            <a:off x="2423592" y="5547115"/>
            <a:ext cx="3960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Prognosis on dose to population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groups</a:t>
            </a:r>
            <a:endParaRPr lang="de-DE" dirty="0"/>
          </a:p>
        </p:txBody>
      </p:sp>
      <p:sp>
        <p:nvSpPr>
          <p:cNvPr id="27" name="Rechteck 23"/>
          <p:cNvSpPr/>
          <p:nvPr/>
        </p:nvSpPr>
        <p:spPr>
          <a:xfrm>
            <a:off x="119336" y="5514200"/>
            <a:ext cx="2407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en-US" b="1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st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Block: Early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phase modelling</a:t>
            </a:r>
            <a:endParaRPr lang="de-DE" dirty="0"/>
          </a:p>
        </p:txBody>
      </p:sp>
      <p:sp>
        <p:nvSpPr>
          <p:cNvPr id="36" name="Rechteck 21"/>
          <p:cNvSpPr/>
          <p:nvPr/>
        </p:nvSpPr>
        <p:spPr>
          <a:xfrm>
            <a:off x="1619739" y="4057279"/>
            <a:ext cx="2237342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Data assimilation </a:t>
            </a:r>
            <a:endParaRPr lang="de-DE" dirty="0"/>
          </a:p>
        </p:txBody>
      </p:sp>
      <p:sp>
        <p:nvSpPr>
          <p:cNvPr id="4" name="Rechteck 21"/>
          <p:cNvSpPr/>
          <p:nvPr/>
        </p:nvSpPr>
        <p:spPr>
          <a:xfrm>
            <a:off x="1718337" y="2107075"/>
            <a:ext cx="2237342" cy="64633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Environmental monitoring</a:t>
            </a:r>
            <a:endParaRPr lang="de-DE" dirty="0"/>
          </a:p>
        </p:txBody>
      </p:sp>
      <p:cxnSp>
        <p:nvCxnSpPr>
          <p:cNvPr id="33" name="Gerade Verbindung mit Pfeil 15"/>
          <p:cNvCxnSpPr/>
          <p:nvPr/>
        </p:nvCxnSpPr>
        <p:spPr>
          <a:xfrm flipH="1" flipV="1">
            <a:off x="3641441" y="5022705"/>
            <a:ext cx="351214" cy="513809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hteck 23"/>
          <p:cNvSpPr/>
          <p:nvPr/>
        </p:nvSpPr>
        <p:spPr>
          <a:xfrm>
            <a:off x="3976773" y="5147900"/>
            <a:ext cx="2407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updates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9441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2708920"/>
            <a:ext cx="10183811" cy="561975"/>
          </a:xfrm>
        </p:spPr>
        <p:txBody>
          <a:bodyPr/>
          <a:lstStyle/>
          <a:p>
            <a:pPr algn="ctr"/>
            <a:r>
              <a:rPr lang="en-GB" dirty="0"/>
              <a:t>Data assimilation: Combining of model results and monitoring data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5540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520" y="620688"/>
            <a:ext cx="7992888" cy="5416159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3455370" y="415460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8888108" y="2461054"/>
            <a:ext cx="687554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1405443" y="1990029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93" y="2041025"/>
            <a:ext cx="754308" cy="72104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17" y="3689878"/>
            <a:ext cx="754828" cy="7196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93" y="2851737"/>
            <a:ext cx="746729" cy="72157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itel 1"/>
          <p:cNvSpPr txBox="1">
            <a:spLocks/>
          </p:cNvSpPr>
          <p:nvPr/>
        </p:nvSpPr>
        <p:spPr bwMode="auto">
          <a:xfrm>
            <a:off x="962037" y="4245064"/>
            <a:ext cx="36004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/>
              <a:t>…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8408" y="2386605"/>
            <a:ext cx="2064954" cy="185845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9361" y="304239"/>
            <a:ext cx="1660315" cy="95732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9676" y="392204"/>
            <a:ext cx="816065" cy="629758"/>
          </a:xfrm>
          <a:prstGeom prst="rect">
            <a:avLst/>
          </a:prstGeom>
        </p:spPr>
      </p:pic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</p:spPr>
        <p:txBody>
          <a:bodyPr/>
          <a:lstStyle/>
          <a:p>
            <a:r>
              <a:rPr lang="en-GB" dirty="0"/>
              <a:t>Data assimilation</a:t>
            </a:r>
          </a:p>
        </p:txBody>
      </p:sp>
    </p:spTree>
    <p:extLst>
      <p:ext uri="{BB962C8B-B14F-4D97-AF65-F5344CB8AC3E}">
        <p14:creationId xmlns:p14="http://schemas.microsoft.com/office/powerpoint/2010/main" val="1688372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Original ensemble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41" y="1913940"/>
            <a:ext cx="3024336" cy="289097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6912" y="1916829"/>
            <a:ext cx="3026420" cy="288518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574" y="1913941"/>
            <a:ext cx="2993950" cy="28930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Rechteck 9"/>
          <p:cNvSpPr/>
          <p:nvPr/>
        </p:nvSpPr>
        <p:spPr>
          <a:xfrm>
            <a:off x="560360" y="1389195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</a:t>
            </a:r>
          </a:p>
        </p:txBody>
      </p:sp>
      <p:sp>
        <p:nvSpPr>
          <p:cNvPr id="11" name="Rechteck 10"/>
          <p:cNvSpPr/>
          <p:nvPr/>
        </p:nvSpPr>
        <p:spPr>
          <a:xfrm>
            <a:off x="7995925" y="1389195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41</a:t>
            </a:r>
          </a:p>
        </p:txBody>
      </p:sp>
      <p:sp>
        <p:nvSpPr>
          <p:cNvPr id="12" name="Rechteck 11"/>
          <p:cNvSpPr/>
          <p:nvPr/>
        </p:nvSpPr>
        <p:spPr>
          <a:xfrm>
            <a:off x="4128524" y="1353815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29</a:t>
            </a:r>
          </a:p>
        </p:txBody>
      </p:sp>
      <p:sp>
        <p:nvSpPr>
          <p:cNvPr id="20" name="Titel 1"/>
          <p:cNvSpPr txBox="1">
            <a:spLocks/>
          </p:cNvSpPr>
          <p:nvPr/>
        </p:nvSpPr>
        <p:spPr bwMode="auto">
          <a:xfrm>
            <a:off x="3620360" y="3078437"/>
            <a:ext cx="36004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/>
              <a:t>…</a:t>
            </a:r>
          </a:p>
        </p:txBody>
      </p:sp>
      <p:sp>
        <p:nvSpPr>
          <p:cNvPr id="21" name="Titel 1"/>
          <p:cNvSpPr txBox="1">
            <a:spLocks/>
          </p:cNvSpPr>
          <p:nvPr/>
        </p:nvSpPr>
        <p:spPr bwMode="auto">
          <a:xfrm>
            <a:off x="7402698" y="3078436"/>
            <a:ext cx="36004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/>
              <a:t>…</a:t>
            </a:r>
          </a:p>
        </p:txBody>
      </p:sp>
      <p:sp>
        <p:nvSpPr>
          <p:cNvPr id="22" name="Titel 1"/>
          <p:cNvSpPr txBox="1">
            <a:spLocks/>
          </p:cNvSpPr>
          <p:nvPr/>
        </p:nvSpPr>
        <p:spPr bwMode="auto">
          <a:xfrm>
            <a:off x="11217506" y="3078434"/>
            <a:ext cx="36004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9925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uncertainty of modelling (deposition model)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856984" cy="510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15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monitoring data (simulated)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52" y="1988840"/>
            <a:ext cx="5760640" cy="380765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007" y="1980961"/>
            <a:ext cx="5672805" cy="3815532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775520" y="1538904"/>
            <a:ext cx="2202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assimilation step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8184232" y="1548624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assimilation step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0627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360" y="1289931"/>
            <a:ext cx="2398816" cy="1401289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3455370" y="415460"/>
            <a:ext cx="2160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8888108" y="2461054"/>
            <a:ext cx="687554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255819" cy="561975"/>
          </a:xfrm>
        </p:spPr>
        <p:txBody>
          <a:bodyPr/>
          <a:lstStyle/>
          <a:p>
            <a:r>
              <a:rPr lang="en-GB" dirty="0"/>
              <a:t>Data assimilation – Ensemble </a:t>
            </a:r>
            <a:r>
              <a:rPr lang="en-GB" dirty="0" err="1"/>
              <a:t>Kalman</a:t>
            </a:r>
            <a:r>
              <a:rPr lang="en-GB" dirty="0"/>
              <a:t> Filter (with sequential updating)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55640" y="1207160"/>
            <a:ext cx="8424936" cy="4318669"/>
          </a:xfrm>
        </p:spPr>
        <p:txBody>
          <a:bodyPr/>
          <a:lstStyle/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The main focus of data assimilation here is on updating the total deposition on the ground based on measurements of gamma dose rates 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Data assimilation with </a:t>
            </a:r>
            <a:r>
              <a:rPr lang="en-GB" dirty="0" err="1"/>
              <a:t>Kalman</a:t>
            </a:r>
            <a:r>
              <a:rPr lang="en-GB" dirty="0"/>
              <a:t> filters is a sequential two-step process: </a:t>
            </a:r>
            <a:endParaRPr lang="en-US" dirty="0"/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First, the numerical model is applied to calculate a forecast of the system state (forecast step)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Then the model forecast is merged with the measured data based on a statistical criterion (analysis step). 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A Monte-Carlo version of the </a:t>
            </a:r>
            <a:r>
              <a:rPr lang="en-GB" dirty="0" err="1"/>
              <a:t>Kalman</a:t>
            </a:r>
            <a:r>
              <a:rPr lang="en-GB" dirty="0"/>
              <a:t> filter, the Ensemble </a:t>
            </a:r>
            <a:r>
              <a:rPr lang="en-GB" dirty="0" err="1"/>
              <a:t>Kalman</a:t>
            </a:r>
            <a:r>
              <a:rPr lang="en-GB" dirty="0"/>
              <a:t> Filter (</a:t>
            </a:r>
            <a:r>
              <a:rPr lang="en-GB" dirty="0" err="1"/>
              <a:t>EnKF</a:t>
            </a:r>
            <a:r>
              <a:rPr lang="en-GB" dirty="0"/>
              <a:t>) is applied here. 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The </a:t>
            </a:r>
            <a:r>
              <a:rPr lang="en-GB" dirty="0" err="1"/>
              <a:t>EnKF</a:t>
            </a:r>
            <a:r>
              <a:rPr lang="en-GB" dirty="0"/>
              <a:t> is especially suitable for very large, non-linear systems. 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GB" dirty="0"/>
              <a:t>In the </a:t>
            </a:r>
            <a:r>
              <a:rPr lang="en-GB" dirty="0" err="1"/>
              <a:t>EnKF</a:t>
            </a:r>
            <a:r>
              <a:rPr lang="en-GB" dirty="0"/>
              <a:t> the statistical properties of the system state are represented by an ensemble of possible state vectors.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129650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395</Words>
  <Application>Microsoft Macintosh PowerPoint</Application>
  <PresentationFormat>Grand écran</PresentationFormat>
  <Paragraphs>80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Interstate-Regular</vt:lpstr>
      <vt:lpstr>Verdana</vt:lpstr>
      <vt:lpstr>Wingdings</vt:lpstr>
      <vt:lpstr>KIT-PPT_Master_en_2016</vt:lpstr>
      <vt:lpstr>Présentation PowerPoint</vt:lpstr>
      <vt:lpstr>Task interaction</vt:lpstr>
      <vt:lpstr>Framework</vt:lpstr>
      <vt:lpstr>Data assimilation: Combining of model results and monitoring data</vt:lpstr>
      <vt:lpstr>Data assimilation</vt:lpstr>
      <vt:lpstr>Data assimilation – Original ensemble</vt:lpstr>
      <vt:lpstr>Data assimilation – uncertainty of modelling (deposition model)</vt:lpstr>
      <vt:lpstr>Data assimilation – monitoring data (simulated)</vt:lpstr>
      <vt:lpstr>Data assimilation – Ensemble Kalman Filter (with sequential updating)</vt:lpstr>
      <vt:lpstr>Data assimilation – Ensemble Kalman Filter (with sequential updating)</vt:lpstr>
      <vt:lpstr>Data assimilation – Original ensemble</vt:lpstr>
      <vt:lpstr>Data assimilation – 1st assimilation step</vt:lpstr>
      <vt:lpstr>Data assimilation – 2nd assimilation step</vt:lpstr>
      <vt:lpstr>Individualized dose calculations</vt:lpstr>
      <vt:lpstr>Individualized dose calculations - methodology</vt:lpstr>
      <vt:lpstr>Individualized dose calculations - methodology</vt:lpstr>
      <vt:lpstr>Individualized dose calculations - uncertainties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221</cp:revision>
  <dcterms:created xsi:type="dcterms:W3CDTF">2015-12-14T06:33:20Z</dcterms:created>
  <dcterms:modified xsi:type="dcterms:W3CDTF">2019-12-11T13:25:43Z</dcterms:modified>
</cp:coreProperties>
</file>