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4" r:id="rId2"/>
    <p:sldId id="318" r:id="rId3"/>
    <p:sldId id="345" r:id="rId4"/>
    <p:sldId id="353" r:id="rId5"/>
    <p:sldId id="346" r:id="rId6"/>
    <p:sldId id="347" r:id="rId7"/>
    <p:sldId id="320" r:id="rId8"/>
    <p:sldId id="349" r:id="rId9"/>
    <p:sldId id="350" r:id="rId10"/>
    <p:sldId id="351" r:id="rId11"/>
    <p:sldId id="348" r:id="rId12"/>
    <p:sldId id="354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4" r:id="rId26"/>
    <p:sldId id="340" r:id="rId27"/>
    <p:sldId id="337" r:id="rId28"/>
    <p:sldId id="338" r:id="rId29"/>
    <p:sldId id="343" r:id="rId30"/>
    <p:sldId id="344" r:id="rId31"/>
    <p:sldId id="357" r:id="rId32"/>
    <p:sldId id="355" r:id="rId33"/>
    <p:sldId id="356" r:id="rId34"/>
  </p:sldIdLst>
  <p:sldSz cx="12192000" cy="685800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5A6EB4"/>
    <a:srgbClr val="FA8214"/>
    <a:srgbClr val="50AAE6"/>
    <a:srgbClr val="A00078"/>
    <a:srgbClr val="A01E28"/>
    <a:srgbClr val="A08232"/>
    <a:srgbClr val="DCA01E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 autoAdjust="0"/>
    <p:restoredTop sz="91212" autoAdjust="0"/>
  </p:normalViewPr>
  <p:slideViewPr>
    <p:cSldViewPr>
      <p:cViewPr varScale="1">
        <p:scale>
          <a:sx n="95" d="100"/>
          <a:sy n="95" d="100"/>
        </p:scale>
        <p:origin x="216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image00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683" y="188141"/>
            <a:ext cx="1816451" cy="82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448" y="29068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5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6507038"/>
            <a:ext cx="422681" cy="274122"/>
          </a:xfrm>
          <a:prstGeom prst="rect">
            <a:avLst/>
          </a:prstGeom>
        </p:spPr>
      </p:pic>
      <p:sp>
        <p:nvSpPr>
          <p:cNvPr id="12" name="Textfeld 6"/>
          <p:cNvSpPr txBox="1"/>
          <p:nvPr userDrawn="1"/>
        </p:nvSpPr>
        <p:spPr>
          <a:xfrm>
            <a:off x="526675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9418" y="333375"/>
            <a:ext cx="2785533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20700" y="333375"/>
            <a:ext cx="8155517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2817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484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8015818" y="6453188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1458056" y="6539254"/>
            <a:ext cx="43391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10128448" y="6549758"/>
            <a:ext cx="1151467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3304116" y="6442379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6" name="Picture 1" descr="image002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6520" y="182108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6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6520" y="723125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12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45" y="6492486"/>
            <a:ext cx="430447" cy="266538"/>
          </a:xfrm>
          <a:prstGeom prst="rect">
            <a:avLst/>
          </a:prstGeom>
        </p:spPr>
      </p:pic>
      <p:sp>
        <p:nvSpPr>
          <p:cNvPr id="20" name="Textfeld 13"/>
          <p:cNvSpPr txBox="1"/>
          <p:nvPr userDrawn="1"/>
        </p:nvSpPr>
        <p:spPr>
          <a:xfrm>
            <a:off x="598861" y="6510536"/>
            <a:ext cx="7585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eg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7.bin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6.png"/><Relationship Id="rId4" Type="http://schemas.openxmlformats.org/officeDocument/2006/relationships/image" Target="../media/image34.wmf"/><Relationship Id="rId9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e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6.png"/><Relationship Id="rId4" Type="http://schemas.openxmlformats.org/officeDocument/2006/relationships/image" Target="../media/image3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4.bin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6.png"/><Relationship Id="rId4" Type="http://schemas.openxmlformats.org/officeDocument/2006/relationships/image" Target="../media/image31.wmf"/><Relationship Id="rId9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31504" y="1291943"/>
            <a:ext cx="8389937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de-DE" sz="2600" b="1" dirty="0">
                <a:solidFill>
                  <a:schemeClr val="tx2"/>
                </a:solidFill>
              </a:rPr>
              <a:t>CONFIDENCE WP2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Scenario facilitated discussion</a:t>
            </a:r>
            <a:endParaRPr lang="en-GB" altLang="de-DE" sz="2200" b="1" dirty="0">
              <a:solidFill>
                <a:schemeClr val="tx2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80344" y="2654914"/>
            <a:ext cx="7460071" cy="3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noProof="1"/>
              <a:t>C. Woda</a:t>
            </a:r>
            <a:r>
              <a:rPr lang="de-DE" altLang="de-DE" baseline="30000" noProof="1"/>
              <a:t>1</a:t>
            </a:r>
            <a:r>
              <a:rPr lang="de-DE" altLang="de-DE" noProof="1"/>
              <a:t>, T. Hamburger</a:t>
            </a:r>
            <a:r>
              <a:rPr lang="de-DE" altLang="de-DE" baseline="30000" noProof="1"/>
              <a:t>2</a:t>
            </a:r>
            <a:r>
              <a:rPr lang="de-DE" altLang="de-DE" noProof="1"/>
              <a:t>, M. Bleher</a:t>
            </a:r>
            <a:r>
              <a:rPr lang="de-DE" altLang="de-DE" baseline="30000" noProof="1"/>
              <a:t>2</a:t>
            </a:r>
            <a:r>
              <a:rPr lang="de-DE" altLang="de-DE" noProof="1"/>
              <a:t>, L. Walsh</a:t>
            </a:r>
            <a:r>
              <a:rPr lang="de-DE" altLang="de-DE" baseline="30000" noProof="1"/>
              <a:t>3</a:t>
            </a:r>
            <a:endParaRPr lang="en-US" altLang="de-DE" baseline="30000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579862" y="5388460"/>
            <a:ext cx="5784850" cy="2524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de-DE" altLang="de-DE">
              <a:solidFill>
                <a:srgbClr val="000000"/>
              </a:solidFill>
            </a:endParaRPr>
          </a:p>
        </p:txBody>
      </p:sp>
      <p:pic>
        <p:nvPicPr>
          <p:cNvPr id="21" name="Picture 2" descr="Bildergebnis für KIT logo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088" y="5068547"/>
            <a:ext cx="930855" cy="46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07" y="4970287"/>
            <a:ext cx="1340934" cy="51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Bildergebnis für ciemat logo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7688" y="3855527"/>
            <a:ext cx="1463403" cy="78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Bildergebnis für STUK logo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2064" y="4164396"/>
            <a:ext cx="1011392" cy="26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Bildergebnis für NRPA logo norway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7147" y="5039950"/>
            <a:ext cx="1162863" cy="38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Bildergebnis für IRSN logo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730" y="3913100"/>
            <a:ext cx="1003050" cy="79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Bildergebnis für PHE logo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2891" y="4995263"/>
            <a:ext cx="883887" cy="55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Datei:Universität Zürich logo.sv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2224" y="3977479"/>
            <a:ext cx="1430082" cy="64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rgb_a4_e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407" y="4028453"/>
            <a:ext cx="28670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830" y="39071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329543" y="488388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7896200" y="39507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Dose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8" name="TextBox 7"/>
          <p:cNvSpPr txBox="1"/>
          <p:nvPr/>
        </p:nvSpPr>
        <p:spPr>
          <a:xfrm>
            <a:off x="8194397" y="1103448"/>
            <a:ext cx="2222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Thyroid</a:t>
            </a:r>
            <a:r>
              <a:rPr lang="de-DE" sz="2400" dirty="0"/>
              <a:t> </a:t>
            </a:r>
            <a:r>
              <a:rPr lang="de-DE" sz="2400" dirty="0" err="1"/>
              <a:t>cancer</a:t>
            </a:r>
            <a:endParaRPr lang="en-GB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928395"/>
              </p:ext>
            </p:extLst>
          </p:nvPr>
        </p:nvGraphicFramePr>
        <p:xfrm>
          <a:off x="5979600" y="1483200"/>
          <a:ext cx="6563256" cy="46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Graph" r:id="rId3" imgW="4132800" imgH="2901600" progId="Origin50.Graph">
                  <p:embed/>
                </p:oleObj>
              </mc:Choice>
              <mc:Fallback>
                <p:oleObj name="Graph" r:id="rId3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79600" y="1483200"/>
                        <a:ext cx="6563256" cy="46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69"/>
          <a:stretch/>
        </p:blipFill>
        <p:spPr>
          <a:xfrm>
            <a:off x="119336" y="1412776"/>
            <a:ext cx="5861298" cy="4919287"/>
          </a:xfrm>
        </p:spPr>
      </p:pic>
      <p:sp>
        <p:nvSpPr>
          <p:cNvPr id="11" name="TextBox 10"/>
          <p:cNvSpPr txBox="1"/>
          <p:nvPr/>
        </p:nvSpPr>
        <p:spPr>
          <a:xfrm>
            <a:off x="119336" y="6021288"/>
            <a:ext cx="528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Measures</a:t>
            </a:r>
            <a:r>
              <a:rPr lang="de-DE" dirty="0"/>
              <a:t>: 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120620" y="5382508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Dose*: </a:t>
            </a:r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&gt;10 </a:t>
            </a:r>
            <a:r>
              <a:rPr lang="de-DE" dirty="0" err="1"/>
              <a:t>mSv</a:t>
            </a:r>
            <a:r>
              <a:rPr lang="de-DE" dirty="0"/>
              <a:t>	     &gt;100 </a:t>
            </a:r>
            <a:r>
              <a:rPr lang="de-DE" dirty="0" err="1"/>
              <a:t>mSv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2063552" y="104344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10th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graphicFrame>
        <p:nvGraphicFramePr>
          <p:cNvPr id="9" name="Objec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121890"/>
              </p:ext>
            </p:extLst>
          </p:nvPr>
        </p:nvGraphicFramePr>
        <p:xfrm>
          <a:off x="2494800" y="2235600"/>
          <a:ext cx="4021200" cy="310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Graph" r:id="rId6" imgW="4132800" imgH="2901600" progId="Origin50.Graph">
                  <p:embed/>
                </p:oleObj>
              </mc:Choice>
              <mc:Fallback>
                <p:oleObj name="Graph" r:id="rId6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4800" y="2235600"/>
                        <a:ext cx="4021200" cy="31068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810030"/>
              </p:ext>
            </p:extLst>
          </p:nvPr>
        </p:nvGraphicFramePr>
        <p:xfrm>
          <a:off x="5894462" y="1700808"/>
          <a:ext cx="6199200" cy="43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Graph" r:id="rId8" imgW="4132800" imgH="2901600" progId="Origin50.Graph">
                  <p:embed/>
                </p:oleObj>
              </mc:Choice>
              <mc:Fallback>
                <p:oleObj name="Graph" r:id="rId8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94462" y="1700808"/>
                        <a:ext cx="6199200" cy="4352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669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/>
              <a:t>If the absorbed dose exceeds 100mGy, the following organs will display initial functional limitations:</a:t>
            </a:r>
          </a:p>
          <a:p>
            <a:pPr>
              <a:spcAft>
                <a:spcPts val="600"/>
              </a:spcAft>
            </a:pPr>
            <a:r>
              <a:rPr lang="en-US" dirty="0"/>
              <a:t>Male gonads (testes): A single dose of around 0.15Gy leads to temporary sterility (permanent &gt; 3Gy)</a:t>
            </a:r>
          </a:p>
          <a:p>
            <a:pPr>
              <a:spcAft>
                <a:spcPts val="600"/>
              </a:spcAft>
            </a:pPr>
            <a:r>
              <a:rPr lang="en-US" dirty="0"/>
              <a:t>Female gonads (ovaries): Temporary disorders expected from a dose of around 0.5Gy (permanent ovulation stop at 1 to 2 </a:t>
            </a:r>
            <a:r>
              <a:rPr lang="en-US" dirty="0" err="1"/>
              <a:t>Gy</a:t>
            </a:r>
            <a:r>
              <a:rPr lang="en-US" dirty="0"/>
              <a:t> in &gt;50% of women, complete sterility among all women &gt; 5Gy). </a:t>
            </a:r>
          </a:p>
          <a:p>
            <a:pPr>
              <a:spcAft>
                <a:spcPts val="600"/>
              </a:spcAft>
            </a:pPr>
            <a:r>
              <a:rPr lang="en-US" dirty="0"/>
              <a:t>Bone marrow reacts with a measurable disruption to blood cell formation at doses at or &gt; 0.5Gy.</a:t>
            </a:r>
          </a:p>
          <a:p>
            <a:pPr>
              <a:spcAft>
                <a:spcPts val="600"/>
              </a:spcAft>
            </a:pPr>
            <a:r>
              <a:rPr lang="en-US" dirty="0"/>
              <a:t>Lens of the eye exhibits a statistically significant increase in the occurrence of clouding at doses &gt; 0.5Gy (latency period - several years or decades)</a:t>
            </a:r>
          </a:p>
          <a:p>
            <a:pPr>
              <a:spcAft>
                <a:spcPts val="600"/>
              </a:spcAft>
            </a:pPr>
            <a:r>
              <a:rPr lang="en-US" dirty="0"/>
              <a:t>Animal and human investigations indicate a dose threshold of 100mGy for the induction of anomalies in developing human embryos.</a:t>
            </a:r>
          </a:p>
          <a:p>
            <a:pPr>
              <a:spcAft>
                <a:spcPts val="600"/>
              </a:spcAft>
            </a:pPr>
            <a:r>
              <a:rPr lang="en-US" dirty="0"/>
              <a:t>The threshold doses for other tissues and organs are above 1Gy(ICRP 2005). </a:t>
            </a:r>
            <a:endParaRPr lang="en-GB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20701" y="332656"/>
            <a:ext cx="10111803" cy="706711"/>
          </a:xfrm>
        </p:spPr>
        <p:txBody>
          <a:bodyPr/>
          <a:lstStyle/>
          <a:p>
            <a:r>
              <a:rPr lang="en-GB" dirty="0"/>
              <a:t>Deterministic effects </a:t>
            </a:r>
            <a:br>
              <a:rPr lang="en-GB" dirty="0"/>
            </a:br>
            <a:r>
              <a:rPr lang="en-GB" dirty="0"/>
              <a:t>(</a:t>
            </a:r>
            <a:r>
              <a:rPr lang="de-DE" dirty="0"/>
              <a:t>Basic Radiological </a:t>
            </a:r>
            <a:r>
              <a:rPr lang="de-DE" dirty="0" err="1"/>
              <a:t>Principles</a:t>
            </a:r>
            <a:r>
              <a:rPr lang="de-DE" dirty="0"/>
              <a:t>, </a:t>
            </a:r>
            <a:r>
              <a:rPr lang="en-GB" dirty="0"/>
              <a:t>SSK, 2014)</a:t>
            </a:r>
          </a:p>
        </p:txBody>
      </p:sp>
    </p:spTree>
    <p:extLst>
      <p:ext uri="{BB962C8B-B14F-4D97-AF65-F5344CB8AC3E}">
        <p14:creationId xmlns:p14="http://schemas.microsoft.com/office/powerpoint/2010/main" val="3580676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903891" cy="561975"/>
          </a:xfrm>
        </p:spPr>
        <p:txBody>
          <a:bodyPr/>
          <a:lstStyle/>
          <a:p>
            <a:r>
              <a:rPr lang="de-DE" dirty="0"/>
              <a:t>Scenario: </a:t>
            </a:r>
            <a:r>
              <a:rPr lang="de-DE" dirty="0" err="1"/>
              <a:t>Countermeasures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dose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following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discussion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measure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recommend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dose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consideration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recommendation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consideration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strategy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evacuation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distribution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iodine</a:t>
            </a:r>
            <a:r>
              <a:rPr lang="de-DE" dirty="0"/>
              <a:t> </a:t>
            </a:r>
            <a:r>
              <a:rPr lang="de-DE" dirty="0" err="1"/>
              <a:t>tablets</a:t>
            </a:r>
            <a:r>
              <a:rPr lang="de-DE" dirty="0"/>
              <a:t>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find </a:t>
            </a:r>
            <a:r>
              <a:rPr lang="de-DE" dirty="0" err="1"/>
              <a:t>the</a:t>
            </a:r>
            <a:r>
              <a:rPr lang="de-DE" dirty="0"/>
              <a:t> absolute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in a </a:t>
            </a:r>
            <a:r>
              <a:rPr lang="de-DE" dirty="0" err="1"/>
              <a:t>reference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lifetime</a:t>
            </a:r>
            <a:r>
              <a:rPr lang="de-DE" dirty="0"/>
              <a:t> </a:t>
            </a:r>
            <a:r>
              <a:rPr lang="de-DE" dirty="0" err="1"/>
              <a:t>fractional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quantitity</a:t>
            </a:r>
            <a:r>
              <a:rPr lang="de-DE" dirty="0"/>
              <a:t> (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decision</a:t>
            </a:r>
            <a:r>
              <a:rPr lang="de-DE" dirty="0"/>
              <a:t> </a:t>
            </a:r>
            <a:r>
              <a:rPr lang="de-DE" dirty="0" err="1"/>
              <a:t>making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/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)?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find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useful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recommend</a:t>
            </a:r>
            <a:r>
              <a:rPr lang="de-DE" dirty="0"/>
              <a:t> </a:t>
            </a:r>
            <a:r>
              <a:rPr lang="de-DE" dirty="0" err="1"/>
              <a:t>decision</a:t>
            </a:r>
            <a:r>
              <a:rPr lang="de-DE" dirty="0"/>
              <a:t> </a:t>
            </a:r>
            <a:r>
              <a:rPr lang="de-DE" dirty="0" err="1"/>
              <a:t>makers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implications</a:t>
            </a:r>
            <a:r>
              <a:rPr lang="de-DE" dirty="0"/>
              <a:t>?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3511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2708920"/>
            <a:ext cx="10183811" cy="561975"/>
          </a:xfrm>
        </p:spPr>
        <p:txBody>
          <a:bodyPr/>
          <a:lstStyle/>
          <a:p>
            <a:pPr algn="ctr"/>
            <a:r>
              <a:rPr lang="de-DE" dirty="0"/>
              <a:t>Part 2: </a:t>
            </a:r>
            <a:r>
              <a:rPr lang="en-GB" dirty="0"/>
              <a:t>Data assimilation: Combining of model results and first monitoring data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5540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Emergency phase – WP1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46497" y="-676497"/>
            <a:ext cx="2159780" cy="57807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000" y="3295344"/>
            <a:ext cx="4275000" cy="287731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916776" y="1983058"/>
            <a:ext cx="253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IAEA 2018</a:t>
            </a:r>
            <a:br>
              <a:rPr lang="en-US" sz="1200" dirty="0"/>
            </a:br>
            <a:r>
              <a:rPr lang="en-US" sz="1200" dirty="0"/>
              <a:t>General Safety Guide No. GSG-11</a:t>
            </a:r>
            <a:endParaRPr lang="de-DE" sz="1200" dirty="0"/>
          </a:p>
        </p:txBody>
      </p:sp>
      <p:sp>
        <p:nvSpPr>
          <p:cNvPr id="8" name="Textfeld 7"/>
          <p:cNvSpPr txBox="1"/>
          <p:nvPr/>
        </p:nvSpPr>
        <p:spPr>
          <a:xfrm>
            <a:off x="7916775" y="450316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SSK 2014</a:t>
            </a:r>
            <a:br>
              <a:rPr lang="de-DE" sz="1200" dirty="0"/>
            </a:br>
            <a:r>
              <a:rPr lang="de-DE" sz="1200" dirty="0"/>
              <a:t>Radiological </a:t>
            </a:r>
            <a:r>
              <a:rPr lang="de-DE" sz="1200" dirty="0" err="1"/>
              <a:t>Principles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Decisions</a:t>
            </a:r>
            <a:endParaRPr lang="de-DE" sz="1200" dirty="0"/>
          </a:p>
        </p:txBody>
      </p:sp>
      <p:cxnSp>
        <p:nvCxnSpPr>
          <p:cNvPr id="10" name="Gerader Verbinder 9"/>
          <p:cNvCxnSpPr/>
          <p:nvPr/>
        </p:nvCxnSpPr>
        <p:spPr>
          <a:xfrm>
            <a:off x="3126000" y="1224000"/>
            <a:ext cx="0" cy="463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3396000" y="1224000"/>
            <a:ext cx="0" cy="153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>
            <a:off x="3756000" y="3339000"/>
            <a:ext cx="0" cy="25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396000" y="2754000"/>
            <a:ext cx="360000" cy="58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969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Emergency phase – WP2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46497" y="-676497"/>
            <a:ext cx="2159780" cy="57807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000" y="3295344"/>
            <a:ext cx="4275000" cy="287731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916776" y="1983058"/>
            <a:ext cx="253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IAEA 2018</a:t>
            </a:r>
            <a:br>
              <a:rPr lang="en-US" sz="1200" dirty="0"/>
            </a:br>
            <a:r>
              <a:rPr lang="en-US" sz="1200" dirty="0"/>
              <a:t>General Safety Guide No. GSG-11</a:t>
            </a:r>
            <a:endParaRPr lang="de-DE" sz="1200" dirty="0"/>
          </a:p>
        </p:txBody>
      </p:sp>
      <p:sp>
        <p:nvSpPr>
          <p:cNvPr id="8" name="Textfeld 7"/>
          <p:cNvSpPr txBox="1"/>
          <p:nvPr/>
        </p:nvSpPr>
        <p:spPr>
          <a:xfrm>
            <a:off x="7916775" y="450316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SSK 2014</a:t>
            </a:r>
            <a:br>
              <a:rPr lang="de-DE" sz="1200" dirty="0"/>
            </a:br>
            <a:r>
              <a:rPr lang="de-DE" sz="1200" dirty="0"/>
              <a:t>Radiological </a:t>
            </a:r>
            <a:r>
              <a:rPr lang="de-DE" sz="1200" dirty="0" err="1"/>
              <a:t>Principles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Decisions</a:t>
            </a:r>
            <a:endParaRPr lang="de-DE" sz="1200" dirty="0"/>
          </a:p>
        </p:txBody>
      </p:sp>
      <p:cxnSp>
        <p:nvCxnSpPr>
          <p:cNvPr id="12" name="Gerader Verbinder 11"/>
          <p:cNvCxnSpPr/>
          <p:nvPr/>
        </p:nvCxnSpPr>
        <p:spPr>
          <a:xfrm>
            <a:off x="3396000" y="1224000"/>
            <a:ext cx="0" cy="153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3756000" y="3339000"/>
            <a:ext cx="0" cy="25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396000" y="2754000"/>
            <a:ext cx="360000" cy="58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feil nach rechts 4"/>
          <p:cNvSpPr/>
          <p:nvPr/>
        </p:nvSpPr>
        <p:spPr>
          <a:xfrm>
            <a:off x="3801000" y="2967867"/>
            <a:ext cx="1440000" cy="315000"/>
          </a:xfrm>
          <a:prstGeom prst="rightArrow">
            <a:avLst/>
          </a:prstGeom>
          <a:gradFill>
            <a:gsLst>
              <a:gs pos="0">
                <a:srgbClr val="2EC8C7"/>
              </a:gs>
              <a:gs pos="100000">
                <a:srgbClr val="FF000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3609784" y="2533265"/>
            <a:ext cx="3262432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/>
              <a:t>First monitoring data available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3796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415" y="949500"/>
            <a:ext cx="5089173" cy="4959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Original ensemble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73887" y="1089001"/>
            <a:ext cx="18442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dirty="0" err="1"/>
              <a:t>Effective</a:t>
            </a:r>
            <a:r>
              <a:rPr lang="de-DE" sz="1200" dirty="0"/>
              <a:t> dose &gt; 10 </a:t>
            </a:r>
            <a:r>
              <a:rPr lang="de-DE" sz="1200" dirty="0" err="1"/>
              <a:t>mSv</a:t>
            </a:r>
            <a:endParaRPr lang="de-DE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3699259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540" y="941827"/>
            <a:ext cx="5104923" cy="49743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1</a:t>
            </a:r>
            <a:r>
              <a:rPr lang="en-GB" baseline="30000" dirty="0"/>
              <a:t>st</a:t>
            </a:r>
            <a:r>
              <a:rPr lang="en-GB" dirty="0"/>
              <a:t> assimilation step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73887" y="1089001"/>
            <a:ext cx="184422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Frequency Plot</a:t>
            </a:r>
            <a:br>
              <a:rPr lang="en-GB" sz="1200" dirty="0"/>
            </a:br>
            <a:r>
              <a:rPr lang="en-GB" sz="1200" dirty="0"/>
              <a:t>Effective dose &gt; 10 </a:t>
            </a:r>
            <a:r>
              <a:rPr lang="en-GB" sz="1200" dirty="0" err="1"/>
              <a:t>mSv</a:t>
            </a:r>
            <a:endParaRPr lang="en-GB" sz="1200" strike="sngStrike" dirty="0"/>
          </a:p>
        </p:txBody>
      </p:sp>
      <p:sp>
        <p:nvSpPr>
          <p:cNvPr id="5" name="Textfeld 4"/>
          <p:cNvSpPr txBox="1"/>
          <p:nvPr/>
        </p:nvSpPr>
        <p:spPr>
          <a:xfrm>
            <a:off x="8526000" y="1809000"/>
            <a:ext cx="166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Available positive GDR observations</a:t>
            </a:r>
          </a:p>
        </p:txBody>
      </p:sp>
    </p:spTree>
    <p:extLst>
      <p:ext uri="{BB962C8B-B14F-4D97-AF65-F5344CB8AC3E}">
        <p14:creationId xmlns:p14="http://schemas.microsoft.com/office/powerpoint/2010/main" val="3646945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540" y="941827"/>
            <a:ext cx="5104923" cy="49743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 – 2</a:t>
            </a:r>
            <a:r>
              <a:rPr lang="en-GB" baseline="30000" dirty="0"/>
              <a:t>nd</a:t>
            </a:r>
            <a:r>
              <a:rPr lang="en-GB" dirty="0"/>
              <a:t> assimilation step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173887" y="1089001"/>
            <a:ext cx="184422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dirty="0" err="1"/>
              <a:t>Effective</a:t>
            </a:r>
            <a:r>
              <a:rPr lang="de-DE" sz="1200" dirty="0"/>
              <a:t> dose &gt; 10 </a:t>
            </a:r>
            <a:r>
              <a:rPr lang="de-DE" sz="1200" dirty="0" err="1"/>
              <a:t>mSv</a:t>
            </a:r>
            <a:endParaRPr lang="de-DE" sz="1200" strike="sngStrike" dirty="0"/>
          </a:p>
        </p:txBody>
      </p:sp>
      <p:sp>
        <p:nvSpPr>
          <p:cNvPr id="6" name="Textfeld 5"/>
          <p:cNvSpPr txBox="1"/>
          <p:nvPr/>
        </p:nvSpPr>
        <p:spPr>
          <a:xfrm>
            <a:off x="8526000" y="1809000"/>
            <a:ext cx="1665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Available positive GDR observations</a:t>
            </a:r>
          </a:p>
        </p:txBody>
      </p:sp>
    </p:spTree>
    <p:extLst>
      <p:ext uri="{BB962C8B-B14F-4D97-AF65-F5344CB8AC3E}">
        <p14:creationId xmlns:p14="http://schemas.microsoft.com/office/powerpoint/2010/main" val="1451490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</a:t>
            </a:r>
            <a:br>
              <a:rPr lang="en-GB" dirty="0"/>
            </a:br>
            <a:r>
              <a:rPr lang="en-GB" dirty="0"/>
              <a:t>Effective dose &gt; 10 </a:t>
            </a:r>
            <a:r>
              <a:rPr lang="en-GB" dirty="0" err="1"/>
              <a:t>mSv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554" y="1234436"/>
            <a:ext cx="4504343" cy="438912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106" y="1234436"/>
            <a:ext cx="4504343" cy="4389128"/>
          </a:xfrm>
          <a:prstGeom prst="rect">
            <a:avLst/>
          </a:prstGeom>
        </p:spPr>
      </p:pic>
      <p:sp>
        <p:nvSpPr>
          <p:cNvPr id="10" name="Pfeil nach rechts 9"/>
          <p:cNvSpPr/>
          <p:nvPr/>
        </p:nvSpPr>
        <p:spPr>
          <a:xfrm>
            <a:off x="5792921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038853" y="1324522"/>
            <a:ext cx="156485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No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  <p:sp>
        <p:nvSpPr>
          <p:cNvPr id="9" name="Textfeld 8"/>
          <p:cNvSpPr txBox="1"/>
          <p:nvPr/>
        </p:nvSpPr>
        <p:spPr>
          <a:xfrm>
            <a:off x="7474817" y="1324521"/>
            <a:ext cx="170296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2510249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2708920"/>
            <a:ext cx="10183811" cy="561975"/>
          </a:xfrm>
        </p:spPr>
        <p:txBody>
          <a:bodyPr/>
          <a:lstStyle/>
          <a:p>
            <a:pPr algn="ctr"/>
            <a:r>
              <a:rPr lang="de-DE" dirty="0"/>
              <a:t>Part 1: </a:t>
            </a:r>
            <a:r>
              <a:rPr lang="de-DE" dirty="0" err="1"/>
              <a:t>Risk</a:t>
            </a:r>
            <a:r>
              <a:rPr lang="de-DE" dirty="0"/>
              <a:t> Assessment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early</a:t>
            </a:r>
            <a:r>
              <a:rPr lang="de-DE" dirty="0"/>
              <a:t> </a:t>
            </a:r>
            <a:r>
              <a:rPr lang="de-DE" dirty="0" err="1"/>
              <a:t>phase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05388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</a:t>
            </a:r>
            <a:br>
              <a:rPr lang="en-GB" dirty="0"/>
            </a:br>
            <a:r>
              <a:rPr lang="en-GB" dirty="0"/>
              <a:t>Effective dose &gt; 100 </a:t>
            </a:r>
            <a:r>
              <a:rPr lang="en-GB" dirty="0" err="1"/>
              <a:t>mSv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554" y="1234437"/>
            <a:ext cx="4504343" cy="438912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106" y="1234437"/>
            <a:ext cx="4504343" cy="4389129"/>
          </a:xfrm>
          <a:prstGeom prst="rect">
            <a:avLst/>
          </a:prstGeom>
        </p:spPr>
      </p:pic>
      <p:sp>
        <p:nvSpPr>
          <p:cNvPr id="10" name="Pfeil nach rechts 9"/>
          <p:cNvSpPr/>
          <p:nvPr/>
        </p:nvSpPr>
        <p:spPr>
          <a:xfrm>
            <a:off x="5792921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038853" y="1324522"/>
            <a:ext cx="156485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No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  <p:sp>
        <p:nvSpPr>
          <p:cNvPr id="9" name="Textfeld 8"/>
          <p:cNvSpPr txBox="1"/>
          <p:nvPr/>
        </p:nvSpPr>
        <p:spPr>
          <a:xfrm>
            <a:off x="7474817" y="1324521"/>
            <a:ext cx="170296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398145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</a:t>
            </a:r>
            <a:br>
              <a:rPr lang="en-GB" dirty="0"/>
            </a:br>
            <a:r>
              <a:rPr lang="en-GB" dirty="0"/>
              <a:t>Thyroid dose (</a:t>
            </a:r>
            <a:r>
              <a:rPr lang="en-GB" dirty="0" err="1"/>
              <a:t>inh</a:t>
            </a:r>
            <a:r>
              <a:rPr lang="en-GB" dirty="0"/>
              <a:t>.) &gt; 50 </a:t>
            </a:r>
            <a:r>
              <a:rPr lang="en-GB" dirty="0" err="1"/>
              <a:t>mSv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554" y="1234436"/>
            <a:ext cx="4504343" cy="438912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105" y="1234436"/>
            <a:ext cx="4504342" cy="4389128"/>
          </a:xfrm>
          <a:prstGeom prst="rect">
            <a:avLst/>
          </a:prstGeom>
        </p:spPr>
      </p:pic>
      <p:sp>
        <p:nvSpPr>
          <p:cNvPr id="10" name="Pfeil nach rechts 9"/>
          <p:cNvSpPr/>
          <p:nvPr/>
        </p:nvSpPr>
        <p:spPr>
          <a:xfrm>
            <a:off x="5792921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038853" y="1324522"/>
            <a:ext cx="156485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No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  <p:sp>
        <p:nvSpPr>
          <p:cNvPr id="9" name="Textfeld 8"/>
          <p:cNvSpPr txBox="1"/>
          <p:nvPr/>
        </p:nvSpPr>
        <p:spPr>
          <a:xfrm>
            <a:off x="7474817" y="1324521"/>
            <a:ext cx="170296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3126550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assimilation</a:t>
            </a:r>
            <a:br>
              <a:rPr lang="en-GB" dirty="0"/>
            </a:br>
            <a:r>
              <a:rPr lang="en-GB" dirty="0"/>
              <a:t>Iodine in milk &gt; 500Bq/kg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554" y="1234436"/>
            <a:ext cx="4504343" cy="438912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105" y="1234436"/>
            <a:ext cx="4504342" cy="4389128"/>
          </a:xfrm>
          <a:prstGeom prst="rect">
            <a:avLst/>
          </a:prstGeom>
        </p:spPr>
      </p:pic>
      <p:sp>
        <p:nvSpPr>
          <p:cNvPr id="10" name="Pfeil nach rechts 9"/>
          <p:cNvSpPr/>
          <p:nvPr/>
        </p:nvSpPr>
        <p:spPr>
          <a:xfrm>
            <a:off x="5792921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3038853" y="1324522"/>
            <a:ext cx="156485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No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  <p:sp>
        <p:nvSpPr>
          <p:cNvPr id="9" name="Textfeld 8"/>
          <p:cNvSpPr txBox="1"/>
          <p:nvPr/>
        </p:nvSpPr>
        <p:spPr>
          <a:xfrm>
            <a:off x="7474817" y="1324521"/>
            <a:ext cx="170296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200" dirty="0" err="1"/>
              <a:t>Frequency</a:t>
            </a:r>
            <a:r>
              <a:rPr lang="de-DE" sz="1200" dirty="0"/>
              <a:t> Plot</a:t>
            </a:r>
            <a:br>
              <a:rPr lang="de-DE" sz="1200" dirty="0"/>
            </a:br>
            <a:r>
              <a:rPr lang="de-DE" sz="1200" b="1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assimilation</a:t>
            </a:r>
            <a:endParaRPr lang="de-DE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2645892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2708920"/>
            <a:ext cx="10183811" cy="561975"/>
          </a:xfrm>
        </p:spPr>
        <p:txBody>
          <a:bodyPr/>
          <a:lstStyle/>
          <a:p>
            <a:pPr algn="ctr"/>
            <a:r>
              <a:rPr lang="de-DE" dirty="0"/>
              <a:t>Part 3: </a:t>
            </a:r>
            <a:r>
              <a:rPr lang="en-GB" dirty="0"/>
              <a:t>Monitoring approaches</a:t>
            </a:r>
            <a:br>
              <a:rPr lang="en-GB" dirty="0"/>
            </a:br>
            <a:r>
              <a:rPr lang="en-GB" dirty="0"/>
              <a:t>Updated combination of model results and monitoring data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584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Emergency phase – WP2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46497" y="-676497"/>
            <a:ext cx="2159780" cy="57807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000" y="3295344"/>
            <a:ext cx="4275000" cy="287731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916776" y="1983058"/>
            <a:ext cx="253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IAEA 2018</a:t>
            </a:r>
            <a:br>
              <a:rPr lang="en-US" sz="1200" dirty="0"/>
            </a:br>
            <a:r>
              <a:rPr lang="en-US" sz="1200" dirty="0"/>
              <a:t>General Safety Guide No. GSG-11</a:t>
            </a:r>
            <a:endParaRPr lang="de-DE" sz="1200" dirty="0"/>
          </a:p>
        </p:txBody>
      </p:sp>
      <p:sp>
        <p:nvSpPr>
          <p:cNvPr id="8" name="Textfeld 7"/>
          <p:cNvSpPr txBox="1"/>
          <p:nvPr/>
        </p:nvSpPr>
        <p:spPr>
          <a:xfrm>
            <a:off x="7916775" y="450316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SSK 2014</a:t>
            </a:r>
            <a:br>
              <a:rPr lang="de-DE" sz="1200" dirty="0"/>
            </a:br>
            <a:r>
              <a:rPr lang="de-DE" sz="1200" dirty="0"/>
              <a:t>Radiological </a:t>
            </a:r>
            <a:r>
              <a:rPr lang="de-DE" sz="1200" dirty="0" err="1"/>
              <a:t>Principles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Decisions</a:t>
            </a:r>
            <a:endParaRPr lang="de-DE" sz="1200" dirty="0"/>
          </a:p>
        </p:txBody>
      </p:sp>
      <p:cxnSp>
        <p:nvCxnSpPr>
          <p:cNvPr id="12" name="Gerader Verbinder 11"/>
          <p:cNvCxnSpPr/>
          <p:nvPr/>
        </p:nvCxnSpPr>
        <p:spPr>
          <a:xfrm>
            <a:off x="4007768" y="1196752"/>
            <a:ext cx="0" cy="153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4655840" y="3339000"/>
            <a:ext cx="0" cy="25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3999920" y="2699259"/>
            <a:ext cx="655919" cy="63974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feil nach rechts 4"/>
          <p:cNvSpPr/>
          <p:nvPr/>
        </p:nvSpPr>
        <p:spPr>
          <a:xfrm>
            <a:off x="4453419" y="2911091"/>
            <a:ext cx="1440000" cy="315000"/>
          </a:xfrm>
          <a:prstGeom prst="rightArrow">
            <a:avLst/>
          </a:prstGeom>
          <a:gradFill>
            <a:gsLst>
              <a:gs pos="0">
                <a:srgbClr val="2EC8C7"/>
              </a:gs>
              <a:gs pos="100000">
                <a:srgbClr val="FF000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4439816" y="2514593"/>
            <a:ext cx="5570756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/>
              <a:t>Data from stationary and mobile monitoring available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0292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Updated combination of model results and monitoring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1 – Needs for additional mobile monitoring    </a:t>
            </a:r>
            <a:r>
              <a:rPr lang="en-US" b="1" dirty="0">
                <a:solidFill>
                  <a:srgbClr val="5A6EB4"/>
                </a:solidFill>
              </a:rPr>
              <a:t>Task 1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8371478" y="1595810"/>
            <a:ext cx="35815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Populated area:</a:t>
            </a:r>
          </a:p>
          <a:p>
            <a:r>
              <a:rPr lang="en-US" b="1" dirty="0"/>
              <a:t>Effective dose &gt; IL1 (100 </a:t>
            </a:r>
            <a:r>
              <a:rPr lang="en-US" b="1" dirty="0" err="1"/>
              <a:t>mSv</a:t>
            </a:r>
            <a:r>
              <a:rPr lang="en-US" b="1" dirty="0"/>
              <a:t>)</a:t>
            </a:r>
          </a:p>
          <a:p>
            <a:r>
              <a:rPr lang="en-US" dirty="0"/>
              <a:t>Dose rate &gt; OIL1 = 1000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evacuation - relocation?</a:t>
            </a:r>
          </a:p>
          <a:p>
            <a:endParaRPr lang="en-US" dirty="0"/>
          </a:p>
          <a:p>
            <a:r>
              <a:rPr lang="en-US" dirty="0"/>
              <a:t>Effective dose &gt; IL2 (10 </a:t>
            </a:r>
            <a:r>
              <a:rPr lang="en-US" dirty="0" err="1"/>
              <a:t>mSv</a:t>
            </a:r>
            <a:r>
              <a:rPr lang="en-US" dirty="0"/>
              <a:t>)</a:t>
            </a:r>
          </a:p>
          <a:p>
            <a:r>
              <a:rPr lang="en-US" dirty="0"/>
              <a:t>Dose rate &gt; OIL2 = 100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A8214"/>
                </a:solidFill>
              </a:rPr>
              <a:t>sheltering - relocation?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Populated area:</a:t>
            </a:r>
          </a:p>
          <a:p>
            <a:r>
              <a:rPr lang="en-US" dirty="0"/>
              <a:t>Dose rate &gt; OIL3 = 1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b="1" dirty="0">
                <a:solidFill>
                  <a:srgbClr val="00B050"/>
                </a:solidFill>
              </a:rPr>
              <a:t>improving data base for dose assessment</a:t>
            </a:r>
          </a:p>
          <a:p>
            <a:endParaRPr lang="en-US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767" y="1901294"/>
            <a:ext cx="4653990" cy="417353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73" y="2613588"/>
            <a:ext cx="3349355" cy="3263684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488" y="2531805"/>
            <a:ext cx="650320" cy="859351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2855641" y="1700808"/>
            <a:ext cx="20882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noProof="1"/>
              <a:t>Data from    stationary monitoring</a:t>
            </a:r>
          </a:p>
          <a:p>
            <a:r>
              <a:rPr lang="en-US" sz="1600" noProof="1"/>
              <a:t>Dose rate   µSv/h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78198" y="1988840"/>
            <a:ext cx="21894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noProof="1"/>
              <a:t>Model result after data assimilation:</a:t>
            </a:r>
          </a:p>
          <a:p>
            <a:r>
              <a:rPr lang="en-US" sz="1600" b="1" noProof="1">
                <a:solidFill>
                  <a:srgbClr val="FF0000"/>
                </a:solidFill>
              </a:rPr>
              <a:t>Effective dose &gt; IL1</a:t>
            </a:r>
          </a:p>
          <a:p>
            <a:r>
              <a:rPr lang="en-US" sz="1600" noProof="1"/>
              <a:t>(100 mSv) </a:t>
            </a:r>
          </a:p>
        </p:txBody>
      </p:sp>
      <p:sp>
        <p:nvSpPr>
          <p:cNvPr id="19" name="Freihandform 18"/>
          <p:cNvSpPr/>
          <p:nvPr/>
        </p:nvSpPr>
        <p:spPr>
          <a:xfrm>
            <a:off x="3935761" y="4365105"/>
            <a:ext cx="1584175" cy="1478022"/>
          </a:xfrm>
          <a:custGeom>
            <a:avLst/>
            <a:gdLst>
              <a:gd name="connsiteX0" fmla="*/ 9271 w 2478933"/>
              <a:gd name="connsiteY0" fmla="*/ 1820984 h 1946030"/>
              <a:gd name="connsiteX1" fmla="*/ 40533 w 2478933"/>
              <a:gd name="connsiteY1" fmla="*/ 1758461 h 1946030"/>
              <a:gd name="connsiteX2" fmla="*/ 63979 w 2478933"/>
              <a:gd name="connsiteY2" fmla="*/ 1672492 h 1946030"/>
              <a:gd name="connsiteX3" fmla="*/ 71794 w 2478933"/>
              <a:gd name="connsiteY3" fmla="*/ 1641230 h 1946030"/>
              <a:gd name="connsiteX4" fmla="*/ 79609 w 2478933"/>
              <a:gd name="connsiteY4" fmla="*/ 1578707 h 1946030"/>
              <a:gd name="connsiteX5" fmla="*/ 95240 w 2478933"/>
              <a:gd name="connsiteY5" fmla="*/ 1531815 h 1946030"/>
              <a:gd name="connsiteX6" fmla="*/ 110871 w 2478933"/>
              <a:gd name="connsiteY6" fmla="*/ 1484923 h 1946030"/>
              <a:gd name="connsiteX7" fmla="*/ 118686 w 2478933"/>
              <a:gd name="connsiteY7" fmla="*/ 1461477 h 1946030"/>
              <a:gd name="connsiteX8" fmla="*/ 149948 w 2478933"/>
              <a:gd name="connsiteY8" fmla="*/ 1414584 h 1946030"/>
              <a:gd name="connsiteX9" fmla="*/ 181209 w 2478933"/>
              <a:gd name="connsiteY9" fmla="*/ 1367692 h 1946030"/>
              <a:gd name="connsiteX10" fmla="*/ 189025 w 2478933"/>
              <a:gd name="connsiteY10" fmla="*/ 1344246 h 1946030"/>
              <a:gd name="connsiteX11" fmla="*/ 212471 w 2478933"/>
              <a:gd name="connsiteY11" fmla="*/ 1320800 h 1946030"/>
              <a:gd name="connsiteX12" fmla="*/ 228102 w 2478933"/>
              <a:gd name="connsiteY12" fmla="*/ 1297353 h 1946030"/>
              <a:gd name="connsiteX13" fmla="*/ 235917 w 2478933"/>
              <a:gd name="connsiteY13" fmla="*/ 1273907 h 1946030"/>
              <a:gd name="connsiteX14" fmla="*/ 267179 w 2478933"/>
              <a:gd name="connsiteY14" fmla="*/ 1227015 h 1946030"/>
              <a:gd name="connsiteX15" fmla="*/ 298440 w 2478933"/>
              <a:gd name="connsiteY15" fmla="*/ 1187938 h 1946030"/>
              <a:gd name="connsiteX16" fmla="*/ 329702 w 2478933"/>
              <a:gd name="connsiteY16" fmla="*/ 1148861 h 1946030"/>
              <a:gd name="connsiteX17" fmla="*/ 368779 w 2478933"/>
              <a:gd name="connsiteY17" fmla="*/ 1101969 h 1946030"/>
              <a:gd name="connsiteX18" fmla="*/ 384409 w 2478933"/>
              <a:gd name="connsiteY18" fmla="*/ 1078523 h 1946030"/>
              <a:gd name="connsiteX19" fmla="*/ 407856 w 2478933"/>
              <a:gd name="connsiteY19" fmla="*/ 1070707 h 1946030"/>
              <a:gd name="connsiteX20" fmla="*/ 446933 w 2478933"/>
              <a:gd name="connsiteY20" fmla="*/ 1000369 h 1946030"/>
              <a:gd name="connsiteX21" fmla="*/ 470379 w 2478933"/>
              <a:gd name="connsiteY21" fmla="*/ 984738 h 1946030"/>
              <a:gd name="connsiteX22" fmla="*/ 517271 w 2478933"/>
              <a:gd name="connsiteY22" fmla="*/ 937846 h 1946030"/>
              <a:gd name="connsiteX23" fmla="*/ 564163 w 2478933"/>
              <a:gd name="connsiteY23" fmla="*/ 890953 h 1946030"/>
              <a:gd name="connsiteX24" fmla="*/ 579794 w 2478933"/>
              <a:gd name="connsiteY24" fmla="*/ 867507 h 1946030"/>
              <a:gd name="connsiteX25" fmla="*/ 603240 w 2478933"/>
              <a:gd name="connsiteY25" fmla="*/ 859692 h 1946030"/>
              <a:gd name="connsiteX26" fmla="*/ 634502 w 2478933"/>
              <a:gd name="connsiteY26" fmla="*/ 812800 h 1946030"/>
              <a:gd name="connsiteX27" fmla="*/ 657948 w 2478933"/>
              <a:gd name="connsiteY27" fmla="*/ 781538 h 1946030"/>
              <a:gd name="connsiteX28" fmla="*/ 704840 w 2478933"/>
              <a:gd name="connsiteY28" fmla="*/ 734646 h 1946030"/>
              <a:gd name="connsiteX29" fmla="*/ 743917 w 2478933"/>
              <a:gd name="connsiteY29" fmla="*/ 679938 h 1946030"/>
              <a:gd name="connsiteX30" fmla="*/ 775179 w 2478933"/>
              <a:gd name="connsiteY30" fmla="*/ 633046 h 1946030"/>
              <a:gd name="connsiteX31" fmla="*/ 837702 w 2478933"/>
              <a:gd name="connsiteY31" fmla="*/ 539261 h 1946030"/>
              <a:gd name="connsiteX32" fmla="*/ 853333 w 2478933"/>
              <a:gd name="connsiteY32" fmla="*/ 515815 h 1946030"/>
              <a:gd name="connsiteX33" fmla="*/ 868963 w 2478933"/>
              <a:gd name="connsiteY33" fmla="*/ 492369 h 1946030"/>
              <a:gd name="connsiteX34" fmla="*/ 892409 w 2478933"/>
              <a:gd name="connsiteY34" fmla="*/ 468923 h 1946030"/>
              <a:gd name="connsiteX35" fmla="*/ 915856 w 2478933"/>
              <a:gd name="connsiteY35" fmla="*/ 453292 h 1946030"/>
              <a:gd name="connsiteX36" fmla="*/ 923671 w 2478933"/>
              <a:gd name="connsiteY36" fmla="*/ 429846 h 1946030"/>
              <a:gd name="connsiteX37" fmla="*/ 970563 w 2478933"/>
              <a:gd name="connsiteY37" fmla="*/ 390769 h 1946030"/>
              <a:gd name="connsiteX38" fmla="*/ 1009640 w 2478933"/>
              <a:gd name="connsiteY38" fmla="*/ 351692 h 1946030"/>
              <a:gd name="connsiteX39" fmla="*/ 1056533 w 2478933"/>
              <a:gd name="connsiteY39" fmla="*/ 304800 h 1946030"/>
              <a:gd name="connsiteX40" fmla="*/ 1079979 w 2478933"/>
              <a:gd name="connsiteY40" fmla="*/ 296984 h 1946030"/>
              <a:gd name="connsiteX41" fmla="*/ 1150317 w 2478933"/>
              <a:gd name="connsiteY41" fmla="*/ 250092 h 1946030"/>
              <a:gd name="connsiteX42" fmla="*/ 1173763 w 2478933"/>
              <a:gd name="connsiteY42" fmla="*/ 234461 h 1946030"/>
              <a:gd name="connsiteX43" fmla="*/ 1197209 w 2478933"/>
              <a:gd name="connsiteY43" fmla="*/ 226646 h 1946030"/>
              <a:gd name="connsiteX44" fmla="*/ 1290994 w 2478933"/>
              <a:gd name="connsiteY44" fmla="*/ 179753 h 1946030"/>
              <a:gd name="connsiteX45" fmla="*/ 1345702 w 2478933"/>
              <a:gd name="connsiteY45" fmla="*/ 171938 h 1946030"/>
              <a:gd name="connsiteX46" fmla="*/ 1369148 w 2478933"/>
              <a:gd name="connsiteY46" fmla="*/ 164123 h 1946030"/>
              <a:gd name="connsiteX47" fmla="*/ 1408225 w 2478933"/>
              <a:gd name="connsiteY47" fmla="*/ 148492 h 1946030"/>
              <a:gd name="connsiteX48" fmla="*/ 1439486 w 2478933"/>
              <a:gd name="connsiteY48" fmla="*/ 140677 h 1946030"/>
              <a:gd name="connsiteX49" fmla="*/ 1494194 w 2478933"/>
              <a:gd name="connsiteY49" fmla="*/ 101600 h 1946030"/>
              <a:gd name="connsiteX50" fmla="*/ 1517640 w 2478933"/>
              <a:gd name="connsiteY50" fmla="*/ 78153 h 1946030"/>
              <a:gd name="connsiteX51" fmla="*/ 1556717 w 2478933"/>
              <a:gd name="connsiteY51" fmla="*/ 70338 h 1946030"/>
              <a:gd name="connsiteX52" fmla="*/ 1603609 w 2478933"/>
              <a:gd name="connsiteY52" fmla="*/ 54707 h 1946030"/>
              <a:gd name="connsiteX53" fmla="*/ 1627056 w 2478933"/>
              <a:gd name="connsiteY53" fmla="*/ 46892 h 1946030"/>
              <a:gd name="connsiteX54" fmla="*/ 1752102 w 2478933"/>
              <a:gd name="connsiteY54" fmla="*/ 31261 h 1946030"/>
              <a:gd name="connsiteX55" fmla="*/ 1877148 w 2478933"/>
              <a:gd name="connsiteY55" fmla="*/ 7815 h 1946030"/>
              <a:gd name="connsiteX56" fmla="*/ 2033456 w 2478933"/>
              <a:gd name="connsiteY56" fmla="*/ 0 h 1946030"/>
              <a:gd name="connsiteX57" fmla="*/ 2197579 w 2478933"/>
              <a:gd name="connsiteY57" fmla="*/ 7815 h 1946030"/>
              <a:gd name="connsiteX58" fmla="*/ 2244471 w 2478933"/>
              <a:gd name="connsiteY58" fmla="*/ 23446 h 1946030"/>
              <a:gd name="connsiteX59" fmla="*/ 2275733 w 2478933"/>
              <a:gd name="connsiteY59" fmla="*/ 31261 h 1946030"/>
              <a:gd name="connsiteX60" fmla="*/ 2299179 w 2478933"/>
              <a:gd name="connsiteY60" fmla="*/ 46892 h 1946030"/>
              <a:gd name="connsiteX61" fmla="*/ 2338256 w 2478933"/>
              <a:gd name="connsiteY61" fmla="*/ 54707 h 1946030"/>
              <a:gd name="connsiteX62" fmla="*/ 2361702 w 2478933"/>
              <a:gd name="connsiteY62" fmla="*/ 78153 h 1946030"/>
              <a:gd name="connsiteX63" fmla="*/ 2385148 w 2478933"/>
              <a:gd name="connsiteY63" fmla="*/ 85969 h 1946030"/>
              <a:gd name="connsiteX64" fmla="*/ 2392963 w 2478933"/>
              <a:gd name="connsiteY64" fmla="*/ 109415 h 1946030"/>
              <a:gd name="connsiteX65" fmla="*/ 2455486 w 2478933"/>
              <a:gd name="connsiteY65" fmla="*/ 187569 h 1946030"/>
              <a:gd name="connsiteX66" fmla="*/ 2471117 w 2478933"/>
              <a:gd name="connsiteY66" fmla="*/ 234461 h 1946030"/>
              <a:gd name="connsiteX67" fmla="*/ 2478933 w 2478933"/>
              <a:gd name="connsiteY67" fmla="*/ 257907 h 1946030"/>
              <a:gd name="connsiteX68" fmla="*/ 2471117 w 2478933"/>
              <a:gd name="connsiteY68" fmla="*/ 359507 h 1946030"/>
              <a:gd name="connsiteX69" fmla="*/ 2455486 w 2478933"/>
              <a:gd name="connsiteY69" fmla="*/ 414215 h 1946030"/>
              <a:gd name="connsiteX70" fmla="*/ 2447671 w 2478933"/>
              <a:gd name="connsiteY70" fmla="*/ 445477 h 1946030"/>
              <a:gd name="connsiteX71" fmla="*/ 2416409 w 2478933"/>
              <a:gd name="connsiteY71" fmla="*/ 570523 h 1946030"/>
              <a:gd name="connsiteX72" fmla="*/ 2408594 w 2478933"/>
              <a:gd name="connsiteY72" fmla="*/ 593969 h 1946030"/>
              <a:gd name="connsiteX73" fmla="*/ 2400779 w 2478933"/>
              <a:gd name="connsiteY73" fmla="*/ 617415 h 1946030"/>
              <a:gd name="connsiteX74" fmla="*/ 2385148 w 2478933"/>
              <a:gd name="connsiteY74" fmla="*/ 640861 h 1946030"/>
              <a:gd name="connsiteX75" fmla="*/ 2369517 w 2478933"/>
              <a:gd name="connsiteY75" fmla="*/ 672123 h 1946030"/>
              <a:gd name="connsiteX76" fmla="*/ 2346071 w 2478933"/>
              <a:gd name="connsiteY76" fmla="*/ 687753 h 1946030"/>
              <a:gd name="connsiteX77" fmla="*/ 2314809 w 2478933"/>
              <a:gd name="connsiteY77" fmla="*/ 734646 h 1946030"/>
              <a:gd name="connsiteX78" fmla="*/ 2291363 w 2478933"/>
              <a:gd name="connsiteY78" fmla="*/ 758092 h 1946030"/>
              <a:gd name="connsiteX79" fmla="*/ 2236656 w 2478933"/>
              <a:gd name="connsiteY79" fmla="*/ 820615 h 1946030"/>
              <a:gd name="connsiteX80" fmla="*/ 2174133 w 2478933"/>
              <a:gd name="connsiteY80" fmla="*/ 875323 h 1946030"/>
              <a:gd name="connsiteX81" fmla="*/ 2127240 w 2478933"/>
              <a:gd name="connsiteY81" fmla="*/ 906584 h 1946030"/>
              <a:gd name="connsiteX82" fmla="*/ 2080348 w 2478933"/>
              <a:gd name="connsiteY82" fmla="*/ 953477 h 1946030"/>
              <a:gd name="connsiteX83" fmla="*/ 2033456 w 2478933"/>
              <a:gd name="connsiteY83" fmla="*/ 976923 h 1946030"/>
              <a:gd name="connsiteX84" fmla="*/ 2010009 w 2478933"/>
              <a:gd name="connsiteY84" fmla="*/ 992553 h 1946030"/>
              <a:gd name="connsiteX85" fmla="*/ 1963117 w 2478933"/>
              <a:gd name="connsiteY85" fmla="*/ 1008184 h 1946030"/>
              <a:gd name="connsiteX86" fmla="*/ 1892779 w 2478933"/>
              <a:gd name="connsiteY86" fmla="*/ 1031630 h 1946030"/>
              <a:gd name="connsiteX87" fmla="*/ 1822440 w 2478933"/>
              <a:gd name="connsiteY87" fmla="*/ 1055077 h 1946030"/>
              <a:gd name="connsiteX88" fmla="*/ 1798994 w 2478933"/>
              <a:gd name="connsiteY88" fmla="*/ 1062892 h 1946030"/>
              <a:gd name="connsiteX89" fmla="*/ 1775548 w 2478933"/>
              <a:gd name="connsiteY89" fmla="*/ 1070707 h 1946030"/>
              <a:gd name="connsiteX90" fmla="*/ 1720840 w 2478933"/>
              <a:gd name="connsiteY90" fmla="*/ 1094153 h 1946030"/>
              <a:gd name="connsiteX91" fmla="*/ 1697394 w 2478933"/>
              <a:gd name="connsiteY91" fmla="*/ 1109784 h 1946030"/>
              <a:gd name="connsiteX92" fmla="*/ 1650502 w 2478933"/>
              <a:gd name="connsiteY92" fmla="*/ 1117600 h 1946030"/>
              <a:gd name="connsiteX93" fmla="*/ 1627056 w 2478933"/>
              <a:gd name="connsiteY93" fmla="*/ 1125415 h 1946030"/>
              <a:gd name="connsiteX94" fmla="*/ 1603609 w 2478933"/>
              <a:gd name="connsiteY94" fmla="*/ 1141046 h 1946030"/>
              <a:gd name="connsiteX95" fmla="*/ 1525456 w 2478933"/>
              <a:gd name="connsiteY95" fmla="*/ 1172307 h 1946030"/>
              <a:gd name="connsiteX96" fmla="*/ 1502009 w 2478933"/>
              <a:gd name="connsiteY96" fmla="*/ 1187938 h 1946030"/>
              <a:gd name="connsiteX97" fmla="*/ 1455117 w 2478933"/>
              <a:gd name="connsiteY97" fmla="*/ 1203569 h 1946030"/>
              <a:gd name="connsiteX98" fmla="*/ 1431671 w 2478933"/>
              <a:gd name="connsiteY98" fmla="*/ 1227015 h 1946030"/>
              <a:gd name="connsiteX99" fmla="*/ 1408225 w 2478933"/>
              <a:gd name="connsiteY99" fmla="*/ 1234830 h 1946030"/>
              <a:gd name="connsiteX100" fmla="*/ 1345702 w 2478933"/>
              <a:gd name="connsiteY100" fmla="*/ 1266092 h 1946030"/>
              <a:gd name="connsiteX101" fmla="*/ 1298809 w 2478933"/>
              <a:gd name="connsiteY101" fmla="*/ 1281723 h 1946030"/>
              <a:gd name="connsiteX102" fmla="*/ 1251917 w 2478933"/>
              <a:gd name="connsiteY102" fmla="*/ 1312984 h 1946030"/>
              <a:gd name="connsiteX103" fmla="*/ 1228471 w 2478933"/>
              <a:gd name="connsiteY103" fmla="*/ 1328615 h 1946030"/>
              <a:gd name="connsiteX104" fmla="*/ 1181579 w 2478933"/>
              <a:gd name="connsiteY104" fmla="*/ 1344246 h 1946030"/>
              <a:gd name="connsiteX105" fmla="*/ 1158133 w 2478933"/>
              <a:gd name="connsiteY105" fmla="*/ 1359877 h 1946030"/>
              <a:gd name="connsiteX106" fmla="*/ 1134686 w 2478933"/>
              <a:gd name="connsiteY106" fmla="*/ 1383323 h 1946030"/>
              <a:gd name="connsiteX107" fmla="*/ 1103425 w 2478933"/>
              <a:gd name="connsiteY107" fmla="*/ 1391138 h 1946030"/>
              <a:gd name="connsiteX108" fmla="*/ 1056533 w 2478933"/>
              <a:gd name="connsiteY108" fmla="*/ 1438030 h 1946030"/>
              <a:gd name="connsiteX109" fmla="*/ 1009640 w 2478933"/>
              <a:gd name="connsiteY109" fmla="*/ 1461477 h 1946030"/>
              <a:gd name="connsiteX110" fmla="*/ 994009 w 2478933"/>
              <a:gd name="connsiteY110" fmla="*/ 1484923 h 1946030"/>
              <a:gd name="connsiteX111" fmla="*/ 947117 w 2478933"/>
              <a:gd name="connsiteY111" fmla="*/ 1516184 h 1946030"/>
              <a:gd name="connsiteX112" fmla="*/ 908040 w 2478933"/>
              <a:gd name="connsiteY112" fmla="*/ 1555261 h 1946030"/>
              <a:gd name="connsiteX113" fmla="*/ 884594 w 2478933"/>
              <a:gd name="connsiteY113" fmla="*/ 1578707 h 1946030"/>
              <a:gd name="connsiteX114" fmla="*/ 837702 w 2478933"/>
              <a:gd name="connsiteY114" fmla="*/ 1609969 h 1946030"/>
              <a:gd name="connsiteX115" fmla="*/ 790809 w 2478933"/>
              <a:gd name="connsiteY115" fmla="*/ 1656861 h 1946030"/>
              <a:gd name="connsiteX116" fmla="*/ 767363 w 2478933"/>
              <a:gd name="connsiteY116" fmla="*/ 1680307 h 1946030"/>
              <a:gd name="connsiteX117" fmla="*/ 751733 w 2478933"/>
              <a:gd name="connsiteY117" fmla="*/ 1703753 h 1946030"/>
              <a:gd name="connsiteX118" fmla="*/ 728286 w 2478933"/>
              <a:gd name="connsiteY118" fmla="*/ 1711569 h 1946030"/>
              <a:gd name="connsiteX119" fmla="*/ 712656 w 2478933"/>
              <a:gd name="connsiteY119" fmla="*/ 1735015 h 1946030"/>
              <a:gd name="connsiteX120" fmla="*/ 665763 w 2478933"/>
              <a:gd name="connsiteY120" fmla="*/ 1774092 h 1946030"/>
              <a:gd name="connsiteX121" fmla="*/ 642317 w 2478933"/>
              <a:gd name="connsiteY121" fmla="*/ 1805353 h 1946030"/>
              <a:gd name="connsiteX122" fmla="*/ 571979 w 2478933"/>
              <a:gd name="connsiteY122" fmla="*/ 1844430 h 1946030"/>
              <a:gd name="connsiteX123" fmla="*/ 548533 w 2478933"/>
              <a:gd name="connsiteY123" fmla="*/ 1860061 h 1946030"/>
              <a:gd name="connsiteX124" fmla="*/ 501640 w 2478933"/>
              <a:gd name="connsiteY124" fmla="*/ 1875692 h 1946030"/>
              <a:gd name="connsiteX125" fmla="*/ 478194 w 2478933"/>
              <a:gd name="connsiteY125" fmla="*/ 1891323 h 1946030"/>
              <a:gd name="connsiteX126" fmla="*/ 431302 w 2478933"/>
              <a:gd name="connsiteY126" fmla="*/ 1906953 h 1946030"/>
              <a:gd name="connsiteX127" fmla="*/ 384409 w 2478933"/>
              <a:gd name="connsiteY127" fmla="*/ 1922584 h 1946030"/>
              <a:gd name="connsiteX128" fmla="*/ 337517 w 2478933"/>
              <a:gd name="connsiteY128" fmla="*/ 1938215 h 1946030"/>
              <a:gd name="connsiteX129" fmla="*/ 220286 w 2478933"/>
              <a:gd name="connsiteY129" fmla="*/ 1946030 h 1946030"/>
              <a:gd name="connsiteX130" fmla="*/ 87425 w 2478933"/>
              <a:gd name="connsiteY130" fmla="*/ 1938215 h 1946030"/>
              <a:gd name="connsiteX131" fmla="*/ 71794 w 2478933"/>
              <a:gd name="connsiteY131" fmla="*/ 1906953 h 1946030"/>
              <a:gd name="connsiteX132" fmla="*/ 24902 w 2478933"/>
              <a:gd name="connsiteY132" fmla="*/ 1860061 h 1946030"/>
              <a:gd name="connsiteX133" fmla="*/ 9271 w 2478933"/>
              <a:gd name="connsiteY133" fmla="*/ 1836615 h 1946030"/>
              <a:gd name="connsiteX134" fmla="*/ 9271 w 2478933"/>
              <a:gd name="connsiteY134" fmla="*/ 1820984 h 194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478933" h="1946030">
                <a:moveTo>
                  <a:pt x="9271" y="1820984"/>
                </a:moveTo>
                <a:cubicBezTo>
                  <a:pt x="14481" y="1807958"/>
                  <a:pt x="35486" y="1783696"/>
                  <a:pt x="40533" y="1758461"/>
                </a:cubicBezTo>
                <a:cubicBezTo>
                  <a:pt x="56305" y="1679601"/>
                  <a:pt x="36119" y="1728210"/>
                  <a:pt x="63979" y="1672492"/>
                </a:cubicBezTo>
                <a:cubicBezTo>
                  <a:pt x="66584" y="1662071"/>
                  <a:pt x="70028" y="1651825"/>
                  <a:pt x="71794" y="1641230"/>
                </a:cubicBezTo>
                <a:cubicBezTo>
                  <a:pt x="75247" y="1620513"/>
                  <a:pt x="75208" y="1599244"/>
                  <a:pt x="79609" y="1578707"/>
                </a:cubicBezTo>
                <a:cubicBezTo>
                  <a:pt x="83061" y="1562597"/>
                  <a:pt x="90030" y="1547446"/>
                  <a:pt x="95240" y="1531815"/>
                </a:cubicBezTo>
                <a:lnTo>
                  <a:pt x="110871" y="1484923"/>
                </a:lnTo>
                <a:cubicBezTo>
                  <a:pt x="113476" y="1477108"/>
                  <a:pt x="114116" y="1468331"/>
                  <a:pt x="118686" y="1461477"/>
                </a:cubicBezTo>
                <a:lnTo>
                  <a:pt x="149948" y="1414584"/>
                </a:lnTo>
                <a:cubicBezTo>
                  <a:pt x="168529" y="1358838"/>
                  <a:pt x="142182" y="1426231"/>
                  <a:pt x="181209" y="1367692"/>
                </a:cubicBezTo>
                <a:cubicBezTo>
                  <a:pt x="185779" y="1360837"/>
                  <a:pt x="184455" y="1351101"/>
                  <a:pt x="189025" y="1344246"/>
                </a:cubicBezTo>
                <a:cubicBezTo>
                  <a:pt x="195156" y="1335050"/>
                  <a:pt x="205395" y="1329291"/>
                  <a:pt x="212471" y="1320800"/>
                </a:cubicBezTo>
                <a:cubicBezTo>
                  <a:pt x="218484" y="1313584"/>
                  <a:pt x="222892" y="1305169"/>
                  <a:pt x="228102" y="1297353"/>
                </a:cubicBezTo>
                <a:cubicBezTo>
                  <a:pt x="230707" y="1289538"/>
                  <a:pt x="231916" y="1281108"/>
                  <a:pt x="235917" y="1273907"/>
                </a:cubicBezTo>
                <a:cubicBezTo>
                  <a:pt x="245040" y="1257485"/>
                  <a:pt x="267179" y="1227015"/>
                  <a:pt x="267179" y="1227015"/>
                </a:cubicBezTo>
                <a:cubicBezTo>
                  <a:pt x="286821" y="1168086"/>
                  <a:pt x="258041" y="1238436"/>
                  <a:pt x="298440" y="1187938"/>
                </a:cubicBezTo>
                <a:cubicBezTo>
                  <a:pt x="341583" y="1134009"/>
                  <a:pt x="262509" y="1193657"/>
                  <a:pt x="329702" y="1148861"/>
                </a:cubicBezTo>
                <a:cubicBezTo>
                  <a:pt x="368515" y="1090642"/>
                  <a:pt x="318627" y="1162152"/>
                  <a:pt x="368779" y="1101969"/>
                </a:cubicBezTo>
                <a:cubicBezTo>
                  <a:pt x="374792" y="1094753"/>
                  <a:pt x="377075" y="1084391"/>
                  <a:pt x="384409" y="1078523"/>
                </a:cubicBezTo>
                <a:cubicBezTo>
                  <a:pt x="390842" y="1073376"/>
                  <a:pt x="400040" y="1073312"/>
                  <a:pt x="407856" y="1070707"/>
                </a:cubicBezTo>
                <a:cubicBezTo>
                  <a:pt x="416000" y="1046274"/>
                  <a:pt x="423897" y="1015727"/>
                  <a:pt x="446933" y="1000369"/>
                </a:cubicBezTo>
                <a:cubicBezTo>
                  <a:pt x="454748" y="995159"/>
                  <a:pt x="463359" y="990978"/>
                  <a:pt x="470379" y="984738"/>
                </a:cubicBezTo>
                <a:cubicBezTo>
                  <a:pt x="486901" y="970052"/>
                  <a:pt x="501640" y="953477"/>
                  <a:pt x="517271" y="937846"/>
                </a:cubicBezTo>
                <a:lnTo>
                  <a:pt x="564163" y="890953"/>
                </a:lnTo>
                <a:cubicBezTo>
                  <a:pt x="569373" y="883138"/>
                  <a:pt x="572459" y="873375"/>
                  <a:pt x="579794" y="867507"/>
                </a:cubicBezTo>
                <a:cubicBezTo>
                  <a:pt x="586227" y="862361"/>
                  <a:pt x="595425" y="862297"/>
                  <a:pt x="603240" y="859692"/>
                </a:cubicBezTo>
                <a:cubicBezTo>
                  <a:pt x="616535" y="819810"/>
                  <a:pt x="602569" y="850056"/>
                  <a:pt x="634502" y="812800"/>
                </a:cubicBezTo>
                <a:cubicBezTo>
                  <a:pt x="642979" y="802910"/>
                  <a:pt x="649234" y="791220"/>
                  <a:pt x="657948" y="781538"/>
                </a:cubicBezTo>
                <a:cubicBezTo>
                  <a:pt x="672735" y="765107"/>
                  <a:pt x="694954" y="754417"/>
                  <a:pt x="704840" y="734646"/>
                </a:cubicBezTo>
                <a:cubicBezTo>
                  <a:pt x="738772" y="666781"/>
                  <a:pt x="699560" y="736968"/>
                  <a:pt x="743917" y="679938"/>
                </a:cubicBezTo>
                <a:cubicBezTo>
                  <a:pt x="755450" y="665109"/>
                  <a:pt x="764758" y="648677"/>
                  <a:pt x="775179" y="633046"/>
                </a:cubicBezTo>
                <a:lnTo>
                  <a:pt x="837702" y="539261"/>
                </a:lnTo>
                <a:lnTo>
                  <a:pt x="853333" y="515815"/>
                </a:lnTo>
                <a:cubicBezTo>
                  <a:pt x="858543" y="508000"/>
                  <a:pt x="862321" y="499011"/>
                  <a:pt x="868963" y="492369"/>
                </a:cubicBezTo>
                <a:cubicBezTo>
                  <a:pt x="876778" y="484554"/>
                  <a:pt x="883918" y="475999"/>
                  <a:pt x="892409" y="468923"/>
                </a:cubicBezTo>
                <a:cubicBezTo>
                  <a:pt x="899625" y="462910"/>
                  <a:pt x="908040" y="458502"/>
                  <a:pt x="915856" y="453292"/>
                </a:cubicBezTo>
                <a:cubicBezTo>
                  <a:pt x="918461" y="445477"/>
                  <a:pt x="919101" y="436700"/>
                  <a:pt x="923671" y="429846"/>
                </a:cubicBezTo>
                <a:cubicBezTo>
                  <a:pt x="935706" y="411794"/>
                  <a:pt x="953263" y="402302"/>
                  <a:pt x="970563" y="390769"/>
                </a:cubicBezTo>
                <a:cubicBezTo>
                  <a:pt x="1002771" y="342457"/>
                  <a:pt x="967012" y="389584"/>
                  <a:pt x="1009640" y="351692"/>
                </a:cubicBezTo>
                <a:cubicBezTo>
                  <a:pt x="1026162" y="337006"/>
                  <a:pt x="1035562" y="311791"/>
                  <a:pt x="1056533" y="304800"/>
                </a:cubicBezTo>
                <a:cubicBezTo>
                  <a:pt x="1064348" y="302195"/>
                  <a:pt x="1072778" y="300985"/>
                  <a:pt x="1079979" y="296984"/>
                </a:cubicBezTo>
                <a:cubicBezTo>
                  <a:pt x="1079989" y="296978"/>
                  <a:pt x="1138589" y="257911"/>
                  <a:pt x="1150317" y="250092"/>
                </a:cubicBezTo>
                <a:cubicBezTo>
                  <a:pt x="1158132" y="244882"/>
                  <a:pt x="1164852" y="237431"/>
                  <a:pt x="1173763" y="234461"/>
                </a:cubicBezTo>
                <a:lnTo>
                  <a:pt x="1197209" y="226646"/>
                </a:lnTo>
                <a:cubicBezTo>
                  <a:pt x="1249437" y="194004"/>
                  <a:pt x="1244370" y="188230"/>
                  <a:pt x="1290994" y="179753"/>
                </a:cubicBezTo>
                <a:cubicBezTo>
                  <a:pt x="1309118" y="176458"/>
                  <a:pt x="1327466" y="174543"/>
                  <a:pt x="1345702" y="171938"/>
                </a:cubicBezTo>
                <a:cubicBezTo>
                  <a:pt x="1353517" y="169333"/>
                  <a:pt x="1361434" y="167016"/>
                  <a:pt x="1369148" y="164123"/>
                </a:cubicBezTo>
                <a:cubicBezTo>
                  <a:pt x="1382284" y="159197"/>
                  <a:pt x="1394916" y="152928"/>
                  <a:pt x="1408225" y="148492"/>
                </a:cubicBezTo>
                <a:cubicBezTo>
                  <a:pt x="1418415" y="145095"/>
                  <a:pt x="1429066" y="143282"/>
                  <a:pt x="1439486" y="140677"/>
                </a:cubicBezTo>
                <a:cubicBezTo>
                  <a:pt x="1543535" y="36628"/>
                  <a:pt x="1419336" y="151507"/>
                  <a:pt x="1494194" y="101600"/>
                </a:cubicBezTo>
                <a:cubicBezTo>
                  <a:pt x="1503390" y="95469"/>
                  <a:pt x="1507754" y="83096"/>
                  <a:pt x="1517640" y="78153"/>
                </a:cubicBezTo>
                <a:cubicBezTo>
                  <a:pt x="1529521" y="72212"/>
                  <a:pt x="1543901" y="73833"/>
                  <a:pt x="1556717" y="70338"/>
                </a:cubicBezTo>
                <a:cubicBezTo>
                  <a:pt x="1572613" y="66003"/>
                  <a:pt x="1587978" y="59917"/>
                  <a:pt x="1603609" y="54707"/>
                </a:cubicBezTo>
                <a:cubicBezTo>
                  <a:pt x="1611425" y="52102"/>
                  <a:pt x="1618881" y="47914"/>
                  <a:pt x="1627056" y="46892"/>
                </a:cubicBezTo>
                <a:cubicBezTo>
                  <a:pt x="1668738" y="41682"/>
                  <a:pt x="1711350" y="41449"/>
                  <a:pt x="1752102" y="31261"/>
                </a:cubicBezTo>
                <a:cubicBezTo>
                  <a:pt x="1793473" y="20919"/>
                  <a:pt x="1833660" y="9989"/>
                  <a:pt x="1877148" y="7815"/>
                </a:cubicBezTo>
                <a:lnTo>
                  <a:pt x="2033456" y="0"/>
                </a:lnTo>
                <a:cubicBezTo>
                  <a:pt x="2088164" y="2605"/>
                  <a:pt x="2143144" y="1767"/>
                  <a:pt x="2197579" y="7815"/>
                </a:cubicBezTo>
                <a:cubicBezTo>
                  <a:pt x="2213954" y="9634"/>
                  <a:pt x="2228487" y="19450"/>
                  <a:pt x="2244471" y="23446"/>
                </a:cubicBezTo>
                <a:lnTo>
                  <a:pt x="2275733" y="31261"/>
                </a:lnTo>
                <a:cubicBezTo>
                  <a:pt x="2283548" y="36471"/>
                  <a:pt x="2290384" y="43594"/>
                  <a:pt x="2299179" y="46892"/>
                </a:cubicBezTo>
                <a:cubicBezTo>
                  <a:pt x="2311617" y="51556"/>
                  <a:pt x="2326375" y="48766"/>
                  <a:pt x="2338256" y="54707"/>
                </a:cubicBezTo>
                <a:cubicBezTo>
                  <a:pt x="2348142" y="59650"/>
                  <a:pt x="2352506" y="72022"/>
                  <a:pt x="2361702" y="78153"/>
                </a:cubicBezTo>
                <a:cubicBezTo>
                  <a:pt x="2368557" y="82723"/>
                  <a:pt x="2377333" y="83364"/>
                  <a:pt x="2385148" y="85969"/>
                </a:cubicBezTo>
                <a:cubicBezTo>
                  <a:pt x="2387753" y="93784"/>
                  <a:pt x="2388175" y="102711"/>
                  <a:pt x="2392963" y="109415"/>
                </a:cubicBezTo>
                <a:cubicBezTo>
                  <a:pt x="2419643" y="146767"/>
                  <a:pt x="2438824" y="137585"/>
                  <a:pt x="2455486" y="187569"/>
                </a:cubicBezTo>
                <a:lnTo>
                  <a:pt x="2471117" y="234461"/>
                </a:lnTo>
                <a:lnTo>
                  <a:pt x="2478933" y="257907"/>
                </a:lnTo>
                <a:cubicBezTo>
                  <a:pt x="2476328" y="291774"/>
                  <a:pt x="2475086" y="325773"/>
                  <a:pt x="2471117" y="359507"/>
                </a:cubicBezTo>
                <a:cubicBezTo>
                  <a:pt x="2468672" y="380285"/>
                  <a:pt x="2461048" y="394749"/>
                  <a:pt x="2455486" y="414215"/>
                </a:cubicBezTo>
                <a:cubicBezTo>
                  <a:pt x="2452535" y="424543"/>
                  <a:pt x="2449922" y="434974"/>
                  <a:pt x="2447671" y="445477"/>
                </a:cubicBezTo>
                <a:cubicBezTo>
                  <a:pt x="2425037" y="551104"/>
                  <a:pt x="2442781" y="491407"/>
                  <a:pt x="2416409" y="570523"/>
                </a:cubicBezTo>
                <a:lnTo>
                  <a:pt x="2408594" y="593969"/>
                </a:lnTo>
                <a:cubicBezTo>
                  <a:pt x="2405989" y="601784"/>
                  <a:pt x="2405349" y="610561"/>
                  <a:pt x="2400779" y="617415"/>
                </a:cubicBezTo>
                <a:cubicBezTo>
                  <a:pt x="2395569" y="625230"/>
                  <a:pt x="2389808" y="632706"/>
                  <a:pt x="2385148" y="640861"/>
                </a:cubicBezTo>
                <a:cubicBezTo>
                  <a:pt x="2379368" y="650977"/>
                  <a:pt x="2376976" y="663173"/>
                  <a:pt x="2369517" y="672123"/>
                </a:cubicBezTo>
                <a:cubicBezTo>
                  <a:pt x="2363504" y="679339"/>
                  <a:pt x="2353886" y="682543"/>
                  <a:pt x="2346071" y="687753"/>
                </a:cubicBezTo>
                <a:cubicBezTo>
                  <a:pt x="2335650" y="703384"/>
                  <a:pt x="2328093" y="721362"/>
                  <a:pt x="2314809" y="734646"/>
                </a:cubicBezTo>
                <a:cubicBezTo>
                  <a:pt x="2306994" y="742461"/>
                  <a:pt x="2298149" y="749368"/>
                  <a:pt x="2291363" y="758092"/>
                </a:cubicBezTo>
                <a:cubicBezTo>
                  <a:pt x="2242267" y="821216"/>
                  <a:pt x="2282045" y="790355"/>
                  <a:pt x="2236656" y="820615"/>
                </a:cubicBezTo>
                <a:cubicBezTo>
                  <a:pt x="2192372" y="887040"/>
                  <a:pt x="2265305" y="784155"/>
                  <a:pt x="2174133" y="875323"/>
                </a:cubicBezTo>
                <a:cubicBezTo>
                  <a:pt x="2144861" y="904594"/>
                  <a:pt x="2161172" y="895274"/>
                  <a:pt x="2127240" y="906584"/>
                </a:cubicBezTo>
                <a:cubicBezTo>
                  <a:pt x="2111609" y="922215"/>
                  <a:pt x="2098741" y="941216"/>
                  <a:pt x="2080348" y="953477"/>
                </a:cubicBezTo>
                <a:cubicBezTo>
                  <a:pt x="2013161" y="998267"/>
                  <a:pt x="2098165" y="944569"/>
                  <a:pt x="2033456" y="976923"/>
                </a:cubicBezTo>
                <a:cubicBezTo>
                  <a:pt x="2025055" y="981124"/>
                  <a:pt x="2018592" y="988738"/>
                  <a:pt x="2010009" y="992553"/>
                </a:cubicBezTo>
                <a:cubicBezTo>
                  <a:pt x="1994953" y="999244"/>
                  <a:pt x="1978748" y="1002974"/>
                  <a:pt x="1963117" y="1008184"/>
                </a:cubicBezTo>
                <a:lnTo>
                  <a:pt x="1892779" y="1031630"/>
                </a:lnTo>
                <a:lnTo>
                  <a:pt x="1822440" y="1055077"/>
                </a:lnTo>
                <a:lnTo>
                  <a:pt x="1798994" y="1062892"/>
                </a:lnTo>
                <a:lnTo>
                  <a:pt x="1775548" y="1070707"/>
                </a:lnTo>
                <a:cubicBezTo>
                  <a:pt x="1716686" y="1109949"/>
                  <a:pt x="1791495" y="1063873"/>
                  <a:pt x="1720840" y="1094153"/>
                </a:cubicBezTo>
                <a:cubicBezTo>
                  <a:pt x="1712207" y="1097853"/>
                  <a:pt x="1706305" y="1106814"/>
                  <a:pt x="1697394" y="1109784"/>
                </a:cubicBezTo>
                <a:cubicBezTo>
                  <a:pt x="1682361" y="1114795"/>
                  <a:pt x="1665971" y="1114162"/>
                  <a:pt x="1650502" y="1117600"/>
                </a:cubicBezTo>
                <a:cubicBezTo>
                  <a:pt x="1642460" y="1119387"/>
                  <a:pt x="1634871" y="1122810"/>
                  <a:pt x="1627056" y="1125415"/>
                </a:cubicBezTo>
                <a:cubicBezTo>
                  <a:pt x="1619240" y="1130625"/>
                  <a:pt x="1612011" y="1136845"/>
                  <a:pt x="1603609" y="1141046"/>
                </a:cubicBezTo>
                <a:cubicBezTo>
                  <a:pt x="1568018" y="1158842"/>
                  <a:pt x="1556642" y="1161912"/>
                  <a:pt x="1525456" y="1172307"/>
                </a:cubicBezTo>
                <a:cubicBezTo>
                  <a:pt x="1517640" y="1177517"/>
                  <a:pt x="1510593" y="1184123"/>
                  <a:pt x="1502009" y="1187938"/>
                </a:cubicBezTo>
                <a:cubicBezTo>
                  <a:pt x="1486953" y="1194630"/>
                  <a:pt x="1455117" y="1203569"/>
                  <a:pt x="1455117" y="1203569"/>
                </a:cubicBezTo>
                <a:cubicBezTo>
                  <a:pt x="1447302" y="1211384"/>
                  <a:pt x="1440867" y="1220884"/>
                  <a:pt x="1431671" y="1227015"/>
                </a:cubicBezTo>
                <a:cubicBezTo>
                  <a:pt x="1424817" y="1231585"/>
                  <a:pt x="1415725" y="1231421"/>
                  <a:pt x="1408225" y="1234830"/>
                </a:cubicBezTo>
                <a:cubicBezTo>
                  <a:pt x="1387013" y="1244472"/>
                  <a:pt x="1367807" y="1258724"/>
                  <a:pt x="1345702" y="1266092"/>
                </a:cubicBezTo>
                <a:cubicBezTo>
                  <a:pt x="1330071" y="1271302"/>
                  <a:pt x="1312518" y="1272584"/>
                  <a:pt x="1298809" y="1281723"/>
                </a:cubicBezTo>
                <a:lnTo>
                  <a:pt x="1251917" y="1312984"/>
                </a:lnTo>
                <a:cubicBezTo>
                  <a:pt x="1244102" y="1318194"/>
                  <a:pt x="1237382" y="1325645"/>
                  <a:pt x="1228471" y="1328615"/>
                </a:cubicBezTo>
                <a:cubicBezTo>
                  <a:pt x="1212840" y="1333825"/>
                  <a:pt x="1195288" y="1335107"/>
                  <a:pt x="1181579" y="1344246"/>
                </a:cubicBezTo>
                <a:cubicBezTo>
                  <a:pt x="1173764" y="1349456"/>
                  <a:pt x="1165349" y="1353864"/>
                  <a:pt x="1158133" y="1359877"/>
                </a:cubicBezTo>
                <a:cubicBezTo>
                  <a:pt x="1149642" y="1366953"/>
                  <a:pt x="1144283" y="1377839"/>
                  <a:pt x="1134686" y="1383323"/>
                </a:cubicBezTo>
                <a:cubicBezTo>
                  <a:pt x="1125360" y="1388652"/>
                  <a:pt x="1113845" y="1388533"/>
                  <a:pt x="1103425" y="1391138"/>
                </a:cubicBezTo>
                <a:cubicBezTo>
                  <a:pt x="1087794" y="1406769"/>
                  <a:pt x="1077504" y="1431039"/>
                  <a:pt x="1056533" y="1438030"/>
                </a:cubicBezTo>
                <a:cubicBezTo>
                  <a:pt x="1024175" y="1448816"/>
                  <a:pt x="1039941" y="1441276"/>
                  <a:pt x="1009640" y="1461477"/>
                </a:cubicBezTo>
                <a:cubicBezTo>
                  <a:pt x="1004430" y="1469292"/>
                  <a:pt x="1001078" y="1478738"/>
                  <a:pt x="994009" y="1484923"/>
                </a:cubicBezTo>
                <a:cubicBezTo>
                  <a:pt x="979871" y="1497293"/>
                  <a:pt x="947117" y="1516184"/>
                  <a:pt x="947117" y="1516184"/>
                </a:cubicBezTo>
                <a:cubicBezTo>
                  <a:pt x="918460" y="1559168"/>
                  <a:pt x="947117" y="1522697"/>
                  <a:pt x="908040" y="1555261"/>
                </a:cubicBezTo>
                <a:cubicBezTo>
                  <a:pt x="899549" y="1562337"/>
                  <a:pt x="893318" y="1571921"/>
                  <a:pt x="884594" y="1578707"/>
                </a:cubicBezTo>
                <a:cubicBezTo>
                  <a:pt x="869765" y="1590240"/>
                  <a:pt x="850986" y="1596686"/>
                  <a:pt x="837702" y="1609969"/>
                </a:cubicBezTo>
                <a:lnTo>
                  <a:pt x="790809" y="1656861"/>
                </a:lnTo>
                <a:cubicBezTo>
                  <a:pt x="782994" y="1664676"/>
                  <a:pt x="773494" y="1671111"/>
                  <a:pt x="767363" y="1680307"/>
                </a:cubicBezTo>
                <a:cubicBezTo>
                  <a:pt x="762153" y="1688122"/>
                  <a:pt x="759067" y="1697885"/>
                  <a:pt x="751733" y="1703753"/>
                </a:cubicBezTo>
                <a:cubicBezTo>
                  <a:pt x="745300" y="1708900"/>
                  <a:pt x="736102" y="1708964"/>
                  <a:pt x="728286" y="1711569"/>
                </a:cubicBezTo>
                <a:cubicBezTo>
                  <a:pt x="723076" y="1719384"/>
                  <a:pt x="719298" y="1728373"/>
                  <a:pt x="712656" y="1735015"/>
                </a:cubicBezTo>
                <a:cubicBezTo>
                  <a:pt x="640291" y="1807380"/>
                  <a:pt x="742589" y="1684462"/>
                  <a:pt x="665763" y="1774092"/>
                </a:cubicBezTo>
                <a:cubicBezTo>
                  <a:pt x="657286" y="1783982"/>
                  <a:pt x="652052" y="1796699"/>
                  <a:pt x="642317" y="1805353"/>
                </a:cubicBezTo>
                <a:cubicBezTo>
                  <a:pt x="610067" y="1834019"/>
                  <a:pt x="603820" y="1833817"/>
                  <a:pt x="571979" y="1844430"/>
                </a:cubicBezTo>
                <a:cubicBezTo>
                  <a:pt x="564164" y="1849640"/>
                  <a:pt x="557116" y="1856246"/>
                  <a:pt x="548533" y="1860061"/>
                </a:cubicBezTo>
                <a:cubicBezTo>
                  <a:pt x="533477" y="1866753"/>
                  <a:pt x="501640" y="1875692"/>
                  <a:pt x="501640" y="1875692"/>
                </a:cubicBezTo>
                <a:cubicBezTo>
                  <a:pt x="493825" y="1880902"/>
                  <a:pt x="486777" y="1887508"/>
                  <a:pt x="478194" y="1891323"/>
                </a:cubicBezTo>
                <a:cubicBezTo>
                  <a:pt x="463138" y="1898015"/>
                  <a:pt x="446933" y="1901743"/>
                  <a:pt x="431302" y="1906953"/>
                </a:cubicBezTo>
                <a:lnTo>
                  <a:pt x="384409" y="1922584"/>
                </a:lnTo>
                <a:cubicBezTo>
                  <a:pt x="384405" y="1922585"/>
                  <a:pt x="337522" y="1938215"/>
                  <a:pt x="337517" y="1938215"/>
                </a:cubicBezTo>
                <a:lnTo>
                  <a:pt x="220286" y="1946030"/>
                </a:lnTo>
                <a:cubicBezTo>
                  <a:pt x="175999" y="1943425"/>
                  <a:pt x="130328" y="1949505"/>
                  <a:pt x="87425" y="1938215"/>
                </a:cubicBezTo>
                <a:cubicBezTo>
                  <a:pt x="76158" y="1935250"/>
                  <a:pt x="77969" y="1916833"/>
                  <a:pt x="71794" y="1906953"/>
                </a:cubicBezTo>
                <a:cubicBezTo>
                  <a:pt x="51022" y="1873718"/>
                  <a:pt x="53194" y="1878922"/>
                  <a:pt x="24902" y="1860061"/>
                </a:cubicBezTo>
                <a:cubicBezTo>
                  <a:pt x="19692" y="1852246"/>
                  <a:pt x="13472" y="1845016"/>
                  <a:pt x="9271" y="1836615"/>
                </a:cubicBezTo>
                <a:cubicBezTo>
                  <a:pt x="-8690" y="1800692"/>
                  <a:pt x="4061" y="1834010"/>
                  <a:pt x="9271" y="1820984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Gerade Verbindung mit Pfeil 20"/>
          <p:cNvCxnSpPr>
            <a:endCxn id="19" idx="64"/>
          </p:cNvCxnSpPr>
          <p:nvPr/>
        </p:nvCxnSpPr>
        <p:spPr>
          <a:xfrm flipH="1">
            <a:off x="5464996" y="2531805"/>
            <a:ext cx="2973126" cy="1916401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847528" y="4221088"/>
            <a:ext cx="2592288" cy="6480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822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Updated combination of model results and monitoring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1 – Needs for additional mobile monitoring    </a:t>
            </a:r>
            <a:r>
              <a:rPr lang="en-US" b="1" dirty="0">
                <a:solidFill>
                  <a:srgbClr val="5A6EB4"/>
                </a:solidFill>
              </a:rPr>
              <a:t>Task 2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8438121" y="1595810"/>
            <a:ext cx="33714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Populated area:</a:t>
            </a:r>
          </a:p>
          <a:p>
            <a:r>
              <a:rPr lang="en-US" dirty="0"/>
              <a:t>Effective dose &gt; IL1 (100 </a:t>
            </a:r>
            <a:r>
              <a:rPr lang="en-US" dirty="0" err="1"/>
              <a:t>mSv</a:t>
            </a:r>
            <a:r>
              <a:rPr lang="en-US" dirty="0"/>
              <a:t>)</a:t>
            </a:r>
          </a:p>
          <a:p>
            <a:r>
              <a:rPr lang="en-US" dirty="0"/>
              <a:t>Dose rate &gt; OIL1 = 1000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evacuation - relocation?</a:t>
            </a:r>
          </a:p>
          <a:p>
            <a:endParaRPr lang="en-US" dirty="0"/>
          </a:p>
          <a:p>
            <a:r>
              <a:rPr lang="en-US" b="1" dirty="0"/>
              <a:t>Effective dose &gt; IL2 (10 </a:t>
            </a:r>
            <a:r>
              <a:rPr lang="en-US" b="1" dirty="0" err="1"/>
              <a:t>mSv</a:t>
            </a:r>
            <a:r>
              <a:rPr lang="en-US" b="1" dirty="0"/>
              <a:t>)</a:t>
            </a:r>
          </a:p>
          <a:p>
            <a:r>
              <a:rPr lang="en-US" dirty="0"/>
              <a:t>Dose rate &gt; OIL2 = 100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A8214"/>
                </a:solidFill>
              </a:rPr>
              <a:t>sheltering - relocation?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Populated area:</a:t>
            </a:r>
          </a:p>
          <a:p>
            <a:r>
              <a:rPr lang="en-US" dirty="0"/>
              <a:t>Dose rate &gt; OIL3 = 1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b="1" dirty="0">
                <a:solidFill>
                  <a:srgbClr val="00B050"/>
                </a:solidFill>
              </a:rPr>
              <a:t>improving data base for dose assessment</a:t>
            </a:r>
          </a:p>
          <a:p>
            <a:endParaRPr lang="en-US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839" y="1919293"/>
            <a:ext cx="4653990" cy="4173532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488" y="2531805"/>
            <a:ext cx="650320" cy="859351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2855641" y="1700808"/>
            <a:ext cx="20882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noProof="1"/>
              <a:t>Data from    stationary monitoring</a:t>
            </a:r>
          </a:p>
          <a:p>
            <a:r>
              <a:rPr lang="en-US" sz="1600" noProof="1"/>
              <a:t>Dose rate   µSv/h</a:t>
            </a:r>
          </a:p>
        </p:txBody>
      </p:sp>
      <p:cxnSp>
        <p:nvCxnSpPr>
          <p:cNvPr id="21" name="Gerade Verbindung mit Pfeil 20"/>
          <p:cNvCxnSpPr/>
          <p:nvPr/>
        </p:nvCxnSpPr>
        <p:spPr>
          <a:xfrm flipH="1">
            <a:off x="6763005" y="3573016"/>
            <a:ext cx="1709259" cy="825187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1919536" y="4221088"/>
            <a:ext cx="2592288" cy="6480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566" y="2646323"/>
            <a:ext cx="3399319" cy="3312369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78198" y="1988840"/>
            <a:ext cx="21894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noProof="1"/>
              <a:t>Model result after data assimilation:</a:t>
            </a:r>
          </a:p>
          <a:p>
            <a:r>
              <a:rPr lang="en-US" sz="1600" b="1" noProof="1">
                <a:solidFill>
                  <a:srgbClr val="FF0000"/>
                </a:solidFill>
              </a:rPr>
              <a:t>Effective dose &gt; IL2</a:t>
            </a:r>
          </a:p>
          <a:p>
            <a:r>
              <a:rPr lang="en-US" sz="1600" noProof="1"/>
              <a:t>(10 mSv) </a:t>
            </a:r>
          </a:p>
        </p:txBody>
      </p:sp>
      <p:sp>
        <p:nvSpPr>
          <p:cNvPr id="4" name="Freihandform 3"/>
          <p:cNvSpPr/>
          <p:nvPr/>
        </p:nvSpPr>
        <p:spPr>
          <a:xfrm>
            <a:off x="4181231" y="3835796"/>
            <a:ext cx="2548106" cy="1838173"/>
          </a:xfrm>
          <a:custGeom>
            <a:avLst/>
            <a:gdLst>
              <a:gd name="connsiteX0" fmla="*/ 0 w 2548106"/>
              <a:gd name="connsiteY0" fmla="*/ 1838173 h 1838173"/>
              <a:gd name="connsiteX1" fmla="*/ 23446 w 2548106"/>
              <a:gd name="connsiteY1" fmla="*/ 1799096 h 1838173"/>
              <a:gd name="connsiteX2" fmla="*/ 39077 w 2548106"/>
              <a:gd name="connsiteY2" fmla="*/ 1752204 h 1838173"/>
              <a:gd name="connsiteX3" fmla="*/ 46892 w 2548106"/>
              <a:gd name="connsiteY3" fmla="*/ 1681866 h 1838173"/>
              <a:gd name="connsiteX4" fmla="*/ 54707 w 2548106"/>
              <a:gd name="connsiteY4" fmla="*/ 1658419 h 1838173"/>
              <a:gd name="connsiteX5" fmla="*/ 70338 w 2548106"/>
              <a:gd name="connsiteY5" fmla="*/ 1541189 h 1838173"/>
              <a:gd name="connsiteX6" fmla="*/ 93784 w 2548106"/>
              <a:gd name="connsiteY6" fmla="*/ 1416142 h 1838173"/>
              <a:gd name="connsiteX7" fmla="*/ 101600 w 2548106"/>
              <a:gd name="connsiteY7" fmla="*/ 1384881 h 1838173"/>
              <a:gd name="connsiteX8" fmla="*/ 125046 w 2548106"/>
              <a:gd name="connsiteY8" fmla="*/ 1337989 h 1838173"/>
              <a:gd name="connsiteX9" fmla="*/ 148492 w 2548106"/>
              <a:gd name="connsiteY9" fmla="*/ 1322358 h 1838173"/>
              <a:gd name="connsiteX10" fmla="*/ 171938 w 2548106"/>
              <a:gd name="connsiteY10" fmla="*/ 1298912 h 1838173"/>
              <a:gd name="connsiteX11" fmla="*/ 195384 w 2548106"/>
              <a:gd name="connsiteY11" fmla="*/ 1244204 h 1838173"/>
              <a:gd name="connsiteX12" fmla="*/ 218831 w 2548106"/>
              <a:gd name="connsiteY12" fmla="*/ 1228573 h 1838173"/>
              <a:gd name="connsiteX13" fmla="*/ 265723 w 2548106"/>
              <a:gd name="connsiteY13" fmla="*/ 1189496 h 1838173"/>
              <a:gd name="connsiteX14" fmla="*/ 328246 w 2548106"/>
              <a:gd name="connsiteY14" fmla="*/ 1119158 h 1838173"/>
              <a:gd name="connsiteX15" fmla="*/ 351692 w 2548106"/>
              <a:gd name="connsiteY15" fmla="*/ 1095712 h 1838173"/>
              <a:gd name="connsiteX16" fmla="*/ 375138 w 2548106"/>
              <a:gd name="connsiteY16" fmla="*/ 1048819 h 1838173"/>
              <a:gd name="connsiteX17" fmla="*/ 398584 w 2548106"/>
              <a:gd name="connsiteY17" fmla="*/ 994112 h 1838173"/>
              <a:gd name="connsiteX18" fmla="*/ 429846 w 2548106"/>
              <a:gd name="connsiteY18" fmla="*/ 947219 h 1838173"/>
              <a:gd name="connsiteX19" fmla="*/ 461107 w 2548106"/>
              <a:gd name="connsiteY19" fmla="*/ 900327 h 1838173"/>
              <a:gd name="connsiteX20" fmla="*/ 468923 w 2548106"/>
              <a:gd name="connsiteY20" fmla="*/ 876881 h 1838173"/>
              <a:gd name="connsiteX21" fmla="*/ 508000 w 2548106"/>
              <a:gd name="connsiteY21" fmla="*/ 829989 h 1838173"/>
              <a:gd name="connsiteX22" fmla="*/ 515815 w 2548106"/>
              <a:gd name="connsiteY22" fmla="*/ 806542 h 1838173"/>
              <a:gd name="connsiteX23" fmla="*/ 547077 w 2548106"/>
              <a:gd name="connsiteY23" fmla="*/ 759650 h 1838173"/>
              <a:gd name="connsiteX24" fmla="*/ 554892 w 2548106"/>
              <a:gd name="connsiteY24" fmla="*/ 736204 h 1838173"/>
              <a:gd name="connsiteX25" fmla="*/ 586154 w 2548106"/>
              <a:gd name="connsiteY25" fmla="*/ 689312 h 1838173"/>
              <a:gd name="connsiteX26" fmla="*/ 601784 w 2548106"/>
              <a:gd name="connsiteY26" fmla="*/ 665866 h 1838173"/>
              <a:gd name="connsiteX27" fmla="*/ 633046 w 2548106"/>
              <a:gd name="connsiteY27" fmla="*/ 618973 h 1838173"/>
              <a:gd name="connsiteX28" fmla="*/ 648677 w 2548106"/>
              <a:gd name="connsiteY28" fmla="*/ 595527 h 1838173"/>
              <a:gd name="connsiteX29" fmla="*/ 679938 w 2548106"/>
              <a:gd name="connsiteY29" fmla="*/ 564266 h 1838173"/>
              <a:gd name="connsiteX30" fmla="*/ 703384 w 2548106"/>
              <a:gd name="connsiteY30" fmla="*/ 548635 h 1838173"/>
              <a:gd name="connsiteX31" fmla="*/ 828431 w 2548106"/>
              <a:gd name="connsiteY31" fmla="*/ 462666 h 1838173"/>
              <a:gd name="connsiteX32" fmla="*/ 851877 w 2548106"/>
              <a:gd name="connsiteY32" fmla="*/ 447035 h 1838173"/>
              <a:gd name="connsiteX33" fmla="*/ 875323 w 2548106"/>
              <a:gd name="connsiteY33" fmla="*/ 423589 h 1838173"/>
              <a:gd name="connsiteX34" fmla="*/ 898769 w 2548106"/>
              <a:gd name="connsiteY34" fmla="*/ 415773 h 1838173"/>
              <a:gd name="connsiteX35" fmla="*/ 914400 w 2548106"/>
              <a:gd name="connsiteY35" fmla="*/ 368881 h 1838173"/>
              <a:gd name="connsiteX36" fmla="*/ 922215 w 2548106"/>
              <a:gd name="connsiteY36" fmla="*/ 345435 h 1838173"/>
              <a:gd name="connsiteX37" fmla="*/ 945661 w 2548106"/>
              <a:gd name="connsiteY37" fmla="*/ 321989 h 1838173"/>
              <a:gd name="connsiteX38" fmla="*/ 984738 w 2548106"/>
              <a:gd name="connsiteY38" fmla="*/ 275096 h 1838173"/>
              <a:gd name="connsiteX39" fmla="*/ 1023815 w 2548106"/>
              <a:gd name="connsiteY39" fmla="*/ 267281 h 1838173"/>
              <a:gd name="connsiteX40" fmla="*/ 1156677 w 2548106"/>
              <a:gd name="connsiteY40" fmla="*/ 251650 h 1838173"/>
              <a:gd name="connsiteX41" fmla="*/ 1195754 w 2548106"/>
              <a:gd name="connsiteY41" fmla="*/ 243835 h 1838173"/>
              <a:gd name="connsiteX42" fmla="*/ 1227015 w 2548106"/>
              <a:gd name="connsiteY42" fmla="*/ 228204 h 1838173"/>
              <a:gd name="connsiteX43" fmla="*/ 1258277 w 2548106"/>
              <a:gd name="connsiteY43" fmla="*/ 220389 h 1838173"/>
              <a:gd name="connsiteX44" fmla="*/ 1281723 w 2548106"/>
              <a:gd name="connsiteY44" fmla="*/ 212573 h 1838173"/>
              <a:gd name="connsiteX45" fmla="*/ 1344246 w 2548106"/>
              <a:gd name="connsiteY45" fmla="*/ 196942 h 1838173"/>
              <a:gd name="connsiteX46" fmla="*/ 1375507 w 2548106"/>
              <a:gd name="connsiteY46" fmla="*/ 189127 h 1838173"/>
              <a:gd name="connsiteX47" fmla="*/ 1398954 w 2548106"/>
              <a:gd name="connsiteY47" fmla="*/ 181312 h 1838173"/>
              <a:gd name="connsiteX48" fmla="*/ 1461477 w 2548106"/>
              <a:gd name="connsiteY48" fmla="*/ 142235 h 1838173"/>
              <a:gd name="connsiteX49" fmla="*/ 1492738 w 2548106"/>
              <a:gd name="connsiteY49" fmla="*/ 134419 h 1838173"/>
              <a:gd name="connsiteX50" fmla="*/ 1539631 w 2548106"/>
              <a:gd name="connsiteY50" fmla="*/ 110973 h 1838173"/>
              <a:gd name="connsiteX51" fmla="*/ 1617784 w 2548106"/>
              <a:gd name="connsiteY51" fmla="*/ 87527 h 1838173"/>
              <a:gd name="connsiteX52" fmla="*/ 1664677 w 2548106"/>
              <a:gd name="connsiteY52" fmla="*/ 79712 h 1838173"/>
              <a:gd name="connsiteX53" fmla="*/ 1711569 w 2548106"/>
              <a:gd name="connsiteY53" fmla="*/ 48450 h 1838173"/>
              <a:gd name="connsiteX54" fmla="*/ 1774092 w 2548106"/>
              <a:gd name="connsiteY54" fmla="*/ 32819 h 1838173"/>
              <a:gd name="connsiteX55" fmla="*/ 1828800 w 2548106"/>
              <a:gd name="connsiteY55" fmla="*/ 17189 h 1838173"/>
              <a:gd name="connsiteX56" fmla="*/ 1852246 w 2548106"/>
              <a:gd name="connsiteY56" fmla="*/ 1558 h 1838173"/>
              <a:gd name="connsiteX57" fmla="*/ 2047631 w 2548106"/>
              <a:gd name="connsiteY57" fmla="*/ 17189 h 1838173"/>
              <a:gd name="connsiteX58" fmla="*/ 2117969 w 2548106"/>
              <a:gd name="connsiteY58" fmla="*/ 40635 h 1838173"/>
              <a:gd name="connsiteX59" fmla="*/ 2164861 w 2548106"/>
              <a:gd name="connsiteY59" fmla="*/ 64081 h 1838173"/>
              <a:gd name="connsiteX60" fmla="*/ 2250831 w 2548106"/>
              <a:gd name="connsiteY60" fmla="*/ 95342 h 1838173"/>
              <a:gd name="connsiteX61" fmla="*/ 2297723 w 2548106"/>
              <a:gd name="connsiteY61" fmla="*/ 118789 h 1838173"/>
              <a:gd name="connsiteX62" fmla="*/ 2352431 w 2548106"/>
              <a:gd name="connsiteY62" fmla="*/ 173496 h 1838173"/>
              <a:gd name="connsiteX63" fmla="*/ 2391507 w 2548106"/>
              <a:gd name="connsiteY63" fmla="*/ 220389 h 1838173"/>
              <a:gd name="connsiteX64" fmla="*/ 2414954 w 2548106"/>
              <a:gd name="connsiteY64" fmla="*/ 228204 h 1838173"/>
              <a:gd name="connsiteX65" fmla="*/ 2438400 w 2548106"/>
              <a:gd name="connsiteY65" fmla="*/ 259466 h 1838173"/>
              <a:gd name="connsiteX66" fmla="*/ 2461846 w 2548106"/>
              <a:gd name="connsiteY66" fmla="*/ 275096 h 1838173"/>
              <a:gd name="connsiteX67" fmla="*/ 2485292 w 2548106"/>
              <a:gd name="connsiteY67" fmla="*/ 298542 h 1838173"/>
              <a:gd name="connsiteX68" fmla="*/ 2500923 w 2548106"/>
              <a:gd name="connsiteY68" fmla="*/ 337619 h 1838173"/>
              <a:gd name="connsiteX69" fmla="*/ 2508738 w 2548106"/>
              <a:gd name="connsiteY69" fmla="*/ 361066 h 1838173"/>
              <a:gd name="connsiteX70" fmla="*/ 2532184 w 2548106"/>
              <a:gd name="connsiteY70" fmla="*/ 384512 h 1838173"/>
              <a:gd name="connsiteX71" fmla="*/ 2540000 w 2548106"/>
              <a:gd name="connsiteY71" fmla="*/ 407958 h 1838173"/>
              <a:gd name="connsiteX72" fmla="*/ 2540000 w 2548106"/>
              <a:gd name="connsiteY72" fmla="*/ 579896 h 1838173"/>
              <a:gd name="connsiteX73" fmla="*/ 2532184 w 2548106"/>
              <a:gd name="connsiteY73" fmla="*/ 611158 h 1838173"/>
              <a:gd name="connsiteX74" fmla="*/ 2524369 w 2548106"/>
              <a:gd name="connsiteY74" fmla="*/ 650235 h 1838173"/>
              <a:gd name="connsiteX75" fmla="*/ 2508738 w 2548106"/>
              <a:gd name="connsiteY75" fmla="*/ 697127 h 1838173"/>
              <a:gd name="connsiteX76" fmla="*/ 2500923 w 2548106"/>
              <a:gd name="connsiteY76" fmla="*/ 728389 h 1838173"/>
              <a:gd name="connsiteX77" fmla="*/ 2461846 w 2548106"/>
              <a:gd name="connsiteY77" fmla="*/ 798727 h 1838173"/>
              <a:gd name="connsiteX78" fmla="*/ 2446215 w 2548106"/>
              <a:gd name="connsiteY78" fmla="*/ 822173 h 1838173"/>
              <a:gd name="connsiteX79" fmla="*/ 2430584 w 2548106"/>
              <a:gd name="connsiteY79" fmla="*/ 845619 h 1838173"/>
              <a:gd name="connsiteX80" fmla="*/ 2414954 w 2548106"/>
              <a:gd name="connsiteY80" fmla="*/ 892512 h 1838173"/>
              <a:gd name="connsiteX81" fmla="*/ 2399323 w 2548106"/>
              <a:gd name="connsiteY81" fmla="*/ 915958 h 1838173"/>
              <a:gd name="connsiteX82" fmla="*/ 2383692 w 2548106"/>
              <a:gd name="connsiteY82" fmla="*/ 962850 h 1838173"/>
              <a:gd name="connsiteX83" fmla="*/ 2375877 w 2548106"/>
              <a:gd name="connsiteY83" fmla="*/ 986296 h 1838173"/>
              <a:gd name="connsiteX84" fmla="*/ 2360246 w 2548106"/>
              <a:gd name="connsiteY84" fmla="*/ 1009742 h 1838173"/>
              <a:gd name="connsiteX85" fmla="*/ 2344615 w 2548106"/>
              <a:gd name="connsiteY85" fmla="*/ 1056635 h 1838173"/>
              <a:gd name="connsiteX86" fmla="*/ 2313354 w 2548106"/>
              <a:gd name="connsiteY86" fmla="*/ 1103527 h 1838173"/>
              <a:gd name="connsiteX87" fmla="*/ 2282092 w 2548106"/>
              <a:gd name="connsiteY87" fmla="*/ 1197312 h 1838173"/>
              <a:gd name="connsiteX88" fmla="*/ 2274277 w 2548106"/>
              <a:gd name="connsiteY88" fmla="*/ 1220758 h 1838173"/>
              <a:gd name="connsiteX89" fmla="*/ 2258646 w 2548106"/>
              <a:gd name="connsiteY89" fmla="*/ 1244204 h 1838173"/>
              <a:gd name="connsiteX90" fmla="*/ 2227384 w 2548106"/>
              <a:gd name="connsiteY90" fmla="*/ 1314542 h 1838173"/>
              <a:gd name="connsiteX91" fmla="*/ 2203938 w 2548106"/>
              <a:gd name="connsiteY91" fmla="*/ 1361435 h 1838173"/>
              <a:gd name="connsiteX92" fmla="*/ 2196123 w 2548106"/>
              <a:gd name="connsiteY92" fmla="*/ 1384881 h 1838173"/>
              <a:gd name="connsiteX93" fmla="*/ 2180492 w 2548106"/>
              <a:gd name="connsiteY93" fmla="*/ 1408327 h 1838173"/>
              <a:gd name="connsiteX94" fmla="*/ 2157046 w 2548106"/>
              <a:gd name="connsiteY94" fmla="*/ 1463035 h 1838173"/>
              <a:gd name="connsiteX95" fmla="*/ 2133600 w 2548106"/>
              <a:gd name="connsiteY95" fmla="*/ 1517742 h 1838173"/>
              <a:gd name="connsiteX96" fmla="*/ 2094523 w 2548106"/>
              <a:gd name="connsiteY96" fmla="*/ 1564635 h 1838173"/>
              <a:gd name="connsiteX97" fmla="*/ 2055446 w 2548106"/>
              <a:gd name="connsiteY97" fmla="*/ 1611527 h 1838173"/>
              <a:gd name="connsiteX98" fmla="*/ 2008554 w 2548106"/>
              <a:gd name="connsiteY98" fmla="*/ 1627158 h 1838173"/>
              <a:gd name="connsiteX99" fmla="*/ 1961661 w 2548106"/>
              <a:gd name="connsiteY99" fmla="*/ 1650604 h 1838173"/>
              <a:gd name="connsiteX100" fmla="*/ 1789723 w 2548106"/>
              <a:gd name="connsiteY100" fmla="*/ 1627158 h 1838173"/>
              <a:gd name="connsiteX101" fmla="*/ 1742831 w 2548106"/>
              <a:gd name="connsiteY101" fmla="*/ 1619342 h 1838173"/>
              <a:gd name="connsiteX102" fmla="*/ 1649046 w 2548106"/>
              <a:gd name="connsiteY102" fmla="*/ 1603712 h 1838173"/>
              <a:gd name="connsiteX103" fmla="*/ 1563077 w 2548106"/>
              <a:gd name="connsiteY103" fmla="*/ 1556819 h 1838173"/>
              <a:gd name="connsiteX104" fmla="*/ 1539631 w 2548106"/>
              <a:gd name="connsiteY104" fmla="*/ 1549004 h 1838173"/>
              <a:gd name="connsiteX105" fmla="*/ 1508369 w 2548106"/>
              <a:gd name="connsiteY105" fmla="*/ 1509927 h 1838173"/>
              <a:gd name="connsiteX106" fmla="*/ 1477107 w 2548106"/>
              <a:gd name="connsiteY106" fmla="*/ 1486481 h 1838173"/>
              <a:gd name="connsiteX107" fmla="*/ 1391138 w 2548106"/>
              <a:gd name="connsiteY107" fmla="*/ 1439589 h 1838173"/>
              <a:gd name="connsiteX108" fmla="*/ 1375507 w 2548106"/>
              <a:gd name="connsiteY108" fmla="*/ 1416142 h 1838173"/>
              <a:gd name="connsiteX109" fmla="*/ 1242646 w 2548106"/>
              <a:gd name="connsiteY109" fmla="*/ 1392696 h 1838173"/>
              <a:gd name="connsiteX110" fmla="*/ 1125415 w 2548106"/>
              <a:gd name="connsiteY110" fmla="*/ 1369250 h 1838173"/>
              <a:gd name="connsiteX111" fmla="*/ 1094154 w 2548106"/>
              <a:gd name="connsiteY111" fmla="*/ 1353619 h 183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548106" h="1838173">
                <a:moveTo>
                  <a:pt x="0" y="1838173"/>
                </a:moveTo>
                <a:cubicBezTo>
                  <a:pt x="7815" y="1825147"/>
                  <a:pt x="17160" y="1812925"/>
                  <a:pt x="23446" y="1799096"/>
                </a:cubicBezTo>
                <a:cubicBezTo>
                  <a:pt x="30264" y="1784097"/>
                  <a:pt x="39077" y="1752204"/>
                  <a:pt x="39077" y="1752204"/>
                </a:cubicBezTo>
                <a:cubicBezTo>
                  <a:pt x="41682" y="1728758"/>
                  <a:pt x="43014" y="1705135"/>
                  <a:pt x="46892" y="1681866"/>
                </a:cubicBezTo>
                <a:cubicBezTo>
                  <a:pt x="48246" y="1673740"/>
                  <a:pt x="53542" y="1666575"/>
                  <a:pt x="54707" y="1658419"/>
                </a:cubicBezTo>
                <a:cubicBezTo>
                  <a:pt x="75212" y="1514886"/>
                  <a:pt x="51171" y="1617860"/>
                  <a:pt x="70338" y="1541189"/>
                </a:cubicBezTo>
                <a:cubicBezTo>
                  <a:pt x="86122" y="1383359"/>
                  <a:pt x="65892" y="1527697"/>
                  <a:pt x="93784" y="1416142"/>
                </a:cubicBezTo>
                <a:cubicBezTo>
                  <a:pt x="96389" y="1405722"/>
                  <a:pt x="98649" y="1395209"/>
                  <a:pt x="101600" y="1384881"/>
                </a:cubicBezTo>
                <a:cubicBezTo>
                  <a:pt x="106686" y="1367081"/>
                  <a:pt x="111344" y="1351691"/>
                  <a:pt x="125046" y="1337989"/>
                </a:cubicBezTo>
                <a:cubicBezTo>
                  <a:pt x="131688" y="1331347"/>
                  <a:pt x="141276" y="1328371"/>
                  <a:pt x="148492" y="1322358"/>
                </a:cubicBezTo>
                <a:cubicBezTo>
                  <a:pt x="156983" y="1315282"/>
                  <a:pt x="164123" y="1306727"/>
                  <a:pt x="171938" y="1298912"/>
                </a:cubicBezTo>
                <a:cubicBezTo>
                  <a:pt x="177367" y="1282627"/>
                  <a:pt x="184656" y="1257077"/>
                  <a:pt x="195384" y="1244204"/>
                </a:cubicBezTo>
                <a:cubicBezTo>
                  <a:pt x="201397" y="1236988"/>
                  <a:pt x="211615" y="1234586"/>
                  <a:pt x="218831" y="1228573"/>
                </a:cubicBezTo>
                <a:cubicBezTo>
                  <a:pt x="279013" y="1178422"/>
                  <a:pt x="207505" y="1228309"/>
                  <a:pt x="265723" y="1189496"/>
                </a:cubicBezTo>
                <a:cubicBezTo>
                  <a:pt x="293616" y="1147658"/>
                  <a:pt x="274712" y="1172692"/>
                  <a:pt x="328246" y="1119158"/>
                </a:cubicBezTo>
                <a:lnTo>
                  <a:pt x="351692" y="1095712"/>
                </a:lnTo>
                <a:cubicBezTo>
                  <a:pt x="371333" y="1036788"/>
                  <a:pt x="344840" y="1109413"/>
                  <a:pt x="375138" y="1048819"/>
                </a:cubicBezTo>
                <a:cubicBezTo>
                  <a:pt x="407476" y="984144"/>
                  <a:pt x="349801" y="1075417"/>
                  <a:pt x="398584" y="994112"/>
                </a:cubicBezTo>
                <a:cubicBezTo>
                  <a:pt x="408249" y="978003"/>
                  <a:pt x="429846" y="947219"/>
                  <a:pt x="429846" y="947219"/>
                </a:cubicBezTo>
                <a:cubicBezTo>
                  <a:pt x="448427" y="891473"/>
                  <a:pt x="422080" y="958866"/>
                  <a:pt x="461107" y="900327"/>
                </a:cubicBezTo>
                <a:cubicBezTo>
                  <a:pt x="465677" y="893472"/>
                  <a:pt x="465239" y="884249"/>
                  <a:pt x="468923" y="876881"/>
                </a:cubicBezTo>
                <a:cubicBezTo>
                  <a:pt x="479804" y="855120"/>
                  <a:pt x="490715" y="847274"/>
                  <a:pt x="508000" y="829989"/>
                </a:cubicBezTo>
                <a:cubicBezTo>
                  <a:pt x="510605" y="822173"/>
                  <a:pt x="511814" y="813744"/>
                  <a:pt x="515815" y="806542"/>
                </a:cubicBezTo>
                <a:cubicBezTo>
                  <a:pt x="524938" y="790120"/>
                  <a:pt x="547077" y="759650"/>
                  <a:pt x="547077" y="759650"/>
                </a:cubicBezTo>
                <a:cubicBezTo>
                  <a:pt x="549682" y="751835"/>
                  <a:pt x="550891" y="743405"/>
                  <a:pt x="554892" y="736204"/>
                </a:cubicBezTo>
                <a:cubicBezTo>
                  <a:pt x="564015" y="719782"/>
                  <a:pt x="575733" y="704943"/>
                  <a:pt x="586154" y="689312"/>
                </a:cubicBezTo>
                <a:lnTo>
                  <a:pt x="601784" y="665866"/>
                </a:lnTo>
                <a:lnTo>
                  <a:pt x="633046" y="618973"/>
                </a:lnTo>
                <a:cubicBezTo>
                  <a:pt x="638256" y="611158"/>
                  <a:pt x="642035" y="602169"/>
                  <a:pt x="648677" y="595527"/>
                </a:cubicBezTo>
                <a:cubicBezTo>
                  <a:pt x="659097" y="585107"/>
                  <a:pt x="668749" y="573856"/>
                  <a:pt x="679938" y="564266"/>
                </a:cubicBezTo>
                <a:cubicBezTo>
                  <a:pt x="687070" y="558153"/>
                  <a:pt x="695788" y="554160"/>
                  <a:pt x="703384" y="548635"/>
                </a:cubicBezTo>
                <a:cubicBezTo>
                  <a:pt x="878109" y="421560"/>
                  <a:pt x="656513" y="577281"/>
                  <a:pt x="828431" y="462666"/>
                </a:cubicBezTo>
                <a:cubicBezTo>
                  <a:pt x="836246" y="457456"/>
                  <a:pt x="844661" y="453048"/>
                  <a:pt x="851877" y="447035"/>
                </a:cubicBezTo>
                <a:cubicBezTo>
                  <a:pt x="860368" y="439959"/>
                  <a:pt x="866127" y="429720"/>
                  <a:pt x="875323" y="423589"/>
                </a:cubicBezTo>
                <a:cubicBezTo>
                  <a:pt x="882178" y="419019"/>
                  <a:pt x="890954" y="418378"/>
                  <a:pt x="898769" y="415773"/>
                </a:cubicBezTo>
                <a:lnTo>
                  <a:pt x="914400" y="368881"/>
                </a:lnTo>
                <a:cubicBezTo>
                  <a:pt x="917005" y="361066"/>
                  <a:pt x="916390" y="351260"/>
                  <a:pt x="922215" y="345435"/>
                </a:cubicBezTo>
                <a:cubicBezTo>
                  <a:pt x="930030" y="337620"/>
                  <a:pt x="939237" y="330983"/>
                  <a:pt x="945661" y="321989"/>
                </a:cubicBezTo>
                <a:cubicBezTo>
                  <a:pt x="965404" y="294349"/>
                  <a:pt x="951670" y="287497"/>
                  <a:pt x="984738" y="275096"/>
                </a:cubicBezTo>
                <a:cubicBezTo>
                  <a:pt x="997176" y="270432"/>
                  <a:pt x="1010712" y="269465"/>
                  <a:pt x="1023815" y="267281"/>
                </a:cubicBezTo>
                <a:cubicBezTo>
                  <a:pt x="1114731" y="252129"/>
                  <a:pt x="1045569" y="266465"/>
                  <a:pt x="1156677" y="251650"/>
                </a:cubicBezTo>
                <a:cubicBezTo>
                  <a:pt x="1169844" y="249894"/>
                  <a:pt x="1182728" y="246440"/>
                  <a:pt x="1195754" y="243835"/>
                </a:cubicBezTo>
                <a:cubicBezTo>
                  <a:pt x="1206174" y="238625"/>
                  <a:pt x="1216106" y="232295"/>
                  <a:pt x="1227015" y="228204"/>
                </a:cubicBezTo>
                <a:cubicBezTo>
                  <a:pt x="1237072" y="224432"/>
                  <a:pt x="1247949" y="223340"/>
                  <a:pt x="1258277" y="220389"/>
                </a:cubicBezTo>
                <a:cubicBezTo>
                  <a:pt x="1266198" y="218126"/>
                  <a:pt x="1273775" y="214741"/>
                  <a:pt x="1281723" y="212573"/>
                </a:cubicBezTo>
                <a:cubicBezTo>
                  <a:pt x="1302448" y="206920"/>
                  <a:pt x="1323405" y="202152"/>
                  <a:pt x="1344246" y="196942"/>
                </a:cubicBezTo>
                <a:cubicBezTo>
                  <a:pt x="1354666" y="194337"/>
                  <a:pt x="1365317" y="192523"/>
                  <a:pt x="1375507" y="189127"/>
                </a:cubicBezTo>
                <a:lnTo>
                  <a:pt x="1398954" y="181312"/>
                </a:lnTo>
                <a:cubicBezTo>
                  <a:pt x="1414641" y="170854"/>
                  <a:pt x="1447334" y="148521"/>
                  <a:pt x="1461477" y="142235"/>
                </a:cubicBezTo>
                <a:cubicBezTo>
                  <a:pt x="1471292" y="137873"/>
                  <a:pt x="1482765" y="138408"/>
                  <a:pt x="1492738" y="134419"/>
                </a:cubicBezTo>
                <a:cubicBezTo>
                  <a:pt x="1508964" y="127929"/>
                  <a:pt x="1523499" y="117694"/>
                  <a:pt x="1539631" y="110973"/>
                </a:cubicBezTo>
                <a:cubicBezTo>
                  <a:pt x="1558037" y="103304"/>
                  <a:pt x="1595752" y="91933"/>
                  <a:pt x="1617784" y="87527"/>
                </a:cubicBezTo>
                <a:cubicBezTo>
                  <a:pt x="1633323" y="84419"/>
                  <a:pt x="1649046" y="82317"/>
                  <a:pt x="1664677" y="79712"/>
                </a:cubicBezTo>
                <a:cubicBezTo>
                  <a:pt x="1680308" y="69291"/>
                  <a:pt x="1693747" y="54390"/>
                  <a:pt x="1711569" y="48450"/>
                </a:cubicBezTo>
                <a:cubicBezTo>
                  <a:pt x="1753463" y="34486"/>
                  <a:pt x="1717510" y="45393"/>
                  <a:pt x="1774092" y="32819"/>
                </a:cubicBezTo>
                <a:cubicBezTo>
                  <a:pt x="1803537" y="26276"/>
                  <a:pt x="1802687" y="25893"/>
                  <a:pt x="1828800" y="17189"/>
                </a:cubicBezTo>
                <a:cubicBezTo>
                  <a:pt x="1836615" y="11979"/>
                  <a:pt x="1842862" y="1966"/>
                  <a:pt x="1852246" y="1558"/>
                </a:cubicBezTo>
                <a:cubicBezTo>
                  <a:pt x="1956721" y="-2985"/>
                  <a:pt x="1973976" y="2457"/>
                  <a:pt x="2047631" y="17189"/>
                </a:cubicBezTo>
                <a:cubicBezTo>
                  <a:pt x="2143928" y="65336"/>
                  <a:pt x="2006860" y="231"/>
                  <a:pt x="2117969" y="40635"/>
                </a:cubicBezTo>
                <a:cubicBezTo>
                  <a:pt x="2134392" y="46607"/>
                  <a:pt x="2148730" y="57360"/>
                  <a:pt x="2164861" y="64081"/>
                </a:cubicBezTo>
                <a:cubicBezTo>
                  <a:pt x="2208619" y="82314"/>
                  <a:pt x="2210457" y="75155"/>
                  <a:pt x="2250831" y="95342"/>
                </a:cubicBezTo>
                <a:cubicBezTo>
                  <a:pt x="2311443" y="125647"/>
                  <a:pt x="2238781" y="99140"/>
                  <a:pt x="2297723" y="118789"/>
                </a:cubicBezTo>
                <a:cubicBezTo>
                  <a:pt x="2315959" y="137025"/>
                  <a:pt x="2338126" y="152038"/>
                  <a:pt x="2352431" y="173496"/>
                </a:cubicBezTo>
                <a:cubicBezTo>
                  <a:pt x="2363964" y="190796"/>
                  <a:pt x="2373455" y="208354"/>
                  <a:pt x="2391507" y="220389"/>
                </a:cubicBezTo>
                <a:cubicBezTo>
                  <a:pt x="2398362" y="224959"/>
                  <a:pt x="2407138" y="225599"/>
                  <a:pt x="2414954" y="228204"/>
                </a:cubicBezTo>
                <a:cubicBezTo>
                  <a:pt x="2422769" y="238625"/>
                  <a:pt x="2429189" y="250255"/>
                  <a:pt x="2438400" y="259466"/>
                </a:cubicBezTo>
                <a:cubicBezTo>
                  <a:pt x="2445042" y="266108"/>
                  <a:pt x="2454630" y="269083"/>
                  <a:pt x="2461846" y="275096"/>
                </a:cubicBezTo>
                <a:cubicBezTo>
                  <a:pt x="2470337" y="282172"/>
                  <a:pt x="2477477" y="290727"/>
                  <a:pt x="2485292" y="298542"/>
                </a:cubicBezTo>
                <a:cubicBezTo>
                  <a:pt x="2490502" y="311568"/>
                  <a:pt x="2495997" y="324483"/>
                  <a:pt x="2500923" y="337619"/>
                </a:cubicBezTo>
                <a:cubicBezTo>
                  <a:pt x="2503816" y="345333"/>
                  <a:pt x="2504168" y="354211"/>
                  <a:pt x="2508738" y="361066"/>
                </a:cubicBezTo>
                <a:cubicBezTo>
                  <a:pt x="2514869" y="370262"/>
                  <a:pt x="2524369" y="376697"/>
                  <a:pt x="2532184" y="384512"/>
                </a:cubicBezTo>
                <a:cubicBezTo>
                  <a:pt x="2534789" y="392327"/>
                  <a:pt x="2538526" y="399853"/>
                  <a:pt x="2540000" y="407958"/>
                </a:cubicBezTo>
                <a:cubicBezTo>
                  <a:pt x="2552635" y="477450"/>
                  <a:pt x="2548815" y="500562"/>
                  <a:pt x="2540000" y="579896"/>
                </a:cubicBezTo>
                <a:cubicBezTo>
                  <a:pt x="2538814" y="590572"/>
                  <a:pt x="2534514" y="600672"/>
                  <a:pt x="2532184" y="611158"/>
                </a:cubicBezTo>
                <a:cubicBezTo>
                  <a:pt x="2529302" y="624125"/>
                  <a:pt x="2527864" y="637419"/>
                  <a:pt x="2524369" y="650235"/>
                </a:cubicBezTo>
                <a:cubicBezTo>
                  <a:pt x="2520034" y="666131"/>
                  <a:pt x="2512734" y="681143"/>
                  <a:pt x="2508738" y="697127"/>
                </a:cubicBezTo>
                <a:cubicBezTo>
                  <a:pt x="2506133" y="707548"/>
                  <a:pt x="2503874" y="718061"/>
                  <a:pt x="2500923" y="728389"/>
                </a:cubicBezTo>
                <a:cubicBezTo>
                  <a:pt x="2490607" y="764495"/>
                  <a:pt x="2489830" y="756751"/>
                  <a:pt x="2461846" y="798727"/>
                </a:cubicBezTo>
                <a:lnTo>
                  <a:pt x="2446215" y="822173"/>
                </a:lnTo>
                <a:lnTo>
                  <a:pt x="2430584" y="845619"/>
                </a:lnTo>
                <a:cubicBezTo>
                  <a:pt x="2425374" y="861250"/>
                  <a:pt x="2424094" y="878803"/>
                  <a:pt x="2414954" y="892512"/>
                </a:cubicBezTo>
                <a:cubicBezTo>
                  <a:pt x="2409744" y="900327"/>
                  <a:pt x="2403138" y="907375"/>
                  <a:pt x="2399323" y="915958"/>
                </a:cubicBezTo>
                <a:cubicBezTo>
                  <a:pt x="2392631" y="931014"/>
                  <a:pt x="2388902" y="947219"/>
                  <a:pt x="2383692" y="962850"/>
                </a:cubicBezTo>
                <a:cubicBezTo>
                  <a:pt x="2381087" y="970665"/>
                  <a:pt x="2380447" y="979442"/>
                  <a:pt x="2375877" y="986296"/>
                </a:cubicBezTo>
                <a:lnTo>
                  <a:pt x="2360246" y="1009742"/>
                </a:lnTo>
                <a:cubicBezTo>
                  <a:pt x="2355036" y="1025373"/>
                  <a:pt x="2353754" y="1042926"/>
                  <a:pt x="2344615" y="1056635"/>
                </a:cubicBezTo>
                <a:cubicBezTo>
                  <a:pt x="2334195" y="1072266"/>
                  <a:pt x="2319295" y="1085705"/>
                  <a:pt x="2313354" y="1103527"/>
                </a:cubicBezTo>
                <a:lnTo>
                  <a:pt x="2282092" y="1197312"/>
                </a:lnTo>
                <a:cubicBezTo>
                  <a:pt x="2279487" y="1205127"/>
                  <a:pt x="2278847" y="1213904"/>
                  <a:pt x="2274277" y="1220758"/>
                </a:cubicBezTo>
                <a:lnTo>
                  <a:pt x="2258646" y="1244204"/>
                </a:lnTo>
                <a:cubicBezTo>
                  <a:pt x="2240045" y="1300007"/>
                  <a:pt x="2252154" y="1277387"/>
                  <a:pt x="2227384" y="1314542"/>
                </a:cubicBezTo>
                <a:cubicBezTo>
                  <a:pt x="2207742" y="1373474"/>
                  <a:pt x="2234237" y="1300836"/>
                  <a:pt x="2203938" y="1361435"/>
                </a:cubicBezTo>
                <a:cubicBezTo>
                  <a:pt x="2200254" y="1368803"/>
                  <a:pt x="2199807" y="1377513"/>
                  <a:pt x="2196123" y="1384881"/>
                </a:cubicBezTo>
                <a:cubicBezTo>
                  <a:pt x="2191922" y="1393282"/>
                  <a:pt x="2184693" y="1399926"/>
                  <a:pt x="2180492" y="1408327"/>
                </a:cubicBezTo>
                <a:cubicBezTo>
                  <a:pt x="2171619" y="1426073"/>
                  <a:pt x="2164414" y="1444614"/>
                  <a:pt x="2157046" y="1463035"/>
                </a:cubicBezTo>
                <a:cubicBezTo>
                  <a:pt x="2142432" y="1499571"/>
                  <a:pt x="2157321" y="1476231"/>
                  <a:pt x="2133600" y="1517742"/>
                </a:cubicBezTo>
                <a:cubicBezTo>
                  <a:pt x="2112430" y="1554789"/>
                  <a:pt x="2123915" y="1529365"/>
                  <a:pt x="2094523" y="1564635"/>
                </a:cubicBezTo>
                <a:cubicBezTo>
                  <a:pt x="2080266" y="1581744"/>
                  <a:pt x="2076703" y="1599717"/>
                  <a:pt x="2055446" y="1611527"/>
                </a:cubicBezTo>
                <a:cubicBezTo>
                  <a:pt x="2041043" y="1619529"/>
                  <a:pt x="2023291" y="1619790"/>
                  <a:pt x="2008554" y="1627158"/>
                </a:cubicBezTo>
                <a:lnTo>
                  <a:pt x="1961661" y="1650604"/>
                </a:lnTo>
                <a:lnTo>
                  <a:pt x="1789723" y="1627158"/>
                </a:lnTo>
                <a:cubicBezTo>
                  <a:pt x="1774036" y="1624917"/>
                  <a:pt x="1758493" y="1621752"/>
                  <a:pt x="1742831" y="1619342"/>
                </a:cubicBezTo>
                <a:cubicBezTo>
                  <a:pt x="1708426" y="1614049"/>
                  <a:pt x="1682063" y="1611966"/>
                  <a:pt x="1649046" y="1603712"/>
                </a:cubicBezTo>
                <a:cubicBezTo>
                  <a:pt x="1567499" y="1583325"/>
                  <a:pt x="1736360" y="1614578"/>
                  <a:pt x="1563077" y="1556819"/>
                </a:cubicBezTo>
                <a:lnTo>
                  <a:pt x="1539631" y="1549004"/>
                </a:lnTo>
                <a:cubicBezTo>
                  <a:pt x="1529210" y="1535978"/>
                  <a:pt x="1520164" y="1521722"/>
                  <a:pt x="1508369" y="1509927"/>
                </a:cubicBezTo>
                <a:cubicBezTo>
                  <a:pt x="1499158" y="1500716"/>
                  <a:pt x="1488096" y="1493474"/>
                  <a:pt x="1477107" y="1486481"/>
                </a:cubicBezTo>
                <a:cubicBezTo>
                  <a:pt x="1443139" y="1464865"/>
                  <a:pt x="1424071" y="1456054"/>
                  <a:pt x="1391138" y="1439589"/>
                </a:cubicBezTo>
                <a:cubicBezTo>
                  <a:pt x="1385928" y="1431773"/>
                  <a:pt x="1384464" y="1418971"/>
                  <a:pt x="1375507" y="1416142"/>
                </a:cubicBezTo>
                <a:cubicBezTo>
                  <a:pt x="1332623" y="1402600"/>
                  <a:pt x="1286847" y="1400984"/>
                  <a:pt x="1242646" y="1392696"/>
                </a:cubicBezTo>
                <a:cubicBezTo>
                  <a:pt x="1203478" y="1385352"/>
                  <a:pt x="1164317" y="1377895"/>
                  <a:pt x="1125415" y="1369250"/>
                </a:cubicBezTo>
                <a:cubicBezTo>
                  <a:pt x="1102322" y="1364118"/>
                  <a:pt x="1106073" y="1365540"/>
                  <a:pt x="1094154" y="1353619"/>
                </a:cubicBezTo>
              </a:path>
            </a:pathLst>
          </a:custGeom>
          <a:noFill/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ihandform 6"/>
          <p:cNvSpPr/>
          <p:nvPr/>
        </p:nvSpPr>
        <p:spPr>
          <a:xfrm>
            <a:off x="4165600" y="5205046"/>
            <a:ext cx="1094154" cy="586154"/>
          </a:xfrm>
          <a:custGeom>
            <a:avLst/>
            <a:gdLst>
              <a:gd name="connsiteX0" fmla="*/ 1094154 w 1094154"/>
              <a:gd name="connsiteY0" fmla="*/ 0 h 586154"/>
              <a:gd name="connsiteX1" fmla="*/ 1039446 w 1094154"/>
              <a:gd name="connsiteY1" fmla="*/ 39077 h 586154"/>
              <a:gd name="connsiteX2" fmla="*/ 984738 w 1094154"/>
              <a:gd name="connsiteY2" fmla="*/ 54708 h 586154"/>
              <a:gd name="connsiteX3" fmla="*/ 953477 w 1094154"/>
              <a:gd name="connsiteY3" fmla="*/ 70339 h 586154"/>
              <a:gd name="connsiteX4" fmla="*/ 890954 w 1094154"/>
              <a:gd name="connsiteY4" fmla="*/ 85969 h 586154"/>
              <a:gd name="connsiteX5" fmla="*/ 844062 w 1094154"/>
              <a:gd name="connsiteY5" fmla="*/ 132862 h 586154"/>
              <a:gd name="connsiteX6" fmla="*/ 820615 w 1094154"/>
              <a:gd name="connsiteY6" fmla="*/ 156308 h 586154"/>
              <a:gd name="connsiteX7" fmla="*/ 773723 w 1094154"/>
              <a:gd name="connsiteY7" fmla="*/ 203200 h 586154"/>
              <a:gd name="connsiteX8" fmla="*/ 750277 w 1094154"/>
              <a:gd name="connsiteY8" fmla="*/ 257908 h 586154"/>
              <a:gd name="connsiteX9" fmla="*/ 719015 w 1094154"/>
              <a:gd name="connsiteY9" fmla="*/ 312616 h 586154"/>
              <a:gd name="connsiteX10" fmla="*/ 695569 w 1094154"/>
              <a:gd name="connsiteY10" fmla="*/ 359508 h 586154"/>
              <a:gd name="connsiteX11" fmla="*/ 672123 w 1094154"/>
              <a:gd name="connsiteY11" fmla="*/ 375139 h 586154"/>
              <a:gd name="connsiteX12" fmla="*/ 640862 w 1094154"/>
              <a:gd name="connsiteY12" fmla="*/ 398585 h 586154"/>
              <a:gd name="connsiteX13" fmla="*/ 601785 w 1094154"/>
              <a:gd name="connsiteY13" fmla="*/ 429846 h 586154"/>
              <a:gd name="connsiteX14" fmla="*/ 578338 w 1094154"/>
              <a:gd name="connsiteY14" fmla="*/ 445477 h 586154"/>
              <a:gd name="connsiteX15" fmla="*/ 554892 w 1094154"/>
              <a:gd name="connsiteY15" fmla="*/ 453292 h 586154"/>
              <a:gd name="connsiteX16" fmla="*/ 500185 w 1094154"/>
              <a:gd name="connsiteY16" fmla="*/ 484554 h 586154"/>
              <a:gd name="connsiteX17" fmla="*/ 476738 w 1094154"/>
              <a:gd name="connsiteY17" fmla="*/ 508000 h 586154"/>
              <a:gd name="connsiteX18" fmla="*/ 445477 w 1094154"/>
              <a:gd name="connsiteY18" fmla="*/ 515816 h 586154"/>
              <a:gd name="connsiteX19" fmla="*/ 422031 w 1094154"/>
              <a:gd name="connsiteY19" fmla="*/ 523631 h 586154"/>
              <a:gd name="connsiteX20" fmla="*/ 304800 w 1094154"/>
              <a:gd name="connsiteY20" fmla="*/ 539262 h 586154"/>
              <a:gd name="connsiteX21" fmla="*/ 226646 w 1094154"/>
              <a:gd name="connsiteY21" fmla="*/ 554892 h 586154"/>
              <a:gd name="connsiteX22" fmla="*/ 125046 w 1094154"/>
              <a:gd name="connsiteY22" fmla="*/ 562708 h 586154"/>
              <a:gd name="connsiteX23" fmla="*/ 85969 w 1094154"/>
              <a:gd name="connsiteY23" fmla="*/ 570523 h 586154"/>
              <a:gd name="connsiteX24" fmla="*/ 0 w 1094154"/>
              <a:gd name="connsiteY24" fmla="*/ 586154 h 586154"/>
              <a:gd name="connsiteX25" fmla="*/ 15631 w 1094154"/>
              <a:gd name="connsiteY25" fmla="*/ 562708 h 586154"/>
              <a:gd name="connsiteX26" fmla="*/ 39077 w 1094154"/>
              <a:gd name="connsiteY26" fmla="*/ 547077 h 586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94154" h="586154">
                <a:moveTo>
                  <a:pt x="1094154" y="0"/>
                </a:moveTo>
                <a:cubicBezTo>
                  <a:pt x="1075918" y="13026"/>
                  <a:pt x="1058663" y="27547"/>
                  <a:pt x="1039446" y="39077"/>
                </a:cubicBezTo>
                <a:cubicBezTo>
                  <a:pt x="1028953" y="45373"/>
                  <a:pt x="993816" y="51304"/>
                  <a:pt x="984738" y="54708"/>
                </a:cubicBezTo>
                <a:cubicBezTo>
                  <a:pt x="973829" y="58799"/>
                  <a:pt x="964530" y="66655"/>
                  <a:pt x="953477" y="70339"/>
                </a:cubicBezTo>
                <a:cubicBezTo>
                  <a:pt x="933097" y="77132"/>
                  <a:pt x="890954" y="85969"/>
                  <a:pt x="890954" y="85969"/>
                </a:cubicBezTo>
                <a:lnTo>
                  <a:pt x="844062" y="132862"/>
                </a:lnTo>
                <a:cubicBezTo>
                  <a:pt x="836246" y="140678"/>
                  <a:pt x="829457" y="149676"/>
                  <a:pt x="820615" y="156308"/>
                </a:cubicBezTo>
                <a:cubicBezTo>
                  <a:pt x="781840" y="185390"/>
                  <a:pt x="796579" y="168916"/>
                  <a:pt x="773723" y="203200"/>
                </a:cubicBezTo>
                <a:cubicBezTo>
                  <a:pt x="751287" y="292948"/>
                  <a:pt x="782659" y="182349"/>
                  <a:pt x="750277" y="257908"/>
                </a:cubicBezTo>
                <a:cubicBezTo>
                  <a:pt x="726660" y="313013"/>
                  <a:pt x="763559" y="268072"/>
                  <a:pt x="719015" y="312616"/>
                </a:cubicBezTo>
                <a:cubicBezTo>
                  <a:pt x="712658" y="331686"/>
                  <a:pt x="710720" y="344357"/>
                  <a:pt x="695569" y="359508"/>
                </a:cubicBezTo>
                <a:cubicBezTo>
                  <a:pt x="688927" y="366150"/>
                  <a:pt x="679766" y="369679"/>
                  <a:pt x="672123" y="375139"/>
                </a:cubicBezTo>
                <a:cubicBezTo>
                  <a:pt x="661524" y="382710"/>
                  <a:pt x="650072" y="389375"/>
                  <a:pt x="640862" y="398585"/>
                </a:cubicBezTo>
                <a:cubicBezTo>
                  <a:pt x="605512" y="433935"/>
                  <a:pt x="647429" y="414632"/>
                  <a:pt x="601785" y="429846"/>
                </a:cubicBezTo>
                <a:cubicBezTo>
                  <a:pt x="593969" y="435056"/>
                  <a:pt x="586740" y="441276"/>
                  <a:pt x="578338" y="445477"/>
                </a:cubicBezTo>
                <a:cubicBezTo>
                  <a:pt x="570970" y="449161"/>
                  <a:pt x="562045" y="449205"/>
                  <a:pt x="554892" y="453292"/>
                </a:cubicBezTo>
                <a:cubicBezTo>
                  <a:pt x="488652" y="491145"/>
                  <a:pt x="553943" y="466636"/>
                  <a:pt x="500185" y="484554"/>
                </a:cubicBezTo>
                <a:cubicBezTo>
                  <a:pt x="492369" y="492369"/>
                  <a:pt x="486334" y="502516"/>
                  <a:pt x="476738" y="508000"/>
                </a:cubicBezTo>
                <a:cubicBezTo>
                  <a:pt x="467412" y="513329"/>
                  <a:pt x="455805" y="512865"/>
                  <a:pt x="445477" y="515816"/>
                </a:cubicBezTo>
                <a:cubicBezTo>
                  <a:pt x="437556" y="518079"/>
                  <a:pt x="430073" y="521844"/>
                  <a:pt x="422031" y="523631"/>
                </a:cubicBezTo>
                <a:cubicBezTo>
                  <a:pt x="386956" y="531425"/>
                  <a:pt x="338655" y="535500"/>
                  <a:pt x="304800" y="539262"/>
                </a:cubicBezTo>
                <a:cubicBezTo>
                  <a:pt x="274696" y="546787"/>
                  <a:pt x="259745" y="551408"/>
                  <a:pt x="226646" y="554892"/>
                </a:cubicBezTo>
                <a:cubicBezTo>
                  <a:pt x="192866" y="558448"/>
                  <a:pt x="158913" y="560103"/>
                  <a:pt x="125046" y="562708"/>
                </a:cubicBezTo>
                <a:lnTo>
                  <a:pt x="85969" y="570523"/>
                </a:lnTo>
                <a:cubicBezTo>
                  <a:pt x="-24022" y="590522"/>
                  <a:pt x="96526" y="566850"/>
                  <a:pt x="0" y="586154"/>
                </a:cubicBezTo>
                <a:cubicBezTo>
                  <a:pt x="5210" y="578339"/>
                  <a:pt x="8989" y="569350"/>
                  <a:pt x="15631" y="562708"/>
                </a:cubicBezTo>
                <a:cubicBezTo>
                  <a:pt x="22273" y="556066"/>
                  <a:pt x="39077" y="547077"/>
                  <a:pt x="39077" y="547077"/>
                </a:cubicBezTo>
              </a:path>
            </a:pathLst>
          </a:custGeom>
          <a:noFill/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333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Updated combination of model results and monitoring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1 – Needs for additional mobile monitoring   </a:t>
            </a:r>
            <a:r>
              <a:rPr lang="en-US" b="1" dirty="0">
                <a:solidFill>
                  <a:srgbClr val="5A6EB4"/>
                </a:solidFill>
              </a:rPr>
              <a:t>Task 3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7960002" y="1198563"/>
            <a:ext cx="35533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Rotterdam</a:t>
            </a:r>
          </a:p>
          <a:p>
            <a:r>
              <a:rPr lang="en-US" dirty="0"/>
              <a:t>Population: 650 000 </a:t>
            </a:r>
          </a:p>
          <a:p>
            <a:r>
              <a:rPr lang="en-US" dirty="0"/>
              <a:t>Area ~ 350 km</a:t>
            </a:r>
            <a:r>
              <a:rPr lang="en-US" baseline="30000" dirty="0"/>
              <a:t>2</a:t>
            </a:r>
          </a:p>
          <a:p>
            <a:r>
              <a:rPr lang="en-US" dirty="0"/>
              <a:t>Effective dose &gt; IL2 (10 </a:t>
            </a:r>
            <a:r>
              <a:rPr lang="en-US" dirty="0" err="1"/>
              <a:t>mSv</a:t>
            </a:r>
            <a:r>
              <a:rPr lang="en-US" dirty="0"/>
              <a:t>)</a:t>
            </a:r>
          </a:p>
          <a:p>
            <a:r>
              <a:rPr lang="en-US" b="1" dirty="0"/>
              <a:t>Dose rate &gt; OIL2 = 100 µ</a:t>
            </a:r>
            <a:r>
              <a:rPr lang="en-US" b="1" dirty="0" err="1"/>
              <a:t>Sv</a:t>
            </a:r>
            <a:r>
              <a:rPr lang="en-US" b="1" dirty="0"/>
              <a:t>/h</a:t>
            </a:r>
          </a:p>
          <a:p>
            <a:r>
              <a:rPr lang="en-US" b="1" dirty="0">
                <a:solidFill>
                  <a:srgbClr val="FA8214"/>
                </a:solidFill>
              </a:rPr>
              <a:t>sheltering?</a:t>
            </a:r>
          </a:p>
          <a:p>
            <a:endParaRPr lang="en-US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319" y="3191484"/>
            <a:ext cx="4686321" cy="31487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2423592" y="1738652"/>
            <a:ext cx="20882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noProof="1"/>
              <a:t>Data from    stationary monitoring</a:t>
            </a:r>
          </a:p>
          <a:p>
            <a:r>
              <a:rPr lang="en-US" sz="1600" noProof="1"/>
              <a:t>Dose rate   µSv/h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716" y="2564905"/>
            <a:ext cx="5030986" cy="3672408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5439" y="2569649"/>
            <a:ext cx="650320" cy="859351"/>
          </a:xfrm>
          <a:prstGeom prst="rect">
            <a:avLst/>
          </a:prstGeom>
        </p:spPr>
      </p:pic>
      <p:sp>
        <p:nvSpPr>
          <p:cNvPr id="22" name="Freihandform 21"/>
          <p:cNvSpPr/>
          <p:nvPr/>
        </p:nvSpPr>
        <p:spPr>
          <a:xfrm>
            <a:off x="3719736" y="4249111"/>
            <a:ext cx="1704138" cy="1484145"/>
          </a:xfrm>
          <a:custGeom>
            <a:avLst/>
            <a:gdLst>
              <a:gd name="connsiteX0" fmla="*/ 148493 w 1704138"/>
              <a:gd name="connsiteY0" fmla="*/ 569745 h 1484145"/>
              <a:gd name="connsiteX1" fmla="*/ 164123 w 1704138"/>
              <a:gd name="connsiteY1" fmla="*/ 327468 h 1484145"/>
              <a:gd name="connsiteX2" fmla="*/ 187569 w 1704138"/>
              <a:gd name="connsiteY2" fmla="*/ 280576 h 1484145"/>
              <a:gd name="connsiteX3" fmla="*/ 226646 w 1704138"/>
              <a:gd name="connsiteY3" fmla="*/ 210238 h 1484145"/>
              <a:gd name="connsiteX4" fmla="*/ 242277 w 1704138"/>
              <a:gd name="connsiteY4" fmla="*/ 186791 h 1484145"/>
              <a:gd name="connsiteX5" fmla="*/ 273539 w 1704138"/>
              <a:gd name="connsiteY5" fmla="*/ 139899 h 1484145"/>
              <a:gd name="connsiteX6" fmla="*/ 296985 w 1704138"/>
              <a:gd name="connsiteY6" fmla="*/ 132084 h 1484145"/>
              <a:gd name="connsiteX7" fmla="*/ 320431 w 1704138"/>
              <a:gd name="connsiteY7" fmla="*/ 116453 h 1484145"/>
              <a:gd name="connsiteX8" fmla="*/ 351693 w 1704138"/>
              <a:gd name="connsiteY8" fmla="*/ 69561 h 1484145"/>
              <a:gd name="connsiteX9" fmla="*/ 382954 w 1704138"/>
              <a:gd name="connsiteY9" fmla="*/ 53930 h 1484145"/>
              <a:gd name="connsiteX10" fmla="*/ 687754 w 1704138"/>
              <a:gd name="connsiteY10" fmla="*/ 38299 h 1484145"/>
              <a:gd name="connsiteX11" fmla="*/ 742462 w 1704138"/>
              <a:gd name="connsiteY11" fmla="*/ 46115 h 1484145"/>
              <a:gd name="connsiteX12" fmla="*/ 804985 w 1704138"/>
              <a:gd name="connsiteY12" fmla="*/ 53930 h 1484145"/>
              <a:gd name="connsiteX13" fmla="*/ 875323 w 1704138"/>
              <a:gd name="connsiteY13" fmla="*/ 69561 h 1484145"/>
              <a:gd name="connsiteX14" fmla="*/ 930031 w 1704138"/>
              <a:gd name="connsiteY14" fmla="*/ 85191 h 1484145"/>
              <a:gd name="connsiteX15" fmla="*/ 984739 w 1704138"/>
              <a:gd name="connsiteY15" fmla="*/ 108638 h 1484145"/>
              <a:gd name="connsiteX16" fmla="*/ 1016000 w 1704138"/>
              <a:gd name="connsiteY16" fmla="*/ 124268 h 1484145"/>
              <a:gd name="connsiteX17" fmla="*/ 1047262 w 1704138"/>
              <a:gd name="connsiteY17" fmla="*/ 132084 h 1484145"/>
              <a:gd name="connsiteX18" fmla="*/ 1094154 w 1704138"/>
              <a:gd name="connsiteY18" fmla="*/ 147715 h 1484145"/>
              <a:gd name="connsiteX19" fmla="*/ 1117600 w 1704138"/>
              <a:gd name="connsiteY19" fmla="*/ 155530 h 1484145"/>
              <a:gd name="connsiteX20" fmla="*/ 1141046 w 1704138"/>
              <a:gd name="connsiteY20" fmla="*/ 163345 h 1484145"/>
              <a:gd name="connsiteX21" fmla="*/ 1195754 w 1704138"/>
              <a:gd name="connsiteY21" fmla="*/ 186791 h 1484145"/>
              <a:gd name="connsiteX22" fmla="*/ 1242646 w 1704138"/>
              <a:gd name="connsiteY22" fmla="*/ 202422 h 1484145"/>
              <a:gd name="connsiteX23" fmla="*/ 1266093 w 1704138"/>
              <a:gd name="connsiteY23" fmla="*/ 218053 h 1484145"/>
              <a:gd name="connsiteX24" fmla="*/ 1289539 w 1704138"/>
              <a:gd name="connsiteY24" fmla="*/ 225868 h 1484145"/>
              <a:gd name="connsiteX25" fmla="*/ 1297354 w 1704138"/>
              <a:gd name="connsiteY25" fmla="*/ 249315 h 1484145"/>
              <a:gd name="connsiteX26" fmla="*/ 1320800 w 1704138"/>
              <a:gd name="connsiteY26" fmla="*/ 264945 h 1484145"/>
              <a:gd name="connsiteX27" fmla="*/ 1344246 w 1704138"/>
              <a:gd name="connsiteY27" fmla="*/ 296207 h 1484145"/>
              <a:gd name="connsiteX28" fmla="*/ 1367693 w 1704138"/>
              <a:gd name="connsiteY28" fmla="*/ 304022 h 1484145"/>
              <a:gd name="connsiteX29" fmla="*/ 1398954 w 1704138"/>
              <a:gd name="connsiteY29" fmla="*/ 327468 h 1484145"/>
              <a:gd name="connsiteX30" fmla="*/ 1422400 w 1704138"/>
              <a:gd name="connsiteY30" fmla="*/ 343099 h 1484145"/>
              <a:gd name="connsiteX31" fmla="*/ 1453662 w 1704138"/>
              <a:gd name="connsiteY31" fmla="*/ 389991 h 1484145"/>
              <a:gd name="connsiteX32" fmla="*/ 1477108 w 1704138"/>
              <a:gd name="connsiteY32" fmla="*/ 421253 h 1484145"/>
              <a:gd name="connsiteX33" fmla="*/ 1516185 w 1704138"/>
              <a:gd name="connsiteY33" fmla="*/ 468145 h 1484145"/>
              <a:gd name="connsiteX34" fmla="*/ 1570893 w 1704138"/>
              <a:gd name="connsiteY34" fmla="*/ 530668 h 1484145"/>
              <a:gd name="connsiteX35" fmla="*/ 1578708 w 1704138"/>
              <a:gd name="connsiteY35" fmla="*/ 554115 h 1484145"/>
              <a:gd name="connsiteX36" fmla="*/ 1609969 w 1704138"/>
              <a:gd name="connsiteY36" fmla="*/ 601007 h 1484145"/>
              <a:gd name="connsiteX37" fmla="*/ 1617785 w 1704138"/>
              <a:gd name="connsiteY37" fmla="*/ 624453 h 1484145"/>
              <a:gd name="connsiteX38" fmla="*/ 1649046 w 1704138"/>
              <a:gd name="connsiteY38" fmla="*/ 671345 h 1484145"/>
              <a:gd name="connsiteX39" fmla="*/ 1664677 w 1704138"/>
              <a:gd name="connsiteY39" fmla="*/ 694791 h 1484145"/>
              <a:gd name="connsiteX40" fmla="*/ 1680308 w 1704138"/>
              <a:gd name="connsiteY40" fmla="*/ 757315 h 1484145"/>
              <a:gd name="connsiteX41" fmla="*/ 1688123 w 1704138"/>
              <a:gd name="connsiteY41" fmla="*/ 780761 h 1484145"/>
              <a:gd name="connsiteX42" fmla="*/ 1695939 w 1704138"/>
              <a:gd name="connsiteY42" fmla="*/ 819838 h 1484145"/>
              <a:gd name="connsiteX43" fmla="*/ 1695939 w 1704138"/>
              <a:gd name="connsiteY43" fmla="*/ 1132453 h 1484145"/>
              <a:gd name="connsiteX44" fmla="*/ 1680308 w 1704138"/>
              <a:gd name="connsiteY44" fmla="*/ 1210607 h 1484145"/>
              <a:gd name="connsiteX45" fmla="*/ 1672493 w 1704138"/>
              <a:gd name="connsiteY45" fmla="*/ 1234053 h 1484145"/>
              <a:gd name="connsiteX46" fmla="*/ 1633416 w 1704138"/>
              <a:gd name="connsiteY46" fmla="*/ 1280945 h 1484145"/>
              <a:gd name="connsiteX47" fmla="*/ 1594339 w 1704138"/>
              <a:gd name="connsiteY47" fmla="*/ 1327838 h 1484145"/>
              <a:gd name="connsiteX48" fmla="*/ 1586523 w 1704138"/>
              <a:gd name="connsiteY48" fmla="*/ 1359099 h 1484145"/>
              <a:gd name="connsiteX49" fmla="*/ 1539631 w 1704138"/>
              <a:gd name="connsiteY49" fmla="*/ 1390361 h 1484145"/>
              <a:gd name="connsiteX50" fmla="*/ 1477108 w 1704138"/>
              <a:gd name="connsiteY50" fmla="*/ 1413807 h 1484145"/>
              <a:gd name="connsiteX51" fmla="*/ 1453662 w 1704138"/>
              <a:gd name="connsiteY51" fmla="*/ 1421622 h 1484145"/>
              <a:gd name="connsiteX52" fmla="*/ 1414585 w 1704138"/>
              <a:gd name="connsiteY52" fmla="*/ 1429438 h 1484145"/>
              <a:gd name="connsiteX53" fmla="*/ 1172308 w 1704138"/>
              <a:gd name="connsiteY53" fmla="*/ 1452884 h 1484145"/>
              <a:gd name="connsiteX54" fmla="*/ 1070708 w 1704138"/>
              <a:gd name="connsiteY54" fmla="*/ 1476330 h 1484145"/>
              <a:gd name="connsiteX55" fmla="*/ 1008185 w 1704138"/>
              <a:gd name="connsiteY55" fmla="*/ 1484145 h 1484145"/>
              <a:gd name="connsiteX56" fmla="*/ 781539 w 1704138"/>
              <a:gd name="connsiteY56" fmla="*/ 1476330 h 1484145"/>
              <a:gd name="connsiteX57" fmla="*/ 750277 w 1704138"/>
              <a:gd name="connsiteY57" fmla="*/ 1468515 h 1484145"/>
              <a:gd name="connsiteX58" fmla="*/ 711200 w 1704138"/>
              <a:gd name="connsiteY58" fmla="*/ 1460699 h 1484145"/>
              <a:gd name="connsiteX59" fmla="*/ 687754 w 1704138"/>
              <a:gd name="connsiteY59" fmla="*/ 1452884 h 1484145"/>
              <a:gd name="connsiteX60" fmla="*/ 633046 w 1704138"/>
              <a:gd name="connsiteY60" fmla="*/ 1445068 h 1484145"/>
              <a:gd name="connsiteX61" fmla="*/ 609600 w 1704138"/>
              <a:gd name="connsiteY61" fmla="*/ 1429438 h 1484145"/>
              <a:gd name="connsiteX62" fmla="*/ 539262 w 1704138"/>
              <a:gd name="connsiteY62" fmla="*/ 1413807 h 1484145"/>
              <a:gd name="connsiteX63" fmla="*/ 492369 w 1704138"/>
              <a:gd name="connsiteY63" fmla="*/ 1398176 h 1484145"/>
              <a:gd name="connsiteX64" fmla="*/ 414216 w 1704138"/>
              <a:gd name="connsiteY64" fmla="*/ 1343468 h 1484145"/>
              <a:gd name="connsiteX65" fmla="*/ 343877 w 1704138"/>
              <a:gd name="connsiteY65" fmla="*/ 1312207 h 1484145"/>
              <a:gd name="connsiteX66" fmla="*/ 320431 w 1704138"/>
              <a:gd name="connsiteY66" fmla="*/ 1296576 h 1484145"/>
              <a:gd name="connsiteX67" fmla="*/ 281354 w 1704138"/>
              <a:gd name="connsiteY67" fmla="*/ 1249684 h 1484145"/>
              <a:gd name="connsiteX68" fmla="*/ 273539 w 1704138"/>
              <a:gd name="connsiteY68" fmla="*/ 1226238 h 1484145"/>
              <a:gd name="connsiteX69" fmla="*/ 234462 w 1704138"/>
              <a:gd name="connsiteY69" fmla="*/ 1171530 h 1484145"/>
              <a:gd name="connsiteX70" fmla="*/ 203200 w 1704138"/>
              <a:gd name="connsiteY70" fmla="*/ 1124638 h 1484145"/>
              <a:gd name="connsiteX71" fmla="*/ 179754 w 1704138"/>
              <a:gd name="connsiteY71" fmla="*/ 1093376 h 1484145"/>
              <a:gd name="connsiteX72" fmla="*/ 164123 w 1704138"/>
              <a:gd name="connsiteY72" fmla="*/ 1069930 h 1484145"/>
              <a:gd name="connsiteX73" fmla="*/ 140677 w 1704138"/>
              <a:gd name="connsiteY73" fmla="*/ 1062115 h 1484145"/>
              <a:gd name="connsiteX74" fmla="*/ 117231 w 1704138"/>
              <a:gd name="connsiteY74" fmla="*/ 1015222 h 1484145"/>
              <a:gd name="connsiteX75" fmla="*/ 78154 w 1704138"/>
              <a:gd name="connsiteY75" fmla="*/ 944884 h 1484145"/>
              <a:gd name="connsiteX76" fmla="*/ 54708 w 1704138"/>
              <a:gd name="connsiteY76" fmla="*/ 897991 h 1484145"/>
              <a:gd name="connsiteX77" fmla="*/ 39077 w 1704138"/>
              <a:gd name="connsiteY77" fmla="*/ 843284 h 1484145"/>
              <a:gd name="connsiteX78" fmla="*/ 23446 w 1704138"/>
              <a:gd name="connsiteY78" fmla="*/ 796391 h 1484145"/>
              <a:gd name="connsiteX79" fmla="*/ 15631 w 1704138"/>
              <a:gd name="connsiteY79" fmla="*/ 772945 h 1484145"/>
              <a:gd name="connsiteX80" fmla="*/ 7816 w 1704138"/>
              <a:gd name="connsiteY80" fmla="*/ 749499 h 1484145"/>
              <a:gd name="connsiteX81" fmla="*/ 0 w 1704138"/>
              <a:gd name="connsiteY81" fmla="*/ 710422 h 1484145"/>
              <a:gd name="connsiteX82" fmla="*/ 7816 w 1704138"/>
              <a:gd name="connsiteY82" fmla="*/ 593191 h 1484145"/>
              <a:gd name="connsiteX83" fmla="*/ 23446 w 1704138"/>
              <a:gd name="connsiteY83" fmla="*/ 546299 h 1484145"/>
              <a:gd name="connsiteX84" fmla="*/ 46893 w 1704138"/>
              <a:gd name="connsiteY84" fmla="*/ 499407 h 1484145"/>
              <a:gd name="connsiteX85" fmla="*/ 85969 w 1704138"/>
              <a:gd name="connsiteY85" fmla="*/ 429068 h 1484145"/>
              <a:gd name="connsiteX86" fmla="*/ 101600 w 1704138"/>
              <a:gd name="connsiteY86" fmla="*/ 405622 h 1484145"/>
              <a:gd name="connsiteX87" fmla="*/ 117231 w 1704138"/>
              <a:gd name="connsiteY87" fmla="*/ 382176 h 1484145"/>
              <a:gd name="connsiteX88" fmla="*/ 132862 w 1704138"/>
              <a:gd name="connsiteY88" fmla="*/ 358730 h 148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704138" h="1484145">
                <a:moveTo>
                  <a:pt x="148493" y="569745"/>
                </a:moveTo>
                <a:cubicBezTo>
                  <a:pt x="150997" y="512147"/>
                  <a:pt x="151049" y="399375"/>
                  <a:pt x="164123" y="327468"/>
                </a:cubicBezTo>
                <a:cubicBezTo>
                  <a:pt x="169735" y="296603"/>
                  <a:pt x="173269" y="309175"/>
                  <a:pt x="187569" y="280576"/>
                </a:cubicBezTo>
                <a:cubicBezTo>
                  <a:pt x="228834" y="198045"/>
                  <a:pt x="128087" y="358078"/>
                  <a:pt x="226646" y="210238"/>
                </a:cubicBezTo>
                <a:cubicBezTo>
                  <a:pt x="231856" y="202422"/>
                  <a:pt x="239306" y="195702"/>
                  <a:pt x="242277" y="186791"/>
                </a:cubicBezTo>
                <a:cubicBezTo>
                  <a:pt x="250471" y="162211"/>
                  <a:pt x="248450" y="156625"/>
                  <a:pt x="273539" y="139899"/>
                </a:cubicBezTo>
                <a:cubicBezTo>
                  <a:pt x="280393" y="135329"/>
                  <a:pt x="289170" y="134689"/>
                  <a:pt x="296985" y="132084"/>
                </a:cubicBezTo>
                <a:cubicBezTo>
                  <a:pt x="304800" y="126874"/>
                  <a:pt x="314246" y="123522"/>
                  <a:pt x="320431" y="116453"/>
                </a:cubicBezTo>
                <a:cubicBezTo>
                  <a:pt x="332802" y="102315"/>
                  <a:pt x="334891" y="77963"/>
                  <a:pt x="351693" y="69561"/>
                </a:cubicBezTo>
                <a:lnTo>
                  <a:pt x="382954" y="53930"/>
                </a:lnTo>
                <a:cubicBezTo>
                  <a:pt x="451726" y="-49226"/>
                  <a:pt x="392756" y="24890"/>
                  <a:pt x="687754" y="38299"/>
                </a:cubicBezTo>
                <a:cubicBezTo>
                  <a:pt x="706156" y="39135"/>
                  <a:pt x="724202" y="43680"/>
                  <a:pt x="742462" y="46115"/>
                </a:cubicBezTo>
                <a:lnTo>
                  <a:pt x="804985" y="53930"/>
                </a:lnTo>
                <a:cubicBezTo>
                  <a:pt x="850613" y="69139"/>
                  <a:pt x="806554" y="55807"/>
                  <a:pt x="875323" y="69561"/>
                </a:cubicBezTo>
                <a:cubicBezTo>
                  <a:pt x="899860" y="74469"/>
                  <a:pt x="907682" y="77742"/>
                  <a:pt x="930031" y="85191"/>
                </a:cubicBezTo>
                <a:cubicBezTo>
                  <a:pt x="977542" y="116866"/>
                  <a:pt x="927065" y="87010"/>
                  <a:pt x="984739" y="108638"/>
                </a:cubicBezTo>
                <a:cubicBezTo>
                  <a:pt x="995647" y="112729"/>
                  <a:pt x="1005092" y="120177"/>
                  <a:pt x="1016000" y="124268"/>
                </a:cubicBezTo>
                <a:cubicBezTo>
                  <a:pt x="1026058" y="128040"/>
                  <a:pt x="1036974" y="128997"/>
                  <a:pt x="1047262" y="132084"/>
                </a:cubicBezTo>
                <a:cubicBezTo>
                  <a:pt x="1063043" y="136819"/>
                  <a:pt x="1078523" y="142505"/>
                  <a:pt x="1094154" y="147715"/>
                </a:cubicBezTo>
                <a:lnTo>
                  <a:pt x="1117600" y="155530"/>
                </a:lnTo>
                <a:lnTo>
                  <a:pt x="1141046" y="163345"/>
                </a:lnTo>
                <a:cubicBezTo>
                  <a:pt x="1178246" y="188144"/>
                  <a:pt x="1149873" y="173027"/>
                  <a:pt x="1195754" y="186791"/>
                </a:cubicBezTo>
                <a:cubicBezTo>
                  <a:pt x="1211535" y="191525"/>
                  <a:pt x="1242646" y="202422"/>
                  <a:pt x="1242646" y="202422"/>
                </a:cubicBezTo>
                <a:cubicBezTo>
                  <a:pt x="1250462" y="207632"/>
                  <a:pt x="1257691" y="213852"/>
                  <a:pt x="1266093" y="218053"/>
                </a:cubicBezTo>
                <a:cubicBezTo>
                  <a:pt x="1273461" y="221737"/>
                  <a:pt x="1283714" y="220043"/>
                  <a:pt x="1289539" y="225868"/>
                </a:cubicBezTo>
                <a:cubicBezTo>
                  <a:pt x="1295364" y="231693"/>
                  <a:pt x="1292208" y="242882"/>
                  <a:pt x="1297354" y="249315"/>
                </a:cubicBezTo>
                <a:cubicBezTo>
                  <a:pt x="1303222" y="256650"/>
                  <a:pt x="1312985" y="259735"/>
                  <a:pt x="1320800" y="264945"/>
                </a:cubicBezTo>
                <a:cubicBezTo>
                  <a:pt x="1328615" y="275366"/>
                  <a:pt x="1334239" y="287868"/>
                  <a:pt x="1344246" y="296207"/>
                </a:cubicBezTo>
                <a:cubicBezTo>
                  <a:pt x="1350575" y="301481"/>
                  <a:pt x="1360540" y="299935"/>
                  <a:pt x="1367693" y="304022"/>
                </a:cubicBezTo>
                <a:cubicBezTo>
                  <a:pt x="1379002" y="310484"/>
                  <a:pt x="1388355" y="319897"/>
                  <a:pt x="1398954" y="327468"/>
                </a:cubicBezTo>
                <a:cubicBezTo>
                  <a:pt x="1406597" y="332928"/>
                  <a:pt x="1414585" y="337889"/>
                  <a:pt x="1422400" y="343099"/>
                </a:cubicBezTo>
                <a:cubicBezTo>
                  <a:pt x="1432821" y="358730"/>
                  <a:pt x="1442391" y="374962"/>
                  <a:pt x="1453662" y="389991"/>
                </a:cubicBezTo>
                <a:cubicBezTo>
                  <a:pt x="1461477" y="400412"/>
                  <a:pt x="1470204" y="410207"/>
                  <a:pt x="1477108" y="421253"/>
                </a:cubicBezTo>
                <a:cubicBezTo>
                  <a:pt x="1505438" y="466581"/>
                  <a:pt x="1476194" y="441485"/>
                  <a:pt x="1516185" y="468145"/>
                </a:cubicBezTo>
                <a:cubicBezTo>
                  <a:pt x="1552656" y="522854"/>
                  <a:pt x="1531815" y="504618"/>
                  <a:pt x="1570893" y="530668"/>
                </a:cubicBezTo>
                <a:cubicBezTo>
                  <a:pt x="1573498" y="538484"/>
                  <a:pt x="1574707" y="546913"/>
                  <a:pt x="1578708" y="554115"/>
                </a:cubicBezTo>
                <a:cubicBezTo>
                  <a:pt x="1587831" y="570537"/>
                  <a:pt x="1604028" y="583186"/>
                  <a:pt x="1609969" y="601007"/>
                </a:cubicBezTo>
                <a:cubicBezTo>
                  <a:pt x="1612574" y="608822"/>
                  <a:pt x="1613784" y="617252"/>
                  <a:pt x="1617785" y="624453"/>
                </a:cubicBezTo>
                <a:cubicBezTo>
                  <a:pt x="1626908" y="640875"/>
                  <a:pt x="1638626" y="655714"/>
                  <a:pt x="1649046" y="671345"/>
                </a:cubicBezTo>
                <a:cubicBezTo>
                  <a:pt x="1654256" y="679160"/>
                  <a:pt x="1661707" y="685880"/>
                  <a:pt x="1664677" y="694791"/>
                </a:cubicBezTo>
                <a:cubicBezTo>
                  <a:pt x="1682541" y="748381"/>
                  <a:pt x="1661449" y="681876"/>
                  <a:pt x="1680308" y="757315"/>
                </a:cubicBezTo>
                <a:cubicBezTo>
                  <a:pt x="1682306" y="765307"/>
                  <a:pt x="1686125" y="772769"/>
                  <a:pt x="1688123" y="780761"/>
                </a:cubicBezTo>
                <a:cubicBezTo>
                  <a:pt x="1691345" y="793648"/>
                  <a:pt x="1693334" y="806812"/>
                  <a:pt x="1695939" y="819838"/>
                </a:cubicBezTo>
                <a:cubicBezTo>
                  <a:pt x="1705331" y="979507"/>
                  <a:pt x="1708310" y="953075"/>
                  <a:pt x="1695939" y="1132453"/>
                </a:cubicBezTo>
                <a:cubicBezTo>
                  <a:pt x="1694544" y="1152685"/>
                  <a:pt x="1686417" y="1189225"/>
                  <a:pt x="1680308" y="1210607"/>
                </a:cubicBezTo>
                <a:cubicBezTo>
                  <a:pt x="1678045" y="1218528"/>
                  <a:pt x="1676177" y="1226685"/>
                  <a:pt x="1672493" y="1234053"/>
                </a:cubicBezTo>
                <a:cubicBezTo>
                  <a:pt x="1651820" y="1275398"/>
                  <a:pt x="1662222" y="1240616"/>
                  <a:pt x="1633416" y="1280945"/>
                </a:cubicBezTo>
                <a:cubicBezTo>
                  <a:pt x="1597358" y="1331426"/>
                  <a:pt x="1640560" y="1297023"/>
                  <a:pt x="1594339" y="1327838"/>
                </a:cubicBezTo>
                <a:cubicBezTo>
                  <a:pt x="1591734" y="1338258"/>
                  <a:pt x="1591852" y="1349773"/>
                  <a:pt x="1586523" y="1359099"/>
                </a:cubicBezTo>
                <a:cubicBezTo>
                  <a:pt x="1570585" y="1386990"/>
                  <a:pt x="1563624" y="1380078"/>
                  <a:pt x="1539631" y="1390361"/>
                </a:cubicBezTo>
                <a:cubicBezTo>
                  <a:pt x="1466795" y="1421576"/>
                  <a:pt x="1549143" y="1393225"/>
                  <a:pt x="1477108" y="1413807"/>
                </a:cubicBezTo>
                <a:cubicBezTo>
                  <a:pt x="1469187" y="1416070"/>
                  <a:pt x="1461654" y="1419624"/>
                  <a:pt x="1453662" y="1421622"/>
                </a:cubicBezTo>
                <a:cubicBezTo>
                  <a:pt x="1440775" y="1424844"/>
                  <a:pt x="1427706" y="1427366"/>
                  <a:pt x="1414585" y="1429438"/>
                </a:cubicBezTo>
                <a:cubicBezTo>
                  <a:pt x="1284536" y="1449972"/>
                  <a:pt x="1313909" y="1444554"/>
                  <a:pt x="1172308" y="1452884"/>
                </a:cubicBezTo>
                <a:cubicBezTo>
                  <a:pt x="1143576" y="1460067"/>
                  <a:pt x="1101987" y="1471518"/>
                  <a:pt x="1070708" y="1476330"/>
                </a:cubicBezTo>
                <a:cubicBezTo>
                  <a:pt x="1049949" y="1479524"/>
                  <a:pt x="1029026" y="1481540"/>
                  <a:pt x="1008185" y="1484145"/>
                </a:cubicBezTo>
                <a:cubicBezTo>
                  <a:pt x="932636" y="1481540"/>
                  <a:pt x="856994" y="1480903"/>
                  <a:pt x="781539" y="1476330"/>
                </a:cubicBezTo>
                <a:cubicBezTo>
                  <a:pt x="770817" y="1475680"/>
                  <a:pt x="760763" y="1470845"/>
                  <a:pt x="750277" y="1468515"/>
                </a:cubicBezTo>
                <a:cubicBezTo>
                  <a:pt x="737310" y="1465633"/>
                  <a:pt x="724087" y="1463921"/>
                  <a:pt x="711200" y="1460699"/>
                </a:cubicBezTo>
                <a:cubicBezTo>
                  <a:pt x="703208" y="1458701"/>
                  <a:pt x="695832" y="1454500"/>
                  <a:pt x="687754" y="1452884"/>
                </a:cubicBezTo>
                <a:cubicBezTo>
                  <a:pt x="669691" y="1449271"/>
                  <a:pt x="651282" y="1447673"/>
                  <a:pt x="633046" y="1445068"/>
                </a:cubicBezTo>
                <a:cubicBezTo>
                  <a:pt x="625231" y="1439858"/>
                  <a:pt x="618001" y="1433639"/>
                  <a:pt x="609600" y="1429438"/>
                </a:cubicBezTo>
                <a:cubicBezTo>
                  <a:pt x="590357" y="1419816"/>
                  <a:pt x="557280" y="1416810"/>
                  <a:pt x="539262" y="1413807"/>
                </a:cubicBezTo>
                <a:cubicBezTo>
                  <a:pt x="523631" y="1408597"/>
                  <a:pt x="505550" y="1408062"/>
                  <a:pt x="492369" y="1398176"/>
                </a:cubicBezTo>
                <a:cubicBezTo>
                  <a:pt x="476578" y="1386333"/>
                  <a:pt x="427959" y="1348965"/>
                  <a:pt x="414216" y="1343468"/>
                </a:cubicBezTo>
                <a:cubicBezTo>
                  <a:pt x="386300" y="1332302"/>
                  <a:pt x="369434" y="1326811"/>
                  <a:pt x="343877" y="1312207"/>
                </a:cubicBezTo>
                <a:cubicBezTo>
                  <a:pt x="335722" y="1307547"/>
                  <a:pt x="328246" y="1301786"/>
                  <a:pt x="320431" y="1296576"/>
                </a:cubicBezTo>
                <a:cubicBezTo>
                  <a:pt x="302513" y="1242818"/>
                  <a:pt x="328669" y="1306462"/>
                  <a:pt x="281354" y="1249684"/>
                </a:cubicBezTo>
                <a:cubicBezTo>
                  <a:pt x="276080" y="1243355"/>
                  <a:pt x="277223" y="1233606"/>
                  <a:pt x="273539" y="1226238"/>
                </a:cubicBezTo>
                <a:cubicBezTo>
                  <a:pt x="267185" y="1213531"/>
                  <a:pt x="240660" y="1180384"/>
                  <a:pt x="234462" y="1171530"/>
                </a:cubicBezTo>
                <a:cubicBezTo>
                  <a:pt x="223689" y="1156140"/>
                  <a:pt x="214471" y="1139667"/>
                  <a:pt x="203200" y="1124638"/>
                </a:cubicBezTo>
                <a:cubicBezTo>
                  <a:pt x="195385" y="1114217"/>
                  <a:pt x="187325" y="1103975"/>
                  <a:pt x="179754" y="1093376"/>
                </a:cubicBezTo>
                <a:cubicBezTo>
                  <a:pt x="174294" y="1085733"/>
                  <a:pt x="171458" y="1075798"/>
                  <a:pt x="164123" y="1069930"/>
                </a:cubicBezTo>
                <a:cubicBezTo>
                  <a:pt x="157690" y="1064784"/>
                  <a:pt x="148492" y="1064720"/>
                  <a:pt x="140677" y="1062115"/>
                </a:cubicBezTo>
                <a:cubicBezTo>
                  <a:pt x="112182" y="976622"/>
                  <a:pt x="157624" y="1106105"/>
                  <a:pt x="117231" y="1015222"/>
                </a:cubicBezTo>
                <a:cubicBezTo>
                  <a:pt x="86629" y="946369"/>
                  <a:pt x="120949" y="987679"/>
                  <a:pt x="78154" y="944884"/>
                </a:cubicBezTo>
                <a:cubicBezTo>
                  <a:pt x="58511" y="885953"/>
                  <a:pt x="85008" y="958593"/>
                  <a:pt x="54708" y="897991"/>
                </a:cubicBezTo>
                <a:cubicBezTo>
                  <a:pt x="48144" y="884863"/>
                  <a:pt x="42831" y="855797"/>
                  <a:pt x="39077" y="843284"/>
                </a:cubicBezTo>
                <a:cubicBezTo>
                  <a:pt x="34342" y="827502"/>
                  <a:pt x="28656" y="812022"/>
                  <a:pt x="23446" y="796391"/>
                </a:cubicBezTo>
                <a:lnTo>
                  <a:pt x="15631" y="772945"/>
                </a:lnTo>
                <a:cubicBezTo>
                  <a:pt x="13026" y="765130"/>
                  <a:pt x="9432" y="757577"/>
                  <a:pt x="7816" y="749499"/>
                </a:cubicBezTo>
                <a:lnTo>
                  <a:pt x="0" y="710422"/>
                </a:lnTo>
                <a:cubicBezTo>
                  <a:pt x="2605" y="671345"/>
                  <a:pt x="2277" y="631961"/>
                  <a:pt x="7816" y="593191"/>
                </a:cubicBezTo>
                <a:cubicBezTo>
                  <a:pt x="10146" y="576880"/>
                  <a:pt x="18236" y="561930"/>
                  <a:pt x="23446" y="546299"/>
                </a:cubicBezTo>
                <a:cubicBezTo>
                  <a:pt x="34231" y="513945"/>
                  <a:pt x="26694" y="529704"/>
                  <a:pt x="46893" y="499407"/>
                </a:cubicBezTo>
                <a:cubicBezTo>
                  <a:pt x="60648" y="458140"/>
                  <a:pt x="50139" y="482814"/>
                  <a:pt x="85969" y="429068"/>
                </a:cubicBezTo>
                <a:lnTo>
                  <a:pt x="101600" y="405622"/>
                </a:lnTo>
                <a:lnTo>
                  <a:pt x="117231" y="382176"/>
                </a:lnTo>
                <a:cubicBezTo>
                  <a:pt x="125870" y="356258"/>
                  <a:pt x="116808" y="358730"/>
                  <a:pt x="132862" y="358730"/>
                </a:cubicBezTo>
              </a:path>
            </a:pathLst>
          </a:custGeom>
          <a:noFill/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Gerade Verbindung mit Pfeil 22"/>
          <p:cNvCxnSpPr>
            <a:endCxn id="22" idx="26"/>
          </p:cNvCxnSpPr>
          <p:nvPr/>
        </p:nvCxnSpPr>
        <p:spPr>
          <a:xfrm flipH="1">
            <a:off x="5040536" y="2564904"/>
            <a:ext cx="3007404" cy="1949152"/>
          </a:xfrm>
          <a:prstGeom prst="straightConnector1">
            <a:avLst/>
          </a:prstGeom>
          <a:ln w="19050">
            <a:solidFill>
              <a:srgbClr val="FA8214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H="1">
            <a:off x="4655840" y="3533100"/>
            <a:ext cx="4104457" cy="1458083"/>
          </a:xfrm>
          <a:prstGeom prst="straightConnector1">
            <a:avLst/>
          </a:prstGeom>
          <a:ln w="19050">
            <a:solidFill>
              <a:srgbClr val="50AAE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4058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Updated combination of model results and monitoring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2 – Results using additional information from mobile monitoring  </a:t>
            </a:r>
            <a:r>
              <a:rPr lang="en-US" b="1" dirty="0">
                <a:solidFill>
                  <a:srgbClr val="5A6EB4"/>
                </a:solidFill>
              </a:rPr>
              <a:t>Task 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4" name="Freihandform 13"/>
          <p:cNvSpPr/>
          <p:nvPr/>
        </p:nvSpPr>
        <p:spPr>
          <a:xfrm>
            <a:off x="4799855" y="4437112"/>
            <a:ext cx="1008111" cy="1008112"/>
          </a:xfrm>
          <a:custGeom>
            <a:avLst/>
            <a:gdLst>
              <a:gd name="connsiteX0" fmla="*/ 148493 w 1704138"/>
              <a:gd name="connsiteY0" fmla="*/ 569745 h 1484145"/>
              <a:gd name="connsiteX1" fmla="*/ 164123 w 1704138"/>
              <a:gd name="connsiteY1" fmla="*/ 327468 h 1484145"/>
              <a:gd name="connsiteX2" fmla="*/ 187569 w 1704138"/>
              <a:gd name="connsiteY2" fmla="*/ 280576 h 1484145"/>
              <a:gd name="connsiteX3" fmla="*/ 226646 w 1704138"/>
              <a:gd name="connsiteY3" fmla="*/ 210238 h 1484145"/>
              <a:gd name="connsiteX4" fmla="*/ 242277 w 1704138"/>
              <a:gd name="connsiteY4" fmla="*/ 186791 h 1484145"/>
              <a:gd name="connsiteX5" fmla="*/ 273539 w 1704138"/>
              <a:gd name="connsiteY5" fmla="*/ 139899 h 1484145"/>
              <a:gd name="connsiteX6" fmla="*/ 296985 w 1704138"/>
              <a:gd name="connsiteY6" fmla="*/ 132084 h 1484145"/>
              <a:gd name="connsiteX7" fmla="*/ 320431 w 1704138"/>
              <a:gd name="connsiteY7" fmla="*/ 116453 h 1484145"/>
              <a:gd name="connsiteX8" fmla="*/ 351693 w 1704138"/>
              <a:gd name="connsiteY8" fmla="*/ 69561 h 1484145"/>
              <a:gd name="connsiteX9" fmla="*/ 382954 w 1704138"/>
              <a:gd name="connsiteY9" fmla="*/ 53930 h 1484145"/>
              <a:gd name="connsiteX10" fmla="*/ 687754 w 1704138"/>
              <a:gd name="connsiteY10" fmla="*/ 38299 h 1484145"/>
              <a:gd name="connsiteX11" fmla="*/ 742462 w 1704138"/>
              <a:gd name="connsiteY11" fmla="*/ 46115 h 1484145"/>
              <a:gd name="connsiteX12" fmla="*/ 804985 w 1704138"/>
              <a:gd name="connsiteY12" fmla="*/ 53930 h 1484145"/>
              <a:gd name="connsiteX13" fmla="*/ 875323 w 1704138"/>
              <a:gd name="connsiteY13" fmla="*/ 69561 h 1484145"/>
              <a:gd name="connsiteX14" fmla="*/ 930031 w 1704138"/>
              <a:gd name="connsiteY14" fmla="*/ 85191 h 1484145"/>
              <a:gd name="connsiteX15" fmla="*/ 984739 w 1704138"/>
              <a:gd name="connsiteY15" fmla="*/ 108638 h 1484145"/>
              <a:gd name="connsiteX16" fmla="*/ 1016000 w 1704138"/>
              <a:gd name="connsiteY16" fmla="*/ 124268 h 1484145"/>
              <a:gd name="connsiteX17" fmla="*/ 1047262 w 1704138"/>
              <a:gd name="connsiteY17" fmla="*/ 132084 h 1484145"/>
              <a:gd name="connsiteX18" fmla="*/ 1094154 w 1704138"/>
              <a:gd name="connsiteY18" fmla="*/ 147715 h 1484145"/>
              <a:gd name="connsiteX19" fmla="*/ 1117600 w 1704138"/>
              <a:gd name="connsiteY19" fmla="*/ 155530 h 1484145"/>
              <a:gd name="connsiteX20" fmla="*/ 1141046 w 1704138"/>
              <a:gd name="connsiteY20" fmla="*/ 163345 h 1484145"/>
              <a:gd name="connsiteX21" fmla="*/ 1195754 w 1704138"/>
              <a:gd name="connsiteY21" fmla="*/ 186791 h 1484145"/>
              <a:gd name="connsiteX22" fmla="*/ 1242646 w 1704138"/>
              <a:gd name="connsiteY22" fmla="*/ 202422 h 1484145"/>
              <a:gd name="connsiteX23" fmla="*/ 1266093 w 1704138"/>
              <a:gd name="connsiteY23" fmla="*/ 218053 h 1484145"/>
              <a:gd name="connsiteX24" fmla="*/ 1289539 w 1704138"/>
              <a:gd name="connsiteY24" fmla="*/ 225868 h 1484145"/>
              <a:gd name="connsiteX25" fmla="*/ 1297354 w 1704138"/>
              <a:gd name="connsiteY25" fmla="*/ 249315 h 1484145"/>
              <a:gd name="connsiteX26" fmla="*/ 1320800 w 1704138"/>
              <a:gd name="connsiteY26" fmla="*/ 264945 h 1484145"/>
              <a:gd name="connsiteX27" fmla="*/ 1344246 w 1704138"/>
              <a:gd name="connsiteY27" fmla="*/ 296207 h 1484145"/>
              <a:gd name="connsiteX28" fmla="*/ 1367693 w 1704138"/>
              <a:gd name="connsiteY28" fmla="*/ 304022 h 1484145"/>
              <a:gd name="connsiteX29" fmla="*/ 1398954 w 1704138"/>
              <a:gd name="connsiteY29" fmla="*/ 327468 h 1484145"/>
              <a:gd name="connsiteX30" fmla="*/ 1422400 w 1704138"/>
              <a:gd name="connsiteY30" fmla="*/ 343099 h 1484145"/>
              <a:gd name="connsiteX31" fmla="*/ 1453662 w 1704138"/>
              <a:gd name="connsiteY31" fmla="*/ 389991 h 1484145"/>
              <a:gd name="connsiteX32" fmla="*/ 1477108 w 1704138"/>
              <a:gd name="connsiteY32" fmla="*/ 421253 h 1484145"/>
              <a:gd name="connsiteX33" fmla="*/ 1516185 w 1704138"/>
              <a:gd name="connsiteY33" fmla="*/ 468145 h 1484145"/>
              <a:gd name="connsiteX34" fmla="*/ 1570893 w 1704138"/>
              <a:gd name="connsiteY34" fmla="*/ 530668 h 1484145"/>
              <a:gd name="connsiteX35" fmla="*/ 1578708 w 1704138"/>
              <a:gd name="connsiteY35" fmla="*/ 554115 h 1484145"/>
              <a:gd name="connsiteX36" fmla="*/ 1609969 w 1704138"/>
              <a:gd name="connsiteY36" fmla="*/ 601007 h 1484145"/>
              <a:gd name="connsiteX37" fmla="*/ 1617785 w 1704138"/>
              <a:gd name="connsiteY37" fmla="*/ 624453 h 1484145"/>
              <a:gd name="connsiteX38" fmla="*/ 1649046 w 1704138"/>
              <a:gd name="connsiteY38" fmla="*/ 671345 h 1484145"/>
              <a:gd name="connsiteX39" fmla="*/ 1664677 w 1704138"/>
              <a:gd name="connsiteY39" fmla="*/ 694791 h 1484145"/>
              <a:gd name="connsiteX40" fmla="*/ 1680308 w 1704138"/>
              <a:gd name="connsiteY40" fmla="*/ 757315 h 1484145"/>
              <a:gd name="connsiteX41" fmla="*/ 1688123 w 1704138"/>
              <a:gd name="connsiteY41" fmla="*/ 780761 h 1484145"/>
              <a:gd name="connsiteX42" fmla="*/ 1695939 w 1704138"/>
              <a:gd name="connsiteY42" fmla="*/ 819838 h 1484145"/>
              <a:gd name="connsiteX43" fmla="*/ 1695939 w 1704138"/>
              <a:gd name="connsiteY43" fmla="*/ 1132453 h 1484145"/>
              <a:gd name="connsiteX44" fmla="*/ 1680308 w 1704138"/>
              <a:gd name="connsiteY44" fmla="*/ 1210607 h 1484145"/>
              <a:gd name="connsiteX45" fmla="*/ 1672493 w 1704138"/>
              <a:gd name="connsiteY45" fmla="*/ 1234053 h 1484145"/>
              <a:gd name="connsiteX46" fmla="*/ 1633416 w 1704138"/>
              <a:gd name="connsiteY46" fmla="*/ 1280945 h 1484145"/>
              <a:gd name="connsiteX47" fmla="*/ 1594339 w 1704138"/>
              <a:gd name="connsiteY47" fmla="*/ 1327838 h 1484145"/>
              <a:gd name="connsiteX48" fmla="*/ 1586523 w 1704138"/>
              <a:gd name="connsiteY48" fmla="*/ 1359099 h 1484145"/>
              <a:gd name="connsiteX49" fmla="*/ 1539631 w 1704138"/>
              <a:gd name="connsiteY49" fmla="*/ 1390361 h 1484145"/>
              <a:gd name="connsiteX50" fmla="*/ 1477108 w 1704138"/>
              <a:gd name="connsiteY50" fmla="*/ 1413807 h 1484145"/>
              <a:gd name="connsiteX51" fmla="*/ 1453662 w 1704138"/>
              <a:gd name="connsiteY51" fmla="*/ 1421622 h 1484145"/>
              <a:gd name="connsiteX52" fmla="*/ 1414585 w 1704138"/>
              <a:gd name="connsiteY52" fmla="*/ 1429438 h 1484145"/>
              <a:gd name="connsiteX53" fmla="*/ 1172308 w 1704138"/>
              <a:gd name="connsiteY53" fmla="*/ 1452884 h 1484145"/>
              <a:gd name="connsiteX54" fmla="*/ 1070708 w 1704138"/>
              <a:gd name="connsiteY54" fmla="*/ 1476330 h 1484145"/>
              <a:gd name="connsiteX55" fmla="*/ 1008185 w 1704138"/>
              <a:gd name="connsiteY55" fmla="*/ 1484145 h 1484145"/>
              <a:gd name="connsiteX56" fmla="*/ 781539 w 1704138"/>
              <a:gd name="connsiteY56" fmla="*/ 1476330 h 1484145"/>
              <a:gd name="connsiteX57" fmla="*/ 750277 w 1704138"/>
              <a:gd name="connsiteY57" fmla="*/ 1468515 h 1484145"/>
              <a:gd name="connsiteX58" fmla="*/ 711200 w 1704138"/>
              <a:gd name="connsiteY58" fmla="*/ 1460699 h 1484145"/>
              <a:gd name="connsiteX59" fmla="*/ 687754 w 1704138"/>
              <a:gd name="connsiteY59" fmla="*/ 1452884 h 1484145"/>
              <a:gd name="connsiteX60" fmla="*/ 633046 w 1704138"/>
              <a:gd name="connsiteY60" fmla="*/ 1445068 h 1484145"/>
              <a:gd name="connsiteX61" fmla="*/ 609600 w 1704138"/>
              <a:gd name="connsiteY61" fmla="*/ 1429438 h 1484145"/>
              <a:gd name="connsiteX62" fmla="*/ 539262 w 1704138"/>
              <a:gd name="connsiteY62" fmla="*/ 1413807 h 1484145"/>
              <a:gd name="connsiteX63" fmla="*/ 492369 w 1704138"/>
              <a:gd name="connsiteY63" fmla="*/ 1398176 h 1484145"/>
              <a:gd name="connsiteX64" fmla="*/ 414216 w 1704138"/>
              <a:gd name="connsiteY64" fmla="*/ 1343468 h 1484145"/>
              <a:gd name="connsiteX65" fmla="*/ 343877 w 1704138"/>
              <a:gd name="connsiteY65" fmla="*/ 1312207 h 1484145"/>
              <a:gd name="connsiteX66" fmla="*/ 320431 w 1704138"/>
              <a:gd name="connsiteY66" fmla="*/ 1296576 h 1484145"/>
              <a:gd name="connsiteX67" fmla="*/ 281354 w 1704138"/>
              <a:gd name="connsiteY67" fmla="*/ 1249684 h 1484145"/>
              <a:gd name="connsiteX68" fmla="*/ 273539 w 1704138"/>
              <a:gd name="connsiteY68" fmla="*/ 1226238 h 1484145"/>
              <a:gd name="connsiteX69" fmla="*/ 234462 w 1704138"/>
              <a:gd name="connsiteY69" fmla="*/ 1171530 h 1484145"/>
              <a:gd name="connsiteX70" fmla="*/ 203200 w 1704138"/>
              <a:gd name="connsiteY70" fmla="*/ 1124638 h 1484145"/>
              <a:gd name="connsiteX71" fmla="*/ 179754 w 1704138"/>
              <a:gd name="connsiteY71" fmla="*/ 1093376 h 1484145"/>
              <a:gd name="connsiteX72" fmla="*/ 164123 w 1704138"/>
              <a:gd name="connsiteY72" fmla="*/ 1069930 h 1484145"/>
              <a:gd name="connsiteX73" fmla="*/ 140677 w 1704138"/>
              <a:gd name="connsiteY73" fmla="*/ 1062115 h 1484145"/>
              <a:gd name="connsiteX74" fmla="*/ 117231 w 1704138"/>
              <a:gd name="connsiteY74" fmla="*/ 1015222 h 1484145"/>
              <a:gd name="connsiteX75" fmla="*/ 78154 w 1704138"/>
              <a:gd name="connsiteY75" fmla="*/ 944884 h 1484145"/>
              <a:gd name="connsiteX76" fmla="*/ 54708 w 1704138"/>
              <a:gd name="connsiteY76" fmla="*/ 897991 h 1484145"/>
              <a:gd name="connsiteX77" fmla="*/ 39077 w 1704138"/>
              <a:gd name="connsiteY77" fmla="*/ 843284 h 1484145"/>
              <a:gd name="connsiteX78" fmla="*/ 23446 w 1704138"/>
              <a:gd name="connsiteY78" fmla="*/ 796391 h 1484145"/>
              <a:gd name="connsiteX79" fmla="*/ 15631 w 1704138"/>
              <a:gd name="connsiteY79" fmla="*/ 772945 h 1484145"/>
              <a:gd name="connsiteX80" fmla="*/ 7816 w 1704138"/>
              <a:gd name="connsiteY80" fmla="*/ 749499 h 1484145"/>
              <a:gd name="connsiteX81" fmla="*/ 0 w 1704138"/>
              <a:gd name="connsiteY81" fmla="*/ 710422 h 1484145"/>
              <a:gd name="connsiteX82" fmla="*/ 7816 w 1704138"/>
              <a:gd name="connsiteY82" fmla="*/ 593191 h 1484145"/>
              <a:gd name="connsiteX83" fmla="*/ 23446 w 1704138"/>
              <a:gd name="connsiteY83" fmla="*/ 546299 h 1484145"/>
              <a:gd name="connsiteX84" fmla="*/ 46893 w 1704138"/>
              <a:gd name="connsiteY84" fmla="*/ 499407 h 1484145"/>
              <a:gd name="connsiteX85" fmla="*/ 85969 w 1704138"/>
              <a:gd name="connsiteY85" fmla="*/ 429068 h 1484145"/>
              <a:gd name="connsiteX86" fmla="*/ 101600 w 1704138"/>
              <a:gd name="connsiteY86" fmla="*/ 405622 h 1484145"/>
              <a:gd name="connsiteX87" fmla="*/ 117231 w 1704138"/>
              <a:gd name="connsiteY87" fmla="*/ 382176 h 1484145"/>
              <a:gd name="connsiteX88" fmla="*/ 132862 w 1704138"/>
              <a:gd name="connsiteY88" fmla="*/ 358730 h 148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704138" h="1484145">
                <a:moveTo>
                  <a:pt x="148493" y="569745"/>
                </a:moveTo>
                <a:cubicBezTo>
                  <a:pt x="150997" y="512147"/>
                  <a:pt x="151049" y="399375"/>
                  <a:pt x="164123" y="327468"/>
                </a:cubicBezTo>
                <a:cubicBezTo>
                  <a:pt x="169735" y="296603"/>
                  <a:pt x="173269" y="309175"/>
                  <a:pt x="187569" y="280576"/>
                </a:cubicBezTo>
                <a:cubicBezTo>
                  <a:pt x="228834" y="198045"/>
                  <a:pt x="128087" y="358078"/>
                  <a:pt x="226646" y="210238"/>
                </a:cubicBezTo>
                <a:cubicBezTo>
                  <a:pt x="231856" y="202422"/>
                  <a:pt x="239306" y="195702"/>
                  <a:pt x="242277" y="186791"/>
                </a:cubicBezTo>
                <a:cubicBezTo>
                  <a:pt x="250471" y="162211"/>
                  <a:pt x="248450" y="156625"/>
                  <a:pt x="273539" y="139899"/>
                </a:cubicBezTo>
                <a:cubicBezTo>
                  <a:pt x="280393" y="135329"/>
                  <a:pt x="289170" y="134689"/>
                  <a:pt x="296985" y="132084"/>
                </a:cubicBezTo>
                <a:cubicBezTo>
                  <a:pt x="304800" y="126874"/>
                  <a:pt x="314246" y="123522"/>
                  <a:pt x="320431" y="116453"/>
                </a:cubicBezTo>
                <a:cubicBezTo>
                  <a:pt x="332802" y="102315"/>
                  <a:pt x="334891" y="77963"/>
                  <a:pt x="351693" y="69561"/>
                </a:cubicBezTo>
                <a:lnTo>
                  <a:pt x="382954" y="53930"/>
                </a:lnTo>
                <a:cubicBezTo>
                  <a:pt x="451726" y="-49226"/>
                  <a:pt x="392756" y="24890"/>
                  <a:pt x="687754" y="38299"/>
                </a:cubicBezTo>
                <a:cubicBezTo>
                  <a:pt x="706156" y="39135"/>
                  <a:pt x="724202" y="43680"/>
                  <a:pt x="742462" y="46115"/>
                </a:cubicBezTo>
                <a:lnTo>
                  <a:pt x="804985" y="53930"/>
                </a:lnTo>
                <a:cubicBezTo>
                  <a:pt x="850613" y="69139"/>
                  <a:pt x="806554" y="55807"/>
                  <a:pt x="875323" y="69561"/>
                </a:cubicBezTo>
                <a:cubicBezTo>
                  <a:pt x="899860" y="74469"/>
                  <a:pt x="907682" y="77742"/>
                  <a:pt x="930031" y="85191"/>
                </a:cubicBezTo>
                <a:cubicBezTo>
                  <a:pt x="977542" y="116866"/>
                  <a:pt x="927065" y="87010"/>
                  <a:pt x="984739" y="108638"/>
                </a:cubicBezTo>
                <a:cubicBezTo>
                  <a:pt x="995647" y="112729"/>
                  <a:pt x="1005092" y="120177"/>
                  <a:pt x="1016000" y="124268"/>
                </a:cubicBezTo>
                <a:cubicBezTo>
                  <a:pt x="1026058" y="128040"/>
                  <a:pt x="1036974" y="128997"/>
                  <a:pt x="1047262" y="132084"/>
                </a:cubicBezTo>
                <a:cubicBezTo>
                  <a:pt x="1063043" y="136819"/>
                  <a:pt x="1078523" y="142505"/>
                  <a:pt x="1094154" y="147715"/>
                </a:cubicBezTo>
                <a:lnTo>
                  <a:pt x="1117600" y="155530"/>
                </a:lnTo>
                <a:lnTo>
                  <a:pt x="1141046" y="163345"/>
                </a:lnTo>
                <a:cubicBezTo>
                  <a:pt x="1178246" y="188144"/>
                  <a:pt x="1149873" y="173027"/>
                  <a:pt x="1195754" y="186791"/>
                </a:cubicBezTo>
                <a:cubicBezTo>
                  <a:pt x="1211535" y="191525"/>
                  <a:pt x="1242646" y="202422"/>
                  <a:pt x="1242646" y="202422"/>
                </a:cubicBezTo>
                <a:cubicBezTo>
                  <a:pt x="1250462" y="207632"/>
                  <a:pt x="1257691" y="213852"/>
                  <a:pt x="1266093" y="218053"/>
                </a:cubicBezTo>
                <a:cubicBezTo>
                  <a:pt x="1273461" y="221737"/>
                  <a:pt x="1283714" y="220043"/>
                  <a:pt x="1289539" y="225868"/>
                </a:cubicBezTo>
                <a:cubicBezTo>
                  <a:pt x="1295364" y="231693"/>
                  <a:pt x="1292208" y="242882"/>
                  <a:pt x="1297354" y="249315"/>
                </a:cubicBezTo>
                <a:cubicBezTo>
                  <a:pt x="1303222" y="256650"/>
                  <a:pt x="1312985" y="259735"/>
                  <a:pt x="1320800" y="264945"/>
                </a:cubicBezTo>
                <a:cubicBezTo>
                  <a:pt x="1328615" y="275366"/>
                  <a:pt x="1334239" y="287868"/>
                  <a:pt x="1344246" y="296207"/>
                </a:cubicBezTo>
                <a:cubicBezTo>
                  <a:pt x="1350575" y="301481"/>
                  <a:pt x="1360540" y="299935"/>
                  <a:pt x="1367693" y="304022"/>
                </a:cubicBezTo>
                <a:cubicBezTo>
                  <a:pt x="1379002" y="310484"/>
                  <a:pt x="1388355" y="319897"/>
                  <a:pt x="1398954" y="327468"/>
                </a:cubicBezTo>
                <a:cubicBezTo>
                  <a:pt x="1406597" y="332928"/>
                  <a:pt x="1414585" y="337889"/>
                  <a:pt x="1422400" y="343099"/>
                </a:cubicBezTo>
                <a:cubicBezTo>
                  <a:pt x="1432821" y="358730"/>
                  <a:pt x="1442391" y="374962"/>
                  <a:pt x="1453662" y="389991"/>
                </a:cubicBezTo>
                <a:cubicBezTo>
                  <a:pt x="1461477" y="400412"/>
                  <a:pt x="1470204" y="410207"/>
                  <a:pt x="1477108" y="421253"/>
                </a:cubicBezTo>
                <a:cubicBezTo>
                  <a:pt x="1505438" y="466581"/>
                  <a:pt x="1476194" y="441485"/>
                  <a:pt x="1516185" y="468145"/>
                </a:cubicBezTo>
                <a:cubicBezTo>
                  <a:pt x="1552656" y="522854"/>
                  <a:pt x="1531815" y="504618"/>
                  <a:pt x="1570893" y="530668"/>
                </a:cubicBezTo>
                <a:cubicBezTo>
                  <a:pt x="1573498" y="538484"/>
                  <a:pt x="1574707" y="546913"/>
                  <a:pt x="1578708" y="554115"/>
                </a:cubicBezTo>
                <a:cubicBezTo>
                  <a:pt x="1587831" y="570537"/>
                  <a:pt x="1604028" y="583186"/>
                  <a:pt x="1609969" y="601007"/>
                </a:cubicBezTo>
                <a:cubicBezTo>
                  <a:pt x="1612574" y="608822"/>
                  <a:pt x="1613784" y="617252"/>
                  <a:pt x="1617785" y="624453"/>
                </a:cubicBezTo>
                <a:cubicBezTo>
                  <a:pt x="1626908" y="640875"/>
                  <a:pt x="1638626" y="655714"/>
                  <a:pt x="1649046" y="671345"/>
                </a:cubicBezTo>
                <a:cubicBezTo>
                  <a:pt x="1654256" y="679160"/>
                  <a:pt x="1661707" y="685880"/>
                  <a:pt x="1664677" y="694791"/>
                </a:cubicBezTo>
                <a:cubicBezTo>
                  <a:pt x="1682541" y="748381"/>
                  <a:pt x="1661449" y="681876"/>
                  <a:pt x="1680308" y="757315"/>
                </a:cubicBezTo>
                <a:cubicBezTo>
                  <a:pt x="1682306" y="765307"/>
                  <a:pt x="1686125" y="772769"/>
                  <a:pt x="1688123" y="780761"/>
                </a:cubicBezTo>
                <a:cubicBezTo>
                  <a:pt x="1691345" y="793648"/>
                  <a:pt x="1693334" y="806812"/>
                  <a:pt x="1695939" y="819838"/>
                </a:cubicBezTo>
                <a:cubicBezTo>
                  <a:pt x="1705331" y="979507"/>
                  <a:pt x="1708310" y="953075"/>
                  <a:pt x="1695939" y="1132453"/>
                </a:cubicBezTo>
                <a:cubicBezTo>
                  <a:pt x="1694544" y="1152685"/>
                  <a:pt x="1686417" y="1189225"/>
                  <a:pt x="1680308" y="1210607"/>
                </a:cubicBezTo>
                <a:cubicBezTo>
                  <a:pt x="1678045" y="1218528"/>
                  <a:pt x="1676177" y="1226685"/>
                  <a:pt x="1672493" y="1234053"/>
                </a:cubicBezTo>
                <a:cubicBezTo>
                  <a:pt x="1651820" y="1275398"/>
                  <a:pt x="1662222" y="1240616"/>
                  <a:pt x="1633416" y="1280945"/>
                </a:cubicBezTo>
                <a:cubicBezTo>
                  <a:pt x="1597358" y="1331426"/>
                  <a:pt x="1640560" y="1297023"/>
                  <a:pt x="1594339" y="1327838"/>
                </a:cubicBezTo>
                <a:cubicBezTo>
                  <a:pt x="1591734" y="1338258"/>
                  <a:pt x="1591852" y="1349773"/>
                  <a:pt x="1586523" y="1359099"/>
                </a:cubicBezTo>
                <a:cubicBezTo>
                  <a:pt x="1570585" y="1386990"/>
                  <a:pt x="1563624" y="1380078"/>
                  <a:pt x="1539631" y="1390361"/>
                </a:cubicBezTo>
                <a:cubicBezTo>
                  <a:pt x="1466795" y="1421576"/>
                  <a:pt x="1549143" y="1393225"/>
                  <a:pt x="1477108" y="1413807"/>
                </a:cubicBezTo>
                <a:cubicBezTo>
                  <a:pt x="1469187" y="1416070"/>
                  <a:pt x="1461654" y="1419624"/>
                  <a:pt x="1453662" y="1421622"/>
                </a:cubicBezTo>
                <a:cubicBezTo>
                  <a:pt x="1440775" y="1424844"/>
                  <a:pt x="1427706" y="1427366"/>
                  <a:pt x="1414585" y="1429438"/>
                </a:cubicBezTo>
                <a:cubicBezTo>
                  <a:pt x="1284536" y="1449972"/>
                  <a:pt x="1313909" y="1444554"/>
                  <a:pt x="1172308" y="1452884"/>
                </a:cubicBezTo>
                <a:cubicBezTo>
                  <a:pt x="1143576" y="1460067"/>
                  <a:pt x="1101987" y="1471518"/>
                  <a:pt x="1070708" y="1476330"/>
                </a:cubicBezTo>
                <a:cubicBezTo>
                  <a:pt x="1049949" y="1479524"/>
                  <a:pt x="1029026" y="1481540"/>
                  <a:pt x="1008185" y="1484145"/>
                </a:cubicBezTo>
                <a:cubicBezTo>
                  <a:pt x="932636" y="1481540"/>
                  <a:pt x="856994" y="1480903"/>
                  <a:pt x="781539" y="1476330"/>
                </a:cubicBezTo>
                <a:cubicBezTo>
                  <a:pt x="770817" y="1475680"/>
                  <a:pt x="760763" y="1470845"/>
                  <a:pt x="750277" y="1468515"/>
                </a:cubicBezTo>
                <a:cubicBezTo>
                  <a:pt x="737310" y="1465633"/>
                  <a:pt x="724087" y="1463921"/>
                  <a:pt x="711200" y="1460699"/>
                </a:cubicBezTo>
                <a:cubicBezTo>
                  <a:pt x="703208" y="1458701"/>
                  <a:pt x="695832" y="1454500"/>
                  <a:pt x="687754" y="1452884"/>
                </a:cubicBezTo>
                <a:cubicBezTo>
                  <a:pt x="669691" y="1449271"/>
                  <a:pt x="651282" y="1447673"/>
                  <a:pt x="633046" y="1445068"/>
                </a:cubicBezTo>
                <a:cubicBezTo>
                  <a:pt x="625231" y="1439858"/>
                  <a:pt x="618001" y="1433639"/>
                  <a:pt x="609600" y="1429438"/>
                </a:cubicBezTo>
                <a:cubicBezTo>
                  <a:pt x="590357" y="1419816"/>
                  <a:pt x="557280" y="1416810"/>
                  <a:pt x="539262" y="1413807"/>
                </a:cubicBezTo>
                <a:cubicBezTo>
                  <a:pt x="523631" y="1408597"/>
                  <a:pt x="505550" y="1408062"/>
                  <a:pt x="492369" y="1398176"/>
                </a:cubicBezTo>
                <a:cubicBezTo>
                  <a:pt x="476578" y="1386333"/>
                  <a:pt x="427959" y="1348965"/>
                  <a:pt x="414216" y="1343468"/>
                </a:cubicBezTo>
                <a:cubicBezTo>
                  <a:pt x="386300" y="1332302"/>
                  <a:pt x="369434" y="1326811"/>
                  <a:pt x="343877" y="1312207"/>
                </a:cubicBezTo>
                <a:cubicBezTo>
                  <a:pt x="335722" y="1307547"/>
                  <a:pt x="328246" y="1301786"/>
                  <a:pt x="320431" y="1296576"/>
                </a:cubicBezTo>
                <a:cubicBezTo>
                  <a:pt x="302513" y="1242818"/>
                  <a:pt x="328669" y="1306462"/>
                  <a:pt x="281354" y="1249684"/>
                </a:cubicBezTo>
                <a:cubicBezTo>
                  <a:pt x="276080" y="1243355"/>
                  <a:pt x="277223" y="1233606"/>
                  <a:pt x="273539" y="1226238"/>
                </a:cubicBezTo>
                <a:cubicBezTo>
                  <a:pt x="267185" y="1213531"/>
                  <a:pt x="240660" y="1180384"/>
                  <a:pt x="234462" y="1171530"/>
                </a:cubicBezTo>
                <a:cubicBezTo>
                  <a:pt x="223689" y="1156140"/>
                  <a:pt x="214471" y="1139667"/>
                  <a:pt x="203200" y="1124638"/>
                </a:cubicBezTo>
                <a:cubicBezTo>
                  <a:pt x="195385" y="1114217"/>
                  <a:pt x="187325" y="1103975"/>
                  <a:pt x="179754" y="1093376"/>
                </a:cubicBezTo>
                <a:cubicBezTo>
                  <a:pt x="174294" y="1085733"/>
                  <a:pt x="171458" y="1075798"/>
                  <a:pt x="164123" y="1069930"/>
                </a:cubicBezTo>
                <a:cubicBezTo>
                  <a:pt x="157690" y="1064784"/>
                  <a:pt x="148492" y="1064720"/>
                  <a:pt x="140677" y="1062115"/>
                </a:cubicBezTo>
                <a:cubicBezTo>
                  <a:pt x="112182" y="976622"/>
                  <a:pt x="157624" y="1106105"/>
                  <a:pt x="117231" y="1015222"/>
                </a:cubicBezTo>
                <a:cubicBezTo>
                  <a:pt x="86629" y="946369"/>
                  <a:pt x="120949" y="987679"/>
                  <a:pt x="78154" y="944884"/>
                </a:cubicBezTo>
                <a:cubicBezTo>
                  <a:pt x="58511" y="885953"/>
                  <a:pt x="85008" y="958593"/>
                  <a:pt x="54708" y="897991"/>
                </a:cubicBezTo>
                <a:cubicBezTo>
                  <a:pt x="48144" y="884863"/>
                  <a:pt x="42831" y="855797"/>
                  <a:pt x="39077" y="843284"/>
                </a:cubicBezTo>
                <a:cubicBezTo>
                  <a:pt x="34342" y="827502"/>
                  <a:pt x="28656" y="812022"/>
                  <a:pt x="23446" y="796391"/>
                </a:cubicBezTo>
                <a:lnTo>
                  <a:pt x="15631" y="772945"/>
                </a:lnTo>
                <a:cubicBezTo>
                  <a:pt x="13026" y="765130"/>
                  <a:pt x="9432" y="757577"/>
                  <a:pt x="7816" y="749499"/>
                </a:cubicBezTo>
                <a:lnTo>
                  <a:pt x="0" y="710422"/>
                </a:lnTo>
                <a:cubicBezTo>
                  <a:pt x="2605" y="671345"/>
                  <a:pt x="2277" y="631961"/>
                  <a:pt x="7816" y="593191"/>
                </a:cubicBezTo>
                <a:cubicBezTo>
                  <a:pt x="10146" y="576880"/>
                  <a:pt x="18236" y="561930"/>
                  <a:pt x="23446" y="546299"/>
                </a:cubicBezTo>
                <a:cubicBezTo>
                  <a:pt x="34231" y="513945"/>
                  <a:pt x="26694" y="529704"/>
                  <a:pt x="46893" y="499407"/>
                </a:cubicBezTo>
                <a:cubicBezTo>
                  <a:pt x="60648" y="458140"/>
                  <a:pt x="50139" y="482814"/>
                  <a:pt x="85969" y="429068"/>
                </a:cubicBezTo>
                <a:lnTo>
                  <a:pt x="101600" y="405622"/>
                </a:lnTo>
                <a:lnTo>
                  <a:pt x="117231" y="382176"/>
                </a:lnTo>
                <a:cubicBezTo>
                  <a:pt x="125870" y="356258"/>
                  <a:pt x="116808" y="358730"/>
                  <a:pt x="132862" y="358730"/>
                </a:cubicBezTo>
              </a:path>
            </a:pathLst>
          </a:custGeom>
          <a:noFill/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374" y="1772816"/>
            <a:ext cx="4382412" cy="4464536"/>
          </a:xfrm>
          <a:prstGeom prst="rect">
            <a:avLst/>
          </a:prstGeom>
          <a:ln>
            <a:solidFill>
              <a:srgbClr val="FA8214"/>
            </a:solidFill>
          </a:ln>
        </p:spPr>
      </p:pic>
      <p:sp>
        <p:nvSpPr>
          <p:cNvPr id="16" name="Textfeld 15"/>
          <p:cNvSpPr txBox="1"/>
          <p:nvPr/>
        </p:nvSpPr>
        <p:spPr>
          <a:xfrm>
            <a:off x="1991544" y="1666644"/>
            <a:ext cx="20882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noProof="1"/>
              <a:t>Data from    stationary monitoring</a:t>
            </a:r>
          </a:p>
          <a:p>
            <a:r>
              <a:rPr lang="en-US" sz="1600" noProof="1"/>
              <a:t>Dose rate   µSv/h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391" y="2497641"/>
            <a:ext cx="650320" cy="859351"/>
          </a:xfrm>
          <a:prstGeom prst="rect">
            <a:avLst/>
          </a:prstGeom>
        </p:spPr>
      </p:pic>
      <p:sp>
        <p:nvSpPr>
          <p:cNvPr id="7" name="Freihandform 6"/>
          <p:cNvSpPr/>
          <p:nvPr/>
        </p:nvSpPr>
        <p:spPr>
          <a:xfrm>
            <a:off x="3673231" y="2594708"/>
            <a:ext cx="2251486" cy="3102707"/>
          </a:xfrm>
          <a:custGeom>
            <a:avLst/>
            <a:gdLst>
              <a:gd name="connsiteX0" fmla="*/ 0 w 2251486"/>
              <a:gd name="connsiteY0" fmla="*/ 3102707 h 3102707"/>
              <a:gd name="connsiteX1" fmla="*/ 15631 w 2251486"/>
              <a:gd name="connsiteY1" fmla="*/ 3063630 h 3102707"/>
              <a:gd name="connsiteX2" fmla="*/ 23446 w 2251486"/>
              <a:gd name="connsiteY2" fmla="*/ 3001107 h 3102707"/>
              <a:gd name="connsiteX3" fmla="*/ 39077 w 2251486"/>
              <a:gd name="connsiteY3" fmla="*/ 2930769 h 3102707"/>
              <a:gd name="connsiteX4" fmla="*/ 54707 w 2251486"/>
              <a:gd name="connsiteY4" fmla="*/ 2844800 h 3102707"/>
              <a:gd name="connsiteX5" fmla="*/ 70338 w 2251486"/>
              <a:gd name="connsiteY5" fmla="*/ 2821354 h 3102707"/>
              <a:gd name="connsiteX6" fmla="*/ 78154 w 2251486"/>
              <a:gd name="connsiteY6" fmla="*/ 2797907 h 3102707"/>
              <a:gd name="connsiteX7" fmla="*/ 109415 w 2251486"/>
              <a:gd name="connsiteY7" fmla="*/ 2751015 h 3102707"/>
              <a:gd name="connsiteX8" fmla="*/ 140677 w 2251486"/>
              <a:gd name="connsiteY8" fmla="*/ 2704123 h 3102707"/>
              <a:gd name="connsiteX9" fmla="*/ 156307 w 2251486"/>
              <a:gd name="connsiteY9" fmla="*/ 2680677 h 3102707"/>
              <a:gd name="connsiteX10" fmla="*/ 179754 w 2251486"/>
              <a:gd name="connsiteY10" fmla="*/ 2657230 h 3102707"/>
              <a:gd name="connsiteX11" fmla="*/ 218831 w 2251486"/>
              <a:gd name="connsiteY11" fmla="*/ 2586892 h 3102707"/>
              <a:gd name="connsiteX12" fmla="*/ 234461 w 2251486"/>
              <a:gd name="connsiteY12" fmla="*/ 2563446 h 3102707"/>
              <a:gd name="connsiteX13" fmla="*/ 257907 w 2251486"/>
              <a:gd name="connsiteY13" fmla="*/ 2547815 h 3102707"/>
              <a:gd name="connsiteX14" fmla="*/ 289169 w 2251486"/>
              <a:gd name="connsiteY14" fmla="*/ 2500923 h 3102707"/>
              <a:gd name="connsiteX15" fmla="*/ 304800 w 2251486"/>
              <a:gd name="connsiteY15" fmla="*/ 2477477 h 3102707"/>
              <a:gd name="connsiteX16" fmla="*/ 336061 w 2251486"/>
              <a:gd name="connsiteY16" fmla="*/ 2438400 h 3102707"/>
              <a:gd name="connsiteX17" fmla="*/ 343877 w 2251486"/>
              <a:gd name="connsiteY17" fmla="*/ 2414954 h 3102707"/>
              <a:gd name="connsiteX18" fmla="*/ 367323 w 2251486"/>
              <a:gd name="connsiteY18" fmla="*/ 2391507 h 3102707"/>
              <a:gd name="connsiteX19" fmla="*/ 406400 w 2251486"/>
              <a:gd name="connsiteY19" fmla="*/ 2352430 h 3102707"/>
              <a:gd name="connsiteX20" fmla="*/ 422031 w 2251486"/>
              <a:gd name="connsiteY20" fmla="*/ 2328984 h 3102707"/>
              <a:gd name="connsiteX21" fmla="*/ 445477 w 2251486"/>
              <a:gd name="connsiteY21" fmla="*/ 2313354 h 3102707"/>
              <a:gd name="connsiteX22" fmla="*/ 476738 w 2251486"/>
              <a:gd name="connsiteY22" fmla="*/ 2266461 h 3102707"/>
              <a:gd name="connsiteX23" fmla="*/ 500184 w 2251486"/>
              <a:gd name="connsiteY23" fmla="*/ 2243015 h 3102707"/>
              <a:gd name="connsiteX24" fmla="*/ 554892 w 2251486"/>
              <a:gd name="connsiteY24" fmla="*/ 2180492 h 3102707"/>
              <a:gd name="connsiteX25" fmla="*/ 593969 w 2251486"/>
              <a:gd name="connsiteY25" fmla="*/ 2141415 h 3102707"/>
              <a:gd name="connsiteX26" fmla="*/ 640861 w 2251486"/>
              <a:gd name="connsiteY26" fmla="*/ 2094523 h 3102707"/>
              <a:gd name="connsiteX27" fmla="*/ 687754 w 2251486"/>
              <a:gd name="connsiteY27" fmla="*/ 2078892 h 3102707"/>
              <a:gd name="connsiteX28" fmla="*/ 711200 w 2251486"/>
              <a:gd name="connsiteY28" fmla="*/ 2063261 h 3102707"/>
              <a:gd name="connsiteX29" fmla="*/ 734646 w 2251486"/>
              <a:gd name="connsiteY29" fmla="*/ 2039815 h 3102707"/>
              <a:gd name="connsiteX30" fmla="*/ 758092 w 2251486"/>
              <a:gd name="connsiteY30" fmla="*/ 2032000 h 3102707"/>
              <a:gd name="connsiteX31" fmla="*/ 789354 w 2251486"/>
              <a:gd name="connsiteY31" fmla="*/ 1985107 h 3102707"/>
              <a:gd name="connsiteX32" fmla="*/ 804984 w 2251486"/>
              <a:gd name="connsiteY32" fmla="*/ 1961661 h 3102707"/>
              <a:gd name="connsiteX33" fmla="*/ 836246 w 2251486"/>
              <a:gd name="connsiteY33" fmla="*/ 1906954 h 3102707"/>
              <a:gd name="connsiteX34" fmla="*/ 867507 w 2251486"/>
              <a:gd name="connsiteY34" fmla="*/ 1828800 h 3102707"/>
              <a:gd name="connsiteX35" fmla="*/ 883138 w 2251486"/>
              <a:gd name="connsiteY35" fmla="*/ 1805354 h 3102707"/>
              <a:gd name="connsiteX36" fmla="*/ 906584 w 2251486"/>
              <a:gd name="connsiteY36" fmla="*/ 1750646 h 3102707"/>
              <a:gd name="connsiteX37" fmla="*/ 961292 w 2251486"/>
              <a:gd name="connsiteY37" fmla="*/ 1688123 h 3102707"/>
              <a:gd name="connsiteX38" fmla="*/ 1047261 w 2251486"/>
              <a:gd name="connsiteY38" fmla="*/ 1633415 h 3102707"/>
              <a:gd name="connsiteX39" fmla="*/ 1062892 w 2251486"/>
              <a:gd name="connsiteY39" fmla="*/ 1578707 h 3102707"/>
              <a:gd name="connsiteX40" fmla="*/ 1086338 w 2251486"/>
              <a:gd name="connsiteY40" fmla="*/ 1524000 h 3102707"/>
              <a:gd name="connsiteX41" fmla="*/ 1117600 w 2251486"/>
              <a:gd name="connsiteY41" fmla="*/ 1508369 h 3102707"/>
              <a:gd name="connsiteX42" fmla="*/ 1195754 w 2251486"/>
              <a:gd name="connsiteY42" fmla="*/ 1492738 h 3102707"/>
              <a:gd name="connsiteX43" fmla="*/ 1242646 w 2251486"/>
              <a:gd name="connsiteY43" fmla="*/ 1453661 h 3102707"/>
              <a:gd name="connsiteX44" fmla="*/ 1281723 w 2251486"/>
              <a:gd name="connsiteY44" fmla="*/ 1422400 h 3102707"/>
              <a:gd name="connsiteX45" fmla="*/ 1344246 w 2251486"/>
              <a:gd name="connsiteY45" fmla="*/ 1391138 h 3102707"/>
              <a:gd name="connsiteX46" fmla="*/ 1367692 w 2251486"/>
              <a:gd name="connsiteY46" fmla="*/ 1367692 h 3102707"/>
              <a:gd name="connsiteX47" fmla="*/ 1391138 w 2251486"/>
              <a:gd name="connsiteY47" fmla="*/ 1352061 h 3102707"/>
              <a:gd name="connsiteX48" fmla="*/ 1398954 w 2251486"/>
              <a:gd name="connsiteY48" fmla="*/ 1312984 h 3102707"/>
              <a:gd name="connsiteX49" fmla="*/ 1414584 w 2251486"/>
              <a:gd name="connsiteY49" fmla="*/ 1258277 h 3102707"/>
              <a:gd name="connsiteX50" fmla="*/ 1430215 w 2251486"/>
              <a:gd name="connsiteY50" fmla="*/ 1187938 h 3102707"/>
              <a:gd name="connsiteX51" fmla="*/ 1445846 w 2251486"/>
              <a:gd name="connsiteY51" fmla="*/ 1164492 h 3102707"/>
              <a:gd name="connsiteX52" fmla="*/ 1453661 w 2251486"/>
              <a:gd name="connsiteY52" fmla="*/ 1062892 h 3102707"/>
              <a:gd name="connsiteX53" fmla="*/ 1469292 w 2251486"/>
              <a:gd name="connsiteY53" fmla="*/ 953477 h 3102707"/>
              <a:gd name="connsiteX54" fmla="*/ 1477107 w 2251486"/>
              <a:gd name="connsiteY54" fmla="*/ 890954 h 3102707"/>
              <a:gd name="connsiteX55" fmla="*/ 1484923 w 2251486"/>
              <a:gd name="connsiteY55" fmla="*/ 867507 h 3102707"/>
              <a:gd name="connsiteX56" fmla="*/ 1508369 w 2251486"/>
              <a:gd name="connsiteY56" fmla="*/ 765907 h 3102707"/>
              <a:gd name="connsiteX57" fmla="*/ 1531815 w 2251486"/>
              <a:gd name="connsiteY57" fmla="*/ 750277 h 3102707"/>
              <a:gd name="connsiteX58" fmla="*/ 1563077 w 2251486"/>
              <a:gd name="connsiteY58" fmla="*/ 726830 h 3102707"/>
              <a:gd name="connsiteX59" fmla="*/ 1602154 w 2251486"/>
              <a:gd name="connsiteY59" fmla="*/ 719015 h 3102707"/>
              <a:gd name="connsiteX60" fmla="*/ 1625600 w 2251486"/>
              <a:gd name="connsiteY60" fmla="*/ 711200 h 3102707"/>
              <a:gd name="connsiteX61" fmla="*/ 1695938 w 2251486"/>
              <a:gd name="connsiteY61" fmla="*/ 695569 h 3102707"/>
              <a:gd name="connsiteX62" fmla="*/ 1719384 w 2251486"/>
              <a:gd name="connsiteY62" fmla="*/ 679938 h 3102707"/>
              <a:gd name="connsiteX63" fmla="*/ 1750646 w 2251486"/>
              <a:gd name="connsiteY63" fmla="*/ 656492 h 3102707"/>
              <a:gd name="connsiteX64" fmla="*/ 1867877 w 2251486"/>
              <a:gd name="connsiteY64" fmla="*/ 625230 h 3102707"/>
              <a:gd name="connsiteX65" fmla="*/ 1899138 w 2251486"/>
              <a:gd name="connsiteY65" fmla="*/ 617415 h 3102707"/>
              <a:gd name="connsiteX66" fmla="*/ 1953846 w 2251486"/>
              <a:gd name="connsiteY66" fmla="*/ 586154 h 3102707"/>
              <a:gd name="connsiteX67" fmla="*/ 2000738 w 2251486"/>
              <a:gd name="connsiteY67" fmla="*/ 570523 h 3102707"/>
              <a:gd name="connsiteX68" fmla="*/ 2047631 w 2251486"/>
              <a:gd name="connsiteY68" fmla="*/ 539261 h 3102707"/>
              <a:gd name="connsiteX69" fmla="*/ 2055446 w 2251486"/>
              <a:gd name="connsiteY69" fmla="*/ 515815 h 3102707"/>
              <a:gd name="connsiteX70" fmla="*/ 2102338 w 2251486"/>
              <a:gd name="connsiteY70" fmla="*/ 476738 h 3102707"/>
              <a:gd name="connsiteX71" fmla="*/ 2117969 w 2251486"/>
              <a:gd name="connsiteY71" fmla="*/ 453292 h 3102707"/>
              <a:gd name="connsiteX72" fmla="*/ 2133600 w 2251486"/>
              <a:gd name="connsiteY72" fmla="*/ 422030 h 3102707"/>
              <a:gd name="connsiteX73" fmla="*/ 2203938 w 2251486"/>
              <a:gd name="connsiteY73" fmla="*/ 390769 h 3102707"/>
              <a:gd name="connsiteX74" fmla="*/ 2227384 w 2251486"/>
              <a:gd name="connsiteY74" fmla="*/ 336061 h 3102707"/>
              <a:gd name="connsiteX75" fmla="*/ 2235200 w 2251486"/>
              <a:gd name="connsiteY75" fmla="*/ 257907 h 3102707"/>
              <a:gd name="connsiteX76" fmla="*/ 2243015 w 2251486"/>
              <a:gd name="connsiteY76" fmla="*/ 54707 h 3102707"/>
              <a:gd name="connsiteX77" fmla="*/ 2250831 w 2251486"/>
              <a:gd name="connsiteY77" fmla="*/ 31261 h 3102707"/>
              <a:gd name="connsiteX78" fmla="*/ 2250831 w 2251486"/>
              <a:gd name="connsiteY78" fmla="*/ 0 h 310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2251486" h="3102707">
                <a:moveTo>
                  <a:pt x="0" y="3102707"/>
                </a:moveTo>
                <a:cubicBezTo>
                  <a:pt x="5210" y="3089681"/>
                  <a:pt x="12476" y="3077300"/>
                  <a:pt x="15631" y="3063630"/>
                </a:cubicBezTo>
                <a:cubicBezTo>
                  <a:pt x="20354" y="3043165"/>
                  <a:pt x="20476" y="3021899"/>
                  <a:pt x="23446" y="3001107"/>
                </a:cubicBezTo>
                <a:cubicBezTo>
                  <a:pt x="30323" y="2952965"/>
                  <a:pt x="27441" y="2965673"/>
                  <a:pt x="39077" y="2930769"/>
                </a:cubicBezTo>
                <a:cubicBezTo>
                  <a:pt x="40888" y="2918093"/>
                  <a:pt x="46811" y="2863224"/>
                  <a:pt x="54707" y="2844800"/>
                </a:cubicBezTo>
                <a:cubicBezTo>
                  <a:pt x="58407" y="2836167"/>
                  <a:pt x="66137" y="2829755"/>
                  <a:pt x="70338" y="2821354"/>
                </a:cubicBezTo>
                <a:cubicBezTo>
                  <a:pt x="74022" y="2813985"/>
                  <a:pt x="74153" y="2805109"/>
                  <a:pt x="78154" y="2797907"/>
                </a:cubicBezTo>
                <a:cubicBezTo>
                  <a:pt x="87277" y="2781485"/>
                  <a:pt x="98995" y="2766646"/>
                  <a:pt x="109415" y="2751015"/>
                </a:cubicBezTo>
                <a:lnTo>
                  <a:pt x="140677" y="2704123"/>
                </a:lnTo>
                <a:cubicBezTo>
                  <a:pt x="145887" y="2696308"/>
                  <a:pt x="149665" y="2687319"/>
                  <a:pt x="156307" y="2680677"/>
                </a:cubicBezTo>
                <a:lnTo>
                  <a:pt x="179754" y="2657230"/>
                </a:lnTo>
                <a:cubicBezTo>
                  <a:pt x="193510" y="2615961"/>
                  <a:pt x="182999" y="2640641"/>
                  <a:pt x="218831" y="2586892"/>
                </a:cubicBezTo>
                <a:cubicBezTo>
                  <a:pt x="224041" y="2579077"/>
                  <a:pt x="226646" y="2568656"/>
                  <a:pt x="234461" y="2563446"/>
                </a:cubicBezTo>
                <a:lnTo>
                  <a:pt x="257907" y="2547815"/>
                </a:lnTo>
                <a:lnTo>
                  <a:pt x="289169" y="2500923"/>
                </a:lnTo>
                <a:lnTo>
                  <a:pt x="304800" y="2477477"/>
                </a:lnTo>
                <a:cubicBezTo>
                  <a:pt x="324442" y="2418546"/>
                  <a:pt x="295662" y="2488897"/>
                  <a:pt x="336061" y="2438400"/>
                </a:cubicBezTo>
                <a:cubicBezTo>
                  <a:pt x="341207" y="2431967"/>
                  <a:pt x="339307" y="2421809"/>
                  <a:pt x="343877" y="2414954"/>
                </a:cubicBezTo>
                <a:cubicBezTo>
                  <a:pt x="350008" y="2405758"/>
                  <a:pt x="360247" y="2399998"/>
                  <a:pt x="367323" y="2391507"/>
                </a:cubicBezTo>
                <a:cubicBezTo>
                  <a:pt x="399886" y="2352431"/>
                  <a:pt x="363417" y="2381086"/>
                  <a:pt x="406400" y="2352430"/>
                </a:cubicBezTo>
                <a:cubicBezTo>
                  <a:pt x="411610" y="2344615"/>
                  <a:pt x="415389" y="2335626"/>
                  <a:pt x="422031" y="2328984"/>
                </a:cubicBezTo>
                <a:cubicBezTo>
                  <a:pt x="428673" y="2322342"/>
                  <a:pt x="439292" y="2320423"/>
                  <a:pt x="445477" y="2313354"/>
                </a:cubicBezTo>
                <a:cubicBezTo>
                  <a:pt x="457848" y="2299216"/>
                  <a:pt x="463454" y="2279745"/>
                  <a:pt x="476738" y="2266461"/>
                </a:cubicBezTo>
                <a:cubicBezTo>
                  <a:pt x="484553" y="2258646"/>
                  <a:pt x="493398" y="2251739"/>
                  <a:pt x="500184" y="2243015"/>
                </a:cubicBezTo>
                <a:cubicBezTo>
                  <a:pt x="549281" y="2179891"/>
                  <a:pt x="509503" y="2210752"/>
                  <a:pt x="554892" y="2180492"/>
                </a:cubicBezTo>
                <a:cubicBezTo>
                  <a:pt x="596575" y="2117969"/>
                  <a:pt x="541866" y="2193518"/>
                  <a:pt x="593969" y="2141415"/>
                </a:cubicBezTo>
                <a:cubicBezTo>
                  <a:pt x="625699" y="2109685"/>
                  <a:pt x="589780" y="2120063"/>
                  <a:pt x="640861" y="2094523"/>
                </a:cubicBezTo>
                <a:cubicBezTo>
                  <a:pt x="655598" y="2087154"/>
                  <a:pt x="687754" y="2078892"/>
                  <a:pt x="687754" y="2078892"/>
                </a:cubicBezTo>
                <a:cubicBezTo>
                  <a:pt x="695569" y="2073682"/>
                  <a:pt x="703984" y="2069274"/>
                  <a:pt x="711200" y="2063261"/>
                </a:cubicBezTo>
                <a:cubicBezTo>
                  <a:pt x="719691" y="2056185"/>
                  <a:pt x="725450" y="2045946"/>
                  <a:pt x="734646" y="2039815"/>
                </a:cubicBezTo>
                <a:cubicBezTo>
                  <a:pt x="741500" y="2035245"/>
                  <a:pt x="750277" y="2034605"/>
                  <a:pt x="758092" y="2032000"/>
                </a:cubicBezTo>
                <a:lnTo>
                  <a:pt x="789354" y="1985107"/>
                </a:lnTo>
                <a:cubicBezTo>
                  <a:pt x="794564" y="1977292"/>
                  <a:pt x="800783" y="1970062"/>
                  <a:pt x="804984" y="1961661"/>
                </a:cubicBezTo>
                <a:cubicBezTo>
                  <a:pt x="824816" y="1921999"/>
                  <a:pt x="814152" y="1940094"/>
                  <a:pt x="836246" y="1906954"/>
                </a:cubicBezTo>
                <a:cubicBezTo>
                  <a:pt x="849054" y="1868529"/>
                  <a:pt x="849109" y="1860996"/>
                  <a:pt x="867507" y="1828800"/>
                </a:cubicBezTo>
                <a:cubicBezTo>
                  <a:pt x="872167" y="1820645"/>
                  <a:pt x="878937" y="1813755"/>
                  <a:pt x="883138" y="1805354"/>
                </a:cubicBezTo>
                <a:cubicBezTo>
                  <a:pt x="926981" y="1717670"/>
                  <a:pt x="841533" y="1864485"/>
                  <a:pt x="906584" y="1750646"/>
                </a:cubicBezTo>
                <a:cubicBezTo>
                  <a:pt x="921315" y="1724867"/>
                  <a:pt x="937379" y="1708357"/>
                  <a:pt x="961292" y="1688123"/>
                </a:cubicBezTo>
                <a:cubicBezTo>
                  <a:pt x="1017448" y="1640606"/>
                  <a:pt x="1003198" y="1648102"/>
                  <a:pt x="1047261" y="1633415"/>
                </a:cubicBezTo>
                <a:cubicBezTo>
                  <a:pt x="1071708" y="1535638"/>
                  <a:pt x="1040458" y="1657231"/>
                  <a:pt x="1062892" y="1578707"/>
                </a:cubicBezTo>
                <a:cubicBezTo>
                  <a:pt x="1068706" y="1558357"/>
                  <a:pt x="1068491" y="1538872"/>
                  <a:pt x="1086338" y="1524000"/>
                </a:cubicBezTo>
                <a:cubicBezTo>
                  <a:pt x="1095288" y="1516541"/>
                  <a:pt x="1106891" y="1512958"/>
                  <a:pt x="1117600" y="1508369"/>
                </a:cubicBezTo>
                <a:cubicBezTo>
                  <a:pt x="1144879" y="1496678"/>
                  <a:pt x="1163397" y="1497361"/>
                  <a:pt x="1195754" y="1492738"/>
                </a:cubicBezTo>
                <a:cubicBezTo>
                  <a:pt x="1224241" y="1450006"/>
                  <a:pt x="1195051" y="1485390"/>
                  <a:pt x="1242646" y="1453661"/>
                </a:cubicBezTo>
                <a:cubicBezTo>
                  <a:pt x="1256525" y="1444408"/>
                  <a:pt x="1268057" y="1431966"/>
                  <a:pt x="1281723" y="1422400"/>
                </a:cubicBezTo>
                <a:cubicBezTo>
                  <a:pt x="1315280" y="1398911"/>
                  <a:pt x="1313214" y="1401483"/>
                  <a:pt x="1344246" y="1391138"/>
                </a:cubicBezTo>
                <a:cubicBezTo>
                  <a:pt x="1352061" y="1383323"/>
                  <a:pt x="1359201" y="1374768"/>
                  <a:pt x="1367692" y="1367692"/>
                </a:cubicBezTo>
                <a:cubicBezTo>
                  <a:pt x="1374908" y="1361679"/>
                  <a:pt x="1386478" y="1360216"/>
                  <a:pt x="1391138" y="1352061"/>
                </a:cubicBezTo>
                <a:cubicBezTo>
                  <a:pt x="1397729" y="1340528"/>
                  <a:pt x="1395732" y="1325871"/>
                  <a:pt x="1398954" y="1312984"/>
                </a:cubicBezTo>
                <a:cubicBezTo>
                  <a:pt x="1413850" y="1253401"/>
                  <a:pt x="1399967" y="1331361"/>
                  <a:pt x="1414584" y="1258277"/>
                </a:cubicBezTo>
                <a:cubicBezTo>
                  <a:pt x="1418585" y="1238272"/>
                  <a:pt x="1420076" y="1208215"/>
                  <a:pt x="1430215" y="1187938"/>
                </a:cubicBezTo>
                <a:cubicBezTo>
                  <a:pt x="1434416" y="1179537"/>
                  <a:pt x="1440636" y="1172307"/>
                  <a:pt x="1445846" y="1164492"/>
                </a:cubicBezTo>
                <a:cubicBezTo>
                  <a:pt x="1448451" y="1130625"/>
                  <a:pt x="1450840" y="1096741"/>
                  <a:pt x="1453661" y="1062892"/>
                </a:cubicBezTo>
                <a:cubicBezTo>
                  <a:pt x="1461271" y="971575"/>
                  <a:pt x="1452651" y="1003403"/>
                  <a:pt x="1469292" y="953477"/>
                </a:cubicBezTo>
                <a:cubicBezTo>
                  <a:pt x="1471897" y="932636"/>
                  <a:pt x="1473350" y="911618"/>
                  <a:pt x="1477107" y="890954"/>
                </a:cubicBezTo>
                <a:cubicBezTo>
                  <a:pt x="1478581" y="882848"/>
                  <a:pt x="1483307" y="875585"/>
                  <a:pt x="1484923" y="867507"/>
                </a:cubicBezTo>
                <a:cubicBezTo>
                  <a:pt x="1486834" y="857951"/>
                  <a:pt x="1494278" y="775301"/>
                  <a:pt x="1508369" y="765907"/>
                </a:cubicBezTo>
                <a:cubicBezTo>
                  <a:pt x="1516184" y="760697"/>
                  <a:pt x="1524172" y="755736"/>
                  <a:pt x="1531815" y="750277"/>
                </a:cubicBezTo>
                <a:cubicBezTo>
                  <a:pt x="1542415" y="742706"/>
                  <a:pt x="1551174" y="732120"/>
                  <a:pt x="1563077" y="726830"/>
                </a:cubicBezTo>
                <a:cubicBezTo>
                  <a:pt x="1575216" y="721435"/>
                  <a:pt x="1589267" y="722237"/>
                  <a:pt x="1602154" y="719015"/>
                </a:cubicBezTo>
                <a:cubicBezTo>
                  <a:pt x="1610146" y="717017"/>
                  <a:pt x="1617558" y="712987"/>
                  <a:pt x="1625600" y="711200"/>
                </a:cubicBezTo>
                <a:cubicBezTo>
                  <a:pt x="1708127" y="692860"/>
                  <a:pt x="1643158" y="713162"/>
                  <a:pt x="1695938" y="695569"/>
                </a:cubicBezTo>
                <a:cubicBezTo>
                  <a:pt x="1703753" y="690359"/>
                  <a:pt x="1711741" y="685398"/>
                  <a:pt x="1719384" y="679938"/>
                </a:cubicBezTo>
                <a:cubicBezTo>
                  <a:pt x="1729983" y="672367"/>
                  <a:pt x="1738819" y="661951"/>
                  <a:pt x="1750646" y="656492"/>
                </a:cubicBezTo>
                <a:cubicBezTo>
                  <a:pt x="1808332" y="629868"/>
                  <a:pt x="1814358" y="635934"/>
                  <a:pt x="1867877" y="625230"/>
                </a:cubicBezTo>
                <a:cubicBezTo>
                  <a:pt x="1878409" y="623123"/>
                  <a:pt x="1888718" y="620020"/>
                  <a:pt x="1899138" y="617415"/>
                </a:cubicBezTo>
                <a:cubicBezTo>
                  <a:pt x="1920290" y="603313"/>
                  <a:pt x="1929052" y="596072"/>
                  <a:pt x="1953846" y="586154"/>
                </a:cubicBezTo>
                <a:cubicBezTo>
                  <a:pt x="1969144" y="580035"/>
                  <a:pt x="1986001" y="577891"/>
                  <a:pt x="2000738" y="570523"/>
                </a:cubicBezTo>
                <a:cubicBezTo>
                  <a:pt x="2017541" y="562122"/>
                  <a:pt x="2047631" y="539261"/>
                  <a:pt x="2047631" y="539261"/>
                </a:cubicBezTo>
                <a:cubicBezTo>
                  <a:pt x="2050236" y="531446"/>
                  <a:pt x="2050876" y="522669"/>
                  <a:pt x="2055446" y="515815"/>
                </a:cubicBezTo>
                <a:cubicBezTo>
                  <a:pt x="2067481" y="497763"/>
                  <a:pt x="2085038" y="488271"/>
                  <a:pt x="2102338" y="476738"/>
                </a:cubicBezTo>
                <a:cubicBezTo>
                  <a:pt x="2107548" y="468923"/>
                  <a:pt x="2113309" y="461447"/>
                  <a:pt x="2117969" y="453292"/>
                </a:cubicBezTo>
                <a:cubicBezTo>
                  <a:pt x="2123749" y="443176"/>
                  <a:pt x="2124832" y="429702"/>
                  <a:pt x="2133600" y="422030"/>
                </a:cubicBezTo>
                <a:cubicBezTo>
                  <a:pt x="2150296" y="407421"/>
                  <a:pt x="2181621" y="398208"/>
                  <a:pt x="2203938" y="390769"/>
                </a:cubicBezTo>
                <a:cubicBezTo>
                  <a:pt x="2210605" y="377435"/>
                  <a:pt x="2224828" y="352673"/>
                  <a:pt x="2227384" y="336061"/>
                </a:cubicBezTo>
                <a:cubicBezTo>
                  <a:pt x="2231365" y="310184"/>
                  <a:pt x="2232595" y="283958"/>
                  <a:pt x="2235200" y="257907"/>
                </a:cubicBezTo>
                <a:cubicBezTo>
                  <a:pt x="2237805" y="190174"/>
                  <a:pt x="2238351" y="122330"/>
                  <a:pt x="2243015" y="54707"/>
                </a:cubicBezTo>
                <a:cubicBezTo>
                  <a:pt x="2243582" y="46488"/>
                  <a:pt x="2249666" y="39416"/>
                  <a:pt x="2250831" y="31261"/>
                </a:cubicBezTo>
                <a:cubicBezTo>
                  <a:pt x="2252305" y="20945"/>
                  <a:pt x="2250831" y="10420"/>
                  <a:pt x="2250831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ihandform 17"/>
          <p:cNvSpPr/>
          <p:nvPr/>
        </p:nvSpPr>
        <p:spPr>
          <a:xfrm>
            <a:off x="3712308" y="3243322"/>
            <a:ext cx="3032369" cy="2602586"/>
          </a:xfrm>
          <a:custGeom>
            <a:avLst/>
            <a:gdLst>
              <a:gd name="connsiteX0" fmla="*/ 0 w 3032369"/>
              <a:gd name="connsiteY0" fmla="*/ 2602586 h 2602586"/>
              <a:gd name="connsiteX1" fmla="*/ 62523 w 3032369"/>
              <a:gd name="connsiteY1" fmla="*/ 2547878 h 2602586"/>
              <a:gd name="connsiteX2" fmla="*/ 70338 w 3032369"/>
              <a:gd name="connsiteY2" fmla="*/ 2524432 h 2602586"/>
              <a:gd name="connsiteX3" fmla="*/ 117230 w 3032369"/>
              <a:gd name="connsiteY3" fmla="*/ 2508801 h 2602586"/>
              <a:gd name="connsiteX4" fmla="*/ 140677 w 3032369"/>
              <a:gd name="connsiteY4" fmla="*/ 2493170 h 2602586"/>
              <a:gd name="connsiteX5" fmla="*/ 164123 w 3032369"/>
              <a:gd name="connsiteY5" fmla="*/ 2469724 h 2602586"/>
              <a:gd name="connsiteX6" fmla="*/ 218830 w 3032369"/>
              <a:gd name="connsiteY6" fmla="*/ 2430647 h 2602586"/>
              <a:gd name="connsiteX7" fmla="*/ 265723 w 3032369"/>
              <a:gd name="connsiteY7" fmla="*/ 2360309 h 2602586"/>
              <a:gd name="connsiteX8" fmla="*/ 281354 w 3032369"/>
              <a:gd name="connsiteY8" fmla="*/ 2336863 h 2602586"/>
              <a:gd name="connsiteX9" fmla="*/ 312615 w 3032369"/>
              <a:gd name="connsiteY9" fmla="*/ 2305601 h 2602586"/>
              <a:gd name="connsiteX10" fmla="*/ 320430 w 3032369"/>
              <a:gd name="connsiteY10" fmla="*/ 2282155 h 2602586"/>
              <a:gd name="connsiteX11" fmla="*/ 367323 w 3032369"/>
              <a:gd name="connsiteY11" fmla="*/ 2258709 h 2602586"/>
              <a:gd name="connsiteX12" fmla="*/ 390769 w 3032369"/>
              <a:gd name="connsiteY12" fmla="*/ 2235263 h 2602586"/>
              <a:gd name="connsiteX13" fmla="*/ 422030 w 3032369"/>
              <a:gd name="connsiteY13" fmla="*/ 2188370 h 2602586"/>
              <a:gd name="connsiteX14" fmla="*/ 453292 w 3032369"/>
              <a:gd name="connsiteY14" fmla="*/ 2180555 h 2602586"/>
              <a:gd name="connsiteX15" fmla="*/ 492369 w 3032369"/>
              <a:gd name="connsiteY15" fmla="*/ 2172740 h 2602586"/>
              <a:gd name="connsiteX16" fmla="*/ 562707 w 3032369"/>
              <a:gd name="connsiteY16" fmla="*/ 2149293 h 2602586"/>
              <a:gd name="connsiteX17" fmla="*/ 586154 w 3032369"/>
              <a:gd name="connsiteY17" fmla="*/ 2141478 h 2602586"/>
              <a:gd name="connsiteX18" fmla="*/ 601784 w 3032369"/>
              <a:gd name="connsiteY18" fmla="*/ 2118032 h 2602586"/>
              <a:gd name="connsiteX19" fmla="*/ 679938 w 3032369"/>
              <a:gd name="connsiteY19" fmla="*/ 2094586 h 2602586"/>
              <a:gd name="connsiteX20" fmla="*/ 758092 w 3032369"/>
              <a:gd name="connsiteY20" fmla="*/ 2086770 h 2602586"/>
              <a:gd name="connsiteX21" fmla="*/ 844061 w 3032369"/>
              <a:gd name="connsiteY21" fmla="*/ 2063324 h 2602586"/>
              <a:gd name="connsiteX22" fmla="*/ 890954 w 3032369"/>
              <a:gd name="connsiteY22" fmla="*/ 2039878 h 2602586"/>
              <a:gd name="connsiteX23" fmla="*/ 906584 w 3032369"/>
              <a:gd name="connsiteY23" fmla="*/ 1992986 h 2602586"/>
              <a:gd name="connsiteX24" fmla="*/ 953477 w 3032369"/>
              <a:gd name="connsiteY24" fmla="*/ 1953909 h 2602586"/>
              <a:gd name="connsiteX25" fmla="*/ 969107 w 3032369"/>
              <a:gd name="connsiteY25" fmla="*/ 1907016 h 2602586"/>
              <a:gd name="connsiteX26" fmla="*/ 1000369 w 3032369"/>
              <a:gd name="connsiteY26" fmla="*/ 1852309 h 2602586"/>
              <a:gd name="connsiteX27" fmla="*/ 1008184 w 3032369"/>
              <a:gd name="connsiteY27" fmla="*/ 1828863 h 2602586"/>
              <a:gd name="connsiteX28" fmla="*/ 1039446 w 3032369"/>
              <a:gd name="connsiteY28" fmla="*/ 1750709 h 2602586"/>
              <a:gd name="connsiteX29" fmla="*/ 1062892 w 3032369"/>
              <a:gd name="connsiteY29" fmla="*/ 1735078 h 2602586"/>
              <a:gd name="connsiteX30" fmla="*/ 1101969 w 3032369"/>
              <a:gd name="connsiteY30" fmla="*/ 1688186 h 2602586"/>
              <a:gd name="connsiteX31" fmla="*/ 1133230 w 3032369"/>
              <a:gd name="connsiteY31" fmla="*/ 1664740 h 2602586"/>
              <a:gd name="connsiteX32" fmla="*/ 1156677 w 3032369"/>
              <a:gd name="connsiteY32" fmla="*/ 1633478 h 2602586"/>
              <a:gd name="connsiteX33" fmla="*/ 1211384 w 3032369"/>
              <a:gd name="connsiteY33" fmla="*/ 1594401 h 2602586"/>
              <a:gd name="connsiteX34" fmla="*/ 1250461 w 3032369"/>
              <a:gd name="connsiteY34" fmla="*/ 1555324 h 2602586"/>
              <a:gd name="connsiteX35" fmla="*/ 1297354 w 3032369"/>
              <a:gd name="connsiteY35" fmla="*/ 1539693 h 2602586"/>
              <a:gd name="connsiteX36" fmla="*/ 1344246 w 3032369"/>
              <a:gd name="connsiteY36" fmla="*/ 1516247 h 2602586"/>
              <a:gd name="connsiteX37" fmla="*/ 1391138 w 3032369"/>
              <a:gd name="connsiteY37" fmla="*/ 1492801 h 2602586"/>
              <a:gd name="connsiteX38" fmla="*/ 1438030 w 3032369"/>
              <a:gd name="connsiteY38" fmla="*/ 1461540 h 2602586"/>
              <a:gd name="connsiteX39" fmla="*/ 1461477 w 3032369"/>
              <a:gd name="connsiteY39" fmla="*/ 1453724 h 2602586"/>
              <a:gd name="connsiteX40" fmla="*/ 1508369 w 3032369"/>
              <a:gd name="connsiteY40" fmla="*/ 1430278 h 2602586"/>
              <a:gd name="connsiteX41" fmla="*/ 1555261 w 3032369"/>
              <a:gd name="connsiteY41" fmla="*/ 1399016 h 2602586"/>
              <a:gd name="connsiteX42" fmla="*/ 1578707 w 3032369"/>
              <a:gd name="connsiteY42" fmla="*/ 1383386 h 2602586"/>
              <a:gd name="connsiteX43" fmla="*/ 1602154 w 3032369"/>
              <a:gd name="connsiteY43" fmla="*/ 1336493 h 2602586"/>
              <a:gd name="connsiteX44" fmla="*/ 1617784 w 3032369"/>
              <a:gd name="connsiteY44" fmla="*/ 1313047 h 2602586"/>
              <a:gd name="connsiteX45" fmla="*/ 1625600 w 3032369"/>
              <a:gd name="connsiteY45" fmla="*/ 1289601 h 2602586"/>
              <a:gd name="connsiteX46" fmla="*/ 1656861 w 3032369"/>
              <a:gd name="connsiteY46" fmla="*/ 1242709 h 2602586"/>
              <a:gd name="connsiteX47" fmla="*/ 1664677 w 3032369"/>
              <a:gd name="connsiteY47" fmla="*/ 1211447 h 2602586"/>
              <a:gd name="connsiteX48" fmla="*/ 1680307 w 3032369"/>
              <a:gd name="connsiteY48" fmla="*/ 1188001 h 2602586"/>
              <a:gd name="connsiteX49" fmla="*/ 1695938 w 3032369"/>
              <a:gd name="connsiteY49" fmla="*/ 1148924 h 2602586"/>
              <a:gd name="connsiteX50" fmla="*/ 1719384 w 3032369"/>
              <a:gd name="connsiteY50" fmla="*/ 1078586 h 2602586"/>
              <a:gd name="connsiteX51" fmla="*/ 1727200 w 3032369"/>
              <a:gd name="connsiteY51" fmla="*/ 1055140 h 2602586"/>
              <a:gd name="connsiteX52" fmla="*/ 1750646 w 3032369"/>
              <a:gd name="connsiteY52" fmla="*/ 1039509 h 2602586"/>
              <a:gd name="connsiteX53" fmla="*/ 1766277 w 3032369"/>
              <a:gd name="connsiteY53" fmla="*/ 1016063 h 2602586"/>
              <a:gd name="connsiteX54" fmla="*/ 1891323 w 3032369"/>
              <a:gd name="connsiteY54" fmla="*/ 992616 h 2602586"/>
              <a:gd name="connsiteX55" fmla="*/ 1914769 w 3032369"/>
              <a:gd name="connsiteY55" fmla="*/ 984801 h 2602586"/>
              <a:gd name="connsiteX56" fmla="*/ 1946030 w 3032369"/>
              <a:gd name="connsiteY56" fmla="*/ 976986 h 2602586"/>
              <a:gd name="connsiteX57" fmla="*/ 1977292 w 3032369"/>
              <a:gd name="connsiteY57" fmla="*/ 961355 h 2602586"/>
              <a:gd name="connsiteX58" fmla="*/ 2039815 w 3032369"/>
              <a:gd name="connsiteY58" fmla="*/ 945724 h 2602586"/>
              <a:gd name="connsiteX59" fmla="*/ 2164861 w 3032369"/>
              <a:gd name="connsiteY59" fmla="*/ 937909 h 2602586"/>
              <a:gd name="connsiteX60" fmla="*/ 2235200 w 3032369"/>
              <a:gd name="connsiteY60" fmla="*/ 930093 h 2602586"/>
              <a:gd name="connsiteX61" fmla="*/ 2344615 w 3032369"/>
              <a:gd name="connsiteY61" fmla="*/ 906647 h 2602586"/>
              <a:gd name="connsiteX62" fmla="*/ 2368061 w 3032369"/>
              <a:gd name="connsiteY62" fmla="*/ 891016 h 2602586"/>
              <a:gd name="connsiteX63" fmla="*/ 2383692 w 3032369"/>
              <a:gd name="connsiteY63" fmla="*/ 836309 h 2602586"/>
              <a:gd name="connsiteX64" fmla="*/ 2407138 w 3032369"/>
              <a:gd name="connsiteY64" fmla="*/ 789416 h 2602586"/>
              <a:gd name="connsiteX65" fmla="*/ 2430584 w 3032369"/>
              <a:gd name="connsiteY65" fmla="*/ 711263 h 2602586"/>
              <a:gd name="connsiteX66" fmla="*/ 2461846 w 3032369"/>
              <a:gd name="connsiteY66" fmla="*/ 656555 h 2602586"/>
              <a:gd name="connsiteX67" fmla="*/ 2493107 w 3032369"/>
              <a:gd name="connsiteY67" fmla="*/ 648740 h 2602586"/>
              <a:gd name="connsiteX68" fmla="*/ 2540000 w 3032369"/>
              <a:gd name="connsiteY68" fmla="*/ 625293 h 2602586"/>
              <a:gd name="connsiteX69" fmla="*/ 2586892 w 3032369"/>
              <a:gd name="connsiteY69" fmla="*/ 562770 h 2602586"/>
              <a:gd name="connsiteX70" fmla="*/ 2610338 w 3032369"/>
              <a:gd name="connsiteY70" fmla="*/ 531509 h 2602586"/>
              <a:gd name="connsiteX71" fmla="*/ 2618154 w 3032369"/>
              <a:gd name="connsiteY71" fmla="*/ 492432 h 2602586"/>
              <a:gd name="connsiteX72" fmla="*/ 2649415 w 3032369"/>
              <a:gd name="connsiteY72" fmla="*/ 445540 h 2602586"/>
              <a:gd name="connsiteX73" fmla="*/ 2688492 w 3032369"/>
              <a:gd name="connsiteY73" fmla="*/ 429909 h 2602586"/>
              <a:gd name="connsiteX74" fmla="*/ 2805723 w 3032369"/>
              <a:gd name="connsiteY74" fmla="*/ 414278 h 2602586"/>
              <a:gd name="connsiteX75" fmla="*/ 2860430 w 3032369"/>
              <a:gd name="connsiteY75" fmla="*/ 398647 h 2602586"/>
              <a:gd name="connsiteX76" fmla="*/ 2907323 w 3032369"/>
              <a:gd name="connsiteY76" fmla="*/ 359570 h 2602586"/>
              <a:gd name="connsiteX77" fmla="*/ 2938584 w 3032369"/>
              <a:gd name="connsiteY77" fmla="*/ 343940 h 2602586"/>
              <a:gd name="connsiteX78" fmla="*/ 2946400 w 3032369"/>
              <a:gd name="connsiteY78" fmla="*/ 320493 h 2602586"/>
              <a:gd name="connsiteX79" fmla="*/ 2977661 w 3032369"/>
              <a:gd name="connsiteY79" fmla="*/ 273601 h 2602586"/>
              <a:gd name="connsiteX80" fmla="*/ 2993292 w 3032369"/>
              <a:gd name="connsiteY80" fmla="*/ 218893 h 2602586"/>
              <a:gd name="connsiteX81" fmla="*/ 3008923 w 3032369"/>
              <a:gd name="connsiteY81" fmla="*/ 164186 h 2602586"/>
              <a:gd name="connsiteX82" fmla="*/ 3016738 w 3032369"/>
              <a:gd name="connsiteY82" fmla="*/ 23509 h 2602586"/>
              <a:gd name="connsiteX83" fmla="*/ 3032369 w 3032369"/>
              <a:gd name="connsiteY83" fmla="*/ 63 h 260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032369" h="2602586">
                <a:moveTo>
                  <a:pt x="0" y="2602586"/>
                </a:moveTo>
                <a:cubicBezTo>
                  <a:pt x="9715" y="2594814"/>
                  <a:pt x="52455" y="2562981"/>
                  <a:pt x="62523" y="2547878"/>
                </a:cubicBezTo>
                <a:cubicBezTo>
                  <a:pt x="67093" y="2541024"/>
                  <a:pt x="63634" y="2529220"/>
                  <a:pt x="70338" y="2524432"/>
                </a:cubicBezTo>
                <a:cubicBezTo>
                  <a:pt x="83745" y="2514855"/>
                  <a:pt x="117230" y="2508801"/>
                  <a:pt x="117230" y="2508801"/>
                </a:cubicBezTo>
                <a:cubicBezTo>
                  <a:pt x="125046" y="2503591"/>
                  <a:pt x="133461" y="2499183"/>
                  <a:pt x="140677" y="2493170"/>
                </a:cubicBezTo>
                <a:cubicBezTo>
                  <a:pt x="149168" y="2486094"/>
                  <a:pt x="155129" y="2476148"/>
                  <a:pt x="164123" y="2469724"/>
                </a:cubicBezTo>
                <a:cubicBezTo>
                  <a:pt x="204001" y="2441239"/>
                  <a:pt x="188349" y="2469836"/>
                  <a:pt x="218830" y="2430647"/>
                </a:cubicBezTo>
                <a:lnTo>
                  <a:pt x="265723" y="2360309"/>
                </a:lnTo>
                <a:lnTo>
                  <a:pt x="281354" y="2336863"/>
                </a:lnTo>
                <a:cubicBezTo>
                  <a:pt x="302194" y="2274338"/>
                  <a:pt x="270934" y="2347282"/>
                  <a:pt x="312615" y="2305601"/>
                </a:cubicBezTo>
                <a:cubicBezTo>
                  <a:pt x="318440" y="2299776"/>
                  <a:pt x="315284" y="2288588"/>
                  <a:pt x="320430" y="2282155"/>
                </a:cubicBezTo>
                <a:cubicBezTo>
                  <a:pt x="331449" y="2268382"/>
                  <a:pt x="351877" y="2263857"/>
                  <a:pt x="367323" y="2258709"/>
                </a:cubicBezTo>
                <a:cubicBezTo>
                  <a:pt x="375138" y="2250894"/>
                  <a:pt x="383983" y="2243987"/>
                  <a:pt x="390769" y="2235263"/>
                </a:cubicBezTo>
                <a:cubicBezTo>
                  <a:pt x="402302" y="2220434"/>
                  <a:pt x="403805" y="2192926"/>
                  <a:pt x="422030" y="2188370"/>
                </a:cubicBezTo>
                <a:cubicBezTo>
                  <a:pt x="432451" y="2185765"/>
                  <a:pt x="442806" y="2182885"/>
                  <a:pt x="453292" y="2180555"/>
                </a:cubicBezTo>
                <a:cubicBezTo>
                  <a:pt x="466259" y="2177674"/>
                  <a:pt x="479553" y="2176235"/>
                  <a:pt x="492369" y="2172740"/>
                </a:cubicBezTo>
                <a:cubicBezTo>
                  <a:pt x="492399" y="2172732"/>
                  <a:pt x="550969" y="2153206"/>
                  <a:pt x="562707" y="2149293"/>
                </a:cubicBezTo>
                <a:lnTo>
                  <a:pt x="586154" y="2141478"/>
                </a:lnTo>
                <a:cubicBezTo>
                  <a:pt x="591364" y="2133663"/>
                  <a:pt x="594568" y="2124045"/>
                  <a:pt x="601784" y="2118032"/>
                </a:cubicBezTo>
                <a:cubicBezTo>
                  <a:pt x="623313" y="2100091"/>
                  <a:pt x="654069" y="2097820"/>
                  <a:pt x="679938" y="2094586"/>
                </a:cubicBezTo>
                <a:cubicBezTo>
                  <a:pt x="705917" y="2091339"/>
                  <a:pt x="732140" y="2090230"/>
                  <a:pt x="758092" y="2086770"/>
                </a:cubicBezTo>
                <a:cubicBezTo>
                  <a:pt x="776444" y="2084323"/>
                  <a:pt x="830312" y="2072490"/>
                  <a:pt x="844061" y="2063324"/>
                </a:cubicBezTo>
                <a:cubicBezTo>
                  <a:pt x="874362" y="2043123"/>
                  <a:pt x="858596" y="2050663"/>
                  <a:pt x="890954" y="2039878"/>
                </a:cubicBezTo>
                <a:cubicBezTo>
                  <a:pt x="896164" y="2024247"/>
                  <a:pt x="892875" y="2002125"/>
                  <a:pt x="906584" y="1992986"/>
                </a:cubicBezTo>
                <a:cubicBezTo>
                  <a:pt x="939226" y="1971224"/>
                  <a:pt x="923388" y="1983997"/>
                  <a:pt x="953477" y="1953909"/>
                </a:cubicBezTo>
                <a:cubicBezTo>
                  <a:pt x="958687" y="1938278"/>
                  <a:pt x="961738" y="1921753"/>
                  <a:pt x="969107" y="1907016"/>
                </a:cubicBezTo>
                <a:cubicBezTo>
                  <a:pt x="988939" y="1867354"/>
                  <a:pt x="978275" y="1885449"/>
                  <a:pt x="1000369" y="1852309"/>
                </a:cubicBezTo>
                <a:cubicBezTo>
                  <a:pt x="1002974" y="1844494"/>
                  <a:pt x="1005921" y="1836784"/>
                  <a:pt x="1008184" y="1828863"/>
                </a:cubicBezTo>
                <a:cubicBezTo>
                  <a:pt x="1015826" y="1802116"/>
                  <a:pt x="1018519" y="1771636"/>
                  <a:pt x="1039446" y="1750709"/>
                </a:cubicBezTo>
                <a:cubicBezTo>
                  <a:pt x="1046088" y="1744067"/>
                  <a:pt x="1055077" y="1740288"/>
                  <a:pt x="1062892" y="1735078"/>
                </a:cubicBezTo>
                <a:cubicBezTo>
                  <a:pt x="1078972" y="1710959"/>
                  <a:pt x="1078568" y="1708245"/>
                  <a:pt x="1101969" y="1688186"/>
                </a:cubicBezTo>
                <a:cubicBezTo>
                  <a:pt x="1111859" y="1679709"/>
                  <a:pt x="1124020" y="1673950"/>
                  <a:pt x="1133230" y="1664740"/>
                </a:cubicBezTo>
                <a:cubicBezTo>
                  <a:pt x="1142441" y="1655529"/>
                  <a:pt x="1147466" y="1642689"/>
                  <a:pt x="1156677" y="1633478"/>
                </a:cubicBezTo>
                <a:cubicBezTo>
                  <a:pt x="1166371" y="1623784"/>
                  <a:pt x="1198072" y="1603276"/>
                  <a:pt x="1211384" y="1594401"/>
                </a:cubicBezTo>
                <a:cubicBezTo>
                  <a:pt x="1225643" y="1573012"/>
                  <a:pt x="1225782" y="1566293"/>
                  <a:pt x="1250461" y="1555324"/>
                </a:cubicBezTo>
                <a:cubicBezTo>
                  <a:pt x="1265517" y="1548632"/>
                  <a:pt x="1283645" y="1548832"/>
                  <a:pt x="1297354" y="1539693"/>
                </a:cubicBezTo>
                <a:cubicBezTo>
                  <a:pt x="1364556" y="1494894"/>
                  <a:pt x="1279524" y="1548609"/>
                  <a:pt x="1344246" y="1516247"/>
                </a:cubicBezTo>
                <a:cubicBezTo>
                  <a:pt x="1404839" y="1485949"/>
                  <a:pt x="1332213" y="1512442"/>
                  <a:pt x="1391138" y="1492801"/>
                </a:cubicBezTo>
                <a:cubicBezTo>
                  <a:pt x="1406769" y="1482381"/>
                  <a:pt x="1420208" y="1467481"/>
                  <a:pt x="1438030" y="1461540"/>
                </a:cubicBezTo>
                <a:cubicBezTo>
                  <a:pt x="1445846" y="1458935"/>
                  <a:pt x="1454108" y="1457408"/>
                  <a:pt x="1461477" y="1453724"/>
                </a:cubicBezTo>
                <a:cubicBezTo>
                  <a:pt x="1522074" y="1423425"/>
                  <a:pt x="1449441" y="1449920"/>
                  <a:pt x="1508369" y="1430278"/>
                </a:cubicBezTo>
                <a:lnTo>
                  <a:pt x="1555261" y="1399016"/>
                </a:lnTo>
                <a:lnTo>
                  <a:pt x="1578707" y="1383386"/>
                </a:lnTo>
                <a:cubicBezTo>
                  <a:pt x="1623496" y="1316204"/>
                  <a:pt x="1569802" y="1401199"/>
                  <a:pt x="1602154" y="1336493"/>
                </a:cubicBezTo>
                <a:cubicBezTo>
                  <a:pt x="1606354" y="1328092"/>
                  <a:pt x="1613583" y="1321448"/>
                  <a:pt x="1617784" y="1313047"/>
                </a:cubicBezTo>
                <a:cubicBezTo>
                  <a:pt x="1621468" y="1305679"/>
                  <a:pt x="1621599" y="1296802"/>
                  <a:pt x="1625600" y="1289601"/>
                </a:cubicBezTo>
                <a:cubicBezTo>
                  <a:pt x="1634723" y="1273179"/>
                  <a:pt x="1656861" y="1242709"/>
                  <a:pt x="1656861" y="1242709"/>
                </a:cubicBezTo>
                <a:cubicBezTo>
                  <a:pt x="1659466" y="1232288"/>
                  <a:pt x="1660446" y="1221320"/>
                  <a:pt x="1664677" y="1211447"/>
                </a:cubicBezTo>
                <a:cubicBezTo>
                  <a:pt x="1668377" y="1202814"/>
                  <a:pt x="1676106" y="1196402"/>
                  <a:pt x="1680307" y="1188001"/>
                </a:cubicBezTo>
                <a:cubicBezTo>
                  <a:pt x="1686581" y="1175453"/>
                  <a:pt x="1691144" y="1162108"/>
                  <a:pt x="1695938" y="1148924"/>
                </a:cubicBezTo>
                <a:cubicBezTo>
                  <a:pt x="1695958" y="1148869"/>
                  <a:pt x="1715467" y="1090337"/>
                  <a:pt x="1719384" y="1078586"/>
                </a:cubicBezTo>
                <a:cubicBezTo>
                  <a:pt x="1721989" y="1070771"/>
                  <a:pt x="1720345" y="1059710"/>
                  <a:pt x="1727200" y="1055140"/>
                </a:cubicBezTo>
                <a:lnTo>
                  <a:pt x="1750646" y="1039509"/>
                </a:lnTo>
                <a:cubicBezTo>
                  <a:pt x="1755856" y="1031694"/>
                  <a:pt x="1758312" y="1021041"/>
                  <a:pt x="1766277" y="1016063"/>
                </a:cubicBezTo>
                <a:cubicBezTo>
                  <a:pt x="1798157" y="996138"/>
                  <a:pt x="1860097" y="995739"/>
                  <a:pt x="1891323" y="992616"/>
                </a:cubicBezTo>
                <a:cubicBezTo>
                  <a:pt x="1899138" y="990011"/>
                  <a:pt x="1906848" y="987064"/>
                  <a:pt x="1914769" y="984801"/>
                </a:cubicBezTo>
                <a:cubicBezTo>
                  <a:pt x="1925097" y="981850"/>
                  <a:pt x="1935973" y="980757"/>
                  <a:pt x="1946030" y="976986"/>
                </a:cubicBezTo>
                <a:cubicBezTo>
                  <a:pt x="1956939" y="972895"/>
                  <a:pt x="1966583" y="965944"/>
                  <a:pt x="1977292" y="961355"/>
                </a:cubicBezTo>
                <a:cubicBezTo>
                  <a:pt x="1993847" y="954260"/>
                  <a:pt x="2024092" y="947221"/>
                  <a:pt x="2039815" y="945724"/>
                </a:cubicBezTo>
                <a:cubicBezTo>
                  <a:pt x="2081390" y="941764"/>
                  <a:pt x="2123231" y="941239"/>
                  <a:pt x="2164861" y="937909"/>
                </a:cubicBezTo>
                <a:cubicBezTo>
                  <a:pt x="2188377" y="936028"/>
                  <a:pt x="2211898" y="933772"/>
                  <a:pt x="2235200" y="930093"/>
                </a:cubicBezTo>
                <a:cubicBezTo>
                  <a:pt x="2283364" y="922488"/>
                  <a:pt x="2303964" y="916811"/>
                  <a:pt x="2344615" y="906647"/>
                </a:cubicBezTo>
                <a:cubicBezTo>
                  <a:pt x="2352430" y="901437"/>
                  <a:pt x="2362193" y="898351"/>
                  <a:pt x="2368061" y="891016"/>
                </a:cubicBezTo>
                <a:cubicBezTo>
                  <a:pt x="2372227" y="885809"/>
                  <a:pt x="2383067" y="838497"/>
                  <a:pt x="2383692" y="836309"/>
                </a:cubicBezTo>
                <a:cubicBezTo>
                  <a:pt x="2391781" y="807996"/>
                  <a:pt x="2390012" y="815106"/>
                  <a:pt x="2407138" y="789416"/>
                </a:cubicBezTo>
                <a:cubicBezTo>
                  <a:pt x="2418949" y="742175"/>
                  <a:pt x="2411559" y="768338"/>
                  <a:pt x="2430584" y="711263"/>
                </a:cubicBezTo>
                <a:cubicBezTo>
                  <a:pt x="2437655" y="690048"/>
                  <a:pt x="2441147" y="671340"/>
                  <a:pt x="2461846" y="656555"/>
                </a:cubicBezTo>
                <a:cubicBezTo>
                  <a:pt x="2470586" y="650312"/>
                  <a:pt x="2482779" y="651691"/>
                  <a:pt x="2493107" y="648740"/>
                </a:cubicBezTo>
                <a:cubicBezTo>
                  <a:pt x="2509287" y="644117"/>
                  <a:pt x="2528144" y="638467"/>
                  <a:pt x="2540000" y="625293"/>
                </a:cubicBezTo>
                <a:cubicBezTo>
                  <a:pt x="2557427" y="605929"/>
                  <a:pt x="2571261" y="583611"/>
                  <a:pt x="2586892" y="562770"/>
                </a:cubicBezTo>
                <a:lnTo>
                  <a:pt x="2610338" y="531509"/>
                </a:lnTo>
                <a:cubicBezTo>
                  <a:pt x="2612943" y="518483"/>
                  <a:pt x="2612657" y="504525"/>
                  <a:pt x="2618154" y="492432"/>
                </a:cubicBezTo>
                <a:cubicBezTo>
                  <a:pt x="2625928" y="475330"/>
                  <a:pt x="2631973" y="452517"/>
                  <a:pt x="2649415" y="445540"/>
                </a:cubicBezTo>
                <a:cubicBezTo>
                  <a:pt x="2662441" y="440330"/>
                  <a:pt x="2674957" y="433600"/>
                  <a:pt x="2688492" y="429909"/>
                </a:cubicBezTo>
                <a:cubicBezTo>
                  <a:pt x="2712616" y="423329"/>
                  <a:pt x="2788171" y="416228"/>
                  <a:pt x="2805723" y="414278"/>
                </a:cubicBezTo>
                <a:cubicBezTo>
                  <a:pt x="2815745" y="411773"/>
                  <a:pt x="2849214" y="404255"/>
                  <a:pt x="2860430" y="398647"/>
                </a:cubicBezTo>
                <a:cubicBezTo>
                  <a:pt x="2901784" y="377970"/>
                  <a:pt x="2866986" y="388382"/>
                  <a:pt x="2907323" y="359570"/>
                </a:cubicBezTo>
                <a:cubicBezTo>
                  <a:pt x="2916803" y="352799"/>
                  <a:pt x="2928164" y="349150"/>
                  <a:pt x="2938584" y="343940"/>
                </a:cubicBezTo>
                <a:cubicBezTo>
                  <a:pt x="2941189" y="336124"/>
                  <a:pt x="2942399" y="327695"/>
                  <a:pt x="2946400" y="320493"/>
                </a:cubicBezTo>
                <a:cubicBezTo>
                  <a:pt x="2955523" y="304071"/>
                  <a:pt x="2971720" y="291422"/>
                  <a:pt x="2977661" y="273601"/>
                </a:cubicBezTo>
                <a:cubicBezTo>
                  <a:pt x="2996394" y="217406"/>
                  <a:pt x="2973674" y="287561"/>
                  <a:pt x="2993292" y="218893"/>
                </a:cubicBezTo>
                <a:cubicBezTo>
                  <a:pt x="3015729" y="140358"/>
                  <a:pt x="2984472" y="261980"/>
                  <a:pt x="3008923" y="164186"/>
                </a:cubicBezTo>
                <a:cubicBezTo>
                  <a:pt x="3011528" y="117294"/>
                  <a:pt x="3012285" y="70262"/>
                  <a:pt x="3016738" y="23509"/>
                </a:cubicBezTo>
                <a:cubicBezTo>
                  <a:pt x="3019206" y="-2408"/>
                  <a:pt x="3018267" y="63"/>
                  <a:pt x="3032369" y="6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hteck 18"/>
          <p:cNvSpPr/>
          <p:nvPr/>
        </p:nvSpPr>
        <p:spPr>
          <a:xfrm>
            <a:off x="7491556" y="1772816"/>
            <a:ext cx="3853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Effective dose &gt; IL1 (100 </a:t>
            </a:r>
            <a:r>
              <a:rPr lang="en-US" dirty="0" err="1"/>
              <a:t>mSv</a:t>
            </a:r>
            <a:r>
              <a:rPr lang="en-US" dirty="0"/>
              <a:t>)</a:t>
            </a:r>
          </a:p>
          <a:p>
            <a:r>
              <a:rPr lang="en-US" dirty="0"/>
              <a:t>Dose rate &gt; OIL1 = 1000 µ</a:t>
            </a:r>
            <a:r>
              <a:rPr lang="en-US" dirty="0" err="1"/>
              <a:t>Sv</a:t>
            </a:r>
            <a:r>
              <a:rPr lang="en-US" dirty="0"/>
              <a:t>/h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evacuation - relocation?</a:t>
            </a:r>
          </a:p>
          <a:p>
            <a:endParaRPr lang="en-US" dirty="0"/>
          </a:p>
        </p:txBody>
      </p:sp>
      <p:sp>
        <p:nvSpPr>
          <p:cNvPr id="20" name="Textfeld 19"/>
          <p:cNvSpPr txBox="1"/>
          <p:nvPr/>
        </p:nvSpPr>
        <p:spPr>
          <a:xfrm>
            <a:off x="7608168" y="2959784"/>
            <a:ext cx="3048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5A6EB4"/>
                </a:solidFill>
              </a:rPr>
              <a:t>Identified area for evacuation / relocation:  </a:t>
            </a:r>
          </a:p>
          <a:p>
            <a:r>
              <a:rPr lang="en-US" b="1" dirty="0">
                <a:solidFill>
                  <a:srgbClr val="5A6EB4"/>
                </a:solidFill>
              </a:rPr>
              <a:t>assessed effective dose from monitoring data using IL1 criteria</a:t>
            </a: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51" y="2794225"/>
            <a:ext cx="1952625" cy="1343025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32" y="4077072"/>
            <a:ext cx="1218862" cy="939123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695400" y="2708920"/>
            <a:ext cx="168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Mobile teams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8904312" y="5096694"/>
            <a:ext cx="248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5A6EB4"/>
                </a:solidFill>
              </a:rPr>
              <a:t>Similar approach for Task2 area</a:t>
            </a:r>
          </a:p>
        </p:txBody>
      </p:sp>
    </p:spTree>
    <p:extLst>
      <p:ext uri="{BB962C8B-B14F-4D97-AF65-F5344CB8AC3E}">
        <p14:creationId xmlns:p14="http://schemas.microsoft.com/office/powerpoint/2010/main" val="6334657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Updated combination of model results and monitoring data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 2 – Results using additional information from mobile monitoring   </a:t>
            </a:r>
            <a:r>
              <a:rPr lang="en-US" b="1" dirty="0">
                <a:solidFill>
                  <a:srgbClr val="5A6EB4"/>
                </a:solidFill>
              </a:rPr>
              <a:t>Task 3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8111620" y="1861641"/>
            <a:ext cx="35533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Rotterdam</a:t>
            </a:r>
          </a:p>
          <a:p>
            <a:r>
              <a:rPr lang="en-US" dirty="0"/>
              <a:t>Population: 650 000 </a:t>
            </a:r>
          </a:p>
          <a:p>
            <a:r>
              <a:rPr lang="en-US" dirty="0"/>
              <a:t>Area ~ 350 km</a:t>
            </a:r>
            <a:r>
              <a:rPr lang="en-US" baseline="30000" dirty="0"/>
              <a:t>2</a:t>
            </a:r>
          </a:p>
          <a:p>
            <a:r>
              <a:rPr lang="en-US" dirty="0"/>
              <a:t>Effective dose &gt; IL2 (10 </a:t>
            </a:r>
            <a:r>
              <a:rPr lang="en-US" dirty="0" err="1"/>
              <a:t>mSv</a:t>
            </a:r>
            <a:r>
              <a:rPr lang="en-US" dirty="0"/>
              <a:t>)</a:t>
            </a:r>
          </a:p>
          <a:p>
            <a:r>
              <a:rPr lang="en-US" b="1" dirty="0"/>
              <a:t>Dose rate &gt; OIL2 = 100 µ</a:t>
            </a:r>
            <a:r>
              <a:rPr lang="en-US" b="1" dirty="0" err="1"/>
              <a:t>Sv</a:t>
            </a:r>
            <a:r>
              <a:rPr lang="en-US" b="1" dirty="0"/>
              <a:t>/h</a:t>
            </a:r>
          </a:p>
          <a:p>
            <a:r>
              <a:rPr lang="en-US" b="1" dirty="0">
                <a:solidFill>
                  <a:srgbClr val="FA8214"/>
                </a:solidFill>
              </a:rPr>
              <a:t>sheltering?</a:t>
            </a:r>
          </a:p>
          <a:p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201397"/>
            <a:ext cx="6408712" cy="3963907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695401" y="1738652"/>
            <a:ext cx="208823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noProof="1"/>
              <a:t>Data from    stationary monitoring</a:t>
            </a:r>
          </a:p>
          <a:p>
            <a:r>
              <a:rPr lang="en-US" sz="1600" noProof="1"/>
              <a:t>Dose rate   µSv/h</a:t>
            </a: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248" y="2569649"/>
            <a:ext cx="650320" cy="859351"/>
          </a:xfrm>
          <a:prstGeom prst="rect">
            <a:avLst/>
          </a:prstGeom>
        </p:spPr>
      </p:pic>
      <p:sp>
        <p:nvSpPr>
          <p:cNvPr id="17" name="Freihandform 16"/>
          <p:cNvSpPr/>
          <p:nvPr/>
        </p:nvSpPr>
        <p:spPr>
          <a:xfrm>
            <a:off x="4799856" y="4221088"/>
            <a:ext cx="792088" cy="1008112"/>
          </a:xfrm>
          <a:custGeom>
            <a:avLst/>
            <a:gdLst>
              <a:gd name="connsiteX0" fmla="*/ 148493 w 1704138"/>
              <a:gd name="connsiteY0" fmla="*/ 569745 h 1484145"/>
              <a:gd name="connsiteX1" fmla="*/ 164123 w 1704138"/>
              <a:gd name="connsiteY1" fmla="*/ 327468 h 1484145"/>
              <a:gd name="connsiteX2" fmla="*/ 187569 w 1704138"/>
              <a:gd name="connsiteY2" fmla="*/ 280576 h 1484145"/>
              <a:gd name="connsiteX3" fmla="*/ 226646 w 1704138"/>
              <a:gd name="connsiteY3" fmla="*/ 210238 h 1484145"/>
              <a:gd name="connsiteX4" fmla="*/ 242277 w 1704138"/>
              <a:gd name="connsiteY4" fmla="*/ 186791 h 1484145"/>
              <a:gd name="connsiteX5" fmla="*/ 273539 w 1704138"/>
              <a:gd name="connsiteY5" fmla="*/ 139899 h 1484145"/>
              <a:gd name="connsiteX6" fmla="*/ 296985 w 1704138"/>
              <a:gd name="connsiteY6" fmla="*/ 132084 h 1484145"/>
              <a:gd name="connsiteX7" fmla="*/ 320431 w 1704138"/>
              <a:gd name="connsiteY7" fmla="*/ 116453 h 1484145"/>
              <a:gd name="connsiteX8" fmla="*/ 351693 w 1704138"/>
              <a:gd name="connsiteY8" fmla="*/ 69561 h 1484145"/>
              <a:gd name="connsiteX9" fmla="*/ 382954 w 1704138"/>
              <a:gd name="connsiteY9" fmla="*/ 53930 h 1484145"/>
              <a:gd name="connsiteX10" fmla="*/ 687754 w 1704138"/>
              <a:gd name="connsiteY10" fmla="*/ 38299 h 1484145"/>
              <a:gd name="connsiteX11" fmla="*/ 742462 w 1704138"/>
              <a:gd name="connsiteY11" fmla="*/ 46115 h 1484145"/>
              <a:gd name="connsiteX12" fmla="*/ 804985 w 1704138"/>
              <a:gd name="connsiteY12" fmla="*/ 53930 h 1484145"/>
              <a:gd name="connsiteX13" fmla="*/ 875323 w 1704138"/>
              <a:gd name="connsiteY13" fmla="*/ 69561 h 1484145"/>
              <a:gd name="connsiteX14" fmla="*/ 930031 w 1704138"/>
              <a:gd name="connsiteY14" fmla="*/ 85191 h 1484145"/>
              <a:gd name="connsiteX15" fmla="*/ 984739 w 1704138"/>
              <a:gd name="connsiteY15" fmla="*/ 108638 h 1484145"/>
              <a:gd name="connsiteX16" fmla="*/ 1016000 w 1704138"/>
              <a:gd name="connsiteY16" fmla="*/ 124268 h 1484145"/>
              <a:gd name="connsiteX17" fmla="*/ 1047262 w 1704138"/>
              <a:gd name="connsiteY17" fmla="*/ 132084 h 1484145"/>
              <a:gd name="connsiteX18" fmla="*/ 1094154 w 1704138"/>
              <a:gd name="connsiteY18" fmla="*/ 147715 h 1484145"/>
              <a:gd name="connsiteX19" fmla="*/ 1117600 w 1704138"/>
              <a:gd name="connsiteY19" fmla="*/ 155530 h 1484145"/>
              <a:gd name="connsiteX20" fmla="*/ 1141046 w 1704138"/>
              <a:gd name="connsiteY20" fmla="*/ 163345 h 1484145"/>
              <a:gd name="connsiteX21" fmla="*/ 1195754 w 1704138"/>
              <a:gd name="connsiteY21" fmla="*/ 186791 h 1484145"/>
              <a:gd name="connsiteX22" fmla="*/ 1242646 w 1704138"/>
              <a:gd name="connsiteY22" fmla="*/ 202422 h 1484145"/>
              <a:gd name="connsiteX23" fmla="*/ 1266093 w 1704138"/>
              <a:gd name="connsiteY23" fmla="*/ 218053 h 1484145"/>
              <a:gd name="connsiteX24" fmla="*/ 1289539 w 1704138"/>
              <a:gd name="connsiteY24" fmla="*/ 225868 h 1484145"/>
              <a:gd name="connsiteX25" fmla="*/ 1297354 w 1704138"/>
              <a:gd name="connsiteY25" fmla="*/ 249315 h 1484145"/>
              <a:gd name="connsiteX26" fmla="*/ 1320800 w 1704138"/>
              <a:gd name="connsiteY26" fmla="*/ 264945 h 1484145"/>
              <a:gd name="connsiteX27" fmla="*/ 1344246 w 1704138"/>
              <a:gd name="connsiteY27" fmla="*/ 296207 h 1484145"/>
              <a:gd name="connsiteX28" fmla="*/ 1367693 w 1704138"/>
              <a:gd name="connsiteY28" fmla="*/ 304022 h 1484145"/>
              <a:gd name="connsiteX29" fmla="*/ 1398954 w 1704138"/>
              <a:gd name="connsiteY29" fmla="*/ 327468 h 1484145"/>
              <a:gd name="connsiteX30" fmla="*/ 1422400 w 1704138"/>
              <a:gd name="connsiteY30" fmla="*/ 343099 h 1484145"/>
              <a:gd name="connsiteX31" fmla="*/ 1453662 w 1704138"/>
              <a:gd name="connsiteY31" fmla="*/ 389991 h 1484145"/>
              <a:gd name="connsiteX32" fmla="*/ 1477108 w 1704138"/>
              <a:gd name="connsiteY32" fmla="*/ 421253 h 1484145"/>
              <a:gd name="connsiteX33" fmla="*/ 1516185 w 1704138"/>
              <a:gd name="connsiteY33" fmla="*/ 468145 h 1484145"/>
              <a:gd name="connsiteX34" fmla="*/ 1570893 w 1704138"/>
              <a:gd name="connsiteY34" fmla="*/ 530668 h 1484145"/>
              <a:gd name="connsiteX35" fmla="*/ 1578708 w 1704138"/>
              <a:gd name="connsiteY35" fmla="*/ 554115 h 1484145"/>
              <a:gd name="connsiteX36" fmla="*/ 1609969 w 1704138"/>
              <a:gd name="connsiteY36" fmla="*/ 601007 h 1484145"/>
              <a:gd name="connsiteX37" fmla="*/ 1617785 w 1704138"/>
              <a:gd name="connsiteY37" fmla="*/ 624453 h 1484145"/>
              <a:gd name="connsiteX38" fmla="*/ 1649046 w 1704138"/>
              <a:gd name="connsiteY38" fmla="*/ 671345 h 1484145"/>
              <a:gd name="connsiteX39" fmla="*/ 1664677 w 1704138"/>
              <a:gd name="connsiteY39" fmla="*/ 694791 h 1484145"/>
              <a:gd name="connsiteX40" fmla="*/ 1680308 w 1704138"/>
              <a:gd name="connsiteY40" fmla="*/ 757315 h 1484145"/>
              <a:gd name="connsiteX41" fmla="*/ 1688123 w 1704138"/>
              <a:gd name="connsiteY41" fmla="*/ 780761 h 1484145"/>
              <a:gd name="connsiteX42" fmla="*/ 1695939 w 1704138"/>
              <a:gd name="connsiteY42" fmla="*/ 819838 h 1484145"/>
              <a:gd name="connsiteX43" fmla="*/ 1695939 w 1704138"/>
              <a:gd name="connsiteY43" fmla="*/ 1132453 h 1484145"/>
              <a:gd name="connsiteX44" fmla="*/ 1680308 w 1704138"/>
              <a:gd name="connsiteY44" fmla="*/ 1210607 h 1484145"/>
              <a:gd name="connsiteX45" fmla="*/ 1672493 w 1704138"/>
              <a:gd name="connsiteY45" fmla="*/ 1234053 h 1484145"/>
              <a:gd name="connsiteX46" fmla="*/ 1633416 w 1704138"/>
              <a:gd name="connsiteY46" fmla="*/ 1280945 h 1484145"/>
              <a:gd name="connsiteX47" fmla="*/ 1594339 w 1704138"/>
              <a:gd name="connsiteY47" fmla="*/ 1327838 h 1484145"/>
              <a:gd name="connsiteX48" fmla="*/ 1586523 w 1704138"/>
              <a:gd name="connsiteY48" fmla="*/ 1359099 h 1484145"/>
              <a:gd name="connsiteX49" fmla="*/ 1539631 w 1704138"/>
              <a:gd name="connsiteY49" fmla="*/ 1390361 h 1484145"/>
              <a:gd name="connsiteX50" fmla="*/ 1477108 w 1704138"/>
              <a:gd name="connsiteY50" fmla="*/ 1413807 h 1484145"/>
              <a:gd name="connsiteX51" fmla="*/ 1453662 w 1704138"/>
              <a:gd name="connsiteY51" fmla="*/ 1421622 h 1484145"/>
              <a:gd name="connsiteX52" fmla="*/ 1414585 w 1704138"/>
              <a:gd name="connsiteY52" fmla="*/ 1429438 h 1484145"/>
              <a:gd name="connsiteX53" fmla="*/ 1172308 w 1704138"/>
              <a:gd name="connsiteY53" fmla="*/ 1452884 h 1484145"/>
              <a:gd name="connsiteX54" fmla="*/ 1070708 w 1704138"/>
              <a:gd name="connsiteY54" fmla="*/ 1476330 h 1484145"/>
              <a:gd name="connsiteX55" fmla="*/ 1008185 w 1704138"/>
              <a:gd name="connsiteY55" fmla="*/ 1484145 h 1484145"/>
              <a:gd name="connsiteX56" fmla="*/ 781539 w 1704138"/>
              <a:gd name="connsiteY56" fmla="*/ 1476330 h 1484145"/>
              <a:gd name="connsiteX57" fmla="*/ 750277 w 1704138"/>
              <a:gd name="connsiteY57" fmla="*/ 1468515 h 1484145"/>
              <a:gd name="connsiteX58" fmla="*/ 711200 w 1704138"/>
              <a:gd name="connsiteY58" fmla="*/ 1460699 h 1484145"/>
              <a:gd name="connsiteX59" fmla="*/ 687754 w 1704138"/>
              <a:gd name="connsiteY59" fmla="*/ 1452884 h 1484145"/>
              <a:gd name="connsiteX60" fmla="*/ 633046 w 1704138"/>
              <a:gd name="connsiteY60" fmla="*/ 1445068 h 1484145"/>
              <a:gd name="connsiteX61" fmla="*/ 609600 w 1704138"/>
              <a:gd name="connsiteY61" fmla="*/ 1429438 h 1484145"/>
              <a:gd name="connsiteX62" fmla="*/ 539262 w 1704138"/>
              <a:gd name="connsiteY62" fmla="*/ 1413807 h 1484145"/>
              <a:gd name="connsiteX63" fmla="*/ 492369 w 1704138"/>
              <a:gd name="connsiteY63" fmla="*/ 1398176 h 1484145"/>
              <a:gd name="connsiteX64" fmla="*/ 414216 w 1704138"/>
              <a:gd name="connsiteY64" fmla="*/ 1343468 h 1484145"/>
              <a:gd name="connsiteX65" fmla="*/ 343877 w 1704138"/>
              <a:gd name="connsiteY65" fmla="*/ 1312207 h 1484145"/>
              <a:gd name="connsiteX66" fmla="*/ 320431 w 1704138"/>
              <a:gd name="connsiteY66" fmla="*/ 1296576 h 1484145"/>
              <a:gd name="connsiteX67" fmla="*/ 281354 w 1704138"/>
              <a:gd name="connsiteY67" fmla="*/ 1249684 h 1484145"/>
              <a:gd name="connsiteX68" fmla="*/ 273539 w 1704138"/>
              <a:gd name="connsiteY68" fmla="*/ 1226238 h 1484145"/>
              <a:gd name="connsiteX69" fmla="*/ 234462 w 1704138"/>
              <a:gd name="connsiteY69" fmla="*/ 1171530 h 1484145"/>
              <a:gd name="connsiteX70" fmla="*/ 203200 w 1704138"/>
              <a:gd name="connsiteY70" fmla="*/ 1124638 h 1484145"/>
              <a:gd name="connsiteX71" fmla="*/ 179754 w 1704138"/>
              <a:gd name="connsiteY71" fmla="*/ 1093376 h 1484145"/>
              <a:gd name="connsiteX72" fmla="*/ 164123 w 1704138"/>
              <a:gd name="connsiteY72" fmla="*/ 1069930 h 1484145"/>
              <a:gd name="connsiteX73" fmla="*/ 140677 w 1704138"/>
              <a:gd name="connsiteY73" fmla="*/ 1062115 h 1484145"/>
              <a:gd name="connsiteX74" fmla="*/ 117231 w 1704138"/>
              <a:gd name="connsiteY74" fmla="*/ 1015222 h 1484145"/>
              <a:gd name="connsiteX75" fmla="*/ 78154 w 1704138"/>
              <a:gd name="connsiteY75" fmla="*/ 944884 h 1484145"/>
              <a:gd name="connsiteX76" fmla="*/ 54708 w 1704138"/>
              <a:gd name="connsiteY76" fmla="*/ 897991 h 1484145"/>
              <a:gd name="connsiteX77" fmla="*/ 39077 w 1704138"/>
              <a:gd name="connsiteY77" fmla="*/ 843284 h 1484145"/>
              <a:gd name="connsiteX78" fmla="*/ 23446 w 1704138"/>
              <a:gd name="connsiteY78" fmla="*/ 796391 h 1484145"/>
              <a:gd name="connsiteX79" fmla="*/ 15631 w 1704138"/>
              <a:gd name="connsiteY79" fmla="*/ 772945 h 1484145"/>
              <a:gd name="connsiteX80" fmla="*/ 7816 w 1704138"/>
              <a:gd name="connsiteY80" fmla="*/ 749499 h 1484145"/>
              <a:gd name="connsiteX81" fmla="*/ 0 w 1704138"/>
              <a:gd name="connsiteY81" fmla="*/ 710422 h 1484145"/>
              <a:gd name="connsiteX82" fmla="*/ 7816 w 1704138"/>
              <a:gd name="connsiteY82" fmla="*/ 593191 h 1484145"/>
              <a:gd name="connsiteX83" fmla="*/ 23446 w 1704138"/>
              <a:gd name="connsiteY83" fmla="*/ 546299 h 1484145"/>
              <a:gd name="connsiteX84" fmla="*/ 46893 w 1704138"/>
              <a:gd name="connsiteY84" fmla="*/ 499407 h 1484145"/>
              <a:gd name="connsiteX85" fmla="*/ 85969 w 1704138"/>
              <a:gd name="connsiteY85" fmla="*/ 429068 h 1484145"/>
              <a:gd name="connsiteX86" fmla="*/ 101600 w 1704138"/>
              <a:gd name="connsiteY86" fmla="*/ 405622 h 1484145"/>
              <a:gd name="connsiteX87" fmla="*/ 117231 w 1704138"/>
              <a:gd name="connsiteY87" fmla="*/ 382176 h 1484145"/>
              <a:gd name="connsiteX88" fmla="*/ 132862 w 1704138"/>
              <a:gd name="connsiteY88" fmla="*/ 358730 h 148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704138" h="1484145">
                <a:moveTo>
                  <a:pt x="148493" y="569745"/>
                </a:moveTo>
                <a:cubicBezTo>
                  <a:pt x="150997" y="512147"/>
                  <a:pt x="151049" y="399375"/>
                  <a:pt x="164123" y="327468"/>
                </a:cubicBezTo>
                <a:cubicBezTo>
                  <a:pt x="169735" y="296603"/>
                  <a:pt x="173269" y="309175"/>
                  <a:pt x="187569" y="280576"/>
                </a:cubicBezTo>
                <a:cubicBezTo>
                  <a:pt x="228834" y="198045"/>
                  <a:pt x="128087" y="358078"/>
                  <a:pt x="226646" y="210238"/>
                </a:cubicBezTo>
                <a:cubicBezTo>
                  <a:pt x="231856" y="202422"/>
                  <a:pt x="239306" y="195702"/>
                  <a:pt x="242277" y="186791"/>
                </a:cubicBezTo>
                <a:cubicBezTo>
                  <a:pt x="250471" y="162211"/>
                  <a:pt x="248450" y="156625"/>
                  <a:pt x="273539" y="139899"/>
                </a:cubicBezTo>
                <a:cubicBezTo>
                  <a:pt x="280393" y="135329"/>
                  <a:pt x="289170" y="134689"/>
                  <a:pt x="296985" y="132084"/>
                </a:cubicBezTo>
                <a:cubicBezTo>
                  <a:pt x="304800" y="126874"/>
                  <a:pt x="314246" y="123522"/>
                  <a:pt x="320431" y="116453"/>
                </a:cubicBezTo>
                <a:cubicBezTo>
                  <a:pt x="332802" y="102315"/>
                  <a:pt x="334891" y="77963"/>
                  <a:pt x="351693" y="69561"/>
                </a:cubicBezTo>
                <a:lnTo>
                  <a:pt x="382954" y="53930"/>
                </a:lnTo>
                <a:cubicBezTo>
                  <a:pt x="451726" y="-49226"/>
                  <a:pt x="392756" y="24890"/>
                  <a:pt x="687754" y="38299"/>
                </a:cubicBezTo>
                <a:cubicBezTo>
                  <a:pt x="706156" y="39135"/>
                  <a:pt x="724202" y="43680"/>
                  <a:pt x="742462" y="46115"/>
                </a:cubicBezTo>
                <a:lnTo>
                  <a:pt x="804985" y="53930"/>
                </a:lnTo>
                <a:cubicBezTo>
                  <a:pt x="850613" y="69139"/>
                  <a:pt x="806554" y="55807"/>
                  <a:pt x="875323" y="69561"/>
                </a:cubicBezTo>
                <a:cubicBezTo>
                  <a:pt x="899860" y="74469"/>
                  <a:pt x="907682" y="77742"/>
                  <a:pt x="930031" y="85191"/>
                </a:cubicBezTo>
                <a:cubicBezTo>
                  <a:pt x="977542" y="116866"/>
                  <a:pt x="927065" y="87010"/>
                  <a:pt x="984739" y="108638"/>
                </a:cubicBezTo>
                <a:cubicBezTo>
                  <a:pt x="995647" y="112729"/>
                  <a:pt x="1005092" y="120177"/>
                  <a:pt x="1016000" y="124268"/>
                </a:cubicBezTo>
                <a:cubicBezTo>
                  <a:pt x="1026058" y="128040"/>
                  <a:pt x="1036974" y="128997"/>
                  <a:pt x="1047262" y="132084"/>
                </a:cubicBezTo>
                <a:cubicBezTo>
                  <a:pt x="1063043" y="136819"/>
                  <a:pt x="1078523" y="142505"/>
                  <a:pt x="1094154" y="147715"/>
                </a:cubicBezTo>
                <a:lnTo>
                  <a:pt x="1117600" y="155530"/>
                </a:lnTo>
                <a:lnTo>
                  <a:pt x="1141046" y="163345"/>
                </a:lnTo>
                <a:cubicBezTo>
                  <a:pt x="1178246" y="188144"/>
                  <a:pt x="1149873" y="173027"/>
                  <a:pt x="1195754" y="186791"/>
                </a:cubicBezTo>
                <a:cubicBezTo>
                  <a:pt x="1211535" y="191525"/>
                  <a:pt x="1242646" y="202422"/>
                  <a:pt x="1242646" y="202422"/>
                </a:cubicBezTo>
                <a:cubicBezTo>
                  <a:pt x="1250462" y="207632"/>
                  <a:pt x="1257691" y="213852"/>
                  <a:pt x="1266093" y="218053"/>
                </a:cubicBezTo>
                <a:cubicBezTo>
                  <a:pt x="1273461" y="221737"/>
                  <a:pt x="1283714" y="220043"/>
                  <a:pt x="1289539" y="225868"/>
                </a:cubicBezTo>
                <a:cubicBezTo>
                  <a:pt x="1295364" y="231693"/>
                  <a:pt x="1292208" y="242882"/>
                  <a:pt x="1297354" y="249315"/>
                </a:cubicBezTo>
                <a:cubicBezTo>
                  <a:pt x="1303222" y="256650"/>
                  <a:pt x="1312985" y="259735"/>
                  <a:pt x="1320800" y="264945"/>
                </a:cubicBezTo>
                <a:cubicBezTo>
                  <a:pt x="1328615" y="275366"/>
                  <a:pt x="1334239" y="287868"/>
                  <a:pt x="1344246" y="296207"/>
                </a:cubicBezTo>
                <a:cubicBezTo>
                  <a:pt x="1350575" y="301481"/>
                  <a:pt x="1360540" y="299935"/>
                  <a:pt x="1367693" y="304022"/>
                </a:cubicBezTo>
                <a:cubicBezTo>
                  <a:pt x="1379002" y="310484"/>
                  <a:pt x="1388355" y="319897"/>
                  <a:pt x="1398954" y="327468"/>
                </a:cubicBezTo>
                <a:cubicBezTo>
                  <a:pt x="1406597" y="332928"/>
                  <a:pt x="1414585" y="337889"/>
                  <a:pt x="1422400" y="343099"/>
                </a:cubicBezTo>
                <a:cubicBezTo>
                  <a:pt x="1432821" y="358730"/>
                  <a:pt x="1442391" y="374962"/>
                  <a:pt x="1453662" y="389991"/>
                </a:cubicBezTo>
                <a:cubicBezTo>
                  <a:pt x="1461477" y="400412"/>
                  <a:pt x="1470204" y="410207"/>
                  <a:pt x="1477108" y="421253"/>
                </a:cubicBezTo>
                <a:cubicBezTo>
                  <a:pt x="1505438" y="466581"/>
                  <a:pt x="1476194" y="441485"/>
                  <a:pt x="1516185" y="468145"/>
                </a:cubicBezTo>
                <a:cubicBezTo>
                  <a:pt x="1552656" y="522854"/>
                  <a:pt x="1531815" y="504618"/>
                  <a:pt x="1570893" y="530668"/>
                </a:cubicBezTo>
                <a:cubicBezTo>
                  <a:pt x="1573498" y="538484"/>
                  <a:pt x="1574707" y="546913"/>
                  <a:pt x="1578708" y="554115"/>
                </a:cubicBezTo>
                <a:cubicBezTo>
                  <a:pt x="1587831" y="570537"/>
                  <a:pt x="1604028" y="583186"/>
                  <a:pt x="1609969" y="601007"/>
                </a:cubicBezTo>
                <a:cubicBezTo>
                  <a:pt x="1612574" y="608822"/>
                  <a:pt x="1613784" y="617252"/>
                  <a:pt x="1617785" y="624453"/>
                </a:cubicBezTo>
                <a:cubicBezTo>
                  <a:pt x="1626908" y="640875"/>
                  <a:pt x="1638626" y="655714"/>
                  <a:pt x="1649046" y="671345"/>
                </a:cubicBezTo>
                <a:cubicBezTo>
                  <a:pt x="1654256" y="679160"/>
                  <a:pt x="1661707" y="685880"/>
                  <a:pt x="1664677" y="694791"/>
                </a:cubicBezTo>
                <a:cubicBezTo>
                  <a:pt x="1682541" y="748381"/>
                  <a:pt x="1661449" y="681876"/>
                  <a:pt x="1680308" y="757315"/>
                </a:cubicBezTo>
                <a:cubicBezTo>
                  <a:pt x="1682306" y="765307"/>
                  <a:pt x="1686125" y="772769"/>
                  <a:pt x="1688123" y="780761"/>
                </a:cubicBezTo>
                <a:cubicBezTo>
                  <a:pt x="1691345" y="793648"/>
                  <a:pt x="1693334" y="806812"/>
                  <a:pt x="1695939" y="819838"/>
                </a:cubicBezTo>
                <a:cubicBezTo>
                  <a:pt x="1705331" y="979507"/>
                  <a:pt x="1708310" y="953075"/>
                  <a:pt x="1695939" y="1132453"/>
                </a:cubicBezTo>
                <a:cubicBezTo>
                  <a:pt x="1694544" y="1152685"/>
                  <a:pt x="1686417" y="1189225"/>
                  <a:pt x="1680308" y="1210607"/>
                </a:cubicBezTo>
                <a:cubicBezTo>
                  <a:pt x="1678045" y="1218528"/>
                  <a:pt x="1676177" y="1226685"/>
                  <a:pt x="1672493" y="1234053"/>
                </a:cubicBezTo>
                <a:cubicBezTo>
                  <a:pt x="1651820" y="1275398"/>
                  <a:pt x="1662222" y="1240616"/>
                  <a:pt x="1633416" y="1280945"/>
                </a:cubicBezTo>
                <a:cubicBezTo>
                  <a:pt x="1597358" y="1331426"/>
                  <a:pt x="1640560" y="1297023"/>
                  <a:pt x="1594339" y="1327838"/>
                </a:cubicBezTo>
                <a:cubicBezTo>
                  <a:pt x="1591734" y="1338258"/>
                  <a:pt x="1591852" y="1349773"/>
                  <a:pt x="1586523" y="1359099"/>
                </a:cubicBezTo>
                <a:cubicBezTo>
                  <a:pt x="1570585" y="1386990"/>
                  <a:pt x="1563624" y="1380078"/>
                  <a:pt x="1539631" y="1390361"/>
                </a:cubicBezTo>
                <a:cubicBezTo>
                  <a:pt x="1466795" y="1421576"/>
                  <a:pt x="1549143" y="1393225"/>
                  <a:pt x="1477108" y="1413807"/>
                </a:cubicBezTo>
                <a:cubicBezTo>
                  <a:pt x="1469187" y="1416070"/>
                  <a:pt x="1461654" y="1419624"/>
                  <a:pt x="1453662" y="1421622"/>
                </a:cubicBezTo>
                <a:cubicBezTo>
                  <a:pt x="1440775" y="1424844"/>
                  <a:pt x="1427706" y="1427366"/>
                  <a:pt x="1414585" y="1429438"/>
                </a:cubicBezTo>
                <a:cubicBezTo>
                  <a:pt x="1284536" y="1449972"/>
                  <a:pt x="1313909" y="1444554"/>
                  <a:pt x="1172308" y="1452884"/>
                </a:cubicBezTo>
                <a:cubicBezTo>
                  <a:pt x="1143576" y="1460067"/>
                  <a:pt x="1101987" y="1471518"/>
                  <a:pt x="1070708" y="1476330"/>
                </a:cubicBezTo>
                <a:cubicBezTo>
                  <a:pt x="1049949" y="1479524"/>
                  <a:pt x="1029026" y="1481540"/>
                  <a:pt x="1008185" y="1484145"/>
                </a:cubicBezTo>
                <a:cubicBezTo>
                  <a:pt x="932636" y="1481540"/>
                  <a:pt x="856994" y="1480903"/>
                  <a:pt x="781539" y="1476330"/>
                </a:cubicBezTo>
                <a:cubicBezTo>
                  <a:pt x="770817" y="1475680"/>
                  <a:pt x="760763" y="1470845"/>
                  <a:pt x="750277" y="1468515"/>
                </a:cubicBezTo>
                <a:cubicBezTo>
                  <a:pt x="737310" y="1465633"/>
                  <a:pt x="724087" y="1463921"/>
                  <a:pt x="711200" y="1460699"/>
                </a:cubicBezTo>
                <a:cubicBezTo>
                  <a:pt x="703208" y="1458701"/>
                  <a:pt x="695832" y="1454500"/>
                  <a:pt x="687754" y="1452884"/>
                </a:cubicBezTo>
                <a:cubicBezTo>
                  <a:pt x="669691" y="1449271"/>
                  <a:pt x="651282" y="1447673"/>
                  <a:pt x="633046" y="1445068"/>
                </a:cubicBezTo>
                <a:cubicBezTo>
                  <a:pt x="625231" y="1439858"/>
                  <a:pt x="618001" y="1433639"/>
                  <a:pt x="609600" y="1429438"/>
                </a:cubicBezTo>
                <a:cubicBezTo>
                  <a:pt x="590357" y="1419816"/>
                  <a:pt x="557280" y="1416810"/>
                  <a:pt x="539262" y="1413807"/>
                </a:cubicBezTo>
                <a:cubicBezTo>
                  <a:pt x="523631" y="1408597"/>
                  <a:pt x="505550" y="1408062"/>
                  <a:pt x="492369" y="1398176"/>
                </a:cubicBezTo>
                <a:cubicBezTo>
                  <a:pt x="476578" y="1386333"/>
                  <a:pt x="427959" y="1348965"/>
                  <a:pt x="414216" y="1343468"/>
                </a:cubicBezTo>
                <a:cubicBezTo>
                  <a:pt x="386300" y="1332302"/>
                  <a:pt x="369434" y="1326811"/>
                  <a:pt x="343877" y="1312207"/>
                </a:cubicBezTo>
                <a:cubicBezTo>
                  <a:pt x="335722" y="1307547"/>
                  <a:pt x="328246" y="1301786"/>
                  <a:pt x="320431" y="1296576"/>
                </a:cubicBezTo>
                <a:cubicBezTo>
                  <a:pt x="302513" y="1242818"/>
                  <a:pt x="328669" y="1306462"/>
                  <a:pt x="281354" y="1249684"/>
                </a:cubicBezTo>
                <a:cubicBezTo>
                  <a:pt x="276080" y="1243355"/>
                  <a:pt x="277223" y="1233606"/>
                  <a:pt x="273539" y="1226238"/>
                </a:cubicBezTo>
                <a:cubicBezTo>
                  <a:pt x="267185" y="1213531"/>
                  <a:pt x="240660" y="1180384"/>
                  <a:pt x="234462" y="1171530"/>
                </a:cubicBezTo>
                <a:cubicBezTo>
                  <a:pt x="223689" y="1156140"/>
                  <a:pt x="214471" y="1139667"/>
                  <a:pt x="203200" y="1124638"/>
                </a:cubicBezTo>
                <a:cubicBezTo>
                  <a:pt x="195385" y="1114217"/>
                  <a:pt x="187325" y="1103975"/>
                  <a:pt x="179754" y="1093376"/>
                </a:cubicBezTo>
                <a:cubicBezTo>
                  <a:pt x="174294" y="1085733"/>
                  <a:pt x="171458" y="1075798"/>
                  <a:pt x="164123" y="1069930"/>
                </a:cubicBezTo>
                <a:cubicBezTo>
                  <a:pt x="157690" y="1064784"/>
                  <a:pt x="148492" y="1064720"/>
                  <a:pt x="140677" y="1062115"/>
                </a:cubicBezTo>
                <a:cubicBezTo>
                  <a:pt x="112182" y="976622"/>
                  <a:pt x="157624" y="1106105"/>
                  <a:pt x="117231" y="1015222"/>
                </a:cubicBezTo>
                <a:cubicBezTo>
                  <a:pt x="86629" y="946369"/>
                  <a:pt x="120949" y="987679"/>
                  <a:pt x="78154" y="944884"/>
                </a:cubicBezTo>
                <a:cubicBezTo>
                  <a:pt x="58511" y="885953"/>
                  <a:pt x="85008" y="958593"/>
                  <a:pt x="54708" y="897991"/>
                </a:cubicBezTo>
                <a:cubicBezTo>
                  <a:pt x="48144" y="884863"/>
                  <a:pt x="42831" y="855797"/>
                  <a:pt x="39077" y="843284"/>
                </a:cubicBezTo>
                <a:cubicBezTo>
                  <a:pt x="34342" y="827502"/>
                  <a:pt x="28656" y="812022"/>
                  <a:pt x="23446" y="796391"/>
                </a:cubicBezTo>
                <a:lnTo>
                  <a:pt x="15631" y="772945"/>
                </a:lnTo>
                <a:cubicBezTo>
                  <a:pt x="13026" y="765130"/>
                  <a:pt x="9432" y="757577"/>
                  <a:pt x="7816" y="749499"/>
                </a:cubicBezTo>
                <a:lnTo>
                  <a:pt x="0" y="710422"/>
                </a:lnTo>
                <a:cubicBezTo>
                  <a:pt x="2605" y="671345"/>
                  <a:pt x="2277" y="631961"/>
                  <a:pt x="7816" y="593191"/>
                </a:cubicBezTo>
                <a:cubicBezTo>
                  <a:pt x="10146" y="576880"/>
                  <a:pt x="18236" y="561930"/>
                  <a:pt x="23446" y="546299"/>
                </a:cubicBezTo>
                <a:cubicBezTo>
                  <a:pt x="34231" y="513945"/>
                  <a:pt x="26694" y="529704"/>
                  <a:pt x="46893" y="499407"/>
                </a:cubicBezTo>
                <a:cubicBezTo>
                  <a:pt x="60648" y="458140"/>
                  <a:pt x="50139" y="482814"/>
                  <a:pt x="85969" y="429068"/>
                </a:cubicBezTo>
                <a:lnTo>
                  <a:pt x="101600" y="405622"/>
                </a:lnTo>
                <a:lnTo>
                  <a:pt x="117231" y="382176"/>
                </a:lnTo>
                <a:cubicBezTo>
                  <a:pt x="125870" y="356258"/>
                  <a:pt x="116808" y="358730"/>
                  <a:pt x="132862" y="358730"/>
                </a:cubicBezTo>
              </a:path>
            </a:pathLst>
          </a:custGeom>
          <a:noFill/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Gerade Verbindung mit Pfeil 5"/>
          <p:cNvCxnSpPr>
            <a:endCxn id="17" idx="38"/>
          </p:cNvCxnSpPr>
          <p:nvPr/>
        </p:nvCxnSpPr>
        <p:spPr>
          <a:xfrm flipH="1">
            <a:off x="5566337" y="4110871"/>
            <a:ext cx="3121951" cy="566231"/>
          </a:xfrm>
          <a:prstGeom prst="straightConnector1">
            <a:avLst/>
          </a:prstGeom>
          <a:ln w="19050">
            <a:solidFill>
              <a:srgbClr val="FA821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8760296" y="3769977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5A6EB4"/>
                </a:solidFill>
              </a:rPr>
              <a:t>Identified area for sheltering using   OIL2 criteria</a:t>
            </a:r>
          </a:p>
        </p:txBody>
      </p:sp>
      <p:sp>
        <p:nvSpPr>
          <p:cNvPr id="8" name="Rechteck 7"/>
          <p:cNvSpPr/>
          <p:nvPr/>
        </p:nvSpPr>
        <p:spPr>
          <a:xfrm>
            <a:off x="9602032" y="4746734"/>
            <a:ext cx="1749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A8214"/>
                </a:solidFill>
              </a:rPr>
              <a:t>Effective dose</a:t>
            </a:r>
          </a:p>
          <a:p>
            <a:r>
              <a:rPr lang="en-US" b="1" dirty="0">
                <a:solidFill>
                  <a:srgbClr val="FA8214"/>
                </a:solidFill>
              </a:rPr>
              <a:t>~ 250 </a:t>
            </a:r>
            <a:r>
              <a:rPr lang="en-US" b="1" dirty="0" err="1">
                <a:solidFill>
                  <a:srgbClr val="FA8214"/>
                </a:solidFill>
              </a:rPr>
              <a:t>mSv</a:t>
            </a:r>
            <a:r>
              <a:rPr lang="en-US" b="1" dirty="0">
                <a:solidFill>
                  <a:srgbClr val="FA8214"/>
                </a:solidFill>
              </a:rPr>
              <a:t> </a:t>
            </a:r>
          </a:p>
        </p:txBody>
      </p:sp>
      <p:sp>
        <p:nvSpPr>
          <p:cNvPr id="9" name="Pfeil nach rechts 8"/>
          <p:cNvSpPr/>
          <p:nvPr/>
        </p:nvSpPr>
        <p:spPr>
          <a:xfrm>
            <a:off x="9305433" y="4972307"/>
            <a:ext cx="288032" cy="144016"/>
          </a:xfrm>
          <a:prstGeom prst="rightArrow">
            <a:avLst/>
          </a:prstGeom>
          <a:solidFill>
            <a:srgbClr val="FA8214"/>
          </a:solidFill>
          <a:ln>
            <a:solidFill>
              <a:srgbClr val="FA82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hteck 17"/>
          <p:cNvSpPr/>
          <p:nvPr/>
        </p:nvSpPr>
        <p:spPr>
          <a:xfrm>
            <a:off x="9745865" y="5541817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Risk?</a:t>
            </a:r>
          </a:p>
        </p:txBody>
      </p:sp>
      <p:sp>
        <p:nvSpPr>
          <p:cNvPr id="19" name="Pfeil nach rechts 18"/>
          <p:cNvSpPr/>
          <p:nvPr/>
        </p:nvSpPr>
        <p:spPr>
          <a:xfrm>
            <a:off x="9457833" y="5670797"/>
            <a:ext cx="288032" cy="1440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51" y="3943334"/>
            <a:ext cx="1952625" cy="1343025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32" y="5226181"/>
            <a:ext cx="1218862" cy="939123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541894" y="3574002"/>
            <a:ext cx="17376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Mobile teams</a:t>
            </a:r>
          </a:p>
        </p:txBody>
      </p:sp>
    </p:spTree>
    <p:extLst>
      <p:ext uri="{BB962C8B-B14F-4D97-AF65-F5344CB8AC3E}">
        <p14:creationId xmlns:p14="http://schemas.microsoft.com/office/powerpoint/2010/main" val="603914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/>
              <a:t>Emergency phase – WP1</a:t>
            </a:r>
            <a:endParaRPr lang="en-GB" kern="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46497" y="-676497"/>
            <a:ext cx="2159780" cy="57807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000" y="3295344"/>
            <a:ext cx="4275000" cy="287731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916776" y="1983058"/>
            <a:ext cx="253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IAEA 2018</a:t>
            </a:r>
            <a:br>
              <a:rPr lang="en-US" sz="1200" dirty="0"/>
            </a:br>
            <a:r>
              <a:rPr lang="en-US" sz="1200" dirty="0"/>
              <a:t>General Safety Guide No. GSG-11</a:t>
            </a:r>
            <a:endParaRPr lang="de-DE" sz="1200" dirty="0"/>
          </a:p>
        </p:txBody>
      </p:sp>
      <p:sp>
        <p:nvSpPr>
          <p:cNvPr id="8" name="Textfeld 7"/>
          <p:cNvSpPr txBox="1"/>
          <p:nvPr/>
        </p:nvSpPr>
        <p:spPr>
          <a:xfrm>
            <a:off x="7916775" y="450316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SSK 2014</a:t>
            </a:r>
            <a:br>
              <a:rPr lang="de-DE" sz="1200" dirty="0"/>
            </a:br>
            <a:r>
              <a:rPr lang="de-DE" sz="1200" dirty="0"/>
              <a:t>Radiological </a:t>
            </a:r>
            <a:r>
              <a:rPr lang="de-DE" sz="1200" dirty="0" err="1"/>
              <a:t>Principles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Decisions</a:t>
            </a:r>
            <a:endParaRPr lang="de-DE" sz="1200" dirty="0"/>
          </a:p>
        </p:txBody>
      </p:sp>
      <p:cxnSp>
        <p:nvCxnSpPr>
          <p:cNvPr id="9" name="Gerader Verbinder 8"/>
          <p:cNvCxnSpPr/>
          <p:nvPr/>
        </p:nvCxnSpPr>
        <p:spPr>
          <a:xfrm>
            <a:off x="3126000" y="1224000"/>
            <a:ext cx="0" cy="463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3396000" y="1224000"/>
            <a:ext cx="0" cy="153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>
            <a:off x="3756000" y="3339000"/>
            <a:ext cx="0" cy="2520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396000" y="2754000"/>
            <a:ext cx="360000" cy="585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4410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9215967" cy="665462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GB" altLang="de-DE" dirty="0"/>
              <a:t>WP2  -  </a:t>
            </a:r>
            <a:r>
              <a:rPr lang="en-US" altLang="de-DE" dirty="0"/>
              <a:t>Reduction of uncertainties in dose assessment</a:t>
            </a:r>
            <a:br>
              <a:rPr lang="en-US" altLang="de-DE" dirty="0"/>
            </a:br>
            <a:r>
              <a:rPr lang="en-US" altLang="de-DE" dirty="0"/>
              <a:t> by combination of data</a:t>
            </a:r>
            <a:endParaRPr lang="en-US" dirty="0"/>
          </a:p>
        </p:txBody>
      </p:sp>
      <p:sp>
        <p:nvSpPr>
          <p:cNvPr id="4" name="Rechteck 23"/>
          <p:cNvSpPr/>
          <p:nvPr/>
        </p:nvSpPr>
        <p:spPr>
          <a:xfrm>
            <a:off x="8640261" y="2740086"/>
            <a:ext cx="3135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70C0"/>
                </a:solidFill>
                <a:latin typeface="Calibri" panose="020F0502020204030204" pitchFamily="34" charset="0"/>
              </a:rPr>
              <a:t>Individual</a:t>
            </a:r>
            <a:r>
              <a:rPr lang="en-US" b="1" i="0" u="none" strike="noStrike" dirty="0">
                <a:solidFill>
                  <a:srgbClr val="0070C0"/>
                </a:solidFill>
                <a:latin typeface="Calibri" panose="020F0502020204030204" pitchFamily="34" charset="0"/>
              </a:rPr>
              <a:t> dose measurements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5" name="Rechteck 27"/>
          <p:cNvSpPr/>
          <p:nvPr/>
        </p:nvSpPr>
        <p:spPr>
          <a:xfrm>
            <a:off x="6629891" y="5795972"/>
            <a:ext cx="3746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Health risk assessment</a:t>
            </a:r>
            <a:endParaRPr lang="de-DE" b="1" dirty="0"/>
          </a:p>
        </p:txBody>
      </p:sp>
      <p:pic>
        <p:nvPicPr>
          <p:cNvPr id="6" name="Picture 2" descr="http://cache1.asset-cache.net/xc/470689730.jpg?v=2&amp;c=IWSAsset&amp;k=2&amp;d=VVDa457KgZmIb3wB404QQv8jATExGwh_UzPy_L7YvMVVnDt-REF6Tud-SBMOf972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98599" y="1314667"/>
            <a:ext cx="3318935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t2.depositphotos.com/1029662/8210/v/950/depositphotos_82105026-stock-illustration-people-character-man-woman-children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59747" y="2993267"/>
            <a:ext cx="1277227" cy="8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komplett"/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2075" y="3781326"/>
            <a:ext cx="2050708" cy="142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2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3329" y="3195446"/>
            <a:ext cx="2331183" cy="1478844"/>
          </a:xfrm>
          <a:prstGeom prst="rect">
            <a:avLst/>
          </a:prstGeom>
        </p:spPr>
      </p:pic>
      <p:sp>
        <p:nvSpPr>
          <p:cNvPr id="10" name="Down Arrow 10"/>
          <p:cNvSpPr/>
          <p:nvPr/>
        </p:nvSpPr>
        <p:spPr bwMode="auto">
          <a:xfrm flipH="1">
            <a:off x="5114689" y="2531860"/>
            <a:ext cx="1269713" cy="505361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11" name="Down Arrow 11"/>
          <p:cNvSpPr/>
          <p:nvPr/>
        </p:nvSpPr>
        <p:spPr bwMode="auto">
          <a:xfrm rot="16200000" flipH="1">
            <a:off x="7412393" y="3095171"/>
            <a:ext cx="102823" cy="1679393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cxnSp>
        <p:nvCxnSpPr>
          <p:cNvPr id="12" name="Gerade Verbindung mit Pfeil 15"/>
          <p:cNvCxnSpPr/>
          <p:nvPr/>
        </p:nvCxnSpPr>
        <p:spPr>
          <a:xfrm flipV="1">
            <a:off x="2063552" y="5909638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23"/>
          <p:cNvSpPr/>
          <p:nvPr/>
        </p:nvSpPr>
        <p:spPr>
          <a:xfrm>
            <a:off x="4153426" y="1018180"/>
            <a:ext cx="5583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Potentially affected population group</a:t>
            </a:r>
            <a:endParaRPr lang="de-DE" dirty="0"/>
          </a:p>
        </p:txBody>
      </p:sp>
      <p:pic>
        <p:nvPicPr>
          <p:cNvPr id="14" name="Grafik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282" y="2201994"/>
            <a:ext cx="2629317" cy="1732874"/>
          </a:xfrm>
          <a:prstGeom prst="rect">
            <a:avLst/>
          </a:prstGeom>
        </p:spPr>
      </p:pic>
      <p:sp>
        <p:nvSpPr>
          <p:cNvPr id="15" name="Rechteck 23"/>
          <p:cNvSpPr/>
          <p:nvPr/>
        </p:nvSpPr>
        <p:spPr>
          <a:xfrm>
            <a:off x="6747300" y="2382532"/>
            <a:ext cx="26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Critically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exposed subgroup</a:t>
            </a:r>
            <a:endParaRPr lang="de-DE" dirty="0"/>
          </a:p>
        </p:txBody>
      </p:sp>
      <p:cxnSp>
        <p:nvCxnSpPr>
          <p:cNvPr id="16" name="Gerade Verbindung mit Pfeil 15"/>
          <p:cNvCxnSpPr/>
          <p:nvPr/>
        </p:nvCxnSpPr>
        <p:spPr>
          <a:xfrm flipV="1">
            <a:off x="3273848" y="1615797"/>
            <a:ext cx="1093960" cy="5890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5"/>
          <p:cNvCxnSpPr/>
          <p:nvPr/>
        </p:nvCxnSpPr>
        <p:spPr>
          <a:xfrm>
            <a:off x="6407979" y="4284637"/>
            <a:ext cx="1149418" cy="672020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5"/>
          <p:cNvCxnSpPr/>
          <p:nvPr/>
        </p:nvCxnSpPr>
        <p:spPr>
          <a:xfrm flipH="1">
            <a:off x="7557397" y="4419007"/>
            <a:ext cx="746104" cy="504056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own Arrow 19"/>
          <p:cNvSpPr/>
          <p:nvPr/>
        </p:nvSpPr>
        <p:spPr bwMode="auto">
          <a:xfrm flipH="1">
            <a:off x="7399794" y="4906361"/>
            <a:ext cx="285510" cy="685899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127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rgbClr val="515151"/>
              </a:solidFill>
              <a:effectLst/>
              <a:latin typeface="Arial" charset="0"/>
            </a:endParaRPr>
          </a:p>
        </p:txBody>
      </p:sp>
      <p:sp>
        <p:nvSpPr>
          <p:cNvPr id="20" name="Rechteck 23"/>
          <p:cNvSpPr/>
          <p:nvPr/>
        </p:nvSpPr>
        <p:spPr>
          <a:xfrm>
            <a:off x="7800619" y="5018478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 dose</a:t>
            </a:r>
            <a:endParaRPr lang="de-DE" dirty="0"/>
          </a:p>
        </p:txBody>
      </p:sp>
      <p:sp>
        <p:nvSpPr>
          <p:cNvPr id="21" name="Rechteck 23"/>
          <p:cNvSpPr/>
          <p:nvPr/>
        </p:nvSpPr>
        <p:spPr>
          <a:xfrm rot="19933392">
            <a:off x="2941566" y="1323037"/>
            <a:ext cx="2407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identifies</a:t>
            </a:r>
            <a:endParaRPr lang="de-DE" dirty="0"/>
          </a:p>
        </p:txBody>
      </p:sp>
      <p:pic>
        <p:nvPicPr>
          <p:cNvPr id="22" name="Grafik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45" r="9733"/>
          <a:stretch/>
        </p:blipFill>
        <p:spPr>
          <a:xfrm>
            <a:off x="4961025" y="3104595"/>
            <a:ext cx="1696065" cy="1411227"/>
          </a:xfrm>
          <a:prstGeom prst="rect">
            <a:avLst/>
          </a:prstGeom>
        </p:spPr>
      </p:pic>
      <p:cxnSp>
        <p:nvCxnSpPr>
          <p:cNvPr id="23" name="Gerade Verbindung mit Pfeil 11"/>
          <p:cNvCxnSpPr/>
          <p:nvPr/>
        </p:nvCxnSpPr>
        <p:spPr>
          <a:xfrm>
            <a:off x="4528974" y="3883455"/>
            <a:ext cx="489764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/>
        </p:nvSpPr>
        <p:spPr>
          <a:xfrm>
            <a:off x="4863584" y="4192656"/>
            <a:ext cx="2580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Individualized Dose calculation</a:t>
            </a:r>
            <a:endParaRPr lang="de-DE" dirty="0"/>
          </a:p>
        </p:txBody>
      </p:sp>
      <p:sp>
        <p:nvSpPr>
          <p:cNvPr id="25" name="Rechteck 23"/>
          <p:cNvSpPr/>
          <p:nvPr/>
        </p:nvSpPr>
        <p:spPr>
          <a:xfrm>
            <a:off x="2423592" y="5547115"/>
            <a:ext cx="3960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70C0"/>
                </a:solidFill>
                <a:latin typeface="Calibri" panose="020F0502020204030204" pitchFamily="34" charset="0"/>
              </a:rPr>
              <a:t>Prognosis on dose to population</a:t>
            </a:r>
            <a:r>
              <a:rPr lang="en-US" b="1" i="0" u="none" strike="noStrike" dirty="0">
                <a:solidFill>
                  <a:srgbClr val="0070C0"/>
                </a:solidFill>
                <a:latin typeface="Calibri" panose="020F0502020204030204" pitchFamily="34" charset="0"/>
              </a:rPr>
              <a:t> groups</a:t>
            </a:r>
            <a:endParaRPr lang="de-DE" dirty="0">
              <a:solidFill>
                <a:srgbClr val="0070C0"/>
              </a:solidFill>
            </a:endParaRPr>
          </a:p>
        </p:txBody>
      </p:sp>
      <p:sp>
        <p:nvSpPr>
          <p:cNvPr id="26" name="Rechteck 23"/>
          <p:cNvSpPr/>
          <p:nvPr/>
        </p:nvSpPr>
        <p:spPr>
          <a:xfrm>
            <a:off x="119336" y="5514200"/>
            <a:ext cx="2407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en-US" b="1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st</a:t>
            </a:r>
            <a:r>
              <a:rPr lang="en-US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Block: Early</a:t>
            </a:r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 phase modelling</a:t>
            </a:r>
            <a:endParaRPr lang="de-DE" dirty="0"/>
          </a:p>
        </p:txBody>
      </p:sp>
      <p:cxnSp>
        <p:nvCxnSpPr>
          <p:cNvPr id="27" name="Gerade Verbindung mit Pfeil 15"/>
          <p:cNvCxnSpPr/>
          <p:nvPr/>
        </p:nvCxnSpPr>
        <p:spPr>
          <a:xfrm flipV="1">
            <a:off x="2063552" y="6035084"/>
            <a:ext cx="4488150" cy="1741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15"/>
          <p:cNvCxnSpPr/>
          <p:nvPr/>
        </p:nvCxnSpPr>
        <p:spPr>
          <a:xfrm flipH="1">
            <a:off x="9178920" y="5949280"/>
            <a:ext cx="1188000" cy="6809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15"/>
          <p:cNvCxnSpPr/>
          <p:nvPr/>
        </p:nvCxnSpPr>
        <p:spPr>
          <a:xfrm>
            <a:off x="10339474" y="4891705"/>
            <a:ext cx="15001" cy="1057575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1"/>
          <p:cNvSpPr/>
          <p:nvPr/>
        </p:nvSpPr>
        <p:spPr>
          <a:xfrm>
            <a:off x="576427" y="3303204"/>
            <a:ext cx="2237342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0000"/>
                </a:solidFill>
                <a:latin typeface="Calibri" panose="020F0502020204030204" pitchFamily="34" charset="0"/>
              </a:rPr>
              <a:t>Optimization, uncertainty budget, data assimilation </a:t>
            </a:r>
            <a:endParaRPr lang="de-DE" dirty="0"/>
          </a:p>
        </p:txBody>
      </p:sp>
      <p:sp>
        <p:nvSpPr>
          <p:cNvPr id="31" name="Rechteck 21"/>
          <p:cNvSpPr/>
          <p:nvPr/>
        </p:nvSpPr>
        <p:spPr>
          <a:xfrm>
            <a:off x="1718337" y="2107075"/>
            <a:ext cx="2237342" cy="646331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u="none" strike="noStrike" dirty="0">
                <a:solidFill>
                  <a:srgbClr val="0070C0"/>
                </a:solidFill>
                <a:latin typeface="Calibri" panose="020F0502020204030204" pitchFamily="34" charset="0"/>
              </a:rPr>
              <a:t>Environmental monitoring</a:t>
            </a:r>
            <a:endParaRPr lang="de-D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76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903891" cy="561975"/>
          </a:xfrm>
        </p:spPr>
        <p:txBody>
          <a:bodyPr/>
          <a:lstStyle/>
          <a:p>
            <a:r>
              <a:rPr lang="sk-SK" dirty="0" err="1"/>
              <a:t>Discussion</a:t>
            </a:r>
            <a:r>
              <a:rPr lang="sk-SK" dirty="0"/>
              <a:t> on monitoring </a:t>
            </a:r>
            <a:r>
              <a:rPr lang="sk-SK" dirty="0" err="1"/>
              <a:t>strategies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following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discussion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sk-SK" dirty="0" err="1"/>
              <a:t>Which</a:t>
            </a:r>
            <a:r>
              <a:rPr lang="sk-SK" dirty="0"/>
              <a:t> monitoring </a:t>
            </a:r>
            <a:r>
              <a:rPr lang="sk-SK" dirty="0" err="1"/>
              <a:t>strategies</a:t>
            </a:r>
            <a:r>
              <a:rPr lang="sk-SK" dirty="0"/>
              <a:t> </a:t>
            </a:r>
            <a:r>
              <a:rPr lang="sk-SK" dirty="0" err="1"/>
              <a:t>would</a:t>
            </a:r>
            <a:r>
              <a:rPr lang="sk-SK" dirty="0"/>
              <a:t> </a:t>
            </a:r>
            <a:r>
              <a:rPr lang="sk-SK" dirty="0" err="1"/>
              <a:t>you</a:t>
            </a:r>
            <a:r>
              <a:rPr lang="sk-SK" dirty="0"/>
              <a:t> </a:t>
            </a:r>
            <a:r>
              <a:rPr lang="sk-SK" dirty="0" err="1"/>
              <a:t>recommend</a:t>
            </a:r>
            <a:r>
              <a:rPr lang="sk-SK" dirty="0"/>
              <a:t>?</a:t>
            </a:r>
          </a:p>
          <a:p>
            <a:r>
              <a:rPr lang="sk-SK" dirty="0" err="1"/>
              <a:t>Will</a:t>
            </a:r>
            <a:r>
              <a:rPr lang="sk-SK" dirty="0"/>
              <a:t> </a:t>
            </a:r>
            <a:r>
              <a:rPr lang="sk-SK" dirty="0" err="1"/>
              <a:t>your</a:t>
            </a:r>
            <a:r>
              <a:rPr lang="sk-SK" dirty="0"/>
              <a:t> </a:t>
            </a:r>
            <a:r>
              <a:rPr lang="sk-SK" dirty="0" err="1"/>
              <a:t>strategy</a:t>
            </a:r>
            <a:r>
              <a:rPr lang="sk-SK" dirty="0"/>
              <a:t> </a:t>
            </a:r>
            <a:r>
              <a:rPr lang="sk-SK" dirty="0" err="1"/>
              <a:t>be</a:t>
            </a:r>
            <a:r>
              <a:rPr lang="sk-SK" dirty="0"/>
              <a:t> </a:t>
            </a:r>
            <a:r>
              <a:rPr lang="sk-SK" dirty="0" err="1"/>
              <a:t>based</a:t>
            </a:r>
            <a:r>
              <a:rPr lang="sk-SK" dirty="0"/>
              <a:t> on </a:t>
            </a:r>
            <a:r>
              <a:rPr lang="sk-SK" dirty="0" err="1"/>
              <a:t>prognostic</a:t>
            </a:r>
            <a:r>
              <a:rPr lang="sk-SK" dirty="0"/>
              <a:t> or </a:t>
            </a:r>
            <a:r>
              <a:rPr lang="sk-SK" dirty="0" err="1"/>
              <a:t>exsting</a:t>
            </a:r>
            <a:r>
              <a:rPr lang="sk-SK" dirty="0"/>
              <a:t> </a:t>
            </a:r>
            <a:r>
              <a:rPr lang="sk-SK" dirty="0" err="1"/>
              <a:t>observation</a:t>
            </a:r>
            <a:r>
              <a:rPr lang="sk-SK" dirty="0"/>
              <a:t> </a:t>
            </a:r>
            <a:r>
              <a:rPr lang="sk-SK" dirty="0" err="1"/>
              <a:t>data</a:t>
            </a:r>
            <a:r>
              <a:rPr lang="sk-SK" dirty="0"/>
              <a:t>?</a:t>
            </a:r>
          </a:p>
          <a:p>
            <a:r>
              <a:rPr lang="sk-SK" dirty="0" err="1"/>
              <a:t>Which</a:t>
            </a:r>
            <a:r>
              <a:rPr lang="sk-SK" dirty="0"/>
              <a:t> </a:t>
            </a:r>
            <a:r>
              <a:rPr lang="sk-SK" dirty="0" err="1"/>
              <a:t>areas</a:t>
            </a:r>
            <a:r>
              <a:rPr lang="sk-SK" dirty="0"/>
              <a:t> </a:t>
            </a:r>
            <a:r>
              <a:rPr lang="sk-SK" dirty="0" err="1"/>
              <a:t>will</a:t>
            </a:r>
            <a:r>
              <a:rPr lang="sk-SK" dirty="0"/>
              <a:t> </a:t>
            </a:r>
            <a:r>
              <a:rPr lang="sk-SK" dirty="0" err="1"/>
              <a:t>be</a:t>
            </a:r>
            <a:r>
              <a:rPr lang="sk-SK" dirty="0"/>
              <a:t> </a:t>
            </a:r>
            <a:r>
              <a:rPr lang="sk-SK" dirty="0" err="1"/>
              <a:t>priorised</a:t>
            </a:r>
            <a:r>
              <a:rPr lang="sk-SK"/>
              <a:t>?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9323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47175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0254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903891" cy="561975"/>
          </a:xfrm>
        </p:spPr>
        <p:txBody>
          <a:bodyPr/>
          <a:lstStyle/>
          <a:p>
            <a:r>
              <a:rPr lang="de-DE" dirty="0"/>
              <a:t>Scenario: </a:t>
            </a:r>
            <a:r>
              <a:rPr lang="de-DE" dirty="0" err="1"/>
              <a:t>Countermeasures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dose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following</a:t>
            </a:r>
            <a:r>
              <a:rPr lang="de-DE" dirty="0"/>
              <a:t> </a:t>
            </a:r>
            <a:r>
              <a:rPr lang="de-DE" dirty="0" err="1"/>
              <a:t>questions</a:t>
            </a:r>
            <a:r>
              <a:rPr lang="de-DE" dirty="0"/>
              <a:t> </a:t>
            </a:r>
            <a:r>
              <a:rPr lang="de-DE" dirty="0" err="1"/>
              <a:t>while</a:t>
            </a:r>
            <a:r>
              <a:rPr lang="de-DE" dirty="0"/>
              <a:t> </a:t>
            </a:r>
            <a:r>
              <a:rPr lang="de-DE" dirty="0" err="1"/>
              <a:t>going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scenario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measure</a:t>
            </a:r>
            <a:r>
              <a:rPr lang="de-DE" dirty="0"/>
              <a:t> </a:t>
            </a:r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recommend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dose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consideration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recommendation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consideration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strategy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evacuation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distribution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iodine</a:t>
            </a:r>
            <a:r>
              <a:rPr lang="de-DE" dirty="0"/>
              <a:t> </a:t>
            </a:r>
            <a:r>
              <a:rPr lang="de-DE" dirty="0" err="1"/>
              <a:t>tablets</a:t>
            </a:r>
            <a:r>
              <a:rPr lang="de-DE" dirty="0"/>
              <a:t>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find </a:t>
            </a:r>
            <a:r>
              <a:rPr lang="de-DE" dirty="0" err="1"/>
              <a:t>the</a:t>
            </a:r>
            <a:r>
              <a:rPr lang="de-DE" dirty="0"/>
              <a:t> absolute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in a </a:t>
            </a:r>
            <a:r>
              <a:rPr lang="de-DE" dirty="0" err="1"/>
              <a:t>reference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lifetime</a:t>
            </a:r>
            <a:r>
              <a:rPr lang="de-DE" dirty="0"/>
              <a:t> </a:t>
            </a:r>
            <a:r>
              <a:rPr lang="de-DE" dirty="0" err="1"/>
              <a:t>fractional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quantitity</a:t>
            </a:r>
            <a:r>
              <a:rPr lang="de-DE" dirty="0"/>
              <a:t> (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decision</a:t>
            </a:r>
            <a:r>
              <a:rPr lang="de-DE" dirty="0"/>
              <a:t> </a:t>
            </a:r>
            <a:r>
              <a:rPr lang="de-DE" dirty="0" err="1"/>
              <a:t>making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/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)?</a:t>
            </a:r>
          </a:p>
          <a:p>
            <a:r>
              <a:rPr lang="de-DE" dirty="0"/>
              <a:t>Do </a:t>
            </a:r>
            <a:r>
              <a:rPr lang="de-DE" dirty="0" err="1"/>
              <a:t>you</a:t>
            </a:r>
            <a:r>
              <a:rPr lang="de-DE" dirty="0"/>
              <a:t> find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useful</a:t>
            </a:r>
            <a:r>
              <a:rPr lang="de-DE" dirty="0"/>
              <a:t>?</a:t>
            </a:r>
          </a:p>
          <a:p>
            <a:r>
              <a:rPr lang="de-DE" dirty="0" err="1"/>
              <a:t>Would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recommend</a:t>
            </a:r>
            <a:r>
              <a:rPr lang="de-DE" dirty="0"/>
              <a:t> </a:t>
            </a:r>
            <a:r>
              <a:rPr lang="de-DE" dirty="0" err="1"/>
              <a:t>decision</a:t>
            </a:r>
            <a:r>
              <a:rPr lang="de-DE" dirty="0"/>
              <a:t> </a:t>
            </a:r>
            <a:r>
              <a:rPr lang="de-DE" dirty="0" err="1"/>
              <a:t>makers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implications</a:t>
            </a:r>
            <a:r>
              <a:rPr lang="de-DE" dirty="0"/>
              <a:t>?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8921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183811" cy="561975"/>
          </a:xfrm>
        </p:spPr>
        <p:txBody>
          <a:bodyPr/>
          <a:lstStyle/>
          <a:p>
            <a:r>
              <a:rPr lang="de-DE" dirty="0"/>
              <a:t>Scenario: </a:t>
            </a:r>
            <a:r>
              <a:rPr lang="de-DE" dirty="0" err="1"/>
              <a:t>Countermeasures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different </a:t>
            </a:r>
            <a:r>
              <a:rPr lang="de-DE" dirty="0" err="1"/>
              <a:t>percentiles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7d dose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69"/>
          <a:stretch/>
        </p:blipFill>
        <p:spPr>
          <a:xfrm>
            <a:off x="119336" y="1412776"/>
            <a:ext cx="5861298" cy="49192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50"/>
          <a:stretch/>
        </p:blipFill>
        <p:spPr>
          <a:xfrm>
            <a:off x="6271544" y="1484784"/>
            <a:ext cx="5801120" cy="48472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336" y="6021288"/>
            <a:ext cx="528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Measures</a:t>
            </a:r>
            <a:r>
              <a:rPr lang="de-DE" dirty="0"/>
              <a:t>: 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19336" y="5419462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Dose*: </a:t>
            </a:r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&gt;10 </a:t>
            </a:r>
            <a:r>
              <a:rPr lang="de-DE" dirty="0" err="1"/>
              <a:t>mSv</a:t>
            </a:r>
            <a:r>
              <a:rPr lang="de-DE" dirty="0"/>
              <a:t>	     &gt;100 </a:t>
            </a:r>
            <a:r>
              <a:rPr lang="de-DE" dirty="0" err="1"/>
              <a:t>mSv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063552" y="104344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10th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8544272" y="11154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50th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884671" y="3140968"/>
            <a:ext cx="1045479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evac</a:t>
            </a:r>
            <a:r>
              <a:rPr lang="de-DE" baseline="-25000" dirty="0"/>
              <a:t> </a:t>
            </a:r>
            <a:r>
              <a:rPr lang="de-DE" dirty="0"/>
              <a:t>= 0</a:t>
            </a:r>
            <a:endParaRPr lang="en-GB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919536" y="3356992"/>
            <a:ext cx="648072" cy="14401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243572" y="4581128"/>
            <a:ext cx="648072" cy="14401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00037" y="4255469"/>
            <a:ext cx="2727029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sh+ITB</a:t>
            </a:r>
            <a:r>
              <a:rPr lang="de-DE" baseline="-25000" dirty="0"/>
              <a:t> </a:t>
            </a:r>
            <a:r>
              <a:rPr lang="de-DE" dirty="0"/>
              <a:t>= 1/3 D (1/10 </a:t>
            </a:r>
            <a:r>
              <a:rPr lang="de-DE" dirty="0" err="1"/>
              <a:t>D</a:t>
            </a:r>
            <a:r>
              <a:rPr lang="de-DE" baseline="-25000" dirty="0" err="1"/>
              <a:t>Th</a:t>
            </a:r>
            <a:r>
              <a:rPr lang="de-DE" dirty="0"/>
              <a:t>)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793299" y="1573622"/>
            <a:ext cx="1228221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none</a:t>
            </a:r>
            <a:r>
              <a:rPr lang="de-DE" baseline="-25000" dirty="0"/>
              <a:t> </a:t>
            </a:r>
            <a:r>
              <a:rPr lang="de-DE" dirty="0"/>
              <a:t>=  D </a:t>
            </a:r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966561" y="1792206"/>
            <a:ext cx="945941" cy="406389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213779" y="6021288"/>
            <a:ext cx="435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6816080" y="5423963"/>
            <a:ext cx="444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   &gt;10 </a:t>
            </a:r>
            <a:r>
              <a:rPr lang="de-DE" dirty="0" err="1"/>
              <a:t>mSv</a:t>
            </a:r>
            <a:r>
              <a:rPr lang="de-DE" dirty="0"/>
              <a:t>	       &gt;100 </a:t>
            </a:r>
            <a:r>
              <a:rPr lang="de-DE" dirty="0" err="1"/>
              <a:t>mSv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02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 animBg="1"/>
      <p:bldP spid="15" grpId="0" animBg="1"/>
      <p:bldP spid="16" grpId="0" animBg="1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183811" cy="561975"/>
          </a:xfrm>
        </p:spPr>
        <p:txBody>
          <a:bodyPr/>
          <a:lstStyle/>
          <a:p>
            <a:r>
              <a:rPr lang="de-DE" dirty="0"/>
              <a:t>Scenario: </a:t>
            </a:r>
            <a:r>
              <a:rPr lang="de-DE" dirty="0" err="1"/>
              <a:t>Countermeasures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different </a:t>
            </a:r>
            <a:r>
              <a:rPr lang="de-DE" dirty="0" err="1"/>
              <a:t>percentiles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7d dose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49"/>
          <a:stretch/>
        </p:blipFill>
        <p:spPr>
          <a:xfrm>
            <a:off x="6271544" y="1484784"/>
            <a:ext cx="5801120" cy="4847279"/>
          </a:xfrm>
          <a:prstGeom prst="rect">
            <a:avLst/>
          </a:prstGeom>
        </p:spPr>
      </p:pic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69"/>
          <a:stretch/>
        </p:blipFill>
        <p:spPr>
          <a:xfrm>
            <a:off x="119336" y="1412776"/>
            <a:ext cx="5861298" cy="4919287"/>
          </a:xfrm>
        </p:spPr>
      </p:pic>
      <p:sp>
        <p:nvSpPr>
          <p:cNvPr id="8" name="TextBox 7"/>
          <p:cNvSpPr txBox="1"/>
          <p:nvPr/>
        </p:nvSpPr>
        <p:spPr>
          <a:xfrm>
            <a:off x="119336" y="6021288"/>
            <a:ext cx="528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Measures</a:t>
            </a:r>
            <a:r>
              <a:rPr lang="de-DE" dirty="0"/>
              <a:t>: 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063552" y="104344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10th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8544272" y="1115452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90th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7213779" y="6021288"/>
            <a:ext cx="435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884671" y="3140968"/>
            <a:ext cx="1045479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evac</a:t>
            </a:r>
            <a:r>
              <a:rPr lang="de-DE" baseline="-25000" dirty="0"/>
              <a:t> </a:t>
            </a:r>
            <a:r>
              <a:rPr lang="de-DE" dirty="0"/>
              <a:t>= 0</a:t>
            </a:r>
            <a:endParaRPr lang="en-GB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919536" y="3356992"/>
            <a:ext cx="648072" cy="14401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243572" y="4581128"/>
            <a:ext cx="648072" cy="14401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00037" y="4255469"/>
            <a:ext cx="2727029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sh+ITB</a:t>
            </a:r>
            <a:r>
              <a:rPr lang="de-DE" baseline="-25000" dirty="0"/>
              <a:t> </a:t>
            </a:r>
            <a:r>
              <a:rPr lang="de-DE" dirty="0"/>
              <a:t>= 1/3 D (1/10 </a:t>
            </a:r>
            <a:r>
              <a:rPr lang="de-DE" dirty="0" err="1"/>
              <a:t>D</a:t>
            </a:r>
            <a:r>
              <a:rPr lang="de-DE" baseline="-25000" dirty="0" err="1"/>
              <a:t>Th</a:t>
            </a:r>
            <a:r>
              <a:rPr lang="de-DE" dirty="0"/>
              <a:t>)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793299" y="1573622"/>
            <a:ext cx="1228221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 err="1"/>
              <a:t>D</a:t>
            </a:r>
            <a:r>
              <a:rPr lang="de-DE" baseline="-25000" dirty="0" err="1"/>
              <a:t>none</a:t>
            </a:r>
            <a:r>
              <a:rPr lang="de-DE" baseline="-25000" dirty="0"/>
              <a:t> </a:t>
            </a:r>
            <a:r>
              <a:rPr lang="de-DE" dirty="0"/>
              <a:t>=  D </a:t>
            </a:r>
            <a:endParaRPr lang="en-GB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966561" y="1792206"/>
            <a:ext cx="945941" cy="406389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9336" y="5419462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Dose*: </a:t>
            </a:r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&gt;10 </a:t>
            </a:r>
            <a:r>
              <a:rPr lang="de-DE" dirty="0" err="1"/>
              <a:t>mSv</a:t>
            </a:r>
            <a:r>
              <a:rPr lang="de-DE" dirty="0"/>
              <a:t>	     &gt;100 </a:t>
            </a:r>
            <a:r>
              <a:rPr lang="de-DE" dirty="0" err="1"/>
              <a:t>mSv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6816080" y="5423963"/>
            <a:ext cx="444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   &gt;10 </a:t>
            </a:r>
            <a:r>
              <a:rPr lang="de-DE" dirty="0" err="1"/>
              <a:t>mSv</a:t>
            </a:r>
            <a:r>
              <a:rPr lang="de-DE" dirty="0"/>
              <a:t>	       &gt;100 </a:t>
            </a:r>
            <a:r>
              <a:rPr lang="de-DE" dirty="0" err="1"/>
              <a:t>mSv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6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Variability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possible</a:t>
            </a:r>
            <a:r>
              <a:rPr lang="de-DE" dirty="0"/>
              <a:t> </a:t>
            </a:r>
            <a:r>
              <a:rPr lang="de-DE" dirty="0" err="1"/>
              <a:t>doses</a:t>
            </a:r>
            <a:r>
              <a:rPr lang="de-DE" dirty="0"/>
              <a:t> in a </a:t>
            </a:r>
            <a:r>
              <a:rPr lang="de-DE" dirty="0" err="1"/>
              <a:t>given</a:t>
            </a:r>
            <a:r>
              <a:rPr lang="de-DE" dirty="0"/>
              <a:t> </a:t>
            </a:r>
            <a:r>
              <a:rPr lang="de-DE" dirty="0" err="1"/>
              <a:t>region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818" y="1055018"/>
            <a:ext cx="11142133" cy="4894262"/>
          </a:xfrm>
        </p:spPr>
        <p:txBody>
          <a:bodyPr/>
          <a:lstStyle/>
          <a:p>
            <a:r>
              <a:rPr lang="de-DE" dirty="0" err="1"/>
              <a:t>Risk</a:t>
            </a:r>
            <a:r>
              <a:rPr lang="de-DE" dirty="0"/>
              <a:t> (#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) </a:t>
            </a:r>
            <a:r>
              <a:rPr lang="de-DE" dirty="0" err="1"/>
              <a:t>calculated</a:t>
            </a:r>
            <a:r>
              <a:rPr lang="de-DE" dirty="0"/>
              <a:t> </a:t>
            </a:r>
            <a:r>
              <a:rPr lang="de-DE" b="1" dirty="0" err="1"/>
              <a:t>only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organ</a:t>
            </a:r>
            <a:r>
              <a:rPr lang="de-DE" dirty="0"/>
              <a:t> dose </a:t>
            </a:r>
            <a:r>
              <a:rPr lang="de-DE" dirty="0" err="1"/>
              <a:t>region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10 </a:t>
            </a:r>
            <a:r>
              <a:rPr lang="de-DE" dirty="0" err="1"/>
              <a:t>to</a:t>
            </a:r>
            <a:r>
              <a:rPr lang="de-DE" dirty="0"/>
              <a:t> 500 </a:t>
            </a:r>
            <a:r>
              <a:rPr lang="de-DE" dirty="0" err="1"/>
              <a:t>mGy</a:t>
            </a:r>
            <a:r>
              <a:rPr lang="de-DE" dirty="0"/>
              <a:t>.</a:t>
            </a:r>
          </a:p>
          <a:p>
            <a:r>
              <a:rPr lang="de-DE" dirty="0"/>
              <a:t>&lt; 10 </a:t>
            </a:r>
            <a:r>
              <a:rPr lang="de-DE" dirty="0" err="1"/>
              <a:t>mGy</a:t>
            </a:r>
            <a:r>
              <a:rPr lang="de-DE" dirty="0"/>
              <a:t>: </a:t>
            </a:r>
            <a:r>
              <a:rPr lang="de-DE" dirty="0" err="1"/>
              <a:t>uncertainty</a:t>
            </a:r>
            <a:r>
              <a:rPr lang="de-DE" dirty="0"/>
              <a:t> in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coefficients</a:t>
            </a:r>
            <a:r>
              <a:rPr lang="de-DE" dirty="0"/>
              <a:t> </a:t>
            </a:r>
            <a:r>
              <a:rPr lang="de-DE" dirty="0" err="1"/>
              <a:t>too</a:t>
            </a:r>
            <a:r>
              <a:rPr lang="de-DE" dirty="0"/>
              <a:t> high (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?)</a:t>
            </a:r>
          </a:p>
          <a:p>
            <a:r>
              <a:rPr lang="de-DE" dirty="0"/>
              <a:t>&gt; 500 </a:t>
            </a:r>
            <a:r>
              <a:rPr lang="de-DE" dirty="0" err="1"/>
              <a:t>mGy</a:t>
            </a:r>
            <a:r>
              <a:rPr lang="de-DE" dirty="0"/>
              <a:t>: O</a:t>
            </a:r>
            <a:r>
              <a:rPr lang="en-US" dirty="0" err="1"/>
              <a:t>nset</a:t>
            </a:r>
            <a:r>
              <a:rPr lang="en-US" dirty="0"/>
              <a:t> of deterministic effects for some outcomes</a:t>
            </a:r>
            <a:r>
              <a:rPr lang="de-DE" dirty="0"/>
              <a:t>.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stochastic</a:t>
            </a:r>
            <a:r>
              <a:rPr lang="de-DE" dirty="0"/>
              <a:t> </a:t>
            </a:r>
            <a:r>
              <a:rPr lang="de-DE" dirty="0" err="1"/>
              <a:t>effects</a:t>
            </a:r>
            <a:r>
              <a:rPr lang="de-DE" dirty="0"/>
              <a:t>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longer</a:t>
            </a:r>
            <a:r>
              <a:rPr lang="de-DE" dirty="0"/>
              <a:t> relevant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decision</a:t>
            </a:r>
            <a:r>
              <a:rPr lang="de-DE" dirty="0"/>
              <a:t> on </a:t>
            </a:r>
            <a:r>
              <a:rPr lang="de-DE" dirty="0" err="1"/>
              <a:t>countermeasures</a:t>
            </a:r>
            <a:endParaRPr lang="de-DE" dirty="0"/>
          </a:p>
          <a:p>
            <a:endParaRPr lang="de-DE" dirty="0"/>
          </a:p>
          <a:p>
            <a:endParaRPr lang="en-GB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374482"/>
              </p:ext>
            </p:extLst>
          </p:nvPr>
        </p:nvGraphicFramePr>
        <p:xfrm>
          <a:off x="119336" y="2336867"/>
          <a:ext cx="5579280" cy="391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Graph" r:id="rId3" imgW="4132800" imgH="2901600" progId="Origin50.Graph">
                  <p:embed/>
                </p:oleObj>
              </mc:Choice>
              <mc:Fallback>
                <p:oleObj name="Graph" r:id="rId3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336" y="2336867"/>
                        <a:ext cx="5579280" cy="3917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357371"/>
              </p:ext>
            </p:extLst>
          </p:nvPr>
        </p:nvGraphicFramePr>
        <p:xfrm>
          <a:off x="6384032" y="2336867"/>
          <a:ext cx="5579280" cy="391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Graph" r:id="rId5" imgW="4132800" imgH="2901600" progId="Origin50.Graph">
                  <p:embed/>
                </p:oleObj>
              </mc:Choice>
              <mc:Fallback>
                <p:oleObj name="Graph" r:id="rId5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4032" y="2336867"/>
                        <a:ext cx="5579280" cy="3917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943872" y="3761242"/>
            <a:ext cx="172819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selected</a:t>
            </a:r>
            <a:r>
              <a:rPr lang="de-DE" dirty="0"/>
              <a:t> RODOS </a:t>
            </a:r>
            <a:r>
              <a:rPr lang="de-DE" dirty="0" err="1"/>
              <a:t>cell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6766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Dose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264842"/>
              </p:ext>
            </p:extLst>
          </p:nvPr>
        </p:nvGraphicFramePr>
        <p:xfrm>
          <a:off x="5980634" y="1484784"/>
          <a:ext cx="5964234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Graph" r:id="rId3" imgW="4023360" imgH="3108960" progId="Origin50.Graph">
                  <p:embed/>
                </p:oleObj>
              </mc:Choice>
              <mc:Fallback>
                <p:oleObj name="Graph" r:id="rId3" imgW="4023360" imgH="3108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0634" y="1484784"/>
                        <a:ext cx="5964234" cy="460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11905" y="1103448"/>
            <a:ext cx="4330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All solid </a:t>
            </a:r>
            <a:r>
              <a:rPr lang="de-DE" sz="2400" dirty="0" err="1"/>
              <a:t>cancers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leukemia</a:t>
            </a:r>
            <a:endParaRPr lang="en-GB" sz="2400" dirty="0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69"/>
          <a:stretch/>
        </p:blipFill>
        <p:spPr>
          <a:xfrm>
            <a:off x="119336" y="1412776"/>
            <a:ext cx="5861298" cy="4919287"/>
          </a:xfrm>
        </p:spPr>
      </p:pic>
      <p:sp>
        <p:nvSpPr>
          <p:cNvPr id="10" name="TextBox 9"/>
          <p:cNvSpPr txBox="1"/>
          <p:nvPr/>
        </p:nvSpPr>
        <p:spPr>
          <a:xfrm>
            <a:off x="119336" y="6021288"/>
            <a:ext cx="528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Measures</a:t>
            </a:r>
            <a:r>
              <a:rPr lang="de-DE" dirty="0"/>
              <a:t>: 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20620" y="5382508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Dose*: </a:t>
            </a:r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&gt;10 </a:t>
            </a:r>
            <a:r>
              <a:rPr lang="de-DE" dirty="0" err="1"/>
              <a:t>mSv</a:t>
            </a:r>
            <a:r>
              <a:rPr lang="de-DE" dirty="0"/>
              <a:t>	     &gt;100 </a:t>
            </a:r>
            <a:r>
              <a:rPr lang="de-DE" dirty="0" err="1"/>
              <a:t>mSv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063552" y="104344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10th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grpSp>
        <p:nvGrpSpPr>
          <p:cNvPr id="27" name="Group 26"/>
          <p:cNvGrpSpPr/>
          <p:nvPr/>
        </p:nvGrpSpPr>
        <p:grpSpPr>
          <a:xfrm>
            <a:off x="4007768" y="1196752"/>
            <a:ext cx="3672408" cy="4680520"/>
            <a:chOff x="4007768" y="1196752"/>
            <a:chExt cx="3672408" cy="4680520"/>
          </a:xfrm>
        </p:grpSpPr>
        <p:sp>
          <p:nvSpPr>
            <p:cNvPr id="5" name="Rectangle 4"/>
            <p:cNvSpPr/>
            <p:nvPr/>
          </p:nvSpPr>
          <p:spPr>
            <a:xfrm>
              <a:off x="7176120" y="5382508"/>
              <a:ext cx="504056" cy="49476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1" name="Straight Connector 20"/>
            <p:cNvCxnSpPr/>
            <p:nvPr/>
          </p:nvCxnSpPr>
          <p:spPr>
            <a:xfrm flipH="1">
              <a:off x="6132120" y="5629890"/>
              <a:ext cx="1044000" cy="0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 flipH="1">
              <a:off x="3918120" y="3411120"/>
              <a:ext cx="4428000" cy="0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007768" y="1196752"/>
              <a:ext cx="2124000" cy="0"/>
            </a:xfrm>
            <a:prstGeom prst="line">
              <a:avLst/>
            </a:prstGeom>
            <a:ln w="15875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9120336" y="5377738"/>
            <a:ext cx="1441420" cy="942764"/>
            <a:chOff x="9120336" y="5377738"/>
            <a:chExt cx="1441420" cy="942764"/>
          </a:xfrm>
        </p:grpSpPr>
        <p:sp>
          <p:nvSpPr>
            <p:cNvPr id="29" name="Rectangle 28"/>
            <p:cNvSpPr/>
            <p:nvPr/>
          </p:nvSpPr>
          <p:spPr>
            <a:xfrm>
              <a:off x="9484640" y="5377738"/>
              <a:ext cx="504056" cy="49476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120336" y="5951170"/>
              <a:ext cx="1441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No</a:t>
              </a:r>
              <a:r>
                <a:rPr lang="de-DE" dirty="0"/>
                <a:t> </a:t>
              </a:r>
              <a:r>
                <a:rPr lang="de-DE" dirty="0" err="1"/>
                <a:t>measure</a:t>
              </a:r>
              <a:endParaRPr lang="en-GB" dirty="0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503712" y="4725144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1.6 Million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39616" y="400868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600.000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94622" y="322645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33.500</a:t>
            </a:r>
          </a:p>
        </p:txBody>
      </p:sp>
    </p:spTree>
    <p:extLst>
      <p:ext uri="{BB962C8B-B14F-4D97-AF65-F5344CB8AC3E}">
        <p14:creationId xmlns:p14="http://schemas.microsoft.com/office/powerpoint/2010/main" val="243600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Dose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risk</a:t>
            </a:r>
            <a:r>
              <a:rPr lang="de-DE" dirty="0"/>
              <a:t> </a:t>
            </a:r>
            <a:r>
              <a:rPr lang="de-DE" dirty="0" err="1"/>
              <a:t>information</a:t>
            </a:r>
            <a:endParaRPr lang="de-DE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5980634" y="1484784"/>
          <a:ext cx="5964234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Graph" r:id="rId3" imgW="4023360" imgH="3108960" progId="Origin50.Graph">
                  <p:embed/>
                </p:oleObj>
              </mc:Choice>
              <mc:Fallback>
                <p:oleObj name="Graph" r:id="rId3" imgW="4023360" imgH="3108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0634" y="1484784"/>
                        <a:ext cx="5964234" cy="460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11905" y="1103448"/>
            <a:ext cx="4330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All solid </a:t>
            </a:r>
            <a:r>
              <a:rPr lang="de-DE" sz="2400" dirty="0" err="1"/>
              <a:t>cancers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leukemia</a:t>
            </a:r>
            <a:endParaRPr lang="en-GB" sz="2400" dirty="0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69"/>
          <a:stretch/>
        </p:blipFill>
        <p:spPr>
          <a:xfrm>
            <a:off x="119336" y="1412776"/>
            <a:ext cx="5861298" cy="4919287"/>
          </a:xfrm>
        </p:spPr>
      </p:pic>
      <p:sp>
        <p:nvSpPr>
          <p:cNvPr id="10" name="TextBox 9"/>
          <p:cNvSpPr txBox="1"/>
          <p:nvPr/>
        </p:nvSpPr>
        <p:spPr>
          <a:xfrm>
            <a:off x="119336" y="6021288"/>
            <a:ext cx="5282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Measures</a:t>
            </a:r>
            <a:r>
              <a:rPr lang="de-DE" dirty="0"/>
              <a:t>: None	   </a:t>
            </a:r>
            <a:r>
              <a:rPr lang="de-DE" dirty="0" err="1"/>
              <a:t>Sheltering</a:t>
            </a:r>
            <a:r>
              <a:rPr lang="de-DE" dirty="0"/>
              <a:t> + ITB    </a:t>
            </a:r>
            <a:r>
              <a:rPr lang="de-DE" dirty="0" err="1"/>
              <a:t>Evacuation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20620" y="5382508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Dose*: </a:t>
            </a:r>
            <a:r>
              <a:rPr lang="de-DE" dirty="0" err="1"/>
              <a:t>Any</a:t>
            </a:r>
            <a:r>
              <a:rPr lang="de-DE" dirty="0"/>
              <a:t> &gt;10 </a:t>
            </a:r>
            <a:r>
              <a:rPr lang="de-DE" dirty="0" err="1"/>
              <a:t>mSv</a:t>
            </a:r>
            <a:r>
              <a:rPr lang="de-DE" dirty="0"/>
              <a:t>   &gt;10 </a:t>
            </a:r>
            <a:r>
              <a:rPr lang="de-DE" dirty="0" err="1"/>
              <a:t>mSv</a:t>
            </a:r>
            <a:r>
              <a:rPr lang="de-DE" dirty="0"/>
              <a:t>	     &gt;100 </a:t>
            </a:r>
            <a:r>
              <a:rPr lang="de-DE" dirty="0" err="1"/>
              <a:t>mSv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063552" y="104344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/>
              <a:t>10th </a:t>
            </a:r>
            <a:r>
              <a:rPr lang="de-DE" u="sng" dirty="0" err="1"/>
              <a:t>percentile</a:t>
            </a:r>
            <a:endParaRPr lang="en-GB" u="sng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495600" y="2234877"/>
          <a:ext cx="4022725" cy="310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Graph" r:id="rId6" imgW="4023360" imgH="3108960" progId="Origin50.Graph">
                  <p:embed/>
                </p:oleObj>
              </mc:Choice>
              <mc:Fallback>
                <p:oleObj name="Graph" r:id="rId6" imgW="4023360" imgH="3108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5600" y="2234877"/>
                        <a:ext cx="4022725" cy="31083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642244"/>
              </p:ext>
            </p:extLst>
          </p:nvPr>
        </p:nvGraphicFramePr>
        <p:xfrm>
          <a:off x="5980634" y="1531644"/>
          <a:ext cx="6048672" cy="4673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Graph" r:id="rId8" imgW="4023360" imgH="3108960" progId="Origin50.Graph">
                  <p:embed/>
                </p:oleObj>
              </mc:Choice>
              <mc:Fallback>
                <p:oleObj name="Graph" r:id="rId8" imgW="4023360" imgH="3108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80634" y="1531644"/>
                        <a:ext cx="6048672" cy="467375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84232" y="5911327"/>
            <a:ext cx="1973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LFR = LAR / LBR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82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42</TotalTime>
  <Words>1282</Words>
  <Application>Microsoft Macintosh PowerPoint</Application>
  <PresentationFormat>Grand écran</PresentationFormat>
  <Paragraphs>208</Paragraphs>
  <Slides>33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9" baseType="lpstr">
      <vt:lpstr>Arial</vt:lpstr>
      <vt:lpstr>Calibri</vt:lpstr>
      <vt:lpstr>Interstate-Regular</vt:lpstr>
      <vt:lpstr>Verdana</vt:lpstr>
      <vt:lpstr>KIT-PPT_Master_en_2016</vt:lpstr>
      <vt:lpstr>Graph</vt:lpstr>
      <vt:lpstr>Présentation PowerPoint</vt:lpstr>
      <vt:lpstr>Part 1: Risk Assessment in the early phase</vt:lpstr>
      <vt:lpstr>Présentation PowerPoint</vt:lpstr>
      <vt:lpstr>Scenario: Countermeasures based on dose and health risk information</vt:lpstr>
      <vt:lpstr>Scenario: Countermeasures based on different percentiles of 7d dose</vt:lpstr>
      <vt:lpstr>Scenario: Countermeasures based on different percentiles of 7d dose</vt:lpstr>
      <vt:lpstr>Variability of possible doses in a given region</vt:lpstr>
      <vt:lpstr>Dose with health risk information</vt:lpstr>
      <vt:lpstr>Dose with health risk information</vt:lpstr>
      <vt:lpstr>Dose with health risk information</vt:lpstr>
      <vt:lpstr>Deterministic effects  (Basic Radiological Principles, SSK, 2014)</vt:lpstr>
      <vt:lpstr>Scenario: Countermeasures based on dose and health risk information</vt:lpstr>
      <vt:lpstr>Part 2: Data assimilation: Combining of model results and first monitoring data</vt:lpstr>
      <vt:lpstr>Emergency phase – WP1</vt:lpstr>
      <vt:lpstr>Emergency phase – WP2</vt:lpstr>
      <vt:lpstr>Data assimilation – Original ensemble</vt:lpstr>
      <vt:lpstr>Data assimilation – 1st assimilation step</vt:lpstr>
      <vt:lpstr>Data assimilation – 2nd assimilation step</vt:lpstr>
      <vt:lpstr>Data assimilation Effective dose &gt; 10 mSv</vt:lpstr>
      <vt:lpstr>Data assimilation Effective dose &gt; 100 mSv</vt:lpstr>
      <vt:lpstr>Data assimilation Thyroid dose (inh.) &gt; 50 mSv</vt:lpstr>
      <vt:lpstr>Data assimilation Iodine in milk &gt; 500Bq/kg</vt:lpstr>
      <vt:lpstr>Part 3: Monitoring approaches Updated combination of model results and monitoring data</vt:lpstr>
      <vt:lpstr>Emergency phase – WP2</vt:lpstr>
      <vt:lpstr>Updated combination of model results and monitoring data</vt:lpstr>
      <vt:lpstr>Updated combination of model results and monitoring data</vt:lpstr>
      <vt:lpstr>Updated combination of model results and monitoring data</vt:lpstr>
      <vt:lpstr>Updated combination of model results and monitoring data</vt:lpstr>
      <vt:lpstr>Updated combination of model results and monitoring data</vt:lpstr>
      <vt:lpstr>WP2  -  Reduction of uncertainties in dose assessment  by combination of data</vt:lpstr>
      <vt:lpstr>Discussion on monitoring strategies</vt:lpstr>
      <vt:lpstr>Présentation PowerPoint</vt:lpstr>
      <vt:lpstr>Présentation PowerPoint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224</cp:revision>
  <dcterms:created xsi:type="dcterms:W3CDTF">2015-12-14T06:33:20Z</dcterms:created>
  <dcterms:modified xsi:type="dcterms:W3CDTF">2019-12-11T13:25:17Z</dcterms:modified>
</cp:coreProperties>
</file>