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4" r:id="rId2"/>
    <p:sldId id="309" r:id="rId3"/>
    <p:sldId id="354" r:id="rId4"/>
    <p:sldId id="323" r:id="rId5"/>
    <p:sldId id="311" r:id="rId6"/>
    <p:sldId id="312" r:id="rId7"/>
    <p:sldId id="325" r:id="rId8"/>
    <p:sldId id="302" r:id="rId9"/>
    <p:sldId id="345" r:id="rId10"/>
    <p:sldId id="355" r:id="rId11"/>
    <p:sldId id="296" r:id="rId12"/>
    <p:sldId id="350" r:id="rId13"/>
    <p:sldId id="351" r:id="rId14"/>
    <p:sldId id="356" r:id="rId15"/>
    <p:sldId id="357" r:id="rId16"/>
    <p:sldId id="280" r:id="rId17"/>
    <p:sldId id="335" r:id="rId18"/>
    <p:sldId id="343" r:id="rId19"/>
    <p:sldId id="313" r:id="rId20"/>
    <p:sldId id="346" r:id="rId21"/>
    <p:sldId id="327" r:id="rId22"/>
    <p:sldId id="347" r:id="rId23"/>
    <p:sldId id="353" r:id="rId2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A01E"/>
    <a:srgbClr val="C0C0C0"/>
    <a:srgbClr val="5A6EB4"/>
    <a:srgbClr val="82BE3C"/>
    <a:srgbClr val="50AAE6"/>
    <a:srgbClr val="A00078"/>
    <a:srgbClr val="A01E28"/>
    <a:srgbClr val="A08232"/>
    <a:srgbClr val="FA82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9" autoAdjust="0"/>
    <p:restoredTop sz="92587" autoAdjust="0"/>
  </p:normalViewPr>
  <p:slideViewPr>
    <p:cSldViewPr>
      <p:cViewPr varScale="1">
        <p:scale>
          <a:sx n="105" d="100"/>
          <a:sy n="105" d="100"/>
        </p:scale>
        <p:origin x="840" y="20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nmbu.no\my\home\Documents\CERAD\Umbrellas%20Research\NIBIO\Resultater%20E5-17A,%20Apelsvoll%201%20spr&#248;yting%20revise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nmbu.no\my\home\Documents\CERAD\Umbrellas%20Research\NIBIO\Resultater%20E5-17-B%20Apelsvoll%202.%20spr&#248;yting%20revise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nmbu.no\my\home\Documents\CERAD\Umbrellas%20Research\NIBIO\Resultater%20E5-17C,%20Apelsvoll%203%20spr&#248;yting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Spray 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'Oppsummerte resultater'!$A$36</c:f>
              <c:strCache>
                <c:ptCount val="1"/>
                <c:pt idx="0">
                  <c:v>grass 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'Oppsummerte resultater'!$B$35:$I$35</c:f>
              <c:numCache>
                <c:formatCode>0.000</c:formatCode>
                <c:ptCount val="8"/>
                <c:pt idx="0" formatCode="General">
                  <c:v>0</c:v>
                </c:pt>
                <c:pt idx="1">
                  <c:v>0.125</c:v>
                </c:pt>
                <c:pt idx="2" formatCode="0">
                  <c:v>1</c:v>
                </c:pt>
                <c:pt idx="3" formatCode="0">
                  <c:v>2</c:v>
                </c:pt>
                <c:pt idx="4" formatCode="0">
                  <c:v>5</c:v>
                </c:pt>
                <c:pt idx="5" formatCode="0">
                  <c:v>7</c:v>
                </c:pt>
                <c:pt idx="6" formatCode="0">
                  <c:v>14</c:v>
                </c:pt>
                <c:pt idx="7" formatCode="0">
                  <c:v>20</c:v>
                </c:pt>
              </c:numCache>
            </c:numRef>
          </c:xVal>
          <c:yVal>
            <c:numRef>
              <c:f>'Oppsummerte resultater'!$B$36:$I$36</c:f>
              <c:numCache>
                <c:formatCode>0</c:formatCode>
                <c:ptCount val="8"/>
                <c:pt idx="0">
                  <c:v>34.815211569362596</c:v>
                </c:pt>
                <c:pt idx="1">
                  <c:v>19508.993680116695</c:v>
                </c:pt>
                <c:pt idx="2">
                  <c:v>8126.4988009592407</c:v>
                </c:pt>
                <c:pt idx="3">
                  <c:v>3092.9727925221168</c:v>
                </c:pt>
                <c:pt idx="4">
                  <c:v>1960.863425458946</c:v>
                </c:pt>
                <c:pt idx="5">
                  <c:v>1247.0534739905434</c:v>
                </c:pt>
                <c:pt idx="6">
                  <c:v>208.27960250594262</c:v>
                </c:pt>
                <c:pt idx="7">
                  <c:v>164.18820751364504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535-4EB8-8BDF-B3CE96BB7241}"/>
            </c:ext>
          </c:extLst>
        </c:ser>
        <c:ser>
          <c:idx val="1"/>
          <c:order val="1"/>
          <c:tx>
            <c:strRef>
              <c:f>'Oppsummerte resultater'!$A$37</c:f>
              <c:strCache>
                <c:ptCount val="1"/>
                <c:pt idx="0">
                  <c:v>grass 2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'Oppsummerte resultater'!$B$35:$I$35</c:f>
              <c:numCache>
                <c:formatCode>0.000</c:formatCode>
                <c:ptCount val="8"/>
                <c:pt idx="0" formatCode="General">
                  <c:v>0</c:v>
                </c:pt>
                <c:pt idx="1">
                  <c:v>0.125</c:v>
                </c:pt>
                <c:pt idx="2" formatCode="0">
                  <c:v>1</c:v>
                </c:pt>
                <c:pt idx="3" formatCode="0">
                  <c:v>2</c:v>
                </c:pt>
                <c:pt idx="4" formatCode="0">
                  <c:v>5</c:v>
                </c:pt>
                <c:pt idx="5" formatCode="0">
                  <c:v>7</c:v>
                </c:pt>
                <c:pt idx="6" formatCode="0">
                  <c:v>14</c:v>
                </c:pt>
                <c:pt idx="7" formatCode="0">
                  <c:v>20</c:v>
                </c:pt>
              </c:numCache>
            </c:numRef>
          </c:xVal>
          <c:yVal>
            <c:numRef>
              <c:f>'Oppsummerte resultater'!$B$37:$I$37</c:f>
              <c:numCache>
                <c:formatCode>0</c:formatCode>
                <c:ptCount val="8"/>
                <c:pt idx="0">
                  <c:v>53.161723559037469</c:v>
                </c:pt>
                <c:pt idx="1">
                  <c:v>10518.574677786195</c:v>
                </c:pt>
                <c:pt idx="2">
                  <c:v>2953.0355097365368</c:v>
                </c:pt>
                <c:pt idx="3">
                  <c:v>3302.0344287949902</c:v>
                </c:pt>
                <c:pt idx="4">
                  <c:v>1564.7810218978113</c:v>
                </c:pt>
                <c:pt idx="5">
                  <c:v>820.00000000000023</c:v>
                </c:pt>
                <c:pt idx="6">
                  <c:v>266.52163406077551</c:v>
                </c:pt>
                <c:pt idx="7">
                  <c:v>24.037106719478988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535-4EB8-8BDF-B3CE96BB7241}"/>
            </c:ext>
          </c:extLst>
        </c:ser>
        <c:ser>
          <c:idx val="2"/>
          <c:order val="2"/>
          <c:tx>
            <c:strRef>
              <c:f>'Oppsummerte resultater'!$A$38</c:f>
              <c:strCache>
                <c:ptCount val="1"/>
                <c:pt idx="0">
                  <c:v>grass 3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'Oppsummerte resultater'!$B$35:$I$35</c:f>
              <c:numCache>
                <c:formatCode>0.000</c:formatCode>
                <c:ptCount val="8"/>
                <c:pt idx="0" formatCode="General">
                  <c:v>0</c:v>
                </c:pt>
                <c:pt idx="1">
                  <c:v>0.125</c:v>
                </c:pt>
                <c:pt idx="2" formatCode="0">
                  <c:v>1</c:v>
                </c:pt>
                <c:pt idx="3" formatCode="0">
                  <c:v>2</c:v>
                </c:pt>
                <c:pt idx="4" formatCode="0">
                  <c:v>5</c:v>
                </c:pt>
                <c:pt idx="5" formatCode="0">
                  <c:v>7</c:v>
                </c:pt>
                <c:pt idx="6" formatCode="0">
                  <c:v>14</c:v>
                </c:pt>
                <c:pt idx="7" formatCode="0">
                  <c:v>20</c:v>
                </c:pt>
              </c:numCache>
            </c:numRef>
          </c:xVal>
          <c:yVal>
            <c:numRef>
              <c:f>'Oppsummerte resultater'!$B$38:$I$38</c:f>
              <c:numCache>
                <c:formatCode>0</c:formatCode>
                <c:ptCount val="8"/>
                <c:pt idx="0">
                  <c:v>0</c:v>
                </c:pt>
                <c:pt idx="1">
                  <c:v>6152.9548088064857</c:v>
                </c:pt>
                <c:pt idx="2">
                  <c:v>3498.1802611860394</c:v>
                </c:pt>
                <c:pt idx="3">
                  <c:v>3783.0508474576282</c:v>
                </c:pt>
                <c:pt idx="4">
                  <c:v>903.814262023217</c:v>
                </c:pt>
                <c:pt idx="5">
                  <c:v>846.15384615384721</c:v>
                </c:pt>
                <c:pt idx="6">
                  <c:v>96.063103687162808</c:v>
                </c:pt>
                <c:pt idx="7">
                  <c:v>64.376283751619496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4535-4EB8-8BDF-B3CE96BB72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3288744"/>
        <c:axId val="463281296"/>
      </c:scatterChart>
      <c:valAx>
        <c:axId val="463288744"/>
        <c:scaling>
          <c:orientation val="minMax"/>
          <c:max val="2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63281296"/>
        <c:crosses val="autoZero"/>
        <c:crossBetween val="midCat"/>
      </c:valAx>
      <c:valAx>
        <c:axId val="463281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632887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329893050432036"/>
          <c:y val="0.21631473016853922"/>
          <c:w val="0.6337410922595903"/>
          <c:h val="0.218227253230889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nb-NO" sz="1400" b="0" i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Spray 2</a:t>
            </a:r>
            <a:endParaRPr lang="nb-NO" sz="140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7.4034317138929065E-2"/>
          <c:y val="0.13762515149071541"/>
          <c:w val="0.87934436766832713"/>
          <c:h val="0.6036611376207689"/>
        </c:manualLayout>
      </c:layout>
      <c:scatterChart>
        <c:scatterStyle val="lineMarker"/>
        <c:varyColors val="0"/>
        <c:ser>
          <c:idx val="0"/>
          <c:order val="0"/>
          <c:tx>
            <c:strRef>
              <c:f>'Oppsummerte resultater'!$A$36</c:f>
              <c:strCache>
                <c:ptCount val="1"/>
                <c:pt idx="0">
                  <c:v>grqss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'Oppsummerte resultater'!$L$36:$S$36</c:f>
                <c:numCache>
                  <c:formatCode>General</c:formatCode>
                  <c:ptCount val="8"/>
                  <c:pt idx="0">
                    <c:v>1.3626371145449276</c:v>
                  </c:pt>
                  <c:pt idx="1">
                    <c:v>279.62439187640575</c:v>
                  </c:pt>
                  <c:pt idx="2">
                    <c:v>1449.6821052037319</c:v>
                  </c:pt>
                  <c:pt idx="3">
                    <c:v>1309.795733429366</c:v>
                  </c:pt>
                  <c:pt idx="4">
                    <c:v>902.56679084240102</c:v>
                  </c:pt>
                  <c:pt idx="5">
                    <c:v>1067.3273815317291</c:v>
                  </c:pt>
                  <c:pt idx="6">
                    <c:v>338.01298242686482</c:v>
                  </c:pt>
                  <c:pt idx="7">
                    <c:v>121.3719363762176</c:v>
                  </c:pt>
                </c:numCache>
              </c:numRef>
            </c:plus>
            <c:minus>
              <c:numRef>
                <c:f>'Oppsummerte resultater'!$L$36:$S$36</c:f>
                <c:numCache>
                  <c:formatCode>General</c:formatCode>
                  <c:ptCount val="8"/>
                  <c:pt idx="0">
                    <c:v>1.3626371145449276</c:v>
                  </c:pt>
                  <c:pt idx="1">
                    <c:v>279.62439187640575</c:v>
                  </c:pt>
                  <c:pt idx="2">
                    <c:v>1449.6821052037319</c:v>
                  </c:pt>
                  <c:pt idx="3">
                    <c:v>1309.795733429366</c:v>
                  </c:pt>
                  <c:pt idx="4">
                    <c:v>902.56679084240102</c:v>
                  </c:pt>
                  <c:pt idx="5">
                    <c:v>1067.3273815317291</c:v>
                  </c:pt>
                  <c:pt idx="6">
                    <c:v>338.01298242686482</c:v>
                  </c:pt>
                  <c:pt idx="7">
                    <c:v>121.3719363762176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'Oppsummerte resultater'!$B$35:$I$35</c:f>
              <c:numCache>
                <c:formatCode>0.000</c:formatCode>
                <c:ptCount val="8"/>
                <c:pt idx="0" formatCode="General">
                  <c:v>0</c:v>
                </c:pt>
                <c:pt idx="1">
                  <c:v>0.125</c:v>
                </c:pt>
                <c:pt idx="2" formatCode="0">
                  <c:v>1</c:v>
                </c:pt>
                <c:pt idx="3" formatCode="0">
                  <c:v>2</c:v>
                </c:pt>
                <c:pt idx="4" formatCode="0">
                  <c:v>5</c:v>
                </c:pt>
                <c:pt idx="5" formatCode="0">
                  <c:v>7</c:v>
                </c:pt>
                <c:pt idx="6" formatCode="0">
                  <c:v>14</c:v>
                </c:pt>
                <c:pt idx="7" formatCode="0">
                  <c:v>20</c:v>
                </c:pt>
              </c:numCache>
            </c:numRef>
          </c:xVal>
          <c:yVal>
            <c:numRef>
              <c:f>'Oppsummerte resultater'!$B$36:$I$36</c:f>
              <c:numCache>
                <c:formatCode>0</c:formatCode>
                <c:ptCount val="8"/>
                <c:pt idx="0">
                  <c:v>24.284040466243983</c:v>
                </c:pt>
                <c:pt idx="1">
                  <c:v>7225.987276118889</c:v>
                </c:pt>
                <c:pt idx="2">
                  <c:v>4914.1383941467348</c:v>
                </c:pt>
                <c:pt idx="3">
                  <c:v>5336.1915416381526</c:v>
                </c:pt>
                <c:pt idx="4">
                  <c:v>5218.8376575619741</c:v>
                </c:pt>
                <c:pt idx="5">
                  <c:v>3575.3641610244063</c:v>
                </c:pt>
                <c:pt idx="6">
                  <c:v>1543.2511597216824</c:v>
                </c:pt>
                <c:pt idx="7">
                  <c:v>208.9567674189212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887-4060-B9FF-C5399077DC86}"/>
            </c:ext>
          </c:extLst>
        </c:ser>
        <c:ser>
          <c:idx val="1"/>
          <c:order val="1"/>
          <c:tx>
            <c:strRef>
              <c:f>'Oppsummerte resultater'!$A$37</c:f>
              <c:strCache>
                <c:ptCount val="1"/>
                <c:pt idx="0">
                  <c:v>grass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'Oppsummerte resultater'!$L$37:$S$37</c:f>
                <c:numCache>
                  <c:formatCode>General</c:formatCode>
                  <c:ptCount val="8"/>
                  <c:pt idx="0">
                    <c:v>6.3000971954369165</c:v>
                  </c:pt>
                  <c:pt idx="1">
                    <c:v>2232.1302496615431</c:v>
                  </c:pt>
                  <c:pt idx="2">
                    <c:v>857.88697775999162</c:v>
                  </c:pt>
                  <c:pt idx="3">
                    <c:v>1326.7786310478655</c:v>
                  </c:pt>
                  <c:pt idx="4">
                    <c:v>339.1718112149797</c:v>
                  </c:pt>
                  <c:pt idx="5">
                    <c:v>419.66736881975169</c:v>
                  </c:pt>
                  <c:pt idx="6">
                    <c:v>199.63771113687494</c:v>
                  </c:pt>
                  <c:pt idx="7">
                    <c:v>1173.869573282994</c:v>
                  </c:pt>
                </c:numCache>
              </c:numRef>
            </c:plus>
            <c:minus>
              <c:numRef>
                <c:f>'Oppsummerte resultater'!$L$37:$S$37</c:f>
                <c:numCache>
                  <c:formatCode>General</c:formatCode>
                  <c:ptCount val="8"/>
                  <c:pt idx="0">
                    <c:v>6.3000971954369165</c:v>
                  </c:pt>
                  <c:pt idx="1">
                    <c:v>2232.1302496615431</c:v>
                  </c:pt>
                  <c:pt idx="2">
                    <c:v>857.88697775999162</c:v>
                  </c:pt>
                  <c:pt idx="3">
                    <c:v>1326.7786310478655</c:v>
                  </c:pt>
                  <c:pt idx="4">
                    <c:v>339.1718112149797</c:v>
                  </c:pt>
                  <c:pt idx="5">
                    <c:v>419.66736881975169</c:v>
                  </c:pt>
                  <c:pt idx="6">
                    <c:v>199.63771113687494</c:v>
                  </c:pt>
                  <c:pt idx="7">
                    <c:v>1173.869573282994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'Oppsummerte resultater'!$B$35:$I$35</c:f>
              <c:numCache>
                <c:formatCode>0.000</c:formatCode>
                <c:ptCount val="8"/>
                <c:pt idx="0" formatCode="General">
                  <c:v>0</c:v>
                </c:pt>
                <c:pt idx="1">
                  <c:v>0.125</c:v>
                </c:pt>
                <c:pt idx="2" formatCode="0">
                  <c:v>1</c:v>
                </c:pt>
                <c:pt idx="3" formatCode="0">
                  <c:v>2</c:v>
                </c:pt>
                <c:pt idx="4" formatCode="0">
                  <c:v>5</c:v>
                </c:pt>
                <c:pt idx="5" formatCode="0">
                  <c:v>7</c:v>
                </c:pt>
                <c:pt idx="6" formatCode="0">
                  <c:v>14</c:v>
                </c:pt>
                <c:pt idx="7" formatCode="0">
                  <c:v>20</c:v>
                </c:pt>
              </c:numCache>
            </c:numRef>
          </c:xVal>
          <c:yVal>
            <c:numRef>
              <c:f>'Oppsummerte resultater'!$B$37:$I$37</c:f>
              <c:numCache>
                <c:formatCode>0</c:formatCode>
                <c:ptCount val="8"/>
                <c:pt idx="0">
                  <c:v>6.782936838555262</c:v>
                </c:pt>
                <c:pt idx="1">
                  <c:v>12869.219584794026</c:v>
                </c:pt>
                <c:pt idx="2">
                  <c:v>4535.4358057001546</c:v>
                </c:pt>
                <c:pt idx="3">
                  <c:v>6242.4451406273047</c:v>
                </c:pt>
                <c:pt idx="4">
                  <c:v>3250.4634570057842</c:v>
                </c:pt>
                <c:pt idx="5">
                  <c:v>1381.9916230828155</c:v>
                </c:pt>
                <c:pt idx="6">
                  <c:v>1546.8105976004097</c:v>
                </c:pt>
                <c:pt idx="7">
                  <c:v>1986.8667598646346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887-4060-B9FF-C5399077DC86}"/>
            </c:ext>
          </c:extLst>
        </c:ser>
        <c:ser>
          <c:idx val="2"/>
          <c:order val="2"/>
          <c:tx>
            <c:strRef>
              <c:f>'Oppsummerte resultater'!$A$38</c:f>
              <c:strCache>
                <c:ptCount val="1"/>
                <c:pt idx="0">
                  <c:v>grass 3</c:v>
                </c:pt>
              </c:strCache>
            </c:strRef>
          </c:tx>
          <c:spPr>
            <a:ln w="285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'Oppsummerte resultater'!$L$38:$S$38</c:f>
                <c:numCache>
                  <c:formatCode>General</c:formatCode>
                  <c:ptCount val="8"/>
                  <c:pt idx="0">
                    <c:v>1.2419390792635687</c:v>
                  </c:pt>
                  <c:pt idx="1">
                    <c:v>612.59792890914605</c:v>
                  </c:pt>
                  <c:pt idx="2">
                    <c:v>274.65215507916793</c:v>
                  </c:pt>
                  <c:pt idx="3">
                    <c:v>1368.3056027978935</c:v>
                  </c:pt>
                  <c:pt idx="4">
                    <c:v>1568.7897455937718</c:v>
                  </c:pt>
                  <c:pt idx="5">
                    <c:v>280.64465809313128</c:v>
                  </c:pt>
                  <c:pt idx="6">
                    <c:v>171.34052816027938</c:v>
                  </c:pt>
                  <c:pt idx="7">
                    <c:v>36.63754446626303</c:v>
                  </c:pt>
                </c:numCache>
              </c:numRef>
            </c:plus>
            <c:minus>
              <c:numRef>
                <c:f>'Oppsummerte resultater'!$L$38:$S$38</c:f>
                <c:numCache>
                  <c:formatCode>General</c:formatCode>
                  <c:ptCount val="8"/>
                  <c:pt idx="0">
                    <c:v>1.2419390792635687</c:v>
                  </c:pt>
                  <c:pt idx="1">
                    <c:v>612.59792890914605</c:v>
                  </c:pt>
                  <c:pt idx="2">
                    <c:v>274.65215507916793</c:v>
                  </c:pt>
                  <c:pt idx="3">
                    <c:v>1368.3056027978935</c:v>
                  </c:pt>
                  <c:pt idx="4">
                    <c:v>1568.7897455937718</c:v>
                  </c:pt>
                  <c:pt idx="5">
                    <c:v>280.64465809313128</c:v>
                  </c:pt>
                  <c:pt idx="6">
                    <c:v>171.34052816027938</c:v>
                  </c:pt>
                  <c:pt idx="7">
                    <c:v>36.63754446626303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'Oppsummerte resultater'!$B$35:$I$35</c:f>
              <c:numCache>
                <c:formatCode>0.000</c:formatCode>
                <c:ptCount val="8"/>
                <c:pt idx="0" formatCode="General">
                  <c:v>0</c:v>
                </c:pt>
                <c:pt idx="1">
                  <c:v>0.125</c:v>
                </c:pt>
                <c:pt idx="2" formatCode="0">
                  <c:v>1</c:v>
                </c:pt>
                <c:pt idx="3" formatCode="0">
                  <c:v>2</c:v>
                </c:pt>
                <c:pt idx="4" formatCode="0">
                  <c:v>5</c:v>
                </c:pt>
                <c:pt idx="5" formatCode="0">
                  <c:v>7</c:v>
                </c:pt>
                <c:pt idx="6" formatCode="0">
                  <c:v>14</c:v>
                </c:pt>
                <c:pt idx="7" formatCode="0">
                  <c:v>20</c:v>
                </c:pt>
              </c:numCache>
            </c:numRef>
          </c:xVal>
          <c:yVal>
            <c:numRef>
              <c:f>'Oppsummerte resultater'!$B$38:$I$38</c:f>
              <c:numCache>
                <c:formatCode>0</c:formatCode>
                <c:ptCount val="8"/>
                <c:pt idx="0">
                  <c:v>7.1185676828857618</c:v>
                </c:pt>
                <c:pt idx="1">
                  <c:v>6348.884566433745</c:v>
                </c:pt>
                <c:pt idx="2">
                  <c:v>3953.4343455774783</c:v>
                </c:pt>
                <c:pt idx="3">
                  <c:v>4324.2526996587339</c:v>
                </c:pt>
                <c:pt idx="4">
                  <c:v>3721.6674445426074</c:v>
                </c:pt>
                <c:pt idx="5">
                  <c:v>1652.8805923705252</c:v>
                </c:pt>
                <c:pt idx="6">
                  <c:v>658.70708516202001</c:v>
                </c:pt>
                <c:pt idx="7">
                  <c:v>414.31119425579544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887-4060-B9FF-C5399077D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3284824"/>
        <c:axId val="463281688"/>
      </c:scatterChart>
      <c:valAx>
        <c:axId val="463284824"/>
        <c:scaling>
          <c:orientation val="minMax"/>
          <c:max val="2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b-NO" sz="1200">
                    <a:solidFill>
                      <a:sysClr val="windowText" lastClr="000000"/>
                    </a:solidFill>
                  </a:rPr>
                  <a:t>Day</a:t>
                </a:r>
                <a:endParaRPr lang="nb-NO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63281688"/>
        <c:crosses val="autoZero"/>
        <c:crossBetween val="midCat"/>
      </c:valAx>
      <c:valAx>
        <c:axId val="463281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632848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00AC93"/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b-NO" sz="1400" b="0" i="0" baseline="0">
                <a:solidFill>
                  <a:sysClr val="windowText" lastClr="000000"/>
                </a:solidFill>
                <a:effectLst/>
              </a:rPr>
              <a:t>Spray 3</a:t>
            </a:r>
            <a:endParaRPr lang="nb-NO" sz="1400" i="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'oppsummerte resultater'!$A$35</c:f>
              <c:strCache>
                <c:ptCount val="1"/>
                <c:pt idx="0">
                  <c:v>grass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'oppsummerte resultater'!$K$35:$Q$35</c:f>
                <c:numCache>
                  <c:formatCode>General</c:formatCode>
                  <c:ptCount val="7"/>
                  <c:pt idx="1">
                    <c:v>1890.3817297360094</c:v>
                  </c:pt>
                  <c:pt idx="2">
                    <c:v>533.62666974350066</c:v>
                  </c:pt>
                  <c:pt idx="3">
                    <c:v>248.26409907963676</c:v>
                  </c:pt>
                  <c:pt idx="4">
                    <c:v>666.58223216582121</c:v>
                  </c:pt>
                  <c:pt idx="5">
                    <c:v>437.06706993547311</c:v>
                  </c:pt>
                  <c:pt idx="6">
                    <c:v>601.59075607493196</c:v>
                  </c:pt>
                </c:numCache>
              </c:numRef>
            </c:plus>
            <c:minus>
              <c:numRef>
                <c:f>'oppsummerte resultater'!$K$35:$Q$35</c:f>
                <c:numCache>
                  <c:formatCode>General</c:formatCode>
                  <c:ptCount val="7"/>
                  <c:pt idx="1">
                    <c:v>1890.3817297360094</c:v>
                  </c:pt>
                  <c:pt idx="2">
                    <c:v>533.62666974350066</c:v>
                  </c:pt>
                  <c:pt idx="3">
                    <c:v>248.26409907963676</c:v>
                  </c:pt>
                  <c:pt idx="4">
                    <c:v>666.58223216582121</c:v>
                  </c:pt>
                  <c:pt idx="5">
                    <c:v>437.06706993547311</c:v>
                  </c:pt>
                  <c:pt idx="6">
                    <c:v>601.59075607493196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'oppsummerte resultater'!$B$34:$H$34</c:f>
              <c:numCache>
                <c:formatCode>0.000</c:formatCode>
                <c:ptCount val="7"/>
                <c:pt idx="0" formatCode="General">
                  <c:v>0</c:v>
                </c:pt>
                <c:pt idx="1">
                  <c:v>0.125</c:v>
                </c:pt>
                <c:pt idx="2" formatCode="0">
                  <c:v>1</c:v>
                </c:pt>
                <c:pt idx="3" formatCode="0">
                  <c:v>2</c:v>
                </c:pt>
                <c:pt idx="4" formatCode="0">
                  <c:v>5</c:v>
                </c:pt>
                <c:pt idx="5" formatCode="0">
                  <c:v>14</c:v>
                </c:pt>
                <c:pt idx="6" formatCode="0">
                  <c:v>20</c:v>
                </c:pt>
              </c:numCache>
            </c:numRef>
          </c:xVal>
          <c:yVal>
            <c:numRef>
              <c:f>'oppsummerte resultater'!$B$35:$H$35</c:f>
              <c:numCache>
                <c:formatCode>0</c:formatCode>
                <c:ptCount val="7"/>
                <c:pt idx="1">
                  <c:v>8456.0151522849355</c:v>
                </c:pt>
                <c:pt idx="2">
                  <c:v>2410.9696051438937</c:v>
                </c:pt>
                <c:pt idx="3">
                  <c:v>2094.7405993506218</c:v>
                </c:pt>
                <c:pt idx="4">
                  <c:v>2038.9042166976444</c:v>
                </c:pt>
                <c:pt idx="5">
                  <c:v>2589.6741190089529</c:v>
                </c:pt>
                <c:pt idx="6">
                  <c:v>1237.9942691434546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4E9-44C2-863B-0E612CF47CE6}"/>
            </c:ext>
          </c:extLst>
        </c:ser>
        <c:ser>
          <c:idx val="1"/>
          <c:order val="1"/>
          <c:tx>
            <c:strRef>
              <c:f>'oppsummerte resultater'!$A$36</c:f>
              <c:strCache>
                <c:ptCount val="1"/>
                <c:pt idx="0">
                  <c:v>grass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'oppsummerte resultater'!$K$36:$Q$36</c:f>
                <c:numCache>
                  <c:formatCode>General</c:formatCode>
                  <c:ptCount val="7"/>
                  <c:pt idx="1">
                    <c:v>2166.9232119912708</c:v>
                  </c:pt>
                  <c:pt idx="2">
                    <c:v>1861.6589815083437</c:v>
                  </c:pt>
                  <c:pt idx="3">
                    <c:v>218.24275324518476</c:v>
                  </c:pt>
                  <c:pt idx="4">
                    <c:v>425.32754486800184</c:v>
                  </c:pt>
                  <c:pt idx="5">
                    <c:v>454.21068093389783</c:v>
                  </c:pt>
                  <c:pt idx="6">
                    <c:v>391.0089962386308</c:v>
                  </c:pt>
                </c:numCache>
              </c:numRef>
            </c:plus>
            <c:minus>
              <c:numRef>
                <c:f>'oppsummerte resultater'!$K$36:$Q$36</c:f>
                <c:numCache>
                  <c:formatCode>General</c:formatCode>
                  <c:ptCount val="7"/>
                  <c:pt idx="1">
                    <c:v>2166.9232119912708</c:v>
                  </c:pt>
                  <c:pt idx="2">
                    <c:v>1861.6589815083437</c:v>
                  </c:pt>
                  <c:pt idx="3">
                    <c:v>218.24275324518476</c:v>
                  </c:pt>
                  <c:pt idx="4">
                    <c:v>425.32754486800184</c:v>
                  </c:pt>
                  <c:pt idx="5">
                    <c:v>454.21068093389783</c:v>
                  </c:pt>
                  <c:pt idx="6">
                    <c:v>391.0089962386308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'oppsummerte resultater'!$B$34:$H$34</c:f>
              <c:numCache>
                <c:formatCode>0.000</c:formatCode>
                <c:ptCount val="7"/>
                <c:pt idx="0" formatCode="General">
                  <c:v>0</c:v>
                </c:pt>
                <c:pt idx="1">
                  <c:v>0.125</c:v>
                </c:pt>
                <c:pt idx="2" formatCode="0">
                  <c:v>1</c:v>
                </c:pt>
                <c:pt idx="3" formatCode="0">
                  <c:v>2</c:v>
                </c:pt>
                <c:pt idx="4" formatCode="0">
                  <c:v>5</c:v>
                </c:pt>
                <c:pt idx="5" formatCode="0">
                  <c:v>14</c:v>
                </c:pt>
                <c:pt idx="6" formatCode="0">
                  <c:v>20</c:v>
                </c:pt>
              </c:numCache>
            </c:numRef>
          </c:xVal>
          <c:yVal>
            <c:numRef>
              <c:f>'oppsummerte resultater'!$B$36:$H$36</c:f>
              <c:numCache>
                <c:formatCode>0</c:formatCode>
                <c:ptCount val="7"/>
                <c:pt idx="1">
                  <c:v>5815.5903438686319</c:v>
                </c:pt>
                <c:pt idx="2">
                  <c:v>4413.8534916255721</c:v>
                </c:pt>
                <c:pt idx="3">
                  <c:v>2204.4949413431791</c:v>
                </c:pt>
                <c:pt idx="4">
                  <c:v>1983.2520030612388</c:v>
                </c:pt>
                <c:pt idx="5">
                  <c:v>2153.0015774902226</c:v>
                </c:pt>
                <c:pt idx="6">
                  <c:v>756.93790411925454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4E9-44C2-863B-0E612CF47CE6}"/>
            </c:ext>
          </c:extLst>
        </c:ser>
        <c:ser>
          <c:idx val="2"/>
          <c:order val="2"/>
          <c:tx>
            <c:strRef>
              <c:f>'oppsummerte resultater'!$A$37</c:f>
              <c:strCache>
                <c:ptCount val="1"/>
                <c:pt idx="0">
                  <c:v>grass 3</c:v>
                </c:pt>
              </c:strCache>
            </c:strRef>
          </c:tx>
          <c:spPr>
            <a:ln w="285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'oppsummerte resultater'!$K$37:$Q$37</c:f>
                <c:numCache>
                  <c:formatCode>General</c:formatCode>
                  <c:ptCount val="7"/>
                  <c:pt idx="1">
                    <c:v>2236.8054990535929</c:v>
                  </c:pt>
                  <c:pt idx="2">
                    <c:v>506.8273253013528</c:v>
                  </c:pt>
                  <c:pt idx="3">
                    <c:v>350.68841195234114</c:v>
                  </c:pt>
                  <c:pt idx="4">
                    <c:v>237.54505399560401</c:v>
                  </c:pt>
                  <c:pt idx="5">
                    <c:v>1929.2451743063791</c:v>
                  </c:pt>
                  <c:pt idx="6">
                    <c:v>409.09028150024892</c:v>
                  </c:pt>
                </c:numCache>
              </c:numRef>
            </c:plus>
            <c:minus>
              <c:numRef>
                <c:f>'oppsummerte resultater'!$K$37:$Q$37</c:f>
                <c:numCache>
                  <c:formatCode>General</c:formatCode>
                  <c:ptCount val="7"/>
                  <c:pt idx="1">
                    <c:v>2236.8054990535929</c:v>
                  </c:pt>
                  <c:pt idx="2">
                    <c:v>506.8273253013528</c:v>
                  </c:pt>
                  <c:pt idx="3">
                    <c:v>350.68841195234114</c:v>
                  </c:pt>
                  <c:pt idx="4">
                    <c:v>237.54505399560401</c:v>
                  </c:pt>
                  <c:pt idx="5">
                    <c:v>1929.2451743063791</c:v>
                  </c:pt>
                  <c:pt idx="6">
                    <c:v>409.09028150024892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'oppsummerte resultater'!$B$34:$H$34</c:f>
              <c:numCache>
                <c:formatCode>0.000</c:formatCode>
                <c:ptCount val="7"/>
                <c:pt idx="0" formatCode="General">
                  <c:v>0</c:v>
                </c:pt>
                <c:pt idx="1">
                  <c:v>0.125</c:v>
                </c:pt>
                <c:pt idx="2" formatCode="0">
                  <c:v>1</c:v>
                </c:pt>
                <c:pt idx="3" formatCode="0">
                  <c:v>2</c:v>
                </c:pt>
                <c:pt idx="4" formatCode="0">
                  <c:v>5</c:v>
                </c:pt>
                <c:pt idx="5" formatCode="0">
                  <c:v>14</c:v>
                </c:pt>
                <c:pt idx="6" formatCode="0">
                  <c:v>20</c:v>
                </c:pt>
              </c:numCache>
            </c:numRef>
          </c:xVal>
          <c:yVal>
            <c:numRef>
              <c:f>'oppsummerte resultater'!$B$37:$H$37</c:f>
              <c:numCache>
                <c:formatCode>0</c:formatCode>
                <c:ptCount val="7"/>
                <c:pt idx="1">
                  <c:v>7052.7941224785945</c:v>
                </c:pt>
                <c:pt idx="2">
                  <c:v>2498.0494351410889</c:v>
                </c:pt>
                <c:pt idx="3">
                  <c:v>2398.0538628503382</c:v>
                </c:pt>
                <c:pt idx="4">
                  <c:v>1265.9225777453782</c:v>
                </c:pt>
                <c:pt idx="5">
                  <c:v>3464.1626944650311</c:v>
                </c:pt>
                <c:pt idx="6">
                  <c:v>1328.2217166726548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4E9-44C2-863B-0E612CF47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3282864"/>
        <c:axId val="463279336"/>
      </c:scatterChart>
      <c:valAx>
        <c:axId val="463282864"/>
        <c:scaling>
          <c:orientation val="minMax"/>
          <c:max val="20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63279336"/>
        <c:crosses val="autoZero"/>
        <c:crossBetween val="midCat"/>
      </c:valAx>
      <c:valAx>
        <c:axId val="463279336"/>
        <c:scaling>
          <c:orientation val="minMax"/>
          <c:max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632828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b-NO" sz="1400" b="1" i="0" baseline="0" dirty="0">
                <a:effectLst/>
              </a:rPr>
              <a:t>I-131 </a:t>
            </a:r>
            <a:r>
              <a:rPr lang="nb-NO" sz="1400" b="1" i="0" baseline="0" dirty="0" err="1">
                <a:effectLst/>
              </a:rPr>
              <a:t>detected</a:t>
            </a:r>
            <a:r>
              <a:rPr lang="nb-NO" sz="1400" b="1" i="0" baseline="0" dirty="0">
                <a:effectLst/>
              </a:rPr>
              <a:t> in </a:t>
            </a:r>
            <a:r>
              <a:rPr lang="nb-NO" sz="1400" b="1" i="0" baseline="0" dirty="0" err="1">
                <a:effectLst/>
              </a:rPr>
              <a:t>potato</a:t>
            </a:r>
            <a:endParaRPr lang="nb-NO" sz="1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'Ark1'!$C$3</c:f>
              <c:strCache>
                <c:ptCount val="1"/>
                <c:pt idx="0">
                  <c:v>cps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'Ark1'!$B$4:$B$12</c:f>
              <c:strCache>
                <c:ptCount val="9"/>
                <c:pt idx="0">
                  <c:v>Control</c:v>
                </c:pt>
                <c:pt idx="2">
                  <c:v>1 week</c:v>
                </c:pt>
                <c:pt idx="3">
                  <c:v>2 weeks</c:v>
                </c:pt>
                <c:pt idx="4">
                  <c:v>3 weeks</c:v>
                </c:pt>
                <c:pt idx="6">
                  <c:v>1 week</c:v>
                </c:pt>
                <c:pt idx="7">
                  <c:v>2 weeks</c:v>
                </c:pt>
                <c:pt idx="8">
                  <c:v>3 weeks</c:v>
                </c:pt>
              </c:strCache>
            </c:strRef>
          </c:cat>
          <c:val>
            <c:numRef>
              <c:f>'Ark1'!$C$4:$C$12</c:f>
              <c:numCache>
                <c:formatCode>General</c:formatCode>
                <c:ptCount val="9"/>
                <c:pt idx="0">
                  <c:v>2.5999999999999999E-2</c:v>
                </c:pt>
                <c:pt idx="2">
                  <c:v>0.22</c:v>
                </c:pt>
                <c:pt idx="3">
                  <c:v>0.46</c:v>
                </c:pt>
                <c:pt idx="4">
                  <c:v>0.47</c:v>
                </c:pt>
                <c:pt idx="6">
                  <c:v>0.25</c:v>
                </c:pt>
                <c:pt idx="7">
                  <c:v>0.33</c:v>
                </c:pt>
                <c:pt idx="8">
                  <c:v>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AB-4267-AA71-4C65148AED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1091184"/>
        <c:axId val="641091840"/>
      </c:barChart>
      <c:catAx>
        <c:axId val="641091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41091840"/>
        <c:crosses val="autoZero"/>
        <c:auto val="1"/>
        <c:lblAlgn val="ctr"/>
        <c:lblOffset val="100"/>
        <c:noMultiLvlLbl val="0"/>
      </c:catAx>
      <c:valAx>
        <c:axId val="641091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b-NO" b="1"/>
                  <a:t>cps</a:t>
                </a:r>
              </a:p>
            </c:rich>
          </c:tx>
          <c:layout>
            <c:manualLayout>
              <c:xMode val="edge"/>
              <c:yMode val="edge"/>
              <c:x val="2.2222222222222223E-2"/>
              <c:y val="0.473823272090988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41091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278215223097111E-2"/>
          <c:y val="2.3264071157771946E-2"/>
          <c:w val="0.87427734033245841"/>
          <c:h val="0.649908501020705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'Ark1'!$R$80</c:f>
              <c:strCache>
                <c:ptCount val="1"/>
                <c:pt idx="0">
                  <c:v>control field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'Ark1'!$Q$81:$Q$84</c:f>
              <c:strCache>
                <c:ptCount val="4"/>
                <c:pt idx="0">
                  <c:v>Control flower</c:v>
                </c:pt>
                <c:pt idx="1">
                  <c:v>Berries from contaminated Flowers</c:v>
                </c:pt>
                <c:pt idx="2">
                  <c:v>Control flower</c:v>
                </c:pt>
                <c:pt idx="3">
                  <c:v>Berries from contaminated Flowers</c:v>
                </c:pt>
              </c:strCache>
            </c:strRef>
          </c:cat>
          <c:val>
            <c:numRef>
              <c:f>'Ark1'!$R$81:$R$84</c:f>
              <c:numCache>
                <c:formatCode>General</c:formatCode>
                <c:ptCount val="4"/>
                <c:pt idx="0">
                  <c:v>57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79-4BB3-8E51-820A05A263EA}"/>
            </c:ext>
          </c:extLst>
        </c:ser>
        <c:ser>
          <c:idx val="1"/>
          <c:order val="1"/>
          <c:tx>
            <c:strRef>
              <c:f>'Ark1'!$S$80</c:f>
              <c:strCache>
                <c:ptCount val="1"/>
                <c:pt idx="0">
                  <c:v>1 week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'Ark1'!$Q$81:$Q$84</c:f>
              <c:strCache>
                <c:ptCount val="4"/>
                <c:pt idx="0">
                  <c:v>Control flower</c:v>
                </c:pt>
                <c:pt idx="1">
                  <c:v>Berries from contaminated Flowers</c:v>
                </c:pt>
                <c:pt idx="2">
                  <c:v>Control flower</c:v>
                </c:pt>
                <c:pt idx="3">
                  <c:v>Berries from contaminated Flowers</c:v>
                </c:pt>
              </c:strCache>
            </c:strRef>
          </c:cat>
          <c:val>
            <c:numRef>
              <c:f>'Ark1'!$S$81:$S$84</c:f>
              <c:numCache>
                <c:formatCode>General</c:formatCode>
                <c:ptCount val="4"/>
                <c:pt idx="1">
                  <c:v>599</c:v>
                </c:pt>
                <c:pt idx="3">
                  <c:v>1294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79-4BB3-8E51-820A05A263EA}"/>
            </c:ext>
          </c:extLst>
        </c:ser>
        <c:ser>
          <c:idx val="2"/>
          <c:order val="2"/>
          <c:tx>
            <c:strRef>
              <c:f>'Ark1'!$T$80</c:f>
              <c:strCache>
                <c:ptCount val="1"/>
                <c:pt idx="0">
                  <c:v>2 weeks</c:v>
                </c:pt>
              </c:strCache>
            </c:strRef>
          </c:tx>
          <c:spPr>
            <a:solidFill>
              <a:srgbClr val="00AC93"/>
            </a:solidFill>
            <a:ln>
              <a:noFill/>
            </a:ln>
            <a:effectLst/>
          </c:spPr>
          <c:invertIfNegative val="0"/>
          <c:cat>
            <c:strRef>
              <c:f>'Ark1'!$Q$81:$Q$84</c:f>
              <c:strCache>
                <c:ptCount val="4"/>
                <c:pt idx="0">
                  <c:v>Control flower</c:v>
                </c:pt>
                <c:pt idx="1">
                  <c:v>Berries from contaminated Flowers</c:v>
                </c:pt>
                <c:pt idx="2">
                  <c:v>Control flower</c:v>
                </c:pt>
                <c:pt idx="3">
                  <c:v>Berries from contaminated Flowers</c:v>
                </c:pt>
              </c:strCache>
            </c:strRef>
          </c:cat>
          <c:val>
            <c:numRef>
              <c:f>'Ark1'!$T$81:$T$84</c:f>
              <c:numCache>
                <c:formatCode>General</c:formatCode>
                <c:ptCount val="4"/>
                <c:pt idx="1">
                  <c:v>421</c:v>
                </c:pt>
                <c:pt idx="3">
                  <c:v>1093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79-4BB3-8E51-820A05A263EA}"/>
            </c:ext>
          </c:extLst>
        </c:ser>
        <c:ser>
          <c:idx val="3"/>
          <c:order val="3"/>
          <c:tx>
            <c:strRef>
              <c:f>'Ark1'!$U$80</c:f>
              <c:strCache>
                <c:ptCount val="1"/>
                <c:pt idx="0">
                  <c:v>3 weeks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'Ark1'!$Q$81:$Q$84</c:f>
              <c:strCache>
                <c:ptCount val="4"/>
                <c:pt idx="0">
                  <c:v>Control flower</c:v>
                </c:pt>
                <c:pt idx="1">
                  <c:v>Berries from contaminated Flowers</c:v>
                </c:pt>
                <c:pt idx="2">
                  <c:v>Control flower</c:v>
                </c:pt>
                <c:pt idx="3">
                  <c:v>Berries from contaminated Flowers</c:v>
                </c:pt>
              </c:strCache>
            </c:strRef>
          </c:cat>
          <c:val>
            <c:numRef>
              <c:f>'Ark1'!$U$81:$U$84</c:f>
              <c:numCache>
                <c:formatCode>General</c:formatCode>
                <c:ptCount val="4"/>
                <c:pt idx="1">
                  <c:v>254</c:v>
                </c:pt>
                <c:pt idx="3">
                  <c:v>312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179-4BB3-8E51-820A05A263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81260112"/>
        <c:axId val="981260440"/>
      </c:barChart>
      <c:catAx>
        <c:axId val="98126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81260440"/>
        <c:crosses val="autoZero"/>
        <c:auto val="1"/>
        <c:lblAlgn val="ctr"/>
        <c:lblOffset val="100"/>
        <c:noMultiLvlLbl val="0"/>
      </c:catAx>
      <c:valAx>
        <c:axId val="981260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81260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0.29154</cdr:x>
      <cdr:y>0.18374</cdr:y>
    </cdr:from>
    <cdr:to>
      <cdr:x>0.46029</cdr:x>
      <cdr:y>0.29833</cdr:y>
    </cdr:to>
    <cdr:sp macro="" textlink="">
      <cdr:nvSpPr>
        <cdr:cNvPr id="2" name="TekstSylinder 1">
          <a:extLst xmlns:a="http://schemas.openxmlformats.org/drawingml/2006/main">
            <a:ext uri="{FF2B5EF4-FFF2-40B4-BE49-F238E27FC236}">
              <a16:creationId xmlns:a16="http://schemas.microsoft.com/office/drawing/2014/main" id="{50BE67D7-5E36-4A4C-AD4A-C3CB69205AB7}"/>
            </a:ext>
          </a:extLst>
        </cdr:cNvPr>
        <cdr:cNvSpPr txBox="1"/>
      </cdr:nvSpPr>
      <cdr:spPr>
        <a:xfrm xmlns:a="http://schemas.openxmlformats.org/drawingml/2006/main">
          <a:off x="1629792" y="677900"/>
          <a:ext cx="943351" cy="4227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nb-NO" dirty="0" err="1"/>
            <a:t>Apelsvoll</a:t>
          </a:r>
          <a:endParaRPr lang="nb-NO" dirty="0"/>
        </a:p>
      </cdr:txBody>
    </cdr:sp>
  </cdr:relSizeAnchor>
  <cdr:relSizeAnchor xmlns:cdr="http://schemas.openxmlformats.org/drawingml/2006/chartDrawing">
    <cdr:from>
      <cdr:x>0.57493</cdr:x>
      <cdr:y>0.05475</cdr:y>
    </cdr:from>
    <cdr:to>
      <cdr:x>0.76868</cdr:x>
      <cdr:y>0.1485</cdr:y>
    </cdr:to>
    <cdr:sp macro="" textlink="">
      <cdr:nvSpPr>
        <cdr:cNvPr id="3" name="TekstSylinder 2">
          <a:extLst xmlns:a="http://schemas.openxmlformats.org/drawingml/2006/main">
            <a:ext uri="{FF2B5EF4-FFF2-40B4-BE49-F238E27FC236}">
              <a16:creationId xmlns:a16="http://schemas.microsoft.com/office/drawing/2014/main" id="{1044F20E-BF6C-4724-BAA1-BE696F51753B}"/>
            </a:ext>
          </a:extLst>
        </cdr:cNvPr>
        <cdr:cNvSpPr txBox="1"/>
      </cdr:nvSpPr>
      <cdr:spPr>
        <a:xfrm xmlns:a="http://schemas.openxmlformats.org/drawingml/2006/main">
          <a:off x="3213968" y="202014"/>
          <a:ext cx="1083107" cy="3458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nb-NO" dirty="0" err="1"/>
            <a:t>Fureneset</a:t>
          </a:r>
          <a:endParaRPr lang="nb-NO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64653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 Narrow" panose="020B0606020202030204" pitchFamily="34" charset="0"/>
              </a:rPr>
              <a:t>Knowledge on factors impacting changes in grass, relevant for countermeasure decisions (e.g. grass-milk). Stable I could still have an impact on food-chain transfer.</a:t>
            </a:r>
          </a:p>
          <a:p>
            <a:endParaRPr lang="en-US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CF09D-B286-409E-864B-501E9072D060}" type="slidenum">
              <a:rPr lang="nb-NO" smtClean="0"/>
              <a:pPr>
                <a:defRPr/>
              </a:pPr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938740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CF09D-B286-409E-864B-501E9072D060}" type="slidenum">
              <a:rPr lang="nb-NO" smtClean="0"/>
              <a:pPr>
                <a:defRPr/>
              </a:pPr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84136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5469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RODOS FDMT</a:t>
            </a:r>
            <a:r>
              <a:rPr lang="en-GB" baseline="0" dirty="0"/>
              <a:t> into </a:t>
            </a:r>
            <a:r>
              <a:rPr lang="en-GB" baseline="0" dirty="0" err="1"/>
              <a:t>Ecolego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48EF2-666A-4538-9A1A-D499DEA44B1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916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RODOS FDMT</a:t>
            </a:r>
            <a:r>
              <a:rPr lang="en-GB" baseline="0" dirty="0"/>
              <a:t> into </a:t>
            </a:r>
            <a:r>
              <a:rPr lang="en-GB" baseline="0" dirty="0" err="1"/>
              <a:t>Ecolego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48EF2-666A-4538-9A1A-D499DEA44B1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1657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FA982-BD9E-434D-A86F-1DBDCE3C953B}" type="slidenum">
              <a:rPr lang="nb-NO" smtClean="0"/>
              <a:pPr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83711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FA982-BD9E-434D-A86F-1DBDCE3C953B}" type="slidenum">
              <a:rPr lang="nb-NO" smtClean="0"/>
              <a:pPr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73071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FA982-BD9E-434D-A86F-1DBDCE3C953B}" type="slidenum">
              <a:rPr lang="nb-NO" smtClean="0"/>
              <a:pPr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36024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901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CF09D-B286-409E-864B-501E9072D060}" type="slidenum">
              <a:rPr lang="nb-NO" smtClean="0"/>
              <a:pPr>
                <a:defRPr/>
              </a:pPr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26583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CF09D-B286-409E-864B-501E9072D060}" type="slidenum">
              <a:rPr lang="nb-NO" smtClean="0"/>
              <a:pPr>
                <a:defRPr/>
              </a:pPr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61566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/>
              <a:t>Click here to type your title - Bullets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016" y="728663"/>
            <a:ext cx="9107488" cy="6129337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360363" indent="-3603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3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ts val="0"/>
              </a:spcBef>
              <a:spcAft>
                <a:spcPts val="600"/>
              </a:spcAft>
              <a:buSzPct val="75000"/>
              <a:buFont typeface="Arial" pitchFamily="34" charset="0"/>
              <a:buChar char="•"/>
              <a:defRPr sz="2600" baseline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en-GB" dirty="0"/>
              <a:t>Click here to add bullets (set in Arial 30pt regular).</a:t>
            </a:r>
          </a:p>
          <a:p>
            <a:pPr lvl="1"/>
            <a:r>
              <a:rPr lang="en-GB" dirty="0"/>
              <a:t>Next level bullet point</a:t>
            </a:r>
          </a:p>
          <a:p>
            <a:pPr lvl="0"/>
            <a:r>
              <a:rPr lang="en-GB" dirty="0"/>
              <a:t>Please keep bullets short and to the point</a:t>
            </a:r>
          </a:p>
          <a:p>
            <a:pPr lvl="1"/>
            <a:r>
              <a:rPr lang="en-GB" dirty="0"/>
              <a:t>Next level bullet point</a:t>
            </a:r>
          </a:p>
          <a:p>
            <a:pPr lvl="0"/>
            <a:r>
              <a:rPr lang="en-GB" dirty="0"/>
              <a:t>And try not to have more than 5 on a slide if at all possible</a:t>
            </a:r>
          </a:p>
          <a:p>
            <a:pPr lvl="0"/>
            <a:r>
              <a:rPr lang="en-GB" dirty="0"/>
              <a:t>x</a:t>
            </a:r>
          </a:p>
          <a:p>
            <a:pPr lvl="0"/>
            <a:r>
              <a:rPr lang="en-GB" dirty="0"/>
              <a:t>y </a:t>
            </a:r>
            <a:br>
              <a:rPr lang="en-GB" dirty="0"/>
            </a:b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/>
              <a:t>Type any publication references here</a:t>
            </a:r>
          </a:p>
        </p:txBody>
      </p:sp>
    </p:spTree>
    <p:extLst>
      <p:ext uri="{BB962C8B-B14F-4D97-AF65-F5344CB8AC3E}">
        <p14:creationId xmlns:p14="http://schemas.microsoft.com/office/powerpoint/2010/main" val="3969474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11.12.19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oncert-h2020.eu/en/Publication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5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0.emf"/><Relationship Id="rId5" Type="http://schemas.openxmlformats.org/officeDocument/2006/relationships/image" Target="../media/image49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concert-h2020.eu/en/Publications" TargetMode="External"/><Relationship Id="rId4" Type="http://schemas.openxmlformats.org/officeDocument/2006/relationships/image" Target="../media/image24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3.emf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hyperlink" Target="https://concert-h2020.eu/en/Publication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oncert-h2020.eu/en/Publication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59024" y="1484781"/>
            <a:ext cx="8784976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3600" b="1" dirty="0">
                <a:solidFill>
                  <a:srgbClr val="00B050"/>
                </a:solidFill>
              </a:rPr>
              <a:t>WP3 Radioecological modelling: fit for purpose an overview of WP3</a:t>
            </a:r>
            <a:endParaRPr lang="en-GB" sz="3600" dirty="0">
              <a:solidFill>
                <a:srgbClr val="00B050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48318" y="2065251"/>
            <a:ext cx="8784976" cy="116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en-GB" sz="1600" b="1" u="sng" dirty="0">
                <a:solidFill>
                  <a:srgbClr val="0070C0"/>
                </a:solidFill>
              </a:rPr>
              <a:t>Nick Beresford</a:t>
            </a:r>
            <a:r>
              <a:rPr lang="en-GB" sz="1600" b="1" dirty="0"/>
              <a:t>, Talal </a:t>
            </a:r>
            <a:r>
              <a:rPr lang="en-GB" sz="1600" b="1" dirty="0" err="1"/>
              <a:t>Almahayni</a:t>
            </a:r>
            <a:r>
              <a:rPr lang="en-GB" sz="1600" b="1" dirty="0"/>
              <a:t>, Catherine Barnett, Justin Brown, Jacky Chaplow, Ali Hosseini, Javier </a:t>
            </a:r>
            <a:r>
              <a:rPr lang="en-GB" sz="1600" b="1" dirty="0" err="1"/>
              <a:t>Guillién</a:t>
            </a:r>
            <a:r>
              <a:rPr lang="en-GB" sz="1600" b="1" dirty="0"/>
              <a:t>, Ole-Christian Lind, Steve Lofts, </a:t>
            </a:r>
            <a:r>
              <a:rPr lang="en-GB" sz="1600" b="1" u="sng" dirty="0">
                <a:solidFill>
                  <a:srgbClr val="0070C0"/>
                </a:solidFill>
              </a:rPr>
              <a:t>Deborah Oughton</a:t>
            </a:r>
            <a:r>
              <a:rPr lang="en-GB" sz="1600" b="1" dirty="0"/>
              <a:t>, </a:t>
            </a:r>
            <a:r>
              <a:rPr lang="de-DE" sz="1600" b="1" dirty="0"/>
              <a:t>Francisco Gómez Polo, </a:t>
            </a:r>
            <a:r>
              <a:rPr lang="en-GB" sz="1600" b="1" dirty="0"/>
              <a:t>Danyl Perez, Almudena Real, Håvard Thørring, Lieve Sweeck, Claire Wells &amp; Keiko Tagami (</a:t>
            </a:r>
            <a:r>
              <a:rPr lang="en-GB" sz="1600" b="1" dirty="0">
                <a:solidFill>
                  <a:srgbClr val="0070C0"/>
                </a:solidFill>
              </a:rPr>
              <a:t>NIRS, Japan, </a:t>
            </a:r>
            <a:r>
              <a:rPr lang="de-DE" sz="1600" b="1" dirty="0">
                <a:solidFill>
                  <a:srgbClr val="0070C0"/>
                </a:solidFill>
              </a:rPr>
              <a:t>scientific advisor to WP3</a:t>
            </a:r>
            <a:r>
              <a:rPr lang="de-DE" sz="1600" b="1" dirty="0"/>
              <a:t>)</a:t>
            </a:r>
            <a:endParaRPr lang="de-DE" altLang="de-DE" sz="1600" b="1" noProof="1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1049" y="3862033"/>
            <a:ext cx="1139515" cy="108622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4208" y="3942868"/>
            <a:ext cx="1445707" cy="105068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4651" y="5218383"/>
            <a:ext cx="2446729" cy="58688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4411" y="5218383"/>
            <a:ext cx="1952793" cy="58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18" y="3854220"/>
            <a:ext cx="2707817" cy="726908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467" y="4993548"/>
            <a:ext cx="2674979" cy="625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3600" dirty="0">
                <a:solidFill>
                  <a:srgbClr val="00B050"/>
                </a:solidFill>
              </a:rPr>
              <a:t>Ecosys-87/FDMT in ECOLEGO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196752"/>
            <a:ext cx="619268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Readily allows:</a:t>
            </a:r>
          </a:p>
          <a:p>
            <a:endParaRPr lang="en-GB" sz="2400" dirty="0">
              <a:solidFill>
                <a:srgbClr val="0070C0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Probabilistic simulations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Sensitivity/uncertainty analysis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Adding alternative models, e.g.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Cs soil-plant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‘hot particles’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 err="1"/>
              <a:t>Sr</a:t>
            </a:r>
            <a:r>
              <a:rPr lang="en-GB" sz="2400" dirty="0"/>
              <a:t> soil plant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/>
          </a:p>
          <a:p>
            <a:pPr lvl="1">
              <a:spcAft>
                <a:spcPts val="600"/>
              </a:spcAft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Accounting for regional parameters</a:t>
            </a:r>
          </a:p>
          <a:p>
            <a:endParaRPr lang="en-GB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10817" y="5991898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rgbClr val="0070C0"/>
                </a:solidFill>
              </a:rPr>
              <a:t>Deliverables 9.13; 9.15; 9.16      </a:t>
            </a:r>
            <a:r>
              <a:rPr lang="en-GB" sz="1400" dirty="0">
                <a:solidFill>
                  <a:srgbClr val="0070C0"/>
                </a:solidFill>
                <a:hlinkClick r:id="rId3"/>
              </a:rPr>
              <a:t>https://concert-h2020.eu/en/Publications</a:t>
            </a:r>
            <a:endParaRPr lang="en-GB" sz="1400" i="1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152" y="1196752"/>
            <a:ext cx="2976330" cy="50014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6512" y="3284984"/>
            <a:ext cx="1640680" cy="221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366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294" y="2140446"/>
            <a:ext cx="5760640" cy="23762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solidFill>
                  <a:srgbClr val="00B050"/>
                </a:solidFill>
              </a:rPr>
              <a:t>Biological half-life database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3" y="1198563"/>
            <a:ext cx="8356600" cy="790277"/>
          </a:xfrm>
        </p:spPr>
        <p:txBody>
          <a:bodyPr/>
          <a:lstStyle/>
          <a:p>
            <a:r>
              <a:rPr lang="en-GB" dirty="0"/>
              <a:t>Biological half-life database established for farm animal (products)</a:t>
            </a:r>
          </a:p>
          <a:p>
            <a:pPr marL="476250" lvl="1" indent="0">
              <a:buNone/>
            </a:pPr>
            <a:r>
              <a:rPr lang="en-US" sz="2000" b="1" dirty="0">
                <a:solidFill>
                  <a:srgbClr val="0070C0"/>
                </a:solidFill>
                <a:ea typeface="+mn-ea"/>
                <a:cs typeface="+mn-cs"/>
              </a:rPr>
              <a:t>&gt;600 entries</a:t>
            </a:r>
          </a:p>
          <a:p>
            <a:pPr marL="476250" lvl="1" indent="0">
              <a:buNone/>
            </a:pPr>
            <a:endParaRPr lang="en-US" sz="2000" b="1" dirty="0">
              <a:solidFill>
                <a:srgbClr val="FF0000"/>
              </a:solidFill>
              <a:ea typeface="+mn-ea"/>
              <a:cs typeface="+mn-cs"/>
            </a:endParaRP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8" y="1644749"/>
            <a:ext cx="3299666" cy="4431375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83912" y="4941168"/>
            <a:ext cx="5270045" cy="1282247"/>
            <a:chOff x="179512" y="5013176"/>
            <a:chExt cx="5270045" cy="128224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512" y="5013176"/>
              <a:ext cx="1691992" cy="126899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6542" y="5013176"/>
              <a:ext cx="1923371" cy="128224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894" y="5013176"/>
              <a:ext cx="1709663" cy="12822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04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167642" y="2348880"/>
            <a:ext cx="4752528" cy="318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latin typeface="Arial Narrow" panose="020B0606020202030204" pitchFamily="34" charset="0"/>
              </a:rPr>
              <a:t>Spraying and sampling:</a:t>
            </a:r>
            <a:endParaRPr lang="en-GB" sz="2800" b="1" dirty="0">
              <a:latin typeface="Arial Narrow" panose="020B0606020202030204" pitchFamily="34" charset="0"/>
            </a:endParaRPr>
          </a:p>
          <a:p>
            <a:endParaRPr lang="en-GB" sz="2400" dirty="0">
              <a:latin typeface="Arial Narrow" panose="020B0606020202030204" pitchFamily="34" charset="0"/>
            </a:endParaRPr>
          </a:p>
          <a:p>
            <a:r>
              <a:rPr lang="en-GB" sz="2400" dirty="0">
                <a:latin typeface="Arial Narrow" panose="020B0606020202030204" pitchFamily="34" charset="0"/>
              </a:rPr>
              <a:t>2016, 2017 - Grass and barley (three times during the growing season, June-August)</a:t>
            </a:r>
          </a:p>
          <a:p>
            <a:r>
              <a:rPr lang="en-GB" sz="2400" dirty="0">
                <a:latin typeface="Arial Narrow" panose="020B0606020202030204" pitchFamily="34" charset="0"/>
              </a:rPr>
              <a:t>2018 	Grass and potatoes (one spray) 2019	Grass, potatoes &amp; strawberries</a:t>
            </a:r>
          </a:p>
          <a:p>
            <a:endParaRPr lang="en-GB" sz="2400" dirty="0">
              <a:latin typeface="Arial Narrow" panose="020B0606020202030204" pitchFamily="34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51520" y="273219"/>
            <a:ext cx="4966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9D7F"/>
                </a:solidFill>
                <a:latin typeface="Arial Narrow" panose="020B0606020202030204" pitchFamily="34" charset="0"/>
              </a:rPr>
              <a:t>Impact of stable I and climate on I transfer to crops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4128" y="3261699"/>
            <a:ext cx="3187575" cy="2981420"/>
          </a:xfrm>
          <a:prstGeom prst="rect">
            <a:avLst/>
          </a:prstGeom>
        </p:spPr>
      </p:pic>
      <p:pic>
        <p:nvPicPr>
          <p:cNvPr id="9" name="Bild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7" y="1084681"/>
            <a:ext cx="3187575" cy="21273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7642" y="131733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i="1" dirty="0">
                <a:solidFill>
                  <a:srgbClr val="0070C0"/>
                </a:solidFill>
                <a:latin typeface="Arial Narrow" panose="020B0606020202030204" pitchFamily="34" charset="0"/>
              </a:rPr>
              <a:t>Two field sites: </a:t>
            </a:r>
            <a:r>
              <a:rPr lang="en-GB" sz="2400" i="1" dirty="0" err="1">
                <a:solidFill>
                  <a:srgbClr val="0070C0"/>
                </a:solidFill>
                <a:latin typeface="Arial Narrow" panose="020B0606020202030204" pitchFamily="34" charset="0"/>
              </a:rPr>
              <a:t>Apelsvoll</a:t>
            </a:r>
            <a:r>
              <a:rPr lang="en-GB" sz="2400" i="1" dirty="0">
                <a:solidFill>
                  <a:srgbClr val="0070C0"/>
                </a:solidFill>
                <a:latin typeface="Arial Narrow" panose="020B0606020202030204" pitchFamily="34" charset="0"/>
              </a:rPr>
              <a:t> (inland, low I) and </a:t>
            </a:r>
            <a:r>
              <a:rPr lang="en-GB" sz="2400" i="1" dirty="0" err="1">
                <a:solidFill>
                  <a:srgbClr val="0070C0"/>
                </a:solidFill>
                <a:latin typeface="Arial Narrow" panose="020B0606020202030204" pitchFamily="34" charset="0"/>
              </a:rPr>
              <a:t>Fureneset</a:t>
            </a:r>
            <a:r>
              <a:rPr lang="en-GB" sz="2400" i="1" dirty="0">
                <a:solidFill>
                  <a:srgbClr val="0070C0"/>
                </a:solidFill>
                <a:latin typeface="Arial Narrow" panose="020B0606020202030204" pitchFamily="34" charset="0"/>
              </a:rPr>
              <a:t> (coastal, high I)</a:t>
            </a:r>
          </a:p>
        </p:txBody>
      </p:sp>
    </p:spTree>
    <p:extLst>
      <p:ext uri="{BB962C8B-B14F-4D97-AF65-F5344CB8AC3E}">
        <p14:creationId xmlns:p14="http://schemas.microsoft.com/office/powerpoint/2010/main" val="411585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9" name="Bild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9670" y="345077"/>
            <a:ext cx="962436" cy="64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ktangel 5"/>
          <p:cNvSpPr/>
          <p:nvPr/>
        </p:nvSpPr>
        <p:spPr>
          <a:xfrm>
            <a:off x="395392" y="1334623"/>
            <a:ext cx="8268695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I-131 concentration in grass and barley at both sites </a:t>
            </a:r>
            <a:r>
              <a:rPr lang="en-US" sz="2400" u="sng" dirty="0">
                <a:latin typeface="Arial Narrow" panose="020B0606020202030204" pitchFamily="34" charset="0"/>
              </a:rPr>
              <a:t>dominated by changes in biomass</a:t>
            </a:r>
            <a:r>
              <a:rPr lang="en-US" sz="2400" dirty="0">
                <a:latin typeface="Arial Narrow" panose="020B0606020202030204" pitchFamily="34" charset="0"/>
              </a:rPr>
              <a:t>. </a:t>
            </a:r>
          </a:p>
          <a:p>
            <a:r>
              <a:rPr lang="en-US" sz="2400" dirty="0">
                <a:latin typeface="Arial Narrow" panose="020B0606020202030204" pitchFamily="34" charset="0"/>
              </a:rPr>
              <a:t>No evidence of a difference in transfer between sites (with high and low iodine status).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51521" y="236366"/>
            <a:ext cx="7205510" cy="880036"/>
          </a:xfrm>
        </p:spPr>
        <p:txBody>
          <a:bodyPr/>
          <a:lstStyle/>
          <a:p>
            <a:r>
              <a:rPr lang="nb-NO" sz="2800" dirty="0">
                <a:solidFill>
                  <a:srgbClr val="00AC93"/>
                </a:solidFill>
              </a:rPr>
              <a:t>I-131 DPM/g grass (decay corrected) </a:t>
            </a:r>
            <a:br>
              <a:rPr lang="nb-NO" sz="2800" dirty="0">
                <a:solidFill>
                  <a:srgbClr val="00AC93"/>
                </a:solidFill>
              </a:rPr>
            </a:br>
            <a:endParaRPr lang="en-US" sz="2800" dirty="0">
              <a:solidFill>
                <a:srgbClr val="00AC93"/>
              </a:solidFill>
            </a:endParaRPr>
          </a:p>
        </p:txBody>
      </p:sp>
      <p:graphicFrame>
        <p:nvGraphicFramePr>
          <p:cNvPr id="18" name="Diagram 17"/>
          <p:cNvGraphicFramePr>
            <a:graphicFrameLocks/>
          </p:cNvGraphicFramePr>
          <p:nvPr>
            <p:extLst/>
          </p:nvPr>
        </p:nvGraphicFramePr>
        <p:xfrm>
          <a:off x="107504" y="3122505"/>
          <a:ext cx="3024336" cy="2520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Diagram 21"/>
          <p:cNvGraphicFramePr>
            <a:graphicFrameLocks/>
          </p:cNvGraphicFramePr>
          <p:nvPr>
            <p:extLst/>
          </p:nvPr>
        </p:nvGraphicFramePr>
        <p:xfrm>
          <a:off x="3203848" y="3097439"/>
          <a:ext cx="3024336" cy="2958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Diagram 23"/>
          <p:cNvGraphicFramePr>
            <a:graphicFrameLocks/>
          </p:cNvGraphicFramePr>
          <p:nvPr>
            <p:extLst/>
          </p:nvPr>
        </p:nvGraphicFramePr>
        <p:xfrm>
          <a:off x="6228184" y="3097439"/>
          <a:ext cx="2907511" cy="2949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665318" y="5733256"/>
            <a:ext cx="20681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2400" dirty="0">
                <a:solidFill>
                  <a:srgbClr val="00AC93"/>
                </a:solidFill>
              </a:rPr>
              <a:t>Apelsvoll site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43195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23528" y="628824"/>
            <a:ext cx="6989487" cy="369332"/>
          </a:xfrm>
        </p:spPr>
        <p:txBody>
          <a:bodyPr/>
          <a:lstStyle/>
          <a:p>
            <a:r>
              <a:rPr lang="nb-NO" dirty="0">
                <a:solidFill>
                  <a:srgbClr val="00AC93"/>
                </a:solidFill>
              </a:rPr>
              <a:t>«Vulnerable </a:t>
            </a:r>
            <a:r>
              <a:rPr lang="nb-NO" dirty="0" err="1">
                <a:solidFill>
                  <a:srgbClr val="00AC93"/>
                </a:solidFill>
              </a:rPr>
              <a:t>crops</a:t>
            </a:r>
            <a:r>
              <a:rPr lang="nb-NO" dirty="0">
                <a:solidFill>
                  <a:srgbClr val="00AC93"/>
                </a:solidFill>
              </a:rPr>
              <a:t>»: Short </a:t>
            </a:r>
            <a:r>
              <a:rPr lang="nb-NO" dirty="0" err="1">
                <a:solidFill>
                  <a:srgbClr val="00AC93"/>
                </a:solidFill>
              </a:rPr>
              <a:t>deposition</a:t>
            </a:r>
            <a:r>
              <a:rPr lang="nb-NO" dirty="0">
                <a:solidFill>
                  <a:srgbClr val="00AC93"/>
                </a:solidFill>
              </a:rPr>
              <a:t> to Harvest (</a:t>
            </a:r>
            <a:r>
              <a:rPr lang="nb-NO" dirty="0" err="1">
                <a:solidFill>
                  <a:srgbClr val="00AC93"/>
                </a:solidFill>
              </a:rPr>
              <a:t>Potato</a:t>
            </a:r>
            <a:r>
              <a:rPr lang="nb-NO" dirty="0">
                <a:solidFill>
                  <a:srgbClr val="00AC93"/>
                </a:solidFill>
              </a:rPr>
              <a:t> and Strawberries) </a:t>
            </a:r>
            <a:endParaRPr lang="en-US" dirty="0">
              <a:solidFill>
                <a:srgbClr val="00AC93"/>
              </a:solidFill>
            </a:endParaRPr>
          </a:p>
        </p:txBody>
      </p:sp>
      <p:sp>
        <p:nvSpPr>
          <p:cNvPr id="25" name="Rektangel 24"/>
          <p:cNvSpPr/>
          <p:nvPr/>
        </p:nvSpPr>
        <p:spPr>
          <a:xfrm>
            <a:off x="241691" y="1488483"/>
            <a:ext cx="5344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Low but measurable transfer from foliage to  potatoes (ca: 50:50 </a:t>
            </a:r>
            <a:r>
              <a:rPr lang="en-US" sz="2400" dirty="0" err="1">
                <a:latin typeface="Arial Narrow" panose="020B0606020202030204" pitchFamily="34" charset="0"/>
              </a:rPr>
              <a:t>peel:flesh</a:t>
            </a:r>
            <a:r>
              <a:rPr lang="en-US" sz="2400" dirty="0">
                <a:latin typeface="Arial Narrow" panose="020B0606020202030204" pitchFamily="34" charset="0"/>
              </a:rPr>
              <a:t>) during 3 weeks</a:t>
            </a:r>
          </a:p>
          <a:p>
            <a:r>
              <a:rPr lang="en-US" sz="2400" dirty="0">
                <a:latin typeface="Arial Narrow" panose="020B0606020202030204" pitchFamily="34" charset="0"/>
              </a:rPr>
              <a:t>	</a:t>
            </a:r>
          </a:p>
          <a:p>
            <a:endParaRPr lang="en-US" sz="2400" dirty="0">
              <a:latin typeface="Arial Narrow" panose="020B0606020202030204" pitchFamily="34" charset="0"/>
            </a:endParaRPr>
          </a:p>
          <a:p>
            <a:endParaRPr lang="en-US" sz="2400" dirty="0">
              <a:latin typeface="Arial Narrow" panose="020B0606020202030204" pitchFamily="34" charset="0"/>
            </a:endParaRPr>
          </a:p>
          <a:p>
            <a:endParaRPr lang="en-US" sz="2400" dirty="0">
              <a:latin typeface="Arial Narrow" panose="020B0606020202030204" pitchFamily="34" charset="0"/>
            </a:endParaRPr>
          </a:p>
          <a:p>
            <a:r>
              <a:rPr lang="en-US" sz="2400" dirty="0">
                <a:latin typeface="Arial Narrow" panose="020B0606020202030204" pitchFamily="34" charset="0"/>
              </a:rPr>
              <a:t>	</a:t>
            </a:r>
          </a:p>
          <a:p>
            <a:endParaRPr lang="en-US" sz="2400" dirty="0">
              <a:latin typeface="Arial Narrow" panose="020B0606020202030204" pitchFamily="34" charset="0"/>
            </a:endParaRPr>
          </a:p>
          <a:p>
            <a:endParaRPr lang="en-US" sz="2400" dirty="0">
              <a:latin typeface="Arial Narrow" panose="020B0606020202030204" pitchFamily="34" charset="0"/>
            </a:endParaRPr>
          </a:p>
          <a:p>
            <a:endParaRPr lang="en-US" sz="2400" dirty="0">
              <a:latin typeface="Arial Narrow" panose="020B0606020202030204" pitchFamily="34" charset="0"/>
            </a:endParaRPr>
          </a:p>
        </p:txBody>
      </p:sp>
      <p:pic>
        <p:nvPicPr>
          <p:cNvPr id="7" name="Bild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591" y="3753544"/>
            <a:ext cx="2147727" cy="1520591"/>
          </a:xfrm>
          <a:prstGeom prst="rect">
            <a:avLst/>
          </a:prstGeom>
        </p:spPr>
      </p:pic>
      <p:grpSp>
        <p:nvGrpSpPr>
          <p:cNvPr id="8" name="Gruppe 24">
            <a:extLst>
              <a:ext uri="{FF2B5EF4-FFF2-40B4-BE49-F238E27FC236}">
                <a16:creationId xmlns:a16="http://schemas.microsoft.com/office/drawing/2014/main" id="{16356052-F35D-40FA-B918-66A622E78689}"/>
              </a:ext>
            </a:extLst>
          </p:cNvPr>
          <p:cNvGrpSpPr/>
          <p:nvPr/>
        </p:nvGrpSpPr>
        <p:grpSpPr>
          <a:xfrm>
            <a:off x="3486168" y="2708920"/>
            <a:ext cx="4614224" cy="3281596"/>
            <a:chOff x="0" y="0"/>
            <a:chExt cx="4572000" cy="2743200"/>
          </a:xfrm>
        </p:grpSpPr>
        <p:graphicFrame>
          <p:nvGraphicFramePr>
            <p:cNvPr id="9" name="Diagram 25">
              <a:extLst>
                <a:ext uri="{FF2B5EF4-FFF2-40B4-BE49-F238E27FC236}">
                  <a16:creationId xmlns:a16="http://schemas.microsoft.com/office/drawing/2014/main" id="{9669ED20-649B-43FC-AA86-805EE01BFB42}"/>
                </a:ext>
              </a:extLst>
            </p:cNvPr>
            <p:cNvGraphicFramePr/>
            <p:nvPr>
              <p:extLst/>
            </p:nvPr>
          </p:nvGraphicFramePr>
          <p:xfrm>
            <a:off x="0" y="0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0" name="TekstSylinder 7">
              <a:extLst>
                <a:ext uri="{FF2B5EF4-FFF2-40B4-BE49-F238E27FC236}">
                  <a16:creationId xmlns:a16="http://schemas.microsoft.com/office/drawing/2014/main" id="{ED9E1316-EEE0-4450-8A50-E75C3E364EF0}"/>
                </a:ext>
              </a:extLst>
            </p:cNvPr>
            <p:cNvSpPr txBox="1"/>
            <p:nvPr/>
          </p:nvSpPr>
          <p:spPr>
            <a:xfrm>
              <a:off x="1494997" y="795338"/>
              <a:ext cx="929115" cy="238125"/>
            </a:xfrm>
            <a:prstGeom prst="rect">
              <a:avLst/>
            </a:prstGeom>
            <a:solidFill>
              <a:schemeClr val="lt1"/>
            </a:solidFill>
            <a:ln w="9525" cmpd="sng">
              <a:solidFill>
                <a:schemeClr val="lt1">
                  <a:shade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b-NO" sz="1400" dirty="0" err="1"/>
                <a:t>Apelsvoll</a:t>
              </a:r>
              <a:endParaRPr lang="nb-NO" sz="1400" dirty="0"/>
            </a:p>
          </p:txBody>
        </p:sp>
        <p:sp>
          <p:nvSpPr>
            <p:cNvPr id="11" name="TekstSylinder 8">
              <a:extLst>
                <a:ext uri="{FF2B5EF4-FFF2-40B4-BE49-F238E27FC236}">
                  <a16:creationId xmlns:a16="http://schemas.microsoft.com/office/drawing/2014/main" id="{EAC9CFA6-D26E-4107-8B51-4143E9D3030A}"/>
                </a:ext>
              </a:extLst>
            </p:cNvPr>
            <p:cNvSpPr txBox="1"/>
            <p:nvPr/>
          </p:nvSpPr>
          <p:spPr>
            <a:xfrm>
              <a:off x="3104723" y="614363"/>
              <a:ext cx="1126274" cy="238125"/>
            </a:xfrm>
            <a:prstGeom prst="rect">
              <a:avLst/>
            </a:prstGeom>
            <a:solidFill>
              <a:schemeClr val="lt1"/>
            </a:solidFill>
            <a:ln w="9525" cmpd="sng">
              <a:solidFill>
                <a:schemeClr val="lt1">
                  <a:shade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b-NO" sz="1400" dirty="0" err="1"/>
                <a:t>Fureneset</a:t>
              </a:r>
              <a:endParaRPr lang="nb-NO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00332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23528" y="628824"/>
            <a:ext cx="6989487" cy="369332"/>
          </a:xfrm>
        </p:spPr>
        <p:txBody>
          <a:bodyPr/>
          <a:lstStyle/>
          <a:p>
            <a:r>
              <a:rPr lang="nb-NO" dirty="0">
                <a:solidFill>
                  <a:srgbClr val="00AC93"/>
                </a:solidFill>
              </a:rPr>
              <a:t>«Vulnerable </a:t>
            </a:r>
            <a:r>
              <a:rPr lang="nb-NO" dirty="0" err="1">
                <a:solidFill>
                  <a:srgbClr val="00AC93"/>
                </a:solidFill>
              </a:rPr>
              <a:t>crops</a:t>
            </a:r>
            <a:r>
              <a:rPr lang="nb-NO" dirty="0">
                <a:solidFill>
                  <a:srgbClr val="00AC93"/>
                </a:solidFill>
              </a:rPr>
              <a:t>»: Short </a:t>
            </a:r>
            <a:r>
              <a:rPr lang="nb-NO" dirty="0" err="1">
                <a:solidFill>
                  <a:srgbClr val="00AC93"/>
                </a:solidFill>
              </a:rPr>
              <a:t>deposition</a:t>
            </a:r>
            <a:r>
              <a:rPr lang="nb-NO" dirty="0">
                <a:solidFill>
                  <a:srgbClr val="00AC93"/>
                </a:solidFill>
              </a:rPr>
              <a:t> to Harvest (</a:t>
            </a:r>
            <a:r>
              <a:rPr lang="nb-NO" dirty="0" err="1">
                <a:solidFill>
                  <a:srgbClr val="00AC93"/>
                </a:solidFill>
              </a:rPr>
              <a:t>Potato</a:t>
            </a:r>
            <a:r>
              <a:rPr lang="nb-NO" dirty="0">
                <a:solidFill>
                  <a:srgbClr val="00AC93"/>
                </a:solidFill>
              </a:rPr>
              <a:t> and Strawberries) </a:t>
            </a:r>
            <a:endParaRPr lang="en-US" dirty="0">
              <a:solidFill>
                <a:srgbClr val="00AC93"/>
              </a:solidFill>
            </a:endParaRPr>
          </a:p>
        </p:txBody>
      </p:sp>
      <p:sp>
        <p:nvSpPr>
          <p:cNvPr id="25" name="Rektangel 24"/>
          <p:cNvSpPr/>
          <p:nvPr/>
        </p:nvSpPr>
        <p:spPr>
          <a:xfrm>
            <a:off x="291885" y="1120676"/>
            <a:ext cx="5344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Low but measurable transfer from flower to strawberries during 3 weeks</a:t>
            </a:r>
          </a:p>
          <a:p>
            <a:r>
              <a:rPr lang="en-US" sz="2400" dirty="0">
                <a:latin typeface="Arial Narrow" panose="020B0606020202030204" pitchFamily="34" charset="0"/>
              </a:rPr>
              <a:t>	</a:t>
            </a:r>
          </a:p>
          <a:p>
            <a:endParaRPr lang="en-US" sz="2400" dirty="0">
              <a:latin typeface="Arial Narrow" panose="020B0606020202030204" pitchFamily="34" charset="0"/>
            </a:endParaRPr>
          </a:p>
          <a:p>
            <a:endParaRPr lang="en-US" sz="2400" dirty="0">
              <a:latin typeface="Arial Narrow" panose="020B0606020202030204" pitchFamily="34" charset="0"/>
            </a:endParaRPr>
          </a:p>
          <a:p>
            <a:endParaRPr lang="en-US" sz="2400" dirty="0">
              <a:latin typeface="Arial Narrow" panose="020B0606020202030204" pitchFamily="34" charset="0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0649" y="1628800"/>
            <a:ext cx="1548172" cy="1032115"/>
          </a:xfrm>
          <a:prstGeom prst="rect">
            <a:avLst/>
          </a:prstGeom>
        </p:spPr>
      </p:pic>
      <p:graphicFrame>
        <p:nvGraphicFramePr>
          <p:cNvPr id="12" name="Diagram 43">
            <a:extLst>
              <a:ext uri="{FF2B5EF4-FFF2-40B4-BE49-F238E27FC236}">
                <a16:creationId xmlns:a16="http://schemas.microsoft.com/office/drawing/2014/main" id="{8ADBDF18-6F75-49B7-A13F-9CD85D76978A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732069" y="2852936"/>
          <a:ext cx="4464495" cy="3060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23B8F16-5093-4C61-B628-9B257C3E27AE}"/>
              </a:ext>
            </a:extLst>
          </p:cNvPr>
          <p:cNvSpPr txBox="1"/>
          <p:nvPr/>
        </p:nvSpPr>
        <p:spPr>
          <a:xfrm rot="16200000">
            <a:off x="168778" y="336685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/>
              <a:t>cps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7F1B6F-0060-4289-805E-E76CAAED5A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0895" y="1748849"/>
            <a:ext cx="3024240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43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640960" cy="561975"/>
          </a:xfrm>
        </p:spPr>
        <p:txBody>
          <a:bodyPr/>
          <a:lstStyle/>
          <a:p>
            <a:pPr algn="ctr"/>
            <a:br>
              <a:rPr lang="en-GB" sz="4000" i="1" dirty="0"/>
            </a:br>
            <a:r>
              <a:rPr lang="en-US" sz="4000" dirty="0"/>
              <a:t>Can process-based models reduce prediction uncertainties?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918635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00B050"/>
                </a:solidFill>
              </a:rPr>
              <a:t>What is a process-based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i="1" dirty="0"/>
              <a:t>Process-based models </a:t>
            </a:r>
            <a:r>
              <a:rPr lang="en-GB" b="1" i="1" u="sng" dirty="0">
                <a:solidFill>
                  <a:srgbClr val="FF0000"/>
                </a:solidFill>
              </a:rPr>
              <a:t>represent</a:t>
            </a:r>
            <a:r>
              <a:rPr lang="en-GB" i="1" dirty="0"/>
              <a:t> and simulate physiological and biogeochemical </a:t>
            </a:r>
            <a:r>
              <a:rPr lang="en-GB" b="1" i="1" u="sng" dirty="0">
                <a:solidFill>
                  <a:srgbClr val="FF0000"/>
                </a:solidFill>
              </a:rPr>
              <a:t>processes</a:t>
            </a:r>
            <a:r>
              <a:rPr lang="en-GB" i="1" dirty="0"/>
              <a:t> and their interactions with the abiotic environment (water, climate, and nutrients) ……… by </a:t>
            </a:r>
            <a:r>
              <a:rPr lang="en-GB" b="1" i="1" u="sng" dirty="0">
                <a:solidFill>
                  <a:srgbClr val="FF0000"/>
                </a:solidFill>
              </a:rPr>
              <a:t>using functional relationships</a:t>
            </a:r>
            <a:r>
              <a:rPr lang="en-GB" b="1" i="1" dirty="0">
                <a:solidFill>
                  <a:srgbClr val="FF0000"/>
                </a:solidFill>
              </a:rPr>
              <a:t> </a:t>
            </a:r>
            <a:r>
              <a:rPr lang="en-GB" dirty="0"/>
              <a:t>[</a:t>
            </a:r>
            <a:r>
              <a:rPr lang="en-GB" dirty="0" err="1"/>
              <a:t>Larocque</a:t>
            </a:r>
            <a:r>
              <a:rPr lang="en-GB" dirty="0"/>
              <a:t> et al.]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7" y="2924944"/>
            <a:ext cx="8928992" cy="30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95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00B050"/>
                </a:solidFill>
              </a:rPr>
              <a:t>What is a process-based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i="1" dirty="0"/>
              <a:t>Process-based models </a:t>
            </a:r>
            <a:r>
              <a:rPr lang="en-GB" b="1" i="1" u="sng" dirty="0">
                <a:solidFill>
                  <a:srgbClr val="FF0000"/>
                </a:solidFill>
              </a:rPr>
              <a:t>represent</a:t>
            </a:r>
            <a:r>
              <a:rPr lang="en-GB" i="1" dirty="0"/>
              <a:t> and simulate physiological and biogeochemical </a:t>
            </a:r>
            <a:r>
              <a:rPr lang="en-GB" b="1" i="1" u="sng" dirty="0">
                <a:solidFill>
                  <a:srgbClr val="FF0000"/>
                </a:solidFill>
              </a:rPr>
              <a:t>processes</a:t>
            </a:r>
            <a:r>
              <a:rPr lang="en-GB" i="1" dirty="0"/>
              <a:t> and their interactions with the abiotic environment (water, climate, and nutrients) ……… by using </a:t>
            </a:r>
            <a:r>
              <a:rPr lang="en-GB" b="1" i="1" u="sng" dirty="0">
                <a:solidFill>
                  <a:srgbClr val="FF0000"/>
                </a:solidFill>
              </a:rPr>
              <a:t>functional relationships</a:t>
            </a:r>
            <a:r>
              <a:rPr lang="en-GB" b="1" i="1" dirty="0">
                <a:solidFill>
                  <a:srgbClr val="FF0000"/>
                </a:solidFill>
              </a:rPr>
              <a:t> </a:t>
            </a:r>
            <a:r>
              <a:rPr lang="en-GB" dirty="0"/>
              <a:t>[</a:t>
            </a:r>
            <a:r>
              <a:rPr lang="en-GB" dirty="0" err="1"/>
              <a:t>Larocque</a:t>
            </a:r>
            <a:r>
              <a:rPr lang="en-GB" dirty="0"/>
              <a:t> et al.]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645" y="2492896"/>
            <a:ext cx="5907536" cy="3724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3861048"/>
            <a:ext cx="2808312" cy="210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028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0525" y="1052736"/>
            <a:ext cx="7493843" cy="50765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771748"/>
            <a:ext cx="6911975" cy="561975"/>
          </a:xfrm>
        </p:spPr>
        <p:txBody>
          <a:bodyPr/>
          <a:lstStyle/>
          <a:p>
            <a:pPr algn="ctr"/>
            <a:r>
              <a:rPr lang="en-GB" sz="3600" dirty="0">
                <a:solidFill>
                  <a:srgbClr val="00B050"/>
                </a:solidFill>
              </a:rPr>
              <a:t>Variability in empirical transfer values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76256" y="2996952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accent2">
                    <a:lumMod val="75000"/>
                  </a:schemeClr>
                </a:solidFill>
              </a:rPr>
              <a:t>Cs</a:t>
            </a:r>
          </a:p>
          <a:p>
            <a:pPr algn="ctr"/>
            <a:r>
              <a:rPr lang="en-GB" sz="2400" b="1" dirty="0">
                <a:solidFill>
                  <a:srgbClr val="00B050"/>
                </a:solidFill>
              </a:rPr>
              <a:t>IAEA TRS472</a:t>
            </a:r>
          </a:p>
        </p:txBody>
      </p:sp>
    </p:spTree>
    <p:extLst>
      <p:ext uri="{BB962C8B-B14F-4D97-AF65-F5344CB8AC3E}">
        <p14:creationId xmlns:p14="http://schemas.microsoft.com/office/powerpoint/2010/main" val="3313455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440160"/>
          </a:xfrm>
        </p:spPr>
        <p:txBody>
          <a:bodyPr/>
          <a:lstStyle/>
          <a:p>
            <a:pPr algn="ctr"/>
            <a:r>
              <a:rPr lang="en-GB" sz="4500" dirty="0"/>
              <a:t>Radioecological modelling: fit for purpose - why?</a:t>
            </a:r>
            <a:endParaRPr lang="en-US" sz="4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194421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700" i="1" dirty="0">
                <a:solidFill>
                  <a:schemeClr val="accent1">
                    <a:lumMod val="75000"/>
                  </a:schemeClr>
                </a:solidFill>
              </a:rPr>
              <a:t>Predictions made using </a:t>
            </a:r>
            <a:r>
              <a:rPr lang="en-US" sz="2700" i="1" dirty="0" err="1">
                <a:solidFill>
                  <a:schemeClr val="accent1">
                    <a:lumMod val="75000"/>
                  </a:schemeClr>
                </a:solidFill>
              </a:rPr>
              <a:t>radioecological</a:t>
            </a:r>
            <a:r>
              <a:rPr lang="en-US" sz="2700" i="1" dirty="0">
                <a:solidFill>
                  <a:schemeClr val="accent1">
                    <a:lumMod val="75000"/>
                  </a:schemeClr>
                </a:solidFill>
              </a:rPr>
              <a:t> models will be used in the early part of the transition phase to make longer-term decisions ……</a:t>
            </a:r>
          </a:p>
          <a:p>
            <a:pPr marL="0" indent="0" algn="ctr">
              <a:buNone/>
            </a:pPr>
            <a:r>
              <a:rPr lang="en-GB" sz="2700" i="1" dirty="0">
                <a:solidFill>
                  <a:schemeClr val="accent1">
                    <a:lumMod val="75000"/>
                  </a:schemeClr>
                </a:solidFill>
              </a:rPr>
              <a:t>…….</a:t>
            </a:r>
            <a:r>
              <a:rPr lang="en-US" sz="2700" i="1" dirty="0">
                <a:solidFill>
                  <a:schemeClr val="accent1">
                    <a:lumMod val="75000"/>
                  </a:schemeClr>
                </a:solidFill>
              </a:rPr>
              <a:t> models must be sufficiently robust and fit for purpose with uncertainties reduced</a:t>
            </a:r>
          </a:p>
        </p:txBody>
      </p:sp>
    </p:spTree>
    <p:extLst>
      <p:ext uri="{BB962C8B-B14F-4D97-AF65-F5344CB8AC3E}">
        <p14:creationId xmlns:p14="http://schemas.microsoft.com/office/powerpoint/2010/main" val="6750738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00B050"/>
                </a:solidFill>
              </a:rPr>
              <a:t>What is a process-based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i="1" dirty="0"/>
              <a:t>Process-based models </a:t>
            </a:r>
            <a:r>
              <a:rPr lang="en-GB" b="1" i="1" u="sng" dirty="0">
                <a:solidFill>
                  <a:srgbClr val="FF0000"/>
                </a:solidFill>
              </a:rPr>
              <a:t>represent</a:t>
            </a:r>
            <a:r>
              <a:rPr lang="en-GB" i="1" dirty="0"/>
              <a:t> and simulate physiological and biogeochemical </a:t>
            </a:r>
            <a:r>
              <a:rPr lang="en-GB" b="1" i="1" u="sng" dirty="0">
                <a:solidFill>
                  <a:srgbClr val="FF0000"/>
                </a:solidFill>
              </a:rPr>
              <a:t>processes</a:t>
            </a:r>
            <a:r>
              <a:rPr lang="en-GB" i="1" dirty="0"/>
              <a:t> and their interactions with the abiotic environment (water, climate, and nutrients) ……… by using </a:t>
            </a:r>
            <a:r>
              <a:rPr lang="en-GB" b="1" i="1" u="sng" dirty="0">
                <a:solidFill>
                  <a:srgbClr val="FF0000"/>
                </a:solidFill>
              </a:rPr>
              <a:t>functional relationships</a:t>
            </a:r>
            <a:r>
              <a:rPr lang="en-GB" b="1" i="1" dirty="0">
                <a:solidFill>
                  <a:srgbClr val="FF0000"/>
                </a:solidFill>
              </a:rPr>
              <a:t> </a:t>
            </a:r>
            <a:r>
              <a:rPr lang="en-GB" dirty="0"/>
              <a:t>[</a:t>
            </a:r>
            <a:r>
              <a:rPr lang="en-GB" dirty="0" err="1"/>
              <a:t>Larocque</a:t>
            </a:r>
            <a:r>
              <a:rPr lang="en-GB" dirty="0"/>
              <a:t> et al.]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645" y="2492896"/>
            <a:ext cx="5907536" cy="3724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3861048"/>
            <a:ext cx="2808312" cy="2106234"/>
          </a:xfrm>
          <a:prstGeom prst="rect">
            <a:avLst/>
          </a:prstGeom>
        </p:spPr>
      </p:pic>
      <p:sp>
        <p:nvSpPr>
          <p:cNvPr id="6" name="Multiply 5"/>
          <p:cNvSpPr/>
          <p:nvPr/>
        </p:nvSpPr>
        <p:spPr>
          <a:xfrm>
            <a:off x="1259632" y="2335140"/>
            <a:ext cx="7200800" cy="402529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49826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129317"/>
              </p:ext>
            </p:extLst>
          </p:nvPr>
        </p:nvGraphicFramePr>
        <p:xfrm>
          <a:off x="251520" y="168666"/>
          <a:ext cx="4104456" cy="4720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Chart" r:id="rId4" imgW="3804234" imgH="4377307" progId="Excel.Chart.8">
                  <p:embed/>
                </p:oleObj>
              </mc:Choice>
              <mc:Fallback>
                <p:oleObj name="Chart" r:id="rId4" imgW="3804234" imgH="4377307" progId="Excel.Chart.8">
                  <p:embed/>
                  <p:pic>
                    <p:nvPicPr>
                      <p:cNvPr id="13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68666"/>
                        <a:ext cx="4104456" cy="47204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5063" y="4612135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Smith et al.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4453" y="1120450"/>
            <a:ext cx="4422722" cy="27363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8104" y="3856754"/>
            <a:ext cx="2685562" cy="6480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61478" y="69351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/>
              <a:t>Beresford et al.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5073800"/>
            <a:ext cx="2880320" cy="118714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2984" y="4561856"/>
            <a:ext cx="2350682" cy="169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46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800" y="6381328"/>
            <a:ext cx="6911975" cy="561975"/>
          </a:xfrm>
        </p:spPr>
        <p:txBody>
          <a:bodyPr/>
          <a:lstStyle/>
          <a:p>
            <a:pPr algn="ctr"/>
            <a:r>
              <a:rPr lang="en-GB" sz="7200" dirty="0">
                <a:solidFill>
                  <a:srgbClr val="DCA01E"/>
                </a:solidFill>
              </a:rPr>
              <a:t>WP3 session </a:t>
            </a:r>
          </a:p>
        </p:txBody>
      </p:sp>
    </p:spTree>
    <p:extLst>
      <p:ext uri="{BB962C8B-B14F-4D97-AF65-F5344CB8AC3E}">
        <p14:creationId xmlns:p14="http://schemas.microsoft.com/office/powerpoint/2010/main" val="36206911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800" y="6381328"/>
            <a:ext cx="6911975" cy="561975"/>
          </a:xfrm>
        </p:spPr>
        <p:txBody>
          <a:bodyPr/>
          <a:lstStyle/>
          <a:p>
            <a:pPr algn="ctr"/>
            <a:r>
              <a:rPr lang="en-GB" sz="7200" dirty="0">
                <a:solidFill>
                  <a:srgbClr val="DCA01E"/>
                </a:solidFill>
              </a:rPr>
              <a:t>WP3 session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6632"/>
            <a:ext cx="5489710" cy="51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347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440160"/>
          </a:xfrm>
        </p:spPr>
        <p:txBody>
          <a:bodyPr/>
          <a:lstStyle/>
          <a:p>
            <a:pPr algn="ctr"/>
            <a:r>
              <a:rPr lang="en-GB" sz="4500" dirty="0"/>
              <a:t>Radioecological modelling: fit for purpose - why?</a:t>
            </a:r>
            <a:endParaRPr lang="en-US" sz="4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194421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700" i="1" dirty="0">
                <a:solidFill>
                  <a:schemeClr val="accent1">
                    <a:lumMod val="75000"/>
                  </a:schemeClr>
                </a:solidFill>
              </a:rPr>
              <a:t>Predictions made using </a:t>
            </a:r>
            <a:r>
              <a:rPr lang="en-US" sz="2700" i="1" dirty="0" err="1">
                <a:solidFill>
                  <a:schemeClr val="accent1">
                    <a:lumMod val="75000"/>
                  </a:schemeClr>
                </a:solidFill>
              </a:rPr>
              <a:t>radioecological</a:t>
            </a:r>
            <a:r>
              <a:rPr lang="en-US" sz="2700" i="1" dirty="0">
                <a:solidFill>
                  <a:schemeClr val="accent1">
                    <a:lumMod val="75000"/>
                  </a:schemeClr>
                </a:solidFill>
              </a:rPr>
              <a:t> models will be used in the early part of the transition phase to make longer-term decisions ……</a:t>
            </a:r>
          </a:p>
          <a:p>
            <a:pPr marL="0" indent="0" algn="ctr">
              <a:buNone/>
            </a:pPr>
            <a:r>
              <a:rPr lang="en-GB" sz="2700" i="1" dirty="0">
                <a:solidFill>
                  <a:schemeClr val="accent1">
                    <a:lumMod val="75000"/>
                  </a:schemeClr>
                </a:solidFill>
              </a:rPr>
              <a:t>…….</a:t>
            </a:r>
            <a:r>
              <a:rPr lang="en-US" sz="2700" i="1" dirty="0">
                <a:solidFill>
                  <a:schemeClr val="accent1">
                    <a:lumMod val="75000"/>
                  </a:schemeClr>
                </a:solidFill>
              </a:rPr>
              <a:t> models must be sufficiently </a:t>
            </a:r>
            <a:r>
              <a:rPr lang="en-US" sz="2700" i="1" strike="sngStrike" dirty="0">
                <a:solidFill>
                  <a:srgbClr val="FF0000"/>
                </a:solidFill>
              </a:rPr>
              <a:t>robust</a:t>
            </a:r>
            <a:r>
              <a:rPr lang="en-US" sz="2700" i="1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sz="2700" i="1" strike="sngStrike" dirty="0">
                <a:solidFill>
                  <a:srgbClr val="FF0000"/>
                </a:solidFill>
              </a:rPr>
              <a:t>fit for purpose</a:t>
            </a:r>
            <a:r>
              <a:rPr lang="en-US" sz="2700" i="1" dirty="0">
                <a:solidFill>
                  <a:schemeClr val="accent1">
                    <a:lumMod val="75000"/>
                  </a:schemeClr>
                </a:solidFill>
              </a:rPr>
              <a:t> with uncertainties reduced</a:t>
            </a:r>
          </a:p>
        </p:txBody>
      </p:sp>
    </p:spTree>
    <p:extLst>
      <p:ext uri="{BB962C8B-B14F-4D97-AF65-F5344CB8AC3E}">
        <p14:creationId xmlns:p14="http://schemas.microsoft.com/office/powerpoint/2010/main" val="2562228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8581" y="334552"/>
            <a:ext cx="8230557" cy="728663"/>
          </a:xfrm>
        </p:spPr>
        <p:txBody>
          <a:bodyPr/>
          <a:lstStyle/>
          <a:p>
            <a:r>
              <a:rPr lang="en-US" b="1" dirty="0" err="1">
                <a:solidFill>
                  <a:srgbClr val="00B050"/>
                </a:solidFill>
              </a:rPr>
              <a:t>Radioecological</a:t>
            </a:r>
            <a:r>
              <a:rPr lang="en-US" b="1" dirty="0">
                <a:solidFill>
                  <a:srgbClr val="00B050"/>
                </a:solidFill>
              </a:rPr>
              <a:t> modelling: fit for purpose</a:t>
            </a:r>
            <a:endParaRPr lang="en-GB" u="sng" dirty="0">
              <a:solidFill>
                <a:srgbClr val="00B050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32830" y="1440730"/>
            <a:ext cx="8757274" cy="124182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600" dirty="0"/>
              <a:t>Activities of the WP were</a:t>
            </a:r>
            <a:r>
              <a:rPr lang="en-GB" sz="3600" b="1" i="1" dirty="0"/>
              <a:t> </a:t>
            </a:r>
            <a:r>
              <a:rPr lang="en-GB" sz="3600" dirty="0"/>
              <a:t>in three broad areas: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5349" y="2734637"/>
            <a:ext cx="4346096" cy="32595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198" y="2708920"/>
            <a:ext cx="5220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accent2">
                    <a:lumMod val="75000"/>
                  </a:schemeClr>
                </a:solidFill>
              </a:rPr>
              <a:t>‘Improving models’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/>
              <a:t>‘Process based models’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accent2">
                    <a:lumMod val="75000"/>
                  </a:schemeClr>
                </a:solidFill>
              </a:rPr>
              <a:t>‘Hot particles’</a:t>
            </a:r>
          </a:p>
        </p:txBody>
      </p:sp>
    </p:spTree>
    <p:extLst>
      <p:ext uri="{BB962C8B-B14F-4D97-AF65-F5344CB8AC3E}">
        <p14:creationId xmlns:p14="http://schemas.microsoft.com/office/powerpoint/2010/main" val="673517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8581" y="334552"/>
            <a:ext cx="8230557" cy="728663"/>
          </a:xfrm>
        </p:spPr>
        <p:txBody>
          <a:bodyPr/>
          <a:lstStyle/>
          <a:p>
            <a:r>
              <a:rPr lang="en-US" b="1" dirty="0" err="1">
                <a:solidFill>
                  <a:srgbClr val="00B050"/>
                </a:solidFill>
              </a:rPr>
              <a:t>Radioecological</a:t>
            </a:r>
            <a:r>
              <a:rPr lang="en-US" b="1" dirty="0">
                <a:solidFill>
                  <a:srgbClr val="00B050"/>
                </a:solidFill>
              </a:rPr>
              <a:t> modelling: fit for purpose</a:t>
            </a:r>
            <a:endParaRPr lang="en-GB" u="sng" dirty="0">
              <a:solidFill>
                <a:srgbClr val="00B050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32830" y="1440730"/>
            <a:ext cx="8757274" cy="124182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600" dirty="0"/>
              <a:t>Activities of the WP were</a:t>
            </a:r>
            <a:r>
              <a:rPr lang="en-GB" sz="3600" b="1" i="1" dirty="0"/>
              <a:t> </a:t>
            </a:r>
            <a:r>
              <a:rPr lang="en-GB" sz="3600" dirty="0"/>
              <a:t>in three broad areas: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5349" y="2734637"/>
            <a:ext cx="4346096" cy="32595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198" y="2708920"/>
            <a:ext cx="5220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/>
              <a:t>‘Improving models’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/>
              <a:t>‘Process based models’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/>
              <a:t>‘Hot particles’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531" y="5043612"/>
            <a:ext cx="3926983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</a:rPr>
              <a:t>ALLIANCE Human Food Chain Roadmap</a:t>
            </a:r>
          </a:p>
        </p:txBody>
      </p:sp>
    </p:spTree>
    <p:extLst>
      <p:ext uri="{BB962C8B-B14F-4D97-AF65-F5344CB8AC3E}">
        <p14:creationId xmlns:p14="http://schemas.microsoft.com/office/powerpoint/2010/main" val="1431183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8640"/>
            <a:ext cx="9144000" cy="728663"/>
          </a:xfrm>
        </p:spPr>
        <p:txBody>
          <a:bodyPr/>
          <a:lstStyle/>
          <a:p>
            <a:r>
              <a:rPr lang="en-GB" b="1" i="1" dirty="0">
                <a:solidFill>
                  <a:srgbClr val="00B050"/>
                </a:solidFill>
              </a:rPr>
              <a:t>Improving models – FDMT </a:t>
            </a:r>
            <a:r>
              <a:rPr lang="en-GB" b="1" i="1" dirty="0" err="1">
                <a:solidFill>
                  <a:srgbClr val="00B050"/>
                </a:solidFill>
              </a:rPr>
              <a:t>JRodos</a:t>
            </a:r>
            <a:endParaRPr lang="en-GB" i="1" dirty="0">
              <a:solidFill>
                <a:srgbClr val="00B05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0" y="917303"/>
            <a:ext cx="5292080" cy="6164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FDMT(</a:t>
            </a:r>
            <a:r>
              <a:rPr lang="nb-NO" sz="2400" dirty="0"/>
              <a:t>Ecosys-87) </a:t>
            </a:r>
            <a:r>
              <a:rPr lang="en-US" sz="2400" dirty="0" err="1"/>
              <a:t>parameterisation</a:t>
            </a:r>
            <a:r>
              <a:rPr lang="en-US" sz="2400" dirty="0"/>
              <a:t> predates IAEA TRS364 handbook [replaced by TRS472 in 2010]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147052"/>
            <a:ext cx="3960608" cy="483385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3212976"/>
            <a:ext cx="4410352" cy="23042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0817" y="5991898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rgbClr val="0070C0"/>
                </a:solidFill>
              </a:rPr>
              <a:t>Deliverable 9.13      </a:t>
            </a:r>
            <a:r>
              <a:rPr lang="en-GB" sz="1400" dirty="0">
                <a:solidFill>
                  <a:srgbClr val="0070C0"/>
                </a:solidFill>
                <a:hlinkClick r:id="rId5"/>
              </a:rPr>
              <a:t>https://concert-h2020.eu/en/Publications</a:t>
            </a:r>
            <a:endParaRPr lang="en-GB" sz="14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84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8640"/>
            <a:ext cx="9144000" cy="728663"/>
          </a:xfrm>
        </p:spPr>
        <p:txBody>
          <a:bodyPr/>
          <a:lstStyle/>
          <a:p>
            <a:r>
              <a:rPr lang="en-GB" b="1" i="1" dirty="0">
                <a:solidFill>
                  <a:srgbClr val="00B050"/>
                </a:solidFill>
              </a:rPr>
              <a:t>Improving models</a:t>
            </a:r>
            <a:endParaRPr lang="en-GB" i="1" dirty="0">
              <a:solidFill>
                <a:srgbClr val="00B05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917303"/>
            <a:ext cx="2536981" cy="3096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8622" y="1700808"/>
            <a:ext cx="3240360" cy="194711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9225" y="1099721"/>
            <a:ext cx="2747918" cy="3887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976" y="4221086"/>
            <a:ext cx="2360517" cy="1770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9595" y="4221085"/>
            <a:ext cx="2360517" cy="17703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2164" y="5130718"/>
            <a:ext cx="2822039" cy="11693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817" y="5991898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rgbClr val="0070C0"/>
                </a:solidFill>
              </a:rPr>
              <a:t>Deliverable 9.14      </a:t>
            </a:r>
            <a:r>
              <a:rPr lang="en-GB" sz="1400" dirty="0">
                <a:solidFill>
                  <a:srgbClr val="0070C0"/>
                </a:solidFill>
                <a:hlinkClick r:id="rId9"/>
              </a:rPr>
              <a:t>https://concert-h2020.eu/en/Publications</a:t>
            </a:r>
            <a:endParaRPr lang="en-GB" sz="14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883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3600" dirty="0">
                <a:solidFill>
                  <a:srgbClr val="00B050"/>
                </a:solidFill>
              </a:rPr>
              <a:t>Ecosys-87/FDMT in ECOLEGO</a:t>
            </a:r>
          </a:p>
        </p:txBody>
      </p:sp>
      <p:pic>
        <p:nvPicPr>
          <p:cNvPr id="5" name="Bilde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268760"/>
            <a:ext cx="8640960" cy="43126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373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3600" dirty="0">
                <a:solidFill>
                  <a:srgbClr val="00B050"/>
                </a:solidFill>
              </a:rPr>
              <a:t>Ecosys-87/FDMT in ECOLEGO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196752"/>
            <a:ext cx="619268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Readily allows:</a:t>
            </a:r>
          </a:p>
          <a:p>
            <a:endParaRPr lang="en-GB" sz="2400" dirty="0">
              <a:solidFill>
                <a:srgbClr val="0070C0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Probabilistic simulations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Sensitivity/uncertainty analysis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Adding alternative models, e.g.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Cs soil-plant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‘hot particles’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 err="1"/>
              <a:t>Sr</a:t>
            </a:r>
            <a:r>
              <a:rPr lang="en-GB" sz="2400" dirty="0"/>
              <a:t> soil plant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/>
          </a:p>
          <a:p>
            <a:pPr lvl="1">
              <a:spcAft>
                <a:spcPts val="600"/>
              </a:spcAft>
            </a:pPr>
            <a:endParaRPr lang="en-GB" sz="2400" dirty="0"/>
          </a:p>
          <a:p>
            <a:endParaRPr lang="en-GB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10817" y="5991898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rgbClr val="0070C0"/>
                </a:solidFill>
              </a:rPr>
              <a:t>Deliverables 9.13; 9.15; 9.16      </a:t>
            </a:r>
            <a:r>
              <a:rPr lang="en-GB" sz="1400" dirty="0">
                <a:solidFill>
                  <a:srgbClr val="0070C0"/>
                </a:solidFill>
                <a:hlinkClick r:id="rId3"/>
              </a:rPr>
              <a:t>https://concert-h2020.eu/en/Publications</a:t>
            </a:r>
            <a:endParaRPr lang="en-GB" sz="1400" i="1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152" y="1196752"/>
            <a:ext cx="2976330" cy="500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18759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638</TotalTime>
  <Words>759</Words>
  <Application>Microsoft Macintosh PowerPoint</Application>
  <PresentationFormat>Affichage à l'écran (4:3)</PresentationFormat>
  <Paragraphs>120</Paragraphs>
  <Slides>23</Slides>
  <Notes>12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8" baseType="lpstr">
      <vt:lpstr>Arial</vt:lpstr>
      <vt:lpstr>Arial Narrow</vt:lpstr>
      <vt:lpstr>Interstate-Regular</vt:lpstr>
      <vt:lpstr>KIT-PPT_Master_en_2016</vt:lpstr>
      <vt:lpstr>Chart</vt:lpstr>
      <vt:lpstr>Présentation PowerPoint</vt:lpstr>
      <vt:lpstr>Radioecological modelling: fit for purpose - why?</vt:lpstr>
      <vt:lpstr>Radioecological modelling: fit for purpose - why?</vt:lpstr>
      <vt:lpstr>Présentation PowerPoint</vt:lpstr>
      <vt:lpstr>Présentation PowerPoint</vt:lpstr>
      <vt:lpstr>Présentation PowerPoint</vt:lpstr>
      <vt:lpstr>Présentation PowerPoint</vt:lpstr>
      <vt:lpstr>Ecosys-87/FDMT in ECOLEGO</vt:lpstr>
      <vt:lpstr>Ecosys-87/FDMT in ECOLEGO</vt:lpstr>
      <vt:lpstr>Ecosys-87/FDMT in ECOLEGO</vt:lpstr>
      <vt:lpstr>Biological half-life database</vt:lpstr>
      <vt:lpstr>Présentation PowerPoint</vt:lpstr>
      <vt:lpstr>I-131 DPM/g grass (decay corrected)  </vt:lpstr>
      <vt:lpstr>«Vulnerable crops»: Short deposition to Harvest (Potato and Strawberries) </vt:lpstr>
      <vt:lpstr>«Vulnerable crops»: Short deposition to Harvest (Potato and Strawberries) </vt:lpstr>
      <vt:lpstr> Can process-based models reduce prediction uncertainties?</vt:lpstr>
      <vt:lpstr>What is a process-based model</vt:lpstr>
      <vt:lpstr>What is a process-based model</vt:lpstr>
      <vt:lpstr>Variability in empirical transfer values </vt:lpstr>
      <vt:lpstr>What is a process-based model</vt:lpstr>
      <vt:lpstr>Présentation PowerPoint</vt:lpstr>
      <vt:lpstr>WP3 session </vt:lpstr>
      <vt:lpstr>WP3 session </vt:lpstr>
    </vt:vector>
  </TitlesOfParts>
  <Company>Karlsruhe Institute of Technology (KIT)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Eymeric Lafranque</cp:lastModifiedBy>
  <cp:revision>167</cp:revision>
  <dcterms:created xsi:type="dcterms:W3CDTF">2015-12-14T06:33:20Z</dcterms:created>
  <dcterms:modified xsi:type="dcterms:W3CDTF">2019-12-11T13:31:46Z</dcterms:modified>
</cp:coreProperties>
</file>