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97" r:id="rId5"/>
    <p:sldMasterId id="2147483699" r:id="rId6"/>
  </p:sldMasterIdLst>
  <p:notesMasterIdLst>
    <p:notesMasterId r:id="rId37"/>
  </p:notesMasterIdLst>
  <p:handoutMasterIdLst>
    <p:handoutMasterId r:id="rId38"/>
  </p:handoutMasterIdLst>
  <p:sldIdLst>
    <p:sldId id="264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3" r:id="rId16"/>
    <p:sldId id="305" r:id="rId17"/>
    <p:sldId id="266" r:id="rId18"/>
    <p:sldId id="271" r:id="rId19"/>
    <p:sldId id="267" r:id="rId20"/>
    <p:sldId id="268" r:id="rId21"/>
    <p:sldId id="273" r:id="rId22"/>
    <p:sldId id="270" r:id="rId23"/>
    <p:sldId id="277" r:id="rId24"/>
    <p:sldId id="278" r:id="rId25"/>
    <p:sldId id="276" r:id="rId26"/>
    <p:sldId id="275" r:id="rId27"/>
    <p:sldId id="307" r:id="rId28"/>
    <p:sldId id="285" r:id="rId29"/>
    <p:sldId id="283" r:id="rId30"/>
    <p:sldId id="291" r:id="rId31"/>
    <p:sldId id="290" r:id="rId32"/>
    <p:sldId id="306" r:id="rId33"/>
    <p:sldId id="308" r:id="rId34"/>
    <p:sldId id="310" r:id="rId35"/>
    <p:sldId id="312" r:id="rId3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82BE3C"/>
    <a:srgbClr val="5A6EB4"/>
    <a:srgbClr val="50AAE6"/>
    <a:srgbClr val="A00078"/>
    <a:srgbClr val="A01E28"/>
    <a:srgbClr val="A08232"/>
    <a:srgbClr val="DCA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9" autoAdjust="0"/>
    <p:restoredTop sz="91212" autoAdjust="0"/>
  </p:normalViewPr>
  <p:slideViewPr>
    <p:cSldViewPr>
      <p:cViewPr varScale="1">
        <p:scale>
          <a:sx n="115" d="100"/>
          <a:sy n="115" d="100"/>
        </p:scale>
        <p:origin x="56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Click here to type your title - Bullets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16" y="728663"/>
            <a:ext cx="9107488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360363" indent="-3603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0"/>
              </a:spcBef>
              <a:spcAft>
                <a:spcPts val="600"/>
              </a:spcAft>
              <a:buSzPct val="75000"/>
              <a:buFont typeface="Arial" pitchFamily="34" charset="0"/>
              <a:buChar char="•"/>
              <a:defRPr sz="2600" baseline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GB" dirty="0"/>
              <a:t>Click here to add bullets (set in Arial 30pt regular).</a:t>
            </a:r>
          </a:p>
          <a:p>
            <a:pPr lvl="1"/>
            <a:r>
              <a:rPr lang="en-GB" dirty="0"/>
              <a:t>Next level bullet point</a:t>
            </a:r>
          </a:p>
          <a:p>
            <a:pPr lvl="0"/>
            <a:r>
              <a:rPr lang="en-GB" dirty="0"/>
              <a:t>Please keep bullets short and to the point</a:t>
            </a:r>
          </a:p>
          <a:p>
            <a:pPr lvl="1"/>
            <a:r>
              <a:rPr lang="en-GB" dirty="0"/>
              <a:t>Next level bullet point</a:t>
            </a:r>
          </a:p>
          <a:p>
            <a:pPr lvl="0"/>
            <a:r>
              <a:rPr lang="en-GB" dirty="0"/>
              <a:t>And try not to have more than 5 on a slide if at all possible</a:t>
            </a:r>
          </a:p>
          <a:p>
            <a:pPr lvl="0"/>
            <a:r>
              <a:rPr lang="en-GB" dirty="0"/>
              <a:t>x</a:t>
            </a:r>
          </a:p>
          <a:p>
            <a:pPr lvl="0"/>
            <a:r>
              <a:rPr lang="en-GB" dirty="0"/>
              <a:t>y </a:t>
            </a:r>
            <a:br>
              <a:rPr lang="en-GB" dirty="0"/>
            </a:b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Type any publication references here</a:t>
            </a:r>
          </a:p>
        </p:txBody>
      </p:sp>
    </p:spTree>
    <p:extLst>
      <p:ext uri="{BB962C8B-B14F-4D97-AF65-F5344CB8AC3E}">
        <p14:creationId xmlns:p14="http://schemas.microsoft.com/office/powerpoint/2010/main" val="1677304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594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6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98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7" descr="TREE_Logo_PowerPoint_Foote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7544" y="5805264"/>
            <a:ext cx="2124000" cy="5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2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98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7" descr="TREE_Logo_PowerPoint_Foote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7544" y="5805264"/>
            <a:ext cx="2124000" cy="5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8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36568" y="2300808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4000" b="1" dirty="0">
                <a:solidFill>
                  <a:srgbClr val="00B050"/>
                </a:solidFill>
              </a:rPr>
              <a:t>Developing a process based approach to predicting </a:t>
            </a:r>
            <a:r>
              <a:rPr lang="en-US" altLang="de-DE" sz="4000" b="1" dirty="0" err="1">
                <a:solidFill>
                  <a:srgbClr val="00B050"/>
                </a:solidFill>
              </a:rPr>
              <a:t>Sr</a:t>
            </a:r>
            <a:r>
              <a:rPr lang="en-US" altLang="de-DE" sz="4000" b="1" dirty="0">
                <a:solidFill>
                  <a:srgbClr val="00B050"/>
                </a:solidFill>
              </a:rPr>
              <a:t> concentrations in plants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36568" y="2145441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endParaRPr lang="en-US" altLang="de-DE" sz="16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67067" y="383416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3200" i="1" dirty="0">
                <a:solidFill>
                  <a:schemeClr val="accent6">
                    <a:lumMod val="75000"/>
                  </a:schemeClr>
                </a:solidFill>
              </a:rPr>
              <a:t>Steve Lofts &amp;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3200" i="1" dirty="0">
                <a:solidFill>
                  <a:schemeClr val="accent6">
                    <a:lumMod val="75000"/>
                  </a:schemeClr>
                </a:solidFill>
              </a:rPr>
              <a:t>Nick Beresford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275" y="4064863"/>
            <a:ext cx="2515318" cy="1583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8264" y="3800205"/>
            <a:ext cx="1656184" cy="21825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227" y="5270461"/>
            <a:ext cx="1880568" cy="504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124744"/>
            <a:ext cx="3433870" cy="20667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124744"/>
            <a:ext cx="3534462" cy="20667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51" y="3573016"/>
            <a:ext cx="3433870" cy="20667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7944" y="3573016"/>
            <a:ext cx="3534462" cy="20667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1412776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SOS in log </a:t>
            </a:r>
            <a:r>
              <a:rPr lang="en-GB" sz="12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= 2.18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608" y="386104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SOS in log </a:t>
            </a:r>
            <a:r>
              <a:rPr lang="en-GB" sz="12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= 1.79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81710" y="2348880"/>
            <a:ext cx="165618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SOS in log </a:t>
            </a:r>
            <a:r>
              <a:rPr lang="en-GB" sz="12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= 432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81710" y="4797152"/>
            <a:ext cx="165618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SOS in log </a:t>
            </a:r>
            <a:r>
              <a:rPr lang="en-GB" sz="12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= 2.30</a:t>
            </a:r>
          </a:p>
        </p:txBody>
      </p:sp>
    </p:spTree>
    <p:extLst>
      <p:ext uri="{BB962C8B-B14F-4D97-AF65-F5344CB8AC3E}">
        <p14:creationId xmlns:p14="http://schemas.microsoft.com/office/powerpoint/2010/main" val="1619373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45058"/>
            <a:ext cx="6911975" cy="935385"/>
          </a:xfrm>
        </p:spPr>
        <p:txBody>
          <a:bodyPr/>
          <a:lstStyle/>
          <a:p>
            <a:r>
              <a:rPr lang="en-GB" dirty="0"/>
              <a:t>Application to plant media from CEH greenhouse study</a:t>
            </a:r>
            <a:br>
              <a:rPr lang="en-GB" dirty="0"/>
            </a:br>
            <a:r>
              <a:rPr lang="en-GB" sz="1000" dirty="0"/>
              <a:t> </a:t>
            </a:r>
            <a:br>
              <a:rPr lang="en-GB" dirty="0"/>
            </a:br>
            <a:r>
              <a:rPr lang="en-GB" sz="2000" b="0" dirty="0"/>
              <a:t>Clay SSA = 300 m</a:t>
            </a:r>
            <a:r>
              <a:rPr lang="en-GB" sz="2000" b="0" baseline="30000" dirty="0"/>
              <a:t>2</a:t>
            </a:r>
            <a:r>
              <a:rPr lang="en-GB" sz="2000" b="0" dirty="0"/>
              <a:t> g</a:t>
            </a:r>
            <a:r>
              <a:rPr lang="en-GB" sz="2000" b="0" baseline="30000" dirty="0"/>
              <a:t>-1</a:t>
            </a:r>
            <a:r>
              <a:rPr lang="en-GB" sz="2000" b="0" dirty="0"/>
              <a:t>, OM 75% of LOI</a:t>
            </a:r>
            <a:endParaRPr lang="en-GB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80443"/>
            <a:ext cx="3851055" cy="46192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101" y="1380443"/>
            <a:ext cx="3667671" cy="2204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101" y="3795156"/>
            <a:ext cx="3667671" cy="220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94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B050"/>
                </a:solidFill>
              </a:rPr>
              <a:t>Plant study: experiment - overview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73404" y="1348275"/>
            <a:ext cx="8403052" cy="4456989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rgbClr val="5A6EB4"/>
                </a:solidFill>
              </a:rPr>
              <a:t>Edible food crops &amp; grass grown in a range of soils</a:t>
            </a:r>
          </a:p>
          <a:p>
            <a:pPr marL="0" indent="0" algn="ctr">
              <a:buNone/>
            </a:pPr>
            <a:endParaRPr lang="en-GB" sz="2400" b="1" dirty="0"/>
          </a:p>
          <a:p>
            <a:pPr marL="0" indent="0">
              <a:buNone/>
            </a:pPr>
            <a:r>
              <a:rPr lang="en-GB" sz="2400" b="1" dirty="0"/>
              <a:t>Concurrent studies in UK (2018/19) &amp; Spain 2018</a:t>
            </a:r>
          </a:p>
          <a:p>
            <a:pPr marL="0" indent="0" algn="ctr">
              <a:buNone/>
            </a:pPr>
            <a:endParaRPr lang="en-GB" sz="2400" b="1" dirty="0"/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Soil</a:t>
            </a:r>
            <a:r>
              <a:rPr lang="en-GB" sz="2400" dirty="0"/>
              <a:t>: Bought from commercial supplier or collected from field sites (UK and Spain)</a:t>
            </a:r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Crops: </a:t>
            </a:r>
            <a:r>
              <a:rPr lang="en-GB" sz="2400" u="sng" dirty="0"/>
              <a:t>Grown to maturity</a:t>
            </a:r>
            <a:r>
              <a:rPr lang="en-GB" sz="2400" dirty="0"/>
              <a:t> in greenhouse or outside</a:t>
            </a:r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Irrigation &amp; pore waters: </a:t>
            </a:r>
            <a:r>
              <a:rPr lang="en-GB" sz="2400" dirty="0"/>
              <a:t>Water used for watering and pore waters were extracted from soil (using </a:t>
            </a:r>
            <a:r>
              <a:rPr lang="en-GB" sz="2400" dirty="0" err="1"/>
              <a:t>rhizons</a:t>
            </a:r>
            <a:r>
              <a:rPr lang="en-GB" sz="2400" dirty="0"/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14913">
            <a:off x="7930512" y="4450027"/>
            <a:ext cx="605558" cy="17763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192839"/>
            <a:ext cx="1445707" cy="10506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56418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928" y="1090318"/>
            <a:ext cx="2445336" cy="17196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5929" y="4437112"/>
            <a:ext cx="2445336" cy="16121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4650783"/>
            <a:ext cx="2304488" cy="13984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53"/>
          <a:stretch/>
        </p:blipFill>
        <p:spPr>
          <a:xfrm>
            <a:off x="207898" y="4522396"/>
            <a:ext cx="1604642" cy="15121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781" y="901565"/>
            <a:ext cx="2591025" cy="18854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98" y="916397"/>
            <a:ext cx="2591025" cy="20118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4454" y="4665943"/>
            <a:ext cx="1826009" cy="13681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5440"/>
            <a:ext cx="6911975" cy="561975"/>
          </a:xfrm>
        </p:spPr>
        <p:txBody>
          <a:bodyPr/>
          <a:lstStyle/>
          <a:p>
            <a:r>
              <a:rPr lang="en-GB" dirty="0"/>
              <a:t>Soil characteristics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62991" y="5250734"/>
            <a:ext cx="919629" cy="76958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86688"/>
              </p:ext>
            </p:extLst>
          </p:nvPr>
        </p:nvGraphicFramePr>
        <p:xfrm>
          <a:off x="1010219" y="2410903"/>
          <a:ext cx="719598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6184">
                  <a:extLst>
                    <a:ext uri="{9D8B030D-6E8A-4147-A177-3AD203B41FA5}">
                      <a16:colId xmlns:a16="http://schemas.microsoft.com/office/drawing/2014/main" val="4228739730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568157093"/>
                    </a:ext>
                  </a:extLst>
                </a:gridCol>
                <a:gridCol w="1060767">
                  <a:extLst>
                    <a:ext uri="{9D8B030D-6E8A-4147-A177-3AD203B41FA5}">
                      <a16:colId xmlns:a16="http://schemas.microsoft.com/office/drawing/2014/main" val="346454537"/>
                    </a:ext>
                  </a:extLst>
                </a:gridCol>
                <a:gridCol w="957580">
                  <a:extLst>
                    <a:ext uri="{9D8B030D-6E8A-4147-A177-3AD203B41FA5}">
                      <a16:colId xmlns:a16="http://schemas.microsoft.com/office/drawing/2014/main" val="1579038891"/>
                    </a:ext>
                  </a:extLst>
                </a:gridCol>
                <a:gridCol w="986573">
                  <a:extLst>
                    <a:ext uri="{9D8B030D-6E8A-4147-A177-3AD203B41FA5}">
                      <a16:colId xmlns:a16="http://schemas.microsoft.com/office/drawing/2014/main" val="2940953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Soil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LOI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% 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% sand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216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Heath (UK, commercial)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4.9±0.4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13.5±1.1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2.7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±1.0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84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±5.2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1932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Top 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</a:rPr>
                        <a:t>(UK, commercial)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7.3±0.2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3.5±0.3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8.6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±0.3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60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±1.4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222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Loamy sand (UK, Nottingham)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7.0±0.3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3.4±0.1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8.1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±0.3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79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±1.1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76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Clay loam (UK, Nottingham)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7.5±0.4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4.9±0.3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18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±1.8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49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±4.9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481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Spark</a:t>
                      </a:r>
                      <a:r>
                        <a:rPr lang="en-GB" b="1" baseline="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Bridge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(UK, Cumbria)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6.2±0.3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21±1.5</a:t>
                      </a:r>
                      <a:endParaRPr lang="en-GB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16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±0.1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40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±0.4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935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Casar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de Caceres (Extremadura)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7.0±0.6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5.5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±2.2</a:t>
                      </a:r>
                      <a:endParaRPr lang="en-GB" sz="1800" b="1" kern="1200" baseline="300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7.9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±0.3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53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±1.3</a:t>
                      </a:r>
                      <a:endParaRPr lang="en-GB" sz="1800" b="1" kern="1200" dirty="0">
                        <a:solidFill>
                          <a:srgbClr val="1F497D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56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182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3316" y="1138272"/>
            <a:ext cx="1204389" cy="1391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976" y="551723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Strawberries were grown in UK in Spanish soil due to export restrictions</a:t>
            </a:r>
            <a:r>
              <a:rPr lang="en-GB" sz="1400" baseline="30000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261" y="2783541"/>
            <a:ext cx="1704796" cy="1177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4364" y="2783541"/>
            <a:ext cx="1778981" cy="1177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1261" y="4214375"/>
            <a:ext cx="2044912" cy="11590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8448" y="1138272"/>
            <a:ext cx="2087724" cy="13918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5671" y="1138272"/>
            <a:ext cx="1156368" cy="1391817"/>
          </a:xfrm>
          <a:prstGeom prst="rect">
            <a:avLst/>
          </a:prstGeom>
        </p:spPr>
      </p:pic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721618"/>
              </p:ext>
            </p:extLst>
          </p:nvPr>
        </p:nvGraphicFramePr>
        <p:xfrm>
          <a:off x="393777" y="1121509"/>
          <a:ext cx="2790856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856">
                  <a:extLst>
                    <a:ext uri="{9D8B030D-6E8A-4147-A177-3AD203B41FA5}">
                      <a16:colId xmlns:a16="http://schemas.microsoft.com/office/drawing/2014/main" val="1190897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CROPS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857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Grass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  <a:p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(prior</a:t>
                      </a:r>
                      <a:r>
                        <a:rPr lang="en-GB" sz="1600" baseline="0" dirty="0">
                          <a:solidFill>
                            <a:srgbClr val="FF0000"/>
                          </a:solidFill>
                        </a:rPr>
                        <a:t> to flowering)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54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Lettuce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9822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Courgette</a:t>
                      </a:r>
                      <a:r>
                        <a:rPr lang="en-GB" sz="1800" dirty="0"/>
                        <a:t> </a:t>
                      </a:r>
                      <a:br>
                        <a:rPr lang="en-GB" sz="1800" dirty="0"/>
                      </a:br>
                      <a:r>
                        <a:rPr lang="en-GB" sz="1800" dirty="0"/>
                        <a:t>(fruits)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442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/>
                        <a:t>Potato</a:t>
                      </a:r>
                      <a:r>
                        <a:rPr lang="en-GB" sz="1800" baseline="0" dirty="0"/>
                        <a:t> </a:t>
                      </a:r>
                    </a:p>
                    <a:p>
                      <a:r>
                        <a:rPr lang="en-GB" sz="1800" baseline="0" dirty="0"/>
                        <a:t>(tuber flesh and peel)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49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Chard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964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Radish </a:t>
                      </a:r>
                      <a:br>
                        <a:rPr lang="en-GB" sz="18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GB" sz="1800" dirty="0">
                          <a:solidFill>
                            <a:srgbClr val="FF0000"/>
                          </a:solidFill>
                        </a:rPr>
                        <a:t>(leaf and bulb)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897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Strawberry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</a:rPr>
                        <a:t> </a:t>
                      </a:r>
                      <a:br>
                        <a:rPr lang="en-GB" sz="18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GB" sz="1800" dirty="0">
                          <a:solidFill>
                            <a:srgbClr val="FF0000"/>
                          </a:solidFill>
                        </a:rPr>
                        <a:t>(leaf and berry)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329493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1652" y="2794051"/>
            <a:ext cx="1414127" cy="118164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4127" y="4214376"/>
            <a:ext cx="2520281" cy="115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494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- overview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390525" y="1196752"/>
            <a:ext cx="6307152" cy="4248472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5A6EB4"/>
                </a:solidFill>
              </a:rPr>
              <a:t>Soil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Total and exchangeable </a:t>
            </a:r>
            <a:r>
              <a:rPr lang="en-GB" dirty="0">
                <a:solidFill>
                  <a:srgbClr val="FF0000"/>
                </a:solidFill>
              </a:rPr>
              <a:t>Ca</a:t>
            </a:r>
            <a:r>
              <a:rPr lang="en-GB" dirty="0"/>
              <a:t>, Cs, K, </a:t>
            </a:r>
            <a:r>
              <a:rPr lang="en-GB" dirty="0">
                <a:solidFill>
                  <a:srgbClr val="FF0000"/>
                </a:solidFill>
              </a:rPr>
              <a:t>Mg &amp; </a:t>
            </a:r>
            <a:r>
              <a:rPr lang="en-GB" dirty="0" err="1">
                <a:solidFill>
                  <a:srgbClr val="FF0000"/>
                </a:solidFill>
              </a:rPr>
              <a:t>Sr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concentrations by ICP-MS analysis (aqua </a:t>
            </a:r>
            <a:r>
              <a:rPr lang="en-GB" dirty="0" err="1"/>
              <a:t>regia</a:t>
            </a:r>
            <a:r>
              <a:rPr lang="en-GB" dirty="0"/>
              <a:t> &amp; BaCl</a:t>
            </a:r>
            <a:r>
              <a:rPr lang="en-GB" baseline="-25000" dirty="0"/>
              <a:t>2 </a:t>
            </a:r>
            <a:r>
              <a:rPr lang="en-GB" dirty="0"/>
              <a:t>extraction)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NH</a:t>
            </a:r>
            <a:r>
              <a:rPr lang="en-GB" baseline="-25000" dirty="0"/>
              <a:t>4</a:t>
            </a:r>
            <a:r>
              <a:rPr lang="en-GB" dirty="0"/>
              <a:t>-N concentration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b="1" dirty="0">
                <a:solidFill>
                  <a:srgbClr val="5A6EB4"/>
                </a:solidFill>
              </a:rPr>
              <a:t>Crops and grass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FF0000"/>
                </a:solidFill>
              </a:rPr>
              <a:t>Ca</a:t>
            </a:r>
            <a:r>
              <a:rPr lang="en-GB" dirty="0"/>
              <a:t>, Cs, K, </a:t>
            </a:r>
            <a:r>
              <a:rPr lang="en-GB" dirty="0">
                <a:solidFill>
                  <a:srgbClr val="FF0000"/>
                </a:solidFill>
              </a:rPr>
              <a:t>Mg</a:t>
            </a:r>
            <a:r>
              <a:rPr lang="en-GB" dirty="0"/>
              <a:t> &amp; </a:t>
            </a:r>
            <a:r>
              <a:rPr lang="en-GB" dirty="0" err="1">
                <a:solidFill>
                  <a:srgbClr val="FF0000"/>
                </a:solidFill>
              </a:rPr>
              <a:t>Sr</a:t>
            </a:r>
            <a:r>
              <a:rPr lang="en-GB" dirty="0"/>
              <a:t> concentrations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b="1" dirty="0">
                <a:solidFill>
                  <a:srgbClr val="5A6EB4"/>
                </a:solidFill>
              </a:rPr>
              <a:t>Irrigation and pore water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FF0000"/>
                </a:solidFill>
              </a:rPr>
              <a:t>Ca</a:t>
            </a:r>
            <a:r>
              <a:rPr lang="en-GB" dirty="0"/>
              <a:t>, Cs, K, </a:t>
            </a:r>
            <a:r>
              <a:rPr lang="en-GB" dirty="0">
                <a:solidFill>
                  <a:srgbClr val="FF0000"/>
                </a:solidFill>
              </a:rPr>
              <a:t>Mg</a:t>
            </a:r>
            <a:r>
              <a:rPr lang="en-GB" dirty="0"/>
              <a:t>, </a:t>
            </a:r>
            <a:r>
              <a:rPr lang="en-GB" dirty="0" err="1">
                <a:solidFill>
                  <a:srgbClr val="FF0000"/>
                </a:solidFill>
              </a:rPr>
              <a:t>Sr</a:t>
            </a:r>
            <a:r>
              <a:rPr lang="en-GB" dirty="0"/>
              <a:t> &amp; </a:t>
            </a:r>
            <a:r>
              <a:rPr lang="en-GB" dirty="0" err="1"/>
              <a:t>Ti</a:t>
            </a:r>
            <a:r>
              <a:rPr lang="en-GB" dirty="0"/>
              <a:t> concentrations by ICP-MS analysis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Total organic carbon (TOC) concentration</a:t>
            </a:r>
          </a:p>
          <a:p>
            <a:pPr marL="476250" lvl="1" indent="0">
              <a:buNone/>
            </a:pPr>
            <a:endParaRPr lang="en-GB" dirty="0"/>
          </a:p>
          <a:p>
            <a:pPr marL="476250" lvl="1" indent="0">
              <a:buNone/>
            </a:pPr>
            <a:endParaRPr lang="en-GB" dirty="0"/>
          </a:p>
          <a:p>
            <a:pPr marL="476250" lvl="1" indent="0">
              <a:buNone/>
            </a:pP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560" y="1851126"/>
            <a:ext cx="1978779" cy="13176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6266" y="1628800"/>
            <a:ext cx="1530230" cy="10081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560" y="3366846"/>
            <a:ext cx="1978779" cy="1515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746626"/>
            <a:ext cx="8064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/>
              <a:t>Barnett, C.L., et al. (submitted) Elemental concentrations (Ca, Cs, K, Mg, </a:t>
            </a:r>
            <a:r>
              <a:rPr lang="en-GB" sz="1400" i="1" dirty="0" err="1"/>
              <a:t>Sr</a:t>
            </a:r>
            <a:r>
              <a:rPr lang="en-GB" sz="1400" i="1" dirty="0"/>
              <a:t>) in a range of crops and associated soils. NERC-Environ. Inf. Data Cent.</a:t>
            </a:r>
          </a:p>
          <a:p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60254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928" y="1090318"/>
            <a:ext cx="2445336" cy="17196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5929" y="4437112"/>
            <a:ext cx="2445336" cy="16121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4650783"/>
            <a:ext cx="2304488" cy="13984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53"/>
          <a:stretch/>
        </p:blipFill>
        <p:spPr>
          <a:xfrm>
            <a:off x="207898" y="4522396"/>
            <a:ext cx="1604642" cy="15121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781" y="901565"/>
            <a:ext cx="2591025" cy="18854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98" y="916397"/>
            <a:ext cx="2591025" cy="20118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4454" y="4665943"/>
            <a:ext cx="1826009" cy="13681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5440"/>
            <a:ext cx="6911975" cy="561975"/>
          </a:xfrm>
        </p:spPr>
        <p:txBody>
          <a:bodyPr/>
          <a:lstStyle/>
          <a:p>
            <a:r>
              <a:rPr lang="en-GB" dirty="0"/>
              <a:t>Soil concentrations mg/kg DM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62991" y="5250734"/>
            <a:ext cx="919629" cy="76958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114161"/>
              </p:ext>
            </p:extLst>
          </p:nvPr>
        </p:nvGraphicFramePr>
        <p:xfrm>
          <a:off x="1782575" y="2354879"/>
          <a:ext cx="550122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6184">
                  <a:extLst>
                    <a:ext uri="{9D8B030D-6E8A-4147-A177-3AD203B41FA5}">
                      <a16:colId xmlns:a16="http://schemas.microsoft.com/office/drawing/2014/main" val="4228739730"/>
                    </a:ext>
                  </a:extLst>
                </a:gridCol>
                <a:gridCol w="814705">
                  <a:extLst>
                    <a:ext uri="{9D8B030D-6E8A-4147-A177-3AD203B41FA5}">
                      <a16:colId xmlns:a16="http://schemas.microsoft.com/office/drawing/2014/main" val="568157093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346454537"/>
                    </a:ext>
                  </a:extLst>
                </a:gridCol>
                <a:gridCol w="797083">
                  <a:extLst>
                    <a:ext uri="{9D8B030D-6E8A-4147-A177-3AD203B41FA5}">
                      <a16:colId xmlns:a16="http://schemas.microsoft.com/office/drawing/2014/main" val="1579038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Soil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/>
                        <a:t>Sr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216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Heath (UK, commercial)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1932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Top 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</a:rPr>
                        <a:t>(UK, commercial)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222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Loamy sand (UK, Nottingham)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2390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76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Clay loam (UK, Nottingham)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12400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481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Spark</a:t>
                      </a:r>
                      <a:r>
                        <a:rPr lang="en-GB" b="1" baseline="0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Bridge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(UK, Cumbria)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6610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935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Casar</a:t>
                      </a:r>
                      <a:r>
                        <a:rPr lang="en-GB" b="1" dirty="0">
                          <a:solidFill>
                            <a:srgbClr val="1F497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de Caceres (Extremadura)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56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429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6911975" cy="561975"/>
          </a:xfrm>
        </p:spPr>
        <p:txBody>
          <a:bodyPr/>
          <a:lstStyle/>
          <a:p>
            <a:r>
              <a:rPr lang="en-GB" dirty="0"/>
              <a:t>Crops </a:t>
            </a:r>
            <a:r>
              <a:rPr lang="en-GB" dirty="0" err="1"/>
              <a:t>Sr</a:t>
            </a:r>
            <a:r>
              <a:rPr lang="en-GB" dirty="0"/>
              <a:t> v’s Ca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96752"/>
            <a:ext cx="7848872" cy="51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94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455" y="188640"/>
            <a:ext cx="7205811" cy="561975"/>
          </a:xfrm>
        </p:spPr>
        <p:txBody>
          <a:bodyPr/>
          <a:lstStyle/>
          <a:p>
            <a:r>
              <a:rPr lang="en-GB" dirty="0"/>
              <a:t>Max to Min of different CRs (calculated from data)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0" y="5515016"/>
                <a:ext cx="5875690" cy="7670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𝑪𝑹</m:t>
                      </m:r>
                      <m:r>
                        <a:rPr lang="en-GB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𝑺𝒓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𝒊𝒏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𝒑𝒍𝒂𝒏𝒕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𝑫𝑴</m:t>
                          </m:r>
                        </m:num>
                        <m:den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𝑺𝒓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𝒊𝒏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𝒔𝒐𝒊𝒍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𝑫𝑴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𝒐𝒓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𝒔𝒐𝒊𝒍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𝒔𝒐𝒍𝒖𝒕𝒊𝒐𝒏</m:t>
                          </m:r>
                          <m:r>
                            <a:rPr lang="en-GB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GB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515016"/>
                <a:ext cx="5875690" cy="7670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124743"/>
            <a:ext cx="8352928" cy="44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07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Observed ratio (</a:t>
            </a:r>
            <a:r>
              <a:rPr lang="en-GB" sz="3200" dirty="0">
                <a:solidFill>
                  <a:srgbClr val="00B050"/>
                </a:solidFill>
              </a:rPr>
              <a:t>OR</a:t>
            </a:r>
            <a:r>
              <a:rPr lang="en-GB" sz="3200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63889" y="1198563"/>
                <a:ext cx="5184824" cy="4894262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>
                          <a:latin typeface="Cambria Math" panose="02040503050406030204" pitchFamily="18" charset="0"/>
                        </a:rPr>
                        <m:t>𝑂𝑅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type m:val="skw"/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𝑆𝑟𝑝𝑙𝑎𝑛𝑡</m:t>
                              </m:r>
                            </m:num>
                            <m:den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𝐶𝑎</m:t>
                              </m:r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𝑝𝑙𝑎𝑛𝑡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type m:val="skw"/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𝑆𝑟𝑠𝑜𝑖𝑙</m:t>
                              </m:r>
                            </m:num>
                            <m:den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𝐶𝑎𝑠𝑜𝑖𝑙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GB" sz="1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GB" sz="1800" i="1" dirty="0">
                    <a:latin typeface="Cambria Math" panose="02040503050406030204" pitchFamily="18" charset="0"/>
                  </a:rPr>
                  <a:t>                           </a:t>
                </a:r>
                <a:r>
                  <a:rPr lang="en-GB" sz="2400" dirty="0">
                    <a:latin typeface="Cambria Math" panose="02040503050406030204" pitchFamily="18" charset="0"/>
                  </a:rPr>
                  <a:t>OR is approx. </a:t>
                </a:r>
                <a:r>
                  <a:rPr lang="en-GB" sz="24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unity</a:t>
                </a:r>
                <a:r>
                  <a:rPr lang="en-GB" sz="2400" dirty="0">
                    <a:latin typeface="Cambria Math" panose="02040503050406030204" pitchFamily="18" charset="0"/>
                  </a:rPr>
                  <a:t> for plants</a:t>
                </a:r>
              </a:p>
              <a:p>
                <a:pPr marL="0" indent="0">
                  <a:buNone/>
                </a:pP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1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63889" y="1198563"/>
                <a:ext cx="5184824" cy="4894262"/>
              </a:xfrm>
              <a:blipFill>
                <a:blip r:embed="rId2"/>
                <a:stretch>
                  <a:fillRect r="-30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https://images-na.ssl-images-amazon.com/images/I/412DHgDIbnL._SX312_BO1,204,203,200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223" y="1195804"/>
            <a:ext cx="3059121" cy="486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3131840" y="2348880"/>
            <a:ext cx="1686780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220072" y="377346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</a:rPr>
              <a:t>This study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58101"/>
              </p:ext>
            </p:extLst>
          </p:nvPr>
        </p:nvGraphicFramePr>
        <p:xfrm>
          <a:off x="5220072" y="4276736"/>
          <a:ext cx="288032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880">
                  <a:extLst>
                    <a:ext uri="{9D8B030D-6E8A-4147-A177-3AD203B41FA5}">
                      <a16:colId xmlns:a16="http://schemas.microsoft.com/office/drawing/2014/main" val="4138709799"/>
                    </a:ext>
                  </a:extLst>
                </a:gridCol>
                <a:gridCol w="665480">
                  <a:extLst>
                    <a:ext uri="{9D8B030D-6E8A-4147-A177-3AD203B41FA5}">
                      <a16:colId xmlns:a16="http://schemas.microsoft.com/office/drawing/2014/main" val="1405447905"/>
                    </a:ext>
                  </a:extLst>
                </a:gridCol>
                <a:gridCol w="1396960">
                  <a:extLst>
                    <a:ext uri="{9D8B030D-6E8A-4147-A177-3AD203B41FA5}">
                      <a16:colId xmlns:a16="http://schemas.microsoft.com/office/drawing/2014/main" val="1204899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Soil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Pore water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49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876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981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6533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00B050"/>
                </a:solidFill>
              </a:rPr>
              <a:t>Initial 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356600" cy="4894262"/>
          </a:xfrm>
        </p:spPr>
        <p:txBody>
          <a:bodyPr/>
          <a:lstStyle/>
          <a:p>
            <a:r>
              <a:rPr lang="en-GB" sz="2400" dirty="0">
                <a:solidFill>
                  <a:srgbClr val="0070C0"/>
                </a:solidFill>
              </a:rPr>
              <a:t>Evaluate the use of a mechanistic, process-based chemical speciation model  for predicting </a:t>
            </a:r>
            <a:r>
              <a:rPr lang="en-GB" sz="2400" dirty="0" err="1">
                <a:solidFill>
                  <a:srgbClr val="0070C0"/>
                </a:solidFill>
              </a:rPr>
              <a:t>Sr</a:t>
            </a:r>
            <a:r>
              <a:rPr lang="en-GB" sz="2400" dirty="0">
                <a:solidFill>
                  <a:srgbClr val="0070C0"/>
                </a:solidFill>
              </a:rPr>
              <a:t> soil chemistry</a:t>
            </a:r>
          </a:p>
          <a:p>
            <a:pPr lvl="1"/>
            <a:r>
              <a:rPr lang="en-GB" sz="2400" dirty="0"/>
              <a:t>Assess minimal parameter requirements</a:t>
            </a:r>
          </a:p>
          <a:p>
            <a:pPr lvl="1"/>
            <a:r>
              <a:rPr lang="en-GB" sz="2400" dirty="0"/>
              <a:t>Can outputs be used to model plant concentrations?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2969103"/>
            <a:ext cx="4372396" cy="327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7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6" t="10262" r="2853" b="2932"/>
          <a:stretch/>
        </p:blipFill>
        <p:spPr>
          <a:xfrm>
            <a:off x="2123728" y="404664"/>
            <a:ext cx="4724456" cy="5688632"/>
          </a:xfrm>
        </p:spPr>
      </p:pic>
    </p:spTree>
    <p:extLst>
      <p:ext uri="{BB962C8B-B14F-4D97-AF65-F5344CB8AC3E}">
        <p14:creationId xmlns:p14="http://schemas.microsoft.com/office/powerpoint/2010/main" val="42878384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404664"/>
            <a:ext cx="5709012" cy="593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44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2995847" cy="21512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344182"/>
            <a:ext cx="2840128" cy="1984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3" y="2708920"/>
            <a:ext cx="3312368" cy="1858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6" r="1746"/>
          <a:stretch/>
        </p:blipFill>
        <p:spPr>
          <a:xfrm>
            <a:off x="6228184" y="546829"/>
            <a:ext cx="2710170" cy="24038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5085184"/>
            <a:ext cx="33553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/>
              <a:t>Chaplow, J. et al. (submitted) Calcium and magnesium concentrations in plants used as human and animal foods derived from global literature. NERC-Environ. Inf. Data Cent. </a:t>
            </a:r>
            <a:r>
              <a:rPr lang="en-GB" sz="1400" dirty="0">
                <a:solidFill>
                  <a:srgbClr val="0070C0"/>
                </a:solidFill>
              </a:rPr>
              <a:t>(&gt;2000 records)</a:t>
            </a:r>
          </a:p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9447" y="3573016"/>
            <a:ext cx="5505121" cy="272358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61858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589630"/>
            <a:ext cx="8070173" cy="527441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80528" y="33184"/>
            <a:ext cx="9144000" cy="728663"/>
          </a:xfrm>
        </p:spPr>
        <p:txBody>
          <a:bodyPr/>
          <a:lstStyle/>
          <a:p>
            <a:r>
              <a:rPr lang="en-GB" b="1" dirty="0"/>
              <a:t>Measured – Predicted (</a:t>
            </a:r>
            <a:r>
              <a:rPr lang="en-GB" b="1" dirty="0">
                <a:solidFill>
                  <a:srgbClr val="00B050"/>
                </a:solidFill>
              </a:rPr>
              <a:t>‘OR model’</a:t>
            </a:r>
            <a:r>
              <a:rPr lang="en-GB" b="1" dirty="0"/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3" y="4912396"/>
            <a:ext cx="1789321" cy="11928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098" y="4913386"/>
            <a:ext cx="1592149" cy="1189197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581517"/>
            <a:ext cx="1772128" cy="100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16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80528" y="33184"/>
            <a:ext cx="9144000" cy="728663"/>
          </a:xfrm>
        </p:spPr>
        <p:txBody>
          <a:bodyPr/>
          <a:lstStyle/>
          <a:p>
            <a:r>
              <a:rPr lang="en-GB" dirty="0"/>
              <a:t>Measured – Predicted (</a:t>
            </a:r>
            <a:r>
              <a:rPr lang="en-GB" b="1" dirty="0">
                <a:solidFill>
                  <a:srgbClr val="FF0000"/>
                </a:solidFill>
              </a:rPr>
              <a:t>TRS472</a:t>
            </a:r>
            <a:r>
              <a:rPr lang="en-GB" b="1" dirty="0"/>
              <a:t> </a:t>
            </a:r>
            <a:r>
              <a:rPr lang="en-GB" b="1" dirty="0">
                <a:solidFill>
                  <a:srgbClr val="FF0000"/>
                </a:solidFill>
              </a:rPr>
              <a:t>CRs</a:t>
            </a:r>
            <a:r>
              <a:rPr lang="en-GB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328524"/>
            <a:ext cx="8460432" cy="552947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587" y="1196753"/>
            <a:ext cx="171098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53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404664"/>
            <a:ext cx="5709012" cy="593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208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8458" y="332656"/>
            <a:ext cx="8280920" cy="728663"/>
          </a:xfrm>
        </p:spPr>
        <p:txBody>
          <a:bodyPr/>
          <a:lstStyle/>
          <a:p>
            <a:pPr algn="ctr"/>
            <a:r>
              <a:rPr lang="en-GB" dirty="0"/>
              <a:t>Measured – Predicted</a:t>
            </a:r>
          </a:p>
          <a:p>
            <a:pPr algn="ctr"/>
            <a:r>
              <a:rPr lang="en-GB" dirty="0"/>
              <a:t>(</a:t>
            </a:r>
            <a:r>
              <a:rPr lang="en-GB" dirty="0">
                <a:solidFill>
                  <a:srgbClr val="0070C0"/>
                </a:solidFill>
              </a:rPr>
              <a:t>‘WHAM model’ + OR</a:t>
            </a:r>
            <a:r>
              <a:rPr lang="en-GB" dirty="0"/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58" y="1324571"/>
            <a:ext cx="8478890" cy="5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80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Simplified WHAM model gives ability to make predictions of plant concentrations based on limited number of soil parameters</a:t>
            </a:r>
          </a:p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Simple </a:t>
            </a:r>
            <a:r>
              <a:rPr lang="en-GB" sz="3600" i="1" dirty="0">
                <a:solidFill>
                  <a:schemeClr val="accent1">
                    <a:lumMod val="75000"/>
                  </a:schemeClr>
                </a:solidFill>
              </a:rPr>
              <a:t>plant Ca concentration &amp; OR </a:t>
            </a: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model gives reasonable predictions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1663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39512607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Simplified WHAM model gives ability to make predictions of plant concentrations based on limited number of soil parameters</a:t>
            </a:r>
          </a:p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Simple </a:t>
            </a:r>
            <a:r>
              <a:rPr lang="en-GB" sz="3600" i="1" dirty="0">
                <a:solidFill>
                  <a:schemeClr val="accent1">
                    <a:lumMod val="75000"/>
                  </a:schemeClr>
                </a:solidFill>
              </a:rPr>
              <a:t>plant Ca concentration &amp; OR </a:t>
            </a: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model gives reasonable predictions</a:t>
            </a:r>
          </a:p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Predictions better than conventional CR approach</a:t>
            </a:r>
          </a:p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(Should) Work for any crop in Ca database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1663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3663749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Need to test against data for wider range of soils and crops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Currently – equilibrium predictions. Can we make dynamic?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Does considering Mg concentration in plants improve predictions?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</a:rPr>
              <a:t>Improve pore water predictions for WHAM adaptation 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1663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320830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Introduction: chemical speciation modelling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90525" y="1052736"/>
            <a:ext cx="2808312" cy="1872208"/>
          </a:xfrm>
          <a:prstGeom prst="roundRect">
            <a:avLst>
              <a:gd name="adj" fmla="val 57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Individual chemical reactions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Sr</a:t>
            </a:r>
            <a:r>
              <a:rPr lang="en-GB" baseline="30000" dirty="0"/>
              <a:t>2+</a:t>
            </a:r>
            <a:r>
              <a:rPr lang="en-GB" dirty="0"/>
              <a:t> + CO</a:t>
            </a:r>
            <a:r>
              <a:rPr lang="en-GB" baseline="-25000" dirty="0"/>
              <a:t>3</a:t>
            </a:r>
            <a:r>
              <a:rPr lang="en-GB" baseline="30000" dirty="0"/>
              <a:t>2-</a:t>
            </a:r>
            <a:r>
              <a:rPr lang="en-GB" dirty="0"/>
              <a:t> ↔ SrCO</a:t>
            </a:r>
            <a:r>
              <a:rPr lang="en-GB" baseline="-25000" dirty="0"/>
              <a:t>3</a:t>
            </a:r>
            <a:endParaRPr lang="en-GB" dirty="0"/>
          </a:p>
          <a:p>
            <a:pPr algn="ctr"/>
            <a:r>
              <a:rPr lang="en-GB" dirty="0"/>
              <a:t>Sr</a:t>
            </a:r>
            <a:r>
              <a:rPr lang="en-GB" baseline="30000" dirty="0"/>
              <a:t>2+</a:t>
            </a:r>
            <a:r>
              <a:rPr lang="en-GB" dirty="0"/>
              <a:t> + OM ↔ </a:t>
            </a:r>
            <a:r>
              <a:rPr lang="en-GB" dirty="0" err="1"/>
              <a:t>Sr</a:t>
            </a:r>
            <a:r>
              <a:rPr lang="en-GB" dirty="0"/>
              <a:t>-OM</a:t>
            </a:r>
          </a:p>
          <a:p>
            <a:pPr algn="ctr"/>
            <a:r>
              <a:rPr lang="en-GB" dirty="0"/>
              <a:t>Sr</a:t>
            </a:r>
            <a:r>
              <a:rPr lang="en-GB" baseline="30000" dirty="0"/>
              <a:t>2+</a:t>
            </a:r>
            <a:r>
              <a:rPr lang="en-GB" dirty="0"/>
              <a:t> + clay  ↔ </a:t>
            </a:r>
            <a:r>
              <a:rPr lang="en-GB" dirty="0" err="1"/>
              <a:t>Sr</a:t>
            </a:r>
            <a:r>
              <a:rPr lang="en-GB"/>
              <a:t>-clay</a:t>
            </a:r>
          </a:p>
          <a:p>
            <a:pPr algn="ctr"/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384698" y="3212976"/>
            <a:ext cx="2808312" cy="2664296"/>
          </a:xfrm>
          <a:prstGeom prst="roundRect">
            <a:avLst>
              <a:gd name="adj" fmla="val 57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System composition</a:t>
            </a:r>
          </a:p>
          <a:p>
            <a:pPr algn="ctr"/>
            <a:endParaRPr lang="en-GB" dirty="0"/>
          </a:p>
          <a:p>
            <a:pPr algn="ctr"/>
            <a:r>
              <a:rPr lang="en-GB" dirty="0" err="1"/>
              <a:t>Porewater</a:t>
            </a:r>
            <a:r>
              <a:rPr lang="en-GB" dirty="0"/>
              <a:t> chemistry:</a:t>
            </a:r>
          </a:p>
          <a:p>
            <a:pPr algn="ctr"/>
            <a:r>
              <a:rPr lang="en-GB" dirty="0"/>
              <a:t>pH, DOM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Solid phase:</a:t>
            </a:r>
            <a:br>
              <a:rPr lang="en-GB" dirty="0"/>
            </a:br>
            <a:r>
              <a:rPr lang="en-GB" dirty="0"/>
              <a:t>major adsorbing components, labile major 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1051992"/>
            <a:ext cx="3496300" cy="476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708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540568" y="6054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043104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Windermere </a:t>
            </a:r>
            <a:r>
              <a:rPr lang="en-GB" dirty="0" err="1"/>
              <a:t>Humic</a:t>
            </a:r>
            <a:r>
              <a:rPr lang="en-GB" dirty="0"/>
              <a:t> Aqueous Model (WHAM)</a:t>
            </a:r>
          </a:p>
        </p:txBody>
      </p:sp>
      <p:sp>
        <p:nvSpPr>
          <p:cNvPr id="4" name="Oval 3"/>
          <p:cNvSpPr/>
          <p:nvPr/>
        </p:nvSpPr>
        <p:spPr>
          <a:xfrm>
            <a:off x="3635896" y="4613650"/>
            <a:ext cx="144016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Clay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83568" y="1606099"/>
            <a:ext cx="2736304" cy="2232248"/>
            <a:chOff x="683568" y="1700808"/>
            <a:chExt cx="2736304" cy="2232248"/>
          </a:xfrm>
        </p:grpSpPr>
        <p:sp>
          <p:nvSpPr>
            <p:cNvPr id="8" name="Rectangle 7"/>
            <p:cNvSpPr/>
            <p:nvPr/>
          </p:nvSpPr>
          <p:spPr>
            <a:xfrm>
              <a:off x="683568" y="1700808"/>
              <a:ext cx="2736304" cy="2232248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en-GB" dirty="0"/>
                <a:t>SOM</a:t>
              </a:r>
            </a:p>
          </p:txBody>
        </p:sp>
        <p:sp>
          <p:nvSpPr>
            <p:cNvPr id="5" name="Oval 4"/>
            <p:cNvSpPr/>
            <p:nvPr/>
          </p:nvSpPr>
          <p:spPr>
            <a:xfrm>
              <a:off x="1101699" y="2919433"/>
              <a:ext cx="1440160" cy="7200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Humic</a:t>
              </a:r>
              <a:r>
                <a:rPr lang="en-GB" dirty="0"/>
                <a:t> acid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899592" y="1944570"/>
              <a:ext cx="1440160" cy="7200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Fulvic</a:t>
              </a:r>
              <a:r>
                <a:rPr lang="en-GB" dirty="0"/>
                <a:t> acid</a:t>
              </a:r>
            </a:p>
          </p:txBody>
        </p:sp>
      </p:grpSp>
      <p:sp>
        <p:nvSpPr>
          <p:cNvPr id="9" name="Oval 8"/>
          <p:cNvSpPr/>
          <p:nvPr/>
        </p:nvSpPr>
        <p:spPr>
          <a:xfrm>
            <a:off x="6444208" y="4645922"/>
            <a:ext cx="1440160" cy="720080"/>
          </a:xfrm>
          <a:prstGeom prst="ellipse">
            <a:avLst/>
          </a:prstGeom>
          <a:solidFill>
            <a:srgbClr val="FF0000"/>
          </a:solidFill>
          <a:ln>
            <a:solidFill>
              <a:srgbClr val="A01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Metal oxides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502300" y="1367376"/>
            <a:ext cx="2886124" cy="2709695"/>
            <a:chOff x="5502300" y="1367376"/>
            <a:chExt cx="2886124" cy="2709695"/>
          </a:xfrm>
        </p:grpSpPr>
        <p:sp>
          <p:nvSpPr>
            <p:cNvPr id="7" name="Rectangle 6"/>
            <p:cNvSpPr/>
            <p:nvPr/>
          </p:nvSpPr>
          <p:spPr>
            <a:xfrm>
              <a:off x="5502300" y="1367376"/>
              <a:ext cx="2886124" cy="27096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GB" dirty="0"/>
            </a:p>
            <a:p>
              <a:pPr algn="ctr"/>
              <a:r>
                <a:rPr lang="en-GB" dirty="0"/>
                <a:t>Solution complexes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44208" y="2635593"/>
              <a:ext cx="1860922" cy="128776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en-GB" dirty="0"/>
                <a:t>DOM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654589" y="3051006"/>
              <a:ext cx="1440160" cy="7200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Fulvic</a:t>
              </a:r>
              <a:r>
                <a:rPr lang="en-GB" dirty="0"/>
                <a:t> acid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64525" y="2429835"/>
            <a:ext cx="98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Sr</a:t>
            </a:r>
            <a:r>
              <a:rPr lang="en-GB" sz="3200" b="1" baseline="30000" dirty="0"/>
              <a:t>2+</a:t>
            </a:r>
            <a:endParaRPr lang="en-GB" sz="3200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506448" y="2744122"/>
            <a:ext cx="504056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864193" y="2744122"/>
            <a:ext cx="504056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387579" y="3027445"/>
            <a:ext cx="0" cy="1481675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69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‘Full’ parameter/variable requirements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9552" y="1340768"/>
            <a:ext cx="5475125" cy="3455116"/>
            <a:chOff x="971600" y="1412776"/>
            <a:chExt cx="5475125" cy="3455116"/>
          </a:xfrm>
        </p:grpSpPr>
        <p:sp>
          <p:nvSpPr>
            <p:cNvPr id="6" name="Rectangle 5"/>
            <p:cNvSpPr/>
            <p:nvPr/>
          </p:nvSpPr>
          <p:spPr>
            <a:xfrm>
              <a:off x="974725" y="1412776"/>
              <a:ext cx="5472000" cy="34551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ysClr val="windowText" lastClr="000000"/>
                  </a:solidFill>
                </a:rPr>
                <a:t>Solution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971600" y="3139700"/>
              <a:ext cx="2736304" cy="1728192"/>
            </a:xfrm>
            <a:prstGeom prst="rect">
              <a:avLst/>
            </a:prstGeom>
            <a:solidFill>
              <a:srgbClr val="A0823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Clay</a:t>
              </a:r>
            </a:p>
            <a:p>
              <a:pPr algn="ctr"/>
              <a:endParaRPr lang="en-GB" dirty="0"/>
            </a:p>
            <a:p>
              <a:pPr algn="ctr"/>
              <a:r>
                <a:rPr lang="en-GB" i="1" dirty="0"/>
                <a:t>Specific surface area</a:t>
              </a:r>
            </a:p>
            <a:p>
              <a:pPr algn="ctr"/>
              <a:r>
                <a:rPr lang="en-GB" i="1" dirty="0"/>
                <a:t>Selectivity coefficients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971600" y="1412776"/>
              <a:ext cx="2736304" cy="1728192"/>
            </a:xfrm>
            <a:prstGeom prst="rect">
              <a:avLst/>
            </a:prstGeom>
            <a:solidFill>
              <a:srgbClr val="A01E2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OM</a:t>
              </a:r>
            </a:p>
            <a:p>
              <a:pPr algn="ctr"/>
              <a:endParaRPr lang="en-GB" dirty="0"/>
            </a:p>
            <a:p>
              <a:pPr algn="ctr"/>
              <a:r>
                <a:rPr lang="en-GB" i="1" dirty="0"/>
                <a:t>Activity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300192" y="1556792"/>
            <a:ext cx="21637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pH</a:t>
            </a:r>
          </a:p>
          <a:p>
            <a:r>
              <a:rPr lang="en-GB" dirty="0"/>
              <a:t>Labile major ions</a:t>
            </a:r>
          </a:p>
          <a:p>
            <a:r>
              <a:rPr lang="en-GB" dirty="0"/>
              <a:t>Na, Mg, K, Ca</a:t>
            </a:r>
          </a:p>
          <a:p>
            <a:r>
              <a:rPr lang="en-GB" dirty="0"/>
              <a:t>Cl, NO</a:t>
            </a:r>
            <a:r>
              <a:rPr lang="en-GB" baseline="-25000" dirty="0"/>
              <a:t>3</a:t>
            </a:r>
            <a:r>
              <a:rPr lang="en-GB" dirty="0"/>
              <a:t>, SO</a:t>
            </a:r>
            <a:r>
              <a:rPr lang="en-GB" baseline="-25000" dirty="0"/>
              <a:t>4</a:t>
            </a:r>
          </a:p>
          <a:p>
            <a:r>
              <a:rPr lang="en-GB" dirty="0"/>
              <a:t>DOM</a:t>
            </a:r>
          </a:p>
          <a:p>
            <a:r>
              <a:rPr lang="en-GB" dirty="0"/>
              <a:t>Labile Al, </a:t>
            </a:r>
            <a:r>
              <a:rPr lang="en-GB" dirty="0" err="1"/>
              <a:t>FeIII</a:t>
            </a:r>
            <a:endParaRPr lang="en-GB" dirty="0"/>
          </a:p>
          <a:p>
            <a:endParaRPr lang="en-GB" dirty="0"/>
          </a:p>
          <a:p>
            <a:r>
              <a:rPr lang="en-GB" dirty="0"/>
              <a:t>‘Active’ OM content</a:t>
            </a:r>
          </a:p>
        </p:txBody>
      </p:sp>
    </p:spTree>
    <p:extLst>
      <p:ext uri="{BB962C8B-B14F-4D97-AF65-F5344CB8AC3E}">
        <p14:creationId xmlns:p14="http://schemas.microsoft.com/office/powerpoint/2010/main" val="834184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Clay model fitting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7488832" cy="48245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8104" y="1268760"/>
            <a:ext cx="3037050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SSA = 700 m</a:t>
            </a:r>
            <a:r>
              <a:rPr lang="en-GB" b="1" baseline="30000" dirty="0">
                <a:solidFill>
                  <a:srgbClr val="FF0000"/>
                </a:solidFill>
              </a:rPr>
              <a:t>2</a:t>
            </a:r>
            <a:r>
              <a:rPr lang="en-GB" b="1" dirty="0">
                <a:solidFill>
                  <a:srgbClr val="FF0000"/>
                </a:solidFill>
              </a:rPr>
              <a:t> g</a:t>
            </a:r>
            <a:r>
              <a:rPr lang="en-GB" b="1" baseline="30000" dirty="0">
                <a:solidFill>
                  <a:srgbClr val="FF0000"/>
                </a:solidFill>
              </a:rPr>
              <a:t>-1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DL volume = 0.005 dm</a:t>
            </a:r>
            <a:r>
              <a:rPr lang="en-GB" b="1" baseline="30000" dirty="0">
                <a:solidFill>
                  <a:srgbClr val="FF0000"/>
                </a:solidFill>
              </a:rPr>
              <a:t>3</a:t>
            </a:r>
            <a:r>
              <a:rPr lang="en-GB" b="1" dirty="0">
                <a:solidFill>
                  <a:srgbClr val="FF0000"/>
                </a:solidFill>
              </a:rPr>
              <a:t> g</a:t>
            </a:r>
            <a:r>
              <a:rPr lang="en-GB" b="1" baseline="30000" dirty="0">
                <a:solidFill>
                  <a:srgbClr val="FF0000"/>
                </a:solidFill>
              </a:rPr>
              <a:t>-1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log </a:t>
            </a:r>
            <a:r>
              <a:rPr lang="en-GB" b="1" dirty="0" err="1">
                <a:solidFill>
                  <a:srgbClr val="FF0000"/>
                </a:solidFill>
              </a:rPr>
              <a:t>K</a:t>
            </a:r>
            <a:r>
              <a:rPr lang="en-GB" b="1" baseline="-25000" dirty="0" err="1">
                <a:solidFill>
                  <a:srgbClr val="FF0000"/>
                </a:solidFill>
              </a:rPr>
              <a:t>sel</a:t>
            </a:r>
            <a:r>
              <a:rPr lang="en-GB" b="1" baseline="-25000" dirty="0">
                <a:solidFill>
                  <a:srgbClr val="FF0000"/>
                </a:solidFill>
              </a:rPr>
              <a:t>, </a:t>
            </a:r>
            <a:r>
              <a:rPr lang="en-GB" b="1" baseline="-25000" dirty="0" err="1">
                <a:solidFill>
                  <a:srgbClr val="FF0000"/>
                </a:solidFill>
              </a:rPr>
              <a:t>Sr</a:t>
            </a:r>
            <a:r>
              <a:rPr lang="en-GB" b="1" dirty="0">
                <a:solidFill>
                  <a:srgbClr val="FF0000"/>
                </a:solidFill>
              </a:rPr>
              <a:t> = 0.9</a:t>
            </a:r>
          </a:p>
          <a:p>
            <a:r>
              <a:rPr lang="en-GB" b="1" dirty="0">
                <a:solidFill>
                  <a:srgbClr val="FF0000"/>
                </a:solidFill>
              </a:rPr>
              <a:t>(log </a:t>
            </a:r>
            <a:r>
              <a:rPr lang="en-GB" b="1" dirty="0" err="1">
                <a:solidFill>
                  <a:srgbClr val="FF0000"/>
                </a:solidFill>
              </a:rPr>
              <a:t>K</a:t>
            </a:r>
            <a:r>
              <a:rPr lang="en-GB" b="1" baseline="-25000" dirty="0" err="1">
                <a:solidFill>
                  <a:srgbClr val="FF0000"/>
                </a:solidFill>
              </a:rPr>
              <a:t>sel</a:t>
            </a:r>
            <a:r>
              <a:rPr lang="en-GB" b="1" baseline="-25000" dirty="0">
                <a:solidFill>
                  <a:srgbClr val="FF0000"/>
                </a:solidFill>
              </a:rPr>
              <a:t>, Na</a:t>
            </a:r>
            <a:r>
              <a:rPr lang="en-GB" b="1" dirty="0">
                <a:solidFill>
                  <a:srgbClr val="FF0000"/>
                </a:solidFill>
              </a:rPr>
              <a:t> = 0.0)</a:t>
            </a:r>
          </a:p>
        </p:txBody>
      </p:sp>
    </p:spTree>
    <p:extLst>
      <p:ext uri="{BB962C8B-B14F-4D97-AF65-F5344CB8AC3E}">
        <p14:creationId xmlns:p14="http://schemas.microsoft.com/office/powerpoint/2010/main" val="3244789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Clay model fitting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1198563"/>
            <a:ext cx="8358188" cy="489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9428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Clay model fitting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Need </a:t>
            </a:r>
            <a:r>
              <a:rPr lang="en-GB" dirty="0" err="1"/>
              <a:t>K</a:t>
            </a:r>
            <a:r>
              <a:rPr lang="en-GB" baseline="-25000" dirty="0" err="1"/>
              <a:t>sel</a:t>
            </a:r>
            <a:r>
              <a:rPr lang="en-GB" dirty="0"/>
              <a:t> for Mg, K, Ca</a:t>
            </a:r>
          </a:p>
          <a:p>
            <a:r>
              <a:rPr lang="en-GB" dirty="0" err="1"/>
              <a:t>Huertas</a:t>
            </a:r>
            <a:r>
              <a:rPr lang="en-GB" dirty="0"/>
              <a:t> et al., J. Coll. Int. </a:t>
            </a:r>
            <a:r>
              <a:rPr lang="en-GB" dirty="0" err="1"/>
              <a:t>Sci</a:t>
            </a:r>
            <a:r>
              <a:rPr lang="en-GB" dirty="0"/>
              <a:t>, 239, 409-416 (2001)</a:t>
            </a:r>
          </a:p>
          <a:p>
            <a:pPr lvl="1"/>
            <a:r>
              <a:rPr lang="en-GB" dirty="0"/>
              <a:t>Na, Mg, K, Ca sorption to same clay</a:t>
            </a:r>
          </a:p>
          <a:p>
            <a:pPr lvl="1"/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390526" y="2420888"/>
            <a:ext cx="8358188" cy="3671937"/>
            <a:chOff x="390525" y="2420888"/>
            <a:chExt cx="10443753" cy="3372793"/>
          </a:xfrm>
        </p:grpSpPr>
        <p:pic>
          <p:nvPicPr>
            <p:cNvPr id="4" name="Picture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" y="2420888"/>
              <a:ext cx="3498850" cy="3362325"/>
            </a:xfrm>
            <a:prstGeom prst="rect">
              <a:avLst/>
            </a:prstGeom>
            <a:noFill/>
          </p:spPr>
        </p:pic>
        <p:pic>
          <p:nvPicPr>
            <p:cNvPr id="5" name="Picture 4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9166" y="2426122"/>
              <a:ext cx="3502660" cy="3362325"/>
            </a:xfrm>
            <a:prstGeom prst="rect">
              <a:avLst/>
            </a:prstGeom>
            <a:noFill/>
          </p:spPr>
        </p:pic>
        <p:pic>
          <p:nvPicPr>
            <p:cNvPr id="6" name="Picture 5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1618" y="2431356"/>
              <a:ext cx="3502660" cy="3362325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115616" y="5085184"/>
            <a:ext cx="1917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log </a:t>
            </a:r>
            <a:r>
              <a:rPr lang="en-GB" dirty="0" err="1">
                <a:solidFill>
                  <a:srgbClr val="FF0000"/>
                </a:solidFill>
              </a:rPr>
              <a:t>K</a:t>
            </a:r>
            <a:r>
              <a:rPr lang="en-GB" baseline="-25000" dirty="0" err="1">
                <a:solidFill>
                  <a:srgbClr val="FF0000"/>
                </a:solidFill>
              </a:rPr>
              <a:t>sel</a:t>
            </a:r>
            <a:r>
              <a:rPr lang="en-GB" baseline="-25000" dirty="0">
                <a:solidFill>
                  <a:srgbClr val="FF0000"/>
                </a:solidFill>
              </a:rPr>
              <a:t>, Mg</a:t>
            </a:r>
            <a:r>
              <a:rPr lang="en-GB" dirty="0">
                <a:solidFill>
                  <a:srgbClr val="FF0000"/>
                </a:solidFill>
              </a:rPr>
              <a:t> = 0.46</a:t>
            </a:r>
            <a:endParaRPr lang="en-GB" baseline="-25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0461" y="5085184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log </a:t>
            </a:r>
            <a:r>
              <a:rPr lang="en-GB" dirty="0" err="1">
                <a:solidFill>
                  <a:srgbClr val="FF0000"/>
                </a:solidFill>
              </a:rPr>
              <a:t>K</a:t>
            </a:r>
            <a:r>
              <a:rPr lang="en-GB" baseline="-25000" dirty="0" err="1">
                <a:solidFill>
                  <a:srgbClr val="FF0000"/>
                </a:solidFill>
              </a:rPr>
              <a:t>sel</a:t>
            </a:r>
            <a:r>
              <a:rPr lang="en-GB" baseline="-25000" dirty="0">
                <a:solidFill>
                  <a:srgbClr val="FF0000"/>
                </a:solidFill>
              </a:rPr>
              <a:t>, K</a:t>
            </a:r>
            <a:r>
              <a:rPr lang="en-GB" dirty="0">
                <a:solidFill>
                  <a:srgbClr val="FF0000"/>
                </a:solidFill>
              </a:rPr>
              <a:t> = 0.9</a:t>
            </a:r>
            <a:endParaRPr lang="en-GB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9482" y="5085184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log </a:t>
            </a:r>
            <a:r>
              <a:rPr lang="en-GB" dirty="0" err="1">
                <a:solidFill>
                  <a:srgbClr val="FF0000"/>
                </a:solidFill>
              </a:rPr>
              <a:t>K</a:t>
            </a:r>
            <a:r>
              <a:rPr lang="en-GB" baseline="-25000" dirty="0" err="1">
                <a:solidFill>
                  <a:srgbClr val="FF0000"/>
                </a:solidFill>
              </a:rPr>
              <a:t>sel</a:t>
            </a:r>
            <a:r>
              <a:rPr lang="en-GB" baseline="-25000" dirty="0">
                <a:solidFill>
                  <a:srgbClr val="FF0000"/>
                </a:solidFill>
              </a:rPr>
              <a:t>, Ca</a:t>
            </a:r>
            <a:r>
              <a:rPr lang="en-GB" dirty="0">
                <a:solidFill>
                  <a:srgbClr val="FF0000"/>
                </a:solidFill>
              </a:rPr>
              <a:t> = 0.62</a:t>
            </a:r>
            <a:endParaRPr lang="en-GB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658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dataset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Gil-García et al., Appl. Rad. </a:t>
            </a:r>
            <a:r>
              <a:rPr lang="en-GB" dirty="0" err="1"/>
              <a:t>Isot</a:t>
            </a:r>
            <a:r>
              <a:rPr lang="en-GB" dirty="0"/>
              <a:t>., 66, 126-138 (2008)</a:t>
            </a:r>
          </a:p>
          <a:p>
            <a:r>
              <a:rPr lang="en-GB" dirty="0"/>
              <a:t>30 soils of Spain</a:t>
            </a:r>
          </a:p>
          <a:p>
            <a:r>
              <a:rPr lang="en-GB" dirty="0"/>
              <a:t>pH 4.3-9.2, </a:t>
            </a:r>
            <a:r>
              <a:rPr lang="en-GB" dirty="0" err="1"/>
              <a:t>C</a:t>
            </a:r>
            <a:r>
              <a:rPr lang="en-GB" baseline="-25000" dirty="0" err="1"/>
              <a:t>org</a:t>
            </a:r>
            <a:r>
              <a:rPr lang="en-GB" dirty="0"/>
              <a:t> (%) 0.2-9.4, clay (%) 6.3-52.4</a:t>
            </a:r>
          </a:p>
          <a:p>
            <a:r>
              <a:rPr lang="en-GB" dirty="0"/>
              <a:t>Soil solution obtained by saturation extraction</a:t>
            </a:r>
          </a:p>
          <a:p>
            <a:pPr lvl="1"/>
            <a:r>
              <a:rPr lang="en-GB" dirty="0"/>
              <a:t>Labile soil cations by back calculation in WHAM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939306"/>
            <a:ext cx="5212532" cy="34567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84031" y="3429000"/>
            <a:ext cx="3826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Best fit found by adjusting clay SSA</a:t>
            </a:r>
          </a:p>
          <a:p>
            <a:r>
              <a:rPr lang="en-GB" dirty="0"/>
              <a:t>to 300 m</a:t>
            </a:r>
            <a:r>
              <a:rPr lang="en-GB" baseline="30000" dirty="0"/>
              <a:t>2</a:t>
            </a:r>
            <a:r>
              <a:rPr lang="en-GB" dirty="0"/>
              <a:t> g</a:t>
            </a:r>
            <a:r>
              <a:rPr lang="en-GB" baseline="30000" dirty="0"/>
              <a:t>-1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85631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ogo_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Logo_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199EC003DAF44A8071ABAA36BAAF3C" ma:contentTypeVersion="11" ma:contentTypeDescription="Create a new document." ma:contentTypeScope="" ma:versionID="168fb617f33fdba229ab71ab0c510ad0">
  <xsd:schema xmlns:xsd="http://www.w3.org/2001/XMLSchema" xmlns:xs="http://www.w3.org/2001/XMLSchema" xmlns:p="http://schemas.microsoft.com/office/2006/metadata/properties" xmlns:ns3="d9e686e9-a596-4bd1-8060-9a58c745505d" xmlns:ns4="8e2afafe-388b-4b17-bff3-e1bcfba575c8" targetNamespace="http://schemas.microsoft.com/office/2006/metadata/properties" ma:root="true" ma:fieldsID="6f997b1fef576f09de6a53e2701eb6dd" ns3:_="" ns4:_="">
    <xsd:import namespace="d9e686e9-a596-4bd1-8060-9a58c745505d"/>
    <xsd:import namespace="8e2afafe-388b-4b17-bff3-e1bcfba575c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3:SharedWithDetails" minOccurs="0"/>
                <xsd:element ref="ns3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e686e9-a596-4bd1-8060-9a58c745505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2afafe-388b-4b17-bff3-e1bcfba575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0C2EDAC-25E2-409D-8ADB-A19166D0B6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e686e9-a596-4bd1-8060-9a58c745505d"/>
    <ds:schemaRef ds:uri="8e2afafe-388b-4b17-bff3-e1bcfba575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94F699-54D6-475E-A331-48A2C461F2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36DB7C-E9DE-4FBE-B64A-245DC2D3F387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8e2afafe-388b-4b17-bff3-e1bcfba575c8"/>
    <ds:schemaRef ds:uri="http://schemas.openxmlformats.org/package/2006/metadata/core-properties"/>
    <ds:schemaRef ds:uri="d9e686e9-a596-4bd1-8060-9a58c745505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2481</TotalTime>
  <Words>910</Words>
  <Application>Microsoft Macintosh PowerPoint</Application>
  <PresentationFormat>Affichage à l'écran (4:3)</PresentationFormat>
  <Paragraphs>216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Cambria Math</vt:lpstr>
      <vt:lpstr>Interstate-Regular</vt:lpstr>
      <vt:lpstr>Segoe UI</vt:lpstr>
      <vt:lpstr>Wingdings</vt:lpstr>
      <vt:lpstr>KIT-PPT_Master_en_2016</vt:lpstr>
      <vt:lpstr>Logo_Footer</vt:lpstr>
      <vt:lpstr>1_Logo_Footer</vt:lpstr>
      <vt:lpstr>Présentation PowerPoint</vt:lpstr>
      <vt:lpstr>Initial objective</vt:lpstr>
      <vt:lpstr>Introduction: chemical speciation modelling</vt:lpstr>
      <vt:lpstr>Windermere Humic Aqueous Model (WHAM)</vt:lpstr>
      <vt:lpstr>‘Full’ parameter/variable requirements</vt:lpstr>
      <vt:lpstr>Clay model fitting</vt:lpstr>
      <vt:lpstr>Clay model fitting (2)</vt:lpstr>
      <vt:lpstr>Clay model fitting (3)</vt:lpstr>
      <vt:lpstr>Testing dataset</vt:lpstr>
      <vt:lpstr>Example results</vt:lpstr>
      <vt:lpstr>Application to plant media from CEH greenhouse study   Clay SSA = 300 m2 g-1, OM 75% of LOI</vt:lpstr>
      <vt:lpstr>Plant study: experiment - overview</vt:lpstr>
      <vt:lpstr>Soil characteristics</vt:lpstr>
      <vt:lpstr>Présentation PowerPoint</vt:lpstr>
      <vt:lpstr>Analysis - overview</vt:lpstr>
      <vt:lpstr>Soil concentrations mg/kg DM</vt:lpstr>
      <vt:lpstr>Crops Sr v’s Ca</vt:lpstr>
      <vt:lpstr>Max to Min of different CRs (calculated from data)</vt:lpstr>
      <vt:lpstr>Observed ratio (OR)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220</cp:revision>
  <dcterms:created xsi:type="dcterms:W3CDTF">2015-12-14T06:33:20Z</dcterms:created>
  <dcterms:modified xsi:type="dcterms:W3CDTF">2019-12-11T13:32:21Z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0x010100C2199EC003DAF44A8071ABAA36BAAF3C</vt:lpwstr>
  </property>
</Properties>
</file>