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4" r:id="rId2"/>
    <p:sldId id="265" r:id="rId3"/>
    <p:sldId id="267" r:id="rId4"/>
    <p:sldId id="268" r:id="rId5"/>
    <p:sldId id="269" r:id="rId6"/>
    <p:sldId id="270" r:id="rId7"/>
    <p:sldId id="271" r:id="rId8"/>
    <p:sldId id="272" r:id="rId9"/>
    <p:sldId id="274" r:id="rId10"/>
    <p:sldId id="275" r:id="rId11"/>
    <p:sldId id="280" r:id="rId12"/>
    <p:sldId id="285" r:id="rId13"/>
    <p:sldId id="286" r:id="rId14"/>
    <p:sldId id="295" r:id="rId15"/>
    <p:sldId id="276" r:id="rId16"/>
    <p:sldId id="284" r:id="rId17"/>
    <p:sldId id="289" r:id="rId18"/>
    <p:sldId id="290" r:id="rId19"/>
    <p:sldId id="291" r:id="rId20"/>
    <p:sldId id="292" r:id="rId21"/>
    <p:sldId id="293" r:id="rId22"/>
    <p:sldId id="282" r:id="rId23"/>
    <p:sldId id="283" r:id="rId24"/>
    <p:sldId id="287" r:id="rId25"/>
    <p:sldId id="288" r:id="rId26"/>
    <p:sldId id="273" r:id="rId27"/>
    <p:sldId id="266" r:id="rId28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  <a:srgbClr val="82BE3C"/>
    <a:srgbClr val="5A6EB4"/>
    <a:srgbClr val="50AAE6"/>
    <a:srgbClr val="A00078"/>
    <a:srgbClr val="A01E28"/>
    <a:srgbClr val="A08232"/>
    <a:srgbClr val="DCA01E"/>
    <a:srgbClr val="FA82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19" autoAdjust="0"/>
    <p:restoredTop sz="91212" autoAdjust="0"/>
  </p:normalViewPr>
  <p:slideViewPr>
    <p:cSldViewPr>
      <p:cViewPr varScale="1">
        <p:scale>
          <a:sx n="115" d="100"/>
          <a:sy n="115" d="100"/>
        </p:scale>
        <p:origin x="560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11.12.19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412875"/>
            <a:ext cx="8389937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>
                <a:solidFill>
                  <a:schemeClr val="tx2"/>
                </a:solidFill>
              </a:rPr>
              <a:t>Ensemble results of the existing “simple” FDMT model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2349500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u="sng" noProof="1"/>
              <a:t>Thomas Hamburger</a:t>
            </a:r>
            <a:r>
              <a:rPr lang="de-DE" altLang="de-DE" sz="1600" noProof="1"/>
              <a:t>, Ievgen Ievdin, Stefan Schantz and Florian Gering</a:t>
            </a:r>
          </a:p>
          <a:p>
            <a:pPr algn="ctr" eaLnBrk="1" hangingPunct="1">
              <a:spcBef>
                <a:spcPct val="50000"/>
              </a:spcBef>
              <a:buNone/>
            </a:pPr>
            <a:r>
              <a:rPr lang="en-US" altLang="de-DE" sz="1600" dirty="0"/>
              <a:t>Federal Office for Radiation Protection (</a:t>
            </a:r>
            <a:r>
              <a:rPr lang="en-US" altLang="de-DE" sz="1600" dirty="0" err="1"/>
              <a:t>BfS</a:t>
            </a:r>
            <a:r>
              <a:rPr lang="en-US" altLang="de-DE" sz="1600" dirty="0"/>
              <a:t>), Germany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664" y="1783077"/>
            <a:ext cx="3094336" cy="3291847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4832" y="1783077"/>
            <a:ext cx="3094336" cy="3291847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3077"/>
            <a:ext cx="3094336" cy="329184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leafy vegetables Cs &gt; 1250 </a:t>
            </a:r>
            <a:r>
              <a:rPr lang="en-US" dirty="0" err="1"/>
              <a:t>Bq</a:t>
            </a:r>
            <a:r>
              <a:rPr lang="en-US" dirty="0"/>
              <a:t>/kg</a:t>
            </a:r>
            <a:endParaRPr lang="en-GB" dirty="0"/>
          </a:p>
        </p:txBody>
      </p:sp>
      <p:sp>
        <p:nvSpPr>
          <p:cNvPr id="9" name="Textfeld 8"/>
          <p:cNvSpPr txBox="1"/>
          <p:nvPr/>
        </p:nvSpPr>
        <p:spPr>
          <a:xfrm>
            <a:off x="1807707" y="2295070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550 km²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807707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50000 km²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905438" y="2295070"/>
            <a:ext cx="9167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11000 km²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905438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13000 km²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7926875" y="2295070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550 km²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7926875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50000 km²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834584" y="4959000"/>
            <a:ext cx="3624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75% ensemble member &gt; threshold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834584" y="5275808"/>
            <a:ext cx="3624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</a:rPr>
              <a:t>25% ensemble member &gt; threshold</a:t>
            </a:r>
          </a:p>
        </p:txBody>
      </p:sp>
      <p:sp>
        <p:nvSpPr>
          <p:cNvPr id="20" name="Rechteck 19"/>
          <p:cNvSpPr/>
          <p:nvPr/>
        </p:nvSpPr>
        <p:spPr>
          <a:xfrm>
            <a:off x="72000" y="1854000"/>
            <a:ext cx="9000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859821" y="1645752"/>
            <a:ext cx="1374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164676" y="1645752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FDMT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426454" y="1678890"/>
            <a:ext cx="234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 + FDMT</a:t>
            </a:r>
          </a:p>
        </p:txBody>
      </p:sp>
    </p:spTree>
    <p:extLst>
      <p:ext uri="{BB962C8B-B14F-4D97-AF65-F5344CB8AC3E}">
        <p14:creationId xmlns:p14="http://schemas.microsoft.com/office/powerpoint/2010/main" val="635298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3077"/>
            <a:ext cx="3094336" cy="329184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4832" y="1783077"/>
            <a:ext cx="3094336" cy="3291847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664" y="1783077"/>
            <a:ext cx="3094336" cy="3291847"/>
          </a:xfrm>
          <a:prstGeom prst="rect">
            <a:avLst/>
          </a:prstGeom>
        </p:spPr>
      </p:pic>
      <p:sp>
        <p:nvSpPr>
          <p:cNvPr id="20" name="Rechteck 19"/>
          <p:cNvSpPr/>
          <p:nvPr/>
        </p:nvSpPr>
        <p:spPr>
          <a:xfrm>
            <a:off x="72000" y="1854000"/>
            <a:ext cx="9000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milk Cs &gt; 1000 </a:t>
            </a:r>
            <a:r>
              <a:rPr lang="en-US" dirty="0" err="1"/>
              <a:t>Bq</a:t>
            </a:r>
            <a:r>
              <a:rPr lang="en-US" dirty="0"/>
              <a:t>/kg</a:t>
            </a:r>
            <a:endParaRPr lang="en-GB" dirty="0"/>
          </a:p>
        </p:txBody>
      </p:sp>
      <p:sp>
        <p:nvSpPr>
          <p:cNvPr id="9" name="Textfeld 8"/>
          <p:cNvSpPr txBox="1"/>
          <p:nvPr/>
        </p:nvSpPr>
        <p:spPr>
          <a:xfrm>
            <a:off x="1807707" y="2295070"/>
            <a:ext cx="670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10 km²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807707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27000 km²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905438" y="2295070"/>
            <a:ext cx="8402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5200 km²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905438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10000 km²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7926875" y="2295070"/>
            <a:ext cx="670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10 km²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7926875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28000 km²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834584" y="4959000"/>
            <a:ext cx="3624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75% ensemble member &gt; threshold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834584" y="5275808"/>
            <a:ext cx="3624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</a:rPr>
              <a:t>25% ensemble member &gt; threshold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859821" y="1645752"/>
            <a:ext cx="1374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164676" y="1645752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FDMT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426454" y="1678890"/>
            <a:ext cx="234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 + FDMT</a:t>
            </a:r>
          </a:p>
        </p:txBody>
      </p:sp>
    </p:spTree>
    <p:extLst>
      <p:ext uri="{BB962C8B-B14F-4D97-AF65-F5344CB8AC3E}">
        <p14:creationId xmlns:p14="http://schemas.microsoft.com/office/powerpoint/2010/main" val="3364413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664" y="1783077"/>
            <a:ext cx="3094336" cy="3291846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4832" y="1783077"/>
            <a:ext cx="3094336" cy="3291847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3077"/>
            <a:ext cx="3094336" cy="3291846"/>
          </a:xfrm>
          <a:prstGeom prst="rect">
            <a:avLst/>
          </a:prstGeom>
        </p:spPr>
      </p:pic>
      <p:sp>
        <p:nvSpPr>
          <p:cNvPr id="20" name="Rechteck 19"/>
          <p:cNvSpPr/>
          <p:nvPr/>
        </p:nvSpPr>
        <p:spPr>
          <a:xfrm>
            <a:off x="72000" y="1854000"/>
            <a:ext cx="9000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leafy vegetables Cs &gt; 1250 </a:t>
            </a:r>
            <a:r>
              <a:rPr lang="en-US" dirty="0" err="1"/>
              <a:t>Bq</a:t>
            </a:r>
            <a:r>
              <a:rPr lang="en-US" dirty="0"/>
              <a:t>/kg</a:t>
            </a:r>
            <a:endParaRPr lang="en-GB" dirty="0"/>
          </a:p>
        </p:txBody>
      </p:sp>
      <p:sp>
        <p:nvSpPr>
          <p:cNvPr id="9" name="Textfeld 8"/>
          <p:cNvSpPr txBox="1"/>
          <p:nvPr/>
        </p:nvSpPr>
        <p:spPr>
          <a:xfrm>
            <a:off x="1807707" y="2295070"/>
            <a:ext cx="8402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2400 km²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807707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25000 km²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905438" y="2295070"/>
            <a:ext cx="9167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11000 km²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905438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13000 km²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7926875" y="2295070"/>
            <a:ext cx="8402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2500 km²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7926875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25000 km²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834584" y="4959000"/>
            <a:ext cx="3624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75% ensemble member &gt; threshold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834584" y="5275808"/>
            <a:ext cx="3624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</a:rPr>
              <a:t>25% ensemble member &gt; threshold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859821" y="1645752"/>
            <a:ext cx="1374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</a:t>
            </a:r>
            <a:r>
              <a:rPr lang="de-DE" sz="2000" b="1" strike="sngStrike" dirty="0"/>
              <a:t>+ ST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164676" y="1645752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FDMT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426454" y="1678890"/>
            <a:ext cx="234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</a:t>
            </a:r>
            <a:r>
              <a:rPr lang="de-DE" sz="2000" b="1" strike="sngStrike" dirty="0"/>
              <a:t>+ ST </a:t>
            </a:r>
            <a:r>
              <a:rPr lang="de-DE" sz="2000" b="1" dirty="0"/>
              <a:t>+ FDMT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90525" y="1085885"/>
            <a:ext cx="3813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Release time </a:t>
            </a:r>
            <a:r>
              <a:rPr lang="en-GB" b="1" dirty="0">
                <a:solidFill>
                  <a:srgbClr val="C00000"/>
                </a:solidFill>
              </a:rPr>
              <a:t>-6h</a:t>
            </a:r>
            <a:r>
              <a:rPr lang="en-GB" dirty="0">
                <a:solidFill>
                  <a:srgbClr val="C00000"/>
                </a:solidFill>
              </a:rPr>
              <a:t>, </a:t>
            </a:r>
            <a:r>
              <a:rPr lang="en-GB" strike="sngStrike" dirty="0">
                <a:solidFill>
                  <a:srgbClr val="C00000"/>
                </a:solidFill>
              </a:rPr>
              <a:t>-3h, 0h, +3h, +6h</a:t>
            </a:r>
            <a:endParaRPr lang="de-DE" strike="sngStrike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655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3077"/>
            <a:ext cx="3094336" cy="329184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4832" y="1783077"/>
            <a:ext cx="3094336" cy="3291847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664" y="1783077"/>
            <a:ext cx="3094336" cy="3291846"/>
          </a:xfrm>
          <a:prstGeom prst="rect">
            <a:avLst/>
          </a:prstGeom>
        </p:spPr>
      </p:pic>
      <p:sp>
        <p:nvSpPr>
          <p:cNvPr id="20" name="Rechteck 19"/>
          <p:cNvSpPr/>
          <p:nvPr/>
        </p:nvSpPr>
        <p:spPr>
          <a:xfrm>
            <a:off x="72000" y="1854000"/>
            <a:ext cx="9000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milk Cs &gt; 1000 </a:t>
            </a:r>
            <a:r>
              <a:rPr lang="en-US" dirty="0" err="1"/>
              <a:t>Bq</a:t>
            </a:r>
            <a:r>
              <a:rPr lang="en-US" dirty="0"/>
              <a:t>/kg</a:t>
            </a:r>
            <a:endParaRPr lang="en-GB" dirty="0"/>
          </a:p>
        </p:txBody>
      </p:sp>
      <p:sp>
        <p:nvSpPr>
          <p:cNvPr id="9" name="Textfeld 8"/>
          <p:cNvSpPr txBox="1"/>
          <p:nvPr/>
        </p:nvSpPr>
        <p:spPr>
          <a:xfrm>
            <a:off x="1807707" y="2295070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320 km²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807707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12000 km²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905438" y="2295070"/>
            <a:ext cx="8402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5200 km²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905438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10000 km²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7926875" y="2295070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720 km²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7926875" y="2529000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15000 km²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834584" y="4959000"/>
            <a:ext cx="3624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75% ensemble member &gt; threshold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834584" y="5275808"/>
            <a:ext cx="3624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</a:rPr>
              <a:t>25% ensemble member &gt; threshold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859821" y="1645752"/>
            <a:ext cx="1374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</a:t>
            </a:r>
            <a:r>
              <a:rPr lang="de-DE" sz="2000" b="1" strike="sngStrike" dirty="0"/>
              <a:t>+ ST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164676" y="1645752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FDMT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426454" y="1678890"/>
            <a:ext cx="234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</a:t>
            </a:r>
            <a:r>
              <a:rPr lang="de-DE" sz="2000" b="1" strike="sngStrike" dirty="0"/>
              <a:t>+ ST </a:t>
            </a:r>
            <a:r>
              <a:rPr lang="de-DE" sz="2000" b="1" dirty="0"/>
              <a:t>+ FDMT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390525" y="1085885"/>
            <a:ext cx="3813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Release time </a:t>
            </a:r>
            <a:r>
              <a:rPr lang="en-GB" b="1" dirty="0">
                <a:solidFill>
                  <a:srgbClr val="C00000"/>
                </a:solidFill>
              </a:rPr>
              <a:t>-6h</a:t>
            </a:r>
            <a:r>
              <a:rPr lang="en-GB" dirty="0">
                <a:solidFill>
                  <a:srgbClr val="C00000"/>
                </a:solidFill>
              </a:rPr>
              <a:t>, </a:t>
            </a:r>
            <a:r>
              <a:rPr lang="en-GB" strike="sngStrike" dirty="0">
                <a:solidFill>
                  <a:srgbClr val="C00000"/>
                </a:solidFill>
              </a:rPr>
              <a:t>-3h, 0h, +3h, +6h</a:t>
            </a:r>
            <a:endParaRPr lang="de-DE" strike="sngStrike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06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affected areas</a:t>
            </a:r>
            <a:br>
              <a:rPr lang="en-US" dirty="0"/>
            </a:br>
            <a:r>
              <a:rPr lang="en-US" dirty="0"/>
              <a:t>Factor: Maximum area / minimum area</a:t>
            </a:r>
            <a:endParaRPr lang="en-GB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772489"/>
              </p:ext>
            </p:extLst>
          </p:nvPr>
        </p:nvGraphicFramePr>
        <p:xfrm>
          <a:off x="792000" y="1629000"/>
          <a:ext cx="7560000" cy="4195320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4415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de-DE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Factor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:</a:t>
                      </a:r>
                      <a:b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de-DE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max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de-DE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area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)/</a:t>
                      </a:r>
                      <a:b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min(</a:t>
                      </a:r>
                      <a:r>
                        <a:rPr lang="de-DE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area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Release</a:t>
                      </a:r>
                      <a:r>
                        <a:rPr lang="de-DE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time</a:t>
                      </a:r>
                      <a:br>
                        <a:rPr lang="de-DE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GB" sz="1400" b="0" strike="noStrike" dirty="0">
                          <a:solidFill>
                            <a:schemeClr val="tx1"/>
                          </a:solidFill>
                        </a:rPr>
                        <a:t>-6h, -3h, 0h, +3h, +6h</a:t>
                      </a:r>
                      <a:endParaRPr lang="de-DE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Release time</a:t>
                      </a:r>
                      <a:b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GB" sz="1400" b="1" dirty="0">
                          <a:solidFill>
                            <a:srgbClr val="C00000"/>
                          </a:solidFill>
                        </a:rPr>
                        <a:t>-6h</a:t>
                      </a:r>
                      <a:r>
                        <a:rPr lang="en-GB" sz="1400" dirty="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en-GB" sz="1400" strike="sngStrike" dirty="0">
                          <a:solidFill>
                            <a:srgbClr val="C00000"/>
                          </a:solidFill>
                        </a:rPr>
                        <a:t>-3h, 0h, +3h, +6h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15">
                <a:tc vMerge="1">
                  <a:txBody>
                    <a:bodyPr/>
                    <a:lstStyle/>
                    <a:p>
                      <a:pPr algn="ctr" fontAlgn="b"/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de-DE" sz="1400" b="0" u="none" strike="noStrike" dirty="0">
                          <a:effectLst/>
                          <a:latin typeface="+mn-lt"/>
                        </a:rPr>
                        <a:t>FDMT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de-DE" sz="1400" b="0" u="none" strike="noStrike" dirty="0">
                          <a:effectLst/>
                          <a:latin typeface="+mn-lt"/>
                        </a:rPr>
                        <a:t>MET + ST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u="none" strike="noStrike" dirty="0">
                          <a:effectLst/>
                          <a:latin typeface="+mn-lt"/>
                        </a:rPr>
                        <a:t>MET + ST + FDMT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u="none" strike="noStrike" dirty="0">
                          <a:effectLst/>
                          <a:latin typeface="+mn-lt"/>
                        </a:rPr>
                        <a:t>MET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u="none" strike="noStrike" dirty="0">
                          <a:effectLst/>
                          <a:latin typeface="+mn-lt"/>
                        </a:rPr>
                        <a:t>MET + FDMT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dirty="0" err="1">
                          <a:effectLst/>
                          <a:latin typeface="+mn-lt"/>
                        </a:rPr>
                        <a:t>Leavy</a:t>
                      </a:r>
                      <a:r>
                        <a:rPr lang="en-US" sz="1400" b="0" u="none" strike="noStrike" dirty="0">
                          <a:effectLst/>
                          <a:latin typeface="+mn-lt"/>
                        </a:rPr>
                        <a:t> veg. Cs &gt; 1250 </a:t>
                      </a:r>
                      <a:r>
                        <a:rPr lang="en-US" sz="1400" b="0" u="none" strike="noStrike" dirty="0" err="1">
                          <a:effectLst/>
                          <a:latin typeface="+mn-lt"/>
                        </a:rPr>
                        <a:t>Bq</a:t>
                      </a:r>
                      <a:r>
                        <a:rPr lang="en-US" sz="1400" b="0" u="none" strike="noStrike" dirty="0">
                          <a:effectLst/>
                          <a:latin typeface="+mn-lt"/>
                        </a:rPr>
                        <a:t>/kg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nn-NO" sz="1400" b="0" u="none" strike="noStrike" dirty="0">
                          <a:effectLst/>
                          <a:latin typeface="+mn-lt"/>
                        </a:rPr>
                        <a:t>Leavy veg. I &gt; 2000 Bq/kg</a:t>
                      </a:r>
                      <a:endParaRPr lang="nn-NO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nn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Leavy veg. Sr &gt; 750 Bq/kg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de-DE" sz="1400" b="0" u="none" strike="noStrike" dirty="0">
                          <a:effectLst/>
                          <a:latin typeface="+mn-lt"/>
                        </a:rPr>
                        <a:t>Milk </a:t>
                      </a:r>
                      <a:r>
                        <a:rPr lang="de-DE" sz="1400" b="0" u="none" strike="noStrike" dirty="0" err="1">
                          <a:effectLst/>
                          <a:latin typeface="+mn-lt"/>
                        </a:rPr>
                        <a:t>Cs</a:t>
                      </a:r>
                      <a:r>
                        <a:rPr lang="de-DE" sz="1400" b="0" u="none" strike="noStrike" dirty="0">
                          <a:effectLst/>
                          <a:latin typeface="+mn-lt"/>
                        </a:rPr>
                        <a:t> &gt; 1000 </a:t>
                      </a:r>
                      <a:r>
                        <a:rPr lang="de-DE" sz="1400" b="0" u="none" strike="noStrike" dirty="0" err="1">
                          <a:effectLst/>
                          <a:latin typeface="+mn-lt"/>
                        </a:rPr>
                        <a:t>Bq</a:t>
                      </a:r>
                      <a:r>
                        <a:rPr lang="de-DE" sz="1400" b="0" u="none" strike="noStrike" dirty="0">
                          <a:effectLst/>
                          <a:latin typeface="+mn-lt"/>
                        </a:rPr>
                        <a:t>/kg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381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44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de-DE" sz="1400" b="0" u="none" strike="noStrike" dirty="0">
                          <a:effectLst/>
                          <a:latin typeface="+mn-lt"/>
                        </a:rPr>
                        <a:t>Milk I &gt; 500 </a:t>
                      </a:r>
                      <a:r>
                        <a:rPr lang="de-DE" sz="1400" b="0" u="none" strike="noStrike" dirty="0" err="1">
                          <a:effectLst/>
                          <a:latin typeface="+mn-lt"/>
                        </a:rPr>
                        <a:t>Bq</a:t>
                      </a:r>
                      <a:r>
                        <a:rPr lang="de-DE" sz="1400" b="0" u="none" strike="noStrike" dirty="0">
                          <a:effectLst/>
                          <a:latin typeface="+mn-lt"/>
                        </a:rPr>
                        <a:t>/kg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44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Milk </a:t>
                      </a:r>
                      <a:r>
                        <a:rPr lang="de-DE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Sr</a:t>
                      </a:r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&gt; 125 </a:t>
                      </a:r>
                      <a:r>
                        <a:rPr lang="de-DE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Bq</a:t>
                      </a:r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/kg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219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Within CONFIDENCE WP1 Task 1.3 the uncertainty propagation through a terrestrial food chain model was analyzed</a:t>
            </a:r>
          </a:p>
          <a:p>
            <a:r>
              <a:rPr lang="en-US" dirty="0"/>
              <a:t>Uncertainties in dispersion modelling and food chain modeling were mapped to uncertainties in areas with food restrictions</a:t>
            </a:r>
          </a:p>
          <a:p>
            <a:r>
              <a:rPr lang="en-US" dirty="0"/>
              <a:t>Uncertainties in the food chain model can add substantial variability to the results of a dispersion model</a:t>
            </a:r>
          </a:p>
          <a:p>
            <a:r>
              <a:rPr lang="en-US" dirty="0"/>
              <a:t>However, in comparison, uncertainties in the source term or in meteorological fields are dominating the overall variability</a:t>
            </a:r>
          </a:p>
        </p:txBody>
      </p:sp>
    </p:spTree>
    <p:extLst>
      <p:ext uri="{BB962C8B-B14F-4D97-AF65-F5344CB8AC3E}">
        <p14:creationId xmlns:p14="http://schemas.microsoft.com/office/powerpoint/2010/main" val="1001666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118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Harvest</a:t>
            </a:r>
            <a:r>
              <a:rPr lang="de-DE" dirty="0"/>
              <a:t> time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plants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/>
        </p:nvSpPr>
        <p:spPr>
          <a:xfrm>
            <a:off x="612000" y="1764000"/>
            <a:ext cx="1935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600" dirty="0"/>
              <a:t>Variable </a:t>
            </a:r>
            <a:r>
              <a:rPr lang="de-DE" sz="1600" dirty="0" err="1"/>
              <a:t>start</a:t>
            </a:r>
            <a:r>
              <a:rPr lang="de-DE" sz="1600" dirty="0"/>
              <a:t> </a:t>
            </a:r>
            <a:r>
              <a:rPr lang="de-DE" sz="1600" dirty="0" err="1"/>
              <a:t>and</a:t>
            </a:r>
            <a:r>
              <a:rPr lang="de-DE" sz="1600" dirty="0"/>
              <a:t> end </a:t>
            </a:r>
            <a:r>
              <a:rPr lang="de-DE" sz="1600" dirty="0" err="1"/>
              <a:t>times</a:t>
            </a:r>
            <a:endParaRPr lang="de-DE" sz="1600" dirty="0"/>
          </a:p>
          <a:p>
            <a:r>
              <a:rPr lang="de-DE" sz="1600" dirty="0" err="1"/>
              <a:t>Triangular</a:t>
            </a:r>
            <a:r>
              <a:rPr lang="de-DE" sz="1600" dirty="0"/>
              <a:t> </a:t>
            </a:r>
            <a:r>
              <a:rPr lang="de-DE" sz="1600" dirty="0" err="1"/>
              <a:t>distribution</a:t>
            </a:r>
            <a:endParaRPr lang="de-DE" sz="16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000" y="1584000"/>
            <a:ext cx="5676433" cy="355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783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Yield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plants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/>
        </p:nvSpPr>
        <p:spPr>
          <a:xfrm>
            <a:off x="612000" y="1764000"/>
            <a:ext cx="1935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Statistics based on German data starting from 1950</a:t>
            </a:r>
          </a:p>
          <a:p>
            <a:r>
              <a:rPr lang="en-US" sz="1600" dirty="0"/>
              <a:t>Uniform distribution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001" y="1584000"/>
            <a:ext cx="5681214" cy="33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58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Feeding rates for animals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/>
        </p:nvSpPr>
        <p:spPr>
          <a:xfrm>
            <a:off x="612000" y="1764000"/>
            <a:ext cx="1935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Feeding rates are time dependent</a:t>
            </a:r>
            <a:br>
              <a:rPr lang="en-US" sz="1600" dirty="0"/>
            </a:br>
            <a:r>
              <a:rPr lang="en-US" sz="1600" dirty="0"/>
              <a:t>(triangular distribution)</a:t>
            </a:r>
          </a:p>
          <a:p>
            <a:r>
              <a:rPr lang="en-US" sz="1600" dirty="0"/>
              <a:t>Feeding rates are varied for:</a:t>
            </a:r>
          </a:p>
          <a:p>
            <a:pPr lvl="1"/>
            <a:r>
              <a:rPr lang="en-US" sz="1050" dirty="0"/>
              <a:t>Cow milk</a:t>
            </a:r>
          </a:p>
          <a:p>
            <a:pPr lvl="1"/>
            <a:r>
              <a:rPr lang="en-US" sz="1050" dirty="0"/>
              <a:t>Sheep milk</a:t>
            </a:r>
          </a:p>
          <a:p>
            <a:pPr lvl="1"/>
            <a:r>
              <a:rPr lang="en-US" sz="1050" dirty="0"/>
              <a:t>Goat milk</a:t>
            </a:r>
          </a:p>
          <a:p>
            <a:pPr lvl="1"/>
            <a:r>
              <a:rPr lang="en-US" sz="1050" dirty="0"/>
              <a:t>Cow beef</a:t>
            </a:r>
          </a:p>
          <a:p>
            <a:pPr lvl="1"/>
            <a:r>
              <a:rPr lang="en-US" sz="1050" dirty="0"/>
              <a:t>Bull beef</a:t>
            </a:r>
          </a:p>
          <a:p>
            <a:pPr lvl="1"/>
            <a:r>
              <a:rPr lang="en-US" sz="1050" dirty="0"/>
              <a:t>Veal</a:t>
            </a:r>
          </a:p>
          <a:p>
            <a:pPr lvl="1"/>
            <a:r>
              <a:rPr lang="en-US" sz="1050" dirty="0"/>
              <a:t>Pork</a:t>
            </a:r>
          </a:p>
          <a:p>
            <a:pPr lvl="1"/>
            <a:r>
              <a:rPr lang="en-US" sz="1050" dirty="0"/>
              <a:t>Lamb</a:t>
            </a:r>
          </a:p>
          <a:p>
            <a:pPr lvl="1"/>
            <a:r>
              <a:rPr lang="en-US" sz="1050" dirty="0"/>
              <a:t>Chicken</a:t>
            </a:r>
          </a:p>
          <a:p>
            <a:pPr lvl="1"/>
            <a:r>
              <a:rPr lang="en-US" sz="1050" dirty="0"/>
              <a:t>Eggs</a:t>
            </a:r>
          </a:p>
          <a:p>
            <a:r>
              <a:rPr lang="en-US" sz="1600" dirty="0"/>
              <a:t>Uniform distribution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8284" y="614362"/>
            <a:ext cx="3370943" cy="168883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7000" y="2596528"/>
            <a:ext cx="3982271" cy="261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4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CONFIDENCE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2060847"/>
            <a:ext cx="8356600" cy="403197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CONFIDENCE</a:t>
            </a:r>
            <a:br>
              <a:rPr lang="en-US" dirty="0"/>
            </a:br>
            <a:r>
              <a:rPr lang="en-US" sz="1400" dirty="0"/>
              <a:t>“</a:t>
            </a:r>
            <a:r>
              <a:rPr lang="en-US" sz="1400" dirty="0" err="1"/>
              <a:t>COping</a:t>
            </a:r>
            <a:r>
              <a:rPr lang="en-US" sz="1400" dirty="0"/>
              <a:t> with </a:t>
            </a:r>
            <a:r>
              <a:rPr lang="en-US" sz="1400" dirty="0" err="1"/>
              <a:t>uNcertainties</a:t>
            </a:r>
            <a:r>
              <a:rPr lang="en-US" sz="1400" dirty="0"/>
              <a:t> For Improved modelling and </a:t>
            </a:r>
            <a:r>
              <a:rPr lang="en-US" sz="1400" dirty="0" err="1"/>
              <a:t>DEcision</a:t>
            </a:r>
            <a:r>
              <a:rPr lang="en-US" sz="1400" dirty="0"/>
              <a:t> making in Nuclear </a:t>
            </a:r>
            <a:r>
              <a:rPr lang="en-US" sz="1400" dirty="0" err="1"/>
              <a:t>emergenCiEs</a:t>
            </a:r>
            <a:r>
              <a:rPr lang="en-US" sz="1400" dirty="0"/>
              <a:t>”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WP1: Uncertainties in atmospheric dispersion simulations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Task 1.3: Emergency response and dose assessment</a:t>
            </a:r>
          </a:p>
          <a:p>
            <a:pPr lvl="3">
              <a:lnSpc>
                <a:spcPct val="150000"/>
              </a:lnSpc>
            </a:pPr>
            <a:r>
              <a:rPr lang="en-US" dirty="0"/>
              <a:t>Subtask 1: Food chain uncertainty propagation </a:t>
            </a:r>
          </a:p>
        </p:txBody>
      </p:sp>
    </p:spTree>
    <p:extLst>
      <p:ext uri="{BB962C8B-B14F-4D97-AF65-F5344CB8AC3E}">
        <p14:creationId xmlns:p14="http://schemas.microsoft.com/office/powerpoint/2010/main" val="1275694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Consumption rates of humans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/>
        </p:nvSpPr>
        <p:spPr>
          <a:xfrm>
            <a:off x="612000" y="1764000"/>
            <a:ext cx="1935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Source from TERRITORIES</a:t>
            </a:r>
            <a:br>
              <a:rPr lang="en-US" sz="1400" dirty="0"/>
            </a:br>
            <a:r>
              <a:rPr lang="en-US" sz="1400" dirty="0"/>
              <a:t>WP2.1 MS2.3</a:t>
            </a:r>
          </a:p>
          <a:p>
            <a:pPr lvl="1"/>
            <a:r>
              <a:rPr lang="en-US" sz="1100" dirty="0"/>
              <a:t>1 year old</a:t>
            </a:r>
          </a:p>
          <a:p>
            <a:pPr lvl="1"/>
            <a:r>
              <a:rPr lang="en-US" sz="1100" dirty="0"/>
              <a:t>5 years old</a:t>
            </a:r>
          </a:p>
          <a:p>
            <a:pPr lvl="1"/>
            <a:r>
              <a:rPr lang="en-US" sz="1100" dirty="0"/>
              <a:t>10 years old</a:t>
            </a:r>
          </a:p>
          <a:p>
            <a:pPr lvl="1"/>
            <a:r>
              <a:rPr lang="en-US" sz="1100" dirty="0"/>
              <a:t>15 years old</a:t>
            </a:r>
          </a:p>
          <a:p>
            <a:pPr lvl="1"/>
            <a:r>
              <a:rPr lang="en-US" sz="1100" dirty="0"/>
              <a:t>Adults</a:t>
            </a:r>
          </a:p>
          <a:p>
            <a:r>
              <a:rPr lang="en-US" sz="1400" dirty="0"/>
              <a:t>Triangular</a:t>
            </a:r>
            <a:br>
              <a:rPr lang="en-US" sz="1400" dirty="0"/>
            </a:br>
            <a:r>
              <a:rPr lang="en-US" sz="1400" dirty="0"/>
              <a:t>distribution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7000" y="1359000"/>
            <a:ext cx="4481047" cy="28014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321" y="1706670"/>
            <a:ext cx="4481047" cy="28014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3641" y="2054340"/>
            <a:ext cx="4481047" cy="28014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6961" y="2402010"/>
            <a:ext cx="4481047" cy="28014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0282" y="2749680"/>
            <a:ext cx="4481047" cy="280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024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Uncertainty parameters from WP3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/>
        </p:nvSpPr>
        <p:spPr>
          <a:xfrm>
            <a:off x="612000" y="1764000"/>
            <a:ext cx="2790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Retention coefficient (mm) of radionuclide </a:t>
            </a:r>
            <a:r>
              <a:rPr lang="en-US" sz="1400" dirty="0" err="1"/>
              <a:t>i</a:t>
            </a:r>
            <a:r>
              <a:rPr lang="en-US" sz="1400" dirty="0"/>
              <a:t> on plant type j (</a:t>
            </a:r>
            <a:r>
              <a:rPr lang="en-US" sz="1400" dirty="0" err="1"/>
              <a:t>S_ij</a:t>
            </a:r>
            <a:r>
              <a:rPr lang="en-US" sz="1400" dirty="0"/>
              <a:t>)</a:t>
            </a:r>
          </a:p>
          <a:p>
            <a:r>
              <a:rPr lang="en-US" sz="1400" dirty="0"/>
              <a:t>Weathering rate from plants (d-1) (</a:t>
            </a:r>
            <a:r>
              <a:rPr lang="en-US" sz="1400" dirty="0" err="1"/>
              <a:t>lambda_wi</a:t>
            </a:r>
            <a:r>
              <a:rPr lang="en-US" sz="1400" dirty="0"/>
              <a:t>)</a:t>
            </a:r>
          </a:p>
          <a:p>
            <a:r>
              <a:rPr lang="en-US" sz="1400" dirty="0"/>
              <a:t>Soil-plant transfer factor for radionuclide (</a:t>
            </a:r>
            <a:r>
              <a:rPr lang="en-US" sz="1400" dirty="0" err="1"/>
              <a:t>unitless</a:t>
            </a:r>
            <a:r>
              <a:rPr lang="en-US" sz="1400" dirty="0"/>
              <a:t>) (</a:t>
            </a:r>
            <a:r>
              <a:rPr lang="en-US" sz="1400" dirty="0" err="1"/>
              <a:t>TF_ij</a:t>
            </a:r>
            <a:r>
              <a:rPr lang="en-US" sz="1400" dirty="0"/>
              <a:t>)</a:t>
            </a:r>
          </a:p>
          <a:p>
            <a:r>
              <a:rPr lang="en-US" sz="1400" dirty="0"/>
              <a:t>Transfer coefficients - lamb, cow meat (d/kg) and milk (d/L) (</a:t>
            </a:r>
            <a:r>
              <a:rPr lang="en-US" sz="1400" dirty="0" err="1"/>
              <a:t>TF_ik_animal</a:t>
            </a:r>
            <a:r>
              <a:rPr lang="en-US" sz="1400" dirty="0"/>
              <a:t> product)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000" y="1449000"/>
            <a:ext cx="4297646" cy="370822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27697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3077"/>
            <a:ext cx="3094336" cy="3291847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4832" y="1783077"/>
            <a:ext cx="3094336" cy="329184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664" y="1783077"/>
            <a:ext cx="3094336" cy="329184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leafy vegetables Cs &gt; 1250 </a:t>
            </a:r>
            <a:r>
              <a:rPr lang="en-US" dirty="0" err="1"/>
              <a:t>Bq</a:t>
            </a:r>
            <a:r>
              <a:rPr lang="en-US" dirty="0"/>
              <a:t>/kg</a:t>
            </a:r>
            <a:endParaRPr lang="en-GB" dirty="0"/>
          </a:p>
        </p:txBody>
      </p:sp>
      <p:sp>
        <p:nvSpPr>
          <p:cNvPr id="15" name="Textfeld 14"/>
          <p:cNvSpPr txBox="1"/>
          <p:nvPr/>
        </p:nvSpPr>
        <p:spPr>
          <a:xfrm>
            <a:off x="937064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  <p:sp>
        <p:nvSpPr>
          <p:cNvPr id="20" name="Rechteck 19"/>
          <p:cNvSpPr/>
          <p:nvPr/>
        </p:nvSpPr>
        <p:spPr>
          <a:xfrm>
            <a:off x="72000" y="1854000"/>
            <a:ext cx="9000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859821" y="1645752"/>
            <a:ext cx="1374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164676" y="1645752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FDMT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426454" y="1678890"/>
            <a:ext cx="234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 + FDMT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961896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6985481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</p:spTree>
    <p:extLst>
      <p:ext uri="{BB962C8B-B14F-4D97-AF65-F5344CB8AC3E}">
        <p14:creationId xmlns:p14="http://schemas.microsoft.com/office/powerpoint/2010/main" val="25250324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3077"/>
            <a:ext cx="3094336" cy="3291847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4832" y="1783077"/>
            <a:ext cx="3094336" cy="3291847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664" y="1783077"/>
            <a:ext cx="3094336" cy="329184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milk Cs &gt; 1000 </a:t>
            </a:r>
            <a:r>
              <a:rPr lang="en-US" dirty="0" err="1"/>
              <a:t>Bq</a:t>
            </a:r>
            <a:r>
              <a:rPr lang="en-US" dirty="0"/>
              <a:t>/kg</a:t>
            </a:r>
            <a:endParaRPr lang="en-GB" dirty="0"/>
          </a:p>
        </p:txBody>
      </p:sp>
      <p:sp>
        <p:nvSpPr>
          <p:cNvPr id="15" name="Textfeld 14"/>
          <p:cNvSpPr txBox="1"/>
          <p:nvPr/>
        </p:nvSpPr>
        <p:spPr>
          <a:xfrm>
            <a:off x="937064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  <p:sp>
        <p:nvSpPr>
          <p:cNvPr id="20" name="Rechteck 19"/>
          <p:cNvSpPr/>
          <p:nvPr/>
        </p:nvSpPr>
        <p:spPr>
          <a:xfrm>
            <a:off x="72000" y="1854000"/>
            <a:ext cx="9000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859821" y="1645752"/>
            <a:ext cx="1374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164676" y="1645752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FDMT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426454" y="1678890"/>
            <a:ext cx="234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 + FDMT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961896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6985481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</p:spTree>
    <p:extLst>
      <p:ext uri="{BB962C8B-B14F-4D97-AF65-F5344CB8AC3E}">
        <p14:creationId xmlns:p14="http://schemas.microsoft.com/office/powerpoint/2010/main" val="1054978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3077"/>
            <a:ext cx="3094336" cy="329184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4832" y="1783077"/>
            <a:ext cx="3094336" cy="3291846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664" y="1783077"/>
            <a:ext cx="3094336" cy="329184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leafy vegetables I &gt; 2000 </a:t>
            </a:r>
            <a:r>
              <a:rPr lang="en-US" dirty="0" err="1"/>
              <a:t>Bq</a:t>
            </a:r>
            <a:r>
              <a:rPr lang="en-US" dirty="0"/>
              <a:t>/kg</a:t>
            </a:r>
            <a:endParaRPr lang="en-GB" dirty="0"/>
          </a:p>
        </p:txBody>
      </p:sp>
      <p:sp>
        <p:nvSpPr>
          <p:cNvPr id="15" name="Textfeld 14"/>
          <p:cNvSpPr txBox="1"/>
          <p:nvPr/>
        </p:nvSpPr>
        <p:spPr>
          <a:xfrm>
            <a:off x="937064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  <p:sp>
        <p:nvSpPr>
          <p:cNvPr id="20" name="Rechteck 19"/>
          <p:cNvSpPr/>
          <p:nvPr/>
        </p:nvSpPr>
        <p:spPr>
          <a:xfrm>
            <a:off x="72000" y="1854000"/>
            <a:ext cx="9000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859821" y="1645752"/>
            <a:ext cx="1374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164676" y="1645752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FDMT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426454" y="1678890"/>
            <a:ext cx="234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 + FDMT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961896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6985481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</p:spTree>
    <p:extLst>
      <p:ext uri="{BB962C8B-B14F-4D97-AF65-F5344CB8AC3E}">
        <p14:creationId xmlns:p14="http://schemas.microsoft.com/office/powerpoint/2010/main" val="28249779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3077"/>
            <a:ext cx="3094336" cy="3291846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4832" y="1783077"/>
            <a:ext cx="3094336" cy="329184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664" y="1783077"/>
            <a:ext cx="3094336" cy="3291846"/>
          </a:xfrm>
          <a:prstGeom prst="rect">
            <a:avLst/>
          </a:prstGeom>
        </p:spPr>
      </p:pic>
      <p:sp>
        <p:nvSpPr>
          <p:cNvPr id="20" name="Rechteck 19"/>
          <p:cNvSpPr/>
          <p:nvPr/>
        </p:nvSpPr>
        <p:spPr>
          <a:xfrm>
            <a:off x="72000" y="1854000"/>
            <a:ext cx="9000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milk I &gt; 500 </a:t>
            </a:r>
            <a:r>
              <a:rPr lang="en-US" dirty="0" err="1"/>
              <a:t>Bq</a:t>
            </a:r>
            <a:r>
              <a:rPr lang="en-US" dirty="0"/>
              <a:t>/kg</a:t>
            </a:r>
            <a:endParaRPr lang="en-GB" dirty="0"/>
          </a:p>
        </p:txBody>
      </p:sp>
      <p:sp>
        <p:nvSpPr>
          <p:cNvPr id="15" name="Textfeld 14"/>
          <p:cNvSpPr txBox="1"/>
          <p:nvPr/>
        </p:nvSpPr>
        <p:spPr>
          <a:xfrm>
            <a:off x="937064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859821" y="1645752"/>
            <a:ext cx="1374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164676" y="1645752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FDMT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426454" y="1678890"/>
            <a:ext cx="234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MET + ST + FDMT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961896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6985481" y="4976570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Frequency</a:t>
            </a:r>
          </a:p>
        </p:txBody>
      </p:sp>
    </p:spTree>
    <p:extLst>
      <p:ext uri="{BB962C8B-B14F-4D97-AF65-F5344CB8AC3E}">
        <p14:creationId xmlns:p14="http://schemas.microsoft.com/office/powerpoint/2010/main" val="37376913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Uncertainty parameter in dispersion modeling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GB" dirty="0"/>
              <a:t>Scenario: REM 2 (CONFIDENCE WP1), July</a:t>
            </a:r>
          </a:p>
          <a:p>
            <a:pPr>
              <a:lnSpc>
                <a:spcPct val="150000"/>
              </a:lnSpc>
            </a:pPr>
            <a:r>
              <a:rPr lang="en-GB" dirty="0"/>
              <a:t>Meteorological ensemble: 10 member</a:t>
            </a:r>
          </a:p>
          <a:p>
            <a:pPr>
              <a:lnSpc>
                <a:spcPct val="150000"/>
              </a:lnSpc>
            </a:pPr>
            <a:r>
              <a:rPr lang="en-GB" dirty="0"/>
              <a:t>Source term ensemble: 5 member (release time -6h, -3h, 0h, +3h, +6h)</a:t>
            </a:r>
          </a:p>
        </p:txBody>
      </p:sp>
    </p:spTree>
    <p:extLst>
      <p:ext uri="{BB962C8B-B14F-4D97-AF65-F5344CB8AC3E}">
        <p14:creationId xmlns:p14="http://schemas.microsoft.com/office/powerpoint/2010/main" val="28875327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Exposure pathways for dose calculation</a:t>
            </a:r>
            <a:endParaRPr lang="en-GB" dirty="0"/>
          </a:p>
        </p:txBody>
      </p:sp>
      <p:pic>
        <p:nvPicPr>
          <p:cNvPr id="109" name="Grafik 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34" y="1954402"/>
            <a:ext cx="8724132" cy="294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0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Transfer of radionuclides to the food chain</a:t>
            </a:r>
            <a:endParaRPr lang="en-GB" dirty="0"/>
          </a:p>
        </p:txBody>
      </p:sp>
      <p:pic>
        <p:nvPicPr>
          <p:cNvPr id="64" name="Grafik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34" y="2124000"/>
            <a:ext cx="8719560" cy="31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440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Model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GB" dirty="0"/>
              <a:t>Decision support system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RODOS (</a:t>
            </a:r>
            <a:r>
              <a:rPr lang="en-GB" dirty="0" err="1"/>
              <a:t>Realtime</a:t>
            </a:r>
            <a:r>
              <a:rPr lang="en-GB" dirty="0"/>
              <a:t> Online Decision Support System)</a:t>
            </a:r>
          </a:p>
          <a:p>
            <a:pPr>
              <a:lnSpc>
                <a:spcPct val="150000"/>
              </a:lnSpc>
            </a:pPr>
            <a:r>
              <a:rPr lang="en-GB" dirty="0"/>
              <a:t>Atmospheric dispersion model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RIMPUFF (Puff diffusion model)</a:t>
            </a:r>
          </a:p>
          <a:p>
            <a:pPr>
              <a:lnSpc>
                <a:spcPct val="150000"/>
              </a:lnSpc>
            </a:pPr>
            <a:r>
              <a:rPr lang="en-GB" dirty="0"/>
              <a:t>Food chain and dose module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FDMT (Terrestrial Food Chain and Dose Module)</a:t>
            </a:r>
          </a:p>
        </p:txBody>
      </p:sp>
    </p:spTree>
    <p:extLst>
      <p:ext uri="{BB962C8B-B14F-4D97-AF65-F5344CB8AC3E}">
        <p14:creationId xmlns:p14="http://schemas.microsoft.com/office/powerpoint/2010/main" val="1192577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RODOS </a:t>
            </a:r>
            <a:r>
              <a:rPr lang="de-DE" dirty="0" err="1"/>
              <a:t>model</a:t>
            </a:r>
            <a:r>
              <a:rPr lang="de-DE" dirty="0"/>
              <a:t> </a:t>
            </a:r>
            <a:r>
              <a:rPr lang="de-DE" dirty="0" err="1"/>
              <a:t>chain</a:t>
            </a:r>
            <a:endParaRPr lang="en-GB" dirty="0"/>
          </a:p>
        </p:txBody>
      </p:sp>
      <p:pic>
        <p:nvPicPr>
          <p:cNvPr id="50" name="Grafik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02" y="1806904"/>
            <a:ext cx="6265098" cy="418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53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rafik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32" y="1200604"/>
            <a:ext cx="8669568" cy="479339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Ensemble setup (</a:t>
            </a:r>
            <a:r>
              <a:rPr lang="en-GB" dirty="0">
                <a:solidFill>
                  <a:srgbClr val="82BE3C"/>
                </a:solidFill>
              </a:rPr>
              <a:t>MET</a:t>
            </a:r>
            <a:r>
              <a:rPr lang="en-GB" dirty="0"/>
              <a:t> + </a:t>
            </a:r>
            <a:r>
              <a:rPr lang="en-GB" dirty="0">
                <a:solidFill>
                  <a:srgbClr val="82BE3C"/>
                </a:solidFill>
              </a:rPr>
              <a:t>ST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0363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Ensemble setup (</a:t>
            </a:r>
            <a:r>
              <a:rPr lang="en-GB" dirty="0">
                <a:solidFill>
                  <a:srgbClr val="82BE3C"/>
                </a:solidFill>
              </a:rPr>
              <a:t>FDMT</a:t>
            </a:r>
            <a:r>
              <a:rPr lang="en-GB" dirty="0"/>
              <a:t>)</a:t>
            </a:r>
          </a:p>
        </p:txBody>
      </p:sp>
      <p:pic>
        <p:nvPicPr>
          <p:cNvPr id="49" name="Grafik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" y="1200604"/>
            <a:ext cx="8742117" cy="479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131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Ensemble setup (</a:t>
            </a:r>
            <a:r>
              <a:rPr lang="en-GB" dirty="0">
                <a:solidFill>
                  <a:srgbClr val="82BE3C"/>
                </a:solidFill>
              </a:rPr>
              <a:t>MET + ST + FDMT</a:t>
            </a:r>
            <a:r>
              <a:rPr lang="en-GB" dirty="0"/>
              <a:t>)</a:t>
            </a:r>
          </a:p>
        </p:txBody>
      </p:sp>
      <p:pic>
        <p:nvPicPr>
          <p:cNvPr id="71" name="Grafik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" y="1200604"/>
            <a:ext cx="8742117" cy="479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84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rafik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00" y="2034000"/>
            <a:ext cx="9012193" cy="322811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Uncertainty parameter in FDMT</a:t>
            </a:r>
          </a:p>
        </p:txBody>
      </p:sp>
    </p:spTree>
    <p:extLst>
      <p:ext uri="{BB962C8B-B14F-4D97-AF65-F5344CB8AC3E}">
        <p14:creationId xmlns:p14="http://schemas.microsoft.com/office/powerpoint/2010/main" val="873520387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0</TotalTime>
  <Words>725</Words>
  <Application>Microsoft Macintosh PowerPoint</Application>
  <PresentationFormat>Affichage à l'écran (4:3)</PresentationFormat>
  <Paragraphs>188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1" baseType="lpstr">
      <vt:lpstr>Arial</vt:lpstr>
      <vt:lpstr>Calibri</vt:lpstr>
      <vt:lpstr>Interstate-Regular</vt:lpstr>
      <vt:lpstr>KIT-PPT_Master_en_2016</vt:lpstr>
      <vt:lpstr>Présentation PowerPoint</vt:lpstr>
      <vt:lpstr>CONFIDENCE</vt:lpstr>
      <vt:lpstr>Transfer of radionuclides to the food chain</vt:lpstr>
      <vt:lpstr>Model</vt:lpstr>
      <vt:lpstr>RODOS model chain</vt:lpstr>
      <vt:lpstr>Ensemble setup (MET + ST)</vt:lpstr>
      <vt:lpstr>Ensemble setup (FDMT)</vt:lpstr>
      <vt:lpstr>Ensemble setup (MET + ST + FDMT)</vt:lpstr>
      <vt:lpstr>Uncertainty parameter in FDMT</vt:lpstr>
      <vt:lpstr>Results: leafy vegetables Cs &gt; 1250 Bq/kg</vt:lpstr>
      <vt:lpstr>Results: milk Cs &gt; 1000 Bq/kg</vt:lpstr>
      <vt:lpstr>Results: leafy vegetables Cs &gt; 1250 Bq/kg</vt:lpstr>
      <vt:lpstr>Results: milk Cs &gt; 1000 Bq/kg</vt:lpstr>
      <vt:lpstr>Comparison of affected areas Factor: Maximum area / minimum area</vt:lpstr>
      <vt:lpstr>Summary</vt:lpstr>
      <vt:lpstr>Présentation PowerPoint</vt:lpstr>
      <vt:lpstr>Harvest time of plants</vt:lpstr>
      <vt:lpstr>Yield of plants</vt:lpstr>
      <vt:lpstr>Feeding rates for animals</vt:lpstr>
      <vt:lpstr>Consumption rates of humans</vt:lpstr>
      <vt:lpstr>Uncertainty parameters from WP3</vt:lpstr>
      <vt:lpstr>Results: leafy vegetables Cs &gt; 1250 Bq/kg</vt:lpstr>
      <vt:lpstr>Results: milk Cs &gt; 1000 Bq/kg</vt:lpstr>
      <vt:lpstr>Results: leafy vegetables I &gt; 2000 Bq/kg</vt:lpstr>
      <vt:lpstr>Results: milk I &gt; 500 Bq/kg</vt:lpstr>
      <vt:lpstr>Uncertainty parameter in dispersion modeling</vt:lpstr>
      <vt:lpstr>Exposure pathways for dose calculation</vt:lpstr>
    </vt:vector>
  </TitlesOfParts>
  <Company>Karlsruhe Institute of Technology (KIT)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Eymeric Lafranque</cp:lastModifiedBy>
  <cp:revision>97</cp:revision>
  <dcterms:created xsi:type="dcterms:W3CDTF">2015-12-14T06:33:20Z</dcterms:created>
  <dcterms:modified xsi:type="dcterms:W3CDTF">2019-12-11T13:32:05Z</dcterms:modified>
</cp:coreProperties>
</file>