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4" r:id="rId2"/>
    <p:sldId id="320" r:id="rId3"/>
    <p:sldId id="319" r:id="rId4"/>
    <p:sldId id="321" r:id="rId5"/>
    <p:sldId id="278" r:id="rId6"/>
    <p:sldId id="279" r:id="rId7"/>
    <p:sldId id="282" r:id="rId8"/>
    <p:sldId id="333" r:id="rId9"/>
    <p:sldId id="283" r:id="rId10"/>
    <p:sldId id="310" r:id="rId11"/>
    <p:sldId id="335" r:id="rId12"/>
    <p:sldId id="322" r:id="rId13"/>
    <p:sldId id="309" r:id="rId14"/>
    <p:sldId id="267" r:id="rId15"/>
    <p:sldId id="268" r:id="rId16"/>
    <p:sldId id="292" r:id="rId17"/>
    <p:sldId id="312" r:id="rId18"/>
    <p:sldId id="334" r:id="rId19"/>
    <p:sldId id="270" r:id="rId20"/>
    <p:sldId id="314" r:id="rId21"/>
    <p:sldId id="315" r:id="rId22"/>
    <p:sldId id="324" r:id="rId23"/>
    <p:sldId id="316" r:id="rId24"/>
    <p:sldId id="331" r:id="rId25"/>
    <p:sldId id="327" r:id="rId26"/>
    <p:sldId id="328" r:id="rId27"/>
    <p:sldId id="326" r:id="rId28"/>
    <p:sldId id="288" r:id="rId29"/>
    <p:sldId id="330" r:id="rId30"/>
    <p:sldId id="332" r:id="rId3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A01E"/>
    <a:srgbClr val="00FF00"/>
    <a:srgbClr val="5A6EB4"/>
    <a:srgbClr val="A00078"/>
    <a:srgbClr val="FA8214"/>
    <a:srgbClr val="50AAE6"/>
    <a:srgbClr val="A01E2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9" autoAdjust="0"/>
    <p:restoredTop sz="80711" autoAdjust="0"/>
  </p:normalViewPr>
  <p:slideViewPr>
    <p:cSldViewPr>
      <p:cViewPr varScale="1">
        <p:scale>
          <a:sx n="91" d="100"/>
          <a:sy n="91" d="100"/>
        </p:scale>
        <p:origin x="124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FDMT: Food Chain and Dose Transfer Model</a:t>
            </a:r>
            <a:r>
              <a:rPr lang="en-US" baseline="0" dirty="0"/>
              <a:t> (a module in JRODOS DSS).</a:t>
            </a:r>
          </a:p>
          <a:p>
            <a:r>
              <a:rPr lang="en-US" baseline="0" dirty="0"/>
              <a:t>WP3, Task 3.2: ‘</a:t>
            </a:r>
            <a:r>
              <a:rPr lang="en-GB" baseline="0" dirty="0"/>
              <a:t>Can process based models reduce uncertainties?’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This task will focus on process based models to:</a:t>
            </a:r>
          </a:p>
          <a:p>
            <a:pPr marL="285750" indent="-285750">
              <a:buAutoNum type="romanLcParenR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determine why existing process based approaches for Cs gave poor predictions post Fukushima;</a:t>
            </a:r>
          </a:p>
          <a:p>
            <a:pPr marL="285750" indent="-285750">
              <a:buAutoNum type="romanLcParenR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investigate the applicability of process based Cs model to European soil types (focusing on soil types not included in model parameterization/validation studies)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7564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Uematsu</a:t>
            </a:r>
            <a:r>
              <a:rPr lang="en-US" dirty="0"/>
              <a:t> et al. 2015 found that the</a:t>
            </a:r>
            <a:r>
              <a:rPr lang="en-US" baseline="0" dirty="0"/>
              <a:t> Absalom model (all versions) over-estimated the RIP of the Japanese soils by 3 to 10 times.</a:t>
            </a:r>
          </a:p>
          <a:p>
            <a:r>
              <a:rPr lang="en-US" baseline="0" dirty="0"/>
              <a:t>The model in our test under-estimated the actual RIP of our soils.</a:t>
            </a:r>
          </a:p>
          <a:p>
            <a:endParaRPr lang="en-US" baseline="0" dirty="0"/>
          </a:p>
          <a:p>
            <a:r>
              <a:rPr lang="en-US" baseline="0" dirty="0"/>
              <a:t>Arithmetic mean of Absalom-RIP: 7 </a:t>
            </a:r>
            <a:r>
              <a:rPr lang="en-US" baseline="0" dirty="0" err="1"/>
              <a:t>cmol</a:t>
            </a:r>
            <a:r>
              <a:rPr lang="en-US" baseline="0" dirty="0"/>
              <a:t>/kg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Arithmetic mean of measured RIP: 366 </a:t>
            </a:r>
            <a:r>
              <a:rPr lang="en-US" baseline="0" dirty="0" err="1"/>
              <a:t>cmol</a:t>
            </a:r>
            <a:r>
              <a:rPr lang="en-US" baseline="0" dirty="0"/>
              <a:t>/kg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Measured RIP 50x the estimated RIP.</a:t>
            </a:r>
          </a:p>
          <a:p>
            <a:endParaRPr lang="en-US" baseline="0" dirty="0"/>
          </a:p>
          <a:p>
            <a:endParaRPr lang="en-US" baseline="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Geometric mean Absalom-TF based on estimated RIP: 0.036   (3.6E-2)</a:t>
            </a:r>
          </a:p>
          <a:p>
            <a:r>
              <a:rPr lang="en-US" baseline="0" dirty="0"/>
              <a:t>Geometric mean Absalom-TF based on measured RIP: 0.0006 (6E-4)</a:t>
            </a:r>
          </a:p>
          <a:p>
            <a:r>
              <a:rPr lang="en-US" baseline="0" dirty="0"/>
              <a:t>Grass TF based on estimated RIP is 60x TF based on measured RIP	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07447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1366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Stepwise multiple regression. Soil parameters included pH, OM content, clay content and CEC.</a:t>
            </a:r>
          </a:p>
          <a:p>
            <a:r>
              <a:rPr lang="en-US" dirty="0"/>
              <a:t>Number of soils included: 19 (R15</a:t>
            </a:r>
            <a:r>
              <a:rPr lang="en-US" baseline="0" dirty="0"/>
              <a:t> excl. due to lack of clay content data)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9237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733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296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5088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955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A small number of </a:t>
            </a:r>
            <a:r>
              <a:rPr lang="en-GB" b="1" i="1" dirty="0"/>
              <a:t>highly</a:t>
            </a:r>
            <a:r>
              <a:rPr lang="en-GB" dirty="0"/>
              <a:t> </a:t>
            </a:r>
            <a:r>
              <a:rPr lang="en-GB" b="1" i="1" dirty="0"/>
              <a:t>selective sites</a:t>
            </a:r>
            <a:r>
              <a:rPr lang="en-GB" dirty="0"/>
              <a:t> [FES] in micaceous minerals control RCs</a:t>
            </a:r>
            <a:r>
              <a:rPr lang="en-GB" baseline="30000" dirty="0"/>
              <a:t>+</a:t>
            </a:r>
            <a:r>
              <a:rPr lang="en-GB" dirty="0"/>
              <a:t> sorption in soils.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The RIP is useful for estimating </a:t>
            </a:r>
            <a:r>
              <a:rPr lang="en-GB" i="1" dirty="0"/>
              <a:t>in situ </a:t>
            </a:r>
            <a:r>
              <a:rPr lang="en-GB" dirty="0" err="1"/>
              <a:t>Kd</a:t>
            </a:r>
            <a:r>
              <a:rPr lang="en-GB" dirty="0"/>
              <a:t> of RCs </a:t>
            </a:r>
          </a:p>
          <a:p>
            <a:r>
              <a:rPr lang="en-GB" dirty="0"/>
              <a:t>e.g., the selective sites contribute</a:t>
            </a:r>
            <a:r>
              <a:rPr lang="en-GB" baseline="0" dirty="0"/>
              <a:t> ~2% of </a:t>
            </a:r>
            <a:r>
              <a:rPr lang="en-GB" dirty="0" err="1"/>
              <a:t>illite</a:t>
            </a:r>
            <a:r>
              <a:rPr lang="en-GB" dirty="0"/>
              <a:t> </a:t>
            </a:r>
            <a:r>
              <a:rPr lang="en-GB" baseline="0" dirty="0"/>
              <a:t>overall CEC.</a:t>
            </a:r>
          </a:p>
          <a:p>
            <a:r>
              <a:rPr lang="en-GB" baseline="0" dirty="0"/>
              <a:t>These sites are present at the edges of the crystal structure of clay particles</a:t>
            </a:r>
          </a:p>
          <a:p>
            <a:r>
              <a:rPr lang="en-GB" dirty="0" err="1"/>
              <a:t>Cremers</a:t>
            </a:r>
            <a:r>
              <a:rPr lang="en-GB" dirty="0"/>
              <a:t> et al. (1988) quantified the abundance and selectivity of those sites using RIP</a:t>
            </a:r>
            <a:endParaRPr lang="en-GB" baseline="0" dirty="0"/>
          </a:p>
          <a:p>
            <a:endParaRPr lang="en-GB" baseline="0" dirty="0"/>
          </a:p>
          <a:p>
            <a:r>
              <a:rPr lang="en-GB" baseline="0" dirty="0"/>
              <a:t>Fuller et al. (2016) Sorption and incorporation of caesium to sediments and </a:t>
            </a:r>
            <a:r>
              <a:rPr lang="en-GB" baseline="0" dirty="0" err="1"/>
              <a:t>illite</a:t>
            </a:r>
            <a:r>
              <a:rPr lang="en-GB" baseline="0" dirty="0"/>
              <a:t> clay: a macro to molecular scale investigation. Frontiers in Environmental Radioactivity, London, January 2016.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66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1538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2615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WP3 TF stats: 25</a:t>
            </a:r>
            <a:r>
              <a:rPr lang="en-US" baseline="30000" dirty="0"/>
              <a:t>th</a:t>
            </a:r>
            <a:r>
              <a:rPr lang="en-US" dirty="0"/>
              <a:t>, 50</a:t>
            </a:r>
            <a:r>
              <a:rPr lang="en-US" baseline="30000" dirty="0"/>
              <a:t>th</a:t>
            </a:r>
            <a:r>
              <a:rPr lang="en-US" dirty="0"/>
              <a:t>, 75</a:t>
            </a:r>
            <a:r>
              <a:rPr lang="en-US" baseline="30000" dirty="0"/>
              <a:t>th</a:t>
            </a:r>
            <a:r>
              <a:rPr lang="en-US" dirty="0"/>
              <a:t> percentiles and whiskers.</a:t>
            </a:r>
          </a:p>
          <a:p>
            <a:r>
              <a:rPr lang="en-US" dirty="0"/>
              <a:t>Only</a:t>
            </a:r>
            <a:r>
              <a:rPr lang="en-US" baseline="0" dirty="0"/>
              <a:t> summary statistics available from TRS 472 are</a:t>
            </a:r>
            <a:r>
              <a:rPr lang="en-US" dirty="0"/>
              <a:t> GM/GSD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425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1727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Process-based models for Cs soil-to-plant transfer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204864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b="1" noProof="1"/>
              <a:t>Talal Almahayni</a:t>
            </a:r>
            <a:r>
              <a:rPr lang="de-DE" altLang="de-DE" sz="1600" noProof="1"/>
              <a:t>, Lieve Sweeck, May Van Hees 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GB" altLang="de-DE" sz="1600" dirty="0"/>
              <a:t>The Belgian Nuclear Research Centre (</a:t>
            </a:r>
            <a:r>
              <a:rPr lang="en-GB" altLang="de-DE" sz="1600" dirty="0" err="1"/>
              <a:t>SCK•CEN</a:t>
            </a:r>
            <a:r>
              <a:rPr lang="en-GB" altLang="de-DE" sz="1600" dirty="0"/>
              <a:t>)</a:t>
            </a:r>
            <a:endParaRPr lang="en-US" altLang="de-DE" sz="1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3384" y="4005064"/>
            <a:ext cx="2237232" cy="15179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summary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691680" y="1700808"/>
            <a:ext cx="5810144" cy="3925024"/>
            <a:chOff x="1021105" y="1967394"/>
            <a:chExt cx="5810144" cy="3925024"/>
          </a:xfrm>
        </p:grpSpPr>
        <p:sp>
          <p:nvSpPr>
            <p:cNvPr id="4" name="Rectangle 3"/>
            <p:cNvSpPr>
              <a:spLocks noChangeAspect="1"/>
            </p:cNvSpPr>
            <p:nvPr/>
          </p:nvSpPr>
          <p:spPr>
            <a:xfrm>
              <a:off x="1021105" y="1967394"/>
              <a:ext cx="2281752" cy="118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Mechanistic</a:t>
              </a:r>
              <a:endParaRPr lang="en-GB" sz="2000" dirty="0"/>
            </a:p>
          </p:txBody>
        </p:sp>
        <p:sp>
          <p:nvSpPr>
            <p:cNvPr id="5" name="Rectangle 4"/>
            <p:cNvSpPr>
              <a:spLocks noChangeAspect="1"/>
            </p:cNvSpPr>
            <p:nvPr/>
          </p:nvSpPr>
          <p:spPr>
            <a:xfrm>
              <a:off x="2821305" y="3335546"/>
              <a:ext cx="2281752" cy="118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Semi-mechanistic</a:t>
              </a:r>
              <a:endParaRPr lang="en-GB" sz="2000" dirty="0"/>
            </a:p>
          </p:txBody>
        </p:sp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4549497" y="4703698"/>
              <a:ext cx="2281752" cy="118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Empirical</a:t>
              </a:r>
              <a:endParaRPr lang="en-GB" sz="2000" dirty="0"/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V="1">
            <a:off x="827584" y="1556792"/>
            <a:ext cx="0" cy="42976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829718" y="5877272"/>
            <a:ext cx="758952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6200000">
            <a:off x="-648022" y="3201129"/>
            <a:ext cx="2077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Defensibility</a:t>
            </a:r>
            <a:endParaRPr lang="en-GB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3214391" y="5897920"/>
            <a:ext cx="256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Practicality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89257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existing models fit-for-purpose?</a:t>
            </a:r>
            <a:endParaRPr lang="en-GB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13" y="1727164"/>
            <a:ext cx="8356600" cy="3837059"/>
          </a:xfrm>
        </p:spPr>
      </p:pic>
    </p:spTree>
    <p:extLst>
      <p:ext uri="{BB962C8B-B14F-4D97-AF65-F5344CB8AC3E}">
        <p14:creationId xmlns:p14="http://schemas.microsoft.com/office/powerpoint/2010/main" val="3110244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200" b="1" dirty="0"/>
              <a:t>Evaluation of the semi-mechanistic approach using novel observations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3866525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RCs soil-to-plant transfer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3" y="1124744"/>
            <a:ext cx="8356600" cy="4894262"/>
          </a:xfrm>
        </p:spPr>
        <p:txBody>
          <a:bodyPr anchor="ctr"/>
          <a:lstStyle/>
          <a:p>
            <a:pPr>
              <a:spcBef>
                <a:spcPts val="3000"/>
              </a:spcBef>
              <a:spcAft>
                <a:spcPts val="30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Evaluate the ‘</a:t>
            </a:r>
            <a:r>
              <a:rPr lang="en-US" sz="2400" b="1" dirty="0"/>
              <a:t>Absalom model</a:t>
            </a:r>
            <a:r>
              <a:rPr lang="en-US" sz="2400" dirty="0"/>
              <a:t>’ (an example of the semi-mechanistic approach)</a:t>
            </a:r>
          </a:p>
          <a:p>
            <a:pPr>
              <a:spcBef>
                <a:spcPts val="3000"/>
              </a:spcBef>
              <a:spcAft>
                <a:spcPts val="30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Derive a ‘simpler’ RCs soil-to-plant transfer model</a:t>
            </a:r>
          </a:p>
        </p:txBody>
      </p:sp>
    </p:spTree>
    <p:extLst>
      <p:ext uri="{BB962C8B-B14F-4D97-AF65-F5344CB8AC3E}">
        <p14:creationId xmlns:p14="http://schemas.microsoft.com/office/powerpoint/2010/main" val="3106762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study soils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Twenty soils predominantly collected from pastures (N=15)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894048"/>
              </p:ext>
            </p:extLst>
          </p:nvPr>
        </p:nvGraphicFramePr>
        <p:xfrm>
          <a:off x="124672" y="2382376"/>
          <a:ext cx="8894656" cy="3062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7455">
                  <a:extLst>
                    <a:ext uri="{9D8B030D-6E8A-4147-A177-3AD203B41FA5}">
                      <a16:colId xmlns:a16="http://schemas.microsoft.com/office/drawing/2014/main" val="1695948530"/>
                    </a:ext>
                  </a:extLst>
                </a:gridCol>
                <a:gridCol w="1000443">
                  <a:extLst>
                    <a:ext uri="{9D8B030D-6E8A-4147-A177-3AD203B41FA5}">
                      <a16:colId xmlns:a16="http://schemas.microsoft.com/office/drawing/2014/main" val="3721326061"/>
                    </a:ext>
                  </a:extLst>
                </a:gridCol>
                <a:gridCol w="1386188">
                  <a:extLst>
                    <a:ext uri="{9D8B030D-6E8A-4147-A177-3AD203B41FA5}">
                      <a16:colId xmlns:a16="http://schemas.microsoft.com/office/drawing/2014/main" val="681392248"/>
                    </a:ext>
                  </a:extLst>
                </a:gridCol>
                <a:gridCol w="5280570">
                  <a:extLst>
                    <a:ext uri="{9D8B030D-6E8A-4147-A177-3AD203B41FA5}">
                      <a16:colId xmlns:a16="http://schemas.microsoft.com/office/drawing/2014/main" val="569714152"/>
                    </a:ext>
                  </a:extLst>
                </a:gridCol>
              </a:tblGrid>
              <a:tr h="500197">
                <a:tc>
                  <a:txBody>
                    <a:bodyPr/>
                    <a:lstStyle/>
                    <a:p>
                      <a:r>
                        <a:rPr lang="en-GB" sz="2000" dirty="0"/>
                        <a:t>Country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#Soils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/>
                        <a:t>Land use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Soil descriptor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8423381"/>
                  </a:ext>
                </a:extLst>
              </a:tr>
              <a:tr h="500197">
                <a:tc>
                  <a:txBody>
                    <a:bodyPr/>
                    <a:lstStyle/>
                    <a:p>
                      <a:r>
                        <a:rPr lang="en-GB" sz="2000" dirty="0"/>
                        <a:t>Belgium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Pasture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C, F, I, J, M, 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376854"/>
                  </a:ext>
                </a:extLst>
              </a:tr>
              <a:tr h="781129">
                <a:tc>
                  <a:txBody>
                    <a:bodyPr/>
                    <a:lstStyle/>
                    <a:p>
                      <a:r>
                        <a:rPr lang="en-GB" sz="2000" dirty="0"/>
                        <a:t>UK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Pasture, Arable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Brimstone, Bromyard, Chiltern, </a:t>
                      </a:r>
                      <a:r>
                        <a:rPr lang="en-US" sz="2000" dirty="0" err="1"/>
                        <a:t>Corney</a:t>
                      </a:r>
                      <a:r>
                        <a:rPr lang="en-US" sz="2000" dirty="0"/>
                        <a:t>, North Wales, Spark Bridge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1586028"/>
                  </a:ext>
                </a:extLst>
              </a:tr>
              <a:tr h="781129">
                <a:tc>
                  <a:txBody>
                    <a:bodyPr/>
                    <a:lstStyle/>
                    <a:p>
                      <a:r>
                        <a:rPr lang="en-GB" sz="2000" dirty="0"/>
                        <a:t>Spain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Pasture, Arable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Bazagona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Casar</a:t>
                      </a:r>
                      <a:r>
                        <a:rPr lang="en-US" sz="2000" dirty="0"/>
                        <a:t> de Caceres, </a:t>
                      </a:r>
                      <a:r>
                        <a:rPr lang="en-US" sz="2000" dirty="0" err="1"/>
                        <a:t>Monfrague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Retortillo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Torreorgaz</a:t>
                      </a:r>
                      <a:r>
                        <a:rPr lang="en-US" sz="2000" dirty="0"/>
                        <a:t>, Valero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975361"/>
                  </a:ext>
                </a:extLst>
              </a:tr>
              <a:tr h="500197">
                <a:tc>
                  <a:txBody>
                    <a:bodyPr/>
                    <a:lstStyle/>
                    <a:p>
                      <a:r>
                        <a:rPr lang="en-GB" sz="2000" dirty="0"/>
                        <a:t>Norway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Pasture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R13_14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R15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755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4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 soils characterisation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200000"/>
              </a:lnSpc>
              <a:buNone/>
            </a:pPr>
            <a:r>
              <a:rPr lang="en-GB" dirty="0"/>
              <a:t>The following soil parameters were determined:</a:t>
            </a:r>
          </a:p>
          <a:p>
            <a:pPr>
              <a:lnSpc>
                <a:spcPct val="200000"/>
              </a:lnSpc>
            </a:pPr>
            <a:r>
              <a:rPr lang="en-GB" b="1" dirty="0"/>
              <a:t>pH</a:t>
            </a:r>
          </a:p>
          <a:p>
            <a:pPr>
              <a:lnSpc>
                <a:spcPct val="200000"/>
              </a:lnSpc>
            </a:pPr>
            <a:r>
              <a:rPr lang="en-GB" b="1" dirty="0"/>
              <a:t>Organic matter content</a:t>
            </a:r>
            <a:r>
              <a:rPr lang="en-GB" dirty="0"/>
              <a:t> (loss on ignition)</a:t>
            </a:r>
          </a:p>
          <a:p>
            <a:pPr>
              <a:lnSpc>
                <a:spcPct val="200000"/>
              </a:lnSpc>
            </a:pPr>
            <a:r>
              <a:rPr lang="en-GB" b="1" dirty="0"/>
              <a:t>Texture</a:t>
            </a:r>
            <a:r>
              <a:rPr lang="en-GB" dirty="0"/>
              <a:t> (clay, silt and sand content)</a:t>
            </a:r>
          </a:p>
          <a:p>
            <a:pPr>
              <a:lnSpc>
                <a:spcPct val="200000"/>
              </a:lnSpc>
            </a:pPr>
            <a:r>
              <a:rPr lang="en-GB" b="1" dirty="0"/>
              <a:t>Cation exchange capacity</a:t>
            </a:r>
            <a:r>
              <a:rPr lang="en-GB" dirty="0"/>
              <a:t> (CEC)</a:t>
            </a:r>
          </a:p>
          <a:p>
            <a:pPr>
              <a:lnSpc>
                <a:spcPct val="200000"/>
              </a:lnSpc>
            </a:pPr>
            <a:r>
              <a:rPr lang="en-GB" b="1" dirty="0" err="1"/>
              <a:t>Radiocaesium</a:t>
            </a:r>
            <a:r>
              <a:rPr lang="en-GB" b="1" dirty="0"/>
              <a:t> interception potential</a:t>
            </a:r>
            <a:r>
              <a:rPr lang="en-GB" dirty="0"/>
              <a:t> (RIP)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>
            <a:off x="5463059" y="2214414"/>
            <a:ext cx="3816747" cy="2862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043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parameter variation</a:t>
            </a:r>
            <a:br>
              <a:rPr lang="en-US" dirty="0"/>
            </a:br>
            <a:r>
              <a:rPr lang="en-US" dirty="0"/>
              <a:t>Arable vs. pasture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977" y="1198563"/>
            <a:ext cx="6280871" cy="4894262"/>
          </a:xfrm>
        </p:spPr>
      </p:pic>
    </p:spTree>
    <p:extLst>
      <p:ext uri="{BB962C8B-B14F-4D97-AF65-F5344CB8AC3E}">
        <p14:creationId xmlns:p14="http://schemas.microsoft.com/office/powerpoint/2010/main" val="2405719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RIP variation</a:t>
            </a:r>
            <a:br>
              <a:rPr lang="en-US" dirty="0"/>
            </a:br>
            <a:r>
              <a:rPr lang="en-US" dirty="0"/>
              <a:t>Arable vs. pasture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996" y="1142996"/>
            <a:ext cx="4572009" cy="4572009"/>
          </a:xfrm>
        </p:spPr>
      </p:pic>
    </p:spTree>
    <p:extLst>
      <p:ext uri="{BB962C8B-B14F-4D97-AF65-F5344CB8AC3E}">
        <p14:creationId xmlns:p14="http://schemas.microsoft.com/office/powerpoint/2010/main" val="2554768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study plants</a:t>
            </a:r>
            <a:br>
              <a:rPr lang="en-GB" dirty="0"/>
            </a:br>
            <a:r>
              <a:rPr lang="en-GB" sz="2000" dirty="0"/>
              <a:t>Grass, radish and spinach</a:t>
            </a:r>
            <a:endParaRPr lang="en-US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052736"/>
            <a:ext cx="3552394" cy="266429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024244" y="888524"/>
            <a:ext cx="2675374" cy="30037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973121" y="3083665"/>
            <a:ext cx="3009205" cy="341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60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TF comparison:</a:t>
            </a:r>
            <a:br>
              <a:rPr lang="en-US" dirty="0"/>
            </a:br>
            <a:r>
              <a:rPr lang="en-US" dirty="0"/>
              <a:t>WP3 vs. </a:t>
            </a:r>
            <a:r>
              <a:rPr lang="en-US" dirty="0">
                <a:solidFill>
                  <a:srgbClr val="00FF00"/>
                </a:solidFill>
              </a:rPr>
              <a:t>IAEA TRS 472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408" y="1359689"/>
            <a:ext cx="4572009" cy="4572009"/>
          </a:xfrm>
        </p:spPr>
      </p:pic>
    </p:spTree>
    <p:extLst>
      <p:ext uri="{BB962C8B-B14F-4D97-AF65-F5344CB8AC3E}">
        <p14:creationId xmlns:p14="http://schemas.microsoft.com/office/powerpoint/2010/main" val="75527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/>
              <a:t>Radioecological</a:t>
            </a:r>
            <a:r>
              <a:rPr lang="en-US" sz="2400" dirty="0"/>
              <a:t> models are used to predict transfer of radionuclides along the food chain and to make </a:t>
            </a:r>
            <a:r>
              <a:rPr lang="en-US" sz="2400" b="1" dirty="0"/>
              <a:t>long-term</a:t>
            </a:r>
            <a:r>
              <a:rPr lang="en-US" sz="2400" dirty="0"/>
              <a:t> decisions (e.g. planning remediation strategies)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Models must be sufficiently </a:t>
            </a:r>
            <a:r>
              <a:rPr lang="en-US" sz="2400" b="1" dirty="0"/>
              <a:t>robust, realistic,</a:t>
            </a:r>
            <a:r>
              <a:rPr lang="en-US" sz="2400" dirty="0"/>
              <a:t> </a:t>
            </a:r>
            <a:r>
              <a:rPr lang="en-US" sz="2400" b="1" dirty="0"/>
              <a:t>fit-for-purpose, </a:t>
            </a:r>
            <a:r>
              <a:rPr lang="en-US" sz="2400" dirty="0"/>
              <a:t>but not </a:t>
            </a:r>
            <a:r>
              <a:rPr lang="en-US" sz="2400" b="1" dirty="0"/>
              <a:t>over-</a:t>
            </a:r>
            <a:r>
              <a:rPr lang="en-US" sz="2400" b="1" dirty="0" err="1"/>
              <a:t>parameterised</a:t>
            </a:r>
            <a:endParaRPr lang="en-US" sz="2400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Existing </a:t>
            </a:r>
            <a:r>
              <a:rPr lang="en-US" sz="2400" dirty="0" err="1"/>
              <a:t>radioecological</a:t>
            </a:r>
            <a:r>
              <a:rPr lang="en-US" sz="2400" dirty="0"/>
              <a:t> models are associated with </a:t>
            </a:r>
            <a:r>
              <a:rPr lang="en-US" sz="2400" b="1" dirty="0"/>
              <a:t>considerable uncertainties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232561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Absalom model evaluation:</a:t>
            </a:r>
            <a:br>
              <a:rPr lang="en-GB" dirty="0"/>
            </a:br>
            <a:r>
              <a:rPr lang="en-GB" dirty="0"/>
              <a:t>Predicted grass TF well (for most soils)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914400"/>
            <a:ext cx="5029200" cy="5029200"/>
          </a:xfrm>
        </p:spPr>
      </p:pic>
    </p:spTree>
    <p:extLst>
      <p:ext uri="{BB962C8B-B14F-4D97-AF65-F5344CB8AC3E}">
        <p14:creationId xmlns:p14="http://schemas.microsoft.com/office/powerpoint/2010/main" val="3493947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4" y="333375"/>
            <a:ext cx="7315200" cy="561975"/>
          </a:xfrm>
        </p:spPr>
        <p:txBody>
          <a:bodyPr/>
          <a:lstStyle/>
          <a:p>
            <a:r>
              <a:rPr lang="en-US" dirty="0"/>
              <a:t>Absalom model evaluation:</a:t>
            </a:r>
            <a:br>
              <a:rPr lang="en-US" dirty="0"/>
            </a:br>
            <a:r>
              <a:rPr lang="en-US" dirty="0"/>
              <a:t>Predicted TF for radish and spinach ‘reasonably’</a:t>
            </a:r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00" y="1339850"/>
            <a:ext cx="8356600" cy="4178299"/>
          </a:xfrm>
        </p:spPr>
      </p:pic>
    </p:spTree>
    <p:extLst>
      <p:ext uri="{BB962C8B-B14F-4D97-AF65-F5344CB8AC3E}">
        <p14:creationId xmlns:p14="http://schemas.microsoft.com/office/powerpoint/2010/main" val="2640848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911975" cy="561975"/>
          </a:xfrm>
        </p:spPr>
        <p:txBody>
          <a:bodyPr/>
          <a:lstStyle/>
          <a:p>
            <a:r>
              <a:rPr lang="en-US" dirty="0"/>
              <a:t>Absalom model evaluation:</a:t>
            </a:r>
            <a:br>
              <a:rPr lang="en-US" dirty="0"/>
            </a:br>
            <a:r>
              <a:rPr lang="en-US" dirty="0"/>
              <a:t>Under-estimated RIP and over-estimated TF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3" y="1359689"/>
            <a:ext cx="4178808" cy="417880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7944" y="1359689"/>
            <a:ext cx="4178808" cy="41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21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Absalom model evaluation:</a:t>
            </a:r>
            <a:br>
              <a:rPr lang="en-US" dirty="0"/>
            </a:br>
            <a:r>
              <a:rPr lang="en-US" dirty="0"/>
              <a:t>Any better than an average TF?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99"/>
          <a:stretch/>
        </p:blipFill>
        <p:spPr>
          <a:xfrm>
            <a:off x="152261" y="1483990"/>
            <a:ext cx="8839478" cy="4114800"/>
          </a:xfrm>
        </p:spPr>
      </p:pic>
      <p:sp>
        <p:nvSpPr>
          <p:cNvPr id="4" name="TextBox 3"/>
          <p:cNvSpPr txBox="1"/>
          <p:nvPr/>
        </p:nvSpPr>
        <p:spPr>
          <a:xfrm>
            <a:off x="372588" y="1138441"/>
            <a:ext cx="4802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Predicting RCs concentration in grass biomass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687662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3" y="981869"/>
            <a:ext cx="8356600" cy="4894262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200" b="1" dirty="0"/>
              <a:t>Is there a ‘simpler’ transfer model?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2774927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TF from soil parameters: grass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66609010"/>
                  </p:ext>
                </p:extLst>
              </p:nvPr>
            </p:nvGraphicFramePr>
            <p:xfrm>
              <a:off x="774541" y="2492896"/>
              <a:ext cx="7594918" cy="22860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925251">
                      <a:extLst>
                        <a:ext uri="{9D8B030D-6E8A-4147-A177-3AD203B41FA5}">
                          <a16:colId xmlns:a16="http://schemas.microsoft.com/office/drawing/2014/main" val="1119496915"/>
                        </a:ext>
                      </a:extLst>
                    </a:gridCol>
                    <a:gridCol w="2808312">
                      <a:extLst>
                        <a:ext uri="{9D8B030D-6E8A-4147-A177-3AD203B41FA5}">
                          <a16:colId xmlns:a16="http://schemas.microsoft.com/office/drawing/2014/main" val="1104823687"/>
                        </a:ext>
                      </a:extLst>
                    </a:gridCol>
                    <a:gridCol w="2861355">
                      <a:extLst>
                        <a:ext uri="{9D8B030D-6E8A-4147-A177-3AD203B41FA5}">
                          <a16:colId xmlns:a16="http://schemas.microsoft.com/office/drawing/2014/main" val="14991008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Coefficient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Value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0" kern="120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US" sz="2400" dirty="0"/>
                            <a:t> SE. 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P value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65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3.6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kern="120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1.6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0.05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20741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-0.4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0.2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31042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-0.02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500612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p>
                                    <m:r>
                                      <a:rPr lang="en-US" sz="240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>
                              <a:solidFill>
                                <a:srgbClr val="FF00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0.17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>
                              <a:solidFill>
                                <a:srgbClr val="FF0000"/>
                              </a:solidFill>
                            </a:rPr>
                            <a:t>0.1</a:t>
                          </a:r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335947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66609010"/>
                  </p:ext>
                </p:extLst>
              </p:nvPr>
            </p:nvGraphicFramePr>
            <p:xfrm>
              <a:off x="774541" y="2492896"/>
              <a:ext cx="7594918" cy="22860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925251">
                      <a:extLst>
                        <a:ext uri="{9D8B030D-6E8A-4147-A177-3AD203B41FA5}">
                          <a16:colId xmlns:a16="http://schemas.microsoft.com/office/drawing/2014/main" val="1119496915"/>
                        </a:ext>
                      </a:extLst>
                    </a:gridCol>
                    <a:gridCol w="2808312">
                      <a:extLst>
                        <a:ext uri="{9D8B030D-6E8A-4147-A177-3AD203B41FA5}">
                          <a16:colId xmlns:a16="http://schemas.microsoft.com/office/drawing/2014/main" val="1104823687"/>
                        </a:ext>
                      </a:extLst>
                    </a:gridCol>
                    <a:gridCol w="2861355">
                      <a:extLst>
                        <a:ext uri="{9D8B030D-6E8A-4147-A177-3AD203B41FA5}">
                          <a16:colId xmlns:a16="http://schemas.microsoft.com/office/drawing/2014/main" val="1499100837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Coefficient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8000" r="-102386" b="-4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P value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656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108000" r="-295253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108000" r="-102386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0.05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207414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205263" r="-295253" b="-22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205263" r="-102386" b="-22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3104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309333" r="-295253" b="-1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309333" r="-102386" b="-1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5006121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409333" r="-295253" b="-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 smtClean="0">
                              <a:solidFill>
                                <a:srgbClr val="FF00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0.17</a:t>
                          </a:r>
                          <a:endParaRPr lang="en-GB" sz="2400" kern="1200" dirty="0">
                            <a:solidFill>
                              <a:srgbClr val="FF0000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>
                              <a:solidFill>
                                <a:srgbClr val="FF0000"/>
                              </a:solidFill>
                            </a:rPr>
                            <a:t>0.1</a:t>
                          </a:r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335947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380389" y="1556792"/>
                <a:ext cx="638322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𝑇𝐹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𝐺𝑟𝑎𝑠𝑠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32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pH</m:t>
                      </m:r>
                      <m: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32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CEC</m:t>
                      </m:r>
                    </m:oMath>
                  </m:oMathPara>
                </a14:m>
                <a:endParaRPr lang="en-GB" sz="3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0389" y="1556792"/>
                <a:ext cx="6383222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8968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TF from soil parameters: radish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21336016"/>
                  </p:ext>
                </p:extLst>
              </p:nvPr>
            </p:nvGraphicFramePr>
            <p:xfrm>
              <a:off x="774541" y="2492896"/>
              <a:ext cx="7594918" cy="18288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925251">
                      <a:extLst>
                        <a:ext uri="{9D8B030D-6E8A-4147-A177-3AD203B41FA5}">
                          <a16:colId xmlns:a16="http://schemas.microsoft.com/office/drawing/2014/main" val="1119496915"/>
                        </a:ext>
                      </a:extLst>
                    </a:gridCol>
                    <a:gridCol w="2808312">
                      <a:extLst>
                        <a:ext uri="{9D8B030D-6E8A-4147-A177-3AD203B41FA5}">
                          <a16:colId xmlns:a16="http://schemas.microsoft.com/office/drawing/2014/main" val="1104823687"/>
                        </a:ext>
                      </a:extLst>
                    </a:gridCol>
                    <a:gridCol w="2861355">
                      <a:extLst>
                        <a:ext uri="{9D8B030D-6E8A-4147-A177-3AD203B41FA5}">
                          <a16:colId xmlns:a16="http://schemas.microsoft.com/office/drawing/2014/main" val="14991008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Coefficient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Value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0" kern="120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US" sz="2400" dirty="0"/>
                            <a:t> SE. 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P value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65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0.5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0.01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20741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-0.009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0.005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31042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p>
                                    <m:r>
                                      <a:rPr lang="en-US" sz="240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>
                              <a:solidFill>
                                <a:srgbClr val="FF00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>
                              <a:solidFill>
                                <a:srgbClr val="FF0000"/>
                              </a:solidFill>
                            </a:rPr>
                            <a:t>0.1</a:t>
                          </a:r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335947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21336016"/>
                  </p:ext>
                </p:extLst>
              </p:nvPr>
            </p:nvGraphicFramePr>
            <p:xfrm>
              <a:off x="774541" y="2492896"/>
              <a:ext cx="7594918" cy="18288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925251">
                      <a:extLst>
                        <a:ext uri="{9D8B030D-6E8A-4147-A177-3AD203B41FA5}">
                          <a16:colId xmlns:a16="http://schemas.microsoft.com/office/drawing/2014/main" val="1119496915"/>
                        </a:ext>
                      </a:extLst>
                    </a:gridCol>
                    <a:gridCol w="2808312">
                      <a:extLst>
                        <a:ext uri="{9D8B030D-6E8A-4147-A177-3AD203B41FA5}">
                          <a16:colId xmlns:a16="http://schemas.microsoft.com/office/drawing/2014/main" val="1104823687"/>
                        </a:ext>
                      </a:extLst>
                    </a:gridCol>
                    <a:gridCol w="2861355">
                      <a:extLst>
                        <a:ext uri="{9D8B030D-6E8A-4147-A177-3AD203B41FA5}">
                          <a16:colId xmlns:a16="http://schemas.microsoft.com/office/drawing/2014/main" val="1499100837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Coefficient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8000" r="-102386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P value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656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106579" r="-295253" b="-22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106579" r="-102386" b="-22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0.01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207414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209333" r="-295253" b="-1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8764" t="-209333" r="-102386" b="-1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3104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6" t="-309333" r="-295253" b="-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 smtClean="0">
                              <a:solidFill>
                                <a:srgbClr val="FF00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0.11</a:t>
                          </a:r>
                          <a:endParaRPr lang="en-GB" sz="2400" kern="1200" dirty="0">
                            <a:solidFill>
                              <a:srgbClr val="FF0000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>
                              <a:solidFill>
                                <a:srgbClr val="FF0000"/>
                              </a:solidFill>
                            </a:rPr>
                            <a:t>0.1</a:t>
                          </a:r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335947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277269" y="1556792"/>
                <a:ext cx="458946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𝑇𝐹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𝑅𝑎𝑑𝑖𝑠h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32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CEC</m:t>
                      </m:r>
                    </m:oMath>
                  </m:oMathPara>
                </a14:m>
                <a:endParaRPr lang="en-GB" sz="3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7269" y="1556792"/>
                <a:ext cx="4589462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822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TF from soil parameters: spinach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84866296"/>
                  </p:ext>
                </p:extLst>
              </p:nvPr>
            </p:nvGraphicFramePr>
            <p:xfrm>
              <a:off x="774541" y="2492896"/>
              <a:ext cx="7594918" cy="22860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925251">
                      <a:extLst>
                        <a:ext uri="{9D8B030D-6E8A-4147-A177-3AD203B41FA5}">
                          <a16:colId xmlns:a16="http://schemas.microsoft.com/office/drawing/2014/main" val="1119496915"/>
                        </a:ext>
                      </a:extLst>
                    </a:gridCol>
                    <a:gridCol w="2808312">
                      <a:extLst>
                        <a:ext uri="{9D8B030D-6E8A-4147-A177-3AD203B41FA5}">
                          <a16:colId xmlns:a16="http://schemas.microsoft.com/office/drawing/2014/main" val="1104823687"/>
                        </a:ext>
                      </a:extLst>
                    </a:gridCol>
                    <a:gridCol w="2861355">
                      <a:extLst>
                        <a:ext uri="{9D8B030D-6E8A-4147-A177-3AD203B41FA5}">
                          <a16:colId xmlns:a16="http://schemas.microsoft.com/office/drawing/2014/main" val="14991008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Coefficient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Value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0" kern="120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US" sz="2400" dirty="0"/>
                            <a:t> SE. 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P value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65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3.4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1.8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0.05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20741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-0.4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0.2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31042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40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-0.017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kern="1200" smtClean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GB" sz="24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500612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p>
                                    <m:r>
                                      <a:rPr lang="en-US" sz="240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>
                              <a:solidFill>
                                <a:srgbClr val="FF00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>
                              <a:solidFill>
                                <a:srgbClr val="FF0000"/>
                              </a:solidFill>
                            </a:rPr>
                            <a:t>0.1</a:t>
                          </a:r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335947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84866296"/>
                  </p:ext>
                </p:extLst>
              </p:nvPr>
            </p:nvGraphicFramePr>
            <p:xfrm>
              <a:off x="774541" y="2492896"/>
              <a:ext cx="7594918" cy="22860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925251">
                      <a:extLst>
                        <a:ext uri="{9D8B030D-6E8A-4147-A177-3AD203B41FA5}">
                          <a16:colId xmlns:a16="http://schemas.microsoft.com/office/drawing/2014/main" val="1119496915"/>
                        </a:ext>
                      </a:extLst>
                    </a:gridCol>
                    <a:gridCol w="2808312">
                      <a:extLst>
                        <a:ext uri="{9D8B030D-6E8A-4147-A177-3AD203B41FA5}">
                          <a16:colId xmlns:a16="http://schemas.microsoft.com/office/drawing/2014/main" val="1104823687"/>
                        </a:ext>
                      </a:extLst>
                    </a:gridCol>
                    <a:gridCol w="2861355">
                      <a:extLst>
                        <a:ext uri="{9D8B030D-6E8A-4147-A177-3AD203B41FA5}">
                          <a16:colId xmlns:a16="http://schemas.microsoft.com/office/drawing/2014/main" val="1499100837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Coefficient</a:t>
                          </a:r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68764" t="-8000" r="-102386" b="-4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P value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656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6" t="-108000" r="-295253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68764" t="-108000" r="-102386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0.05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207414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6" t="-205263" r="-295253" b="-22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68764" t="-205263" r="-102386" b="-22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3104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6" t="-309333" r="-295253" b="-1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68764" t="-309333" r="-102386" b="-1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/>
                            <a:t>0.1</a:t>
                          </a:r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5006121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6" t="-409333" r="-295253" b="-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kern="1200" dirty="0" smtClean="0">
                              <a:solidFill>
                                <a:srgbClr val="FF00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0.21</a:t>
                          </a:r>
                          <a:endParaRPr lang="en-GB" sz="2400" kern="1200" dirty="0">
                            <a:solidFill>
                              <a:srgbClr val="FF0000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400" dirty="0" smtClean="0">
                              <a:solidFill>
                                <a:srgbClr val="FF0000"/>
                              </a:solidFill>
                            </a:rPr>
                            <a:t>0.1</a:t>
                          </a:r>
                          <a:endParaRPr lang="en-GB" sz="2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335947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211561" y="1556792"/>
                <a:ext cx="6720878" cy="5304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𝑇𝐹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𝑆𝑝𝑖𝑛𝑎𝑐h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32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pH</m:t>
                      </m:r>
                      <m: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32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3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CEC</m:t>
                      </m:r>
                    </m:oMath>
                  </m:oMathPara>
                </a14:m>
                <a:endParaRPr lang="en-GB" sz="3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561" y="1556792"/>
                <a:ext cx="6720878" cy="5304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7304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64" y="1199034"/>
            <a:ext cx="8356600" cy="4894262"/>
          </a:xfrm>
        </p:spPr>
        <p:txBody>
          <a:bodyPr anchor="ctr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</a:t>
            </a:r>
            <a:r>
              <a:rPr lang="en-US" sz="2400" b="1" dirty="0"/>
              <a:t>semi-mechanistic</a:t>
            </a:r>
            <a:r>
              <a:rPr lang="en-US" sz="2400" dirty="0"/>
              <a:t> approach is </a:t>
            </a:r>
            <a:r>
              <a:rPr lang="en-US" sz="2400" b="1" dirty="0">
                <a:solidFill>
                  <a:srgbClr val="DCA01E"/>
                </a:solidFill>
              </a:rPr>
              <a:t>potentially useful</a:t>
            </a:r>
            <a:r>
              <a:rPr lang="en-US" sz="2400" dirty="0">
                <a:solidFill>
                  <a:srgbClr val="DCA01E"/>
                </a:solidFill>
              </a:rPr>
              <a:t> </a:t>
            </a:r>
            <a:r>
              <a:rPr lang="en-US" sz="2400" dirty="0"/>
              <a:t>for application following emergency situations to predict </a:t>
            </a:r>
            <a:r>
              <a:rPr lang="en-US" sz="2400" b="1" dirty="0"/>
              <a:t>long-term</a:t>
            </a:r>
            <a:r>
              <a:rPr lang="en-US" sz="2400" dirty="0"/>
              <a:t> RCs transfer to plants (</a:t>
            </a:r>
            <a:r>
              <a:rPr lang="en-US" sz="2400" i="1" dirty="0"/>
              <a:t>more on this later</a:t>
            </a:r>
            <a:r>
              <a:rPr lang="en-US" sz="2400" dirty="0"/>
              <a:t>)</a:t>
            </a:r>
            <a:endParaRPr lang="en-GB" sz="24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The model of </a:t>
            </a:r>
            <a:r>
              <a:rPr lang="en-GB" sz="2400" b="1" dirty="0"/>
              <a:t>Absalom et al. (2001)</a:t>
            </a:r>
            <a:r>
              <a:rPr lang="en-GB" sz="2400" dirty="0"/>
              <a:t> is a candidate that is defensible and practical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‘default Absalom model’ predicted </a:t>
            </a:r>
            <a:r>
              <a:rPr lang="en-US" sz="2400" b="1" dirty="0"/>
              <a:t>transfer to grass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DCA01E"/>
                </a:solidFill>
              </a:rPr>
              <a:t>well</a:t>
            </a:r>
            <a:r>
              <a:rPr lang="en-US" sz="2400" dirty="0"/>
              <a:t> and transfer to </a:t>
            </a:r>
            <a:r>
              <a:rPr lang="en-US" sz="2400" b="1" dirty="0"/>
              <a:t>radish and spinach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DCA01E"/>
                </a:solidFill>
              </a:rPr>
              <a:t>reasonably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Absalom model should be </a:t>
            </a:r>
            <a:r>
              <a:rPr lang="en-US" sz="2400" b="1" dirty="0" err="1">
                <a:solidFill>
                  <a:srgbClr val="DCA01E"/>
                </a:solidFill>
              </a:rPr>
              <a:t>parameterised</a:t>
            </a:r>
            <a:r>
              <a:rPr lang="en-US" sz="2400" dirty="0"/>
              <a:t> for more soils and plants including non-temperate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0708760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find more details?</a:t>
            </a:r>
            <a:endParaRPr lang="en-GB" dirty="0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3897" y="3068961"/>
            <a:ext cx="5486400" cy="3179147"/>
          </a:xfrm>
          <a:ln>
            <a:noFill/>
          </a:ln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85"/>
          <a:stretch/>
        </p:blipFill>
        <p:spPr>
          <a:xfrm>
            <a:off x="1823897" y="960652"/>
            <a:ext cx="5484407" cy="210830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4287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WP3 activities relating to RCs transfer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2400" dirty="0"/>
              <a:t>Assessed applicability to emergency situations of common modelling approaches (focusing on </a:t>
            </a:r>
            <a:r>
              <a:rPr lang="en-US" sz="2400" b="1" i="1" dirty="0"/>
              <a:t>pasture and food crops</a:t>
            </a:r>
            <a:r>
              <a:rPr lang="en-US" sz="2400" dirty="0"/>
              <a:t>)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2400" dirty="0"/>
              <a:t>Evaluated the semi-mechanistic approach using </a:t>
            </a:r>
            <a:r>
              <a:rPr lang="en-US" sz="2400" b="1" i="1" dirty="0"/>
              <a:t>novel observations </a:t>
            </a:r>
            <a:r>
              <a:rPr lang="en-US" sz="2400" dirty="0"/>
              <a:t>from a range of soils and plants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2400" dirty="0"/>
              <a:t>Identified aspects of the approach that need </a:t>
            </a:r>
            <a:r>
              <a:rPr lang="en-US" sz="2400" b="1" i="1" dirty="0"/>
              <a:t>improvements</a:t>
            </a:r>
          </a:p>
        </p:txBody>
      </p:sp>
    </p:spTree>
    <p:extLst>
      <p:ext uri="{BB962C8B-B14F-4D97-AF65-F5344CB8AC3E}">
        <p14:creationId xmlns:p14="http://schemas.microsoft.com/office/powerpoint/2010/main" val="22473184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/>
              <a:t>Partners who have provided soils and valuable data:</a:t>
            </a:r>
          </a:p>
          <a:p>
            <a:pPr lvl="1">
              <a:lnSpc>
                <a:spcPct val="200000"/>
              </a:lnSpc>
            </a:pPr>
            <a:r>
              <a:rPr lang="en-US" sz="2200" dirty="0"/>
              <a:t>Belgian Nuclear Research Centre in </a:t>
            </a:r>
            <a:r>
              <a:rPr lang="en-US" sz="2200" dirty="0" err="1"/>
              <a:t>Mol</a:t>
            </a:r>
            <a:r>
              <a:rPr lang="en-US" sz="2200" dirty="0"/>
              <a:t> (SCK-CEN)</a:t>
            </a:r>
          </a:p>
          <a:p>
            <a:pPr lvl="1">
              <a:lnSpc>
                <a:spcPct val="200000"/>
              </a:lnSpc>
            </a:pPr>
            <a:r>
              <a:rPr lang="en-US" sz="2200" dirty="0"/>
              <a:t>UK CEH</a:t>
            </a:r>
          </a:p>
          <a:p>
            <a:pPr lvl="1">
              <a:lnSpc>
                <a:spcPct val="200000"/>
              </a:lnSpc>
            </a:pPr>
            <a:r>
              <a:rPr lang="en-US" sz="2200" dirty="0"/>
              <a:t>DSA (Norway)</a:t>
            </a:r>
          </a:p>
          <a:p>
            <a:pPr lvl="1">
              <a:lnSpc>
                <a:spcPct val="200000"/>
              </a:lnSpc>
            </a:pPr>
            <a:r>
              <a:rPr lang="en-US" sz="2200" dirty="0"/>
              <a:t>University of Extremadura (Spain)</a:t>
            </a:r>
          </a:p>
        </p:txBody>
      </p:sp>
    </p:spTree>
    <p:extLst>
      <p:ext uri="{BB962C8B-B14F-4D97-AF65-F5344CB8AC3E}">
        <p14:creationId xmlns:p14="http://schemas.microsoft.com/office/powerpoint/2010/main" val="2118658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200" b="1" dirty="0"/>
              <a:t>Review of existing RCs transfer modelling approaches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1717735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empirical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8563"/>
            <a:ext cx="7924303" cy="4894262"/>
          </a:xfrm>
        </p:spPr>
        <p:txBody>
          <a:bodyPr anchor="ctr"/>
          <a:lstStyle/>
          <a:p>
            <a:r>
              <a:rPr lang="en-GB" dirty="0"/>
              <a:t>Predicts RCs uptake from its </a:t>
            </a:r>
            <a:r>
              <a:rPr lang="en-GB" i="1" u="sng" dirty="0"/>
              <a:t>average</a:t>
            </a:r>
            <a:r>
              <a:rPr lang="en-GB" dirty="0"/>
              <a:t> activity concentration in the root zone (top 10 cm for grass and 20 cm for crops).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Practical</a:t>
            </a:r>
          </a:p>
          <a:p>
            <a:endParaRPr lang="en-US" dirty="0"/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Large variability</a:t>
            </a:r>
          </a:p>
          <a:p>
            <a:pPr lvl="1"/>
            <a:r>
              <a:rPr lang="en-US" dirty="0"/>
              <a:t>Lack of data for none</a:t>
            </a:r>
            <a:br>
              <a:rPr lang="en-US" dirty="0"/>
            </a:br>
            <a:r>
              <a:rPr lang="en-US" dirty="0"/>
              <a:t>temperate environments</a:t>
            </a:r>
          </a:p>
          <a:p>
            <a:pPr lvl="1"/>
            <a:r>
              <a:rPr lang="en-US" dirty="0"/>
              <a:t>Lack of data for many</a:t>
            </a:r>
            <a:br>
              <a:rPr lang="en-US" dirty="0"/>
            </a:br>
            <a:r>
              <a:rPr lang="en-US" dirty="0"/>
              <a:t>crops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53" t="8772" r="14742"/>
          <a:stretch/>
        </p:blipFill>
        <p:spPr>
          <a:xfrm>
            <a:off x="3563888" y="2492896"/>
            <a:ext cx="5472608" cy="37444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8" y="1988840"/>
            <a:ext cx="2923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Almahayni et al. (2019)</a:t>
            </a:r>
            <a:endParaRPr lang="en-GB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70467" y="5638668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/>
              <a:t>Conc</a:t>
            </a:r>
            <a:r>
              <a:rPr lang="en-US" sz="1050" dirty="0"/>
              <a:t> in plant / </a:t>
            </a:r>
            <a:r>
              <a:rPr lang="en-US" sz="1050" dirty="0" err="1"/>
              <a:t>Conc</a:t>
            </a:r>
            <a:r>
              <a:rPr lang="en-US" sz="1050" dirty="0"/>
              <a:t> in soil = 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123527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semi-mechanistic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8563"/>
            <a:ext cx="8356600" cy="4894262"/>
          </a:xfrm>
        </p:spPr>
        <p:txBody>
          <a:bodyPr anchor="ctr"/>
          <a:lstStyle/>
          <a:p>
            <a:r>
              <a:rPr lang="en-GB" dirty="0"/>
              <a:t>Predicts RCs uptake from readily available soil parameters</a:t>
            </a:r>
          </a:p>
          <a:p>
            <a:endParaRPr lang="en-US" dirty="0"/>
          </a:p>
          <a:p>
            <a:r>
              <a:rPr lang="en-US" dirty="0"/>
              <a:t>Advantages:</a:t>
            </a:r>
            <a:endParaRPr lang="en-GB" dirty="0"/>
          </a:p>
          <a:p>
            <a:pPr lvl="1"/>
            <a:r>
              <a:rPr lang="en-US" dirty="0"/>
              <a:t>Uptake is a function of dissolved</a:t>
            </a:r>
            <a:br>
              <a:rPr lang="en-US" dirty="0"/>
            </a:br>
            <a:r>
              <a:rPr lang="en-US" dirty="0"/>
              <a:t>(bioavailable?) RCs </a:t>
            </a:r>
          </a:p>
          <a:p>
            <a:pPr lvl="1"/>
            <a:r>
              <a:rPr lang="en-US" dirty="0"/>
              <a:t>Accounts for the “ageing effect”</a:t>
            </a:r>
          </a:p>
          <a:p>
            <a:pPr lvl="1"/>
            <a:r>
              <a:rPr lang="en-US" dirty="0"/>
              <a:t>Useful to evaluate certain soil</a:t>
            </a:r>
            <a:br>
              <a:rPr lang="en-US" dirty="0"/>
            </a:br>
            <a:r>
              <a:rPr lang="en-US" dirty="0"/>
              <a:t>countermeasures (K </a:t>
            </a:r>
            <a:r>
              <a:rPr lang="en-US" dirty="0" err="1"/>
              <a:t>fertilisation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Developed mainly for Europe</a:t>
            </a:r>
          </a:p>
          <a:p>
            <a:pPr lvl="1"/>
            <a:r>
              <a:rPr lang="en-US" b="1" i="1" dirty="0"/>
              <a:t>Under-tested</a:t>
            </a:r>
          </a:p>
          <a:p>
            <a:pPr lvl="1"/>
            <a:r>
              <a:rPr lang="en-US" dirty="0"/>
              <a:t>Required re-</a:t>
            </a:r>
            <a:r>
              <a:rPr lang="en-US" dirty="0" err="1"/>
              <a:t>parameterisation</a:t>
            </a:r>
            <a:r>
              <a:rPr lang="en-US" dirty="0"/>
              <a:t> for</a:t>
            </a:r>
            <a:br>
              <a:rPr lang="en-US" dirty="0"/>
            </a:br>
            <a:r>
              <a:rPr lang="en-US" dirty="0"/>
              <a:t>some ‘none European’ conditions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413" y="2006679"/>
            <a:ext cx="3893170" cy="42306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84168" y="1568511"/>
            <a:ext cx="2923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Absalom et al. (2001)</a:t>
            </a:r>
            <a:endParaRPr lang="en-GB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48064" y="1905392"/>
            <a:ext cx="3315519" cy="731520"/>
          </a:xfrm>
          <a:prstGeom prst="rect">
            <a:avLst/>
          </a:prstGeom>
          <a:noFill/>
          <a:ln>
            <a:solidFill>
              <a:srgbClr val="DCA01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706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semi-mechanistic approach</a:t>
            </a:r>
            <a:br>
              <a:rPr lang="en-GB" dirty="0"/>
            </a:br>
            <a:r>
              <a:rPr lang="en-GB" dirty="0"/>
              <a:t>Application to Japanese soils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355976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390525" y="245442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093344" y="3678008"/>
            <a:ext cx="504056" cy="1263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461390" y="1737360"/>
            <a:ext cx="8221220" cy="3383280"/>
            <a:chOff x="274320" y="1844824"/>
            <a:chExt cx="8221220" cy="3383280"/>
          </a:xfrm>
        </p:grpSpPr>
        <p:grpSp>
          <p:nvGrpSpPr>
            <p:cNvPr id="18" name="Group 17"/>
            <p:cNvGrpSpPr/>
            <p:nvPr/>
          </p:nvGrpSpPr>
          <p:grpSpPr>
            <a:xfrm>
              <a:off x="274320" y="1844824"/>
              <a:ext cx="4657720" cy="3305087"/>
              <a:chOff x="274320" y="2428169"/>
              <a:chExt cx="4657720" cy="3305087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74320" y="2428169"/>
                <a:ext cx="4225672" cy="3305087"/>
              </a:xfrm>
              <a:prstGeom prst="rect">
                <a:avLst/>
              </a:prstGeom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4355976" y="2466641"/>
                <a:ext cx="576064" cy="576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90525" y="2428169"/>
                <a:ext cx="576064" cy="3657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093344" y="3651753"/>
                <a:ext cx="504056" cy="12631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11901" y="1844824"/>
              <a:ext cx="4083639" cy="338328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4417380" y="1844824"/>
              <a:ext cx="586668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652105" y="5183447"/>
            <a:ext cx="1904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</a:rPr>
              <a:t>Uematsu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 et al. (2015)</a:t>
            </a:r>
            <a:endParaRPr lang="en-GB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43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But what is the RIP anyway?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3" y="1198563"/>
            <a:ext cx="8500367" cy="4894262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GB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32"/>
          <a:stretch/>
        </p:blipFill>
        <p:spPr>
          <a:xfrm>
            <a:off x="2125100" y="2269247"/>
            <a:ext cx="4893801" cy="35999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4941168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>
                    <a:lumMod val="50000"/>
                  </a:schemeClr>
                </a:solidFill>
              </a:rPr>
              <a:t>Fuller et al. (2016)</a:t>
            </a:r>
            <a:endParaRPr 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436911" y="1368676"/>
                <a:ext cx="427017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𝑅𝐼𝑃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𝐶𝑠</m:t>
                              </m:r>
                            </m:num>
                            <m:den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𝐹𝐸𝑆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GB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GB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GB" sz="2000" b="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dirty="0">
                  <a:ea typeface="Cambria Math" panose="02040503050406030204" pitchFamily="18" charset="0"/>
                </a:endParaRPr>
              </a:p>
              <a:p>
                <a:r>
                  <a:rPr lang="en-GB" sz="1400" i="1" dirty="0" err="1">
                    <a:solidFill>
                      <a:schemeClr val="bg1">
                        <a:lumMod val="50000"/>
                      </a:schemeClr>
                    </a:solidFill>
                  </a:rPr>
                  <a:t>Cremers</a:t>
                </a:r>
                <a:r>
                  <a:rPr lang="en-GB" sz="1400" i="1" dirty="0">
                    <a:solidFill>
                      <a:schemeClr val="bg1">
                        <a:lumMod val="50000"/>
                      </a:schemeClr>
                    </a:solidFill>
                  </a:rPr>
                  <a:t> et al. (1988)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911" y="1368676"/>
                <a:ext cx="4270179" cy="769441"/>
              </a:xfrm>
              <a:prstGeom prst="rect">
                <a:avLst/>
              </a:prstGeom>
              <a:blipFill>
                <a:blip r:embed="rId4"/>
                <a:stretch>
                  <a:fillRect l="-429" b="-71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9664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mechanistic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8563"/>
            <a:ext cx="8356600" cy="4894262"/>
          </a:xfrm>
        </p:spPr>
        <p:txBody>
          <a:bodyPr anchor="ctr"/>
          <a:lstStyle/>
          <a:p>
            <a:r>
              <a:rPr lang="en-GB" dirty="0"/>
              <a:t>Predicts RCs transfer based on biogeochemical behaviour of RCs in soil-plant systems</a:t>
            </a:r>
          </a:p>
          <a:p>
            <a:endParaRPr lang="en-US" dirty="0"/>
          </a:p>
          <a:p>
            <a:r>
              <a:rPr lang="en-US" dirty="0"/>
              <a:t>Advantages:</a:t>
            </a:r>
            <a:endParaRPr lang="en-GB" dirty="0"/>
          </a:p>
          <a:p>
            <a:pPr lvl="1"/>
            <a:r>
              <a:rPr lang="en-GB" dirty="0"/>
              <a:t>Accounts for spatial and temporal distribution of RCs in the root zone</a:t>
            </a:r>
          </a:p>
          <a:p>
            <a:pPr lvl="1"/>
            <a:r>
              <a:rPr lang="en-GB" dirty="0"/>
              <a:t>Accounts for passive and active uptake and (occasionally) competition with K </a:t>
            </a:r>
          </a:p>
          <a:p>
            <a:pPr lvl="1"/>
            <a:r>
              <a:rPr lang="en-US" dirty="0"/>
              <a:t>Suitable for sensitivity analyses (at processes and parameters levels)</a:t>
            </a:r>
          </a:p>
          <a:p>
            <a:pPr lvl="1"/>
            <a:endParaRPr lang="en-US" dirty="0"/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Complex mathematical structure and solution algorithms</a:t>
            </a:r>
          </a:p>
          <a:p>
            <a:pPr lvl="1"/>
            <a:r>
              <a:rPr lang="en-US" dirty="0"/>
              <a:t>Data intensive</a:t>
            </a:r>
          </a:p>
          <a:p>
            <a:pPr lvl="1"/>
            <a:r>
              <a:rPr lang="en-US" dirty="0"/>
              <a:t>Some models do not consider K influence on RCs uptake!</a:t>
            </a:r>
          </a:p>
          <a:p>
            <a:pPr lvl="1"/>
            <a:r>
              <a:rPr lang="en-US" dirty="0"/>
              <a:t>Applicability in emergency situations?</a:t>
            </a:r>
          </a:p>
        </p:txBody>
      </p:sp>
    </p:spTree>
    <p:extLst>
      <p:ext uri="{BB962C8B-B14F-4D97-AF65-F5344CB8AC3E}">
        <p14:creationId xmlns:p14="http://schemas.microsoft.com/office/powerpoint/2010/main" val="64118968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5765</TotalTime>
  <Words>1223</Words>
  <Application>Microsoft Macintosh PowerPoint</Application>
  <PresentationFormat>Affichage à l'écran (4:3)</PresentationFormat>
  <Paragraphs>220</Paragraphs>
  <Slides>30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Cambria Math</vt:lpstr>
      <vt:lpstr>Interstate-Regular</vt:lpstr>
      <vt:lpstr>Wingdings</vt:lpstr>
      <vt:lpstr>KIT-PPT_Master_en_2016</vt:lpstr>
      <vt:lpstr>Présentation PowerPoint</vt:lpstr>
      <vt:lpstr>Motivation</vt:lpstr>
      <vt:lpstr>WP3 activities relating to RCs transfer</vt:lpstr>
      <vt:lpstr>Présentation PowerPoint</vt:lpstr>
      <vt:lpstr>The empirical approach</vt:lpstr>
      <vt:lpstr>The semi-mechanistic approach</vt:lpstr>
      <vt:lpstr>The semi-mechanistic approach Application to Japanese soils</vt:lpstr>
      <vt:lpstr>But what is the RIP anyway?</vt:lpstr>
      <vt:lpstr>The mechanistic approach</vt:lpstr>
      <vt:lpstr>In summary</vt:lpstr>
      <vt:lpstr>Are existing models fit-for-purpose?</vt:lpstr>
      <vt:lpstr>Présentation PowerPoint</vt:lpstr>
      <vt:lpstr>RCs soil-to-plant transfer experiments</vt:lpstr>
      <vt:lpstr>The study soils</vt:lpstr>
      <vt:lpstr>Study soils characterisation</vt:lpstr>
      <vt:lpstr>Soil parameter variation Arable vs. pasture</vt:lpstr>
      <vt:lpstr>Soil RIP variation Arable vs. pasture</vt:lpstr>
      <vt:lpstr>The study plants Grass, radish and spinach</vt:lpstr>
      <vt:lpstr>TF comparison: WP3 vs. IAEA TRS 472</vt:lpstr>
      <vt:lpstr>Absalom model evaluation: Predicted grass TF well (for most soils)</vt:lpstr>
      <vt:lpstr>Absalom model evaluation: Predicted TF for radish and spinach ‘reasonably’</vt:lpstr>
      <vt:lpstr>Absalom model evaluation: Under-estimated RIP and over-estimated TF</vt:lpstr>
      <vt:lpstr>  Absalom model evaluation: Any better than an average TF?</vt:lpstr>
      <vt:lpstr>Présentation PowerPoint</vt:lpstr>
      <vt:lpstr>Predicting TF from soil parameters: grass </vt:lpstr>
      <vt:lpstr>Predicting TF from soil parameters: radish</vt:lpstr>
      <vt:lpstr>Predicting TF from soil parameters: spinach</vt:lpstr>
      <vt:lpstr>Conclusions</vt:lpstr>
      <vt:lpstr>Where to find more details?</vt:lpstr>
      <vt:lpstr>Acknowledgements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420</cp:revision>
  <dcterms:created xsi:type="dcterms:W3CDTF">2015-12-14T06:33:20Z</dcterms:created>
  <dcterms:modified xsi:type="dcterms:W3CDTF">2019-12-11T13:33:58Z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</Properties>
</file>