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4" r:id="rId2"/>
  </p:sldMasterIdLst>
  <p:notesMasterIdLst>
    <p:notesMasterId r:id="rId12"/>
  </p:notesMasterIdLst>
  <p:handoutMasterIdLst>
    <p:handoutMasterId r:id="rId13"/>
  </p:handoutMasterIdLst>
  <p:sldIdLst>
    <p:sldId id="264" r:id="rId3"/>
    <p:sldId id="341" r:id="rId4"/>
    <p:sldId id="338" r:id="rId5"/>
    <p:sldId id="343" r:id="rId6"/>
    <p:sldId id="344" r:id="rId7"/>
    <p:sldId id="340" r:id="rId8"/>
    <p:sldId id="345" r:id="rId9"/>
    <p:sldId id="346" r:id="rId10"/>
    <p:sldId id="347" r:id="rId11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214"/>
    <a:srgbClr val="DCA01E"/>
    <a:srgbClr val="C0C0C0"/>
    <a:srgbClr val="5A6EB4"/>
    <a:srgbClr val="82BE3C"/>
    <a:srgbClr val="50AAE6"/>
    <a:srgbClr val="A00078"/>
    <a:srgbClr val="A01E28"/>
    <a:srgbClr val="A08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9" autoAdjust="0"/>
    <p:restoredTop sz="92587" autoAdjust="0"/>
  </p:normalViewPr>
  <p:slideViewPr>
    <p:cSldViewPr>
      <p:cViewPr varScale="1">
        <p:scale>
          <a:sx n="105" d="100"/>
          <a:sy n="105" d="100"/>
        </p:scale>
        <p:origin x="840" y="20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464657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861048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4794494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030780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8220645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684841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793757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269103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467090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033168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6175634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641959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257808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7224172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80195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79697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11.12.19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folHlink"/>
            </a:gs>
            <a:gs pos="100000">
              <a:schemeClr val="hlink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3584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FF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FFFC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FFFFCC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FFFC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FFFCC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FFFCC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FFF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FFF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FFF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FFF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48318" y="1860616"/>
            <a:ext cx="8784976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GB" sz="3600" b="1" dirty="0">
                <a:solidFill>
                  <a:srgbClr val="00B050"/>
                </a:solidFill>
              </a:rPr>
              <a:t>WP3 Human Food Chain Modelling         </a:t>
            </a:r>
          </a:p>
          <a:p>
            <a:pPr algn="ctr"/>
            <a:r>
              <a:rPr lang="en-GB" sz="3600" b="1" dirty="0">
                <a:solidFill>
                  <a:srgbClr val="00B050"/>
                </a:solidFill>
              </a:rPr>
              <a:t>A few final words (or slides)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48318" y="2065251"/>
            <a:ext cx="8784976" cy="1161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buNone/>
            </a:pPr>
            <a:endParaRPr lang="de-DE" altLang="de-DE" sz="1600" b="1" noProof="1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1049" y="3862033"/>
            <a:ext cx="1139515" cy="108622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4208" y="3942868"/>
            <a:ext cx="1445707" cy="105068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64651" y="5218383"/>
            <a:ext cx="2446729" cy="58688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4411" y="5218383"/>
            <a:ext cx="1952793" cy="586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9018" y="3854220"/>
            <a:ext cx="2707817" cy="726908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67" y="4993548"/>
            <a:ext cx="2674979" cy="625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What have we done – some key things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356600" cy="489426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Incorporated the FDMT model into flexible modelling platform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Published biological half-life database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Iodine studies (lack of root uptake, transfer to crops from foliar contamination)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Mediterranean transfer parameters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i="1" dirty="0"/>
              <a:t>Demonstrated for the first time the predictive power (and problems) of proposed phylogenetic (or taxonomic) models for Cs and </a:t>
            </a:r>
            <a:r>
              <a:rPr lang="en-GB" i="1" dirty="0" err="1"/>
              <a:t>Sr</a:t>
            </a:r>
            <a:endParaRPr lang="en-GB" i="1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Strengths and weaknesses of existing Cs process-based soil-plant model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dirty="0"/>
              <a:t>Developed process-based soil-plant models for </a:t>
            </a:r>
            <a:r>
              <a:rPr lang="en-GB" dirty="0" err="1"/>
              <a:t>Sr</a:t>
            </a:r>
            <a:endParaRPr lang="en-GB" dirty="0"/>
          </a:p>
          <a:p>
            <a:pPr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70C0"/>
                </a:solidFill>
              </a:rPr>
              <a:t>In short-term – process based models give no added benefit (nor do you need to consider fuel particle behaviour in soil-plant system)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70C0"/>
                </a:solidFill>
                <a:ea typeface="+mn-ea"/>
                <a:cs typeface="+mn-cs"/>
              </a:rPr>
              <a:t>Useful for longer-term predictions</a:t>
            </a:r>
          </a:p>
          <a:p>
            <a:pPr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19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25_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12912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851"/>
          <a:stretch/>
        </p:blipFill>
        <p:spPr>
          <a:xfrm>
            <a:off x="0" y="-1"/>
            <a:ext cx="4211960" cy="1781095"/>
          </a:xfrm>
          <a:prstGeom prst="rect">
            <a:avLst/>
          </a:prstGeom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1712912"/>
            <a:ext cx="4407350" cy="540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39952" y="457773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GB" altLang="en-US" sz="2000" b="1" dirty="0">
                <a:solidFill>
                  <a:schemeClr val="bg1"/>
                </a:solidFill>
              </a:rPr>
              <a:t>Tag grass (m</a:t>
            </a:r>
            <a:r>
              <a:rPr lang="en-GB" altLang="en-US" sz="2000" b="1" baseline="30000" dirty="0">
                <a:solidFill>
                  <a:schemeClr val="bg1"/>
                </a:solidFill>
              </a:rPr>
              <a:t>2</a:t>
            </a:r>
            <a:r>
              <a:rPr lang="en-GB" altLang="en-US" sz="2000" b="1" dirty="0">
                <a:solidFill>
                  <a:schemeClr val="bg1"/>
                </a:solidFill>
              </a:rPr>
              <a:t> kg</a:t>
            </a:r>
            <a:r>
              <a:rPr lang="en-GB" altLang="en-US" sz="2000" b="1" baseline="30000" dirty="0">
                <a:solidFill>
                  <a:schemeClr val="bg1"/>
                </a:solidFill>
              </a:rPr>
              <a:t>-1</a:t>
            </a:r>
            <a:r>
              <a:rPr lang="en-GB" altLang="en-US" sz="2000" b="1" dirty="0">
                <a:solidFill>
                  <a:schemeClr val="bg1"/>
                </a:solidFill>
              </a:rPr>
              <a:t>) = </a:t>
            </a:r>
          </a:p>
          <a:p>
            <a:pPr eaLnBrk="1" hangingPunct="1">
              <a:lnSpc>
                <a:spcPct val="80000"/>
              </a:lnSpc>
            </a:pPr>
            <a:endParaRPr lang="en-GB" altLang="en-US" sz="2000" dirty="0"/>
          </a:p>
          <a:p>
            <a:pPr eaLnBrk="1" hangingPunct="1">
              <a:lnSpc>
                <a:spcPct val="80000"/>
              </a:lnSpc>
            </a:pPr>
            <a:r>
              <a:rPr lang="en-GB" altLang="en-US" sz="2000" b="1" dirty="0">
                <a:solidFill>
                  <a:schemeClr val="bg1"/>
                </a:solidFill>
              </a:rPr>
              <a:t>            (0.0134e</a:t>
            </a:r>
            <a:r>
              <a:rPr lang="en-GB" altLang="en-US" sz="2000" b="1" baseline="30000" dirty="0">
                <a:solidFill>
                  <a:schemeClr val="bg1"/>
                </a:solidFill>
              </a:rPr>
              <a:t>-0.46t</a:t>
            </a:r>
            <a:r>
              <a:rPr lang="en-GB" altLang="en-US" sz="2000" b="1" dirty="0">
                <a:solidFill>
                  <a:schemeClr val="bg1"/>
                </a:solidFill>
              </a:rPr>
              <a:t> + 0.00161e</a:t>
            </a:r>
            <a:r>
              <a:rPr lang="en-GB" altLang="en-US" sz="2000" b="1" baseline="30000" dirty="0">
                <a:solidFill>
                  <a:schemeClr val="bg1"/>
                </a:solidFill>
              </a:rPr>
              <a:t>-0t</a:t>
            </a:r>
            <a:r>
              <a:rPr lang="en-GB" altLang="en-US" sz="2000" b="1" dirty="0">
                <a:solidFill>
                  <a:schemeClr val="bg1"/>
                </a:solidFill>
              </a:rPr>
              <a:t>)e</a:t>
            </a:r>
            <a:r>
              <a:rPr lang="en-GB" altLang="en-US" sz="2000" b="1" baseline="30000" dirty="0">
                <a:solidFill>
                  <a:schemeClr val="bg1"/>
                </a:solidFill>
              </a:rPr>
              <a:t>0.0339</a:t>
            </a:r>
            <a:r>
              <a:rPr lang="en-GB" altLang="en-US" sz="2000" b="1" baseline="30000" dirty="0">
                <a:solidFill>
                  <a:srgbClr val="FF0000"/>
                </a:solidFill>
              </a:rPr>
              <a:t>OM</a:t>
            </a:r>
            <a:endParaRPr lang="en-GB" alt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58098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6911975" cy="561975"/>
          </a:xfrm>
        </p:spPr>
        <p:txBody>
          <a:bodyPr/>
          <a:lstStyle/>
          <a:p>
            <a:r>
              <a:rPr lang="en-GB" dirty="0">
                <a:solidFill>
                  <a:srgbClr val="FA8214"/>
                </a:solidFill>
              </a:rPr>
              <a:t>So we ran a workshop to discuss ……       Wp7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980728"/>
            <a:ext cx="3960440" cy="52748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6583161" y="1513167"/>
            <a:ext cx="2060848" cy="15456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37334" y="1484784"/>
            <a:ext cx="1979712" cy="14847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009"/>
          <a:stretch/>
        </p:blipFill>
        <p:spPr>
          <a:xfrm rot="10800000">
            <a:off x="323528" y="3212976"/>
            <a:ext cx="2075723" cy="12327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51519" y="4635611"/>
            <a:ext cx="1872209" cy="14041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7164288" y="3397306"/>
            <a:ext cx="1688882" cy="131493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0930" y="4850530"/>
            <a:ext cx="1619672" cy="121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0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-99392"/>
            <a:ext cx="6911975" cy="561975"/>
          </a:xfrm>
        </p:spPr>
        <p:txBody>
          <a:bodyPr/>
          <a:lstStyle/>
          <a:p>
            <a:r>
              <a:rPr lang="en-GB" dirty="0">
                <a:solidFill>
                  <a:schemeClr val="bg1"/>
                </a:solidFill>
              </a:rPr>
              <a:t>Recommendations for the future …..</a:t>
            </a:r>
          </a:p>
        </p:txBody>
      </p:sp>
    </p:spTree>
    <p:extLst>
      <p:ext uri="{BB962C8B-B14F-4D97-AF65-F5344CB8AC3E}">
        <p14:creationId xmlns:p14="http://schemas.microsoft.com/office/powerpoint/2010/main" val="4094167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041"/>
            <a:ext cx="9171176" cy="6878382"/>
          </a:xfrm>
        </p:spPr>
      </p:pic>
      <p:sp>
        <p:nvSpPr>
          <p:cNvPr id="5" name="TextBox 4"/>
          <p:cNvSpPr txBox="1"/>
          <p:nvPr/>
        </p:nvSpPr>
        <p:spPr>
          <a:xfrm>
            <a:off x="-19942" y="-29041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7984" y="6265097"/>
            <a:ext cx="5058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Any questions (….if time)?</a:t>
            </a:r>
          </a:p>
        </p:txBody>
      </p:sp>
    </p:spTree>
    <p:extLst>
      <p:ext uri="{BB962C8B-B14F-4D97-AF65-F5344CB8AC3E}">
        <p14:creationId xmlns:p14="http://schemas.microsoft.com/office/powerpoint/2010/main" val="2570494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260648"/>
            <a:ext cx="6911975" cy="561975"/>
          </a:xfrm>
        </p:spPr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Phylogeny (just in case anybody asks)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923078"/>
            <a:ext cx="4392488" cy="20162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1538" y="3899766"/>
            <a:ext cx="4633193" cy="1685845"/>
          </a:xfrm>
          <a:prstGeom prst="rect">
            <a:avLst/>
          </a:prstGeom>
        </p:spPr>
      </p:pic>
      <p:sp>
        <p:nvSpPr>
          <p:cNvPr id="9" name="Bent Arrow 8"/>
          <p:cNvSpPr/>
          <p:nvPr/>
        </p:nvSpPr>
        <p:spPr>
          <a:xfrm rot="5400000">
            <a:off x="7594522" y="3110438"/>
            <a:ext cx="723708" cy="86409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762" y="4505492"/>
            <a:ext cx="3947897" cy="1579159"/>
          </a:xfrm>
          <a:prstGeom prst="rect">
            <a:avLst/>
          </a:prstGeom>
        </p:spPr>
      </p:pic>
      <p:sp>
        <p:nvSpPr>
          <p:cNvPr id="11" name="Bent Arrow 10"/>
          <p:cNvSpPr/>
          <p:nvPr/>
        </p:nvSpPr>
        <p:spPr>
          <a:xfrm rot="5400000" flipV="1">
            <a:off x="1936598" y="3315985"/>
            <a:ext cx="1545796" cy="1188506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2376843"/>
            <a:ext cx="3888432" cy="160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ent Arrow 6"/>
          <p:cNvSpPr/>
          <p:nvPr/>
        </p:nvSpPr>
        <p:spPr>
          <a:xfrm rot="5400000">
            <a:off x="4544199" y="1312967"/>
            <a:ext cx="1569818" cy="1078071"/>
          </a:xfrm>
          <a:prstGeom prst="bentArrow">
            <a:avLst>
              <a:gd name="adj1" fmla="val 25000"/>
              <a:gd name="adj2" fmla="val 25661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863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6911975" cy="431329"/>
          </a:xfrm>
        </p:spPr>
        <p:txBody>
          <a:bodyPr/>
          <a:lstStyle/>
          <a:p>
            <a:r>
              <a:rPr lang="en-GB" dirty="0" err="1">
                <a:solidFill>
                  <a:srgbClr val="00B050"/>
                </a:solidFill>
              </a:rPr>
              <a:t>Sr</a:t>
            </a:r>
            <a:r>
              <a:rPr lang="en-GB" dirty="0">
                <a:solidFill>
                  <a:srgbClr val="00B050"/>
                </a:solidFill>
              </a:rPr>
              <a:t> concentrations </a:t>
            </a:r>
            <a:r>
              <a:rPr lang="en-GB" dirty="0" err="1">
                <a:solidFill>
                  <a:srgbClr val="00B050"/>
                </a:solidFill>
              </a:rPr>
              <a:t>predicted:measured</a:t>
            </a:r>
            <a:endParaRPr lang="en-GB" dirty="0">
              <a:solidFill>
                <a:srgbClr val="00B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12777"/>
            <a:ext cx="9153923" cy="544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13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6911975" cy="431329"/>
          </a:xfrm>
        </p:spPr>
        <p:txBody>
          <a:bodyPr/>
          <a:lstStyle/>
          <a:p>
            <a:r>
              <a:rPr lang="en-GB" dirty="0" err="1">
                <a:solidFill>
                  <a:srgbClr val="00B050"/>
                </a:solidFill>
              </a:rPr>
              <a:t>Sr</a:t>
            </a:r>
            <a:r>
              <a:rPr lang="en-GB" dirty="0">
                <a:solidFill>
                  <a:srgbClr val="00B050"/>
                </a:solidFill>
              </a:rPr>
              <a:t> concentrations </a:t>
            </a:r>
            <a:r>
              <a:rPr lang="en-GB" dirty="0" err="1">
                <a:solidFill>
                  <a:srgbClr val="00B050"/>
                </a:solidFill>
              </a:rPr>
              <a:t>predicted:measured</a:t>
            </a:r>
            <a:endParaRPr lang="en-GB" dirty="0">
              <a:solidFill>
                <a:srgbClr val="00B05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412777"/>
            <a:ext cx="9153923" cy="5442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0" y="188640"/>
            <a:ext cx="2945702" cy="1962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918944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FFFFC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80000"/>
          </a:lnSpc>
          <a:spcBef>
            <a:spcPct val="2000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rgbClr val="FFFFC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743</TotalTime>
  <Words>172</Words>
  <Application>Microsoft Macintosh PowerPoint</Application>
  <PresentationFormat>Affichage à l'écran (4:3)</PresentationFormat>
  <Paragraphs>22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Interstate-Regular</vt:lpstr>
      <vt:lpstr>KIT-PPT_Master_en_2016</vt:lpstr>
      <vt:lpstr>Default Design</vt:lpstr>
      <vt:lpstr>Présentation PowerPoint</vt:lpstr>
      <vt:lpstr>What have we done – some key things</vt:lpstr>
      <vt:lpstr>Présentation PowerPoint</vt:lpstr>
      <vt:lpstr>So we ran a workshop to discuss ……       Wp7</vt:lpstr>
      <vt:lpstr>Recommendations for the future …..</vt:lpstr>
      <vt:lpstr>Présentation PowerPoint</vt:lpstr>
      <vt:lpstr>Phylogeny (just in case anybody asks)</vt:lpstr>
      <vt:lpstr>Sr concentrations predicted:measured</vt:lpstr>
      <vt:lpstr>Sr concentrations predicted:measured</vt:lpstr>
    </vt:vector>
  </TitlesOfParts>
  <Company>Karlsruhe Institute of Technology (KIT)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Eymeric Lafranque</cp:lastModifiedBy>
  <cp:revision>173</cp:revision>
  <dcterms:created xsi:type="dcterms:W3CDTF">2015-12-14T06:33:20Z</dcterms:created>
  <dcterms:modified xsi:type="dcterms:W3CDTF">2019-12-11T13:33:35Z</dcterms:modified>
</cp:coreProperties>
</file>