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4" r:id="rId2"/>
    <p:sldId id="265" r:id="rId3"/>
    <p:sldId id="266" r:id="rId4"/>
    <p:sldId id="285" r:id="rId5"/>
    <p:sldId id="267" r:id="rId6"/>
    <p:sldId id="268" r:id="rId7"/>
    <p:sldId id="273" r:id="rId8"/>
    <p:sldId id="283" r:id="rId9"/>
    <p:sldId id="269" r:id="rId10"/>
    <p:sldId id="284" r:id="rId11"/>
    <p:sldId id="270" r:id="rId12"/>
    <p:sldId id="274" r:id="rId13"/>
    <p:sldId id="272" r:id="rId14"/>
    <p:sldId id="271" r:id="rId15"/>
    <p:sldId id="276" r:id="rId16"/>
    <p:sldId id="275" r:id="rId17"/>
    <p:sldId id="277" r:id="rId18"/>
    <p:sldId id="293" r:id="rId19"/>
    <p:sldId id="290" r:id="rId20"/>
    <p:sldId id="289" r:id="rId21"/>
    <p:sldId id="292" r:id="rId22"/>
    <p:sldId id="291" r:id="rId23"/>
    <p:sldId id="287" r:id="rId24"/>
    <p:sldId id="279" r:id="rId25"/>
    <p:sldId id="280" r:id="rId26"/>
    <p:sldId id="281" r:id="rId27"/>
    <p:sldId id="288" r:id="rId2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5A6EB4"/>
    <a:srgbClr val="50AAE6"/>
    <a:srgbClr val="A00078"/>
    <a:srgbClr val="A01E28"/>
    <a:srgbClr val="A08232"/>
    <a:srgbClr val="DCA01E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9" autoAdjust="0"/>
    <p:restoredTop sz="91212" autoAdjust="0"/>
  </p:normalViewPr>
  <p:slideViewPr>
    <p:cSldViewPr>
      <p:cViewPr varScale="1">
        <p:scale>
          <a:sx n="115" d="100"/>
          <a:sy n="115" d="100"/>
        </p:scale>
        <p:origin x="560" y="1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5936" y="3645023"/>
            <a:ext cx="5040560" cy="2694011"/>
          </a:xfrm>
          <a:prstGeom prst="rect">
            <a:avLst/>
          </a:prstGeom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87350" y="1685973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Applying process-based models to the </a:t>
            </a:r>
            <a:r>
              <a:rPr lang="en-US" altLang="de-DE" sz="2600" b="1" dirty="0" err="1">
                <a:solidFill>
                  <a:schemeClr val="tx2"/>
                </a:solidFill>
              </a:rPr>
              <a:t>Borssele</a:t>
            </a:r>
            <a:r>
              <a:rPr lang="en-US" altLang="de-DE" sz="2600" b="1" dirty="0">
                <a:solidFill>
                  <a:schemeClr val="tx2"/>
                </a:solidFill>
              </a:rPr>
              <a:t> scenario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i="1" dirty="0">
                <a:solidFill>
                  <a:srgbClr val="FF0000"/>
                </a:solidFill>
              </a:rPr>
              <a:t>A DEMONSTRATION</a:t>
            </a:r>
            <a:endParaRPr lang="en-US" altLang="de-DE" sz="2200" b="1" i="1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4" y="2524113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Nick Beresford, Ali Hosseini, Justin Brown, Cath Barnett 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3645023"/>
            <a:ext cx="5040560" cy="2694011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7702" y="396907"/>
            <a:ext cx="1922116" cy="449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329544"/>
            <a:ext cx="2051720" cy="550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Sr-90 in milk </a:t>
            </a:r>
            <a:r>
              <a:rPr lang="en-GB" dirty="0" err="1"/>
              <a:t>Bq</a:t>
            </a:r>
            <a:r>
              <a:rPr lang="en-GB" dirty="0"/>
              <a:t>/l for 1 </a:t>
            </a:r>
            <a:r>
              <a:rPr lang="en-GB" dirty="0" err="1"/>
              <a:t>kBq</a:t>
            </a:r>
            <a:r>
              <a:rPr lang="en-GB" dirty="0"/>
              <a:t>/m</a:t>
            </a:r>
            <a:r>
              <a:rPr lang="en-GB" baseline="30000" dirty="0"/>
              <a:t>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8760"/>
            <a:ext cx="8551874" cy="5589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569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Does it matter in the shorter term?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0" y="1052736"/>
            <a:ext cx="5349727" cy="34964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4549152"/>
            <a:ext cx="2555776" cy="17038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7437" y="3350580"/>
            <a:ext cx="5366563" cy="35074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08104" y="1196752"/>
            <a:ext cx="3370768" cy="189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51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05811" cy="561975"/>
          </a:xfrm>
        </p:spPr>
        <p:txBody>
          <a:bodyPr/>
          <a:lstStyle/>
          <a:p>
            <a:r>
              <a:rPr lang="en-GB" dirty="0"/>
              <a:t>Milk predictions Cs-137 – 1 year (</a:t>
            </a:r>
            <a:r>
              <a:rPr lang="en-GB" dirty="0" err="1"/>
              <a:t>Bq</a:t>
            </a:r>
            <a:r>
              <a:rPr lang="en-GB" dirty="0"/>
              <a:t>/l) FDMT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096034"/>
            <a:ext cx="8460432" cy="576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38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05811" cy="561975"/>
          </a:xfrm>
        </p:spPr>
        <p:txBody>
          <a:bodyPr/>
          <a:lstStyle/>
          <a:p>
            <a:r>
              <a:rPr lang="en-GB" dirty="0"/>
              <a:t>Milk predictions Cs-137 – 1 year (</a:t>
            </a:r>
            <a:r>
              <a:rPr lang="en-GB" dirty="0" err="1"/>
              <a:t>Bq</a:t>
            </a:r>
            <a:r>
              <a:rPr lang="en-GB" dirty="0"/>
              <a:t>/l) ‘Absalom’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61" y="1081741"/>
            <a:ext cx="8469922" cy="577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824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Cs-137 – 1 year </a:t>
            </a:r>
            <a:r>
              <a:rPr lang="en-GB" dirty="0" err="1"/>
              <a:t>Absalom:FDMT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3882"/>
            <a:ext cx="8532439" cy="581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522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05811" cy="561975"/>
          </a:xfrm>
        </p:spPr>
        <p:txBody>
          <a:bodyPr/>
          <a:lstStyle/>
          <a:p>
            <a:r>
              <a:rPr lang="en-GB" dirty="0"/>
              <a:t>Milk predictions Cs-137 – 5 years (</a:t>
            </a:r>
            <a:r>
              <a:rPr lang="en-GB" dirty="0" err="1"/>
              <a:t>Bq</a:t>
            </a:r>
            <a:r>
              <a:rPr lang="en-GB" dirty="0"/>
              <a:t>/l) FDMT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21" y="1124745"/>
            <a:ext cx="8463553" cy="5771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8161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05811" cy="561975"/>
          </a:xfrm>
        </p:spPr>
        <p:txBody>
          <a:bodyPr/>
          <a:lstStyle/>
          <a:p>
            <a:r>
              <a:rPr lang="en-GB" dirty="0"/>
              <a:t>Milk predictions Cs-137 – 5 years (</a:t>
            </a:r>
            <a:r>
              <a:rPr lang="en-GB" dirty="0" err="1"/>
              <a:t>Bq</a:t>
            </a:r>
            <a:r>
              <a:rPr lang="en-GB" dirty="0"/>
              <a:t>/l) ‘Absalom’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752"/>
            <a:ext cx="8474770" cy="577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347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Cs-137 – 5 years </a:t>
            </a:r>
            <a:r>
              <a:rPr lang="en-GB" dirty="0" err="1"/>
              <a:t>Absalom:FDMT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6885"/>
            <a:ext cx="8521032" cy="5811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722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Modelling application of K-fertilisation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9109" y="3496375"/>
            <a:ext cx="3472900" cy="2604675"/>
          </a:xfrm>
          <a:prstGeom prst="rect">
            <a:avLst/>
          </a:prstGeom>
        </p:spPr>
      </p:pic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390526" y="1090383"/>
            <a:ext cx="8331483" cy="236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kern="0" dirty="0"/>
              <a:t>Added K assumed to become part of the exchangeable K pool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kern="0" dirty="0"/>
              <a:t>Exchangeable K pool returns to pre-K application level over period of 1 </a:t>
            </a:r>
            <a:r>
              <a:rPr lang="en-GB" kern="0" dirty="0" err="1"/>
              <a:t>yr</a:t>
            </a:r>
            <a:endParaRPr lang="en-GB" kern="0" dirty="0"/>
          </a:p>
          <a:p>
            <a:pPr marL="0" indent="0">
              <a:spcAft>
                <a:spcPts val="600"/>
              </a:spcAft>
              <a:buFontTx/>
              <a:buNone/>
            </a:pPr>
            <a:r>
              <a:rPr lang="en-GB" kern="0" dirty="0"/>
              <a:t>100 kg K per ha</a:t>
            </a:r>
          </a:p>
          <a:p>
            <a:pPr marL="0" indent="0">
              <a:spcAft>
                <a:spcPts val="600"/>
              </a:spcAft>
              <a:buFontTx/>
              <a:buNone/>
            </a:pPr>
            <a:r>
              <a:rPr lang="en-GB" kern="0" dirty="0">
                <a:solidFill>
                  <a:srgbClr val="0070C0"/>
                </a:solidFill>
              </a:rPr>
              <a:t>Applied 15</a:t>
            </a:r>
            <a:r>
              <a:rPr lang="en-GB" kern="0" baseline="30000" dirty="0">
                <a:solidFill>
                  <a:srgbClr val="0070C0"/>
                </a:solidFill>
              </a:rPr>
              <a:t>th</a:t>
            </a:r>
            <a:r>
              <a:rPr lang="en-GB" kern="0" dirty="0">
                <a:solidFill>
                  <a:srgbClr val="0070C0"/>
                </a:solidFill>
              </a:rPr>
              <a:t> October</a:t>
            </a:r>
          </a:p>
          <a:p>
            <a:pPr marL="0" indent="0">
              <a:spcAft>
                <a:spcPts val="600"/>
              </a:spcAft>
              <a:buFontTx/>
              <a:buNone/>
            </a:pPr>
            <a:r>
              <a:rPr lang="en-GB" kern="0" dirty="0">
                <a:solidFill>
                  <a:srgbClr val="0070C0"/>
                </a:solidFill>
              </a:rPr>
              <a:t>Applied 15</a:t>
            </a:r>
            <a:r>
              <a:rPr lang="en-GB" kern="0" baseline="30000" dirty="0">
                <a:solidFill>
                  <a:srgbClr val="0070C0"/>
                </a:solidFill>
              </a:rPr>
              <a:t>th</a:t>
            </a:r>
            <a:r>
              <a:rPr lang="en-GB" kern="0" dirty="0">
                <a:solidFill>
                  <a:srgbClr val="0070C0"/>
                </a:solidFill>
              </a:rPr>
              <a:t> April</a:t>
            </a:r>
          </a:p>
          <a:p>
            <a:pPr lvl="1">
              <a:buFontTx/>
              <a:buChar char="-"/>
            </a:pPr>
            <a:endParaRPr lang="en-GB" kern="0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47" y="3496376"/>
            <a:ext cx="3390149" cy="2542612"/>
          </a:xfrm>
        </p:spPr>
      </p:pic>
    </p:spTree>
    <p:extLst>
      <p:ext uri="{BB962C8B-B14F-4D97-AF65-F5344CB8AC3E}">
        <p14:creationId xmlns:p14="http://schemas.microsoft.com/office/powerpoint/2010/main" val="25121893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Modelling application of K-fertilisation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9109" y="3496375"/>
            <a:ext cx="3472900" cy="2604675"/>
          </a:xfrm>
          <a:prstGeom prst="rect">
            <a:avLst/>
          </a:prstGeom>
        </p:spPr>
      </p:pic>
      <p:sp>
        <p:nvSpPr>
          <p:cNvPr id="6" name="Inhaltsplatzhalter 2"/>
          <p:cNvSpPr txBox="1">
            <a:spLocks/>
          </p:cNvSpPr>
          <p:nvPr/>
        </p:nvSpPr>
        <p:spPr bwMode="auto">
          <a:xfrm>
            <a:off x="390526" y="1090383"/>
            <a:ext cx="8331483" cy="236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kern="0" dirty="0"/>
              <a:t>Added K assumed to become part of the exchangeable K pool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GB" kern="0" dirty="0"/>
              <a:t>Exchangeable K pool returns to pre-K application level over period of 1 </a:t>
            </a:r>
            <a:r>
              <a:rPr lang="en-GB" kern="0" dirty="0" err="1"/>
              <a:t>yr</a:t>
            </a:r>
            <a:endParaRPr lang="en-GB" kern="0" dirty="0"/>
          </a:p>
          <a:p>
            <a:pPr marL="0" indent="0">
              <a:spcAft>
                <a:spcPts val="600"/>
              </a:spcAft>
              <a:buFontTx/>
              <a:buNone/>
            </a:pPr>
            <a:r>
              <a:rPr lang="en-GB" kern="0" dirty="0"/>
              <a:t>100 kg K per ha</a:t>
            </a:r>
          </a:p>
          <a:p>
            <a:pPr marL="0" indent="0">
              <a:spcAft>
                <a:spcPts val="600"/>
              </a:spcAft>
              <a:buFontTx/>
              <a:buNone/>
            </a:pPr>
            <a:r>
              <a:rPr lang="en-GB" kern="0" dirty="0">
                <a:solidFill>
                  <a:srgbClr val="0070C0"/>
                </a:solidFill>
              </a:rPr>
              <a:t>Applied 15</a:t>
            </a:r>
            <a:r>
              <a:rPr lang="en-GB" kern="0" baseline="30000" dirty="0">
                <a:solidFill>
                  <a:srgbClr val="0070C0"/>
                </a:solidFill>
              </a:rPr>
              <a:t>th</a:t>
            </a:r>
            <a:r>
              <a:rPr lang="en-GB" kern="0" dirty="0">
                <a:solidFill>
                  <a:srgbClr val="0070C0"/>
                </a:solidFill>
              </a:rPr>
              <a:t> October</a:t>
            </a:r>
          </a:p>
          <a:p>
            <a:pPr marL="0" indent="0">
              <a:spcAft>
                <a:spcPts val="600"/>
              </a:spcAft>
              <a:buFontTx/>
              <a:buNone/>
            </a:pPr>
            <a:r>
              <a:rPr lang="en-GB" kern="0" dirty="0">
                <a:solidFill>
                  <a:srgbClr val="0070C0"/>
                </a:solidFill>
              </a:rPr>
              <a:t>Applied 15</a:t>
            </a:r>
            <a:r>
              <a:rPr lang="en-GB" kern="0" baseline="30000" dirty="0">
                <a:solidFill>
                  <a:srgbClr val="0070C0"/>
                </a:solidFill>
              </a:rPr>
              <a:t>th</a:t>
            </a:r>
            <a:r>
              <a:rPr lang="en-GB" kern="0" dirty="0">
                <a:solidFill>
                  <a:srgbClr val="0070C0"/>
                </a:solidFill>
              </a:rPr>
              <a:t> April</a:t>
            </a:r>
          </a:p>
          <a:p>
            <a:pPr lvl="1">
              <a:buFontTx/>
              <a:buChar char="-"/>
            </a:pPr>
            <a:endParaRPr lang="en-GB" kern="0" dirty="0"/>
          </a:p>
        </p:txBody>
      </p:sp>
      <p:sp>
        <p:nvSpPr>
          <p:cNvPr id="3" name="TextBox 2"/>
          <p:cNvSpPr txBox="1"/>
          <p:nvPr/>
        </p:nvSpPr>
        <p:spPr>
          <a:xfrm rot="5400000">
            <a:off x="3261515" y="4570801"/>
            <a:ext cx="25489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FF0000"/>
                </a:solidFill>
              </a:rPr>
              <a:t>Very Preliminary</a:t>
            </a:r>
          </a:p>
        </p:txBody>
      </p:sp>
      <p:sp>
        <p:nvSpPr>
          <p:cNvPr id="7" name="Down Arrow 6"/>
          <p:cNvSpPr/>
          <p:nvPr/>
        </p:nvSpPr>
        <p:spPr>
          <a:xfrm>
            <a:off x="4335941" y="3212976"/>
            <a:ext cx="400110" cy="50405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847" y="3496376"/>
            <a:ext cx="3390149" cy="2542612"/>
          </a:xfrm>
        </p:spPr>
      </p:pic>
    </p:spTree>
    <p:extLst>
      <p:ext uri="{BB962C8B-B14F-4D97-AF65-F5344CB8AC3E}">
        <p14:creationId xmlns:p14="http://schemas.microsoft.com/office/powerpoint/2010/main" val="3659191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Approach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0525" y="1124744"/>
            <a:ext cx="8356600" cy="489426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Compare FDMT to process-based models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/>
              <a:t>predictions for grass and </a:t>
            </a:r>
            <a:r>
              <a:rPr lang="en-GB" u="sng" dirty="0"/>
              <a:t>milk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FDMT – default model parameters used - implemented into EGOLEGO</a:t>
            </a:r>
          </a:p>
          <a:p>
            <a:pPr marL="0" indent="0">
              <a:buNone/>
            </a:pPr>
            <a:r>
              <a:rPr lang="en-GB" dirty="0"/>
              <a:t>Simple </a:t>
            </a:r>
            <a:r>
              <a:rPr lang="en-GB" dirty="0" err="1"/>
              <a:t>Sr</a:t>
            </a:r>
            <a:r>
              <a:rPr lang="en-GB" dirty="0"/>
              <a:t> model derived by CONFIDENCE &amp; Absalom Cs model both applied (within ECOLEGO-FDMT)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dirty="0"/>
              <a:t>simplistic for </a:t>
            </a:r>
            <a:r>
              <a:rPr lang="en-GB" dirty="0" err="1"/>
              <a:t>Sr</a:t>
            </a:r>
            <a:r>
              <a:rPr lang="en-GB" dirty="0"/>
              <a:t>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Effect of K-fertilisation on radiocaesium provisionally considered</a:t>
            </a:r>
          </a:p>
          <a:p>
            <a:pPr lvl="1">
              <a:buFontTx/>
              <a:buChar char="-"/>
            </a:pP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3808" y="3645024"/>
            <a:ext cx="3451936" cy="25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Grass – K-fertilisation effect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032" y="1274157"/>
            <a:ext cx="8564472" cy="559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562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980" y="404664"/>
            <a:ext cx="6911975" cy="561975"/>
          </a:xfrm>
        </p:spPr>
        <p:txBody>
          <a:bodyPr/>
          <a:lstStyle/>
          <a:p>
            <a:r>
              <a:rPr lang="en-GB" u="sng" dirty="0"/>
              <a:t>October</a:t>
            </a:r>
            <a:r>
              <a:rPr lang="en-GB" dirty="0"/>
              <a:t> </a:t>
            </a:r>
            <a:r>
              <a:rPr lang="en-GB" dirty="0" err="1"/>
              <a:t>fertilisation:no</a:t>
            </a:r>
            <a:r>
              <a:rPr lang="en-GB" dirty="0"/>
              <a:t> fertilisation </a:t>
            </a:r>
            <a:br>
              <a:rPr lang="en-GB" dirty="0"/>
            </a:br>
            <a:r>
              <a:rPr lang="en-GB" dirty="0"/>
              <a:t>13 months after deposition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1124744"/>
            <a:ext cx="8288020" cy="5762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95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/>
              <a:t>April</a:t>
            </a:r>
            <a:r>
              <a:rPr lang="en-GB" dirty="0"/>
              <a:t> </a:t>
            </a:r>
            <a:r>
              <a:rPr lang="en-GB" dirty="0" err="1"/>
              <a:t>fertilisation:no</a:t>
            </a:r>
            <a:r>
              <a:rPr lang="en-GB" dirty="0"/>
              <a:t> fertilisation</a:t>
            </a:r>
            <a:br>
              <a:rPr lang="en-GB" dirty="0"/>
            </a:br>
            <a:r>
              <a:rPr lang="en-GB" dirty="0"/>
              <a:t>13 months after deposition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304" y="1127263"/>
            <a:ext cx="8248603" cy="5730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68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Sr-90</a:t>
            </a:r>
            <a:r>
              <a:rPr lang="en-GB" dirty="0"/>
              <a:t> milk – 5 years (</a:t>
            </a:r>
            <a:r>
              <a:rPr lang="en-GB" dirty="0" err="1"/>
              <a:t>Bq</a:t>
            </a:r>
            <a:r>
              <a:rPr lang="en-GB" dirty="0"/>
              <a:t>/l) FDMT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4" y="1124745"/>
            <a:ext cx="8406866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4864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Sr-90 milk – 5 years (</a:t>
            </a:r>
            <a:r>
              <a:rPr lang="en-GB" dirty="0" err="1"/>
              <a:t>Bq</a:t>
            </a:r>
            <a:r>
              <a:rPr lang="en-GB" dirty="0"/>
              <a:t>/l) ‘CONFIDENCE’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5026"/>
            <a:ext cx="8397914" cy="572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479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Sr-90 – 5 years CONFIDENCE:FDMT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88212"/>
            <a:ext cx="8460432" cy="576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794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1556792"/>
            <a:ext cx="5764063" cy="4894262"/>
          </a:xfrm>
        </p:spPr>
        <p:txBody>
          <a:bodyPr/>
          <a:lstStyle/>
          <a:p>
            <a:r>
              <a:rPr lang="en-GB" dirty="0"/>
              <a:t>Demonstrated that process-based soil plant models could be used for Cs and </a:t>
            </a:r>
            <a:r>
              <a:rPr lang="en-GB" dirty="0" err="1"/>
              <a:t>Sr</a:t>
            </a:r>
            <a:r>
              <a:rPr lang="en-GB" dirty="0"/>
              <a:t> to identify areas of </a:t>
            </a:r>
            <a:r>
              <a:rPr lang="en-GB" u="sng" dirty="0"/>
              <a:t>longer-term</a:t>
            </a:r>
            <a:r>
              <a:rPr lang="en-GB" dirty="0"/>
              <a:t> comparatively high (or low) transfer</a:t>
            </a:r>
          </a:p>
          <a:p>
            <a:endParaRPr lang="en-GB" dirty="0"/>
          </a:p>
          <a:p>
            <a:r>
              <a:rPr lang="en-GB" dirty="0"/>
              <a:t>Process-based soil-plant models are not needed for short-term predictions after an accident (i.e. no added benefit)</a:t>
            </a:r>
          </a:p>
          <a:p>
            <a:endParaRPr lang="en-GB" dirty="0"/>
          </a:p>
          <a:p>
            <a:r>
              <a:rPr lang="en-GB" dirty="0"/>
              <a:t>Potential to use to model soil based countermeasures ……but this needs more work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1340768"/>
            <a:ext cx="2232248" cy="4515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998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25252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023354" y="424670"/>
            <a:ext cx="72058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>
                <a:solidFill>
                  <a:srgbClr val="002060"/>
                </a:solidFill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679975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e9ea967-3be0-47e4-89d7-06c0c94a8d1d@GBRP12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5576" y="1196752"/>
            <a:ext cx="7560840" cy="5030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043608" y="1772816"/>
            <a:ext cx="6120680" cy="34563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9207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6911975" cy="561975"/>
          </a:xfrm>
        </p:spPr>
        <p:txBody>
          <a:bodyPr/>
          <a:lstStyle/>
          <a:p>
            <a:r>
              <a:rPr lang="en-GB" dirty="0"/>
              <a:t>So ‘maps’ look like this ……..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9366"/>
            <a:ext cx="6446273" cy="59386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91880" y="5517232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Sr-90 deposition (</a:t>
            </a:r>
            <a:r>
              <a:rPr lang="en-GB" dirty="0" err="1"/>
              <a:t>Bq</a:t>
            </a:r>
            <a:r>
              <a:rPr lang="en-GB" dirty="0"/>
              <a:t>/m</a:t>
            </a:r>
            <a:r>
              <a:rPr lang="en-GB" baseline="30000" dirty="0"/>
              <a:t>2</a:t>
            </a:r>
            <a:r>
              <a:rPr lang="en-GB" dirty="0"/>
              <a:t> [ln scale])</a:t>
            </a:r>
          </a:p>
        </p:txBody>
      </p:sp>
    </p:spTree>
    <p:extLst>
      <p:ext uri="{BB962C8B-B14F-4D97-AF65-F5344CB8AC3E}">
        <p14:creationId xmlns:p14="http://schemas.microsoft.com/office/powerpoint/2010/main" val="640355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Need soil data</a:t>
            </a:r>
          </a:p>
        </p:txBody>
      </p:sp>
      <p:pic>
        <p:nvPicPr>
          <p:cNvPr id="2052" name="Picture 4" descr="https://www.researchgate.net/profile/Aaldrik_Tiktak/publication/325718593/figure/fig1/AS:636691517812743@1528810495456/Soil-types-in-the-Netherlands-based-on-Soil-map-of-the-Netherlands-150000_W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3240360" cy="350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797152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van den Berg et al. 2017</a:t>
            </a:r>
          </a:p>
          <a:p>
            <a:pPr algn="ctr"/>
            <a:br>
              <a:rPr lang="en-GB" sz="1200" dirty="0"/>
            </a:br>
            <a:endParaRPr lang="en-GB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1844824"/>
            <a:ext cx="3975838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26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96582"/>
            <a:ext cx="9144001" cy="49573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Soils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2348880"/>
            <a:ext cx="7982331" cy="165618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9980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Soils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01" y="1052736"/>
            <a:ext cx="7525648" cy="523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89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Soils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01" y="1052736"/>
            <a:ext cx="7525648" cy="52322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rot="19528582">
            <a:off x="82068" y="2894201"/>
            <a:ext cx="8712968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</a:rPr>
              <a:t>I have invented this: </a:t>
            </a:r>
            <a:r>
              <a:rPr lang="en-GB" sz="3200" b="1" i="1" dirty="0">
                <a:solidFill>
                  <a:srgbClr val="FF0000"/>
                </a:solidFill>
              </a:rPr>
              <a:t>it’s a demonstration</a:t>
            </a:r>
          </a:p>
        </p:txBody>
      </p:sp>
    </p:spTree>
    <p:extLst>
      <p:ext uri="{BB962C8B-B14F-4D97-AF65-F5344CB8AC3E}">
        <p14:creationId xmlns:p14="http://schemas.microsoft.com/office/powerpoint/2010/main" val="19338339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Cs-137 in milk </a:t>
            </a:r>
            <a:r>
              <a:rPr lang="en-GB" dirty="0" err="1"/>
              <a:t>Bq</a:t>
            </a:r>
            <a:r>
              <a:rPr lang="en-GB" dirty="0"/>
              <a:t>/l for 1 </a:t>
            </a:r>
            <a:r>
              <a:rPr lang="en-GB" dirty="0" err="1"/>
              <a:t>kBq</a:t>
            </a:r>
            <a:r>
              <a:rPr lang="en-GB" dirty="0"/>
              <a:t>/m</a:t>
            </a:r>
            <a:r>
              <a:rPr lang="en-GB" baseline="30000" dirty="0"/>
              <a:t>2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2482"/>
            <a:ext cx="8468155" cy="553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2592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359</TotalTime>
  <Words>390</Words>
  <Application>Microsoft Macintosh PowerPoint</Application>
  <PresentationFormat>Affichage à l'écran (4:3)</PresentationFormat>
  <Paragraphs>54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1" baseType="lpstr">
      <vt:lpstr>Arial</vt:lpstr>
      <vt:lpstr>Interstate-Regular</vt:lpstr>
      <vt:lpstr>Wingdings</vt:lpstr>
      <vt:lpstr>KIT-PPT_Master_en_2016</vt:lpstr>
      <vt:lpstr>Présentation PowerPoint</vt:lpstr>
      <vt:lpstr>Approach</vt:lpstr>
      <vt:lpstr>Présentation PowerPoint</vt:lpstr>
      <vt:lpstr>So ‘maps’ look like this ……..</vt:lpstr>
      <vt:lpstr>Need soil data</vt:lpstr>
      <vt:lpstr>Soils</vt:lpstr>
      <vt:lpstr>Soils</vt:lpstr>
      <vt:lpstr>Soils</vt:lpstr>
      <vt:lpstr>Cs-137 in milk Bq/l for 1 kBq/m2</vt:lpstr>
      <vt:lpstr>Sr-90 in milk Bq/l for 1 kBq/m2</vt:lpstr>
      <vt:lpstr>Does it matter in the shorter term?</vt:lpstr>
      <vt:lpstr>Milk predictions Cs-137 – 1 year (Bq/l) FDMT</vt:lpstr>
      <vt:lpstr>Milk predictions Cs-137 – 1 year (Bq/l) ‘Absalom’</vt:lpstr>
      <vt:lpstr>Cs-137 – 1 year Absalom:FDMT</vt:lpstr>
      <vt:lpstr>Milk predictions Cs-137 – 5 years (Bq/l) FDMT</vt:lpstr>
      <vt:lpstr>Milk predictions Cs-137 – 5 years (Bq/l) ‘Absalom’</vt:lpstr>
      <vt:lpstr>Cs-137 – 5 years Absalom:FDMT</vt:lpstr>
      <vt:lpstr>Modelling application of K-fertilisation</vt:lpstr>
      <vt:lpstr>Modelling application of K-fertilisation</vt:lpstr>
      <vt:lpstr>Grass – K-fertilisation effect</vt:lpstr>
      <vt:lpstr>October fertilisation:no fertilisation  13 months after deposition </vt:lpstr>
      <vt:lpstr>April fertilisation:no fertilisation 13 months after deposition </vt:lpstr>
      <vt:lpstr>Sr-90 milk – 5 years (Bq/l) FDMT</vt:lpstr>
      <vt:lpstr>Sr-90 milk – 5 years (Bq/l) ‘CONFIDENCE’</vt:lpstr>
      <vt:lpstr>Sr-90 – 5 years CONFIDENCE:FDMT</vt:lpstr>
      <vt:lpstr>Overview</vt:lpstr>
      <vt:lpstr>Présentation PowerPoint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121</cp:revision>
  <dcterms:created xsi:type="dcterms:W3CDTF">2015-12-14T06:33:20Z</dcterms:created>
  <dcterms:modified xsi:type="dcterms:W3CDTF">2019-12-11T13:32:57Z</dcterms:modified>
</cp:coreProperties>
</file>