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64" r:id="rId2"/>
    <p:sldId id="265" r:id="rId3"/>
    <p:sldId id="266" r:id="rId4"/>
    <p:sldId id="267" r:id="rId5"/>
    <p:sldId id="268" r:id="rId6"/>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0078"/>
    <a:srgbClr val="797979"/>
    <a:srgbClr val="009193"/>
    <a:srgbClr val="5A6EB4"/>
    <a:srgbClr val="50AAE6"/>
    <a:srgbClr val="A01E28"/>
    <a:srgbClr val="A08232"/>
    <a:srgbClr val="DCA01E"/>
    <a:srgbClr val="FA8214"/>
    <a:srgbClr val="82BE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30" autoAdjust="0"/>
    <p:restoredTop sz="91212" autoAdjust="0"/>
  </p:normalViewPr>
  <p:slideViewPr>
    <p:cSldViewPr>
      <p:cViewPr varScale="1">
        <p:scale>
          <a:sx n="70" d="100"/>
          <a:sy n="70" d="100"/>
        </p:scale>
        <p:origin x="1296" y="60"/>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8" name="Rectangle 4"/>
          <p:cNvSpPr>
            <a:spLocks noGrp="1" noChangeArrowheads="1"/>
          </p:cNvSpPr>
          <p:nvPr>
            <p:ph type="ftr" sz="quarter" idx="2"/>
          </p:nvPr>
        </p:nvSpPr>
        <p:spPr bwMode="auto">
          <a:xfrm>
            <a:off x="3660775" y="468313"/>
            <a:ext cx="2759075" cy="279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a:latin typeface="Arial" charset="0"/>
              </a:defRPr>
            </a:lvl1pPr>
          </a:lstStyle>
          <a:p>
            <a:pPr>
              <a:defRPr/>
            </a:pPr>
            <a:r>
              <a:rPr lang="de-DE"/>
              <a:t>Prof. Dr. Max Mustermann | Musterfakultät</a:t>
            </a:r>
          </a:p>
        </p:txBody>
      </p:sp>
      <p:sp>
        <p:nvSpPr>
          <p:cNvPr id="47111" name="Text Box 7"/>
          <p:cNvSpPr txBox="1">
            <a:spLocks noChangeArrowheads="1"/>
          </p:cNvSpPr>
          <p:nvPr/>
        </p:nvSpPr>
        <p:spPr bwMode="auto">
          <a:xfrm>
            <a:off x="541338" y="8532813"/>
            <a:ext cx="3103562" cy="123825"/>
          </a:xfrm>
          <a:prstGeom prst="rect">
            <a:avLst/>
          </a:prstGeom>
          <a:noFill/>
          <a:ln w="9525">
            <a:noFill/>
            <a:miter lim="800000"/>
            <a:headEnd/>
            <a:tailEnd/>
          </a:ln>
          <a:effec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altLang="de-DE" sz="800" dirty="0"/>
              <a:t>KIT – The Research University in the Helmholtz Association</a:t>
            </a:r>
          </a:p>
        </p:txBody>
      </p:sp>
      <p:pic>
        <p:nvPicPr>
          <p:cNvPr id="6148" name="Picture 11" descr="KIT-Logo-rgb_d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9275" y="188913"/>
            <a:ext cx="1008063"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98698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de-DE"/>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de-DE"/>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r>
              <a:rPr lang="de-DE" altLang="de-DE"/>
              <a:t>Prof. Dr. Max Mustermann | </a:t>
            </a:r>
            <a:br>
              <a:rPr lang="de-DE" altLang="de-DE"/>
            </a:br>
            <a:r>
              <a:rPr lang="de-DE" altLang="de-DE"/>
              <a:t>Name of Faculty</a:t>
            </a: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5DE03B1-5FE7-4C70-9B16-DF4E7BA88A0C}" type="slidenum">
              <a:rPr lang="de-DE"/>
              <a:pPr>
                <a:defRPr/>
              </a:pPr>
              <a:t>‹Nº›</a:t>
            </a:fld>
            <a:endParaRPr lang="de-DE"/>
          </a:p>
        </p:txBody>
      </p:sp>
    </p:spTree>
    <p:extLst>
      <p:ext uri="{BB962C8B-B14F-4D97-AF65-F5344CB8AC3E}">
        <p14:creationId xmlns:p14="http://schemas.microsoft.com/office/powerpoint/2010/main" val="256967400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3" name="Picture 9" descr="II_rahmen_neu_titel"/>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175"/>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userDrawn="1"/>
        </p:nvPicPr>
        <p:blipFill>
          <a:blip r:embed="rId3"/>
          <a:stretch>
            <a:fillRect/>
          </a:stretch>
        </p:blipFill>
        <p:spPr>
          <a:xfrm>
            <a:off x="116871" y="6507038"/>
            <a:ext cx="422681" cy="274122"/>
          </a:xfrm>
          <a:prstGeom prst="rect">
            <a:avLst/>
          </a:prstGeom>
        </p:spPr>
      </p:pic>
      <p:sp>
        <p:nvSpPr>
          <p:cNvPr id="7" name="Textfeld 6"/>
          <p:cNvSpPr txBox="1"/>
          <p:nvPr userDrawn="1"/>
        </p:nvSpPr>
        <p:spPr>
          <a:xfrm>
            <a:off x="524210" y="6536377"/>
            <a:ext cx="624255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8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800" b="0" i="0" u="none" strike="noStrike" kern="1200" cap="none" spc="0" normalizeH="0" baseline="0" noProof="0" dirty="0">
              <a:ln>
                <a:noFill/>
              </a:ln>
              <a:solidFill>
                <a:prstClr val="black">
                  <a:tint val="75000"/>
                </a:prstClr>
              </a:solidFill>
              <a:effectLst/>
              <a:uLnTx/>
              <a:uFillTx/>
              <a:latin typeface="+mn-lt"/>
              <a:ea typeface="+mn-ea"/>
              <a:cs typeface="+mn-cs"/>
            </a:endParaRPr>
          </a:p>
        </p:txBody>
      </p:sp>
      <p:pic>
        <p:nvPicPr>
          <p:cNvPr id="2050" name="Grafik 6"/>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36296" y="332656"/>
            <a:ext cx="1693862"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descr="image00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20" y="230113"/>
            <a:ext cx="1590024"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2793556"/>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3285605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59563" y="333375"/>
            <a:ext cx="2089150" cy="5759450"/>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390525" y="333375"/>
            <a:ext cx="6116638" cy="5759450"/>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97162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065063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extLst>
      <p:ext uri="{BB962C8B-B14F-4D97-AF65-F5344CB8AC3E}">
        <p14:creationId xmlns:p14="http://schemas.microsoft.com/office/powerpoint/2010/main" val="12477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3921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66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69217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62290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030795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09013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7807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424891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gif"/><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90525" y="333375"/>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de-DE"/>
              <a:t>Click to add title</a:t>
            </a:r>
          </a:p>
        </p:txBody>
      </p:sp>
      <p:pic>
        <p:nvPicPr>
          <p:cNvPr id="1026" name="Picture 9" descr="II_rahmen_neu_folge"/>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3"/>
          <p:cNvSpPr>
            <a:spLocks noGrp="1" noChangeArrowheads="1"/>
          </p:cNvSpPr>
          <p:nvPr>
            <p:ph type="body" idx="1"/>
          </p:nvPr>
        </p:nvSpPr>
        <p:spPr bwMode="auto">
          <a:xfrm>
            <a:off x="392113" y="1198563"/>
            <a:ext cx="8356600"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de-DE" dirty="0"/>
              <a:t>Click to add text</a:t>
            </a:r>
          </a:p>
          <a:p>
            <a:pPr lvl="1"/>
            <a:r>
              <a:rPr lang="en-US" altLang="de-DE" dirty="0"/>
              <a:t>Second level</a:t>
            </a:r>
          </a:p>
          <a:p>
            <a:pPr lvl="2"/>
            <a:r>
              <a:rPr lang="en-US" altLang="de-DE" dirty="0"/>
              <a:t>Third level</a:t>
            </a:r>
          </a:p>
          <a:p>
            <a:pPr lvl="3"/>
            <a:r>
              <a:rPr lang="en-US" altLang="de-DE" dirty="0"/>
              <a:t>Fourth level</a:t>
            </a:r>
          </a:p>
          <a:p>
            <a:pPr lvl="4"/>
            <a:r>
              <a:rPr lang="en-US" altLang="de-DE" dirty="0"/>
              <a:t>Fifth level</a:t>
            </a:r>
          </a:p>
        </p:txBody>
      </p:sp>
      <p:sp>
        <p:nvSpPr>
          <p:cNvPr id="1034" name="Text Box 10"/>
          <p:cNvSpPr txBox="1">
            <a:spLocks noChangeArrowheads="1"/>
          </p:cNvSpPr>
          <p:nvPr/>
        </p:nvSpPr>
        <p:spPr bwMode="auto">
          <a:xfrm>
            <a:off x="6011863" y="6453188"/>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50000"/>
              </a:spcBef>
              <a:defRPr/>
            </a:pPr>
            <a:endParaRPr lang="en-US" altLang="de-DE" sz="900" dirty="0"/>
          </a:p>
        </p:txBody>
      </p:sp>
      <p:sp>
        <p:nvSpPr>
          <p:cNvPr id="1030" name="Text Box 11"/>
          <p:cNvSpPr txBox="1">
            <a:spLocks noChangeArrowheads="1"/>
          </p:cNvSpPr>
          <p:nvPr/>
        </p:nvSpPr>
        <p:spPr bwMode="auto">
          <a:xfrm>
            <a:off x="8593542" y="6539254"/>
            <a:ext cx="3254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fld id="{65860247-ED2C-4023-A47F-CF656A1DA4A7}" type="slidenum">
              <a:rPr lang="de-DE" altLang="de-DE" sz="900" b="1" smtClean="0">
                <a:latin typeface="Calibri" panose="020F0502020204030204" pitchFamily="34" charset="0"/>
                <a:cs typeface="Calibri" panose="020F0502020204030204" pitchFamily="34" charset="0"/>
              </a:rPr>
              <a:pPr eaLnBrk="1" hangingPunct="1">
                <a:spcBef>
                  <a:spcPct val="50000"/>
                </a:spcBef>
                <a:defRPr/>
              </a:pPr>
              <a:t>‹Nº›</a:t>
            </a:fld>
            <a:endParaRPr lang="de-DE" altLang="de-DE" sz="900" b="1" dirty="0">
              <a:latin typeface="Calibri" panose="020F0502020204030204" pitchFamily="34" charset="0"/>
              <a:cs typeface="Calibri" panose="020F0502020204030204" pitchFamily="34" charset="0"/>
            </a:endParaRPr>
          </a:p>
        </p:txBody>
      </p:sp>
      <p:sp>
        <p:nvSpPr>
          <p:cNvPr id="1031" name="Rectangle 11"/>
          <p:cNvSpPr>
            <a:spLocks noChangeArrowheads="1"/>
          </p:cNvSpPr>
          <p:nvPr/>
        </p:nvSpPr>
        <p:spPr bwMode="auto">
          <a:xfrm>
            <a:off x="7596336" y="6549757"/>
            <a:ext cx="863600" cy="19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eaLnBrk="1" hangingPunct="1">
              <a:defRPr/>
            </a:pPr>
            <a:r>
              <a:rPr lang="de-DE" altLang="de-DE" sz="900" dirty="0">
                <a:solidFill>
                  <a:schemeClr val="tx1"/>
                </a:solidFill>
                <a:latin typeface="Calibri" panose="020F0502020204030204" pitchFamily="34" charset="0"/>
                <a:cs typeface="Calibri" panose="020F0502020204030204" pitchFamily="34" charset="0"/>
              </a:rPr>
              <a:t>03.12.2019</a:t>
            </a:r>
          </a:p>
        </p:txBody>
      </p:sp>
      <p:sp>
        <p:nvSpPr>
          <p:cNvPr id="10" name="Text Box 10"/>
          <p:cNvSpPr txBox="1">
            <a:spLocks noChangeArrowheads="1"/>
          </p:cNvSpPr>
          <p:nvPr userDrawn="1"/>
        </p:nvSpPr>
        <p:spPr bwMode="auto">
          <a:xfrm>
            <a:off x="2478087" y="6442379"/>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endParaRPr lang="en-US" altLang="de-DE" sz="900" dirty="0"/>
          </a:p>
        </p:txBody>
      </p:sp>
      <p:pic>
        <p:nvPicPr>
          <p:cNvPr id="11" name="Picture 1" descr="image00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800986" y="116632"/>
            <a:ext cx="1194633" cy="54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uppieren 11"/>
          <p:cNvGrpSpPr/>
          <p:nvPr userDrawn="1"/>
        </p:nvGrpSpPr>
        <p:grpSpPr>
          <a:xfrm>
            <a:off x="116871" y="6539254"/>
            <a:ext cx="5564261" cy="194170"/>
            <a:chOff x="116871" y="6641091"/>
            <a:chExt cx="5091961" cy="194170"/>
          </a:xfrm>
        </p:grpSpPr>
        <p:pic>
          <p:nvPicPr>
            <p:cNvPr id="13" name="Grafik 12"/>
            <p:cNvPicPr>
              <a:picLocks noChangeAspect="1"/>
            </p:cNvPicPr>
            <p:nvPr userDrawn="1"/>
          </p:nvPicPr>
          <p:blipFill>
            <a:blip r:embed="rId15"/>
            <a:stretch>
              <a:fillRect/>
            </a:stretch>
          </p:blipFill>
          <p:spPr>
            <a:xfrm>
              <a:off x="116871" y="6641091"/>
              <a:ext cx="286959" cy="194170"/>
            </a:xfrm>
            <a:prstGeom prst="rect">
              <a:avLst/>
            </a:prstGeom>
          </p:spPr>
        </p:pic>
        <p:sp>
          <p:nvSpPr>
            <p:cNvPr id="14" name="Textfeld 13"/>
            <p:cNvSpPr txBox="1"/>
            <p:nvPr userDrawn="1"/>
          </p:nvSpPr>
          <p:spPr>
            <a:xfrm>
              <a:off x="403830" y="6641091"/>
              <a:ext cx="4805002"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6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100" b="0" i="0" u="none" strike="noStrike" kern="1200" cap="none" spc="0" normalizeH="0" baseline="0" noProof="0" dirty="0">
                <a:ln>
                  <a:noFill/>
                </a:ln>
                <a:solidFill>
                  <a:prstClr val="black">
                    <a:tint val="75000"/>
                  </a:prstClr>
                </a:solidFill>
                <a:effectLst/>
                <a:uLnTx/>
                <a:uFillTx/>
                <a:latin typeface="+mn-lt"/>
                <a:ea typeface="+mn-ea"/>
                <a:cs typeface="+mn-cs"/>
              </a:endParaRPr>
            </a:p>
          </p:txBody>
        </p:sp>
      </p:grpSp>
      <p:pic>
        <p:nvPicPr>
          <p:cNvPr id="15" name="Grafik 6"/>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7800986" y="657649"/>
            <a:ext cx="1101613" cy="40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5"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hdr="0"/>
  <p:txStyles>
    <p:title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p:titleStyle>
    <p:bodyStyle>
      <a:lvl1pPr marL="314325" indent="-314325" algn="l" rtl="0" eaLnBrk="1" fontAlgn="base" hangingPunct="1">
        <a:spcBef>
          <a:spcPct val="20000"/>
        </a:spcBef>
        <a:spcAft>
          <a:spcPct val="0"/>
        </a:spcAft>
        <a:buFontTx/>
        <a:buBlip>
          <a:blip r:embed="rId17"/>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17"/>
        </a:buBlip>
        <a:defRPr>
          <a:solidFill>
            <a:schemeClr val="tx1"/>
          </a:solidFill>
          <a:latin typeface="+mn-lt"/>
        </a:defRPr>
      </a:lvl2pPr>
      <a:lvl3pPr marL="1209675" indent="-276225" algn="l" rtl="0" eaLnBrk="1" fontAlgn="base" hangingPunct="1">
        <a:spcBef>
          <a:spcPct val="20000"/>
        </a:spcBef>
        <a:spcAft>
          <a:spcPct val="0"/>
        </a:spcAft>
        <a:buFontTx/>
        <a:buBlip>
          <a:blip r:embed="rId17"/>
        </a:buBlip>
        <a:defRPr sz="1600">
          <a:solidFill>
            <a:schemeClr val="tx1"/>
          </a:solidFill>
          <a:latin typeface="+mn-lt"/>
        </a:defRPr>
      </a:lvl3pPr>
      <a:lvl4pPr marL="1657350" indent="-276225" algn="l" rtl="0" eaLnBrk="1" fontAlgn="base" hangingPunct="1">
        <a:spcBef>
          <a:spcPct val="20000"/>
        </a:spcBef>
        <a:spcAft>
          <a:spcPct val="0"/>
        </a:spcAft>
        <a:buFontTx/>
        <a:buBlip>
          <a:blip r:embed="rId17"/>
        </a:buBlip>
        <a:defRPr sz="1600">
          <a:solidFill>
            <a:schemeClr val="tx1"/>
          </a:solidFill>
          <a:latin typeface="+mn-lt"/>
        </a:defRPr>
      </a:lvl4pPr>
      <a:lvl5pPr marL="2095500" indent="-276225" algn="l" rtl="0" eaLnBrk="1" fontAlgn="base" hangingPunct="1">
        <a:spcBef>
          <a:spcPct val="20000"/>
        </a:spcBef>
        <a:spcAft>
          <a:spcPct val="0"/>
        </a:spcAft>
        <a:buFontTx/>
        <a:buBlip>
          <a:blip r:embed="rId17"/>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18"/>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18"/>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18"/>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18"/>
        </a:buBlip>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2"/>
          <a:stretch>
            <a:fillRect/>
          </a:stretch>
        </p:blipFill>
        <p:spPr>
          <a:xfrm>
            <a:off x="251520" y="234008"/>
            <a:ext cx="2068066" cy="675705"/>
          </a:xfrm>
          <a:prstGeom prst="rect">
            <a:avLst/>
          </a:prstGeom>
        </p:spPr>
      </p:pic>
      <p:sp>
        <p:nvSpPr>
          <p:cNvPr id="12" name="ZoneTexte 11">
            <a:extLst>
              <a:ext uri="{FF2B5EF4-FFF2-40B4-BE49-F238E27FC236}">
                <a16:creationId xmlns:a16="http://schemas.microsoft.com/office/drawing/2014/main" id="{E878B1AA-49A5-854D-B4C1-B9D40915DB08}"/>
              </a:ext>
            </a:extLst>
          </p:cNvPr>
          <p:cNvSpPr txBox="1"/>
          <p:nvPr/>
        </p:nvSpPr>
        <p:spPr>
          <a:xfrm>
            <a:off x="683568" y="1772816"/>
            <a:ext cx="7702731" cy="1261884"/>
          </a:xfrm>
          <a:prstGeom prst="rect">
            <a:avLst/>
          </a:prstGeom>
          <a:noFill/>
        </p:spPr>
        <p:txBody>
          <a:bodyPr wrap="square" rtlCol="0">
            <a:spAutoFit/>
          </a:bodyPr>
          <a:lstStyle/>
          <a:p>
            <a:pPr lvl="1" algn="ctr" fontAlgn="auto">
              <a:spcBef>
                <a:spcPts val="0"/>
              </a:spcBef>
              <a:spcAft>
                <a:spcPts val="0"/>
              </a:spcAft>
            </a:pPr>
            <a:r>
              <a:rPr lang="en-GB" sz="4400" b="1" dirty="0">
                <a:solidFill>
                  <a:srgbClr val="A00078"/>
                </a:solidFill>
                <a:latin typeface="Calibri Light" panose="020F0302020204030204"/>
              </a:rPr>
              <a:t>Social aspects</a:t>
            </a:r>
            <a:br>
              <a:rPr lang="en-GB" sz="4400" b="1" dirty="0">
                <a:solidFill>
                  <a:srgbClr val="A00078"/>
                </a:solidFill>
                <a:latin typeface="Calibri Light" panose="020F0302020204030204"/>
              </a:rPr>
            </a:br>
            <a:r>
              <a:rPr lang="en-GB" sz="3200" dirty="0">
                <a:solidFill>
                  <a:srgbClr val="A00078"/>
                </a:solidFill>
                <a:latin typeface="Calibri Light" panose="020F0302020204030204"/>
              </a:rPr>
              <a:t>Presentation of recommendations 8-9</a:t>
            </a:r>
            <a:endParaRPr lang="en-GB" sz="4400" dirty="0">
              <a:solidFill>
                <a:srgbClr val="A00078"/>
              </a:solidFill>
              <a:latin typeface="Calibri Light" panose="020F0302020204030204"/>
            </a:endParaRPr>
          </a:p>
        </p:txBody>
      </p:sp>
      <p:sp>
        <p:nvSpPr>
          <p:cNvPr id="14" name="ZoneTexte 13">
            <a:extLst>
              <a:ext uri="{FF2B5EF4-FFF2-40B4-BE49-F238E27FC236}">
                <a16:creationId xmlns:a16="http://schemas.microsoft.com/office/drawing/2014/main" id="{D00F6544-F002-AE46-ABAF-31B496FD01C2}"/>
              </a:ext>
            </a:extLst>
          </p:cNvPr>
          <p:cNvSpPr txBox="1"/>
          <p:nvPr/>
        </p:nvSpPr>
        <p:spPr>
          <a:xfrm>
            <a:off x="4427984" y="5229200"/>
            <a:ext cx="3594622" cy="584775"/>
          </a:xfrm>
          <a:prstGeom prst="rect">
            <a:avLst/>
          </a:prstGeom>
          <a:noFill/>
        </p:spPr>
        <p:txBody>
          <a:bodyPr wrap="square" rtlCol="0">
            <a:spAutoFit/>
          </a:bodyPr>
          <a:lstStyle/>
          <a:p>
            <a:pPr algn="r" fontAlgn="auto">
              <a:spcBef>
                <a:spcPts val="0"/>
              </a:spcBef>
              <a:spcAft>
                <a:spcPts val="0"/>
              </a:spcAft>
            </a:pPr>
            <a:r>
              <a:rPr lang="en-GB" sz="1600" dirty="0">
                <a:solidFill>
                  <a:prstClr val="black">
                    <a:lumMod val="75000"/>
                    <a:lumOff val="25000"/>
                  </a:prstClr>
                </a:solidFill>
                <a:latin typeface="Calibri Light" panose="020F0302020204030204"/>
              </a:rPr>
              <a:t>CONFIDENCE Dissemination Workshop</a:t>
            </a:r>
          </a:p>
          <a:p>
            <a:pPr algn="r" fontAlgn="auto">
              <a:spcBef>
                <a:spcPts val="0"/>
              </a:spcBef>
              <a:spcAft>
                <a:spcPts val="0"/>
              </a:spcAft>
            </a:pPr>
            <a:r>
              <a:rPr lang="en-GB" sz="1600" dirty="0">
                <a:solidFill>
                  <a:prstClr val="black">
                    <a:lumMod val="75000"/>
                    <a:lumOff val="25000"/>
                  </a:prstClr>
                </a:solidFill>
                <a:latin typeface="Calibri Light" panose="020F0302020204030204"/>
              </a:rPr>
              <a:t>02-05 December 2019, Bratislava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7589" y="368659"/>
            <a:ext cx="7178747" cy="1116125"/>
          </a:xfrm>
        </p:spPr>
        <p:txBody>
          <a:bodyPr/>
          <a:lstStyle/>
          <a:p>
            <a:r>
              <a:rPr lang="en-GB" dirty="0" smtClean="0">
                <a:solidFill>
                  <a:srgbClr val="A00078"/>
                </a:solidFill>
                <a:latin typeface="Calibri Light" panose="020F0302020204030204" pitchFamily="34" charset="0"/>
                <a:cs typeface="Calibri Light" panose="020F0302020204030204" pitchFamily="34" charset="0"/>
              </a:rPr>
              <a:t>(8) </a:t>
            </a:r>
            <a:r>
              <a:rPr lang="en-US" dirty="0" smtClean="0">
                <a:solidFill>
                  <a:srgbClr val="A00078"/>
                </a:solidFill>
                <a:latin typeface="Calibri Light" panose="020F0302020204030204" pitchFamily="34" charset="0"/>
                <a:cs typeface="Calibri Light" panose="020F0302020204030204" pitchFamily="34" charset="0"/>
              </a:rPr>
              <a:t>Need of evidence-based </a:t>
            </a:r>
            <a:r>
              <a:rPr lang="en-US" dirty="0" smtClean="0">
                <a:solidFill>
                  <a:srgbClr val="A00078"/>
                </a:solidFill>
                <a:latin typeface="Calibri Light" panose="020F0302020204030204" pitchFamily="34" charset="0"/>
                <a:cs typeface="Calibri Light" panose="020F0302020204030204" pitchFamily="34" charset="0"/>
              </a:rPr>
              <a:t>information on </a:t>
            </a:r>
            <a:r>
              <a:rPr lang="en-US" dirty="0">
                <a:solidFill>
                  <a:srgbClr val="A00078"/>
                </a:solidFill>
                <a:latin typeface="Calibri Light" panose="020F0302020204030204" pitchFamily="34" charset="0"/>
                <a:cs typeface="Calibri Light" panose="020F0302020204030204" pitchFamily="34" charset="0"/>
              </a:rPr>
              <a:t>post-disaster </a:t>
            </a:r>
            <a:r>
              <a:rPr lang="en-US" dirty="0" err="1">
                <a:solidFill>
                  <a:srgbClr val="A00078"/>
                </a:solidFill>
                <a:latin typeface="Calibri Light" panose="020F0302020204030204" pitchFamily="34" charset="0"/>
                <a:cs typeface="Calibri Light" panose="020F0302020204030204" pitchFamily="34" charset="0"/>
              </a:rPr>
              <a:t>behaviour</a:t>
            </a:r>
            <a:r>
              <a:rPr lang="en-US" dirty="0">
                <a:solidFill>
                  <a:srgbClr val="A00078"/>
                </a:solidFill>
                <a:latin typeface="Calibri Light" panose="020F0302020204030204" pitchFamily="34" charset="0"/>
                <a:cs typeface="Calibri Light" panose="020F0302020204030204" pitchFamily="34" charset="0"/>
              </a:rPr>
              <a:t> of </a:t>
            </a:r>
            <a:r>
              <a:rPr lang="en-US" dirty="0" smtClean="0">
                <a:solidFill>
                  <a:srgbClr val="A00078"/>
                </a:solidFill>
                <a:latin typeface="Calibri Light" panose="020F0302020204030204" pitchFamily="34" charset="0"/>
                <a:cs typeface="Calibri Light" panose="020F0302020204030204" pitchFamily="34" charset="0"/>
              </a:rPr>
              <a:t>the population </a:t>
            </a:r>
            <a:r>
              <a:rPr lang="en-US" b="0" dirty="0" smtClean="0">
                <a:solidFill>
                  <a:srgbClr val="A00078"/>
                </a:solidFill>
                <a:latin typeface="Calibri Light" panose="020F0302020204030204" pitchFamily="34" charset="0"/>
                <a:cs typeface="Calibri Light" panose="020F0302020204030204" pitchFamily="34" charset="0"/>
              </a:rPr>
              <a:t>to adapt, </a:t>
            </a:r>
            <a:r>
              <a:rPr lang="en-US" b="0" dirty="0" smtClean="0">
                <a:solidFill>
                  <a:srgbClr val="A00078"/>
                </a:solidFill>
                <a:latin typeface="Calibri Light" panose="020F0302020204030204" pitchFamily="34" charset="0"/>
                <a:cs typeface="Calibri Light" panose="020F0302020204030204" pitchFamily="34" charset="0"/>
              </a:rPr>
              <a:t>if necessary, </a:t>
            </a:r>
            <a:r>
              <a:rPr lang="en-US" b="0" dirty="0" smtClean="0">
                <a:solidFill>
                  <a:srgbClr val="A00078"/>
                </a:solidFill>
                <a:latin typeface="Calibri Light" panose="020F0302020204030204" pitchFamily="34" charset="0"/>
                <a:cs typeface="Calibri Light" panose="020F0302020204030204" pitchFamily="34" charset="0"/>
              </a:rPr>
              <a:t>emergency </a:t>
            </a:r>
            <a:r>
              <a:rPr lang="en-US" b="0" dirty="0">
                <a:solidFill>
                  <a:srgbClr val="A00078"/>
                </a:solidFill>
                <a:latin typeface="Calibri Light" panose="020F0302020204030204" pitchFamily="34" charset="0"/>
                <a:cs typeface="Calibri Light" panose="020F0302020204030204" pitchFamily="34" charset="0"/>
              </a:rPr>
              <a:t>response strategies</a:t>
            </a:r>
            <a:r>
              <a:rPr lang="en-GB" b="0" dirty="0" smtClean="0">
                <a:solidFill>
                  <a:srgbClr val="A00078"/>
                </a:solidFill>
                <a:latin typeface="Calibri Light" panose="020F0302020204030204" pitchFamily="34" charset="0"/>
                <a:cs typeface="Calibri Light" panose="020F0302020204030204" pitchFamily="34" charset="0"/>
              </a:rPr>
              <a:t> </a:t>
            </a:r>
            <a:r>
              <a:rPr lang="en-GB" sz="1800" b="0" dirty="0">
                <a:solidFill>
                  <a:srgbClr val="A00078"/>
                </a:solidFill>
                <a:latin typeface="Calibri Light" panose="020F0302020204030204" pitchFamily="34" charset="0"/>
                <a:cs typeface="Calibri Light" panose="020F0302020204030204" pitchFamily="34" charset="0"/>
              </a:rPr>
              <a:t>(1/2)</a:t>
            </a:r>
            <a:endParaRPr lang="en-GB" b="0" dirty="0">
              <a:solidFill>
                <a:srgbClr val="A00078"/>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id="{3F2B6732-6202-2141-8B07-E2A0FFEFA7E2}"/>
              </a:ext>
            </a:extLst>
          </p:cNvPr>
          <p:cNvSpPr>
            <a:spLocks noGrp="1"/>
          </p:cNvSpPr>
          <p:nvPr>
            <p:ph idx="1"/>
          </p:nvPr>
        </p:nvSpPr>
        <p:spPr>
          <a:xfrm>
            <a:off x="390525" y="1772816"/>
            <a:ext cx="8397437" cy="2555371"/>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fontScale="92500"/>
          </a:bodyPr>
          <a:lstStyle/>
          <a:p>
            <a:pPr marL="500063" indent="-500063" defTabSz="1066800" eaLnBrk="0" hangingPunct="0">
              <a:lnSpc>
                <a:spcPts val="2400"/>
              </a:lnSpc>
              <a:spcBef>
                <a:spcPts val="480"/>
              </a:spcBef>
              <a:buClr>
                <a:srgbClr val="A00078"/>
              </a:buClr>
              <a:buSzPct val="75000"/>
              <a:buFont typeface="Arial" charset="0"/>
              <a:buChar char="▌"/>
            </a:pPr>
            <a:r>
              <a:rPr lang="en-GB" b="1" dirty="0">
                <a:solidFill>
                  <a:srgbClr val="A00078"/>
                </a:solidFill>
                <a:latin typeface="Calibri Light" panose="020F0302020204030204" pitchFamily="34" charset="0"/>
                <a:cs typeface="Calibri Light" panose="020F0302020204030204" pitchFamily="34" charset="0"/>
              </a:rPr>
              <a:t>Why?</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r>
              <a:rPr lang="en-US" dirty="0">
                <a:latin typeface="Calibri Light" panose="020F0302020204030204" pitchFamily="34" charset="0"/>
                <a:cs typeface="Calibri Light" panose="020F0302020204030204" pitchFamily="34" charset="0"/>
              </a:rPr>
              <a:t>In real nuclear accident situations, </a:t>
            </a:r>
            <a:r>
              <a:rPr lang="en-US" dirty="0" smtClean="0">
                <a:latin typeface="Calibri Light" panose="020F0302020204030204" pitchFamily="34" charset="0"/>
                <a:cs typeface="Calibri Light" panose="020F0302020204030204" pitchFamily="34" charset="0"/>
              </a:rPr>
              <a:t>population do </a:t>
            </a:r>
            <a:r>
              <a:rPr lang="en-US" dirty="0">
                <a:latin typeface="Calibri Light" panose="020F0302020204030204" pitchFamily="34" charset="0"/>
                <a:cs typeface="Calibri Light" panose="020F0302020204030204" pitchFamily="34" charset="0"/>
              </a:rPr>
              <a:t>not necessarily comply with instructions given by the authorities (e.g. self-evacuation, refusal of local food by consumers and retailers, stigmatization of evacuees etc.). </a:t>
            </a:r>
            <a:r>
              <a:rPr lang="en-US" b="1" dirty="0" smtClean="0">
                <a:latin typeface="Calibri Light" panose="020F0302020204030204" pitchFamily="34" charset="0"/>
                <a:cs typeface="Calibri Light" panose="020F0302020204030204" pitchFamily="34" charset="0"/>
              </a:rPr>
              <a:t>This leads to uncertainties </a:t>
            </a:r>
            <a:r>
              <a:rPr lang="en-US" b="1" dirty="0">
                <a:latin typeface="Calibri Light" panose="020F0302020204030204" pitchFamily="34" charset="0"/>
                <a:cs typeface="Calibri Light" panose="020F0302020204030204" pitchFamily="34" charset="0"/>
              </a:rPr>
              <a:t>on the implementation of the decisions </a:t>
            </a:r>
            <a:r>
              <a:rPr lang="en-US" dirty="0">
                <a:latin typeface="Calibri Light" panose="020F0302020204030204" pitchFamily="34" charset="0"/>
                <a:cs typeface="Calibri Light" panose="020F0302020204030204" pitchFamily="34" charset="0"/>
              </a:rPr>
              <a:t>to be taken at the time of an </a:t>
            </a:r>
            <a:r>
              <a:rPr lang="en-US" dirty="0" smtClean="0">
                <a:latin typeface="Calibri Light" panose="020F0302020204030204" pitchFamily="34" charset="0"/>
                <a:cs typeface="Calibri Light" panose="020F0302020204030204" pitchFamily="34" charset="0"/>
              </a:rPr>
              <a:t>accident;</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r>
              <a:rPr lang="en-US" dirty="0">
                <a:latin typeface="Calibri Light" panose="020F0302020204030204" pitchFamily="34" charset="0"/>
                <a:cs typeface="Calibri Light" panose="020F0302020204030204" pitchFamily="34" charset="0"/>
              </a:rPr>
              <a:t>CONFIDENCE national panels also highlighted </a:t>
            </a:r>
            <a:r>
              <a:rPr lang="en-US" b="1" dirty="0">
                <a:latin typeface="Calibri Light" panose="020F0302020204030204" pitchFamily="34" charset="0"/>
                <a:cs typeface="Calibri Light" panose="020F0302020204030204" pitchFamily="34" charset="0"/>
              </a:rPr>
              <a:t>uncertainties regarding the specific </a:t>
            </a:r>
            <a:r>
              <a:rPr lang="en-US" b="1" dirty="0" err="1" smtClean="0">
                <a:latin typeface="Calibri Light" panose="020F0302020204030204" pitchFamily="34" charset="0"/>
                <a:cs typeface="Calibri Light" panose="020F0302020204030204" pitchFamily="34" charset="0"/>
              </a:rPr>
              <a:t>behaviours</a:t>
            </a:r>
            <a:r>
              <a:rPr lang="en-US" b="1" dirty="0" smtClean="0">
                <a:latin typeface="Calibri Light" panose="020F0302020204030204" pitchFamily="34" charset="0"/>
                <a:cs typeface="Calibri Light" panose="020F0302020204030204" pitchFamily="34" charset="0"/>
              </a:rPr>
              <a:t> </a:t>
            </a:r>
            <a:r>
              <a:rPr lang="en-US" dirty="0">
                <a:latin typeface="Calibri Light" panose="020F0302020204030204" pitchFamily="34" charset="0"/>
                <a:cs typeface="Calibri Light" panose="020F0302020204030204" pitchFamily="34" charset="0"/>
              </a:rPr>
              <a:t>of the local decision-makers and the population </a:t>
            </a:r>
            <a:r>
              <a:rPr lang="en-US" b="1" dirty="0">
                <a:latin typeface="Calibri Light" panose="020F0302020204030204" pitchFamily="34" charset="0"/>
                <a:cs typeface="Calibri Light" panose="020F0302020204030204" pitchFamily="34" charset="0"/>
              </a:rPr>
              <a:t>at the boarder of the emergency response zones </a:t>
            </a:r>
            <a:r>
              <a:rPr lang="en-US" dirty="0">
                <a:latin typeface="Calibri Light" panose="020F0302020204030204" pitchFamily="34" charset="0"/>
                <a:cs typeface="Calibri Light" panose="020F0302020204030204" pitchFamily="34" charset="0"/>
              </a:rPr>
              <a:t>(e.g. evacuation zone, food restriction areas, etc.).</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endParaRPr lang="en-GB" dirty="0" smtClean="0">
              <a:latin typeface="Calibri Light" panose="020F0302020204030204" pitchFamily="34" charset="0"/>
              <a:cs typeface="Calibri Light" panose="020F0302020204030204" pitchFamily="34" charset="0"/>
            </a:endParaRP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id="{8E9E5937-1247-3349-B7F0-B22E475B436A}"/>
              </a:ext>
            </a:extLst>
          </p:cNvPr>
          <p:cNvCxnSpPr/>
          <p:nvPr/>
        </p:nvCxnSpPr>
        <p:spPr>
          <a:xfrm>
            <a:off x="971600" y="4832243"/>
            <a:ext cx="0" cy="1045029"/>
          </a:xfrm>
          <a:prstGeom prst="line">
            <a:avLst/>
          </a:prstGeom>
          <a:ln w="38100">
            <a:solidFill>
              <a:srgbClr val="A00078"/>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7376DA2B-B5CA-3A40-9A39-1E7B7E1CE750}"/>
              </a:ext>
            </a:extLst>
          </p:cNvPr>
          <p:cNvSpPr txBox="1"/>
          <p:nvPr/>
        </p:nvSpPr>
        <p:spPr>
          <a:xfrm>
            <a:off x="1259632" y="4748951"/>
            <a:ext cx="7528330" cy="1200329"/>
          </a:xfrm>
          <a:prstGeom prst="rect">
            <a:avLst/>
          </a:prstGeom>
          <a:noFill/>
        </p:spPr>
        <p:txBody>
          <a:bodyPr wrap="square" rtlCol="0">
            <a:spAutoFit/>
          </a:bodyPr>
          <a:lstStyle/>
          <a:p>
            <a:r>
              <a:rPr lang="en-US" b="1" dirty="0">
                <a:solidFill>
                  <a:srgbClr val="A00078"/>
                </a:solidFill>
                <a:latin typeface="Calibri Light" panose="020F0302020204030204" pitchFamily="34" charset="0"/>
                <a:cs typeface="Calibri Light" panose="020F0302020204030204" pitchFamily="34" charset="0"/>
              </a:rPr>
              <a:t>In order to limit such social uncertainties, it seems important to perform studies bringing out evidence-based information on post-disaster </a:t>
            </a:r>
            <a:r>
              <a:rPr lang="en-US" b="1" dirty="0" err="1" smtClean="0">
                <a:solidFill>
                  <a:srgbClr val="A00078"/>
                </a:solidFill>
                <a:latin typeface="Calibri Light" panose="020F0302020204030204" pitchFamily="34" charset="0"/>
                <a:cs typeface="Calibri Light" panose="020F0302020204030204" pitchFamily="34" charset="0"/>
              </a:rPr>
              <a:t>behaviours</a:t>
            </a:r>
            <a:r>
              <a:rPr lang="en-US" b="1" dirty="0" smtClean="0">
                <a:solidFill>
                  <a:srgbClr val="A00078"/>
                </a:solidFill>
                <a:latin typeface="Calibri Light" panose="020F0302020204030204" pitchFamily="34" charset="0"/>
                <a:cs typeface="Calibri Light" panose="020F0302020204030204" pitchFamily="34" charset="0"/>
              </a:rPr>
              <a:t> </a:t>
            </a:r>
            <a:r>
              <a:rPr lang="en-US" b="1" dirty="0">
                <a:solidFill>
                  <a:srgbClr val="A00078"/>
                </a:solidFill>
                <a:latin typeface="Calibri Light" panose="020F0302020204030204" pitchFamily="34" charset="0"/>
                <a:cs typeface="Calibri Light" panose="020F0302020204030204" pitchFamily="34" charset="0"/>
              </a:rPr>
              <a:t>of impacted communities. If necessary, these results could lead to adapt emergency response strategies.</a:t>
            </a:r>
          </a:p>
        </p:txBody>
      </p:sp>
      <p:pic>
        <p:nvPicPr>
          <p:cNvPr id="5" name="Image 4">
            <a:extLst>
              <a:ext uri="{FF2B5EF4-FFF2-40B4-BE49-F238E27FC236}">
                <a16:creationId xmlns:a16="http://schemas.microsoft.com/office/drawing/2014/main" id="{31FCD033-8635-6C48-9006-B0109923469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838" t="13713" r="71807" b="27320"/>
          <a:stretch/>
        </p:blipFill>
        <p:spPr>
          <a:xfrm>
            <a:off x="390525" y="5031591"/>
            <a:ext cx="437059" cy="631308"/>
          </a:xfrm>
          <a:prstGeom prst="rect">
            <a:avLst/>
          </a:prstGeom>
        </p:spPr>
      </p:pic>
    </p:spTree>
    <p:extLst>
      <p:ext uri="{BB962C8B-B14F-4D97-AF65-F5344CB8AC3E}">
        <p14:creationId xmlns:p14="http://schemas.microsoft.com/office/powerpoint/2010/main" val="1275694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256360"/>
            <a:ext cx="7384040" cy="1138758"/>
          </a:xfrm>
        </p:spPr>
        <p:txBody>
          <a:bodyPr/>
          <a:lstStyle/>
          <a:p>
            <a:r>
              <a:rPr lang="en-GB" dirty="0">
                <a:solidFill>
                  <a:srgbClr val="A00078"/>
                </a:solidFill>
                <a:latin typeface="Calibri Light" panose="020F0302020204030204" pitchFamily="34" charset="0"/>
                <a:cs typeface="Calibri Light" panose="020F0302020204030204" pitchFamily="34" charset="0"/>
              </a:rPr>
              <a:t>(8) </a:t>
            </a:r>
            <a:r>
              <a:rPr lang="en-US" dirty="0">
                <a:solidFill>
                  <a:srgbClr val="A00078"/>
                </a:solidFill>
                <a:latin typeface="Calibri Light" panose="020F0302020204030204" pitchFamily="34" charset="0"/>
                <a:cs typeface="Calibri Light" panose="020F0302020204030204" pitchFamily="34" charset="0"/>
              </a:rPr>
              <a:t>Need of evidence-based information on post-disaster </a:t>
            </a:r>
            <a:r>
              <a:rPr lang="en-US" dirty="0" err="1">
                <a:solidFill>
                  <a:srgbClr val="A00078"/>
                </a:solidFill>
                <a:latin typeface="Calibri Light" panose="020F0302020204030204" pitchFamily="34" charset="0"/>
                <a:cs typeface="Calibri Light" panose="020F0302020204030204" pitchFamily="34" charset="0"/>
              </a:rPr>
              <a:t>behaviour</a:t>
            </a:r>
            <a:r>
              <a:rPr lang="en-US" dirty="0">
                <a:solidFill>
                  <a:srgbClr val="A00078"/>
                </a:solidFill>
                <a:latin typeface="Calibri Light" panose="020F0302020204030204" pitchFamily="34" charset="0"/>
                <a:cs typeface="Calibri Light" panose="020F0302020204030204" pitchFamily="34" charset="0"/>
              </a:rPr>
              <a:t> of the population </a:t>
            </a:r>
            <a:r>
              <a:rPr lang="en-US" b="0" dirty="0">
                <a:solidFill>
                  <a:srgbClr val="A00078"/>
                </a:solidFill>
                <a:latin typeface="Calibri Light" panose="020F0302020204030204" pitchFamily="34" charset="0"/>
                <a:cs typeface="Calibri Light" panose="020F0302020204030204" pitchFamily="34" charset="0"/>
              </a:rPr>
              <a:t>to adapt, if necessary, emergency response strategies</a:t>
            </a:r>
            <a:r>
              <a:rPr lang="en-GB" b="0" dirty="0">
                <a:solidFill>
                  <a:srgbClr val="A00078"/>
                </a:solidFill>
                <a:latin typeface="Calibri Light" panose="020F0302020204030204" pitchFamily="34" charset="0"/>
                <a:cs typeface="Calibri Light" panose="020F0302020204030204" pitchFamily="34" charset="0"/>
              </a:rPr>
              <a:t> </a:t>
            </a:r>
            <a:r>
              <a:rPr lang="en-GB" sz="1800" b="0" dirty="0" smtClean="0">
                <a:solidFill>
                  <a:srgbClr val="A00078"/>
                </a:solidFill>
                <a:latin typeface="Calibri Light" panose="020F0302020204030204" pitchFamily="34" charset="0"/>
                <a:cs typeface="Calibri Light" panose="020F0302020204030204" pitchFamily="34" charset="0"/>
              </a:rPr>
              <a:t>(</a:t>
            </a:r>
            <a:r>
              <a:rPr lang="en-GB" sz="1800" b="0" dirty="0" smtClean="0">
                <a:solidFill>
                  <a:srgbClr val="A00078"/>
                </a:solidFill>
                <a:latin typeface="Calibri Light" panose="020F0302020204030204" pitchFamily="34" charset="0"/>
                <a:cs typeface="Calibri Light" panose="020F0302020204030204" pitchFamily="34" charset="0"/>
              </a:rPr>
              <a:t>2/2</a:t>
            </a:r>
            <a:r>
              <a:rPr lang="en-GB" sz="1800" b="0" dirty="0">
                <a:solidFill>
                  <a:srgbClr val="A00078"/>
                </a:solidFill>
                <a:latin typeface="Calibri Light" panose="020F0302020204030204" pitchFamily="34" charset="0"/>
                <a:cs typeface="Calibri Light" panose="020F0302020204030204" pitchFamily="34" charset="0"/>
              </a:rPr>
              <a:t>)</a:t>
            </a:r>
            <a:endParaRPr lang="en-GB" b="0" dirty="0">
              <a:solidFill>
                <a:srgbClr val="A00078"/>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id="{3F2B6732-6202-2141-8B07-E2A0FFEFA7E2}"/>
              </a:ext>
            </a:extLst>
          </p:cNvPr>
          <p:cNvSpPr>
            <a:spLocks noGrp="1"/>
          </p:cNvSpPr>
          <p:nvPr>
            <p:ph idx="1"/>
          </p:nvPr>
        </p:nvSpPr>
        <p:spPr>
          <a:xfrm>
            <a:off x="356124" y="1795694"/>
            <a:ext cx="8397437" cy="338437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a:bodyPr>
          <a:lstStyle/>
          <a:p>
            <a:pPr marL="500063" indent="-500063" defTabSz="1066800" eaLnBrk="0" hangingPunct="0">
              <a:lnSpc>
                <a:spcPts val="2400"/>
              </a:lnSpc>
              <a:spcBef>
                <a:spcPts val="480"/>
              </a:spcBef>
              <a:buClr>
                <a:srgbClr val="A00078"/>
              </a:buClr>
              <a:buSzPct val="75000"/>
              <a:buFont typeface="Arial" charset="0"/>
              <a:buChar char="▌"/>
            </a:pPr>
            <a:r>
              <a:rPr lang="en-GB" sz="1900" b="1" dirty="0">
                <a:solidFill>
                  <a:srgbClr val="A00078"/>
                </a:solidFill>
                <a:latin typeface="Calibri Light" panose="020F0302020204030204" pitchFamily="34" charset="0"/>
                <a:cs typeface="Calibri Light" panose="020F0302020204030204" pitchFamily="34" charset="0"/>
              </a:rPr>
              <a:t>How?</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r>
              <a:rPr lang="en-US" sz="1700" b="1" dirty="0">
                <a:latin typeface="Calibri Light" panose="020F0302020204030204" pitchFamily="34" charset="0"/>
                <a:cs typeface="Calibri Light" panose="020F0302020204030204" pitchFamily="34" charset="0"/>
              </a:rPr>
              <a:t>Perform in-depth analysis of the </a:t>
            </a:r>
            <a:r>
              <a:rPr lang="en-US" sz="1700" b="1" dirty="0" err="1" smtClean="0">
                <a:latin typeface="Calibri Light" panose="020F0302020204030204" pitchFamily="34" charset="0"/>
                <a:cs typeface="Calibri Light" panose="020F0302020204030204" pitchFamily="34" charset="0"/>
              </a:rPr>
              <a:t>behaviours</a:t>
            </a:r>
            <a:r>
              <a:rPr lang="en-US" sz="1700" b="1" dirty="0" smtClean="0">
                <a:latin typeface="Calibri Light" panose="020F0302020204030204" pitchFamily="34" charset="0"/>
                <a:cs typeface="Calibri Light" panose="020F0302020204030204" pitchFamily="34" charset="0"/>
              </a:rPr>
              <a:t> </a:t>
            </a:r>
            <a:r>
              <a:rPr lang="en-US" sz="1700" b="1" dirty="0">
                <a:latin typeface="Calibri Light" panose="020F0302020204030204" pitchFamily="34" charset="0"/>
                <a:cs typeface="Calibri Light" panose="020F0302020204030204" pitchFamily="34" charset="0"/>
              </a:rPr>
              <a:t>of populations </a:t>
            </a:r>
            <a:r>
              <a:rPr lang="en-US" sz="1700" dirty="0">
                <a:latin typeface="Calibri Light" panose="020F0302020204030204" pitchFamily="34" charset="0"/>
                <a:cs typeface="Calibri Light" panose="020F0302020204030204" pitchFamily="34" charset="0"/>
              </a:rPr>
              <a:t>affected by the Chernobyl and Fukushima accidents or other </a:t>
            </a:r>
            <a:r>
              <a:rPr lang="en-US" sz="1700" dirty="0" smtClean="0">
                <a:latin typeface="Calibri Light" panose="020F0302020204030204" pitchFamily="34" charset="0"/>
                <a:cs typeface="Calibri Light" panose="020F0302020204030204" pitchFamily="34" charset="0"/>
              </a:rPr>
              <a:t>catastrophes;</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r>
              <a:rPr lang="en-US" sz="1700" dirty="0">
                <a:latin typeface="Calibri Light" panose="020F0302020204030204" pitchFamily="34" charset="0"/>
                <a:cs typeface="Calibri Light" panose="020F0302020204030204" pitchFamily="34" charset="0"/>
              </a:rPr>
              <a:t>Based on these analyses, </a:t>
            </a:r>
            <a:r>
              <a:rPr lang="en-US" sz="1700" b="1" dirty="0">
                <a:latin typeface="Calibri Light" panose="020F0302020204030204" pitchFamily="34" charset="0"/>
                <a:cs typeface="Calibri Light" panose="020F0302020204030204" pitchFamily="34" charset="0"/>
              </a:rPr>
              <a:t>carry out </a:t>
            </a:r>
            <a:r>
              <a:rPr lang="en-US" sz="1700" b="1" dirty="0" smtClean="0">
                <a:latin typeface="Calibri Light" panose="020F0302020204030204" pitchFamily="34" charset="0"/>
                <a:cs typeface="Calibri Light" panose="020F0302020204030204" pitchFamily="34" charset="0"/>
              </a:rPr>
              <a:t>psychosocial </a:t>
            </a:r>
            <a:r>
              <a:rPr lang="en-US" sz="1700" b="1" dirty="0">
                <a:latin typeface="Calibri Light" panose="020F0302020204030204" pitchFamily="34" charset="0"/>
                <a:cs typeface="Calibri Light" panose="020F0302020204030204" pitchFamily="34" charset="0"/>
              </a:rPr>
              <a:t>studies to go in-depth into the potential community</a:t>
            </a:r>
            <a:r>
              <a:rPr lang="en-US" sz="1700" dirty="0">
                <a:latin typeface="Calibri Light" panose="020F0302020204030204" pitchFamily="34" charset="0"/>
                <a:cs typeface="Calibri Light" panose="020F0302020204030204" pitchFamily="34" charset="0"/>
              </a:rPr>
              <a:t> (living in the vicinity of a NPP) </a:t>
            </a:r>
            <a:r>
              <a:rPr lang="en-US" sz="1700" b="1" dirty="0">
                <a:latin typeface="Calibri Light" panose="020F0302020204030204" pitchFamily="34" charset="0"/>
                <a:cs typeface="Calibri Light" panose="020F0302020204030204" pitchFamily="34" charset="0"/>
              </a:rPr>
              <a:t>reactions</a:t>
            </a:r>
            <a:r>
              <a:rPr lang="en-US" sz="1700" dirty="0">
                <a:latin typeface="Calibri Light" panose="020F0302020204030204" pitchFamily="34" charset="0"/>
                <a:cs typeface="Calibri Light" panose="020F0302020204030204" pitchFamily="34" charset="0"/>
              </a:rPr>
              <a:t> in case of an accident, adapted to national contexts and cultures in collaboration with the stakeholder </a:t>
            </a:r>
            <a:r>
              <a:rPr lang="en-US" sz="1700" dirty="0" smtClean="0">
                <a:latin typeface="Calibri Light" panose="020F0302020204030204" pitchFamily="34" charset="0"/>
                <a:cs typeface="Calibri Light" panose="020F0302020204030204" pitchFamily="34" charset="0"/>
              </a:rPr>
              <a:t>network</a:t>
            </a:r>
            <a:r>
              <a:rPr lang="en-US" sz="1700" dirty="0">
                <a:latin typeface="Calibri Light" panose="020F0302020204030204" pitchFamily="34" charset="0"/>
                <a:cs typeface="Calibri Light" panose="020F0302020204030204" pitchFamily="34" charset="0"/>
              </a:rPr>
              <a:t>;</a:t>
            </a:r>
            <a:endParaRPr lang="en-US" sz="1700" dirty="0" smtClean="0">
              <a:latin typeface="Calibri Light" panose="020F0302020204030204" pitchFamily="34" charset="0"/>
              <a:cs typeface="Calibri Light" panose="020F0302020204030204" pitchFamily="34" charset="0"/>
            </a:endParaRP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r>
              <a:rPr lang="en-US" sz="1700" dirty="0">
                <a:latin typeface="Calibri Light" panose="020F0302020204030204" pitchFamily="34" charset="0"/>
                <a:cs typeface="Calibri Light" panose="020F0302020204030204" pitchFamily="34" charset="0"/>
              </a:rPr>
              <a:t>Thanks to the social studies, </a:t>
            </a:r>
            <a:r>
              <a:rPr lang="en-US" sz="1700" b="1" dirty="0">
                <a:latin typeface="Calibri Light" panose="020F0302020204030204" pitchFamily="34" charset="0"/>
                <a:cs typeface="Calibri Light" panose="020F0302020204030204" pitchFamily="34" charset="0"/>
              </a:rPr>
              <a:t>develop/improve agents based models</a:t>
            </a:r>
            <a:r>
              <a:rPr lang="en-US" sz="1700" dirty="0">
                <a:latin typeface="Calibri Light" panose="020F0302020204030204" pitchFamily="34" charset="0"/>
                <a:cs typeface="Calibri Light" panose="020F0302020204030204" pitchFamily="34" charset="0"/>
              </a:rPr>
              <a:t> (ABM) </a:t>
            </a:r>
            <a:r>
              <a:rPr lang="en-US" sz="1700" b="1" dirty="0">
                <a:latin typeface="Calibri Light" panose="020F0302020204030204" pitchFamily="34" charset="0"/>
                <a:cs typeface="Calibri Light" panose="020F0302020204030204" pitchFamily="34" charset="0"/>
              </a:rPr>
              <a:t>or other tools and approaches to describe population </a:t>
            </a:r>
            <a:r>
              <a:rPr lang="en-US" sz="1700" b="1" dirty="0" err="1" smtClean="0">
                <a:latin typeface="Calibri Light" panose="020F0302020204030204" pitchFamily="34" charset="0"/>
                <a:cs typeface="Calibri Light" panose="020F0302020204030204" pitchFamily="34" charset="0"/>
              </a:rPr>
              <a:t>behaviours</a:t>
            </a:r>
            <a:r>
              <a:rPr lang="en-US" sz="1700" b="1" dirty="0" smtClean="0">
                <a:latin typeface="Calibri Light" panose="020F0302020204030204" pitchFamily="34" charset="0"/>
                <a:cs typeface="Calibri Light" panose="020F0302020204030204" pitchFamily="34" charset="0"/>
              </a:rPr>
              <a:t> </a:t>
            </a:r>
            <a:r>
              <a:rPr lang="en-US" sz="1700" b="1" dirty="0">
                <a:latin typeface="Calibri Light" panose="020F0302020204030204" pitchFamily="34" charset="0"/>
                <a:cs typeface="Calibri Light" panose="020F0302020204030204" pitchFamily="34" charset="0"/>
              </a:rPr>
              <a:t>and social interactions </a:t>
            </a:r>
            <a:r>
              <a:rPr lang="en-US" sz="1700" dirty="0">
                <a:latin typeface="Calibri Light" panose="020F0302020204030204" pitchFamily="34" charset="0"/>
                <a:cs typeface="Calibri Light" panose="020F0302020204030204" pitchFamily="34" charset="0"/>
              </a:rPr>
              <a:t>(e.g. panel exercises), and test their potential added-value in decision-aiding during exercises.</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endParaRPr lang="en-GB" sz="1700" dirty="0" smtClean="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id="{8E9E5937-1247-3349-B7F0-B22E475B436A}"/>
              </a:ext>
            </a:extLst>
          </p:cNvPr>
          <p:cNvCxnSpPr>
            <a:cxnSpLocks/>
          </p:cNvCxnSpPr>
          <p:nvPr/>
        </p:nvCxnSpPr>
        <p:spPr>
          <a:xfrm>
            <a:off x="971600" y="5336299"/>
            <a:ext cx="0" cy="700906"/>
          </a:xfrm>
          <a:prstGeom prst="line">
            <a:avLst/>
          </a:prstGeom>
          <a:ln w="38100">
            <a:solidFill>
              <a:srgbClr val="A00078"/>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7376DA2B-B5CA-3A40-9A39-1E7B7E1CE750}"/>
              </a:ext>
            </a:extLst>
          </p:cNvPr>
          <p:cNvSpPr txBox="1"/>
          <p:nvPr/>
        </p:nvSpPr>
        <p:spPr>
          <a:xfrm>
            <a:off x="1204866" y="5390874"/>
            <a:ext cx="7583095" cy="646331"/>
          </a:xfrm>
          <a:prstGeom prst="rect">
            <a:avLst/>
          </a:prstGeom>
          <a:noFill/>
        </p:spPr>
        <p:txBody>
          <a:bodyPr wrap="square" rtlCol="0">
            <a:spAutoFit/>
          </a:bodyPr>
          <a:lstStyle/>
          <a:p>
            <a:r>
              <a:rPr lang="en-US" b="1" dirty="0">
                <a:solidFill>
                  <a:srgbClr val="A00078"/>
                </a:solidFill>
                <a:latin typeface="Calibri Light" panose="020F0302020204030204" pitchFamily="34" charset="0"/>
                <a:cs typeface="Calibri Light" panose="020F0302020204030204" pitchFamily="34" charset="0"/>
              </a:rPr>
              <a:t>Researchers, experts, NERIS and SHARE </a:t>
            </a:r>
            <a:r>
              <a:rPr lang="en-US" b="1" dirty="0" smtClean="0">
                <a:solidFill>
                  <a:srgbClr val="A00078"/>
                </a:solidFill>
                <a:latin typeface="Calibri Light" panose="020F0302020204030204" pitchFamily="34" charset="0"/>
                <a:cs typeface="Calibri Light" panose="020F0302020204030204" pitchFamily="34" charset="0"/>
              </a:rPr>
              <a:t>platforms</a:t>
            </a:r>
            <a:r>
              <a:rPr lang="en-US" b="1" dirty="0">
                <a:solidFill>
                  <a:srgbClr val="A00078"/>
                </a:solidFill>
                <a:latin typeface="Calibri Light" panose="020F0302020204030204" pitchFamily="34" charset="0"/>
                <a:cs typeface="Calibri Light" panose="020F0302020204030204" pitchFamily="34" charset="0"/>
              </a:rPr>
              <a:t>, stakeholder network, </a:t>
            </a:r>
            <a:r>
              <a:rPr lang="en-US" b="1" dirty="0" smtClean="0">
                <a:solidFill>
                  <a:srgbClr val="A00078"/>
                </a:solidFill>
                <a:latin typeface="Calibri Light" panose="020F0302020204030204" pitchFamily="34" charset="0"/>
                <a:cs typeface="Calibri Light" panose="020F0302020204030204" pitchFamily="34" charset="0"/>
              </a:rPr>
              <a:t>local </a:t>
            </a:r>
            <a:r>
              <a:rPr lang="en-US" b="1" dirty="0">
                <a:solidFill>
                  <a:srgbClr val="A00078"/>
                </a:solidFill>
                <a:latin typeface="Calibri Light" panose="020F0302020204030204" pitchFamily="34" charset="0"/>
                <a:cs typeface="Calibri Light" panose="020F0302020204030204" pitchFamily="34" charset="0"/>
              </a:rPr>
              <a:t>and national public </a:t>
            </a:r>
            <a:r>
              <a:rPr lang="en-US" b="1" dirty="0" smtClean="0">
                <a:solidFill>
                  <a:srgbClr val="A00078"/>
                </a:solidFill>
                <a:latin typeface="Calibri Light" panose="020F0302020204030204" pitchFamily="34" charset="0"/>
                <a:cs typeface="Calibri Light" panose="020F0302020204030204" pitchFamily="34" charset="0"/>
              </a:rPr>
              <a:t>authorities.</a:t>
            </a:r>
            <a:endParaRPr lang="en-US" b="1" dirty="0">
              <a:solidFill>
                <a:srgbClr val="A00078"/>
              </a:solidFill>
              <a:latin typeface="Calibri Light" panose="020F0302020204030204" pitchFamily="34" charset="0"/>
              <a:cs typeface="Calibri Light" panose="020F0302020204030204" pitchFamily="34" charset="0"/>
            </a:endParaRPr>
          </a:p>
        </p:txBody>
      </p:sp>
      <p:pic>
        <p:nvPicPr>
          <p:cNvPr id="5" name="Image 4">
            <a:extLst>
              <a:ext uri="{FF2B5EF4-FFF2-40B4-BE49-F238E27FC236}">
                <a16:creationId xmlns:a16="http://schemas.microsoft.com/office/drawing/2014/main" id="{F537663E-B16F-B74C-A79A-53DBEE28E470}"/>
              </a:ext>
            </a:extLst>
          </p:cNvPr>
          <p:cNvPicPr>
            <a:picLocks noChangeAspect="1"/>
          </p:cNvPicPr>
          <p:nvPr/>
        </p:nvPicPr>
        <p:blipFill rotWithShape="1">
          <a:blip r:embed="rId2">
            <a:extLst>
              <a:ext uri="{28A0092B-C50C-407E-A947-70E740481C1C}">
                <a14:useLocalDpi xmlns:a14="http://schemas.microsoft.com/office/drawing/2010/main" val="0"/>
              </a:ext>
            </a:extLst>
          </a:blip>
          <a:srcRect l="12200" t="25768" r="71000" b="29605"/>
          <a:stretch/>
        </p:blipFill>
        <p:spPr>
          <a:xfrm>
            <a:off x="323528" y="5330492"/>
            <a:ext cx="525674" cy="718890"/>
          </a:xfrm>
          <a:prstGeom prst="rect">
            <a:avLst/>
          </a:prstGeom>
        </p:spPr>
      </p:pic>
    </p:spTree>
    <p:extLst>
      <p:ext uri="{BB962C8B-B14F-4D97-AF65-F5344CB8AC3E}">
        <p14:creationId xmlns:p14="http://schemas.microsoft.com/office/powerpoint/2010/main" val="3395239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411217"/>
            <a:ext cx="7349827" cy="1116125"/>
          </a:xfrm>
        </p:spPr>
        <p:txBody>
          <a:bodyPr/>
          <a:lstStyle/>
          <a:p>
            <a:r>
              <a:rPr lang="en-GB" dirty="0" smtClean="0">
                <a:solidFill>
                  <a:srgbClr val="A00078"/>
                </a:solidFill>
                <a:latin typeface="Calibri Light" panose="020F0302020204030204" pitchFamily="34" charset="0"/>
                <a:cs typeface="Calibri Light" panose="020F0302020204030204" pitchFamily="34" charset="0"/>
              </a:rPr>
              <a:t>(9) </a:t>
            </a:r>
            <a:r>
              <a:rPr lang="en-US" dirty="0">
                <a:solidFill>
                  <a:srgbClr val="A00078"/>
                </a:solidFill>
                <a:latin typeface="Calibri Light" panose="020F0302020204030204" pitchFamily="34" charset="0"/>
                <a:cs typeface="Calibri Light" panose="020F0302020204030204" pitchFamily="34" charset="0"/>
              </a:rPr>
              <a:t>Investigate innovative strategies of communication </a:t>
            </a:r>
            <a:br>
              <a:rPr lang="en-US" dirty="0">
                <a:solidFill>
                  <a:srgbClr val="A00078"/>
                </a:solidFill>
                <a:latin typeface="Calibri Light" panose="020F0302020204030204" pitchFamily="34" charset="0"/>
                <a:cs typeface="Calibri Light" panose="020F0302020204030204" pitchFamily="34" charset="0"/>
              </a:rPr>
            </a:br>
            <a:r>
              <a:rPr lang="en-US" dirty="0">
                <a:solidFill>
                  <a:srgbClr val="A00078"/>
                </a:solidFill>
                <a:latin typeface="Calibri Light" panose="020F0302020204030204" pitchFamily="34" charset="0"/>
                <a:cs typeface="Calibri Light" panose="020F0302020204030204" pitchFamily="34" charset="0"/>
              </a:rPr>
              <a:t>on uncertainties </a:t>
            </a:r>
            <a:r>
              <a:rPr lang="en-US" b="0" dirty="0">
                <a:solidFill>
                  <a:srgbClr val="A00078"/>
                </a:solidFill>
                <a:latin typeface="Calibri Light" panose="020F0302020204030204" pitchFamily="34" charset="0"/>
                <a:cs typeface="Calibri Light" panose="020F0302020204030204" pitchFamily="34" charset="0"/>
              </a:rPr>
              <a:t>related to the implemented</a:t>
            </a:r>
            <a:br>
              <a:rPr lang="en-US" b="0" dirty="0">
                <a:solidFill>
                  <a:srgbClr val="A00078"/>
                </a:solidFill>
                <a:latin typeface="Calibri Light" panose="020F0302020204030204" pitchFamily="34" charset="0"/>
                <a:cs typeface="Calibri Light" panose="020F0302020204030204" pitchFamily="34" charset="0"/>
              </a:rPr>
            </a:br>
            <a:r>
              <a:rPr lang="en-US" b="0" dirty="0">
                <a:solidFill>
                  <a:srgbClr val="A00078"/>
                </a:solidFill>
                <a:latin typeface="Calibri Light" panose="020F0302020204030204" pitchFamily="34" charset="0"/>
                <a:cs typeface="Calibri Light" panose="020F0302020204030204" pitchFamily="34" charset="0"/>
              </a:rPr>
              <a:t> protective actions </a:t>
            </a:r>
            <a:r>
              <a:rPr lang="en-GB" sz="1800" b="0" dirty="0" smtClean="0">
                <a:solidFill>
                  <a:srgbClr val="A00078"/>
                </a:solidFill>
                <a:latin typeface="Calibri Light" panose="020F0302020204030204" pitchFamily="34" charset="0"/>
                <a:cs typeface="Calibri Light" panose="020F0302020204030204" pitchFamily="34" charset="0"/>
              </a:rPr>
              <a:t>(</a:t>
            </a:r>
            <a:r>
              <a:rPr lang="en-GB" sz="1800" b="0" dirty="0">
                <a:solidFill>
                  <a:srgbClr val="A00078"/>
                </a:solidFill>
                <a:latin typeface="Calibri Light" panose="020F0302020204030204" pitchFamily="34" charset="0"/>
                <a:cs typeface="Calibri Light" panose="020F0302020204030204" pitchFamily="34" charset="0"/>
              </a:rPr>
              <a:t>1/2)</a:t>
            </a:r>
            <a:endParaRPr lang="en-GB" b="0" dirty="0">
              <a:solidFill>
                <a:srgbClr val="A00078"/>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id="{3F2B6732-6202-2141-8B07-E2A0FFEFA7E2}"/>
              </a:ext>
            </a:extLst>
          </p:cNvPr>
          <p:cNvSpPr>
            <a:spLocks noGrp="1"/>
          </p:cNvSpPr>
          <p:nvPr>
            <p:ph idx="1"/>
          </p:nvPr>
        </p:nvSpPr>
        <p:spPr>
          <a:xfrm>
            <a:off x="390525" y="1916832"/>
            <a:ext cx="8397437" cy="259228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fontScale="92500"/>
          </a:bodyPr>
          <a:lstStyle/>
          <a:p>
            <a:pPr marL="500063" indent="-500063" defTabSz="1066800" eaLnBrk="0" hangingPunct="0">
              <a:lnSpc>
                <a:spcPts val="2400"/>
              </a:lnSpc>
              <a:spcBef>
                <a:spcPts val="480"/>
              </a:spcBef>
              <a:buClr>
                <a:srgbClr val="A00078"/>
              </a:buClr>
              <a:buSzPct val="75000"/>
              <a:buFont typeface="Arial" charset="0"/>
              <a:buChar char="▌"/>
            </a:pPr>
            <a:r>
              <a:rPr lang="en-GB" b="1" dirty="0">
                <a:solidFill>
                  <a:srgbClr val="A00078"/>
                </a:solidFill>
                <a:latin typeface="Calibri Light" panose="020F0302020204030204" pitchFamily="34" charset="0"/>
                <a:cs typeface="Calibri Light" panose="020F0302020204030204" pitchFamily="34" charset="0"/>
              </a:rPr>
              <a:t>Why?</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r>
              <a:rPr lang="en-US" dirty="0">
                <a:latin typeface="Calibri Light" panose="020F0302020204030204" pitchFamily="34" charset="0"/>
                <a:cs typeface="Calibri Light" panose="020F0302020204030204" pitchFamily="34" charset="0"/>
              </a:rPr>
              <a:t>CONFIDENCE national panels pointed out that, </a:t>
            </a:r>
            <a:r>
              <a:rPr lang="en-US" b="1" dirty="0">
                <a:latin typeface="Calibri Light" panose="020F0302020204030204" pitchFamily="34" charset="0"/>
                <a:cs typeface="Calibri Light" panose="020F0302020204030204" pitchFamily="34" charset="0"/>
              </a:rPr>
              <a:t>in a context of uncertainty, it is difficult to communicate clear and audible messages to the population</a:t>
            </a:r>
            <a:r>
              <a:rPr lang="en-US" dirty="0">
                <a:latin typeface="Calibri Light" panose="020F0302020204030204" pitchFamily="34" charset="0"/>
                <a:cs typeface="Calibri Light" panose="020F0302020204030204" pitchFamily="34" charset="0"/>
              </a:rPr>
              <a:t>. In parallel, communication associated with the implementation of protective actions, leads to uncertainties about the potential </a:t>
            </a:r>
            <a:r>
              <a:rPr lang="en-US" dirty="0" smtClean="0">
                <a:latin typeface="Calibri Light" panose="020F0302020204030204" pitchFamily="34" charset="0"/>
                <a:cs typeface="Calibri Light" panose="020F0302020204030204" pitchFamily="34" charset="0"/>
              </a:rPr>
              <a:t>reactions, trust, </a:t>
            </a:r>
            <a:r>
              <a:rPr lang="en-US" dirty="0">
                <a:latin typeface="Calibri Light" panose="020F0302020204030204" pitchFamily="34" charset="0"/>
                <a:cs typeface="Calibri Light" panose="020F0302020204030204" pitchFamily="34" charset="0"/>
              </a:rPr>
              <a:t>and </a:t>
            </a:r>
            <a:r>
              <a:rPr lang="en-US" dirty="0" err="1" smtClean="0">
                <a:latin typeface="Calibri Light" panose="020F0302020204030204" pitchFamily="34" charset="0"/>
                <a:cs typeface="Calibri Light" panose="020F0302020204030204" pitchFamily="34" charset="0"/>
              </a:rPr>
              <a:t>behaviour</a:t>
            </a:r>
            <a:r>
              <a:rPr lang="en-US" dirty="0" smtClean="0">
                <a:latin typeface="Calibri Light" panose="020F0302020204030204" pitchFamily="34" charset="0"/>
                <a:cs typeface="Calibri Light" panose="020F0302020204030204" pitchFamily="34" charset="0"/>
              </a:rPr>
              <a:t> </a:t>
            </a:r>
            <a:r>
              <a:rPr lang="en-US" dirty="0">
                <a:latin typeface="Calibri Light" panose="020F0302020204030204" pitchFamily="34" charset="0"/>
                <a:cs typeface="Calibri Light" panose="020F0302020204030204" pitchFamily="34" charset="0"/>
              </a:rPr>
              <a:t>of the population</a:t>
            </a:r>
            <a:r>
              <a:rPr lang="en-US" dirty="0" smtClean="0">
                <a:latin typeface="Calibri Light" panose="020F0302020204030204" pitchFamily="34" charset="0"/>
                <a:cs typeface="Calibri Light" panose="020F0302020204030204" pitchFamily="34" charset="0"/>
              </a:rPr>
              <a:t>;</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r>
              <a:rPr lang="en-US" dirty="0">
                <a:latin typeface="Calibri Light" panose="020F0302020204030204" pitchFamily="34" charset="0"/>
                <a:cs typeface="Calibri Light" panose="020F0302020204030204" pitchFamily="34" charset="0"/>
              </a:rPr>
              <a:t>CONFIDENCE outcomes have also highlighted that </a:t>
            </a:r>
            <a:r>
              <a:rPr lang="en-US" b="1" dirty="0">
                <a:latin typeface="Calibri Light" panose="020F0302020204030204" pitchFamily="34" charset="0"/>
                <a:cs typeface="Calibri Light" panose="020F0302020204030204" pitchFamily="34" charset="0"/>
              </a:rPr>
              <a:t>innovative </a:t>
            </a:r>
            <a:r>
              <a:rPr lang="en-US" b="1" dirty="0" err="1">
                <a:latin typeface="Calibri Light" panose="020F0302020204030204" pitchFamily="34" charset="0"/>
                <a:cs typeface="Calibri Light" panose="020F0302020204030204" pitchFamily="34" charset="0"/>
              </a:rPr>
              <a:t>visualisations</a:t>
            </a:r>
            <a:r>
              <a:rPr lang="en-US" b="1" dirty="0">
                <a:latin typeface="Calibri Light" panose="020F0302020204030204" pitchFamily="34" charset="0"/>
                <a:cs typeface="Calibri Light" panose="020F0302020204030204" pitchFamily="34" charset="0"/>
              </a:rPr>
              <a:t> of uncertainties can better guide decision-makers</a:t>
            </a:r>
            <a:r>
              <a:rPr lang="en-US" dirty="0">
                <a:latin typeface="Calibri Light" panose="020F0302020204030204" pitchFamily="34" charset="0"/>
                <a:cs typeface="Calibri Light" panose="020F0302020204030204" pitchFamily="34" charset="0"/>
              </a:rPr>
              <a:t> (</a:t>
            </a:r>
            <a:r>
              <a:rPr lang="en-US" dirty="0">
                <a:solidFill>
                  <a:srgbClr val="A00078"/>
                </a:solidFill>
                <a:latin typeface="Calibri Light" panose="020F0302020204030204" pitchFamily="34" charset="0"/>
                <a:cs typeface="Calibri Light" panose="020F0302020204030204" pitchFamily="34" charset="0"/>
              </a:rPr>
              <a:t>in line with recommendation n°8</a:t>
            </a:r>
            <a:r>
              <a:rPr lang="en-US" dirty="0">
                <a:latin typeface="Calibri Light" panose="020F0302020204030204" pitchFamily="34" charset="0"/>
                <a:cs typeface="Calibri Light" panose="020F0302020204030204" pitchFamily="34" charset="0"/>
              </a:rPr>
              <a:t>), so, it might be interesting to </a:t>
            </a:r>
            <a:r>
              <a:rPr lang="en-US" dirty="0" smtClean="0">
                <a:latin typeface="Calibri Light" panose="020F0302020204030204" pitchFamily="34" charset="0"/>
                <a:cs typeface="Calibri Light" panose="020F0302020204030204" pitchFamily="34" charset="0"/>
              </a:rPr>
              <a:t>test </a:t>
            </a:r>
            <a:r>
              <a:rPr lang="en-US" dirty="0">
                <a:latin typeface="Calibri Light" panose="020F0302020204030204" pitchFamily="34" charset="0"/>
                <a:cs typeface="Calibri Light" panose="020F0302020204030204" pitchFamily="34" charset="0"/>
              </a:rPr>
              <a:t>and adapt these tools with the population.</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endParaRPr lang="en-US" dirty="0" smtClean="0">
              <a:latin typeface="Calibri Light" panose="020F0302020204030204" pitchFamily="34" charset="0"/>
              <a:cs typeface="Calibri Light" panose="020F0302020204030204" pitchFamily="34" charset="0"/>
            </a:endParaRP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id="{8E9E5937-1247-3349-B7F0-B22E475B436A}"/>
              </a:ext>
            </a:extLst>
          </p:cNvPr>
          <p:cNvCxnSpPr/>
          <p:nvPr/>
        </p:nvCxnSpPr>
        <p:spPr>
          <a:xfrm>
            <a:off x="971600" y="4826602"/>
            <a:ext cx="0" cy="1045029"/>
          </a:xfrm>
          <a:prstGeom prst="line">
            <a:avLst/>
          </a:prstGeom>
          <a:ln w="38100">
            <a:solidFill>
              <a:srgbClr val="A00078"/>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7376DA2B-B5CA-3A40-9A39-1E7B7E1CE750}"/>
              </a:ext>
            </a:extLst>
          </p:cNvPr>
          <p:cNvSpPr txBox="1"/>
          <p:nvPr/>
        </p:nvSpPr>
        <p:spPr>
          <a:xfrm>
            <a:off x="1259632" y="4905181"/>
            <a:ext cx="7528330" cy="923330"/>
          </a:xfrm>
          <a:prstGeom prst="rect">
            <a:avLst/>
          </a:prstGeom>
          <a:noFill/>
        </p:spPr>
        <p:txBody>
          <a:bodyPr wrap="square" rtlCol="0">
            <a:spAutoFit/>
          </a:bodyPr>
          <a:lstStyle/>
          <a:p>
            <a:r>
              <a:rPr lang="en-US" b="1" dirty="0">
                <a:solidFill>
                  <a:srgbClr val="A00078"/>
                </a:solidFill>
                <a:latin typeface="Calibri Light" panose="020F0302020204030204" pitchFamily="34" charset="0"/>
                <a:cs typeface="Calibri Light" panose="020F0302020204030204" pitchFamily="34" charset="0"/>
              </a:rPr>
              <a:t>In this context, it is important to investigate innovative strategies and practical implementation actions of communication on uncertainties related to the implemented protective actions.</a:t>
            </a:r>
          </a:p>
        </p:txBody>
      </p:sp>
      <p:pic>
        <p:nvPicPr>
          <p:cNvPr id="5" name="Image 4">
            <a:extLst>
              <a:ext uri="{FF2B5EF4-FFF2-40B4-BE49-F238E27FC236}">
                <a16:creationId xmlns:a16="http://schemas.microsoft.com/office/drawing/2014/main" id="{31FCD033-8635-6C48-9006-B0109923469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838" t="13713" r="71807" b="27320"/>
          <a:stretch/>
        </p:blipFill>
        <p:spPr>
          <a:xfrm>
            <a:off x="390525" y="5025950"/>
            <a:ext cx="437059" cy="631308"/>
          </a:xfrm>
          <a:prstGeom prst="rect">
            <a:avLst/>
          </a:prstGeom>
        </p:spPr>
      </p:pic>
    </p:spTree>
    <p:extLst>
      <p:ext uri="{BB962C8B-B14F-4D97-AF65-F5344CB8AC3E}">
        <p14:creationId xmlns:p14="http://schemas.microsoft.com/office/powerpoint/2010/main" val="3484292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3F2B6732-6202-2141-8B07-E2A0FFEFA7E2}"/>
              </a:ext>
            </a:extLst>
          </p:cNvPr>
          <p:cNvSpPr>
            <a:spLocks noGrp="1"/>
          </p:cNvSpPr>
          <p:nvPr>
            <p:ph idx="1"/>
          </p:nvPr>
        </p:nvSpPr>
        <p:spPr>
          <a:xfrm>
            <a:off x="390525" y="1665717"/>
            <a:ext cx="8397437" cy="3707499"/>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fontScale="85000" lnSpcReduction="20000"/>
          </a:bodyPr>
          <a:lstStyle/>
          <a:p>
            <a:pPr marL="500063" indent="-500063" defTabSz="1066800" eaLnBrk="0" hangingPunct="0">
              <a:lnSpc>
                <a:spcPts val="2400"/>
              </a:lnSpc>
              <a:spcBef>
                <a:spcPts val="480"/>
              </a:spcBef>
              <a:buClr>
                <a:srgbClr val="A00078"/>
              </a:buClr>
              <a:buSzPct val="75000"/>
              <a:buFont typeface="Arial" charset="0"/>
              <a:buChar char="▌"/>
            </a:pPr>
            <a:r>
              <a:rPr lang="en-GB" sz="2200" b="1" dirty="0">
                <a:solidFill>
                  <a:srgbClr val="A00078"/>
                </a:solidFill>
                <a:latin typeface="Calibri Light" panose="020F0302020204030204" pitchFamily="34" charset="0"/>
                <a:cs typeface="Calibri Light" panose="020F0302020204030204" pitchFamily="34" charset="0"/>
              </a:rPr>
              <a:t>How</a:t>
            </a:r>
            <a:r>
              <a:rPr lang="en-GB" sz="1900" b="1" dirty="0">
                <a:solidFill>
                  <a:srgbClr val="A00078"/>
                </a:solidFill>
                <a:latin typeface="Calibri Light" panose="020F0302020204030204" pitchFamily="34" charset="0"/>
                <a:cs typeface="Calibri Light" panose="020F0302020204030204" pitchFamily="34" charset="0"/>
              </a:rPr>
              <a:t>?</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r>
              <a:rPr lang="en-US" sz="1900" b="1" dirty="0" smtClean="0">
                <a:latin typeface="Calibri Light" panose="020F0302020204030204" pitchFamily="34" charset="0"/>
                <a:cs typeface="Calibri Light" panose="020F0302020204030204" pitchFamily="34" charset="0"/>
              </a:rPr>
              <a:t>Initiate </a:t>
            </a:r>
            <a:r>
              <a:rPr lang="en-US" sz="1900" b="1" dirty="0">
                <a:latin typeface="Calibri Light" panose="020F0302020204030204" pitchFamily="34" charset="0"/>
                <a:cs typeface="Calibri Light" panose="020F0302020204030204" pitchFamily="34" charset="0"/>
              </a:rPr>
              <a:t>brainstorming </a:t>
            </a:r>
            <a:r>
              <a:rPr lang="en-US" sz="1900" dirty="0">
                <a:latin typeface="Calibri Light" panose="020F0302020204030204" pitchFamily="34" charset="0"/>
                <a:cs typeface="Calibri Light" panose="020F0302020204030204" pitchFamily="34" charset="0"/>
              </a:rPr>
              <a:t>between experts, decision-makers and local stakeholders </a:t>
            </a:r>
            <a:r>
              <a:rPr lang="en-US" sz="1900" dirty="0" smtClean="0">
                <a:latin typeface="Calibri Light" panose="020F0302020204030204" pitchFamily="34" charset="0"/>
                <a:cs typeface="Calibri Light" panose="020F0302020204030204" pitchFamily="34" charset="0"/>
              </a:rPr>
              <a:t>to </a:t>
            </a:r>
            <a:r>
              <a:rPr lang="en-US" sz="1900" dirty="0">
                <a:latin typeface="Calibri Light" panose="020F0302020204030204" pitchFamily="34" charset="0"/>
                <a:cs typeface="Calibri Light" panose="020F0302020204030204" pitchFamily="34" charset="0"/>
              </a:rPr>
              <a:t>agree on the information needed to allow the population better catching the complexity of the situation as well as the related decisions taken by the authorities and to better adapt their </a:t>
            </a:r>
            <a:r>
              <a:rPr lang="en-US" sz="1900" dirty="0" err="1" smtClean="0">
                <a:latin typeface="Calibri Light" panose="020F0302020204030204" pitchFamily="34" charset="0"/>
                <a:cs typeface="Calibri Light" panose="020F0302020204030204" pitchFamily="34" charset="0"/>
              </a:rPr>
              <a:t>behaviours</a:t>
            </a:r>
            <a:r>
              <a:rPr lang="en-US" sz="1900" dirty="0" smtClean="0">
                <a:latin typeface="Calibri Light" panose="020F0302020204030204" pitchFamily="34" charset="0"/>
                <a:cs typeface="Calibri Light" panose="020F0302020204030204" pitchFamily="34" charset="0"/>
              </a:rPr>
              <a:t>;</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r>
              <a:rPr lang="en-US" sz="1900" dirty="0" smtClean="0">
                <a:latin typeface="Calibri Light" panose="020F0302020204030204" pitchFamily="34" charset="0"/>
                <a:cs typeface="Calibri Light" panose="020F0302020204030204" pitchFamily="34" charset="0"/>
              </a:rPr>
              <a:t>Based on these discussions, </a:t>
            </a:r>
            <a:r>
              <a:rPr lang="en-US" sz="1900" b="1" dirty="0" smtClean="0">
                <a:latin typeface="Calibri Light" panose="020F0302020204030204" pitchFamily="34" charset="0"/>
                <a:cs typeface="Calibri Light" panose="020F0302020204030204" pitchFamily="34" charset="0"/>
              </a:rPr>
              <a:t>test </a:t>
            </a:r>
            <a:r>
              <a:rPr lang="en-US" sz="1900" b="1" dirty="0">
                <a:latin typeface="Calibri Light" panose="020F0302020204030204" pitchFamily="34" charset="0"/>
                <a:cs typeface="Calibri Light" panose="020F0302020204030204" pitchFamily="34" charset="0"/>
              </a:rPr>
              <a:t>the communication strategies and tools</a:t>
            </a:r>
            <a:r>
              <a:rPr lang="en-US" sz="1900" dirty="0">
                <a:latin typeface="Calibri Light" panose="020F0302020204030204" pitchFamily="34" charset="0"/>
                <a:cs typeface="Calibri Light" panose="020F0302020204030204" pitchFamily="34" charset="0"/>
              </a:rPr>
              <a:t> better reflecting uncertainties (e.g. type and level of information, communication support, timing of communication, relevant communicators, etc</a:t>
            </a:r>
            <a:r>
              <a:rPr lang="en-US" sz="1900" dirty="0" smtClean="0">
                <a:latin typeface="Calibri Light" panose="020F0302020204030204" pitchFamily="34" charset="0"/>
                <a:cs typeface="Calibri Light" panose="020F0302020204030204" pitchFamily="34" charset="0"/>
              </a:rPr>
              <a:t>.);</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r>
              <a:rPr lang="en-US" sz="1900" dirty="0">
                <a:latin typeface="Calibri Light" panose="020F0302020204030204" pitchFamily="34" charset="0"/>
                <a:cs typeface="Calibri Light" panose="020F0302020204030204" pitchFamily="34" charset="0"/>
              </a:rPr>
              <a:t>In order to limit </a:t>
            </a:r>
            <a:r>
              <a:rPr lang="en-US" sz="1900" dirty="0" err="1">
                <a:latin typeface="Calibri Light" panose="020F0302020204030204" pitchFamily="34" charset="0"/>
                <a:cs typeface="Calibri Light" panose="020F0302020204030204" pitchFamily="34" charset="0"/>
              </a:rPr>
              <a:t>rumours</a:t>
            </a:r>
            <a:r>
              <a:rPr lang="en-US" sz="1900" dirty="0">
                <a:latin typeface="Calibri Light" panose="020F0302020204030204" pitchFamily="34" charset="0"/>
                <a:cs typeface="Calibri Light" panose="020F0302020204030204" pitchFamily="34" charset="0"/>
              </a:rPr>
              <a:t>, fake news or confusion related to the difficult notion of “uncertainties” and to avoid panic reactions, </a:t>
            </a:r>
            <a:r>
              <a:rPr lang="en-US" sz="1900" b="1" dirty="0">
                <a:latin typeface="Calibri Light" panose="020F0302020204030204" pitchFamily="34" charset="0"/>
                <a:cs typeface="Calibri Light" panose="020F0302020204030204" pitchFamily="34" charset="0"/>
              </a:rPr>
              <a:t>it is necessary to work in advance on uncertainties</a:t>
            </a:r>
            <a:r>
              <a:rPr lang="en-US" sz="1900" dirty="0">
                <a:latin typeface="Calibri Light" panose="020F0302020204030204" pitchFamily="34" charset="0"/>
                <a:cs typeface="Calibri Light" panose="020F0302020204030204" pitchFamily="34" charset="0"/>
              </a:rPr>
              <a:t> in emergency </a:t>
            </a:r>
            <a:r>
              <a:rPr lang="en-US" sz="1900" dirty="0" smtClean="0">
                <a:latin typeface="Calibri Light" panose="020F0302020204030204" pitchFamily="34" charset="0"/>
                <a:cs typeface="Calibri Light" panose="020F0302020204030204" pitchFamily="34" charset="0"/>
              </a:rPr>
              <a:t>situations by </a:t>
            </a:r>
            <a:r>
              <a:rPr lang="en-US" sz="1900" b="1" dirty="0" smtClean="0">
                <a:latin typeface="Calibri Light" panose="020F0302020204030204" pitchFamily="34" charset="0"/>
                <a:cs typeface="Calibri Light" panose="020F0302020204030204" pitchFamily="34" charset="0"/>
              </a:rPr>
              <a:t>developing education and training and equipping potential communicators</a:t>
            </a:r>
            <a:r>
              <a:rPr lang="en-US" sz="1900" dirty="0" smtClean="0">
                <a:latin typeface="Calibri Light" panose="020F0302020204030204" pitchFamily="34" charset="0"/>
                <a:cs typeface="Calibri Light" panose="020F0302020204030204" pitchFamily="34" charset="0"/>
              </a:rPr>
              <a:t>;</a:t>
            </a:r>
          </a:p>
          <a:p>
            <a:pPr marL="957263" lvl="1" indent="-500063" defTabSz="1066800" eaLnBrk="0" hangingPunct="0">
              <a:lnSpc>
                <a:spcPct val="100000"/>
              </a:lnSpc>
              <a:spcBef>
                <a:spcPts val="600"/>
              </a:spcBef>
              <a:spcAft>
                <a:spcPts val="600"/>
              </a:spcAft>
              <a:buClr>
                <a:srgbClr val="A00078"/>
              </a:buClr>
              <a:buSzPct val="75000"/>
              <a:buFont typeface="Arial Black Normal"/>
              <a:buChar char="►"/>
            </a:pPr>
            <a:r>
              <a:rPr lang="en-US" sz="1900" dirty="0" smtClean="0">
                <a:latin typeface="Calibri Light" panose="020F0302020204030204" pitchFamily="34" charset="0"/>
                <a:cs typeface="Calibri Light" panose="020F0302020204030204" pitchFamily="34" charset="0"/>
              </a:rPr>
              <a:t>Test </a:t>
            </a:r>
            <a:r>
              <a:rPr lang="en-US" sz="1900" dirty="0">
                <a:latin typeface="Calibri Light" panose="020F0302020204030204" pitchFamily="34" charset="0"/>
                <a:cs typeface="Calibri Light" panose="020F0302020204030204" pitchFamily="34" charset="0"/>
              </a:rPr>
              <a:t>the innovative strategies of communication on uncertainties during </a:t>
            </a:r>
            <a:r>
              <a:rPr lang="en-US" sz="1900" b="1" dirty="0">
                <a:latin typeface="Calibri Light" panose="020F0302020204030204" pitchFamily="34" charset="0"/>
                <a:cs typeface="Calibri Light" panose="020F0302020204030204" pitchFamily="34" charset="0"/>
              </a:rPr>
              <a:t>media-training, practical case studies and exercises</a:t>
            </a:r>
            <a:r>
              <a:rPr lang="en-US" sz="1900" dirty="0">
                <a:latin typeface="Calibri Light" panose="020F0302020204030204" pitchFamily="34" charset="0"/>
                <a:cs typeface="Calibri Light" panose="020F0302020204030204" pitchFamily="34" charset="0"/>
              </a:rPr>
              <a:t> involving experts, decision-makers, journalists and the </a:t>
            </a:r>
            <a:r>
              <a:rPr lang="en-US" sz="1900" dirty="0" smtClean="0">
                <a:latin typeface="Calibri Light" panose="020F0302020204030204" pitchFamily="34" charset="0"/>
                <a:cs typeface="Calibri Light" panose="020F0302020204030204" pitchFamily="34" charset="0"/>
              </a:rPr>
              <a:t>population</a:t>
            </a:r>
            <a:r>
              <a:rPr lang="en-US" sz="1900" dirty="0">
                <a:latin typeface="Calibri Light" panose="020F0302020204030204" pitchFamily="34" charset="0"/>
                <a:cs typeface="Calibri Light" panose="020F0302020204030204" pitchFamily="34" charset="0"/>
              </a:rPr>
              <a:t>.</a:t>
            </a:r>
            <a:endParaRPr lang="en-GB" sz="1900" dirty="0" smtClean="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id="{8E9E5937-1247-3349-B7F0-B22E475B436A}"/>
              </a:ext>
            </a:extLst>
          </p:cNvPr>
          <p:cNvCxnSpPr>
            <a:cxnSpLocks/>
          </p:cNvCxnSpPr>
          <p:nvPr/>
        </p:nvCxnSpPr>
        <p:spPr>
          <a:xfrm>
            <a:off x="971600" y="5408307"/>
            <a:ext cx="0" cy="829005"/>
          </a:xfrm>
          <a:prstGeom prst="line">
            <a:avLst/>
          </a:prstGeom>
          <a:ln w="38100">
            <a:solidFill>
              <a:srgbClr val="A00078"/>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7376DA2B-B5CA-3A40-9A39-1E7B7E1CE750}"/>
              </a:ext>
            </a:extLst>
          </p:cNvPr>
          <p:cNvSpPr txBox="1"/>
          <p:nvPr/>
        </p:nvSpPr>
        <p:spPr>
          <a:xfrm>
            <a:off x="1204866" y="5462882"/>
            <a:ext cx="7583095" cy="646331"/>
          </a:xfrm>
          <a:prstGeom prst="rect">
            <a:avLst/>
          </a:prstGeom>
          <a:noFill/>
        </p:spPr>
        <p:txBody>
          <a:bodyPr wrap="square" rtlCol="0">
            <a:spAutoFit/>
          </a:bodyPr>
          <a:lstStyle/>
          <a:p>
            <a:r>
              <a:rPr lang="en-US" b="1" dirty="0">
                <a:solidFill>
                  <a:srgbClr val="A00078"/>
                </a:solidFill>
                <a:latin typeface="Calibri Light" panose="020F0302020204030204" pitchFamily="34" charset="0"/>
                <a:cs typeface="Calibri Light" panose="020F0302020204030204" pitchFamily="34" charset="0"/>
              </a:rPr>
              <a:t>Experts, </a:t>
            </a:r>
            <a:r>
              <a:rPr lang="en-US" b="1" dirty="0" smtClean="0">
                <a:solidFill>
                  <a:srgbClr val="A00078"/>
                </a:solidFill>
                <a:latin typeface="Calibri Light" panose="020F0302020204030204" pitchFamily="34" charset="0"/>
                <a:cs typeface="Calibri Light" panose="020F0302020204030204" pitchFamily="34" charset="0"/>
              </a:rPr>
              <a:t>experts </a:t>
            </a:r>
            <a:r>
              <a:rPr lang="en-US" b="1" dirty="0">
                <a:solidFill>
                  <a:srgbClr val="A00078"/>
                </a:solidFill>
                <a:latin typeface="Calibri Light" panose="020F0302020204030204" pitchFamily="34" charset="0"/>
                <a:cs typeface="Calibri Light" panose="020F0302020204030204" pitchFamily="34" charset="0"/>
              </a:rPr>
              <a:t>in communication, potential </a:t>
            </a:r>
            <a:r>
              <a:rPr lang="en-US" b="1" dirty="0" smtClean="0">
                <a:solidFill>
                  <a:srgbClr val="A00078"/>
                </a:solidFill>
                <a:latin typeface="Calibri Light" panose="020F0302020204030204" pitchFamily="34" charset="0"/>
                <a:cs typeface="Calibri Light" panose="020F0302020204030204" pitchFamily="34" charset="0"/>
              </a:rPr>
              <a:t>communicators, local </a:t>
            </a:r>
            <a:r>
              <a:rPr lang="en-US" b="1" dirty="0">
                <a:solidFill>
                  <a:srgbClr val="A00078"/>
                </a:solidFill>
                <a:latin typeface="Calibri Light" panose="020F0302020204030204" pitchFamily="34" charset="0"/>
                <a:cs typeface="Calibri Light" panose="020F0302020204030204" pitchFamily="34" charset="0"/>
              </a:rPr>
              <a:t>and national public authorities</a:t>
            </a:r>
            <a:r>
              <a:rPr lang="en-US" b="1" dirty="0" smtClean="0">
                <a:solidFill>
                  <a:srgbClr val="A00078"/>
                </a:solidFill>
                <a:latin typeface="Calibri Light" panose="020F0302020204030204" pitchFamily="34" charset="0"/>
                <a:cs typeface="Calibri Light" panose="020F0302020204030204" pitchFamily="34" charset="0"/>
              </a:rPr>
              <a:t>, </a:t>
            </a:r>
            <a:r>
              <a:rPr lang="en-US" b="1" dirty="0">
                <a:solidFill>
                  <a:srgbClr val="A00078"/>
                </a:solidFill>
                <a:latin typeface="Calibri Light" panose="020F0302020204030204" pitchFamily="34" charset="0"/>
                <a:cs typeface="Calibri Light" panose="020F0302020204030204" pitchFamily="34" charset="0"/>
              </a:rPr>
              <a:t>journalists</a:t>
            </a:r>
            <a:r>
              <a:rPr lang="en-US" b="1" dirty="0" smtClean="0">
                <a:solidFill>
                  <a:srgbClr val="A00078"/>
                </a:solidFill>
                <a:latin typeface="Calibri Light" panose="020F0302020204030204" pitchFamily="34" charset="0"/>
                <a:cs typeface="Calibri Light" panose="020F0302020204030204" pitchFamily="34" charset="0"/>
              </a:rPr>
              <a:t>, nuclear </a:t>
            </a:r>
            <a:r>
              <a:rPr lang="en-US" b="1" dirty="0">
                <a:solidFill>
                  <a:srgbClr val="A00078"/>
                </a:solidFill>
                <a:latin typeface="Calibri Light" panose="020F0302020204030204" pitchFamily="34" charset="0"/>
                <a:cs typeface="Calibri Light" panose="020F0302020204030204" pitchFamily="34" charset="0"/>
              </a:rPr>
              <a:t>operators, stakeholder </a:t>
            </a:r>
            <a:r>
              <a:rPr lang="en-US" b="1" dirty="0" smtClean="0">
                <a:solidFill>
                  <a:srgbClr val="A00078"/>
                </a:solidFill>
                <a:latin typeface="Calibri Light" panose="020F0302020204030204" pitchFamily="34" charset="0"/>
                <a:cs typeface="Calibri Light" panose="020F0302020204030204" pitchFamily="34" charset="0"/>
              </a:rPr>
              <a:t>network. </a:t>
            </a:r>
            <a:endParaRPr lang="en-US" b="1" dirty="0">
              <a:solidFill>
                <a:srgbClr val="A00078"/>
              </a:solidFill>
              <a:latin typeface="Calibri Light" panose="020F0302020204030204" pitchFamily="34" charset="0"/>
              <a:cs typeface="Calibri Light" panose="020F0302020204030204" pitchFamily="34" charset="0"/>
            </a:endParaRPr>
          </a:p>
        </p:txBody>
      </p:sp>
      <p:pic>
        <p:nvPicPr>
          <p:cNvPr id="5" name="Image 4">
            <a:extLst>
              <a:ext uri="{FF2B5EF4-FFF2-40B4-BE49-F238E27FC236}">
                <a16:creationId xmlns:a16="http://schemas.microsoft.com/office/drawing/2014/main" id="{F537663E-B16F-B74C-A79A-53DBEE28E470}"/>
              </a:ext>
            </a:extLst>
          </p:cNvPr>
          <p:cNvPicPr>
            <a:picLocks noChangeAspect="1"/>
          </p:cNvPicPr>
          <p:nvPr/>
        </p:nvPicPr>
        <p:blipFill rotWithShape="1">
          <a:blip r:embed="rId2">
            <a:extLst>
              <a:ext uri="{28A0092B-C50C-407E-A947-70E740481C1C}">
                <a14:useLocalDpi xmlns:a14="http://schemas.microsoft.com/office/drawing/2010/main" val="0"/>
              </a:ext>
            </a:extLst>
          </a:blip>
          <a:srcRect l="12200" t="25768" r="71000" b="29605"/>
          <a:stretch/>
        </p:blipFill>
        <p:spPr>
          <a:xfrm>
            <a:off x="323528" y="5462882"/>
            <a:ext cx="525674" cy="718890"/>
          </a:xfrm>
          <a:prstGeom prst="rect">
            <a:avLst/>
          </a:prstGeom>
        </p:spPr>
      </p:pic>
      <p:sp>
        <p:nvSpPr>
          <p:cNvPr id="10" name="Titel 1"/>
          <p:cNvSpPr>
            <a:spLocks noGrp="1"/>
          </p:cNvSpPr>
          <p:nvPr>
            <p:ph type="title"/>
          </p:nvPr>
        </p:nvSpPr>
        <p:spPr>
          <a:xfrm>
            <a:off x="390525" y="332656"/>
            <a:ext cx="7349827" cy="1116125"/>
          </a:xfrm>
        </p:spPr>
        <p:txBody>
          <a:bodyPr/>
          <a:lstStyle/>
          <a:p>
            <a:r>
              <a:rPr lang="en-GB" dirty="0" smtClean="0">
                <a:solidFill>
                  <a:srgbClr val="A00078"/>
                </a:solidFill>
                <a:latin typeface="Calibri Light" panose="020F0302020204030204" pitchFamily="34" charset="0"/>
                <a:cs typeface="Calibri Light" panose="020F0302020204030204" pitchFamily="34" charset="0"/>
              </a:rPr>
              <a:t>(9) </a:t>
            </a:r>
            <a:r>
              <a:rPr lang="en-US" dirty="0">
                <a:solidFill>
                  <a:srgbClr val="A00078"/>
                </a:solidFill>
                <a:latin typeface="Calibri Light" panose="020F0302020204030204" pitchFamily="34" charset="0"/>
                <a:cs typeface="Calibri Light" panose="020F0302020204030204" pitchFamily="34" charset="0"/>
              </a:rPr>
              <a:t>Investigate innovative strategies of communication </a:t>
            </a:r>
            <a:br>
              <a:rPr lang="en-US" dirty="0">
                <a:solidFill>
                  <a:srgbClr val="A00078"/>
                </a:solidFill>
                <a:latin typeface="Calibri Light" panose="020F0302020204030204" pitchFamily="34" charset="0"/>
                <a:cs typeface="Calibri Light" panose="020F0302020204030204" pitchFamily="34" charset="0"/>
              </a:rPr>
            </a:br>
            <a:r>
              <a:rPr lang="en-US" dirty="0">
                <a:solidFill>
                  <a:srgbClr val="A00078"/>
                </a:solidFill>
                <a:latin typeface="Calibri Light" panose="020F0302020204030204" pitchFamily="34" charset="0"/>
                <a:cs typeface="Calibri Light" panose="020F0302020204030204" pitchFamily="34" charset="0"/>
              </a:rPr>
              <a:t>on uncertainties </a:t>
            </a:r>
            <a:r>
              <a:rPr lang="en-US" b="0" dirty="0">
                <a:solidFill>
                  <a:srgbClr val="A00078"/>
                </a:solidFill>
                <a:latin typeface="Calibri Light" panose="020F0302020204030204" pitchFamily="34" charset="0"/>
                <a:cs typeface="Calibri Light" panose="020F0302020204030204" pitchFamily="34" charset="0"/>
              </a:rPr>
              <a:t>related to the implemented</a:t>
            </a:r>
            <a:br>
              <a:rPr lang="en-US" b="0" dirty="0">
                <a:solidFill>
                  <a:srgbClr val="A00078"/>
                </a:solidFill>
                <a:latin typeface="Calibri Light" panose="020F0302020204030204" pitchFamily="34" charset="0"/>
                <a:cs typeface="Calibri Light" panose="020F0302020204030204" pitchFamily="34" charset="0"/>
              </a:rPr>
            </a:br>
            <a:r>
              <a:rPr lang="en-US" b="0" dirty="0">
                <a:solidFill>
                  <a:srgbClr val="A00078"/>
                </a:solidFill>
                <a:latin typeface="Calibri Light" panose="020F0302020204030204" pitchFamily="34" charset="0"/>
                <a:cs typeface="Calibri Light" panose="020F0302020204030204" pitchFamily="34" charset="0"/>
              </a:rPr>
              <a:t> protective actions </a:t>
            </a:r>
            <a:r>
              <a:rPr lang="en-GB" sz="1800" b="0" dirty="0" smtClean="0">
                <a:solidFill>
                  <a:srgbClr val="A00078"/>
                </a:solidFill>
                <a:latin typeface="Calibri Light" panose="020F0302020204030204" pitchFamily="34" charset="0"/>
                <a:cs typeface="Calibri Light" panose="020F0302020204030204" pitchFamily="34" charset="0"/>
              </a:rPr>
              <a:t>(2/2</a:t>
            </a:r>
            <a:r>
              <a:rPr lang="en-GB" sz="1800" b="0" dirty="0">
                <a:solidFill>
                  <a:srgbClr val="A00078"/>
                </a:solidFill>
                <a:latin typeface="Calibri Light" panose="020F0302020204030204" pitchFamily="34" charset="0"/>
                <a:cs typeface="Calibri Light" panose="020F0302020204030204" pitchFamily="34" charset="0"/>
              </a:rPr>
              <a:t>)</a:t>
            </a:r>
            <a:endParaRPr lang="en-GB" b="0" dirty="0">
              <a:solidFill>
                <a:srgbClr val="A00078"/>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56573825"/>
      </p:ext>
    </p:extLst>
  </p:cSld>
  <p:clrMapOvr>
    <a:masterClrMapping/>
  </p:clrMapOvr>
</p:sld>
</file>

<file path=ppt/theme/theme1.xml><?xml version="1.0" encoding="utf-8"?>
<a:theme xmlns:a="http://schemas.openxmlformats.org/drawingml/2006/main" name="KIT-PPT_Master_en_2016">
  <a:themeElements>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KIT-PPT_Master_en_2016</Template>
  <TotalTime>318</TotalTime>
  <Words>629</Words>
  <Application>Microsoft Office PowerPoint</Application>
  <PresentationFormat>Presentación en pantalla (4:3)</PresentationFormat>
  <Paragraphs>31</Paragraphs>
  <Slides>5</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5</vt:i4>
      </vt:variant>
    </vt:vector>
  </HeadingPairs>
  <TitlesOfParts>
    <vt:vector size="11" baseType="lpstr">
      <vt:lpstr>Arial</vt:lpstr>
      <vt:lpstr>Arial Black Normal</vt:lpstr>
      <vt:lpstr>Calibri</vt:lpstr>
      <vt:lpstr>Calibri Light</vt:lpstr>
      <vt:lpstr>Interstate-Regular</vt:lpstr>
      <vt:lpstr>KIT-PPT_Master_en_2016</vt:lpstr>
      <vt:lpstr>Presentación de PowerPoint</vt:lpstr>
      <vt:lpstr>(8) Need of evidence-based information on post-disaster behaviour of the population to adapt, if necessary, emergency response strategies (1/2)</vt:lpstr>
      <vt:lpstr>(8) Need of evidence-based information on post-disaster behaviour of the population to adapt, if necessary, emergency response strategies (2/2)</vt:lpstr>
      <vt:lpstr>(9) Investigate innovative strategies of communication  on uncertainties related to the implemented  protective actions (1/2)</vt:lpstr>
      <vt:lpstr>(9) Investigate innovative strategies of communication  on uncertainties related to the implemented  protective actions (2/2)</vt:lpstr>
    </vt:vector>
  </TitlesOfParts>
  <Company>Karlsruhe Institute of Technology (KIT)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Raskob, Wolfgang (IKET)</dc:creator>
  <cp:lastModifiedBy>Hewlett-Packard Company</cp:lastModifiedBy>
  <cp:revision>92</cp:revision>
  <dcterms:created xsi:type="dcterms:W3CDTF">2015-12-14T06:33:20Z</dcterms:created>
  <dcterms:modified xsi:type="dcterms:W3CDTF">2019-12-03T14:23:07Z</dcterms:modified>
</cp:coreProperties>
</file>