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6"/>
  </p:notesMasterIdLst>
  <p:sldIdLst>
    <p:sldId id="256" r:id="rId2"/>
    <p:sldId id="305" r:id="rId3"/>
    <p:sldId id="306" r:id="rId4"/>
    <p:sldId id="307" r:id="rId5"/>
    <p:sldId id="308" r:id="rId6"/>
    <p:sldId id="309" r:id="rId7"/>
    <p:sldId id="310" r:id="rId8"/>
    <p:sldId id="311" r:id="rId9"/>
    <p:sldId id="314" r:id="rId10"/>
    <p:sldId id="315" r:id="rId11"/>
    <p:sldId id="316" r:id="rId12"/>
    <p:sldId id="317" r:id="rId13"/>
    <p:sldId id="319" r:id="rId14"/>
    <p:sldId id="302" r:id="rId15"/>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74B5"/>
    <a:srgbClr val="00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7" autoAdjust="0"/>
    <p:restoredTop sz="94660"/>
  </p:normalViewPr>
  <p:slideViewPr>
    <p:cSldViewPr snapToGrid="0">
      <p:cViewPr varScale="1">
        <p:scale>
          <a:sx n="115" d="100"/>
          <a:sy n="115" d="100"/>
        </p:scale>
        <p:origin x="600" y="1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Libro2"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600" b="1" i="0" u="none" strike="noStrike" kern="1200" cap="all" baseline="0">
              <a:solidFill>
                <a:schemeClr val="tx1">
                  <a:lumMod val="65000"/>
                  <a:lumOff val="35000"/>
                </a:schemeClr>
              </a:solidFill>
              <a:latin typeface="+mn-lt"/>
              <a:ea typeface="+mn-ea"/>
              <a:cs typeface="+mn-cs"/>
            </a:defRPr>
          </a:pPr>
          <a:endParaRPr lang="fr-FR"/>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Hoja1!$E$3</c:f>
              <c:strCache>
                <c:ptCount val="1"/>
                <c:pt idx="0">
                  <c:v>Number of participating organisations</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906A-4611-993F-0C7D4D46DD99}"/>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906A-4611-993F-0C7D4D46DD99}"/>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5-906A-4611-993F-0C7D4D46DD99}"/>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7-906A-4611-993F-0C7D4D46DD99}"/>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9-906A-4611-993F-0C7D4D46DD99}"/>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B-906A-4611-993F-0C7D4D46DD99}"/>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D-906A-4611-993F-0C7D4D46DD99}"/>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F-906A-4611-993F-0C7D4D46DD99}"/>
              </c:ext>
            </c:extLst>
          </c:dPt>
          <c:dPt>
            <c:idx val="8"/>
            <c:bubble3D val="0"/>
            <c:spPr>
              <a:solidFill>
                <a:schemeClr val="accent3">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11-906A-4611-993F-0C7D4D46DD99}"/>
              </c:ext>
            </c:extLst>
          </c:dPt>
          <c:dLbls>
            <c:dLbl>
              <c:idx val="0"/>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1"/>
                      </a:solidFill>
                      <a:latin typeface="+mn-lt"/>
                      <a:ea typeface="+mn-ea"/>
                      <a:cs typeface="+mn-cs"/>
                    </a:defRPr>
                  </a:pPr>
                  <a:endParaRPr lang="fr-FR"/>
                </a:p>
              </c:txPr>
              <c:dLblPos val="outEnd"/>
              <c:showLegendKey val="0"/>
              <c:showVal val="1"/>
              <c:showCatName val="1"/>
              <c:showSerName val="0"/>
              <c:showPercent val="0"/>
              <c:showBubbleSize val="0"/>
              <c:extLst>
                <c:ext xmlns:c16="http://schemas.microsoft.com/office/drawing/2014/chart" uri="{C3380CC4-5D6E-409C-BE32-E72D297353CC}">
                  <c16:uniqueId val="{00000001-906A-4611-993F-0C7D4D46DD99}"/>
                </c:ext>
              </c:extLst>
            </c:dLbl>
            <c:dLbl>
              <c:idx val="1"/>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2"/>
                      </a:solidFill>
                      <a:latin typeface="+mn-lt"/>
                      <a:ea typeface="+mn-ea"/>
                      <a:cs typeface="+mn-cs"/>
                    </a:defRPr>
                  </a:pPr>
                  <a:endParaRPr lang="fr-FR"/>
                </a:p>
              </c:txPr>
              <c:dLblPos val="outEnd"/>
              <c:showLegendKey val="0"/>
              <c:showVal val="1"/>
              <c:showCatName val="1"/>
              <c:showSerName val="0"/>
              <c:showPercent val="0"/>
              <c:showBubbleSize val="0"/>
              <c:extLst>
                <c:ext xmlns:c16="http://schemas.microsoft.com/office/drawing/2014/chart" uri="{C3380CC4-5D6E-409C-BE32-E72D297353CC}">
                  <c16:uniqueId val="{00000003-906A-4611-993F-0C7D4D46DD99}"/>
                </c:ext>
              </c:extLst>
            </c:dLbl>
            <c:dLbl>
              <c:idx val="2"/>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3"/>
                      </a:solidFill>
                      <a:latin typeface="+mn-lt"/>
                      <a:ea typeface="+mn-ea"/>
                      <a:cs typeface="+mn-cs"/>
                    </a:defRPr>
                  </a:pPr>
                  <a:endParaRPr lang="fr-FR"/>
                </a:p>
              </c:txPr>
              <c:dLblPos val="outEnd"/>
              <c:showLegendKey val="0"/>
              <c:showVal val="1"/>
              <c:showCatName val="1"/>
              <c:showSerName val="0"/>
              <c:showPercent val="0"/>
              <c:showBubbleSize val="0"/>
              <c:extLst>
                <c:ext xmlns:c16="http://schemas.microsoft.com/office/drawing/2014/chart" uri="{C3380CC4-5D6E-409C-BE32-E72D297353CC}">
                  <c16:uniqueId val="{00000005-906A-4611-993F-0C7D4D46DD99}"/>
                </c:ext>
              </c:extLst>
            </c:dLbl>
            <c:dLbl>
              <c:idx val="3"/>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4"/>
                      </a:solidFill>
                      <a:latin typeface="+mn-lt"/>
                      <a:ea typeface="+mn-ea"/>
                      <a:cs typeface="+mn-cs"/>
                    </a:defRPr>
                  </a:pPr>
                  <a:endParaRPr lang="fr-FR"/>
                </a:p>
              </c:txPr>
              <c:dLblPos val="outEnd"/>
              <c:showLegendKey val="0"/>
              <c:showVal val="1"/>
              <c:showCatName val="1"/>
              <c:showSerName val="0"/>
              <c:showPercent val="0"/>
              <c:showBubbleSize val="0"/>
              <c:extLst>
                <c:ext xmlns:c16="http://schemas.microsoft.com/office/drawing/2014/chart" uri="{C3380CC4-5D6E-409C-BE32-E72D297353CC}">
                  <c16:uniqueId val="{00000007-906A-4611-993F-0C7D4D46DD99}"/>
                </c:ext>
              </c:extLst>
            </c:dLbl>
            <c:dLbl>
              <c:idx val="4"/>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5"/>
                      </a:solidFill>
                      <a:latin typeface="+mn-lt"/>
                      <a:ea typeface="+mn-ea"/>
                      <a:cs typeface="+mn-cs"/>
                    </a:defRPr>
                  </a:pPr>
                  <a:endParaRPr lang="fr-FR"/>
                </a:p>
              </c:txPr>
              <c:dLblPos val="outEnd"/>
              <c:showLegendKey val="0"/>
              <c:showVal val="1"/>
              <c:showCatName val="1"/>
              <c:showSerName val="0"/>
              <c:showPercent val="0"/>
              <c:showBubbleSize val="0"/>
              <c:extLst>
                <c:ext xmlns:c16="http://schemas.microsoft.com/office/drawing/2014/chart" uri="{C3380CC4-5D6E-409C-BE32-E72D297353CC}">
                  <c16:uniqueId val="{00000009-906A-4611-993F-0C7D4D46DD99}"/>
                </c:ext>
              </c:extLst>
            </c:dLbl>
            <c:dLbl>
              <c:idx val="5"/>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6"/>
                      </a:solidFill>
                      <a:latin typeface="+mn-lt"/>
                      <a:ea typeface="+mn-ea"/>
                      <a:cs typeface="+mn-cs"/>
                    </a:defRPr>
                  </a:pPr>
                  <a:endParaRPr lang="fr-FR"/>
                </a:p>
              </c:txPr>
              <c:dLblPos val="outEnd"/>
              <c:showLegendKey val="0"/>
              <c:showVal val="1"/>
              <c:showCatName val="1"/>
              <c:showSerName val="0"/>
              <c:showPercent val="0"/>
              <c:showBubbleSize val="0"/>
              <c:extLst>
                <c:ext xmlns:c16="http://schemas.microsoft.com/office/drawing/2014/chart" uri="{C3380CC4-5D6E-409C-BE32-E72D297353CC}">
                  <c16:uniqueId val="{0000000B-906A-4611-993F-0C7D4D46DD99}"/>
                </c:ext>
              </c:extLst>
            </c:dLbl>
            <c:dLbl>
              <c:idx val="6"/>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1">
                          <a:lumMod val="60000"/>
                        </a:schemeClr>
                      </a:solidFill>
                      <a:latin typeface="+mn-lt"/>
                      <a:ea typeface="+mn-ea"/>
                      <a:cs typeface="+mn-cs"/>
                    </a:defRPr>
                  </a:pPr>
                  <a:endParaRPr lang="fr-FR"/>
                </a:p>
              </c:txPr>
              <c:dLblPos val="outEnd"/>
              <c:showLegendKey val="0"/>
              <c:showVal val="1"/>
              <c:showCatName val="1"/>
              <c:showSerName val="0"/>
              <c:showPercent val="0"/>
              <c:showBubbleSize val="0"/>
              <c:extLst>
                <c:ext xmlns:c16="http://schemas.microsoft.com/office/drawing/2014/chart" uri="{C3380CC4-5D6E-409C-BE32-E72D297353CC}">
                  <c16:uniqueId val="{0000000D-906A-4611-993F-0C7D4D46DD99}"/>
                </c:ext>
              </c:extLst>
            </c:dLbl>
            <c:dLbl>
              <c:idx val="7"/>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2">
                          <a:lumMod val="60000"/>
                        </a:schemeClr>
                      </a:solidFill>
                      <a:latin typeface="+mn-lt"/>
                      <a:ea typeface="+mn-ea"/>
                      <a:cs typeface="+mn-cs"/>
                    </a:defRPr>
                  </a:pPr>
                  <a:endParaRPr lang="fr-FR"/>
                </a:p>
              </c:txPr>
              <c:dLblPos val="outEnd"/>
              <c:showLegendKey val="0"/>
              <c:showVal val="1"/>
              <c:showCatName val="1"/>
              <c:showSerName val="0"/>
              <c:showPercent val="0"/>
              <c:showBubbleSize val="0"/>
              <c:extLst>
                <c:ext xmlns:c16="http://schemas.microsoft.com/office/drawing/2014/chart" uri="{C3380CC4-5D6E-409C-BE32-E72D297353CC}">
                  <c16:uniqueId val="{0000000F-906A-4611-993F-0C7D4D46DD99}"/>
                </c:ext>
              </c:extLst>
            </c:dLbl>
            <c:dLbl>
              <c:idx val="8"/>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3">
                          <a:lumMod val="60000"/>
                        </a:schemeClr>
                      </a:solidFill>
                      <a:latin typeface="+mn-lt"/>
                      <a:ea typeface="+mn-ea"/>
                      <a:cs typeface="+mn-cs"/>
                    </a:defRPr>
                  </a:pPr>
                  <a:endParaRPr lang="fr-FR"/>
                </a:p>
              </c:txPr>
              <c:dLblPos val="outEnd"/>
              <c:showLegendKey val="0"/>
              <c:showVal val="1"/>
              <c:showCatName val="1"/>
              <c:showSerName val="0"/>
              <c:showPercent val="0"/>
              <c:showBubbleSize val="0"/>
              <c:extLst>
                <c:ext xmlns:c16="http://schemas.microsoft.com/office/drawing/2014/chart" uri="{C3380CC4-5D6E-409C-BE32-E72D297353CC}">
                  <c16:uniqueId val="{00000011-906A-4611-993F-0C7D4D46DD99}"/>
                </c:ext>
              </c:extLst>
            </c:dLbl>
            <c:spPr>
              <a:noFill/>
              <a:ln>
                <a:noFill/>
              </a:ln>
              <a:effectLst/>
            </c:sp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Hoja1!$D$4:$D$12</c:f>
              <c:strCache>
                <c:ptCount val="9"/>
                <c:pt idx="0">
                  <c:v>Belgium</c:v>
                </c:pt>
                <c:pt idx="1">
                  <c:v>France</c:v>
                </c:pt>
                <c:pt idx="2">
                  <c:v>Greece</c:v>
                </c:pt>
                <c:pt idx="3">
                  <c:v>Ireland</c:v>
                </c:pt>
                <c:pt idx="4">
                  <c:v>The Netherlands</c:v>
                </c:pt>
                <c:pt idx="5">
                  <c:v>Norway</c:v>
                </c:pt>
                <c:pt idx="6">
                  <c:v>Portugal</c:v>
                </c:pt>
                <c:pt idx="7">
                  <c:v>Slovakia</c:v>
                </c:pt>
                <c:pt idx="8">
                  <c:v>Spain</c:v>
                </c:pt>
              </c:strCache>
            </c:strRef>
          </c:cat>
          <c:val>
            <c:numRef>
              <c:f>Hoja1!$E$4:$E$12</c:f>
              <c:numCache>
                <c:formatCode>General</c:formatCode>
                <c:ptCount val="9"/>
                <c:pt idx="0">
                  <c:v>8</c:v>
                </c:pt>
                <c:pt idx="1">
                  <c:v>11</c:v>
                </c:pt>
                <c:pt idx="2">
                  <c:v>17</c:v>
                </c:pt>
                <c:pt idx="3">
                  <c:v>20</c:v>
                </c:pt>
                <c:pt idx="4">
                  <c:v>13</c:v>
                </c:pt>
                <c:pt idx="5">
                  <c:v>7</c:v>
                </c:pt>
                <c:pt idx="6">
                  <c:v>10</c:v>
                </c:pt>
                <c:pt idx="7">
                  <c:v>8</c:v>
                </c:pt>
                <c:pt idx="8">
                  <c:v>10</c:v>
                </c:pt>
              </c:numCache>
            </c:numRef>
          </c:val>
          <c:extLst>
            <c:ext xmlns:c16="http://schemas.microsoft.com/office/drawing/2014/chart" uri="{C3380CC4-5D6E-409C-BE32-E72D297353CC}">
              <c16:uniqueId val="{00000012-906A-4611-993F-0C7D4D46DD99}"/>
            </c:ext>
          </c:extLst>
        </c:ser>
        <c:dLbls>
          <c:dLblPos val="outEnd"/>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fr-FR"/>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79A24A-5713-40B1-9234-65FE002DD69D}" type="datetimeFigureOut">
              <a:rPr lang="es-ES" smtClean="0"/>
              <a:t>11/12/19</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3DE5E3-CCBD-4D39-8CF6-B769D7C34C95}" type="slidenum">
              <a:rPr lang="es-ES" smtClean="0"/>
              <a:t>‹N°›</a:t>
            </a:fld>
            <a:endParaRPr lang="es-ES"/>
          </a:p>
        </p:txBody>
      </p:sp>
    </p:spTree>
    <p:extLst>
      <p:ext uri="{BB962C8B-B14F-4D97-AF65-F5344CB8AC3E}">
        <p14:creationId xmlns:p14="http://schemas.microsoft.com/office/powerpoint/2010/main" val="30033399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1.jpg"/><Relationship Id="rId5" Type="http://schemas.openxmlformats.org/officeDocument/2006/relationships/image" Target="../media/image9.png"/><Relationship Id="rId4"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pal">
    <p:spTree>
      <p:nvGrpSpPr>
        <p:cNvPr id="1" name=""/>
        <p:cNvGrpSpPr/>
        <p:nvPr/>
      </p:nvGrpSpPr>
      <p:grpSpPr>
        <a:xfrm>
          <a:off x="0" y="0"/>
          <a:ext cx="0" cy="0"/>
          <a:chOff x="0" y="0"/>
          <a:chExt cx="0" cy="0"/>
        </a:xfrm>
      </p:grpSpPr>
      <p:pic>
        <p:nvPicPr>
          <p:cNvPr id="9" name="Picture 9" descr="II_rahmen_neu_titel"/>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12700"/>
            <a:ext cx="9144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0" y="0"/>
            <a:ext cx="9144000" cy="6858000"/>
          </a:xfrm>
          <a:prstGeom prst="rect">
            <a:avLst/>
          </a:prstGeom>
          <a:noFill/>
          <a:ln w="1800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2209" tIns="31105" rIns="62209" bIns="31105" anchor="ctr"/>
          <a:lstStyle/>
          <a:p>
            <a:pPr marL="0" marR="0" lvl="0" indent="0" algn="l" defTabSz="244084" rtl="0" eaLnBrk="1" fontAlgn="base" latinLnBrk="0" hangingPunct="0">
              <a:lnSpc>
                <a:spcPct val="93000"/>
              </a:lnSpc>
              <a:spcBef>
                <a:spcPct val="0"/>
              </a:spcBef>
              <a:spcAft>
                <a:spcPct val="0"/>
              </a:spcAft>
              <a:buClr>
                <a:srgbClr val="000000"/>
              </a:buClr>
              <a:buSzPct val="100000"/>
              <a:buFont typeface="Times New Roman" pitchFamily="18" charset="0"/>
              <a:buNone/>
              <a:tabLst/>
              <a:defRPr/>
            </a:pPr>
            <a:endParaRPr kumimoji="0" lang="es-ES" altLang="es-ES" sz="1200" b="0" i="0" u="none" strike="noStrike" kern="1200" cap="none" spc="0" normalizeH="0" baseline="0" noProof="0" dirty="0">
              <a:ln>
                <a:noFill/>
              </a:ln>
              <a:solidFill>
                <a:prstClr val="black"/>
              </a:solidFill>
              <a:effectLst/>
              <a:uLnTx/>
              <a:uFillTx/>
              <a:latin typeface="Arial" pitchFamily="34" charset="0"/>
              <a:ea typeface="+mn-ea"/>
              <a:cs typeface="+mn-cs"/>
            </a:endParaRPr>
          </a:p>
        </p:txBody>
      </p:sp>
      <p:sp>
        <p:nvSpPr>
          <p:cNvPr id="6150" name="Rectangle 5"/>
          <p:cNvSpPr>
            <a:spLocks noGrp="1" noChangeArrowheads="1"/>
          </p:cNvSpPr>
          <p:nvPr>
            <p:ph type="subTitle" idx="1"/>
          </p:nvPr>
        </p:nvSpPr>
        <p:spPr>
          <a:xfrm>
            <a:off x="2094210" y="2698376"/>
            <a:ext cx="4955580" cy="448014"/>
          </a:xfrm>
          <a:effectLst/>
          <a:extLst>
            <a:ext uri="{AF507438-7753-43E0-B8FC-AC1667EBCBE1}">
              <a14:hiddenEffects xmlns:a14="http://schemas.microsoft.com/office/drawing/2010/main">
                <a:effectLst>
                  <a:outerShdw dist="28398" dir="1593903" algn="ctr" rotWithShape="0">
                    <a:srgbClr val="C0C0C0"/>
                  </a:outerShdw>
                </a:effectLst>
              </a14:hiddenEffects>
            </a:ext>
          </a:extLst>
        </p:spPr>
        <p:txBody>
          <a:bodyPr/>
          <a:lstStyle>
            <a:lvl1pPr marL="0" indent="0" algn="ctr">
              <a:buFontTx/>
              <a:buNone/>
              <a:defRPr sz="1600" b="0" smtClean="0">
                <a:solidFill>
                  <a:schemeClr val="tx1"/>
                </a:solidFill>
                <a:latin typeface="Arial" panose="020B0604020202020204" pitchFamily="34" charset="0"/>
                <a:cs typeface="Arial" panose="020B0604020202020204" pitchFamily="34" charset="0"/>
              </a:defRPr>
            </a:lvl1pPr>
          </a:lstStyle>
          <a:p>
            <a:pPr lvl="0"/>
            <a:r>
              <a:rPr lang="es-ES" altLang="es-ES" noProof="0"/>
              <a:t>Haga clic para editar el estilo de subtítulo del patrón</a:t>
            </a:r>
            <a:endParaRPr lang="en-GB" altLang="es-ES" noProof="0" dirty="0"/>
          </a:p>
        </p:txBody>
      </p:sp>
      <p:sp>
        <p:nvSpPr>
          <p:cNvPr id="6152" name="Rectangle 7"/>
          <p:cNvSpPr>
            <a:spLocks noGrp="1" noChangeArrowheads="1"/>
          </p:cNvSpPr>
          <p:nvPr>
            <p:ph type="ctrTitle" hasCustomPrompt="1"/>
          </p:nvPr>
        </p:nvSpPr>
        <p:spPr>
          <a:xfrm>
            <a:off x="1259021" y="1281955"/>
            <a:ext cx="6666300" cy="1237130"/>
          </a:xfrm>
          <a:noFill/>
          <a:effectLst/>
        </p:spPr>
        <p:txBody>
          <a:bodyPr/>
          <a:lstStyle>
            <a:lvl1pPr algn="ctr">
              <a:defRPr sz="2800" b="0" baseline="0" smtClean="0">
                <a:solidFill>
                  <a:schemeClr val="tx1"/>
                </a:solidFill>
                <a:effectLst/>
                <a:latin typeface="Arial" panose="020B0604020202020204" pitchFamily="34" charset="0"/>
                <a:cs typeface="Arial" panose="020B0604020202020204" pitchFamily="34" charset="0"/>
              </a:defRPr>
            </a:lvl1pPr>
          </a:lstStyle>
          <a:p>
            <a:pPr lvl="0"/>
            <a:r>
              <a:rPr lang="es-ES" altLang="es-ES" noProof="0" dirty="0"/>
              <a:t>Haga clic para modificar el título</a:t>
            </a:r>
          </a:p>
        </p:txBody>
      </p:sp>
      <p:sp>
        <p:nvSpPr>
          <p:cNvPr id="7" name="Rectangle 4"/>
          <p:cNvSpPr>
            <a:spLocks noChangeArrowheads="1"/>
          </p:cNvSpPr>
          <p:nvPr userDrawn="1"/>
        </p:nvSpPr>
        <p:spPr bwMode="auto">
          <a:xfrm>
            <a:off x="2604304" y="4801710"/>
            <a:ext cx="6370902" cy="1367429"/>
          </a:xfrm>
          <a:prstGeom prst="rect">
            <a:avLst/>
          </a:prstGeom>
          <a:noFill/>
          <a:ln>
            <a:noFill/>
          </a:ln>
          <a:effectLst/>
          <a:extLst/>
        </p:spPr>
        <p:txBody>
          <a:bodyPr wrap="square" lIns="26195" tIns="25592" rIns="26195" bIns="25592" anchor="b">
            <a:spAutoFit/>
          </a:bodyPr>
          <a:lstStyle>
            <a:lvl1pPr algn="l" defTabSz="828675">
              <a:defRPr>
                <a:solidFill>
                  <a:schemeClr val="tx1"/>
                </a:solidFill>
                <a:latin typeface="Arial" pitchFamily="34" charset="0"/>
              </a:defRPr>
            </a:lvl1pPr>
            <a:lvl2pPr marL="674688" indent="-260350" algn="l" defTabSz="828675">
              <a:defRPr>
                <a:solidFill>
                  <a:schemeClr val="tx1"/>
                </a:solidFill>
                <a:latin typeface="Arial" pitchFamily="34" charset="0"/>
              </a:defRPr>
            </a:lvl2pPr>
            <a:lvl3pPr marL="1036638" indent="-207963" algn="l" defTabSz="828675">
              <a:defRPr>
                <a:solidFill>
                  <a:schemeClr val="tx1"/>
                </a:solidFill>
                <a:latin typeface="Arial" pitchFamily="34" charset="0"/>
              </a:defRPr>
            </a:lvl3pPr>
            <a:lvl4pPr marL="1450975" indent="-206375" algn="l" defTabSz="828675">
              <a:defRPr>
                <a:solidFill>
                  <a:schemeClr val="tx1"/>
                </a:solidFill>
                <a:latin typeface="Arial" pitchFamily="34" charset="0"/>
              </a:defRPr>
            </a:lvl4pPr>
            <a:lvl5pPr marL="1866900" indent="-207963" algn="l" defTabSz="828675">
              <a:defRPr>
                <a:solidFill>
                  <a:schemeClr val="tx1"/>
                </a:solidFill>
                <a:latin typeface="Arial" pitchFamily="34" charset="0"/>
              </a:defRPr>
            </a:lvl5pPr>
            <a:lvl6pPr marL="23241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6pPr>
            <a:lvl7pPr marL="27813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7pPr>
            <a:lvl8pPr marL="32385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8pPr>
            <a:lvl9pPr marL="36957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9pPr>
          </a:lstStyle>
          <a:p>
            <a:pPr marL="674688" marR="0" lvl="1" indent="-260350" algn="r" defTabSz="828675" rtl="0" eaLnBrk="1" fontAlgn="auto" latinLnBrk="0" hangingPunct="1">
              <a:lnSpc>
                <a:spcPct val="100000"/>
              </a:lnSpc>
              <a:spcBef>
                <a:spcPts val="0"/>
              </a:spcBef>
              <a:spcAft>
                <a:spcPts val="0"/>
              </a:spcAft>
              <a:buClrTx/>
              <a:buSzTx/>
              <a:buFontTx/>
              <a:buNone/>
              <a:tabLst/>
              <a:defRPr/>
            </a:pPr>
            <a:r>
              <a:rPr lang="en-US" altLang="de-DE" sz="1800" b="0" kern="1200" dirty="0">
                <a:ln>
                  <a:noFill/>
                </a:ln>
                <a:solidFill>
                  <a:schemeClr val="tx2"/>
                </a:solidFill>
                <a:effectLst/>
                <a:latin typeface="Arial" panose="020B0604020202020204" pitchFamily="34" charset="0"/>
                <a:ea typeface="ＭＳ Ｐゴシック"/>
                <a:cs typeface="Arial" panose="020B0604020202020204" pitchFamily="34" charset="0"/>
              </a:rPr>
              <a:t>CONFIDENCE Final Dissemination Workshop</a:t>
            </a:r>
          </a:p>
          <a:p>
            <a:pPr marL="674688" marR="0" lvl="1" indent="-260350" algn="r" defTabSz="828675" rtl="0" eaLnBrk="1" fontAlgn="auto" latinLnBrk="0" hangingPunct="1">
              <a:lnSpc>
                <a:spcPct val="100000"/>
              </a:lnSpc>
              <a:spcBef>
                <a:spcPts val="0"/>
              </a:spcBef>
              <a:spcAft>
                <a:spcPts val="0"/>
              </a:spcAft>
              <a:buClrTx/>
              <a:buSzTx/>
              <a:buFontTx/>
              <a:buNone/>
              <a:tabLst/>
              <a:defRPr/>
            </a:pPr>
            <a:endParaRPr lang="en-US" altLang="de-DE" sz="1800" b="0" kern="1200" dirty="0">
              <a:ln>
                <a:noFill/>
              </a:ln>
              <a:solidFill>
                <a:schemeClr val="tx2"/>
              </a:solidFill>
              <a:effectLst/>
              <a:latin typeface="Arial" panose="020B0604020202020204" pitchFamily="34" charset="0"/>
              <a:ea typeface="ＭＳ Ｐゴシック"/>
              <a:cs typeface="Arial" panose="020B0604020202020204" pitchFamily="34" charset="0"/>
            </a:endParaRPr>
          </a:p>
          <a:p>
            <a:pPr lvl="1" algn="r">
              <a:defRPr/>
            </a:pPr>
            <a:r>
              <a:rPr lang="en-US" altLang="es-ES" sz="1800" b="0" noProof="0" dirty="0">
                <a:ln>
                  <a:noFill/>
                </a:ln>
                <a:solidFill>
                  <a:schemeClr val="tx2"/>
                </a:solidFill>
                <a:effectLst/>
                <a:latin typeface="Arial" panose="020B0604020202020204" pitchFamily="34" charset="0"/>
                <a:ea typeface="ＭＳ Ｐゴシック"/>
                <a:cs typeface="Arial" panose="020B0604020202020204" pitchFamily="34" charset="0"/>
              </a:rPr>
              <a:t>Coping with uncertainties for improved modelling</a:t>
            </a:r>
            <a:r>
              <a:rPr lang="en-US" altLang="es-ES" sz="1800" b="0" baseline="0" noProof="0" dirty="0">
                <a:ln>
                  <a:noFill/>
                </a:ln>
                <a:solidFill>
                  <a:schemeClr val="tx2"/>
                </a:solidFill>
                <a:effectLst/>
                <a:latin typeface="Arial" panose="020B0604020202020204" pitchFamily="34" charset="0"/>
                <a:ea typeface="ＭＳ Ｐゴシック"/>
                <a:cs typeface="Arial" panose="020B0604020202020204" pitchFamily="34" charset="0"/>
              </a:rPr>
              <a:t> </a:t>
            </a:r>
            <a:r>
              <a:rPr lang="en-US" altLang="es-ES" sz="1800" b="0" noProof="0" dirty="0">
                <a:ln>
                  <a:noFill/>
                </a:ln>
                <a:solidFill>
                  <a:schemeClr val="tx2"/>
                </a:solidFill>
                <a:effectLst/>
                <a:latin typeface="Arial" panose="020B0604020202020204" pitchFamily="34" charset="0"/>
                <a:ea typeface="ＭＳ Ｐゴシック"/>
                <a:cs typeface="Arial" panose="020B0604020202020204" pitchFamily="34" charset="0"/>
              </a:rPr>
              <a:t>and decision making in nuclear emergencies</a:t>
            </a:r>
          </a:p>
          <a:p>
            <a:pPr lvl="1" algn="r">
              <a:defRPr/>
            </a:pPr>
            <a:r>
              <a:rPr lang="en-US" altLang="es-ES" sz="1350" b="0" baseline="0" noProof="0" dirty="0">
                <a:ln>
                  <a:noFill/>
                </a:ln>
                <a:solidFill>
                  <a:schemeClr val="tx2"/>
                </a:solidFill>
                <a:effectLst/>
                <a:latin typeface="Arial" panose="020B0604020202020204" pitchFamily="34" charset="0"/>
                <a:ea typeface="ＭＳ Ｐゴシック"/>
                <a:cs typeface="Arial" panose="020B0604020202020204" pitchFamily="34" charset="0"/>
              </a:rPr>
              <a:t>2 - 5 December 2019. Bratislava, Slovakia</a:t>
            </a:r>
            <a:endParaRPr lang="en-US" altLang="es-ES" sz="1800" b="0" noProof="0" dirty="0">
              <a:ln>
                <a:noFill/>
              </a:ln>
              <a:solidFill>
                <a:schemeClr val="tx2"/>
              </a:solidFill>
              <a:effectLst/>
              <a:latin typeface="Arial" panose="020B0604020202020204" pitchFamily="34" charset="0"/>
              <a:ea typeface="ＭＳ Ｐゴシック"/>
              <a:cs typeface="Arial" panose="020B0604020202020204" pitchFamily="34" charset="0"/>
            </a:endParaRPr>
          </a:p>
        </p:txBody>
      </p:sp>
      <p:grpSp>
        <p:nvGrpSpPr>
          <p:cNvPr id="4" name="3 Grupo"/>
          <p:cNvGrpSpPr/>
          <p:nvPr userDrawn="1"/>
        </p:nvGrpSpPr>
        <p:grpSpPr>
          <a:xfrm>
            <a:off x="116876" y="6400838"/>
            <a:ext cx="6976448" cy="375829"/>
            <a:chOff x="155834" y="6400837"/>
            <a:chExt cx="9301931" cy="375829"/>
          </a:xfrm>
        </p:grpSpPr>
        <p:pic>
          <p:nvPicPr>
            <p:cNvPr id="12" name="Grafik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55834" y="6400837"/>
              <a:ext cx="563575" cy="375829"/>
            </a:xfrm>
            <a:prstGeom prst="rect">
              <a:avLst/>
            </a:prstGeom>
          </p:spPr>
        </p:pic>
        <p:sp>
          <p:nvSpPr>
            <p:cNvPr id="13" name="Textfeld 6"/>
            <p:cNvSpPr txBox="1"/>
            <p:nvPr userDrawn="1"/>
          </p:nvSpPr>
          <p:spPr>
            <a:xfrm>
              <a:off x="725842" y="6442560"/>
              <a:ext cx="8731923" cy="250062"/>
            </a:xfrm>
            <a:prstGeom prst="rect">
              <a:avLst/>
            </a:prstGeom>
            <a:noFill/>
          </p:spPr>
          <p:txBody>
            <a:bodyPr wrap="square" lIns="121914" tIns="60957" rIns="121914" bIns="60957" rtlCol="0">
              <a:spAutoFit/>
            </a:bodyPr>
            <a:lstStyle/>
            <a:p>
              <a:pPr defTabSz="914355">
                <a:defRPr/>
              </a:pPr>
              <a:r>
                <a:rPr lang="en-GB" sz="825" dirty="0">
                  <a:solidFill>
                    <a:prstClr val="black"/>
                  </a:solidFill>
                  <a:latin typeface="Interstate-Regular" panose="02000603020000020004" pitchFamily="2" charset="0"/>
                </a:rPr>
                <a:t>This project has received funding from the </a:t>
              </a:r>
              <a:r>
                <a:rPr lang="en-GB" sz="825" dirty="0" err="1">
                  <a:solidFill>
                    <a:prstClr val="black"/>
                  </a:solidFill>
                  <a:latin typeface="Interstate-Regular" panose="02000603020000020004" pitchFamily="2" charset="0"/>
                </a:rPr>
                <a:t>Euratom</a:t>
              </a:r>
              <a:r>
                <a:rPr lang="en-GB" sz="825" dirty="0">
                  <a:solidFill>
                    <a:prstClr val="black"/>
                  </a:solidFill>
                  <a:latin typeface="Interstate-Regular" panose="02000603020000020004" pitchFamily="2" charset="0"/>
                </a:rPr>
                <a:t> research and training programme 2014-2018 under grant agreement No 662287</a:t>
              </a:r>
              <a:endParaRPr lang="en-GB" sz="825" dirty="0">
                <a:solidFill>
                  <a:prstClr val="black">
                    <a:tint val="75000"/>
                  </a:prstClr>
                </a:solidFill>
              </a:endParaRPr>
            </a:p>
          </p:txBody>
        </p:sp>
      </p:grpSp>
      <p:pic>
        <p:nvPicPr>
          <p:cNvPr id="14" name="19 Imagen" descr="Logo_CONFIDENCE_v2.pn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51012" y="142562"/>
            <a:ext cx="3423039" cy="1085810"/>
          </a:xfrm>
          <a:prstGeom prst="rect">
            <a:avLst/>
          </a:prstGeom>
        </p:spPr>
      </p:pic>
      <p:pic>
        <p:nvPicPr>
          <p:cNvPr id="16" name="Grafik 6"/>
          <p:cNvPicPr>
            <a:picLocks noChangeAspect="1" noChangeArrowheads="1"/>
          </p:cNvPicPr>
          <p:nvPr userDrawn="1"/>
        </p:nvPicPr>
        <p:blipFill>
          <a:blip r:embed="rId5" cstate="print">
            <a:extLst>
              <a:ext uri="{28A0092B-C50C-407E-A947-70E740481C1C}">
                <a14:useLocalDpi xmlns:a14="http://schemas.microsoft.com/office/drawing/2010/main"/>
              </a:ext>
            </a:extLst>
          </a:blip>
          <a:srcRect/>
          <a:stretch>
            <a:fillRect/>
          </a:stretch>
        </p:blipFill>
        <p:spPr bwMode="auto">
          <a:xfrm>
            <a:off x="6755093" y="336316"/>
            <a:ext cx="2107379" cy="698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8558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1 Marcador de pie de página"/>
          <p:cNvSpPr>
            <a:spLocks noGrp="1"/>
          </p:cNvSpPr>
          <p:nvPr>
            <p:ph type="ftr" sz="quarter" idx="10"/>
          </p:nvPr>
        </p:nvSpPr>
        <p:spPr/>
        <p:txBody>
          <a:bodyPr/>
          <a:lstStyle>
            <a:lvl1pPr>
              <a:defRPr sz="825"/>
            </a:lvl1pPr>
          </a:lstStyle>
          <a:p>
            <a:r>
              <a:rPr lang="en-US" sz="900"/>
              <a:t>CONFIDENCE Final Dissemination Workshop  02 - 05 December 2019. Bratislava, Slovakia </a:t>
            </a:r>
            <a:endParaRPr lang="en-US" sz="700" dirty="0"/>
          </a:p>
        </p:txBody>
      </p:sp>
      <p:sp>
        <p:nvSpPr>
          <p:cNvPr id="3" name="2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a:t>
            </a:fld>
            <a:endParaRPr lang="es-ES" b="1" dirty="0">
              <a:latin typeface="Arial" pitchFamily="34" charset="0"/>
            </a:endParaRPr>
          </a:p>
        </p:txBody>
      </p:sp>
    </p:spTree>
    <p:extLst>
      <p:ext uri="{BB962C8B-B14F-4D97-AF65-F5344CB8AC3E}">
        <p14:creationId xmlns:p14="http://schemas.microsoft.com/office/powerpoint/2010/main" val="1797988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236036" y="765776"/>
            <a:ext cx="3008160" cy="1063548"/>
          </a:xfrm>
        </p:spPr>
        <p:txBody>
          <a:bodyPr anchor="b"/>
          <a:lstStyle>
            <a:lvl1pPr algn="l">
              <a:defRPr sz="1350" b="1"/>
            </a:lvl1pPr>
          </a:lstStyle>
          <a:p>
            <a:r>
              <a:rPr lang="es-ES"/>
              <a:t>Haga clic para modificar el estilo de título del patrón</a:t>
            </a:r>
            <a:endParaRPr lang="en-GB" dirty="0"/>
          </a:p>
        </p:txBody>
      </p:sp>
      <p:sp>
        <p:nvSpPr>
          <p:cNvPr id="3" name="Inhaltsplatzhalter 2"/>
          <p:cNvSpPr>
            <a:spLocks noGrp="1"/>
          </p:cNvSpPr>
          <p:nvPr>
            <p:ph idx="1"/>
          </p:nvPr>
        </p:nvSpPr>
        <p:spPr>
          <a:xfrm>
            <a:off x="3353637" y="765776"/>
            <a:ext cx="5112000" cy="5468063"/>
          </a:xfrm>
        </p:spPr>
        <p:txBody>
          <a:bodyPr/>
          <a:lstStyle>
            <a:lvl1pPr>
              <a:defRPr sz="2175"/>
            </a:lvl1pPr>
            <a:lvl2pPr>
              <a:defRPr sz="1875"/>
            </a:lvl2pPr>
            <a:lvl3pPr>
              <a:defRPr sz="1650"/>
            </a:lvl3pPr>
            <a:lvl4pPr>
              <a:defRPr sz="1350"/>
            </a:lvl4pPr>
            <a:lvl5pPr>
              <a:defRPr sz="1350"/>
            </a:lvl5pPr>
            <a:lvl6pPr>
              <a:defRPr sz="1350"/>
            </a:lvl6pPr>
            <a:lvl7pPr>
              <a:defRPr sz="1350"/>
            </a:lvl7pPr>
            <a:lvl8pPr>
              <a:defRPr sz="1350"/>
            </a:lvl8pPr>
            <a:lvl9pPr>
              <a:defRPr sz="135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4" name="Textplatzhalter 3"/>
          <p:cNvSpPr>
            <a:spLocks noGrp="1"/>
          </p:cNvSpPr>
          <p:nvPr>
            <p:ph type="body" sz="half" idx="2"/>
          </p:nvPr>
        </p:nvSpPr>
        <p:spPr>
          <a:xfrm>
            <a:off x="236036" y="1923683"/>
            <a:ext cx="3008160" cy="4310161"/>
          </a:xfrm>
        </p:spPr>
        <p:txBody>
          <a:bodyPr/>
          <a:lstStyle>
            <a:lvl1pPr marL="0" indent="0">
              <a:buNone/>
              <a:defRPr sz="975"/>
            </a:lvl1pPr>
            <a:lvl2pPr marL="311037" indent="0">
              <a:buNone/>
              <a:defRPr sz="825"/>
            </a:lvl2pPr>
            <a:lvl3pPr marL="622073" indent="0">
              <a:buNone/>
              <a:defRPr sz="675"/>
            </a:lvl3pPr>
            <a:lvl4pPr marL="933111" indent="0">
              <a:buNone/>
              <a:defRPr sz="600"/>
            </a:lvl4pPr>
            <a:lvl5pPr marL="1244147" indent="0">
              <a:buNone/>
              <a:defRPr sz="600"/>
            </a:lvl5pPr>
            <a:lvl6pPr marL="1555184" indent="0">
              <a:buNone/>
              <a:defRPr sz="600"/>
            </a:lvl6pPr>
            <a:lvl7pPr marL="1866221" indent="0">
              <a:buNone/>
              <a:defRPr sz="600"/>
            </a:lvl7pPr>
            <a:lvl8pPr marL="2177258" indent="0">
              <a:buNone/>
              <a:defRPr sz="600"/>
            </a:lvl8pPr>
            <a:lvl9pPr marL="2488295" indent="0">
              <a:buNone/>
              <a:defRPr sz="600"/>
            </a:lvl9pPr>
          </a:lstStyle>
          <a:p>
            <a:pPr lvl="0"/>
            <a:r>
              <a:rPr lang="es-ES"/>
              <a:t>Editar el estilo de texto del patrón</a:t>
            </a:r>
          </a:p>
        </p:txBody>
      </p:sp>
      <p:sp>
        <p:nvSpPr>
          <p:cNvPr id="5" name="4 Marcador de pie de página"/>
          <p:cNvSpPr>
            <a:spLocks noGrp="1"/>
          </p:cNvSpPr>
          <p:nvPr>
            <p:ph type="ftr" sz="quarter" idx="10"/>
          </p:nvPr>
        </p:nvSpPr>
        <p:spPr/>
        <p:txBody>
          <a:bodyPr/>
          <a:lstStyle>
            <a:lvl1pPr>
              <a:defRPr sz="825"/>
            </a:lvl1pPr>
          </a:lstStyle>
          <a:p>
            <a:r>
              <a:rPr lang="en-US" sz="900"/>
              <a:t>CONFIDENCE Final Dissemination Workshop  02 - 05 December 2019. Bratislava, Slovakia </a:t>
            </a:r>
            <a:endParaRPr lang="en-US" sz="700" dirty="0"/>
          </a:p>
        </p:txBody>
      </p:sp>
      <p:sp>
        <p:nvSpPr>
          <p:cNvPr id="6" name="5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a:t>
            </a:fld>
            <a:endParaRPr lang="es-ES" b="1" dirty="0">
              <a:latin typeface="Arial" pitchFamily="34" charset="0"/>
            </a:endParaRPr>
          </a:p>
        </p:txBody>
      </p:sp>
    </p:spTree>
    <p:extLst>
      <p:ext uri="{BB962C8B-B14F-4D97-AF65-F5344CB8AC3E}">
        <p14:creationId xmlns:p14="http://schemas.microsoft.com/office/powerpoint/2010/main" val="42716246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801" y="4617126"/>
            <a:ext cx="5486400" cy="567420"/>
          </a:xfrm>
        </p:spPr>
        <p:txBody>
          <a:bodyPr anchor="b"/>
          <a:lstStyle>
            <a:lvl1pPr algn="l">
              <a:defRPr sz="1350" b="1"/>
            </a:lvl1pPr>
          </a:lstStyle>
          <a:p>
            <a:r>
              <a:rPr lang="es-ES"/>
              <a:t>Haga clic para modificar el estilo de título del patrón</a:t>
            </a:r>
            <a:endParaRPr lang="en-GB"/>
          </a:p>
        </p:txBody>
      </p:sp>
      <p:sp>
        <p:nvSpPr>
          <p:cNvPr id="3" name="Bildplatzhalter 2"/>
          <p:cNvSpPr>
            <a:spLocks noGrp="1"/>
          </p:cNvSpPr>
          <p:nvPr>
            <p:ph type="pic" idx="1"/>
          </p:nvPr>
        </p:nvSpPr>
        <p:spPr>
          <a:xfrm>
            <a:off x="1792801" y="690644"/>
            <a:ext cx="5486400" cy="3888956"/>
          </a:xfrm>
        </p:spPr>
        <p:txBody>
          <a:bodyPr/>
          <a:lstStyle>
            <a:lvl1pPr marL="0" indent="0">
              <a:buNone/>
              <a:defRPr sz="2175"/>
            </a:lvl1pPr>
            <a:lvl2pPr marL="311037" indent="0">
              <a:buNone/>
              <a:defRPr sz="1875"/>
            </a:lvl2pPr>
            <a:lvl3pPr marL="622073" indent="0">
              <a:buNone/>
              <a:defRPr sz="1650"/>
            </a:lvl3pPr>
            <a:lvl4pPr marL="933111" indent="0">
              <a:buNone/>
              <a:defRPr sz="1350"/>
            </a:lvl4pPr>
            <a:lvl5pPr marL="1244147" indent="0">
              <a:buNone/>
              <a:defRPr sz="1350"/>
            </a:lvl5pPr>
            <a:lvl6pPr marL="1555184" indent="0">
              <a:buNone/>
              <a:defRPr sz="1350"/>
            </a:lvl6pPr>
            <a:lvl7pPr marL="1866221" indent="0">
              <a:buNone/>
              <a:defRPr sz="1350"/>
            </a:lvl7pPr>
            <a:lvl8pPr marL="2177258" indent="0">
              <a:buNone/>
              <a:defRPr sz="1350"/>
            </a:lvl8pPr>
            <a:lvl9pPr marL="2488295" indent="0">
              <a:buNone/>
              <a:defRPr sz="1350"/>
            </a:lvl9pPr>
          </a:lstStyle>
          <a:p>
            <a:pPr lvl="0"/>
            <a:r>
              <a:rPr lang="es-ES" noProof="0"/>
              <a:t>Haga clic en el icono para agregar una imagen</a:t>
            </a:r>
            <a:endParaRPr lang="en-GB" noProof="0"/>
          </a:p>
        </p:txBody>
      </p:sp>
      <p:sp>
        <p:nvSpPr>
          <p:cNvPr id="4" name="Textplatzhalter 3"/>
          <p:cNvSpPr>
            <a:spLocks noGrp="1"/>
          </p:cNvSpPr>
          <p:nvPr>
            <p:ph type="body" sz="half" idx="2"/>
          </p:nvPr>
        </p:nvSpPr>
        <p:spPr>
          <a:xfrm>
            <a:off x="1792801" y="5259598"/>
            <a:ext cx="5486400" cy="805044"/>
          </a:xfrm>
        </p:spPr>
        <p:txBody>
          <a:bodyPr/>
          <a:lstStyle>
            <a:lvl1pPr marL="0" indent="0">
              <a:buNone/>
              <a:defRPr sz="975"/>
            </a:lvl1pPr>
            <a:lvl2pPr marL="311037" indent="0">
              <a:buNone/>
              <a:defRPr sz="825"/>
            </a:lvl2pPr>
            <a:lvl3pPr marL="622073" indent="0">
              <a:buNone/>
              <a:defRPr sz="675"/>
            </a:lvl3pPr>
            <a:lvl4pPr marL="933111" indent="0">
              <a:buNone/>
              <a:defRPr sz="600"/>
            </a:lvl4pPr>
            <a:lvl5pPr marL="1244147" indent="0">
              <a:buNone/>
              <a:defRPr sz="600"/>
            </a:lvl5pPr>
            <a:lvl6pPr marL="1555184" indent="0">
              <a:buNone/>
              <a:defRPr sz="600"/>
            </a:lvl6pPr>
            <a:lvl7pPr marL="1866221" indent="0">
              <a:buNone/>
              <a:defRPr sz="600"/>
            </a:lvl7pPr>
            <a:lvl8pPr marL="2177258" indent="0">
              <a:buNone/>
              <a:defRPr sz="600"/>
            </a:lvl8pPr>
            <a:lvl9pPr marL="2488295" indent="0">
              <a:buNone/>
              <a:defRPr sz="600"/>
            </a:lvl9pPr>
          </a:lstStyle>
          <a:p>
            <a:pPr lvl="0"/>
            <a:r>
              <a:rPr lang="es-ES"/>
              <a:t>Editar el estilo de texto del patrón</a:t>
            </a:r>
          </a:p>
        </p:txBody>
      </p:sp>
      <p:sp>
        <p:nvSpPr>
          <p:cNvPr id="5" name="4 Marcador de pie de página"/>
          <p:cNvSpPr>
            <a:spLocks noGrp="1"/>
          </p:cNvSpPr>
          <p:nvPr>
            <p:ph type="ftr" sz="quarter" idx="10"/>
          </p:nvPr>
        </p:nvSpPr>
        <p:spPr/>
        <p:txBody>
          <a:bodyPr/>
          <a:lstStyle>
            <a:lvl1pPr>
              <a:defRPr sz="825"/>
            </a:lvl1pPr>
          </a:lstStyle>
          <a:p>
            <a:r>
              <a:rPr lang="en-US" sz="900"/>
              <a:t>CONFIDENCE Final Dissemination Workshop  02 - 05 December 2019. Bratislava, Slovakia </a:t>
            </a:r>
            <a:endParaRPr lang="en-US" sz="700" dirty="0"/>
          </a:p>
        </p:txBody>
      </p:sp>
      <p:sp>
        <p:nvSpPr>
          <p:cNvPr id="6" name="5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a:t>
            </a:fld>
            <a:endParaRPr lang="es-ES" b="1" dirty="0">
              <a:latin typeface="Arial" pitchFamily="34" charset="0"/>
            </a:endParaRPr>
          </a:p>
        </p:txBody>
      </p:sp>
    </p:spTree>
    <p:extLst>
      <p:ext uri="{BB962C8B-B14F-4D97-AF65-F5344CB8AC3E}">
        <p14:creationId xmlns:p14="http://schemas.microsoft.com/office/powerpoint/2010/main" val="35782396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a:t>Haga clic para modificar el estilo de título del patrón</a:t>
            </a:r>
            <a:endParaRPr lang="en-GB"/>
          </a:p>
        </p:txBody>
      </p:sp>
      <p:sp>
        <p:nvSpPr>
          <p:cNvPr id="3" name="Vertikaler Textplatzhalter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4" name="3 Marcador de pie de página"/>
          <p:cNvSpPr>
            <a:spLocks noGrp="1"/>
          </p:cNvSpPr>
          <p:nvPr>
            <p:ph type="ftr" sz="quarter" idx="10"/>
          </p:nvPr>
        </p:nvSpPr>
        <p:spPr/>
        <p:txBody>
          <a:bodyPr/>
          <a:lstStyle>
            <a:lvl1pPr>
              <a:defRPr sz="825"/>
            </a:lvl1pPr>
          </a:lstStyle>
          <a:p>
            <a:r>
              <a:rPr lang="en-US" sz="900"/>
              <a:t>CONFIDENCE Final Dissemination Workshop  02 - 05 December 2019. Bratislava, Slovakia </a:t>
            </a:r>
            <a:endParaRPr lang="en-US" sz="700"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a:t>
            </a:fld>
            <a:endParaRPr lang="es-ES" b="1" dirty="0">
              <a:latin typeface="Arial" pitchFamily="34" charset="0"/>
            </a:endParaRPr>
          </a:p>
        </p:txBody>
      </p:sp>
    </p:spTree>
    <p:extLst>
      <p:ext uri="{BB962C8B-B14F-4D97-AF65-F5344CB8AC3E}">
        <p14:creationId xmlns:p14="http://schemas.microsoft.com/office/powerpoint/2010/main" val="41007401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276769" y="739563"/>
            <a:ext cx="2056320" cy="5471135"/>
          </a:xfrm>
        </p:spPr>
        <p:txBody>
          <a:bodyPr vert="eaVert"/>
          <a:lstStyle/>
          <a:p>
            <a:r>
              <a:rPr lang="es-ES"/>
              <a:t>Haga clic para modificar el estilo de título del patrón</a:t>
            </a:r>
            <a:endParaRPr lang="en-GB"/>
          </a:p>
        </p:txBody>
      </p:sp>
      <p:sp>
        <p:nvSpPr>
          <p:cNvPr id="3" name="Vertikaler Textplatzhalter 2"/>
          <p:cNvSpPr>
            <a:spLocks noGrp="1"/>
          </p:cNvSpPr>
          <p:nvPr>
            <p:ph type="body" orient="vert" idx="1"/>
          </p:nvPr>
        </p:nvSpPr>
        <p:spPr>
          <a:xfrm>
            <a:off x="157676" y="739563"/>
            <a:ext cx="6032160" cy="5471135"/>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4" name="3 Marcador de pie de página"/>
          <p:cNvSpPr>
            <a:spLocks noGrp="1"/>
          </p:cNvSpPr>
          <p:nvPr>
            <p:ph type="ftr" sz="quarter" idx="10"/>
          </p:nvPr>
        </p:nvSpPr>
        <p:spPr/>
        <p:txBody>
          <a:bodyPr/>
          <a:lstStyle>
            <a:lvl1pPr>
              <a:defRPr sz="825"/>
            </a:lvl1pPr>
          </a:lstStyle>
          <a:p>
            <a:r>
              <a:rPr lang="en-US" sz="900"/>
              <a:t>CONFIDENCE Final Dissemination Workshop  02 - 05 December 2019. Bratislava, Slovakia </a:t>
            </a:r>
            <a:endParaRPr lang="en-US" sz="700"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a:t>
            </a:fld>
            <a:endParaRPr lang="es-ES" b="1" dirty="0">
              <a:latin typeface="Arial" pitchFamily="34" charset="0"/>
            </a:endParaRPr>
          </a:p>
        </p:txBody>
      </p:sp>
    </p:spTree>
    <p:extLst>
      <p:ext uri="{BB962C8B-B14F-4D97-AF65-F5344CB8AC3E}">
        <p14:creationId xmlns:p14="http://schemas.microsoft.com/office/powerpoint/2010/main" val="13802697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Contraportada_2">
    <p:spTree>
      <p:nvGrpSpPr>
        <p:cNvPr id="1" name=""/>
        <p:cNvGrpSpPr/>
        <p:nvPr/>
      </p:nvGrpSpPr>
      <p:grpSpPr>
        <a:xfrm>
          <a:off x="0" y="0"/>
          <a:ext cx="0" cy="0"/>
          <a:chOff x="0" y="0"/>
          <a:chExt cx="0" cy="0"/>
        </a:xfrm>
      </p:grpSpPr>
      <p:pic>
        <p:nvPicPr>
          <p:cNvPr id="9" name="Picture 9" descr="II_rahmen_neu_titel"/>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12700"/>
            <a:ext cx="9144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0" y="0"/>
            <a:ext cx="9144000" cy="6858000"/>
          </a:xfrm>
          <a:prstGeom prst="rect">
            <a:avLst/>
          </a:prstGeom>
          <a:noFill/>
          <a:ln w="1800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2209" tIns="31105" rIns="62209" bIns="31105" anchor="ctr"/>
          <a:lstStyle/>
          <a:p>
            <a:pPr marL="0" marR="0" lvl="0" indent="0" algn="l" defTabSz="244084" rtl="0" eaLnBrk="1" fontAlgn="base" latinLnBrk="0" hangingPunct="0">
              <a:lnSpc>
                <a:spcPct val="93000"/>
              </a:lnSpc>
              <a:spcBef>
                <a:spcPct val="0"/>
              </a:spcBef>
              <a:spcAft>
                <a:spcPct val="0"/>
              </a:spcAft>
              <a:buClr>
                <a:srgbClr val="000000"/>
              </a:buClr>
              <a:buSzPct val="100000"/>
              <a:buFont typeface="Times New Roman" pitchFamily="18" charset="0"/>
              <a:buNone/>
              <a:tabLst/>
              <a:defRPr/>
            </a:pPr>
            <a:endParaRPr kumimoji="0" lang="es-ES" altLang="es-ES" sz="1200" b="0" i="0" u="none" strike="noStrike" kern="1200" cap="none" spc="0" normalizeH="0" baseline="0" noProof="0" dirty="0">
              <a:ln>
                <a:noFill/>
              </a:ln>
              <a:solidFill>
                <a:prstClr val="black"/>
              </a:solidFill>
              <a:effectLst/>
              <a:uLnTx/>
              <a:uFillTx/>
              <a:latin typeface="Arial" pitchFamily="34" charset="0"/>
              <a:ea typeface="+mn-ea"/>
              <a:cs typeface="+mn-cs"/>
            </a:endParaRPr>
          </a:p>
        </p:txBody>
      </p:sp>
      <p:sp>
        <p:nvSpPr>
          <p:cNvPr id="6150" name="Rectangle 5"/>
          <p:cNvSpPr>
            <a:spLocks noGrp="1" noChangeArrowheads="1"/>
          </p:cNvSpPr>
          <p:nvPr>
            <p:ph type="subTitle" idx="1"/>
          </p:nvPr>
        </p:nvSpPr>
        <p:spPr>
          <a:xfrm>
            <a:off x="1674000" y="4297272"/>
            <a:ext cx="5796000" cy="576000"/>
          </a:xfrm>
          <a:effectLst/>
          <a:extLst>
            <a:ext uri="{AF507438-7753-43E0-B8FC-AC1667EBCBE1}">
              <a14:hiddenEffects xmlns:a14="http://schemas.microsoft.com/office/drawing/2010/main">
                <a:effectLst>
                  <a:outerShdw dist="28398" dir="1593903" algn="ctr" rotWithShape="0">
                    <a:srgbClr val="C0C0C0"/>
                  </a:outerShdw>
                </a:effectLst>
              </a14:hiddenEffects>
            </a:ext>
          </a:extLst>
        </p:spPr>
        <p:txBody>
          <a:bodyPr anchor="ctr" anchorCtr="0"/>
          <a:lstStyle>
            <a:lvl1pPr marL="0" indent="0" algn="ctr">
              <a:buFontTx/>
              <a:buNone/>
              <a:defRPr lang="en-GB" altLang="es-ES" sz="1500" b="0" noProof="0" dirty="0" smtClean="0">
                <a:solidFill>
                  <a:srgbClr val="2E74B5"/>
                </a:solidFill>
                <a:latin typeface="Arial" panose="020B0604020202020204" pitchFamily="34" charset="0"/>
                <a:ea typeface="+mn-ea"/>
                <a:cs typeface="Arial" panose="020B0604020202020204" pitchFamily="34" charset="0"/>
              </a:defRPr>
            </a:lvl1pPr>
          </a:lstStyle>
          <a:p>
            <a:pPr marL="0" lvl="0" indent="0" algn="ctr" defTabSz="244078" rtl="0" eaLnBrk="1" fontAlgn="base" hangingPunct="1">
              <a:lnSpc>
                <a:spcPct val="93000"/>
              </a:lnSpc>
              <a:spcBef>
                <a:spcPct val="0"/>
              </a:spcBef>
              <a:spcAft>
                <a:spcPts val="970"/>
              </a:spcAft>
              <a:buClr>
                <a:srgbClr val="000000"/>
              </a:buClr>
              <a:buSzPct val="100000"/>
              <a:buFontTx/>
              <a:buNone/>
            </a:pPr>
            <a:r>
              <a:rPr lang="es-ES" altLang="es-ES" noProof="0"/>
              <a:t>Haga clic para editar el estilo de subtítulo del patrón</a:t>
            </a:r>
            <a:endParaRPr lang="en-GB" altLang="es-ES" noProof="0" dirty="0"/>
          </a:p>
        </p:txBody>
      </p:sp>
      <p:sp>
        <p:nvSpPr>
          <p:cNvPr id="6152" name="Rectangle 7"/>
          <p:cNvSpPr>
            <a:spLocks noGrp="1" noChangeArrowheads="1"/>
          </p:cNvSpPr>
          <p:nvPr>
            <p:ph type="ctrTitle" hasCustomPrompt="1"/>
          </p:nvPr>
        </p:nvSpPr>
        <p:spPr>
          <a:xfrm>
            <a:off x="700200" y="2216099"/>
            <a:ext cx="7743600" cy="651600"/>
          </a:xfrm>
          <a:noFill/>
          <a:effectLst/>
        </p:spPr>
        <p:txBody>
          <a:bodyPr lIns="0"/>
          <a:lstStyle>
            <a:lvl1pPr algn="ctr">
              <a:defRPr sz="1800" b="0" baseline="0" smtClean="0">
                <a:solidFill>
                  <a:schemeClr val="tx1"/>
                </a:solidFill>
                <a:effectLst/>
                <a:latin typeface="Arial" panose="020B0604020202020204" pitchFamily="34" charset="0"/>
                <a:cs typeface="Arial" panose="020B0604020202020204" pitchFamily="34" charset="0"/>
              </a:defRPr>
            </a:lvl1pPr>
          </a:lstStyle>
          <a:p>
            <a:pPr lvl="0"/>
            <a:r>
              <a:rPr lang="es-ES" altLang="es-ES" noProof="0" dirty="0"/>
              <a:t>Haga clic para modificar el título</a:t>
            </a:r>
          </a:p>
        </p:txBody>
      </p:sp>
      <p:sp>
        <p:nvSpPr>
          <p:cNvPr id="7" name="Rectangle 4"/>
          <p:cNvSpPr>
            <a:spLocks noChangeArrowheads="1"/>
          </p:cNvSpPr>
          <p:nvPr userDrawn="1"/>
        </p:nvSpPr>
        <p:spPr bwMode="auto">
          <a:xfrm>
            <a:off x="150128" y="113121"/>
            <a:ext cx="6215332" cy="1282790"/>
          </a:xfrm>
          <a:prstGeom prst="rect">
            <a:avLst/>
          </a:prstGeom>
          <a:noFill/>
          <a:ln>
            <a:noFill/>
          </a:ln>
          <a:effectLst/>
          <a:extLst/>
        </p:spPr>
        <p:txBody>
          <a:bodyPr wrap="square" lIns="180000" tIns="25592" rIns="0" bIns="25592" anchor="b">
            <a:spAutoFit/>
          </a:bodyPr>
          <a:lstStyle>
            <a:lvl1pPr algn="l" defTabSz="828675">
              <a:defRPr>
                <a:solidFill>
                  <a:schemeClr val="tx1"/>
                </a:solidFill>
                <a:latin typeface="Arial" pitchFamily="34" charset="0"/>
              </a:defRPr>
            </a:lvl1pPr>
            <a:lvl2pPr marL="674688" indent="-260350" algn="l" defTabSz="828675">
              <a:defRPr>
                <a:solidFill>
                  <a:schemeClr val="tx1"/>
                </a:solidFill>
                <a:latin typeface="Arial" pitchFamily="34" charset="0"/>
              </a:defRPr>
            </a:lvl2pPr>
            <a:lvl3pPr marL="1036638" indent="-207963" algn="l" defTabSz="828675">
              <a:defRPr>
                <a:solidFill>
                  <a:schemeClr val="tx1"/>
                </a:solidFill>
                <a:latin typeface="Arial" pitchFamily="34" charset="0"/>
              </a:defRPr>
            </a:lvl3pPr>
            <a:lvl4pPr marL="1450975" indent="-206375" algn="l" defTabSz="828675">
              <a:defRPr>
                <a:solidFill>
                  <a:schemeClr val="tx1"/>
                </a:solidFill>
                <a:latin typeface="Arial" pitchFamily="34" charset="0"/>
              </a:defRPr>
            </a:lvl4pPr>
            <a:lvl5pPr marL="1866900" indent="-207963" algn="l" defTabSz="828675">
              <a:defRPr>
                <a:solidFill>
                  <a:schemeClr val="tx1"/>
                </a:solidFill>
                <a:latin typeface="Arial" pitchFamily="34" charset="0"/>
              </a:defRPr>
            </a:lvl5pPr>
            <a:lvl6pPr marL="23241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6pPr>
            <a:lvl7pPr marL="27813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7pPr>
            <a:lvl8pPr marL="32385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8pPr>
            <a:lvl9pPr marL="36957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9pPr>
          </a:lstStyle>
          <a:p>
            <a:pPr marL="0" marR="0" lvl="1" indent="0" algn="l" defTabSz="828675" rtl="0" eaLnBrk="1" fontAlgn="auto" latinLnBrk="0" hangingPunct="1">
              <a:lnSpc>
                <a:spcPct val="100000"/>
              </a:lnSpc>
              <a:spcBef>
                <a:spcPts val="0"/>
              </a:spcBef>
              <a:spcAft>
                <a:spcPts val="0"/>
              </a:spcAft>
              <a:buClrTx/>
              <a:buSzTx/>
              <a:buFontTx/>
              <a:buNone/>
              <a:tabLst/>
              <a:defRPr/>
            </a:pPr>
            <a:r>
              <a:rPr lang="en-US" altLang="de-DE" sz="1400" b="0" kern="1200" dirty="0">
                <a:ln>
                  <a:noFill/>
                </a:ln>
                <a:solidFill>
                  <a:schemeClr val="tx2"/>
                </a:solidFill>
                <a:effectLst/>
                <a:latin typeface="Arial" panose="020B0604020202020204" pitchFamily="34" charset="0"/>
                <a:ea typeface="ＭＳ Ｐゴシック"/>
                <a:cs typeface="Arial" panose="020B0604020202020204" pitchFamily="34" charset="0"/>
              </a:rPr>
              <a:t>CONFIDENCE Final</a:t>
            </a:r>
            <a:r>
              <a:rPr lang="en-US" altLang="de-DE" sz="1400" b="0" kern="1200" baseline="0" dirty="0">
                <a:ln>
                  <a:noFill/>
                </a:ln>
                <a:solidFill>
                  <a:schemeClr val="tx2"/>
                </a:solidFill>
                <a:effectLst/>
                <a:latin typeface="Arial" panose="020B0604020202020204" pitchFamily="34" charset="0"/>
                <a:ea typeface="ＭＳ Ｐゴシック"/>
                <a:cs typeface="Arial" panose="020B0604020202020204" pitchFamily="34" charset="0"/>
              </a:rPr>
              <a:t> Dissemination Workshop </a:t>
            </a:r>
            <a:endParaRPr lang="en-US" altLang="de-DE" sz="1400" b="0" kern="1200" dirty="0">
              <a:ln>
                <a:noFill/>
              </a:ln>
              <a:solidFill>
                <a:schemeClr val="tx2"/>
              </a:solidFill>
              <a:effectLst/>
              <a:latin typeface="Arial" panose="020B0604020202020204" pitchFamily="34" charset="0"/>
              <a:ea typeface="ＭＳ Ｐゴシック"/>
              <a:cs typeface="Arial" panose="020B0604020202020204" pitchFamily="34" charset="0"/>
            </a:endParaRPr>
          </a:p>
          <a:p>
            <a:pPr marL="0" marR="0" lvl="1" indent="0" algn="l" defTabSz="828675" rtl="0" eaLnBrk="1" fontAlgn="auto" latinLnBrk="0" hangingPunct="1">
              <a:lnSpc>
                <a:spcPct val="100000"/>
              </a:lnSpc>
              <a:spcBef>
                <a:spcPts val="0"/>
              </a:spcBef>
              <a:spcAft>
                <a:spcPts val="0"/>
              </a:spcAft>
              <a:buClrTx/>
              <a:buSzTx/>
              <a:buFontTx/>
              <a:buNone/>
              <a:tabLst/>
              <a:defRPr/>
            </a:pPr>
            <a:endParaRPr lang="en-US" altLang="de-DE" sz="1400" b="0" kern="1200" dirty="0">
              <a:ln>
                <a:noFill/>
              </a:ln>
              <a:solidFill>
                <a:schemeClr val="tx2"/>
              </a:solidFill>
              <a:effectLst/>
              <a:latin typeface="Arial" panose="020B0604020202020204" pitchFamily="34" charset="0"/>
              <a:ea typeface="ＭＳ Ｐゴシック"/>
              <a:cs typeface="Arial" panose="020B0604020202020204" pitchFamily="34" charset="0"/>
            </a:endParaRPr>
          </a:p>
          <a:p>
            <a:pPr marL="0" lvl="1" indent="0" algn="l">
              <a:defRPr/>
            </a:pPr>
            <a:r>
              <a:rPr lang="en-US" altLang="es-ES" sz="1600" b="0" noProof="0" dirty="0">
                <a:ln>
                  <a:noFill/>
                </a:ln>
                <a:solidFill>
                  <a:schemeClr val="tx2"/>
                </a:solidFill>
                <a:effectLst/>
                <a:latin typeface="Arial" panose="020B0604020202020204" pitchFamily="34" charset="0"/>
                <a:ea typeface="ＭＳ Ｐゴシック"/>
                <a:cs typeface="Arial" panose="020B0604020202020204" pitchFamily="34" charset="0"/>
              </a:rPr>
              <a:t>Coping with uncertainties for improved modelling and decision making in nuclear emergencies</a:t>
            </a:r>
          </a:p>
          <a:p>
            <a:pPr marL="0" lvl="1" indent="0" algn="l">
              <a:defRPr/>
            </a:pPr>
            <a:endParaRPr lang="en-US" altLang="es-ES" sz="600" b="0" baseline="0" noProof="0" dirty="0">
              <a:ln>
                <a:noFill/>
              </a:ln>
              <a:solidFill>
                <a:schemeClr val="tx2"/>
              </a:solidFill>
              <a:effectLst/>
              <a:latin typeface="Arial" panose="020B0604020202020204" pitchFamily="34" charset="0"/>
              <a:ea typeface="ＭＳ Ｐゴシック"/>
              <a:cs typeface="Arial" panose="020B0604020202020204" pitchFamily="34" charset="0"/>
            </a:endParaRPr>
          </a:p>
          <a:p>
            <a:pPr marL="0" lvl="1" indent="0" algn="l">
              <a:defRPr/>
            </a:pPr>
            <a:r>
              <a:rPr lang="en-US" altLang="es-ES" sz="1200" b="0" baseline="0" noProof="0" dirty="0">
                <a:ln>
                  <a:noFill/>
                </a:ln>
                <a:solidFill>
                  <a:schemeClr val="tx2"/>
                </a:solidFill>
                <a:effectLst/>
                <a:latin typeface="Arial" panose="020B0604020202020204" pitchFamily="34" charset="0"/>
                <a:ea typeface="ＭＳ Ｐゴシック"/>
                <a:cs typeface="Arial" panose="020B0604020202020204" pitchFamily="34" charset="0"/>
              </a:rPr>
              <a:t>2 – 5 December 2019. Bratislava, Slovakia</a:t>
            </a:r>
            <a:endParaRPr lang="en-US" altLang="es-ES" sz="1200" b="0" noProof="0" dirty="0">
              <a:ln>
                <a:noFill/>
              </a:ln>
              <a:solidFill>
                <a:schemeClr val="tx2"/>
              </a:solidFill>
              <a:effectLst/>
              <a:latin typeface="Arial" panose="020B0604020202020204" pitchFamily="34" charset="0"/>
              <a:ea typeface="ＭＳ Ｐゴシック"/>
              <a:cs typeface="Arial" panose="020B0604020202020204" pitchFamily="34" charset="0"/>
            </a:endParaRPr>
          </a:p>
        </p:txBody>
      </p:sp>
      <p:grpSp>
        <p:nvGrpSpPr>
          <p:cNvPr id="4" name="3 Grupo"/>
          <p:cNvGrpSpPr/>
          <p:nvPr userDrawn="1"/>
        </p:nvGrpSpPr>
        <p:grpSpPr>
          <a:xfrm>
            <a:off x="116876" y="6400838"/>
            <a:ext cx="6976448" cy="375829"/>
            <a:chOff x="155834" y="6400837"/>
            <a:chExt cx="9301931" cy="375829"/>
          </a:xfrm>
        </p:grpSpPr>
        <p:pic>
          <p:nvPicPr>
            <p:cNvPr id="12" name="Grafik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55834" y="6400837"/>
              <a:ext cx="563575" cy="375829"/>
            </a:xfrm>
            <a:prstGeom prst="rect">
              <a:avLst/>
            </a:prstGeom>
          </p:spPr>
        </p:pic>
        <p:sp>
          <p:nvSpPr>
            <p:cNvPr id="13" name="Textfeld 6"/>
            <p:cNvSpPr txBox="1"/>
            <p:nvPr userDrawn="1"/>
          </p:nvSpPr>
          <p:spPr>
            <a:xfrm>
              <a:off x="725842" y="6442560"/>
              <a:ext cx="8731923" cy="250062"/>
            </a:xfrm>
            <a:prstGeom prst="rect">
              <a:avLst/>
            </a:prstGeom>
            <a:noFill/>
          </p:spPr>
          <p:txBody>
            <a:bodyPr wrap="square" lIns="121914" tIns="60957" rIns="121914" bIns="60957" rtlCol="0">
              <a:spAutoFit/>
            </a:bodyPr>
            <a:lstStyle/>
            <a:p>
              <a:pPr defTabSz="914355">
                <a:defRPr/>
              </a:pPr>
              <a:r>
                <a:rPr lang="en-GB" sz="825" dirty="0">
                  <a:solidFill>
                    <a:prstClr val="black"/>
                  </a:solidFill>
                  <a:latin typeface="Interstate-Regular" panose="02000603020000020004" pitchFamily="2" charset="0"/>
                </a:rPr>
                <a:t>This project has received funding from the </a:t>
              </a:r>
              <a:r>
                <a:rPr lang="en-GB" sz="825" dirty="0" err="1">
                  <a:solidFill>
                    <a:prstClr val="black"/>
                  </a:solidFill>
                  <a:latin typeface="Interstate-Regular" panose="02000603020000020004" pitchFamily="2" charset="0"/>
                </a:rPr>
                <a:t>Euratom</a:t>
              </a:r>
              <a:r>
                <a:rPr lang="en-GB" sz="825" dirty="0">
                  <a:solidFill>
                    <a:prstClr val="black"/>
                  </a:solidFill>
                  <a:latin typeface="Interstate-Regular" panose="02000603020000020004" pitchFamily="2" charset="0"/>
                </a:rPr>
                <a:t> research and training programme 2014-2018 under grant agreement No 662287</a:t>
              </a:r>
              <a:endParaRPr lang="en-GB" sz="825" dirty="0">
                <a:solidFill>
                  <a:prstClr val="black">
                    <a:tint val="75000"/>
                  </a:prstClr>
                </a:solidFill>
              </a:endParaRPr>
            </a:p>
          </p:txBody>
        </p:sp>
      </p:grpSp>
      <p:pic>
        <p:nvPicPr>
          <p:cNvPr id="14" name="19 Imagen" descr="Logo_CONFIDENCE_v2.pn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6683342" y="164021"/>
            <a:ext cx="2113613" cy="671285"/>
          </a:xfrm>
          <a:prstGeom prst="rect">
            <a:avLst/>
          </a:prstGeom>
        </p:spPr>
      </p:pic>
      <p:pic>
        <p:nvPicPr>
          <p:cNvPr id="16" name="Grafik 6"/>
          <p:cNvPicPr>
            <a:picLocks noChangeAspect="1" noChangeArrowheads="1"/>
          </p:cNvPicPr>
          <p:nvPr userDrawn="1"/>
        </p:nvPicPr>
        <p:blipFill>
          <a:blip r:embed="rId5" cstate="print">
            <a:extLst>
              <a:ext uri="{28A0092B-C50C-407E-A947-70E740481C1C}">
                <a14:useLocalDpi xmlns:a14="http://schemas.microsoft.com/office/drawing/2010/main"/>
              </a:ext>
            </a:extLst>
          </a:blip>
          <a:srcRect/>
          <a:stretch>
            <a:fillRect/>
          </a:stretch>
        </p:blipFill>
        <p:spPr bwMode="auto">
          <a:xfrm>
            <a:off x="7421199" y="999327"/>
            <a:ext cx="1404919" cy="46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1 Imagen"/>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5445364" y="5605200"/>
            <a:ext cx="3557016" cy="658368"/>
          </a:xfrm>
          <a:prstGeom prst="rect">
            <a:avLst/>
          </a:prstGeom>
        </p:spPr>
      </p:pic>
      <p:sp>
        <p:nvSpPr>
          <p:cNvPr id="18" name="Rectangle 7"/>
          <p:cNvSpPr txBox="1">
            <a:spLocks noChangeArrowheads="1"/>
          </p:cNvSpPr>
          <p:nvPr userDrawn="1"/>
        </p:nvSpPr>
        <p:spPr bwMode="auto">
          <a:xfrm>
            <a:off x="1420200" y="2958176"/>
            <a:ext cx="6303600" cy="9756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8000" rIns="0" bIns="0" numCol="1" anchor="ctr" anchorCtr="0" compatLnSpc="1">
            <a:prstTxWarp prst="textNoShape">
              <a:avLst/>
            </a:prstTxWarp>
          </a:bodyPr>
          <a:lstStyle>
            <a:lvl1pPr algn="ctr" defTabSz="244078" rtl="0" eaLnBrk="1" fontAlgn="base" hangingPunct="1">
              <a:lnSpc>
                <a:spcPct val="93000"/>
              </a:lnSpc>
              <a:spcBef>
                <a:spcPct val="0"/>
              </a:spcBef>
              <a:spcAft>
                <a:spcPct val="0"/>
              </a:spcAft>
              <a:buClr>
                <a:srgbClr val="000000"/>
              </a:buClr>
              <a:buSzPct val="100000"/>
              <a:buFont typeface="Times New Roman" pitchFamily="18" charset="0"/>
              <a:defRPr lang="en-GB" altLang="es-ES" sz="2800" b="1" baseline="0" noProof="0" dirty="0" err="1" smtClean="0">
                <a:solidFill>
                  <a:schemeClr val="tx1"/>
                </a:solidFill>
                <a:effectLst/>
                <a:latin typeface="Arial" panose="020B0604020202020204" pitchFamily="34" charset="0"/>
                <a:ea typeface="+mj-ea"/>
                <a:cs typeface="Arial" panose="020B0604020202020204" pitchFamily="34" charset="0"/>
              </a:defRPr>
            </a:lvl1pPr>
            <a:lvl2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2pPr>
            <a:lvl3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3pPr>
            <a:lvl4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4pPr>
            <a:lvl5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5pPr>
            <a:lvl6pPr marL="1710704"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6pPr>
            <a:lvl7pPr marL="2021740"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7pPr>
            <a:lvl8pPr marL="2332777"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8pPr>
            <a:lvl9pPr marL="2643813"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9pPr>
          </a:lstStyle>
          <a:p>
            <a:r>
              <a:rPr lang="en-US" kern="0" dirty="0">
                <a:solidFill>
                  <a:schemeClr val="bg1">
                    <a:lumMod val="95000"/>
                  </a:schemeClr>
                </a:solidFill>
              </a:rPr>
              <a:t>Thank you for your attention!</a:t>
            </a:r>
            <a:r>
              <a:rPr lang="en-US" kern="0" dirty="0"/>
              <a:t>	</a:t>
            </a:r>
          </a:p>
        </p:txBody>
      </p:sp>
    </p:spTree>
    <p:extLst>
      <p:ext uri="{BB962C8B-B14F-4D97-AF65-F5344CB8AC3E}">
        <p14:creationId xmlns:p14="http://schemas.microsoft.com/office/powerpoint/2010/main" val="421838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ítulo secundario">
    <p:spTree>
      <p:nvGrpSpPr>
        <p:cNvPr id="1" name=""/>
        <p:cNvGrpSpPr/>
        <p:nvPr/>
      </p:nvGrpSpPr>
      <p:grpSpPr>
        <a:xfrm>
          <a:off x="0" y="0"/>
          <a:ext cx="0" cy="0"/>
          <a:chOff x="0" y="0"/>
          <a:chExt cx="0" cy="0"/>
        </a:xfrm>
      </p:grpSpPr>
      <p:sp>
        <p:nvSpPr>
          <p:cNvPr id="3" name="2 Marcador de pie de página"/>
          <p:cNvSpPr>
            <a:spLocks noGrp="1"/>
          </p:cNvSpPr>
          <p:nvPr>
            <p:ph type="ftr" sz="quarter" idx="10"/>
          </p:nvPr>
        </p:nvSpPr>
        <p:spPr>
          <a:xfrm>
            <a:off x="5578997" y="6504712"/>
            <a:ext cx="2798541" cy="286007"/>
          </a:xfrm>
        </p:spPr>
        <p:txBody>
          <a:bodyPr/>
          <a:lstStyle>
            <a:lvl1pPr>
              <a:defRPr sz="825"/>
            </a:lvl1pPr>
          </a:lstStyle>
          <a:p>
            <a:r>
              <a:rPr lang="en-US" sz="900"/>
              <a:t>CONFIDENCE Final Dissemination Workshop  02 - 05 December 2019. Bratislava, Slovakia </a:t>
            </a:r>
            <a:endParaRPr lang="en-US" sz="700" dirty="0"/>
          </a:p>
        </p:txBody>
      </p:sp>
      <p:sp>
        <p:nvSpPr>
          <p:cNvPr id="4" name="3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a:t>
            </a:fld>
            <a:endParaRPr lang="es-ES" b="1" dirty="0">
              <a:latin typeface="Arial" pitchFamily="34" charset="0"/>
            </a:endParaRPr>
          </a:p>
        </p:txBody>
      </p:sp>
      <p:sp>
        <p:nvSpPr>
          <p:cNvPr id="5" name="Rectangle 5"/>
          <p:cNvSpPr>
            <a:spLocks noGrp="1" noChangeArrowheads="1"/>
          </p:cNvSpPr>
          <p:nvPr>
            <p:ph type="subTitle" idx="1"/>
          </p:nvPr>
        </p:nvSpPr>
        <p:spPr>
          <a:xfrm>
            <a:off x="2094750" y="4715055"/>
            <a:ext cx="4954500" cy="868412"/>
          </a:xfrm>
          <a:extLst>
            <a:ext uri="{AF507438-7753-43E0-B8FC-AC1667EBCBE1}">
              <a14:hiddenEffects xmlns:a14="http://schemas.microsoft.com/office/drawing/2010/main">
                <a:effectLst>
                  <a:outerShdw dist="28398" dir="1593903" algn="ctr" rotWithShape="0">
                    <a:srgbClr val="C0C0C0"/>
                  </a:outerShdw>
                </a:effectLst>
              </a14:hiddenEffects>
            </a:ext>
          </a:extLst>
        </p:spPr>
        <p:txBody>
          <a:bodyPr/>
          <a:lstStyle>
            <a:lvl1pPr marL="0" indent="0" algn="ctr">
              <a:buFontTx/>
              <a:buNone/>
              <a:defRPr sz="1500" b="0" smtClean="0">
                <a:solidFill>
                  <a:srgbClr val="2E74B5"/>
                </a:solidFill>
                <a:latin typeface="Arial" panose="020B0604020202020204" pitchFamily="34" charset="0"/>
                <a:cs typeface="Arial" panose="020B0604020202020204" pitchFamily="34" charset="0"/>
              </a:defRPr>
            </a:lvl1pPr>
          </a:lstStyle>
          <a:p>
            <a:pPr lvl="0"/>
            <a:r>
              <a:rPr lang="es-ES" altLang="es-ES" noProof="0"/>
              <a:t>Haga clic para editar el estilo de subtítulo del patrón</a:t>
            </a:r>
            <a:endParaRPr lang="en-GB" altLang="es-ES" noProof="0" dirty="0"/>
          </a:p>
        </p:txBody>
      </p:sp>
      <p:sp>
        <p:nvSpPr>
          <p:cNvPr id="6" name="Rectangle 7"/>
          <p:cNvSpPr>
            <a:spLocks noGrp="1" noChangeArrowheads="1"/>
          </p:cNvSpPr>
          <p:nvPr>
            <p:ph type="ctrTitle" hasCustomPrompt="1"/>
          </p:nvPr>
        </p:nvSpPr>
        <p:spPr>
          <a:xfrm>
            <a:off x="1238850" y="2466985"/>
            <a:ext cx="6666300" cy="1952845"/>
          </a:xfrm>
          <a:effectLst/>
        </p:spPr>
        <p:txBody>
          <a:bodyPr/>
          <a:lstStyle>
            <a:lvl1pPr algn="ctr">
              <a:defRPr lang="en-GB" altLang="es-ES" sz="2700" b="0" baseline="0" noProof="0" dirty="0" err="1" smtClean="0">
                <a:solidFill>
                  <a:schemeClr val="tx1"/>
                </a:solidFill>
                <a:effectLst/>
                <a:latin typeface="Arial" panose="020B0604020202020204" pitchFamily="34" charset="0"/>
                <a:ea typeface="+mj-ea"/>
                <a:cs typeface="Arial" panose="020B0604020202020204" pitchFamily="34" charset="0"/>
              </a:defRPr>
            </a:lvl1pPr>
          </a:lstStyle>
          <a:p>
            <a:pPr lvl="0"/>
            <a:r>
              <a:rPr lang="en-GB" altLang="es-ES" noProof="0" dirty="0" err="1"/>
              <a:t>Haga</a:t>
            </a:r>
            <a:r>
              <a:rPr lang="en-GB" altLang="es-ES" noProof="0" dirty="0"/>
              <a:t> </a:t>
            </a:r>
            <a:r>
              <a:rPr lang="en-GB" altLang="es-ES" noProof="0" dirty="0" err="1"/>
              <a:t>clic</a:t>
            </a:r>
            <a:r>
              <a:rPr lang="en-GB" altLang="es-ES" noProof="0" dirty="0"/>
              <a:t> para </a:t>
            </a:r>
            <a:r>
              <a:rPr lang="en-GB" altLang="es-ES" noProof="0" dirty="0" err="1"/>
              <a:t>cambiar</a:t>
            </a:r>
            <a:r>
              <a:rPr lang="en-GB" altLang="es-ES" noProof="0" dirty="0"/>
              <a:t> el </a:t>
            </a:r>
            <a:r>
              <a:rPr lang="en-GB" altLang="es-ES" noProof="0" dirty="0" err="1"/>
              <a:t>estilo</a:t>
            </a:r>
            <a:r>
              <a:rPr lang="en-GB" altLang="es-ES" noProof="0" dirty="0"/>
              <a:t> de </a:t>
            </a:r>
            <a:r>
              <a:rPr lang="en-GB" altLang="es-ES" noProof="0" dirty="0" err="1"/>
              <a:t>título</a:t>
            </a:r>
            <a:r>
              <a:rPr lang="en-GB" altLang="es-ES" noProof="0" dirty="0"/>
              <a:t>	</a:t>
            </a:r>
          </a:p>
        </p:txBody>
      </p:sp>
    </p:spTree>
    <p:extLst>
      <p:ext uri="{BB962C8B-B14F-4D97-AF65-F5344CB8AC3E}">
        <p14:creationId xmlns:p14="http://schemas.microsoft.com/office/powerpoint/2010/main" val="3692086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ulo +En Blanc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solidFill>
                  <a:schemeClr val="tx1"/>
                </a:solidFill>
              </a:defRPr>
            </a:lvl1pPr>
          </a:lstStyle>
          <a:p>
            <a:r>
              <a:rPr lang="es-ES" noProof="0"/>
              <a:t>Haga clic para modificar el estilo de título del patrón</a:t>
            </a:r>
            <a:endParaRPr lang="en-GB" noProof="0" dirty="0"/>
          </a:p>
        </p:txBody>
      </p:sp>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a:t>
            </a:fld>
            <a:endParaRPr lang="es-ES" b="1" dirty="0">
              <a:latin typeface="Arial" pitchFamily="34" charset="0"/>
            </a:endParaRPr>
          </a:p>
        </p:txBody>
      </p:sp>
      <p:sp>
        <p:nvSpPr>
          <p:cNvPr id="4" name="3 Marcador de pie de página"/>
          <p:cNvSpPr>
            <a:spLocks noGrp="1"/>
          </p:cNvSpPr>
          <p:nvPr>
            <p:ph type="ftr" sz="quarter" idx="11"/>
          </p:nvPr>
        </p:nvSpPr>
        <p:spPr>
          <a:xfrm>
            <a:off x="5382228" y="6496050"/>
            <a:ext cx="2952448" cy="286007"/>
          </a:xfrm>
        </p:spPr>
        <p:txBody>
          <a:bodyPr/>
          <a:lstStyle>
            <a:lvl1pPr>
              <a:defRPr sz="825"/>
            </a:lvl1pPr>
          </a:lstStyle>
          <a:p>
            <a:r>
              <a:rPr lang="en-US" sz="900"/>
              <a:t>CONFIDENCE Final Dissemination Workshop  02 - 05 December 2019. Bratislava, Slovakia </a:t>
            </a:r>
            <a:endParaRPr lang="en-US" sz="700" dirty="0"/>
          </a:p>
        </p:txBody>
      </p:sp>
    </p:spTree>
    <p:extLst>
      <p:ext uri="{BB962C8B-B14F-4D97-AF65-F5344CB8AC3E}">
        <p14:creationId xmlns:p14="http://schemas.microsoft.com/office/powerpoint/2010/main" val="3874161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ulo de capitulo">
    <p:spTree>
      <p:nvGrpSpPr>
        <p:cNvPr id="1" name=""/>
        <p:cNvGrpSpPr/>
        <p:nvPr/>
      </p:nvGrpSpPr>
      <p:grpSpPr>
        <a:xfrm>
          <a:off x="0" y="0"/>
          <a:ext cx="0" cy="0"/>
          <a:chOff x="0" y="0"/>
          <a:chExt cx="0" cy="0"/>
        </a:xfrm>
      </p:grpSpPr>
      <p:sp>
        <p:nvSpPr>
          <p:cNvPr id="2" name="Titel 1"/>
          <p:cNvSpPr>
            <a:spLocks noGrp="1"/>
          </p:cNvSpPr>
          <p:nvPr>
            <p:ph type="ctrTitle"/>
          </p:nvPr>
        </p:nvSpPr>
        <p:spPr>
          <a:xfrm>
            <a:off x="1238850" y="2129992"/>
            <a:ext cx="6666300" cy="2771767"/>
          </a:xfrm>
        </p:spPr>
        <p:txBody>
          <a:bodyPr/>
          <a:lstStyle>
            <a:lvl1pPr algn="ctr">
              <a:defRPr sz="2475" b="0">
                <a:solidFill>
                  <a:schemeClr val="tx1"/>
                </a:solidFill>
                <a:latin typeface="Arial" panose="020B0604020202020204" pitchFamily="34" charset="0"/>
                <a:cs typeface="Arial" panose="020B0604020202020204" pitchFamily="34" charset="0"/>
              </a:defRPr>
            </a:lvl1pPr>
          </a:lstStyle>
          <a:p>
            <a:r>
              <a:rPr lang="es-ES" noProof="0"/>
              <a:t>Haga clic para modificar el estilo de título del patrón</a:t>
            </a:r>
            <a:endParaRPr lang="en-GB" noProof="0" dirty="0"/>
          </a:p>
        </p:txBody>
      </p:sp>
      <p:sp>
        <p:nvSpPr>
          <p:cNvPr id="3" name="2 Marcador de pie de página"/>
          <p:cNvSpPr>
            <a:spLocks noGrp="1"/>
          </p:cNvSpPr>
          <p:nvPr>
            <p:ph type="ftr" sz="quarter" idx="10"/>
          </p:nvPr>
        </p:nvSpPr>
        <p:spPr/>
        <p:txBody>
          <a:bodyPr/>
          <a:lstStyle>
            <a:lvl1pPr>
              <a:defRPr sz="825"/>
            </a:lvl1pPr>
          </a:lstStyle>
          <a:p>
            <a:r>
              <a:rPr lang="en-US" sz="900"/>
              <a:t>CONFIDENCE Final Dissemination Workshop  02 - 05 December 2019. Bratislava, Slovakia </a:t>
            </a:r>
            <a:endParaRPr lang="en-US" sz="700" dirty="0"/>
          </a:p>
        </p:txBody>
      </p:sp>
      <p:sp>
        <p:nvSpPr>
          <p:cNvPr id="4" name="3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a:t>
            </a:fld>
            <a:endParaRPr lang="es-ES" b="1" dirty="0">
              <a:latin typeface="Arial" pitchFamily="34" charset="0"/>
            </a:endParaRPr>
          </a:p>
        </p:txBody>
      </p:sp>
    </p:spTree>
    <p:extLst>
      <p:ext uri="{BB962C8B-B14F-4D97-AF65-F5344CB8AC3E}">
        <p14:creationId xmlns:p14="http://schemas.microsoft.com/office/powerpoint/2010/main" val="28691768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ulo y texto">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solidFill>
                  <a:schemeClr val="tx1"/>
                </a:solidFill>
              </a:defRPr>
            </a:lvl1pPr>
          </a:lstStyle>
          <a:p>
            <a:r>
              <a:rPr lang="en-US" noProof="0" dirty="0"/>
              <a:t>Click to edit the title text format</a:t>
            </a:r>
            <a:endParaRPr lang="en-GB" noProof="0" dirty="0"/>
          </a:p>
        </p:txBody>
      </p:sp>
      <p:sp>
        <p:nvSpPr>
          <p:cNvPr id="3" name="Inhaltsplatzhalter 2"/>
          <p:cNvSpPr>
            <a:spLocks noGrp="1"/>
          </p:cNvSpPr>
          <p:nvPr>
            <p:ph idx="1" hasCustomPrompt="1"/>
          </p:nvPr>
        </p:nvSpPr>
        <p:spPr>
          <a:xfrm>
            <a:off x="262656" y="1223488"/>
            <a:ext cx="8685616" cy="5078701"/>
          </a:xfrm>
        </p:spPr>
        <p:txBody>
          <a:bodyPr/>
          <a:lstStyle>
            <a:lvl1pPr>
              <a:defRPr sz="1800">
                <a:solidFill>
                  <a:schemeClr val="tx1"/>
                </a:solidFill>
              </a:defRPr>
            </a:lvl1pPr>
            <a:lvl2pPr marL="505436" indent="-194399">
              <a:buFontTx/>
              <a:buBlip>
                <a:blip r:embed="rId2"/>
              </a:buBlip>
              <a:defRPr sz="1650">
                <a:solidFill>
                  <a:schemeClr val="tx1"/>
                </a:solidFill>
              </a:defRPr>
            </a:lvl2pPr>
            <a:lvl3pPr>
              <a:defRPr sz="1500">
                <a:solidFill>
                  <a:schemeClr val="tx1"/>
                </a:solidFill>
              </a:defRPr>
            </a:lvl3pPr>
            <a:lvl4pPr>
              <a:defRPr sz="1350">
                <a:solidFill>
                  <a:schemeClr val="tx1"/>
                </a:solidFill>
              </a:defRPr>
            </a:lvl4pPr>
            <a:lvl5pPr>
              <a:defRPr>
                <a:solidFill>
                  <a:schemeClr val="tx1"/>
                </a:solidFill>
              </a:defRPr>
            </a:lvl5pPr>
          </a:lstStyle>
          <a:p>
            <a:pPr lvl="0"/>
            <a:r>
              <a:rPr lang="en-US" noProof="0" dirty="0"/>
              <a:t>Click to edit the outline text format</a:t>
            </a:r>
          </a:p>
          <a:p>
            <a:pPr lvl="1"/>
            <a:r>
              <a:rPr lang="en-GB" noProof="0" dirty="0"/>
              <a:t>Second Outline Level</a:t>
            </a:r>
          </a:p>
          <a:p>
            <a:pPr lvl="2"/>
            <a:r>
              <a:rPr lang="en-GB" noProof="0" dirty="0"/>
              <a:t>Third Outline Level</a:t>
            </a:r>
          </a:p>
          <a:p>
            <a:pPr lvl="3"/>
            <a:r>
              <a:rPr lang="en-GB" noProof="0" dirty="0"/>
              <a:t>Fourth Outline Level</a:t>
            </a:r>
          </a:p>
          <a:p>
            <a:pPr lvl="4"/>
            <a:r>
              <a:rPr lang="en-GB" noProof="0" dirty="0"/>
              <a:t>Fifth Outline Level</a:t>
            </a:r>
          </a:p>
        </p:txBody>
      </p:sp>
      <p:sp>
        <p:nvSpPr>
          <p:cNvPr id="4" name="3 Marcador de pie de página"/>
          <p:cNvSpPr>
            <a:spLocks noGrp="1"/>
          </p:cNvSpPr>
          <p:nvPr>
            <p:ph type="ftr" sz="quarter" idx="10"/>
          </p:nvPr>
        </p:nvSpPr>
        <p:spPr/>
        <p:txBody>
          <a:bodyPr/>
          <a:lstStyle>
            <a:lvl1pPr>
              <a:defRPr sz="825"/>
            </a:lvl1pPr>
          </a:lstStyle>
          <a:p>
            <a:r>
              <a:rPr lang="en-US" sz="900"/>
              <a:t>CONFIDENCE Final Dissemination Workshop  02 - 05 December 2019. Bratislava, Slovakia </a:t>
            </a:r>
            <a:endParaRPr lang="en-US" sz="700"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a:t>
            </a:fld>
            <a:endParaRPr lang="es-ES" b="1" dirty="0">
              <a:latin typeface="Arial" pitchFamily="34" charset="0"/>
            </a:endParaRPr>
          </a:p>
        </p:txBody>
      </p:sp>
    </p:spTree>
    <p:extLst>
      <p:ext uri="{BB962C8B-B14F-4D97-AF65-F5344CB8AC3E}">
        <p14:creationId xmlns:p14="http://schemas.microsoft.com/office/powerpoint/2010/main" val="4106866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880" y="4406871"/>
            <a:ext cx="7771680" cy="1362383"/>
          </a:xfrm>
        </p:spPr>
        <p:txBody>
          <a:bodyPr anchor="t"/>
          <a:lstStyle>
            <a:lvl1pPr algn="l">
              <a:defRPr sz="2700" b="1" cap="all">
                <a:solidFill>
                  <a:schemeClr val="tx1"/>
                </a:solidFill>
              </a:defRPr>
            </a:lvl1pPr>
          </a:lstStyle>
          <a:p>
            <a:r>
              <a:rPr lang="es-ES"/>
              <a:t>Haga clic para modificar el estilo de título del patrón</a:t>
            </a:r>
            <a:endParaRPr lang="en-GB" dirty="0"/>
          </a:p>
        </p:txBody>
      </p:sp>
      <p:sp>
        <p:nvSpPr>
          <p:cNvPr id="3" name="Textplatzhalter 2"/>
          <p:cNvSpPr>
            <a:spLocks noGrp="1"/>
          </p:cNvSpPr>
          <p:nvPr>
            <p:ph type="body" idx="1"/>
          </p:nvPr>
        </p:nvSpPr>
        <p:spPr>
          <a:xfrm>
            <a:off x="722880" y="2906230"/>
            <a:ext cx="7771680" cy="1500639"/>
          </a:xfrm>
        </p:spPr>
        <p:txBody>
          <a:bodyPr anchor="b"/>
          <a:lstStyle>
            <a:lvl1pPr marL="0" indent="0">
              <a:buNone/>
              <a:defRPr sz="1350"/>
            </a:lvl1pPr>
            <a:lvl2pPr marL="311037" indent="0">
              <a:buNone/>
              <a:defRPr sz="1200"/>
            </a:lvl2pPr>
            <a:lvl3pPr marL="622073" indent="0">
              <a:buNone/>
              <a:defRPr sz="1125"/>
            </a:lvl3pPr>
            <a:lvl4pPr marL="933111" indent="0">
              <a:buNone/>
              <a:defRPr sz="975"/>
            </a:lvl4pPr>
            <a:lvl5pPr marL="1244147" indent="0">
              <a:buNone/>
              <a:defRPr sz="975"/>
            </a:lvl5pPr>
            <a:lvl6pPr marL="1555184" indent="0">
              <a:buNone/>
              <a:defRPr sz="975"/>
            </a:lvl6pPr>
            <a:lvl7pPr marL="1866221" indent="0">
              <a:buNone/>
              <a:defRPr sz="975"/>
            </a:lvl7pPr>
            <a:lvl8pPr marL="2177258" indent="0">
              <a:buNone/>
              <a:defRPr sz="975"/>
            </a:lvl8pPr>
            <a:lvl9pPr marL="2488295" indent="0">
              <a:buNone/>
              <a:defRPr sz="975"/>
            </a:lvl9pPr>
          </a:lstStyle>
          <a:p>
            <a:pPr lvl="0"/>
            <a:r>
              <a:rPr lang="es-ES"/>
              <a:t>Editar el estilo de texto del patrón</a:t>
            </a:r>
          </a:p>
        </p:txBody>
      </p:sp>
      <p:sp>
        <p:nvSpPr>
          <p:cNvPr id="4" name="3 Marcador de pie de página"/>
          <p:cNvSpPr>
            <a:spLocks noGrp="1"/>
          </p:cNvSpPr>
          <p:nvPr>
            <p:ph type="ftr" sz="quarter" idx="10"/>
          </p:nvPr>
        </p:nvSpPr>
        <p:spPr/>
        <p:txBody>
          <a:bodyPr/>
          <a:lstStyle>
            <a:lvl1pPr>
              <a:defRPr sz="825"/>
            </a:lvl1pPr>
          </a:lstStyle>
          <a:p>
            <a:r>
              <a:rPr lang="en-US" sz="900"/>
              <a:t>CONFIDENCE Final Dissemination Workshop  02 - 05 December 2019. Bratislava, Slovakia </a:t>
            </a:r>
            <a:endParaRPr lang="en-US" sz="700"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a:t>
            </a:fld>
            <a:endParaRPr lang="es-ES" b="1" dirty="0">
              <a:latin typeface="Arial" pitchFamily="34" charset="0"/>
            </a:endParaRPr>
          </a:p>
        </p:txBody>
      </p:sp>
    </p:spTree>
    <p:extLst>
      <p:ext uri="{BB962C8B-B14F-4D97-AF65-F5344CB8AC3E}">
        <p14:creationId xmlns:p14="http://schemas.microsoft.com/office/powerpoint/2010/main" val="3008759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exto 2 Columna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chemeClr val="tx1"/>
                </a:solidFill>
              </a:defRPr>
            </a:lvl1pPr>
          </a:lstStyle>
          <a:p>
            <a:r>
              <a:rPr lang="es-ES"/>
              <a:t>Haga clic para modificar el estilo de título del patrón</a:t>
            </a:r>
            <a:endParaRPr lang="en-GB" dirty="0"/>
          </a:p>
        </p:txBody>
      </p:sp>
      <p:sp>
        <p:nvSpPr>
          <p:cNvPr id="3" name="Inhaltsplatzhalter 2"/>
          <p:cNvSpPr>
            <a:spLocks noGrp="1"/>
          </p:cNvSpPr>
          <p:nvPr>
            <p:ph sz="half" idx="1"/>
          </p:nvPr>
        </p:nvSpPr>
        <p:spPr>
          <a:xfrm>
            <a:off x="456480" y="1511629"/>
            <a:ext cx="4043520" cy="4524955"/>
          </a:xfrm>
        </p:spPr>
        <p:txBody>
          <a:bodyPr/>
          <a:lstStyle>
            <a:lvl1pPr>
              <a:defRPr sz="1650"/>
            </a:lvl1pPr>
            <a:lvl2pPr>
              <a:defRPr sz="1350"/>
            </a:lvl2pPr>
            <a:lvl3pPr>
              <a:defRPr sz="1200"/>
            </a:lvl3pPr>
            <a:lvl4pPr>
              <a:defRPr sz="1200"/>
            </a:lvl4pPr>
            <a:lvl5pPr>
              <a:defRPr sz="1200"/>
            </a:lvl5pPr>
            <a:lvl6pPr>
              <a:defRPr sz="1200"/>
            </a:lvl6pPr>
            <a:lvl7pPr>
              <a:defRPr sz="1200"/>
            </a:lvl7pPr>
            <a:lvl8pPr>
              <a:defRPr sz="1200"/>
            </a:lvl8pPr>
            <a:lvl9pPr>
              <a:defRPr sz="12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4" name="Inhaltsplatzhalter 3"/>
          <p:cNvSpPr>
            <a:spLocks noGrp="1"/>
          </p:cNvSpPr>
          <p:nvPr>
            <p:ph sz="half" idx="2"/>
          </p:nvPr>
        </p:nvSpPr>
        <p:spPr>
          <a:xfrm>
            <a:off x="4638241" y="1511629"/>
            <a:ext cx="4044960" cy="4524955"/>
          </a:xfrm>
        </p:spPr>
        <p:txBody>
          <a:bodyPr/>
          <a:lstStyle>
            <a:lvl1pPr>
              <a:defRPr sz="1650"/>
            </a:lvl1pPr>
            <a:lvl2pPr>
              <a:defRPr sz="1350"/>
            </a:lvl2pPr>
            <a:lvl3pPr>
              <a:defRPr sz="1350"/>
            </a:lvl3pPr>
            <a:lvl4pPr>
              <a:defRPr sz="1200"/>
            </a:lvl4pPr>
            <a:lvl5pPr>
              <a:defRPr sz="1200"/>
            </a:lvl5pPr>
            <a:lvl6pPr>
              <a:defRPr sz="1200"/>
            </a:lvl6pPr>
            <a:lvl7pPr>
              <a:defRPr sz="1200"/>
            </a:lvl7pPr>
            <a:lvl8pPr>
              <a:defRPr sz="1200"/>
            </a:lvl8pPr>
            <a:lvl9pPr>
              <a:defRPr sz="12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5" name="4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a:t>
            </a:fld>
            <a:endParaRPr lang="es-ES" b="1" dirty="0">
              <a:latin typeface="Arial" pitchFamily="34" charset="0"/>
            </a:endParaRPr>
          </a:p>
        </p:txBody>
      </p:sp>
      <p:sp>
        <p:nvSpPr>
          <p:cNvPr id="6" name="5 Marcador de pie de página"/>
          <p:cNvSpPr>
            <a:spLocks noGrp="1"/>
          </p:cNvSpPr>
          <p:nvPr>
            <p:ph type="ftr" sz="quarter" idx="11"/>
          </p:nvPr>
        </p:nvSpPr>
        <p:spPr/>
        <p:txBody>
          <a:bodyPr/>
          <a:lstStyle>
            <a:lvl1pPr>
              <a:defRPr sz="825"/>
            </a:lvl1pPr>
          </a:lstStyle>
          <a:p>
            <a:r>
              <a:rPr lang="en-US" sz="900"/>
              <a:t>CONFIDENCE Final Dissemination Workshop  02 - 05 December 2019. Bratislava, Slovakia </a:t>
            </a:r>
            <a:endParaRPr lang="en-US" sz="700" dirty="0"/>
          </a:p>
        </p:txBody>
      </p:sp>
    </p:spTree>
    <p:extLst>
      <p:ext uri="{BB962C8B-B14F-4D97-AF65-F5344CB8AC3E}">
        <p14:creationId xmlns:p14="http://schemas.microsoft.com/office/powerpoint/2010/main" val="40641654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Texto 2 Columnas y titulos">
    <p:spTree>
      <p:nvGrpSpPr>
        <p:cNvPr id="1" name=""/>
        <p:cNvGrpSpPr/>
        <p:nvPr/>
      </p:nvGrpSpPr>
      <p:grpSpPr>
        <a:xfrm>
          <a:off x="0" y="0"/>
          <a:ext cx="0" cy="0"/>
          <a:chOff x="0" y="0"/>
          <a:chExt cx="0" cy="0"/>
        </a:xfrm>
      </p:grpSpPr>
      <p:sp>
        <p:nvSpPr>
          <p:cNvPr id="2" name="Titel 1"/>
          <p:cNvSpPr>
            <a:spLocks noGrp="1"/>
          </p:cNvSpPr>
          <p:nvPr>
            <p:ph type="title"/>
          </p:nvPr>
        </p:nvSpPr>
        <p:spPr>
          <a:xfrm>
            <a:off x="300665" y="206063"/>
            <a:ext cx="6413679" cy="876569"/>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000" tIns="0" rIns="0" bIns="0" numCol="1" anchor="ctr" anchorCtr="0" compatLnSpc="1">
            <a:prstTxWarp prst="textNoShape">
              <a:avLst/>
            </a:prstTxWarp>
          </a:bodyPr>
          <a:lstStyle>
            <a:lvl1pPr>
              <a:defRPr lang="en-GB">
                <a:solidFill>
                  <a:schemeClr val="tx1"/>
                </a:solidFill>
              </a:defRPr>
            </a:lvl1pPr>
          </a:lstStyle>
          <a:p>
            <a:pPr lvl="0"/>
            <a:r>
              <a:rPr lang="es-ES"/>
              <a:t>Haga clic para modificar el estilo de título del patrón</a:t>
            </a:r>
            <a:endParaRPr lang="en-GB" dirty="0"/>
          </a:p>
        </p:txBody>
      </p:sp>
      <p:sp>
        <p:nvSpPr>
          <p:cNvPr id="3" name="Textplatzhalter 2"/>
          <p:cNvSpPr>
            <a:spLocks noGrp="1"/>
          </p:cNvSpPr>
          <p:nvPr>
            <p:ph type="body" idx="1"/>
          </p:nvPr>
        </p:nvSpPr>
        <p:spPr>
          <a:xfrm>
            <a:off x="304129" y="1237878"/>
            <a:ext cx="4206816" cy="639427"/>
          </a:xfrm>
        </p:spPr>
        <p:txBody>
          <a:bodyPr anchor="b"/>
          <a:lstStyle>
            <a:lvl1pPr marL="0" indent="0">
              <a:buNone/>
              <a:defRPr sz="1650" b="1"/>
            </a:lvl1pPr>
            <a:lvl2pPr marL="311037" indent="0">
              <a:buNone/>
              <a:defRPr sz="1350" b="1"/>
            </a:lvl2pPr>
            <a:lvl3pPr marL="622073" indent="0">
              <a:buNone/>
              <a:defRPr sz="1200" b="1"/>
            </a:lvl3pPr>
            <a:lvl4pPr marL="933111" indent="0">
              <a:buNone/>
              <a:defRPr sz="1125" b="1"/>
            </a:lvl4pPr>
            <a:lvl5pPr marL="1244147" indent="0">
              <a:buNone/>
              <a:defRPr sz="1125" b="1"/>
            </a:lvl5pPr>
            <a:lvl6pPr marL="1555184" indent="0">
              <a:buNone/>
              <a:defRPr sz="1125" b="1"/>
            </a:lvl6pPr>
            <a:lvl7pPr marL="1866221" indent="0">
              <a:buNone/>
              <a:defRPr sz="1125" b="1"/>
            </a:lvl7pPr>
            <a:lvl8pPr marL="2177258" indent="0">
              <a:buNone/>
              <a:defRPr sz="1125" b="1"/>
            </a:lvl8pPr>
            <a:lvl9pPr marL="2488295" indent="0">
              <a:buNone/>
              <a:defRPr sz="1125" b="1"/>
            </a:lvl9pPr>
          </a:lstStyle>
          <a:p>
            <a:pPr lvl="0"/>
            <a:r>
              <a:rPr lang="es-ES"/>
              <a:t>Editar el estilo de texto del patrón</a:t>
            </a:r>
          </a:p>
        </p:txBody>
      </p:sp>
      <p:sp>
        <p:nvSpPr>
          <p:cNvPr id="4" name="Inhaltsplatzhalter 3"/>
          <p:cNvSpPr>
            <a:spLocks noGrp="1"/>
          </p:cNvSpPr>
          <p:nvPr>
            <p:ph sz="half" idx="2"/>
          </p:nvPr>
        </p:nvSpPr>
        <p:spPr>
          <a:xfrm>
            <a:off x="317953" y="2018724"/>
            <a:ext cx="4179168" cy="4274501"/>
          </a:xfrm>
        </p:spPr>
        <p:txBody>
          <a:bodyPr/>
          <a:lstStyle>
            <a:lvl1pPr>
              <a:defRPr sz="1650"/>
            </a:lvl1pPr>
            <a:lvl2pPr>
              <a:defRPr sz="1350"/>
            </a:lvl2pPr>
            <a:lvl3pPr>
              <a:defRPr sz="1200"/>
            </a:lvl3pPr>
            <a:lvl4pPr>
              <a:defRPr sz="1125"/>
            </a:lvl4pPr>
            <a:lvl5pPr>
              <a:defRPr sz="1125"/>
            </a:lvl5pPr>
            <a:lvl6pPr>
              <a:defRPr sz="1125"/>
            </a:lvl6pPr>
            <a:lvl7pPr>
              <a:defRPr sz="1125"/>
            </a:lvl7pPr>
            <a:lvl8pPr>
              <a:defRPr sz="1125"/>
            </a:lvl8pPr>
            <a:lvl9pPr>
              <a:defRPr sz="1125"/>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5" name="Textplatzhalter 4"/>
          <p:cNvSpPr>
            <a:spLocks noGrp="1"/>
          </p:cNvSpPr>
          <p:nvPr>
            <p:ph type="body" sz="quarter" idx="3"/>
          </p:nvPr>
        </p:nvSpPr>
        <p:spPr>
          <a:xfrm>
            <a:off x="4617792" y="1224051"/>
            <a:ext cx="4229568" cy="639427"/>
          </a:xfrm>
        </p:spPr>
        <p:txBody>
          <a:bodyPr anchor="b"/>
          <a:lstStyle>
            <a:lvl1pPr marL="0" indent="0">
              <a:buNone/>
              <a:defRPr sz="1650" b="1"/>
            </a:lvl1pPr>
            <a:lvl2pPr marL="311037" indent="0">
              <a:buNone/>
              <a:defRPr sz="1350" b="1"/>
            </a:lvl2pPr>
            <a:lvl3pPr marL="622073" indent="0">
              <a:buNone/>
              <a:defRPr sz="1200" b="1"/>
            </a:lvl3pPr>
            <a:lvl4pPr marL="933111" indent="0">
              <a:buNone/>
              <a:defRPr sz="1125" b="1"/>
            </a:lvl4pPr>
            <a:lvl5pPr marL="1244147" indent="0">
              <a:buNone/>
              <a:defRPr sz="1125" b="1"/>
            </a:lvl5pPr>
            <a:lvl6pPr marL="1555184" indent="0">
              <a:buNone/>
              <a:defRPr sz="1125" b="1"/>
            </a:lvl6pPr>
            <a:lvl7pPr marL="1866221" indent="0">
              <a:buNone/>
              <a:defRPr sz="1125" b="1"/>
            </a:lvl7pPr>
            <a:lvl8pPr marL="2177258" indent="0">
              <a:buNone/>
              <a:defRPr sz="1125" b="1"/>
            </a:lvl8pPr>
            <a:lvl9pPr marL="2488295" indent="0">
              <a:buNone/>
              <a:defRPr sz="1125" b="1"/>
            </a:lvl9pPr>
          </a:lstStyle>
          <a:p>
            <a:pPr lvl="0"/>
            <a:r>
              <a:rPr lang="es-ES"/>
              <a:t>Editar el estilo de texto del patrón</a:t>
            </a:r>
          </a:p>
        </p:txBody>
      </p:sp>
      <p:sp>
        <p:nvSpPr>
          <p:cNvPr id="6" name="Inhaltsplatzhalter 5"/>
          <p:cNvSpPr>
            <a:spLocks noGrp="1"/>
          </p:cNvSpPr>
          <p:nvPr>
            <p:ph sz="quarter" idx="4"/>
          </p:nvPr>
        </p:nvSpPr>
        <p:spPr>
          <a:xfrm>
            <a:off x="4645440" y="2046374"/>
            <a:ext cx="4201920" cy="4246850"/>
          </a:xfrm>
        </p:spPr>
        <p:txBody>
          <a:bodyPr/>
          <a:lstStyle>
            <a:lvl1pPr>
              <a:defRPr sz="1650"/>
            </a:lvl1pPr>
            <a:lvl2pPr>
              <a:defRPr sz="1350"/>
            </a:lvl2pPr>
            <a:lvl3pPr>
              <a:defRPr sz="1200"/>
            </a:lvl3pPr>
            <a:lvl4pPr>
              <a:defRPr sz="1125"/>
            </a:lvl4pPr>
            <a:lvl5pPr>
              <a:defRPr sz="1125"/>
            </a:lvl5pPr>
            <a:lvl6pPr>
              <a:defRPr sz="1125"/>
            </a:lvl6pPr>
            <a:lvl7pPr>
              <a:defRPr sz="1125"/>
            </a:lvl7pPr>
            <a:lvl8pPr>
              <a:defRPr sz="1125"/>
            </a:lvl8pPr>
            <a:lvl9pPr>
              <a:defRPr sz="1125"/>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GB" dirty="0"/>
          </a:p>
        </p:txBody>
      </p:sp>
      <p:sp>
        <p:nvSpPr>
          <p:cNvPr id="7" name="6 Marcador de pie de página"/>
          <p:cNvSpPr>
            <a:spLocks noGrp="1"/>
          </p:cNvSpPr>
          <p:nvPr>
            <p:ph type="ftr" sz="quarter" idx="10"/>
          </p:nvPr>
        </p:nvSpPr>
        <p:spPr/>
        <p:txBody>
          <a:bodyPr/>
          <a:lstStyle>
            <a:lvl1pPr>
              <a:defRPr sz="825"/>
            </a:lvl1pPr>
          </a:lstStyle>
          <a:p>
            <a:r>
              <a:rPr lang="en-US" sz="900"/>
              <a:t>CONFIDENCE Final Dissemination Workshop  02 - 05 December 2019. Bratislava, Slovakia </a:t>
            </a:r>
            <a:endParaRPr lang="en-US" sz="700" dirty="0"/>
          </a:p>
        </p:txBody>
      </p:sp>
      <p:sp>
        <p:nvSpPr>
          <p:cNvPr id="8" name="7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a:t>
            </a:fld>
            <a:endParaRPr lang="es-ES" b="1" dirty="0">
              <a:latin typeface="Arial" pitchFamily="34" charset="0"/>
            </a:endParaRPr>
          </a:p>
        </p:txBody>
      </p:sp>
    </p:spTree>
    <p:extLst>
      <p:ext uri="{BB962C8B-B14F-4D97-AF65-F5344CB8AC3E}">
        <p14:creationId xmlns:p14="http://schemas.microsoft.com/office/powerpoint/2010/main" val="29699769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20" Type="http://schemas.openxmlformats.org/officeDocument/2006/relationships/image" Target="../media/image5.gi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6" name="Picture 9" descr="II_rahmen_neu_folge"/>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a:off x="-2828"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Rectangle 5"/>
          <p:cNvSpPr>
            <a:spLocks noGrp="1" noChangeArrowheads="1"/>
          </p:cNvSpPr>
          <p:nvPr>
            <p:ph type="body" idx="1"/>
          </p:nvPr>
        </p:nvSpPr>
        <p:spPr bwMode="auto">
          <a:xfrm>
            <a:off x="248833" y="1268047"/>
            <a:ext cx="8634528" cy="501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201" rIns="0" bIns="0" numCol="1" anchor="t" anchorCtr="0" compatLnSpc="1">
            <a:prstTxWarp prst="textNoShape">
              <a:avLst/>
            </a:prstTxWarp>
          </a:bodyPr>
          <a:lstStyle/>
          <a:p>
            <a:pPr lvl="0"/>
            <a:r>
              <a:rPr lang="en-GB" altLang="es-ES" dirty="0"/>
              <a:t>Click to edit the outline text format</a:t>
            </a:r>
          </a:p>
          <a:p>
            <a:pPr lvl="1"/>
            <a:r>
              <a:rPr lang="en-GB" altLang="es-ES" dirty="0"/>
              <a:t>Second Outline Level</a:t>
            </a:r>
          </a:p>
          <a:p>
            <a:pPr lvl="2"/>
            <a:r>
              <a:rPr lang="en-GB" altLang="es-ES" dirty="0"/>
              <a:t>Third Outline Level</a:t>
            </a:r>
          </a:p>
          <a:p>
            <a:pPr lvl="3"/>
            <a:r>
              <a:rPr lang="en-GB" altLang="es-ES" dirty="0"/>
              <a:t>Fourth Outline Level</a:t>
            </a:r>
          </a:p>
          <a:p>
            <a:pPr lvl="4"/>
            <a:r>
              <a:rPr lang="en-GB" altLang="es-ES" dirty="0"/>
              <a:t>Fifth Outline Level</a:t>
            </a:r>
          </a:p>
          <a:p>
            <a:pPr lvl="4"/>
            <a:r>
              <a:rPr lang="en-GB" altLang="es-ES" dirty="0"/>
              <a:t>Sixth Outline Level</a:t>
            </a:r>
          </a:p>
          <a:p>
            <a:pPr lvl="4"/>
            <a:r>
              <a:rPr lang="en-GB" altLang="es-ES" dirty="0"/>
              <a:t>Seventh Outline Level</a:t>
            </a:r>
          </a:p>
          <a:p>
            <a:pPr lvl="4"/>
            <a:r>
              <a:rPr lang="en-GB" altLang="es-ES" dirty="0"/>
              <a:t>Eighth Outline Level</a:t>
            </a:r>
          </a:p>
          <a:p>
            <a:pPr lvl="4"/>
            <a:r>
              <a:rPr lang="en-GB" altLang="es-ES" dirty="0"/>
              <a:t>Ninth Outline Level</a:t>
            </a:r>
          </a:p>
        </p:txBody>
      </p:sp>
      <p:sp>
        <p:nvSpPr>
          <p:cNvPr id="1032" name="Rectangle 7"/>
          <p:cNvSpPr>
            <a:spLocks noGrp="1" noChangeArrowheads="1"/>
          </p:cNvSpPr>
          <p:nvPr>
            <p:ph type="title"/>
          </p:nvPr>
        </p:nvSpPr>
        <p:spPr bwMode="auto">
          <a:xfrm>
            <a:off x="258546" y="232641"/>
            <a:ext cx="6238406" cy="8488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000" tIns="0" rIns="0" bIns="0" numCol="1" anchor="ctr" anchorCtr="0" compatLnSpc="1">
            <a:prstTxWarp prst="textNoShape">
              <a:avLst/>
            </a:prstTxWarp>
          </a:bodyPr>
          <a:lstStyle/>
          <a:p>
            <a:pPr lvl="0"/>
            <a:r>
              <a:rPr lang="en-GB" altLang="es-ES" dirty="0"/>
              <a:t>Click to edit the title text format</a:t>
            </a:r>
          </a:p>
        </p:txBody>
      </p:sp>
      <p:sp>
        <p:nvSpPr>
          <p:cNvPr id="1031" name="Rectangle 11"/>
          <p:cNvSpPr>
            <a:spLocks noChangeArrowheads="1"/>
          </p:cNvSpPr>
          <p:nvPr/>
        </p:nvSpPr>
        <p:spPr bwMode="auto">
          <a:xfrm>
            <a:off x="0" y="0"/>
            <a:ext cx="9144000" cy="6858000"/>
          </a:xfrm>
          <a:prstGeom prst="rect">
            <a:avLst/>
          </a:prstGeom>
          <a:noFill/>
          <a:ln w="1800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2209" tIns="31105" rIns="62209" bIns="31105" anchor="ctr"/>
          <a:lstStyle/>
          <a:p>
            <a:pPr marL="0" marR="0" lvl="0" indent="0" algn="l" defTabSz="244084" rtl="0" eaLnBrk="1" fontAlgn="base" latinLnBrk="0" hangingPunct="0">
              <a:lnSpc>
                <a:spcPct val="93000"/>
              </a:lnSpc>
              <a:spcBef>
                <a:spcPct val="0"/>
              </a:spcBef>
              <a:spcAft>
                <a:spcPct val="0"/>
              </a:spcAft>
              <a:buClr>
                <a:srgbClr val="000000"/>
              </a:buClr>
              <a:buSzPct val="100000"/>
              <a:buFont typeface="Times New Roman" pitchFamily="18" charset="0"/>
              <a:buNone/>
              <a:tabLst/>
              <a:defRPr/>
            </a:pPr>
            <a:endParaRPr kumimoji="0" lang="es-ES" altLang="es-ES" sz="1200" b="0" i="0" u="none" strike="noStrike" kern="1200" cap="none" spc="0" normalizeH="0" baseline="0" noProof="0" dirty="0">
              <a:ln>
                <a:noFill/>
              </a:ln>
              <a:solidFill>
                <a:prstClr val="black"/>
              </a:solidFill>
              <a:effectLst/>
              <a:uLnTx/>
              <a:uFillTx/>
              <a:latin typeface="Arial" pitchFamily="34" charset="0"/>
              <a:ea typeface="+mn-ea"/>
              <a:cs typeface="+mn-cs"/>
            </a:endParaRPr>
          </a:p>
        </p:txBody>
      </p:sp>
      <p:sp>
        <p:nvSpPr>
          <p:cNvPr id="2" name="1 Marcador de número de diapositiva"/>
          <p:cNvSpPr>
            <a:spLocks noGrp="1"/>
          </p:cNvSpPr>
          <p:nvPr>
            <p:ph type="sldNum" sz="quarter" idx="4"/>
          </p:nvPr>
        </p:nvSpPr>
        <p:spPr>
          <a:xfrm>
            <a:off x="8518359" y="6528956"/>
            <a:ext cx="361591" cy="227890"/>
          </a:xfrm>
          <a:prstGeom prst="rect">
            <a:avLst/>
          </a:prstGeom>
        </p:spPr>
        <p:txBody>
          <a:bodyPr vert="horz" lIns="91440" tIns="45720" rIns="91440" bIns="45720" rtlCol="0" anchor="ctr"/>
          <a:lstStyle>
            <a:lvl1pPr algn="r">
              <a:defRPr sz="900">
                <a:solidFill>
                  <a:schemeClr val="tx2"/>
                </a:solidFill>
              </a:defRPr>
            </a:lvl1p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pPr defTabSz="244084" eaLnBrk="0" fontAlgn="base" hangingPunct="0">
                <a:lnSpc>
                  <a:spcPct val="93000"/>
                </a:lnSpc>
                <a:spcBef>
                  <a:spcPct val="0"/>
                </a:spcBef>
                <a:spcAft>
                  <a:spcPct val="0"/>
                </a:spcAft>
                <a:buClr>
                  <a:srgbClr val="000000"/>
                </a:buClr>
                <a:buSzPct val="100000"/>
              </a:pPr>
              <a:t>‹N°›</a:t>
            </a:fld>
            <a:endParaRPr lang="es-ES" b="1" dirty="0"/>
          </a:p>
        </p:txBody>
      </p:sp>
      <p:sp>
        <p:nvSpPr>
          <p:cNvPr id="5" name="4 Marcador de pie de página"/>
          <p:cNvSpPr>
            <a:spLocks noGrp="1"/>
          </p:cNvSpPr>
          <p:nvPr>
            <p:ph type="ftr" sz="quarter" idx="3"/>
          </p:nvPr>
        </p:nvSpPr>
        <p:spPr>
          <a:xfrm>
            <a:off x="5544274" y="6496050"/>
            <a:ext cx="2814468" cy="286007"/>
          </a:xfrm>
          <a:prstGeom prst="rect">
            <a:avLst/>
          </a:prstGeom>
        </p:spPr>
        <p:txBody>
          <a:bodyPr vert="horz" lIns="91440" tIns="45720" rIns="91440" bIns="45720" rtlCol="0" anchor="ctr"/>
          <a:lstStyle>
            <a:lvl1pPr marL="0" algn="r" defTabSz="244084" rtl="0" eaLnBrk="0" fontAlgn="base" latinLnBrk="0" hangingPunct="0">
              <a:lnSpc>
                <a:spcPct val="93000"/>
              </a:lnSpc>
              <a:spcBef>
                <a:spcPct val="0"/>
              </a:spcBef>
              <a:spcAft>
                <a:spcPct val="0"/>
              </a:spcAft>
              <a:buClr>
                <a:srgbClr val="000000"/>
              </a:buClr>
              <a:buSzPct val="100000"/>
              <a:defRPr lang="es-ES" sz="900" b="1" kern="1200" dirty="0">
                <a:solidFill>
                  <a:schemeClr val="tx2"/>
                </a:solidFill>
                <a:latin typeface="Arial" pitchFamily="34" charset="0"/>
                <a:ea typeface="+mn-ea"/>
                <a:cs typeface="Arial" panose="020B0604020202020204" pitchFamily="34" charset="0"/>
              </a:defRPr>
            </a:lvl1pPr>
          </a:lstStyle>
          <a:p>
            <a:r>
              <a:rPr lang="en-US" altLang="es-ES" dirty="0">
                <a:ea typeface="ＭＳ Ｐゴシック"/>
              </a:rPr>
              <a:t>CONFIDENCE Final Dissemination Workshop</a:t>
            </a:r>
          </a:p>
          <a:p>
            <a:r>
              <a:rPr lang="en-US" altLang="es-ES" sz="700" dirty="0">
                <a:ea typeface="ＭＳ Ｐゴシック"/>
              </a:rPr>
              <a:t> </a:t>
            </a:r>
            <a:r>
              <a:rPr lang="en-US" altLang="es-ES" sz="700" dirty="0"/>
              <a:t>02</a:t>
            </a:r>
            <a:r>
              <a:rPr lang="en-US" sz="700" dirty="0"/>
              <a:t> - 05 December 2019. Bratislava, Slovakia </a:t>
            </a:r>
          </a:p>
        </p:txBody>
      </p:sp>
      <p:grpSp>
        <p:nvGrpSpPr>
          <p:cNvPr id="17" name="Gruppieren 11"/>
          <p:cNvGrpSpPr/>
          <p:nvPr/>
        </p:nvGrpSpPr>
        <p:grpSpPr>
          <a:xfrm>
            <a:off x="103427" y="6480091"/>
            <a:ext cx="5564262" cy="301966"/>
            <a:chOff x="116870" y="6554993"/>
            <a:chExt cx="5091962" cy="301964"/>
          </a:xfrm>
        </p:grpSpPr>
        <p:pic>
          <p:nvPicPr>
            <p:cNvPr id="18" name="Grafik 12"/>
            <p:cNvPicPr>
              <a:picLocks noChangeAspect="1"/>
            </p:cNvPicPr>
            <p:nvPr userDrawn="1"/>
          </p:nvPicPr>
          <p:blipFill>
            <a:blip r:embed="rId17" cstate="print">
              <a:extLst>
                <a:ext uri="{28A0092B-C50C-407E-A947-70E740481C1C}">
                  <a14:useLocalDpi xmlns:a14="http://schemas.microsoft.com/office/drawing/2010/main"/>
                </a:ext>
              </a:extLst>
            </a:blip>
            <a:stretch>
              <a:fillRect/>
            </a:stretch>
          </p:blipFill>
          <p:spPr>
            <a:xfrm>
              <a:off x="116870" y="6554993"/>
              <a:ext cx="319021" cy="301964"/>
            </a:xfrm>
            <a:prstGeom prst="rect">
              <a:avLst/>
            </a:prstGeom>
          </p:spPr>
        </p:pic>
        <p:sp>
          <p:nvSpPr>
            <p:cNvPr id="19" name="Textfeld 13"/>
            <p:cNvSpPr txBox="1"/>
            <p:nvPr userDrawn="1"/>
          </p:nvSpPr>
          <p:spPr>
            <a:xfrm>
              <a:off x="403830" y="6641091"/>
              <a:ext cx="4805002" cy="184665"/>
            </a:xfrm>
            <a:prstGeom prst="rect">
              <a:avLst/>
            </a:prstGeom>
            <a:noFill/>
          </p:spPr>
          <p:txBody>
            <a:bodyPr wrap="square" rtlCol="0">
              <a:spAutoFit/>
            </a:bodyPr>
            <a:lstStyle/>
            <a:p>
              <a:pPr defTabSz="914378">
                <a:defRPr/>
              </a:pPr>
              <a:r>
                <a:rPr lang="en-GB" sz="600" dirty="0">
                  <a:solidFill>
                    <a:prstClr val="black"/>
                  </a:solidFill>
                  <a:latin typeface="Interstate-Regular" panose="02000603020000020004" pitchFamily="2" charset="0"/>
                </a:rPr>
                <a:t>This project has received funding from the </a:t>
              </a:r>
              <a:r>
                <a:rPr lang="en-GB" sz="600" dirty="0" err="1">
                  <a:solidFill>
                    <a:prstClr val="black"/>
                  </a:solidFill>
                  <a:latin typeface="Interstate-Regular" panose="02000603020000020004" pitchFamily="2" charset="0"/>
                </a:rPr>
                <a:t>Euratom</a:t>
              </a:r>
              <a:r>
                <a:rPr lang="en-GB" sz="600" dirty="0">
                  <a:solidFill>
                    <a:prstClr val="black"/>
                  </a:solidFill>
                  <a:latin typeface="Interstate-Regular" panose="02000603020000020004" pitchFamily="2" charset="0"/>
                </a:rPr>
                <a:t> research and training programme 2014-2018 under grant agreement No 662287.</a:t>
              </a:r>
              <a:endParaRPr lang="en-GB" sz="100" dirty="0">
                <a:solidFill>
                  <a:prstClr val="black">
                    <a:tint val="75000"/>
                  </a:prstClr>
                </a:solidFill>
                <a:latin typeface="Arial"/>
              </a:endParaRPr>
            </a:p>
          </p:txBody>
        </p:sp>
      </p:grpSp>
      <p:pic>
        <p:nvPicPr>
          <p:cNvPr id="13" name="21 Imagen" descr="Logo_CONFIDENCE_v2.png"/>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7368648" y="142709"/>
            <a:ext cx="1511302" cy="479395"/>
          </a:xfrm>
          <a:prstGeom prst="rect">
            <a:avLst/>
          </a:prstGeom>
        </p:spPr>
      </p:pic>
      <p:pic>
        <p:nvPicPr>
          <p:cNvPr id="20" name="Grafik 9"/>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7754352" y="736927"/>
            <a:ext cx="1104979" cy="403317"/>
          </a:xfrm>
          <a:prstGeom prst="rect">
            <a:avLst/>
          </a:prstGeom>
        </p:spPr>
      </p:pic>
    </p:spTree>
    <p:extLst>
      <p:ext uri="{BB962C8B-B14F-4D97-AF65-F5344CB8AC3E}">
        <p14:creationId xmlns:p14="http://schemas.microsoft.com/office/powerpoint/2010/main" val="1574255525"/>
      </p:ext>
    </p:extLst>
  </p:cSld>
  <p:clrMap bg1="lt1" tx1="dk1" bg2="lt2" tx2="dk2" accent1="accent1" accent2="accent2" accent3="accent3" accent4="accent4" accent5="accent5" accent6="accent6" hlink="hlink" folHlink="folHlink"/>
  <p:sldLayoutIdLst>
    <p:sldLayoutId id="2147483661" r:id="rId1"/>
    <p:sldLayoutId id="2147483689" r:id="rId2"/>
    <p:sldLayoutId id="2147483687" r:id="rId3"/>
    <p:sldLayoutId id="2147483663" r:id="rId4"/>
    <p:sldLayoutId id="2147483664" r:id="rId5"/>
    <p:sldLayoutId id="2147483665" r:id="rId6"/>
    <p:sldLayoutId id="2147483666" r:id="rId7"/>
    <p:sldLayoutId id="2147483667" r:id="rId8"/>
    <p:sldLayoutId id="2147483668" r:id="rId9"/>
    <p:sldLayoutId id="2147483670" r:id="rId10"/>
    <p:sldLayoutId id="2147483671" r:id="rId11"/>
    <p:sldLayoutId id="2147483672" r:id="rId12"/>
    <p:sldLayoutId id="2147483673" r:id="rId13"/>
    <p:sldLayoutId id="2147483674" r:id="rId14"/>
  </p:sldLayoutIdLst>
  <p:hf hdr="0" dt="0"/>
  <p:txStyles>
    <p:titleStyle>
      <a:lvl1pPr algn="l" defTabSz="244078" rtl="0" eaLnBrk="1" fontAlgn="base" hangingPunct="1">
        <a:lnSpc>
          <a:spcPct val="93000"/>
        </a:lnSpc>
        <a:spcBef>
          <a:spcPct val="0"/>
        </a:spcBef>
        <a:spcAft>
          <a:spcPct val="0"/>
        </a:spcAft>
        <a:buClr>
          <a:srgbClr val="000000"/>
        </a:buClr>
        <a:buSzPct val="100000"/>
        <a:buFont typeface="Times New Roman" pitchFamily="18" charset="0"/>
        <a:defRPr sz="2400" b="1">
          <a:solidFill>
            <a:schemeClr val="tx1"/>
          </a:solidFill>
          <a:effectLst/>
          <a:latin typeface="+mj-lt"/>
          <a:ea typeface="+mj-ea"/>
          <a:cs typeface="Arial" panose="020B0604020202020204" pitchFamily="34" charset="0"/>
        </a:defRPr>
      </a:lvl1pPr>
      <a:lvl2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2pPr>
      <a:lvl3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3pPr>
      <a:lvl4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4pPr>
      <a:lvl5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5pPr>
      <a:lvl6pPr marL="1710704"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6pPr>
      <a:lvl7pPr marL="2021740"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7pPr>
      <a:lvl8pPr marL="2332777"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8pPr>
      <a:lvl9pPr marL="2643813"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9pPr>
    </p:titleStyle>
    <p:bodyStyle>
      <a:lvl1pPr marL="233279" indent="-233279" algn="l" defTabSz="244078" rtl="0" eaLnBrk="1" fontAlgn="base" hangingPunct="1">
        <a:lnSpc>
          <a:spcPct val="93000"/>
        </a:lnSpc>
        <a:spcBef>
          <a:spcPct val="0"/>
        </a:spcBef>
        <a:spcAft>
          <a:spcPts val="970"/>
        </a:spcAft>
        <a:buClr>
          <a:srgbClr val="000000"/>
        </a:buClr>
        <a:buSzPct val="100000"/>
        <a:buFontTx/>
        <a:buBlip>
          <a:blip r:embed="rId20"/>
        </a:buBlip>
        <a:defRPr sz="2000">
          <a:solidFill>
            <a:srgbClr val="000000"/>
          </a:solidFill>
          <a:latin typeface="+mn-lt"/>
          <a:ea typeface="+mn-ea"/>
          <a:cs typeface="Arial" panose="020B0604020202020204" pitchFamily="34" charset="0"/>
        </a:defRPr>
      </a:lvl1pPr>
      <a:lvl2pPr marL="505436" indent="-194399" algn="l" defTabSz="244078" rtl="0" eaLnBrk="1" fontAlgn="base" hangingPunct="1">
        <a:lnSpc>
          <a:spcPct val="93000"/>
        </a:lnSpc>
        <a:spcBef>
          <a:spcPct val="0"/>
        </a:spcBef>
        <a:spcAft>
          <a:spcPts val="774"/>
        </a:spcAft>
        <a:buClr>
          <a:srgbClr val="000000"/>
        </a:buClr>
        <a:buSzPct val="100000"/>
        <a:buFontTx/>
        <a:buBlip>
          <a:blip r:embed="rId20"/>
        </a:buBlip>
        <a:defRPr sz="1800">
          <a:solidFill>
            <a:srgbClr val="000000"/>
          </a:solidFill>
          <a:latin typeface="Arial" panose="020B0604020202020204" pitchFamily="34" charset="0"/>
          <a:cs typeface="Arial" panose="020B0604020202020204" pitchFamily="34" charset="0"/>
        </a:defRPr>
      </a:lvl2pPr>
      <a:lvl3pPr marL="777592" indent="-155518" algn="l" defTabSz="244078" rtl="0" eaLnBrk="1" fontAlgn="base" hangingPunct="1">
        <a:lnSpc>
          <a:spcPct val="93000"/>
        </a:lnSpc>
        <a:spcBef>
          <a:spcPct val="0"/>
        </a:spcBef>
        <a:spcAft>
          <a:spcPts val="578"/>
        </a:spcAft>
        <a:buClr>
          <a:srgbClr val="0033CC"/>
        </a:buClr>
        <a:buSzPct val="100000"/>
        <a:buFont typeface="Arial" pitchFamily="34" charset="0"/>
        <a:buChar char="●"/>
        <a:defRPr sz="1600">
          <a:solidFill>
            <a:srgbClr val="000000"/>
          </a:solidFill>
          <a:latin typeface="Arial" panose="020B0604020202020204" pitchFamily="34" charset="0"/>
          <a:cs typeface="Arial" panose="020B0604020202020204" pitchFamily="34" charset="0"/>
        </a:defRPr>
      </a:lvl3pPr>
      <a:lvl4pPr marL="1088629" indent="-155518" algn="l" defTabSz="244078" rtl="0" eaLnBrk="1" fontAlgn="base" hangingPunct="1">
        <a:lnSpc>
          <a:spcPct val="93000"/>
        </a:lnSpc>
        <a:spcBef>
          <a:spcPct val="0"/>
        </a:spcBef>
        <a:spcAft>
          <a:spcPts val="392"/>
        </a:spcAft>
        <a:buClr>
          <a:srgbClr val="0033CC"/>
        </a:buClr>
        <a:buSzPct val="100000"/>
        <a:buFont typeface="Arial" pitchFamily="34" charset="0"/>
        <a:buChar char="●"/>
        <a:defRPr sz="1400">
          <a:solidFill>
            <a:srgbClr val="000000"/>
          </a:solidFill>
          <a:latin typeface="Arial" panose="020B0604020202020204" pitchFamily="34" charset="0"/>
          <a:cs typeface="Arial" panose="020B0604020202020204" pitchFamily="34" charset="0"/>
        </a:defRPr>
      </a:lvl4pPr>
      <a:lvl5pPr marL="1399666" indent="-155518" algn="l" defTabSz="244078" rtl="0" eaLnBrk="1" fontAlgn="base" hangingPunct="1">
        <a:lnSpc>
          <a:spcPct val="93000"/>
        </a:lnSpc>
        <a:spcBef>
          <a:spcPct val="0"/>
        </a:spcBef>
        <a:spcAft>
          <a:spcPts val="196"/>
        </a:spcAft>
        <a:buClr>
          <a:srgbClr val="0033CC"/>
        </a:buClr>
        <a:buSzPct val="100000"/>
        <a:buFont typeface="Wingdings" pitchFamily="2" charset="2"/>
        <a:buChar char="Ø"/>
        <a:defRPr sz="1200">
          <a:solidFill>
            <a:srgbClr val="000000"/>
          </a:solidFill>
          <a:latin typeface="Arial" panose="020B0604020202020204" pitchFamily="34" charset="0"/>
          <a:cs typeface="Arial" panose="020B0604020202020204" pitchFamily="34" charset="0"/>
        </a:defRPr>
      </a:lvl5pPr>
      <a:lvl6pPr marL="1710704"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6pPr>
      <a:lvl7pPr marL="2021740"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7pPr>
      <a:lvl8pPr marL="2332777"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8pPr>
      <a:lvl9pPr marL="2643813"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9pPr>
    </p:bodyStyle>
    <p:otherStyle>
      <a:defPPr>
        <a:defRPr lang="de-DE"/>
      </a:defPPr>
      <a:lvl1pPr marL="0" algn="l" defTabSz="622073" rtl="0" eaLnBrk="1" latinLnBrk="0" hangingPunct="1">
        <a:defRPr sz="1200" kern="1200">
          <a:solidFill>
            <a:schemeClr val="tx1"/>
          </a:solidFill>
          <a:latin typeface="+mn-lt"/>
          <a:ea typeface="+mn-ea"/>
          <a:cs typeface="+mn-cs"/>
        </a:defRPr>
      </a:lvl1pPr>
      <a:lvl2pPr marL="311037" algn="l" defTabSz="622073" rtl="0" eaLnBrk="1" latinLnBrk="0" hangingPunct="1">
        <a:defRPr sz="1200" kern="1200">
          <a:solidFill>
            <a:schemeClr val="tx1"/>
          </a:solidFill>
          <a:latin typeface="+mn-lt"/>
          <a:ea typeface="+mn-ea"/>
          <a:cs typeface="+mn-cs"/>
        </a:defRPr>
      </a:lvl2pPr>
      <a:lvl3pPr marL="622073" algn="l" defTabSz="622073" rtl="0" eaLnBrk="1" latinLnBrk="0" hangingPunct="1">
        <a:defRPr sz="1200" kern="1200">
          <a:solidFill>
            <a:schemeClr val="tx1"/>
          </a:solidFill>
          <a:latin typeface="+mn-lt"/>
          <a:ea typeface="+mn-ea"/>
          <a:cs typeface="+mn-cs"/>
        </a:defRPr>
      </a:lvl3pPr>
      <a:lvl4pPr marL="933111" algn="l" defTabSz="622073" rtl="0" eaLnBrk="1" latinLnBrk="0" hangingPunct="1">
        <a:defRPr sz="1200" kern="1200">
          <a:solidFill>
            <a:schemeClr val="tx1"/>
          </a:solidFill>
          <a:latin typeface="+mn-lt"/>
          <a:ea typeface="+mn-ea"/>
          <a:cs typeface="+mn-cs"/>
        </a:defRPr>
      </a:lvl4pPr>
      <a:lvl5pPr marL="1244147" algn="l" defTabSz="622073" rtl="0" eaLnBrk="1" latinLnBrk="0" hangingPunct="1">
        <a:defRPr sz="1200" kern="1200">
          <a:solidFill>
            <a:schemeClr val="tx1"/>
          </a:solidFill>
          <a:latin typeface="+mn-lt"/>
          <a:ea typeface="+mn-ea"/>
          <a:cs typeface="+mn-cs"/>
        </a:defRPr>
      </a:lvl5pPr>
      <a:lvl6pPr marL="1555184" algn="l" defTabSz="622073" rtl="0" eaLnBrk="1" latinLnBrk="0" hangingPunct="1">
        <a:defRPr sz="1200" kern="1200">
          <a:solidFill>
            <a:schemeClr val="tx1"/>
          </a:solidFill>
          <a:latin typeface="+mn-lt"/>
          <a:ea typeface="+mn-ea"/>
          <a:cs typeface="+mn-cs"/>
        </a:defRPr>
      </a:lvl6pPr>
      <a:lvl7pPr marL="1866221" algn="l" defTabSz="622073" rtl="0" eaLnBrk="1" latinLnBrk="0" hangingPunct="1">
        <a:defRPr sz="1200" kern="1200">
          <a:solidFill>
            <a:schemeClr val="tx1"/>
          </a:solidFill>
          <a:latin typeface="+mn-lt"/>
          <a:ea typeface="+mn-ea"/>
          <a:cs typeface="+mn-cs"/>
        </a:defRPr>
      </a:lvl7pPr>
      <a:lvl8pPr marL="2177258" algn="l" defTabSz="622073" rtl="0" eaLnBrk="1" latinLnBrk="0" hangingPunct="1">
        <a:defRPr sz="1200" kern="1200">
          <a:solidFill>
            <a:schemeClr val="tx1"/>
          </a:solidFill>
          <a:latin typeface="+mn-lt"/>
          <a:ea typeface="+mn-ea"/>
          <a:cs typeface="+mn-cs"/>
        </a:defRPr>
      </a:lvl8pPr>
      <a:lvl9pPr marL="2488295" algn="l" defTabSz="622073"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png"/><Relationship Id="rId1" Type="http://schemas.openxmlformats.org/officeDocument/2006/relationships/slideLayout" Target="../slideLayouts/slideLayout6.xml"/><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574159" y="3667669"/>
            <a:ext cx="6201624" cy="702199"/>
          </a:xfrm>
        </p:spPr>
        <p:txBody>
          <a:bodyPr anchor="ctr">
            <a:noAutofit/>
          </a:bodyPr>
          <a:lstStyle/>
          <a:p>
            <a:r>
              <a:rPr lang="es-ES" dirty="0"/>
              <a:t>M. Montero; C. Trueba; R. Sala</a:t>
            </a:r>
          </a:p>
          <a:p>
            <a:r>
              <a:rPr lang="es-ES" dirty="0"/>
              <a:t>CIEMAT (</a:t>
            </a:r>
            <a:r>
              <a:rPr lang="es-ES" dirty="0" err="1"/>
              <a:t>Spain</a:t>
            </a:r>
            <a:r>
              <a:rPr lang="es-ES" dirty="0"/>
              <a:t>)</a:t>
            </a:r>
          </a:p>
        </p:txBody>
      </p:sp>
      <p:sp>
        <p:nvSpPr>
          <p:cNvPr id="2" name="Título 1"/>
          <p:cNvSpPr>
            <a:spLocks noGrp="1"/>
          </p:cNvSpPr>
          <p:nvPr>
            <p:ph type="ctrTitle"/>
          </p:nvPr>
        </p:nvSpPr>
        <p:spPr>
          <a:xfrm>
            <a:off x="1091419" y="1532212"/>
            <a:ext cx="6961162" cy="1470298"/>
          </a:xfrm>
        </p:spPr>
        <p:txBody>
          <a:bodyPr/>
          <a:lstStyle/>
          <a:p>
            <a:pPr>
              <a:lnSpc>
                <a:spcPct val="90000"/>
              </a:lnSpc>
            </a:pPr>
            <a:r>
              <a:rPr lang="en-US" altLang="de-DE" b="1" dirty="0">
                <a:solidFill>
                  <a:schemeClr val="tx2"/>
                </a:solidFill>
              </a:rPr>
              <a:t>Stakeholder engagement through scenario–based discussions panels</a:t>
            </a:r>
          </a:p>
        </p:txBody>
      </p:sp>
    </p:spTree>
    <p:extLst>
      <p:ext uri="{BB962C8B-B14F-4D97-AF65-F5344CB8AC3E}">
        <p14:creationId xmlns:p14="http://schemas.microsoft.com/office/powerpoint/2010/main" val="1274579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Aspects where uncertainties have been identified</a:t>
            </a:r>
            <a:endParaRPr lang="es-ES" dirty="0"/>
          </a:p>
        </p:txBody>
      </p:sp>
      <p:sp>
        <p:nvSpPr>
          <p:cNvPr id="3" name="Marcador de contenido 2"/>
          <p:cNvSpPr>
            <a:spLocks noGrp="1"/>
          </p:cNvSpPr>
          <p:nvPr>
            <p:ph idx="1"/>
          </p:nvPr>
        </p:nvSpPr>
        <p:spPr/>
        <p:txBody>
          <a:bodyPr/>
          <a:lstStyle/>
          <a:p>
            <a:r>
              <a:rPr lang="en-US" dirty="0"/>
              <a:t>Management and decision making</a:t>
            </a:r>
          </a:p>
          <a:p>
            <a:pPr lvl="1"/>
            <a:r>
              <a:rPr lang="en-US" dirty="0"/>
              <a:t>Regarding governance</a:t>
            </a:r>
          </a:p>
          <a:p>
            <a:pPr lvl="1"/>
            <a:r>
              <a:rPr lang="en-US" dirty="0"/>
              <a:t>Communication</a:t>
            </a:r>
          </a:p>
          <a:p>
            <a:pPr lvl="1"/>
            <a:r>
              <a:rPr lang="en-US" dirty="0"/>
              <a:t>Social, economic and environmental factors</a:t>
            </a:r>
          </a:p>
          <a:p>
            <a:pPr lvl="1"/>
            <a:r>
              <a:rPr lang="en-US" dirty="0"/>
              <a:t>Evolution of the situation</a:t>
            </a:r>
          </a:p>
          <a:p>
            <a:r>
              <a:rPr lang="en-US" dirty="0"/>
              <a:t>Actions and strategies</a:t>
            </a:r>
          </a:p>
          <a:p>
            <a:pPr lvl="1"/>
            <a:r>
              <a:rPr lang="en-US" dirty="0"/>
              <a:t>Legal aspects and compensation</a:t>
            </a:r>
          </a:p>
          <a:p>
            <a:pPr lvl="1"/>
            <a:r>
              <a:rPr lang="en-US" dirty="0"/>
              <a:t>Acceptance by producers and population</a:t>
            </a:r>
          </a:p>
          <a:p>
            <a:pPr lvl="1"/>
            <a:r>
              <a:rPr lang="en-US" dirty="0"/>
              <a:t>Control and surveillance</a:t>
            </a:r>
          </a:p>
          <a:p>
            <a:pPr lvl="1"/>
            <a:r>
              <a:rPr lang="en-US" dirty="0"/>
              <a:t>Conservative, political, social, environmental criteria</a:t>
            </a:r>
          </a:p>
          <a:p>
            <a:r>
              <a:rPr lang="en-US" dirty="0"/>
              <a:t>Specific management of the economic sectors affected (farming, national / international market)</a:t>
            </a:r>
            <a:endParaRPr lang="es-ES" dirty="0"/>
          </a:p>
        </p:txBody>
      </p:sp>
    </p:spTree>
    <p:extLst>
      <p:ext uri="{BB962C8B-B14F-4D97-AF65-F5344CB8AC3E}">
        <p14:creationId xmlns:p14="http://schemas.microsoft.com/office/powerpoint/2010/main" val="38617053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err="1"/>
              <a:t>Summary</a:t>
            </a:r>
            <a:r>
              <a:rPr lang="es-ES" dirty="0"/>
              <a:t> and </a:t>
            </a:r>
            <a:r>
              <a:rPr lang="es-ES" dirty="0" err="1"/>
              <a:t>conclusions</a:t>
            </a:r>
            <a:endParaRPr lang="es-ES" dirty="0"/>
          </a:p>
        </p:txBody>
      </p:sp>
      <p:sp>
        <p:nvSpPr>
          <p:cNvPr id="3" name="Marcador de contenido 2"/>
          <p:cNvSpPr>
            <a:spLocks noGrp="1"/>
          </p:cNvSpPr>
          <p:nvPr>
            <p:ph idx="1"/>
          </p:nvPr>
        </p:nvSpPr>
        <p:spPr>
          <a:xfrm>
            <a:off x="262656" y="1223488"/>
            <a:ext cx="8685616" cy="5061809"/>
          </a:xfrm>
        </p:spPr>
        <p:txBody>
          <a:bodyPr>
            <a:normAutofit fontScale="92500"/>
          </a:bodyPr>
          <a:lstStyle/>
          <a:p>
            <a:pPr lvl="0">
              <a:buBlip>
                <a:blip r:embed="rId2"/>
              </a:buBlip>
            </a:pPr>
            <a:r>
              <a:rPr lang="en-US" sz="2000" dirty="0">
                <a:solidFill>
                  <a:prstClr val="black"/>
                </a:solidFill>
              </a:rPr>
              <a:t>The nine panels organized in Europe, under the WP4, have allowed to obtain a </a:t>
            </a:r>
            <a:r>
              <a:rPr lang="en-US" sz="2000" b="1" dirty="0">
                <a:solidFill>
                  <a:prstClr val="black"/>
                </a:solidFill>
              </a:rPr>
              <a:t>very broad </a:t>
            </a:r>
            <a:r>
              <a:rPr lang="en-US" sz="2000" dirty="0">
                <a:solidFill>
                  <a:prstClr val="black"/>
                </a:solidFill>
              </a:rPr>
              <a:t>and </a:t>
            </a:r>
            <a:r>
              <a:rPr lang="en-US" sz="2000" b="1" dirty="0">
                <a:solidFill>
                  <a:prstClr val="black"/>
                </a:solidFill>
              </a:rPr>
              <a:t>complete vision </a:t>
            </a:r>
            <a:r>
              <a:rPr lang="en-US" sz="2000" dirty="0">
                <a:solidFill>
                  <a:prstClr val="black"/>
                </a:solidFill>
              </a:rPr>
              <a:t>of all issues of interest, and the preferences of stakeholders associated with decision making and the preparation of plans for post-accident recovery, during the transition phase of an emergency. </a:t>
            </a:r>
          </a:p>
          <a:p>
            <a:pPr>
              <a:buBlip>
                <a:blip r:embed="rId2"/>
              </a:buBlip>
            </a:pPr>
            <a:r>
              <a:rPr lang="en-US" sz="2000" dirty="0">
                <a:solidFill>
                  <a:prstClr val="black"/>
                </a:solidFill>
              </a:rPr>
              <a:t>The </a:t>
            </a:r>
            <a:r>
              <a:rPr lang="en-US" sz="2000" b="1" dirty="0">
                <a:solidFill>
                  <a:prstClr val="black"/>
                </a:solidFill>
              </a:rPr>
              <a:t>impact of the measures </a:t>
            </a:r>
            <a:r>
              <a:rPr lang="en-US" sz="2000" dirty="0">
                <a:solidFill>
                  <a:prstClr val="black"/>
                </a:solidFill>
              </a:rPr>
              <a:t>implemented during the </a:t>
            </a:r>
            <a:r>
              <a:rPr lang="en-US" sz="2000" b="1" dirty="0">
                <a:solidFill>
                  <a:prstClr val="black"/>
                </a:solidFill>
              </a:rPr>
              <a:t>urgent and early phase over the decisions </a:t>
            </a:r>
            <a:r>
              <a:rPr lang="en-US" sz="2000" dirty="0">
                <a:solidFill>
                  <a:prstClr val="black"/>
                </a:solidFill>
              </a:rPr>
              <a:t>to be taken </a:t>
            </a:r>
            <a:r>
              <a:rPr lang="en-US" sz="2000" b="1" dirty="0">
                <a:solidFill>
                  <a:prstClr val="black"/>
                </a:solidFill>
              </a:rPr>
              <a:t>in the post-emergency</a:t>
            </a:r>
            <a:r>
              <a:rPr lang="en-US" sz="2000" dirty="0">
                <a:solidFill>
                  <a:prstClr val="black"/>
                </a:solidFill>
              </a:rPr>
              <a:t>, (when and how to review or lift such measures), or how </a:t>
            </a:r>
            <a:r>
              <a:rPr lang="en-US" sz="2000" b="1" dirty="0">
                <a:solidFill>
                  <a:prstClr val="black"/>
                </a:solidFill>
              </a:rPr>
              <a:t>to manage the consequences </a:t>
            </a:r>
            <a:r>
              <a:rPr lang="en-US" sz="2000" dirty="0">
                <a:solidFill>
                  <a:prstClr val="black"/>
                </a:solidFill>
              </a:rPr>
              <a:t>of contamination during the transition phase and how </a:t>
            </a:r>
            <a:r>
              <a:rPr lang="en-US" sz="2000" b="1" dirty="0">
                <a:solidFill>
                  <a:prstClr val="black"/>
                </a:solidFill>
              </a:rPr>
              <a:t>to select and evaluate </a:t>
            </a:r>
            <a:r>
              <a:rPr lang="en-US" sz="2000" dirty="0">
                <a:solidFill>
                  <a:prstClr val="black"/>
                </a:solidFill>
              </a:rPr>
              <a:t>the best strategies to consider in future recovery plans, have been discussed.</a:t>
            </a:r>
          </a:p>
          <a:p>
            <a:pPr>
              <a:buBlip>
                <a:blip r:embed="rId2"/>
              </a:buBlip>
            </a:pPr>
            <a:r>
              <a:rPr lang="en-US" sz="2000" dirty="0">
                <a:solidFill>
                  <a:prstClr val="black"/>
                </a:solidFill>
              </a:rPr>
              <a:t>The </a:t>
            </a:r>
            <a:r>
              <a:rPr lang="en-US" sz="2000" b="1" dirty="0">
                <a:solidFill>
                  <a:prstClr val="black"/>
                </a:solidFill>
              </a:rPr>
              <a:t>main uncertainties </a:t>
            </a:r>
            <a:r>
              <a:rPr lang="en-US" sz="2000" dirty="0">
                <a:solidFill>
                  <a:prstClr val="black"/>
                </a:solidFill>
              </a:rPr>
              <a:t>of the process have been identified and categorized.</a:t>
            </a:r>
          </a:p>
          <a:p>
            <a:pPr>
              <a:buBlip>
                <a:blip r:embed="rId2"/>
              </a:buBlip>
            </a:pPr>
            <a:r>
              <a:rPr lang="en-US" sz="2000" b="1" dirty="0">
                <a:solidFill>
                  <a:prstClr val="black"/>
                </a:solidFill>
              </a:rPr>
              <a:t>Urban and agricultural / farming environments </a:t>
            </a:r>
            <a:r>
              <a:rPr lang="en-US" sz="2000" dirty="0">
                <a:solidFill>
                  <a:prstClr val="black"/>
                </a:solidFill>
              </a:rPr>
              <a:t>have been considered, in nuclear countries, directly affected and in surrounding non-nuclear countries.</a:t>
            </a:r>
          </a:p>
          <a:p>
            <a:pPr>
              <a:buBlip>
                <a:blip r:embed="rId2"/>
              </a:buBlip>
            </a:pPr>
            <a:r>
              <a:rPr lang="en-US" sz="2000" b="1" dirty="0">
                <a:solidFill>
                  <a:prstClr val="black"/>
                </a:solidFill>
              </a:rPr>
              <a:t>Qualitative and quantitative assessments </a:t>
            </a:r>
            <a:r>
              <a:rPr lang="en-US" sz="2000" dirty="0">
                <a:solidFill>
                  <a:prstClr val="black"/>
                </a:solidFill>
              </a:rPr>
              <a:t>(using the MCDA) of preferences and of decision criteria have been conducted.</a:t>
            </a:r>
            <a:endParaRPr lang="es-ES" sz="2000" dirty="0">
              <a:solidFill>
                <a:prstClr val="black"/>
              </a:solidFill>
            </a:endParaRPr>
          </a:p>
        </p:txBody>
      </p:sp>
    </p:spTree>
    <p:extLst>
      <p:ext uri="{BB962C8B-B14F-4D97-AF65-F5344CB8AC3E}">
        <p14:creationId xmlns:p14="http://schemas.microsoft.com/office/powerpoint/2010/main" val="1214525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8546" y="232641"/>
            <a:ext cx="6950776" cy="848835"/>
          </a:xfrm>
        </p:spPr>
        <p:txBody>
          <a:bodyPr/>
          <a:lstStyle/>
          <a:p>
            <a:r>
              <a:rPr lang="es-ES" dirty="0" err="1"/>
              <a:t>Further</a:t>
            </a:r>
            <a:r>
              <a:rPr lang="es-ES" dirty="0"/>
              <a:t> </a:t>
            </a:r>
            <a:r>
              <a:rPr lang="es-ES" dirty="0" err="1"/>
              <a:t>steps</a:t>
            </a:r>
            <a:r>
              <a:rPr lang="es-ES" dirty="0"/>
              <a:t> - In-</a:t>
            </a:r>
            <a:r>
              <a:rPr lang="es-ES" dirty="0" err="1"/>
              <a:t>depth</a:t>
            </a:r>
            <a:r>
              <a:rPr lang="es-ES" dirty="0"/>
              <a:t> </a:t>
            </a:r>
            <a:r>
              <a:rPr lang="es-ES" dirty="0" err="1"/>
              <a:t>analysis</a:t>
            </a:r>
            <a:r>
              <a:rPr lang="es-ES" dirty="0"/>
              <a:t> of </a:t>
            </a:r>
            <a:r>
              <a:rPr lang="es-ES" dirty="0" err="1"/>
              <a:t>uncertainties</a:t>
            </a:r>
            <a:endParaRPr lang="es-ES" dirty="0"/>
          </a:p>
        </p:txBody>
      </p:sp>
      <p:sp>
        <p:nvSpPr>
          <p:cNvPr id="3" name="Marcador de contenido 2"/>
          <p:cNvSpPr>
            <a:spLocks noGrp="1"/>
          </p:cNvSpPr>
          <p:nvPr>
            <p:ph idx="1"/>
          </p:nvPr>
        </p:nvSpPr>
        <p:spPr>
          <a:xfrm>
            <a:off x="262656" y="1223489"/>
            <a:ext cx="8685616" cy="2145354"/>
          </a:xfrm>
        </p:spPr>
        <p:txBody>
          <a:bodyPr/>
          <a:lstStyle/>
          <a:p>
            <a:r>
              <a:rPr lang="en-GB" dirty="0"/>
              <a:t>In-depth analysis from the results and conclusions of the panels:</a:t>
            </a:r>
          </a:p>
          <a:p>
            <a:pPr lvl="1"/>
            <a:r>
              <a:rPr lang="en-GB" b="1" dirty="0">
                <a:solidFill>
                  <a:schemeClr val="accent1"/>
                </a:solidFill>
              </a:rPr>
              <a:t>Cross-country analysis </a:t>
            </a:r>
            <a:r>
              <a:rPr lang="en-GB" dirty="0"/>
              <a:t>of panel conclusions in order to identify and categorize the uncertainties rose from the national stakeholder´s panels </a:t>
            </a:r>
          </a:p>
          <a:p>
            <a:pPr lvl="1"/>
            <a:r>
              <a:rPr lang="en-GB" altLang="es-ES" dirty="0"/>
              <a:t>Consolidate a </a:t>
            </a:r>
            <a:r>
              <a:rPr lang="en-GB" altLang="es-ES" b="1" dirty="0">
                <a:solidFill>
                  <a:schemeClr val="accent1"/>
                </a:solidFill>
              </a:rPr>
              <a:t>structured table of results </a:t>
            </a:r>
            <a:r>
              <a:rPr lang="en-GB" altLang="es-ES" dirty="0"/>
              <a:t>from each country</a:t>
            </a:r>
          </a:p>
          <a:p>
            <a:pPr marL="233279" lvl="1" indent="-233279">
              <a:spcAft>
                <a:spcPts val="970"/>
              </a:spcAft>
            </a:pPr>
            <a:r>
              <a:rPr lang="en-US" b="1" dirty="0">
                <a:solidFill>
                  <a:schemeClr val="accent1"/>
                </a:solidFill>
              </a:rPr>
              <a:t>Identification and selection of the main uncertainties </a:t>
            </a:r>
            <a:r>
              <a:rPr lang="en-US" dirty="0"/>
              <a:t>from the panel analysis table and </a:t>
            </a:r>
            <a:r>
              <a:rPr lang="en-US" b="1" dirty="0">
                <a:solidFill>
                  <a:schemeClr val="accent1"/>
                </a:solidFill>
              </a:rPr>
              <a:t>suggestion</a:t>
            </a:r>
            <a:r>
              <a:rPr lang="en-US" dirty="0"/>
              <a:t> or association of </a:t>
            </a:r>
            <a:r>
              <a:rPr lang="en-US" b="1" dirty="0">
                <a:solidFill>
                  <a:schemeClr val="accent1"/>
                </a:solidFill>
              </a:rPr>
              <a:t>recommendations</a:t>
            </a:r>
            <a:r>
              <a:rPr lang="en-US" dirty="0"/>
              <a:t> for each category of uncertainties indicators (environment, economy, social, governance, health, transversals). </a:t>
            </a:r>
          </a:p>
          <a:p>
            <a:pPr marL="0" indent="0">
              <a:buNone/>
            </a:pPr>
            <a:endParaRPr lang="en-GB" dirty="0"/>
          </a:p>
        </p:txBody>
      </p:sp>
      <p:sp>
        <p:nvSpPr>
          <p:cNvPr id="4" name="Flecha abajo 3"/>
          <p:cNvSpPr/>
          <p:nvPr/>
        </p:nvSpPr>
        <p:spPr bwMode="auto">
          <a:xfrm>
            <a:off x="3811604" y="3613646"/>
            <a:ext cx="1174282" cy="1029903"/>
          </a:xfrm>
          <a:prstGeom prst="downArrow">
            <a:avLst/>
          </a:prstGeom>
          <a:solidFill>
            <a:schemeClr val="accent6">
              <a:lumMod val="40000"/>
              <a:lumOff val="60000"/>
            </a:schemeClr>
          </a:solidFill>
          <a:ln w="9525" cap="flat" cmpd="sng" algn="ctr">
            <a:solidFill>
              <a:schemeClr val="tx1"/>
            </a:solidFill>
            <a:prstDash val="solid"/>
            <a:round/>
            <a:headEnd type="none" w="med" len="med"/>
            <a:tailEnd type="none" w="med" len="med"/>
          </a:ln>
          <a:effectLst>
            <a:outerShdw blurRad="304800" dist="50800" dir="1800000" algn="tl" rotWithShape="0">
              <a:prstClr val="black">
                <a:alpha val="43000"/>
              </a:prstClr>
            </a:outerShdw>
          </a:effectLst>
          <a:extLst/>
        </p:spPr>
        <p:txBody>
          <a:bodyPr vert="horz" wrap="square" lIns="91440" tIns="45720" rIns="91440" bIns="45720" numCol="1" rtlCol="0" anchor="t" anchorCtr="0" compatLnSpc="1">
            <a:prstTxWarp prst="textNoShape">
              <a:avLst/>
            </a:prstTxWarp>
          </a:bodyPr>
          <a:lstStyle/>
          <a:p>
            <a: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pPr>
            <a:endParaRPr kumimoji="0" lang="es-ES" sz="1800" b="0" i="0" u="none" strike="noStrike" cap="none" normalizeH="0" baseline="0">
              <a:ln>
                <a:noFill/>
              </a:ln>
              <a:solidFill>
                <a:schemeClr val="accent1"/>
              </a:solidFill>
              <a:effectLst/>
              <a:latin typeface="Arial" charset="0"/>
            </a:endParaRPr>
          </a:p>
        </p:txBody>
      </p:sp>
      <p:sp>
        <p:nvSpPr>
          <p:cNvPr id="7" name="CuadroTexto 6"/>
          <p:cNvSpPr txBox="1"/>
          <p:nvPr/>
        </p:nvSpPr>
        <p:spPr>
          <a:xfrm>
            <a:off x="1102092" y="4888352"/>
            <a:ext cx="6593305" cy="1200329"/>
          </a:xfrm>
          <a:prstGeom prst="rect">
            <a:avLst/>
          </a:prstGeom>
          <a:noFill/>
        </p:spPr>
        <p:txBody>
          <a:bodyPr wrap="square" rtlCol="0">
            <a:spAutoFit/>
          </a:bodyPr>
          <a:lstStyle/>
          <a:p>
            <a:r>
              <a:rPr lang="en-US" sz="2400" b="1" dirty="0">
                <a:solidFill>
                  <a:schemeClr val="accent1"/>
                </a:solidFill>
              </a:rPr>
              <a:t>Proposal of recommendations to help to reduce or consider these uncertainties in the decision-making process</a:t>
            </a:r>
            <a:endParaRPr lang="es-ES" sz="2400" b="1" dirty="0">
              <a:solidFill>
                <a:schemeClr val="accent1"/>
              </a:solidFill>
            </a:endParaRPr>
          </a:p>
        </p:txBody>
      </p:sp>
    </p:spTree>
    <p:extLst>
      <p:ext uri="{BB962C8B-B14F-4D97-AF65-F5344CB8AC3E}">
        <p14:creationId xmlns:p14="http://schemas.microsoft.com/office/powerpoint/2010/main" val="24116130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258546" y="1481551"/>
            <a:ext cx="8685616" cy="1106904"/>
          </a:xfrm>
        </p:spPr>
        <p:txBody>
          <a:bodyPr/>
          <a:lstStyle/>
          <a:p>
            <a:r>
              <a:rPr lang="en-US" sz="2000" dirty="0"/>
              <a:t>Details on the work and </a:t>
            </a:r>
            <a:r>
              <a:rPr lang="en-US" sz="2000"/>
              <a:t>results from each </a:t>
            </a:r>
            <a:r>
              <a:rPr lang="en-US" sz="2000" dirty="0"/>
              <a:t>panel in the posters </a:t>
            </a:r>
            <a:r>
              <a:rPr lang="en-US" sz="2000" b="1" dirty="0"/>
              <a:t>P17</a:t>
            </a:r>
            <a:r>
              <a:rPr lang="en-US" sz="2000" dirty="0"/>
              <a:t> to </a:t>
            </a:r>
            <a:r>
              <a:rPr lang="en-US" sz="2000" b="1" dirty="0"/>
              <a:t>P25 </a:t>
            </a:r>
            <a:r>
              <a:rPr lang="en-US" sz="2000" dirty="0"/>
              <a:t>during the </a:t>
            </a:r>
            <a:r>
              <a:rPr lang="en-US" sz="2000" b="1" dirty="0">
                <a:solidFill>
                  <a:schemeClr val="accent1"/>
                </a:solidFill>
              </a:rPr>
              <a:t>Poster session: Involvement of stakeholders in decisions to recover acceptable living conditions</a:t>
            </a:r>
            <a:endParaRPr lang="es-ES" sz="2000" b="1" dirty="0">
              <a:solidFill>
                <a:schemeClr val="accent1"/>
              </a:solidFill>
            </a:endParaRPr>
          </a:p>
        </p:txBody>
      </p:sp>
      <p:sp>
        <p:nvSpPr>
          <p:cNvPr id="4" name="Marcador de pie de página 3"/>
          <p:cNvSpPr>
            <a:spLocks noGrp="1"/>
          </p:cNvSpPr>
          <p:nvPr>
            <p:ph type="ftr" sz="quarter" idx="10"/>
          </p:nvPr>
        </p:nvSpPr>
        <p:spPr/>
        <p:txBody>
          <a:bodyPr/>
          <a:lstStyle/>
          <a:p>
            <a:r>
              <a:rPr lang="en-US" sz="900"/>
              <a:t>CONFIDENCE Final Dissemination Workshop  02 - 05 December 2019. Bratislava, Slovakia </a:t>
            </a:r>
            <a:endParaRPr lang="en-US" sz="700" dirty="0"/>
          </a:p>
        </p:txBody>
      </p:sp>
      <p:sp>
        <p:nvSpPr>
          <p:cNvPr id="5" name="Marcador de número de diapositiva 4"/>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13</a:t>
            </a:fld>
            <a:endParaRPr lang="es-ES" b="1" dirty="0">
              <a:latin typeface="Arial" pitchFamily="34" charset="0"/>
            </a:endParaRPr>
          </a:p>
        </p:txBody>
      </p:sp>
      <p:pic>
        <p:nvPicPr>
          <p:cNvPr id="6" name="Imagen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89851" y="3383401"/>
            <a:ext cx="1514073" cy="2142625"/>
          </a:xfrm>
          <a:prstGeom prst="rect">
            <a:avLst/>
          </a:prstGeom>
          <a:solidFill>
            <a:srgbClr val="FFFFFF"/>
          </a:solidFill>
          <a:effectLst>
            <a:outerShdw blurRad="304800" dist="50800" dir="1800000" algn="tl" rotWithShape="0">
              <a:prstClr val="black">
                <a:alpha val="43000"/>
              </a:prstClr>
            </a:outerShdw>
          </a:effectLst>
        </p:spPr>
      </p:pic>
      <p:pic>
        <p:nvPicPr>
          <p:cNvPr id="8" name="Imagen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22771" y="3072284"/>
            <a:ext cx="1429199" cy="2139881"/>
          </a:xfrm>
          <a:prstGeom prst="rect">
            <a:avLst/>
          </a:prstGeom>
          <a:solidFill>
            <a:srgbClr val="FFFFFF"/>
          </a:solidFill>
          <a:effectLst>
            <a:outerShdw blurRad="304800" dist="50800" dir="1800000" algn="tl" rotWithShape="0">
              <a:prstClr val="black">
                <a:alpha val="43000"/>
              </a:prstClr>
            </a:outerShdw>
          </a:effectLst>
        </p:spPr>
      </p:pic>
      <p:pic>
        <p:nvPicPr>
          <p:cNvPr id="9" name="Imagen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839732" y="2869308"/>
            <a:ext cx="1517426" cy="2119763"/>
          </a:xfrm>
          <a:prstGeom prst="rect">
            <a:avLst/>
          </a:prstGeom>
          <a:solidFill>
            <a:srgbClr val="FFFFFF"/>
          </a:solidFill>
          <a:effectLst>
            <a:outerShdw blurRad="304800" dist="50800" dir="1800000" algn="tl" rotWithShape="0">
              <a:prstClr val="black">
                <a:alpha val="43000"/>
              </a:prstClr>
            </a:outerShdw>
          </a:effectLst>
        </p:spPr>
      </p:pic>
      <p:pic>
        <p:nvPicPr>
          <p:cNvPr id="10" name="Imagen 9"/>
          <p:cNvPicPr>
            <a:picLocks noChangeAspect="1"/>
          </p:cNvPicPr>
          <p:nvPr/>
        </p:nvPicPr>
        <p:blipFill>
          <a:blip r:embed="rId5"/>
          <a:stretch>
            <a:fillRect/>
          </a:stretch>
        </p:blipFill>
        <p:spPr>
          <a:xfrm>
            <a:off x="2871672" y="3183706"/>
            <a:ext cx="1518036" cy="2121592"/>
          </a:xfrm>
          <a:prstGeom prst="rect">
            <a:avLst/>
          </a:prstGeom>
          <a:solidFill>
            <a:srgbClr val="FFFFFF"/>
          </a:solidFill>
          <a:effectLst>
            <a:outerShdw blurRad="304800" dist="50800" dir="1800000" algn="tl" rotWithShape="0">
              <a:prstClr val="black">
                <a:alpha val="43000"/>
              </a:prstClr>
            </a:outerShdw>
          </a:effectLst>
        </p:spPr>
      </p:pic>
      <p:pic>
        <p:nvPicPr>
          <p:cNvPr id="11" name="Imagen 10"/>
          <p:cNvPicPr>
            <a:picLocks noChangeAspect="1"/>
          </p:cNvPicPr>
          <p:nvPr/>
        </p:nvPicPr>
        <p:blipFill>
          <a:blip r:embed="rId6"/>
          <a:stretch>
            <a:fillRect/>
          </a:stretch>
        </p:blipFill>
        <p:spPr>
          <a:xfrm>
            <a:off x="3619718" y="3564995"/>
            <a:ext cx="1518036" cy="2121592"/>
          </a:xfrm>
          <a:prstGeom prst="rect">
            <a:avLst/>
          </a:prstGeom>
          <a:solidFill>
            <a:srgbClr val="FFFFFF"/>
          </a:solidFill>
          <a:effectLst>
            <a:outerShdw blurRad="304800" dist="50800" dir="1800000" algn="tl" rotWithShape="0">
              <a:prstClr val="black">
                <a:alpha val="43000"/>
              </a:prstClr>
            </a:outerShdw>
          </a:effectLst>
        </p:spPr>
      </p:pic>
      <p:pic>
        <p:nvPicPr>
          <p:cNvPr id="13" name="Imagen 12"/>
          <p:cNvPicPr>
            <a:picLocks noChangeAspect="1"/>
          </p:cNvPicPr>
          <p:nvPr/>
        </p:nvPicPr>
        <p:blipFill>
          <a:blip r:embed="rId7"/>
          <a:stretch>
            <a:fillRect/>
          </a:stretch>
        </p:blipFill>
        <p:spPr>
          <a:xfrm>
            <a:off x="4549087" y="3915373"/>
            <a:ext cx="1486970" cy="2126664"/>
          </a:xfrm>
          <a:prstGeom prst="rect">
            <a:avLst/>
          </a:prstGeom>
          <a:solidFill>
            <a:srgbClr val="FFFFFF"/>
          </a:solidFill>
          <a:effectLst>
            <a:outerShdw blurRad="304800" dist="50800" dir="1800000" algn="tl" rotWithShape="0">
              <a:prstClr val="black">
                <a:alpha val="43000"/>
              </a:prstClr>
            </a:outerShdw>
          </a:effectLst>
        </p:spPr>
      </p:pic>
      <p:pic>
        <p:nvPicPr>
          <p:cNvPr id="14" name="Imagen 13"/>
          <p:cNvPicPr>
            <a:picLocks noChangeAspect="1"/>
          </p:cNvPicPr>
          <p:nvPr/>
        </p:nvPicPr>
        <p:blipFill>
          <a:blip r:embed="rId8"/>
          <a:stretch>
            <a:fillRect/>
          </a:stretch>
        </p:blipFill>
        <p:spPr>
          <a:xfrm>
            <a:off x="5377799" y="3688102"/>
            <a:ext cx="1518036" cy="2121592"/>
          </a:xfrm>
          <a:prstGeom prst="rect">
            <a:avLst/>
          </a:prstGeom>
          <a:solidFill>
            <a:srgbClr val="FFFFFF"/>
          </a:solidFill>
          <a:effectLst>
            <a:outerShdw blurRad="304800" dist="50800" dir="1800000" algn="tl" rotWithShape="0">
              <a:prstClr val="black">
                <a:alpha val="43000"/>
              </a:prstClr>
            </a:outerShdw>
          </a:effectLst>
        </p:spPr>
      </p:pic>
      <p:pic>
        <p:nvPicPr>
          <p:cNvPr id="15" name="Imagen 14"/>
          <p:cNvPicPr>
            <a:picLocks noChangeAspect="1"/>
          </p:cNvPicPr>
          <p:nvPr/>
        </p:nvPicPr>
        <p:blipFill>
          <a:blip r:embed="rId9"/>
          <a:stretch>
            <a:fillRect/>
          </a:stretch>
        </p:blipFill>
        <p:spPr>
          <a:xfrm>
            <a:off x="6211467" y="3192534"/>
            <a:ext cx="1518036" cy="2121592"/>
          </a:xfrm>
          <a:prstGeom prst="rect">
            <a:avLst/>
          </a:prstGeom>
          <a:solidFill>
            <a:srgbClr val="FFFFFF"/>
          </a:solidFill>
          <a:effectLst>
            <a:outerShdw blurRad="304800" dist="50800" dir="1800000" algn="tl" rotWithShape="0">
              <a:prstClr val="black">
                <a:alpha val="43000"/>
              </a:prstClr>
            </a:outerShdw>
          </a:effectLst>
        </p:spPr>
      </p:pic>
      <p:pic>
        <p:nvPicPr>
          <p:cNvPr id="16" name="Imagen 15"/>
          <p:cNvPicPr>
            <a:picLocks noChangeAspect="1"/>
          </p:cNvPicPr>
          <p:nvPr/>
        </p:nvPicPr>
        <p:blipFill>
          <a:blip r:embed="rId10"/>
          <a:stretch>
            <a:fillRect/>
          </a:stretch>
        </p:blipFill>
        <p:spPr>
          <a:xfrm>
            <a:off x="7169312" y="2681297"/>
            <a:ext cx="1633904" cy="2307774"/>
          </a:xfrm>
          <a:prstGeom prst="rect">
            <a:avLst/>
          </a:prstGeom>
          <a:solidFill>
            <a:srgbClr val="FFFFFF"/>
          </a:solidFill>
          <a:effectLst>
            <a:outerShdw blurRad="304800" dist="50800" dir="1800000" algn="tl" rotWithShape="0">
              <a:prstClr val="black">
                <a:alpha val="43000"/>
              </a:prstClr>
            </a:outerShdw>
          </a:effectLst>
        </p:spPr>
      </p:pic>
    </p:spTree>
    <p:extLst>
      <p:ext uri="{BB962C8B-B14F-4D97-AF65-F5344CB8AC3E}">
        <p14:creationId xmlns:p14="http://schemas.microsoft.com/office/powerpoint/2010/main" val="15273038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Subtítulo"/>
          <p:cNvSpPr>
            <a:spLocks noGrp="1"/>
          </p:cNvSpPr>
          <p:nvPr>
            <p:ph type="subTitle" idx="1"/>
          </p:nvPr>
        </p:nvSpPr>
        <p:spPr/>
        <p:txBody>
          <a:bodyPr/>
          <a:lstStyle/>
          <a:p>
            <a:r>
              <a:rPr lang="es-ES" dirty="0"/>
              <a:t>milagros.montero@ciemat.es</a:t>
            </a:r>
          </a:p>
        </p:txBody>
      </p:sp>
      <p:sp>
        <p:nvSpPr>
          <p:cNvPr id="5" name="4 Título"/>
          <p:cNvSpPr>
            <a:spLocks noGrp="1"/>
          </p:cNvSpPr>
          <p:nvPr>
            <p:ph type="ctrTitle"/>
          </p:nvPr>
        </p:nvSpPr>
        <p:spPr/>
        <p:txBody>
          <a:bodyPr/>
          <a:lstStyle/>
          <a:p>
            <a:r>
              <a:rPr lang="en-US" altLang="de-DE" dirty="0">
                <a:solidFill>
                  <a:schemeClr val="tx2"/>
                </a:solidFill>
              </a:rPr>
              <a:t>Stakeholder engagement through scenario–based discussions panels</a:t>
            </a:r>
            <a:endParaRPr lang="es-ES" dirty="0"/>
          </a:p>
        </p:txBody>
      </p:sp>
      <p:sp>
        <p:nvSpPr>
          <p:cNvPr id="3" name="2 Marcador de número de diapositiva"/>
          <p:cNvSpPr>
            <a:spLocks noGrp="1"/>
          </p:cNvSpPr>
          <p:nvPr>
            <p:ph type="sldNum" sz="quarter" idx="4294967295"/>
          </p:nvPr>
        </p:nvSpPr>
        <p:spPr>
          <a:xfrm>
            <a:off x="8782050" y="6529388"/>
            <a:ext cx="361950" cy="227012"/>
          </a:xfrm>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14</a:t>
            </a:fld>
            <a:endParaRPr lang="es-ES" b="1" dirty="0">
              <a:latin typeface="Arial" pitchFamily="34" charset="0"/>
            </a:endParaRPr>
          </a:p>
        </p:txBody>
      </p:sp>
    </p:spTree>
    <p:extLst>
      <p:ext uri="{BB962C8B-B14F-4D97-AF65-F5344CB8AC3E}">
        <p14:creationId xmlns:p14="http://schemas.microsoft.com/office/powerpoint/2010/main" val="32198360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err="1"/>
              <a:t>Scenario</a:t>
            </a:r>
            <a:r>
              <a:rPr lang="es-ES" dirty="0"/>
              <a:t> </a:t>
            </a:r>
            <a:r>
              <a:rPr lang="es-ES" dirty="0" err="1"/>
              <a:t>based</a:t>
            </a:r>
            <a:r>
              <a:rPr lang="es-ES" dirty="0"/>
              <a:t> </a:t>
            </a:r>
            <a:r>
              <a:rPr lang="es-ES" dirty="0" err="1"/>
              <a:t>stakeholder</a:t>
            </a:r>
            <a:r>
              <a:rPr lang="es-ES" dirty="0"/>
              <a:t> </a:t>
            </a:r>
            <a:r>
              <a:rPr lang="es-ES" dirty="0" err="1"/>
              <a:t>engagement</a:t>
            </a:r>
            <a:endParaRPr lang="es-ES" dirty="0"/>
          </a:p>
        </p:txBody>
      </p:sp>
      <p:sp>
        <p:nvSpPr>
          <p:cNvPr id="3" name="Marcador de contenido 2"/>
          <p:cNvSpPr>
            <a:spLocks noGrp="1"/>
          </p:cNvSpPr>
          <p:nvPr>
            <p:ph idx="1"/>
          </p:nvPr>
        </p:nvSpPr>
        <p:spPr>
          <a:xfrm>
            <a:off x="248514" y="1651683"/>
            <a:ext cx="6431419" cy="4718907"/>
          </a:xfrm>
        </p:spPr>
        <p:txBody>
          <a:bodyPr>
            <a:normAutofit fontScale="92500"/>
          </a:bodyPr>
          <a:lstStyle/>
          <a:p>
            <a:pPr>
              <a:lnSpc>
                <a:spcPct val="120000"/>
              </a:lnSpc>
            </a:pPr>
            <a:r>
              <a:rPr lang="en-US" sz="1800" b="1" dirty="0"/>
              <a:t>Scenario analysis: </a:t>
            </a:r>
            <a:r>
              <a:rPr lang="en-US" sz="1800" dirty="0"/>
              <a:t>to establish a generic contaminated scenario to define the decision context for discussions, in which each national stakeholder panel, according to their specific needs, can adapt it. An  initial questionnaire was launched among experts and interested parties to assist in this purpose.</a:t>
            </a:r>
          </a:p>
          <a:p>
            <a:pPr>
              <a:lnSpc>
                <a:spcPct val="120000"/>
              </a:lnSpc>
            </a:pPr>
            <a:r>
              <a:rPr lang="en-US" sz="1800" b="1" dirty="0"/>
              <a:t>Stakeholder discussion panels: </a:t>
            </a:r>
            <a:r>
              <a:rPr lang="en-US" sz="1800" dirty="0" err="1"/>
              <a:t>organised</a:t>
            </a:r>
            <a:r>
              <a:rPr lang="en-US" sz="1800" dirty="0"/>
              <a:t> to test and evaluate the national dialogue process with stakeholders during the transition to recovery. The discussions will focus on what to do and how to proceed in a contaminated scenario and assess the potential impact of their decisions.</a:t>
            </a:r>
          </a:p>
          <a:p>
            <a:pPr>
              <a:lnSpc>
                <a:spcPct val="120000"/>
              </a:lnSpc>
            </a:pPr>
            <a:r>
              <a:rPr lang="en-US" sz="1800" b="1" dirty="0"/>
              <a:t>Delphi study: </a:t>
            </a:r>
            <a:r>
              <a:rPr lang="en-US" sz="1800" dirty="0"/>
              <a:t>a series of three structured surveys  are being carried out in parallel with the panels. The objective is to select and </a:t>
            </a:r>
            <a:r>
              <a:rPr lang="en-US" sz="1800" dirty="0" err="1"/>
              <a:t>prioritise</a:t>
            </a:r>
            <a:r>
              <a:rPr lang="en-US" sz="1800" dirty="0"/>
              <a:t> the most relevant preferences and criteria of the different panels to be used by decision-making tools.</a:t>
            </a:r>
          </a:p>
        </p:txBody>
      </p:sp>
      <p:pic>
        <p:nvPicPr>
          <p:cNvPr id="4" name="Imagen 3"/>
          <p:cNvPicPr>
            <a:picLocks noChangeAspect="1"/>
          </p:cNvPicPr>
          <p:nvPr/>
        </p:nvPicPr>
        <p:blipFill>
          <a:blip r:embed="rId2"/>
          <a:stretch>
            <a:fillRect/>
          </a:stretch>
        </p:blipFill>
        <p:spPr>
          <a:xfrm>
            <a:off x="6581518" y="1989106"/>
            <a:ext cx="2421640" cy="4044060"/>
          </a:xfrm>
          <a:prstGeom prst="rect">
            <a:avLst/>
          </a:prstGeom>
        </p:spPr>
      </p:pic>
      <p:sp>
        <p:nvSpPr>
          <p:cNvPr id="5" name="CuadroTexto 4"/>
          <p:cNvSpPr txBox="1"/>
          <p:nvPr/>
        </p:nvSpPr>
        <p:spPr>
          <a:xfrm>
            <a:off x="248514" y="948259"/>
            <a:ext cx="8664577" cy="658055"/>
          </a:xfrm>
          <a:prstGeom prst="rect">
            <a:avLst/>
          </a:prstGeom>
          <a:noFill/>
        </p:spPr>
        <p:txBody>
          <a:bodyPr wrap="square" rtlCol="0">
            <a:noAutofit/>
          </a:bodyPr>
          <a:lstStyle/>
          <a:p>
            <a:pPr algn="l"/>
            <a:r>
              <a:rPr lang="en-US" sz="1800" b="0" dirty="0">
                <a:solidFill>
                  <a:schemeClr val="tx1"/>
                </a:solidFill>
                <a:latin typeface="+mn-lt"/>
              </a:rPr>
              <a:t>A stakeholder participation exercise has been designed in decision-making processes, based on a generic action scenario with the following phases:</a:t>
            </a:r>
            <a:endParaRPr lang="es-ES" sz="1800" b="0" dirty="0">
              <a:solidFill>
                <a:schemeClr val="tx1"/>
              </a:solidFill>
              <a:latin typeface="+mn-lt"/>
            </a:endParaRPr>
          </a:p>
        </p:txBody>
      </p:sp>
    </p:spTree>
    <p:extLst>
      <p:ext uri="{BB962C8B-B14F-4D97-AF65-F5344CB8AC3E}">
        <p14:creationId xmlns:p14="http://schemas.microsoft.com/office/powerpoint/2010/main" val="34295561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62656" y="254505"/>
            <a:ext cx="5522127" cy="633667"/>
          </a:xfrm>
        </p:spPr>
        <p:txBody>
          <a:bodyPr/>
          <a:lstStyle/>
          <a:p>
            <a:r>
              <a:rPr lang="es-ES" dirty="0" err="1"/>
              <a:t>Methodology</a:t>
            </a:r>
            <a:r>
              <a:rPr lang="es-ES" dirty="0"/>
              <a:t> </a:t>
            </a:r>
            <a:r>
              <a:rPr lang="es-ES" dirty="0" err="1"/>
              <a:t>used</a:t>
            </a:r>
            <a:r>
              <a:rPr lang="es-ES" dirty="0"/>
              <a:t> in </a:t>
            </a:r>
            <a:r>
              <a:rPr lang="es-ES" dirty="0" err="1"/>
              <a:t>the</a:t>
            </a:r>
            <a:r>
              <a:rPr lang="es-ES" dirty="0"/>
              <a:t> </a:t>
            </a:r>
            <a:r>
              <a:rPr lang="es-ES" dirty="0" err="1"/>
              <a:t>panels</a:t>
            </a:r>
            <a:r>
              <a:rPr lang="es-ES" dirty="0"/>
              <a:t> – General </a:t>
            </a:r>
            <a:r>
              <a:rPr lang="es-ES" dirty="0" err="1"/>
              <a:t>approach</a:t>
            </a:r>
            <a:endParaRPr lang="es-ES" dirty="0"/>
          </a:p>
        </p:txBody>
      </p:sp>
      <p:sp>
        <p:nvSpPr>
          <p:cNvPr id="3" name="Marcador de contenido 2"/>
          <p:cNvSpPr>
            <a:spLocks noGrp="1"/>
          </p:cNvSpPr>
          <p:nvPr>
            <p:ph idx="1"/>
          </p:nvPr>
        </p:nvSpPr>
        <p:spPr>
          <a:xfrm>
            <a:off x="262656" y="1223489"/>
            <a:ext cx="8685616" cy="5235064"/>
          </a:xfrm>
        </p:spPr>
        <p:txBody>
          <a:bodyPr>
            <a:normAutofit/>
          </a:bodyPr>
          <a:lstStyle/>
          <a:p>
            <a:pPr lvl="0">
              <a:lnSpc>
                <a:spcPct val="120000"/>
              </a:lnSpc>
              <a:buBlip>
                <a:blip r:embed="rId2"/>
              </a:buBlip>
            </a:pPr>
            <a:r>
              <a:rPr lang="en-US" sz="1900" dirty="0">
                <a:solidFill>
                  <a:prstClr val="black"/>
                </a:solidFill>
                <a:cs typeface="Arial" panose="020B0604020202020204" pitchFamily="34" charset="0"/>
              </a:rPr>
              <a:t>A document was prepared to guide the </a:t>
            </a:r>
            <a:r>
              <a:rPr lang="en-US" sz="1900" dirty="0" err="1">
                <a:solidFill>
                  <a:prstClr val="black"/>
                </a:solidFill>
                <a:cs typeface="Arial" panose="020B0604020202020204" pitchFamily="34" charset="0"/>
              </a:rPr>
              <a:t>organisation</a:t>
            </a:r>
            <a:r>
              <a:rPr lang="en-US" sz="1900" dirty="0">
                <a:solidFill>
                  <a:prstClr val="black"/>
                </a:solidFill>
                <a:cs typeface="Arial" panose="020B0604020202020204" pitchFamily="34" charset="0"/>
              </a:rPr>
              <a:t> and discussions of the national panels [1].</a:t>
            </a:r>
          </a:p>
          <a:p>
            <a:pPr lvl="0">
              <a:lnSpc>
                <a:spcPct val="120000"/>
              </a:lnSpc>
              <a:buBlip>
                <a:blip r:embed="rId2"/>
              </a:buBlip>
            </a:pPr>
            <a:r>
              <a:rPr lang="en-US" sz="1900" dirty="0">
                <a:solidFill>
                  <a:prstClr val="black"/>
                </a:solidFill>
                <a:cs typeface="Arial" panose="020B0604020202020204" pitchFamily="34" charset="0"/>
              </a:rPr>
              <a:t>The general approach to engage the stakeholders in the national panels has been as follows:</a:t>
            </a:r>
          </a:p>
          <a:p>
            <a:pPr lvl="1">
              <a:lnSpc>
                <a:spcPct val="120000"/>
              </a:lnSpc>
              <a:buSzPct val="100000"/>
              <a:buBlip>
                <a:blip r:embed="rId3"/>
              </a:buBlip>
            </a:pPr>
            <a:r>
              <a:rPr lang="en-US" sz="1700" dirty="0">
                <a:solidFill>
                  <a:prstClr val="black"/>
                </a:solidFill>
                <a:cs typeface="Arial" panose="020B0604020202020204" pitchFamily="34" charset="0"/>
              </a:rPr>
              <a:t>A “question-driven” table top exercise to be conducted individually by each participating country (national panel).</a:t>
            </a:r>
          </a:p>
          <a:p>
            <a:pPr lvl="1">
              <a:lnSpc>
                <a:spcPct val="120000"/>
              </a:lnSpc>
              <a:buSzPct val="100000"/>
              <a:buBlip>
                <a:blip r:embed="rId3"/>
              </a:buBlip>
            </a:pPr>
            <a:r>
              <a:rPr lang="en-US" sz="1700" dirty="0">
                <a:solidFill>
                  <a:prstClr val="black"/>
                </a:solidFill>
                <a:cs typeface="Arial" panose="020B0604020202020204" pitchFamily="34" charset="0"/>
              </a:rPr>
              <a:t>Simulating an intervention scenario from an accidental release in a Nuclear Power Plant (NPP), based in the contamination pattern monitored after the source term has been controlled and all the contamination has been deposited.</a:t>
            </a:r>
          </a:p>
          <a:p>
            <a:pPr lvl="1">
              <a:lnSpc>
                <a:spcPct val="120000"/>
              </a:lnSpc>
              <a:buSzPct val="100000"/>
              <a:buBlip>
                <a:blip r:embed="rId3"/>
              </a:buBlip>
            </a:pPr>
            <a:r>
              <a:rPr lang="en-US" sz="1700" dirty="0">
                <a:solidFill>
                  <a:prstClr val="black"/>
                </a:solidFill>
                <a:cs typeface="Arial" panose="020B0604020202020204" pitchFamily="34" charset="0"/>
              </a:rPr>
              <a:t>Focused in the consequence management and the post-emergency preparedness for the long term recovery to carry on during the transition phase.</a:t>
            </a:r>
          </a:p>
          <a:p>
            <a:pPr lvl="0">
              <a:lnSpc>
                <a:spcPct val="120000"/>
              </a:lnSpc>
              <a:buBlip>
                <a:blip r:embed="rId2"/>
              </a:buBlip>
            </a:pPr>
            <a:r>
              <a:rPr lang="en-US" sz="1900" dirty="0">
                <a:solidFill>
                  <a:prstClr val="black"/>
                </a:solidFill>
                <a:cs typeface="Arial" panose="020B0604020202020204" pitchFamily="34" charset="0"/>
              </a:rPr>
              <a:t>One or two sessions per panel were foreseen. </a:t>
            </a:r>
          </a:p>
          <a:p>
            <a:pPr marL="0" indent="0">
              <a:buNone/>
            </a:pPr>
            <a:r>
              <a:rPr lang="en-US" sz="900" dirty="0"/>
              <a:t>1.	Montero, M; </a:t>
            </a:r>
            <a:r>
              <a:rPr lang="en-US" sz="900" dirty="0" err="1"/>
              <a:t>Trueba</a:t>
            </a:r>
            <a:r>
              <a:rPr lang="en-US" sz="900" dirty="0"/>
              <a:t>, C.; Sala, R. (2018). Scenario-based Stakeholders Engagement. Guidelines for national discussions. (HORIZON 2020 EJP-CONCERT, EC GA 662287). Internal Technical Document CONFIDENCE-WP4/T4.2.1-R01 v1.0 Final, CIEMAT, Madrid, Spain.</a:t>
            </a:r>
          </a:p>
          <a:p>
            <a:pPr marL="0" indent="0">
              <a:buNone/>
            </a:pPr>
            <a:endParaRPr lang="es-ES" dirty="0"/>
          </a:p>
        </p:txBody>
      </p:sp>
    </p:spTree>
    <p:extLst>
      <p:ext uri="{BB962C8B-B14F-4D97-AF65-F5344CB8AC3E}">
        <p14:creationId xmlns:p14="http://schemas.microsoft.com/office/powerpoint/2010/main" val="14479771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err="1"/>
              <a:t>Methodology</a:t>
            </a:r>
            <a:r>
              <a:rPr lang="es-ES" dirty="0"/>
              <a:t> - </a:t>
            </a:r>
            <a:r>
              <a:rPr lang="es-ES" dirty="0" err="1"/>
              <a:t>Scenarios</a:t>
            </a:r>
            <a:endParaRPr lang="es-ES" dirty="0"/>
          </a:p>
        </p:txBody>
      </p:sp>
      <p:sp>
        <p:nvSpPr>
          <p:cNvPr id="3" name="Marcador de contenido 2"/>
          <p:cNvSpPr>
            <a:spLocks noGrp="1"/>
          </p:cNvSpPr>
          <p:nvPr>
            <p:ph idx="1"/>
          </p:nvPr>
        </p:nvSpPr>
        <p:spPr>
          <a:xfrm>
            <a:off x="344721" y="1081476"/>
            <a:ext cx="8556592" cy="5290448"/>
          </a:xfrm>
        </p:spPr>
        <p:txBody>
          <a:bodyPr>
            <a:normAutofit fontScale="92500" lnSpcReduction="10000"/>
          </a:bodyPr>
          <a:lstStyle/>
          <a:p>
            <a:pPr lvl="0">
              <a:lnSpc>
                <a:spcPct val="120000"/>
              </a:lnSpc>
              <a:buBlip>
                <a:blip r:embed="rId2"/>
              </a:buBlip>
            </a:pPr>
            <a:r>
              <a:rPr lang="en-US" sz="1900" dirty="0">
                <a:solidFill>
                  <a:prstClr val="black"/>
                </a:solidFill>
              </a:rPr>
              <a:t>Scenarios are </a:t>
            </a:r>
            <a:r>
              <a:rPr lang="en-US" sz="1900" b="1" dirty="0">
                <a:solidFill>
                  <a:prstClr val="black"/>
                </a:solidFill>
              </a:rPr>
              <a:t>narrative descriptions </a:t>
            </a:r>
            <a:r>
              <a:rPr lang="en-US" sz="1900" dirty="0">
                <a:solidFill>
                  <a:prstClr val="black"/>
                </a:solidFill>
              </a:rPr>
              <a:t>of </a:t>
            </a:r>
            <a:r>
              <a:rPr lang="en-US" sz="1900" b="1" dirty="0">
                <a:solidFill>
                  <a:prstClr val="black"/>
                </a:solidFill>
              </a:rPr>
              <a:t>potential futures </a:t>
            </a:r>
            <a:r>
              <a:rPr lang="en-US" sz="1900" dirty="0">
                <a:solidFill>
                  <a:prstClr val="black"/>
                </a:solidFill>
              </a:rPr>
              <a:t>that focus attention on </a:t>
            </a:r>
            <a:r>
              <a:rPr lang="en-US" sz="1900" b="1" dirty="0">
                <a:solidFill>
                  <a:prstClr val="black"/>
                </a:solidFill>
              </a:rPr>
              <a:t>relationships</a:t>
            </a:r>
            <a:r>
              <a:rPr lang="en-US" sz="1900" dirty="0">
                <a:solidFill>
                  <a:prstClr val="black"/>
                </a:solidFill>
              </a:rPr>
              <a:t> between </a:t>
            </a:r>
            <a:r>
              <a:rPr lang="en-US" sz="1900" b="1" dirty="0">
                <a:solidFill>
                  <a:prstClr val="black"/>
                </a:solidFill>
              </a:rPr>
              <a:t>events</a:t>
            </a:r>
            <a:r>
              <a:rPr lang="en-US" sz="1900" dirty="0">
                <a:solidFill>
                  <a:prstClr val="black"/>
                </a:solidFill>
              </a:rPr>
              <a:t> and </a:t>
            </a:r>
            <a:r>
              <a:rPr lang="en-US" sz="1900" b="1" dirty="0">
                <a:solidFill>
                  <a:prstClr val="black"/>
                </a:solidFill>
              </a:rPr>
              <a:t>decisions </a:t>
            </a:r>
            <a:r>
              <a:rPr lang="en-US" sz="1900" dirty="0">
                <a:solidFill>
                  <a:prstClr val="black"/>
                </a:solidFill>
              </a:rPr>
              <a:t>that have to be taken. </a:t>
            </a:r>
          </a:p>
          <a:p>
            <a:pPr>
              <a:lnSpc>
                <a:spcPct val="120000"/>
              </a:lnSpc>
              <a:buBlip>
                <a:blip r:embed="rId2"/>
              </a:buBlip>
            </a:pPr>
            <a:r>
              <a:rPr lang="en-US" sz="1900" dirty="0"/>
              <a:t>They have been characterized from a </a:t>
            </a:r>
            <a:r>
              <a:rPr lang="en-US" sz="1900" b="1" dirty="0"/>
              <a:t>radiological</a:t>
            </a:r>
            <a:r>
              <a:rPr lang="en-US" sz="1900" dirty="0"/>
              <a:t>, </a:t>
            </a:r>
            <a:r>
              <a:rPr lang="en-US" sz="1900" b="1" dirty="0"/>
              <a:t>socio-economic</a:t>
            </a:r>
            <a:r>
              <a:rPr lang="en-US" sz="1900" dirty="0"/>
              <a:t> and </a:t>
            </a:r>
            <a:r>
              <a:rPr lang="en-US" sz="1900" b="1" dirty="0"/>
              <a:t>environmental </a:t>
            </a:r>
            <a:r>
              <a:rPr lang="en-US" sz="1900" dirty="0"/>
              <a:t>point of view and their evolution in the space and along the time</a:t>
            </a:r>
            <a:endParaRPr lang="en-US" sz="1900" dirty="0">
              <a:solidFill>
                <a:prstClr val="black"/>
              </a:solidFill>
            </a:endParaRPr>
          </a:p>
          <a:p>
            <a:pPr lvl="0">
              <a:lnSpc>
                <a:spcPct val="120000"/>
              </a:lnSpc>
              <a:buBlip>
                <a:blip r:embed="rId2"/>
              </a:buBlip>
            </a:pPr>
            <a:r>
              <a:rPr lang="en-US" sz="1900" dirty="0">
                <a:solidFill>
                  <a:prstClr val="black"/>
                </a:solidFill>
              </a:rPr>
              <a:t>The majority of scenarios have explored:</a:t>
            </a:r>
          </a:p>
          <a:p>
            <a:pPr lvl="1">
              <a:lnSpc>
                <a:spcPct val="120000"/>
              </a:lnSpc>
              <a:buSzPct val="100000"/>
              <a:buBlip>
                <a:blip r:embed="rId3"/>
              </a:buBlip>
            </a:pPr>
            <a:r>
              <a:rPr lang="en-US" sz="1800" dirty="0">
                <a:solidFill>
                  <a:prstClr val="black"/>
                </a:solidFill>
                <a:cs typeface="Arial" panose="020B0604020202020204" pitchFamily="34" charset="0"/>
              </a:rPr>
              <a:t>the different </a:t>
            </a:r>
            <a:r>
              <a:rPr lang="en-US" sz="1800" b="1" dirty="0">
                <a:solidFill>
                  <a:prstClr val="black"/>
                </a:solidFill>
                <a:cs typeface="Arial" panose="020B0604020202020204" pitchFamily="34" charset="0"/>
              </a:rPr>
              <a:t>recovery alternatives </a:t>
            </a:r>
            <a:r>
              <a:rPr lang="en-US" sz="1800" dirty="0">
                <a:solidFill>
                  <a:prstClr val="black"/>
                </a:solidFill>
                <a:cs typeface="Arial" panose="020B0604020202020204" pitchFamily="34" charset="0"/>
              </a:rPr>
              <a:t>taking into account the potential importance of each element described above </a:t>
            </a:r>
          </a:p>
          <a:p>
            <a:pPr lvl="1">
              <a:lnSpc>
                <a:spcPct val="120000"/>
              </a:lnSpc>
              <a:buSzPct val="100000"/>
              <a:buBlip>
                <a:blip r:embed="rId3"/>
              </a:buBlip>
            </a:pPr>
            <a:r>
              <a:rPr lang="en-US" sz="1800" dirty="0">
                <a:solidFill>
                  <a:prstClr val="black"/>
                </a:solidFill>
                <a:cs typeface="Arial" panose="020B0604020202020204" pitchFamily="34" charset="0"/>
              </a:rPr>
              <a:t>an estimation and measure of the </a:t>
            </a:r>
            <a:r>
              <a:rPr lang="en-US" sz="1800" b="1" dirty="0">
                <a:solidFill>
                  <a:prstClr val="black"/>
                </a:solidFill>
                <a:cs typeface="Arial" panose="020B0604020202020204" pitchFamily="34" charset="0"/>
              </a:rPr>
              <a:t>consequences</a:t>
            </a:r>
            <a:r>
              <a:rPr lang="en-US" sz="1800" dirty="0">
                <a:solidFill>
                  <a:prstClr val="black"/>
                </a:solidFill>
                <a:cs typeface="Arial" panose="020B0604020202020204" pitchFamily="34" charset="0"/>
              </a:rPr>
              <a:t> of the implementation of such planned strategies </a:t>
            </a:r>
          </a:p>
          <a:p>
            <a:pPr lvl="1">
              <a:lnSpc>
                <a:spcPct val="120000"/>
              </a:lnSpc>
              <a:buSzPct val="100000"/>
              <a:buBlip>
                <a:blip r:embed="rId3"/>
              </a:buBlip>
            </a:pPr>
            <a:r>
              <a:rPr lang="en-US" sz="1800" dirty="0">
                <a:solidFill>
                  <a:prstClr val="black"/>
                </a:solidFill>
                <a:cs typeface="Arial" panose="020B0604020202020204" pitchFamily="34" charset="0"/>
              </a:rPr>
              <a:t>an approach to assess the </a:t>
            </a:r>
            <a:r>
              <a:rPr lang="en-US" sz="1800" b="1" dirty="0">
                <a:solidFill>
                  <a:prstClr val="black"/>
                </a:solidFill>
                <a:cs typeface="Arial" panose="020B0604020202020204" pitchFamily="34" charset="0"/>
              </a:rPr>
              <a:t>practicability and </a:t>
            </a:r>
            <a:r>
              <a:rPr lang="en-US" sz="1800" b="1" dirty="0" err="1">
                <a:solidFill>
                  <a:prstClr val="black"/>
                </a:solidFill>
                <a:cs typeface="Arial" panose="020B0604020202020204" pitchFamily="34" charset="0"/>
              </a:rPr>
              <a:t>optimisation</a:t>
            </a:r>
            <a:r>
              <a:rPr lang="en-US" sz="1800" b="1" dirty="0">
                <a:solidFill>
                  <a:prstClr val="black"/>
                </a:solidFill>
                <a:cs typeface="Arial" panose="020B0604020202020204" pitchFamily="34" charset="0"/>
              </a:rPr>
              <a:t> </a:t>
            </a:r>
            <a:r>
              <a:rPr lang="en-US" sz="1800" dirty="0">
                <a:solidFill>
                  <a:prstClr val="black"/>
                </a:solidFill>
                <a:cs typeface="Arial" panose="020B0604020202020204" pitchFamily="34" charset="0"/>
              </a:rPr>
              <a:t>of the strategies assuring the sustainability of the recovery and rehabilitation in terms of social, economic, political, environmental and/or ethical factors</a:t>
            </a:r>
          </a:p>
          <a:p>
            <a:pPr lvl="1">
              <a:lnSpc>
                <a:spcPct val="120000"/>
              </a:lnSpc>
              <a:buSzPct val="100000"/>
              <a:buBlip>
                <a:blip r:embed="rId3"/>
              </a:buBlip>
            </a:pPr>
            <a:r>
              <a:rPr lang="en-US" sz="1800" dirty="0">
                <a:solidFill>
                  <a:prstClr val="black"/>
                </a:solidFill>
                <a:cs typeface="Arial" panose="020B0604020202020204" pitchFamily="34" charset="0"/>
              </a:rPr>
              <a:t>the </a:t>
            </a:r>
            <a:r>
              <a:rPr lang="en-US" sz="1800" b="1" dirty="0">
                <a:solidFill>
                  <a:prstClr val="black"/>
                </a:solidFill>
                <a:cs typeface="Arial" panose="020B0604020202020204" pitchFamily="34" charset="0"/>
              </a:rPr>
              <a:t>uncertainties </a:t>
            </a:r>
            <a:r>
              <a:rPr lang="en-US" sz="1800" dirty="0">
                <a:solidFill>
                  <a:prstClr val="black"/>
                </a:solidFill>
                <a:cs typeface="Arial" panose="020B0604020202020204" pitchFamily="34" charset="0"/>
              </a:rPr>
              <a:t>that arise during the transition phase, associated to the preparedness of the recovery strategies, the decision-making process and the involvement of the stakeholders.</a:t>
            </a:r>
          </a:p>
        </p:txBody>
      </p:sp>
    </p:spTree>
    <p:extLst>
      <p:ext uri="{BB962C8B-B14F-4D97-AF65-F5344CB8AC3E}">
        <p14:creationId xmlns:p14="http://schemas.microsoft.com/office/powerpoint/2010/main" val="1028143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p:txBody>
          <a:bodyPr/>
          <a:lstStyle/>
          <a:p>
            <a:r>
              <a:rPr lang="en-US" dirty="0"/>
              <a:t>Methodology - List of topics addressed</a:t>
            </a:r>
          </a:p>
        </p:txBody>
      </p:sp>
      <p:sp>
        <p:nvSpPr>
          <p:cNvPr id="6" name="Marcador de contenido 5"/>
          <p:cNvSpPr>
            <a:spLocks noGrp="1"/>
          </p:cNvSpPr>
          <p:nvPr>
            <p:ph idx="1"/>
          </p:nvPr>
        </p:nvSpPr>
        <p:spPr>
          <a:xfrm>
            <a:off x="262656" y="1223488"/>
            <a:ext cx="8685616" cy="5860706"/>
          </a:xfrm>
        </p:spPr>
        <p:txBody>
          <a:bodyPr/>
          <a:lstStyle/>
          <a:p>
            <a:pPr marL="342900" indent="-342900">
              <a:buFont typeface="+mj-lt"/>
              <a:buAutoNum type="arabicPeriod"/>
            </a:pPr>
            <a:r>
              <a:rPr lang="en-US" sz="2000" dirty="0"/>
              <a:t>What do the stakeholders (SH) understand by “the transition phase”</a:t>
            </a:r>
          </a:p>
          <a:p>
            <a:pPr marL="342900" indent="-342900">
              <a:buFont typeface="+mj-lt"/>
              <a:buAutoNum type="arabicPeriod"/>
            </a:pPr>
            <a:r>
              <a:rPr lang="en-US" sz="2000" dirty="0"/>
              <a:t>Main concerns during the transition phase</a:t>
            </a:r>
          </a:p>
          <a:p>
            <a:pPr marL="342900" indent="-342900">
              <a:buFont typeface="+mj-lt"/>
              <a:buAutoNum type="arabicPeriod"/>
            </a:pPr>
            <a:r>
              <a:rPr lang="en-US" sz="2000" dirty="0"/>
              <a:t>Topics to be addressed during the transition phase:</a:t>
            </a:r>
          </a:p>
          <a:p>
            <a:pPr marL="414726" lvl="1" indent="0">
              <a:buNone/>
            </a:pPr>
            <a:r>
              <a:rPr lang="en-US" dirty="0"/>
              <a:t>E.g.	Food and water control, Relocation of people and restoration of living conditions, Application of countermeasures; decontamination…</a:t>
            </a:r>
          </a:p>
          <a:p>
            <a:pPr marL="342900" lvl="1" indent="-342900">
              <a:spcAft>
                <a:spcPts val="970"/>
              </a:spcAft>
              <a:buFont typeface="+mj-lt"/>
              <a:buAutoNum type="arabicPeriod" startAt="4"/>
            </a:pPr>
            <a:r>
              <a:rPr lang="en-US" altLang="es-ES" sz="2000" dirty="0">
                <a:latin typeface="+mn-lt"/>
                <a:ea typeface="+mn-ea"/>
              </a:rPr>
              <a:t>Objectives and criteria of the restoration plan:</a:t>
            </a:r>
          </a:p>
          <a:p>
            <a:pPr marL="615056" lvl="2" indent="-342900">
              <a:spcAft>
                <a:spcPts val="970"/>
              </a:spcAft>
              <a:buFont typeface="+mj-lt"/>
              <a:buAutoNum type="alphaLcPeriod"/>
            </a:pPr>
            <a:r>
              <a:rPr lang="en-US" altLang="es-ES" sz="1800" dirty="0"/>
              <a:t>Which objective do we need to achieve? (</a:t>
            </a:r>
            <a:r>
              <a:rPr lang="en-US" altLang="es-ES" sz="1800" dirty="0" err="1"/>
              <a:t>Minimise</a:t>
            </a:r>
            <a:r>
              <a:rPr lang="en-US" altLang="es-ES" sz="1800" dirty="0"/>
              <a:t> dose levels, </a:t>
            </a:r>
            <a:r>
              <a:rPr lang="en-US" altLang="es-ES" sz="1800" dirty="0" err="1"/>
              <a:t>minimise</a:t>
            </a:r>
            <a:r>
              <a:rPr lang="en-US" altLang="es-ES" sz="1800" dirty="0"/>
              <a:t> impacts in the population, </a:t>
            </a:r>
            <a:r>
              <a:rPr lang="en-US" altLang="es-ES" sz="1800" dirty="0" err="1"/>
              <a:t>maximise</a:t>
            </a:r>
            <a:r>
              <a:rPr lang="en-US" altLang="es-ES" sz="1800" dirty="0"/>
              <a:t> public confidence, </a:t>
            </a:r>
            <a:r>
              <a:rPr lang="en-US" altLang="es-ES" sz="1800" dirty="0" err="1"/>
              <a:t>minimise</a:t>
            </a:r>
            <a:r>
              <a:rPr lang="en-US" altLang="es-ES" sz="1800" dirty="0"/>
              <a:t> economic costs, </a:t>
            </a:r>
            <a:r>
              <a:rPr lang="en-US" altLang="es-ES" sz="1800" dirty="0" err="1"/>
              <a:t>minimise</a:t>
            </a:r>
            <a:r>
              <a:rPr lang="en-US" altLang="es-ES" sz="1800" dirty="0"/>
              <a:t> environmental impacts, etc.)</a:t>
            </a:r>
          </a:p>
          <a:p>
            <a:pPr marL="615056" lvl="2" indent="-342900">
              <a:spcAft>
                <a:spcPts val="970"/>
              </a:spcAft>
              <a:buFont typeface="+mj-lt"/>
              <a:buAutoNum type="alphaLcPeriod"/>
            </a:pPr>
            <a:r>
              <a:rPr lang="en-US" altLang="es-ES" sz="1800" dirty="0"/>
              <a:t>Criteria to assess the recovery strategy (costs, time, effectiveness,…)</a:t>
            </a:r>
          </a:p>
          <a:p>
            <a:pPr marL="342900" lvl="1" indent="-342900">
              <a:spcAft>
                <a:spcPts val="970"/>
              </a:spcAft>
              <a:buFont typeface="+mj-lt"/>
              <a:buAutoNum type="arabicPeriod" startAt="4"/>
            </a:pPr>
            <a:r>
              <a:rPr lang="en-US" altLang="es-ES" sz="2000" dirty="0">
                <a:latin typeface="+mn-lt"/>
                <a:ea typeface="+mn-ea"/>
              </a:rPr>
              <a:t>Alternative restoration actions: monitored non-intervention, containment, removal, change of use,…)</a:t>
            </a:r>
          </a:p>
          <a:p>
            <a:pPr marL="653937" lvl="1" indent="-342900">
              <a:buFont typeface="+mj-lt"/>
              <a:buAutoNum type="arabicPeriod" startAt="4"/>
            </a:pPr>
            <a:endParaRPr lang="en-US" dirty="0"/>
          </a:p>
        </p:txBody>
      </p:sp>
    </p:spTree>
    <p:extLst>
      <p:ext uri="{BB962C8B-B14F-4D97-AF65-F5344CB8AC3E}">
        <p14:creationId xmlns:p14="http://schemas.microsoft.com/office/powerpoint/2010/main" val="18505093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es-ES" dirty="0" err="1"/>
              <a:t>Objectives</a:t>
            </a:r>
            <a:r>
              <a:rPr lang="es-ES" dirty="0"/>
              <a:t> </a:t>
            </a:r>
            <a:r>
              <a:rPr lang="es-ES" dirty="0" err="1"/>
              <a:t>pursued</a:t>
            </a:r>
            <a:r>
              <a:rPr lang="es-ES" dirty="0"/>
              <a:t> </a:t>
            </a:r>
            <a:r>
              <a:rPr lang="es-ES" dirty="0" err="1"/>
              <a:t>by</a:t>
            </a:r>
            <a:r>
              <a:rPr lang="es-ES" dirty="0"/>
              <a:t> </a:t>
            </a:r>
            <a:r>
              <a:rPr lang="es-ES" dirty="0" err="1"/>
              <a:t>the</a:t>
            </a:r>
            <a:r>
              <a:rPr lang="es-ES" dirty="0"/>
              <a:t> </a:t>
            </a:r>
            <a:r>
              <a:rPr lang="es-ES" dirty="0" err="1"/>
              <a:t>panels</a:t>
            </a:r>
            <a:endParaRPr lang="es-ES" dirty="0"/>
          </a:p>
        </p:txBody>
      </p:sp>
      <p:sp>
        <p:nvSpPr>
          <p:cNvPr id="4" name="Marcador de contenido 3"/>
          <p:cNvSpPr>
            <a:spLocks noGrp="1"/>
          </p:cNvSpPr>
          <p:nvPr>
            <p:ph idx="1"/>
          </p:nvPr>
        </p:nvSpPr>
        <p:spPr>
          <a:xfrm>
            <a:off x="339886" y="1191489"/>
            <a:ext cx="8556592" cy="5084183"/>
          </a:xfrm>
        </p:spPr>
        <p:txBody>
          <a:bodyPr/>
          <a:lstStyle/>
          <a:p>
            <a:pPr>
              <a:lnSpc>
                <a:spcPct val="120000"/>
              </a:lnSpc>
              <a:buBlip>
                <a:blip r:embed="rId2"/>
              </a:buBlip>
            </a:pPr>
            <a:r>
              <a:rPr lang="en-US" sz="2000" dirty="0">
                <a:solidFill>
                  <a:prstClr val="black"/>
                </a:solidFill>
              </a:rPr>
              <a:t>To understand the transition phase, timeline and challenges in the decision-making process, including the decisions taken in the early phase,</a:t>
            </a:r>
          </a:p>
          <a:p>
            <a:pPr>
              <a:lnSpc>
                <a:spcPct val="120000"/>
              </a:lnSpc>
              <a:buBlip>
                <a:blip r:embed="rId2"/>
              </a:buBlip>
            </a:pPr>
            <a:r>
              <a:rPr lang="en-US" sz="2000" dirty="0">
                <a:solidFill>
                  <a:prstClr val="black"/>
                </a:solidFill>
              </a:rPr>
              <a:t>To identify critical aspects in the preparedness and response for the recovery during this phase,</a:t>
            </a:r>
          </a:p>
          <a:p>
            <a:pPr>
              <a:lnSpc>
                <a:spcPct val="120000"/>
              </a:lnSpc>
              <a:buBlip>
                <a:blip r:embed="rId2"/>
              </a:buBlip>
            </a:pPr>
            <a:r>
              <a:rPr lang="en-US" sz="2000" dirty="0">
                <a:solidFill>
                  <a:prstClr val="black"/>
                </a:solidFill>
              </a:rPr>
              <a:t>An approach to dealing with the uncertainties arisen to prepare plans for the subsequent recovery,</a:t>
            </a:r>
          </a:p>
          <a:p>
            <a:pPr>
              <a:lnSpc>
                <a:spcPct val="120000"/>
              </a:lnSpc>
              <a:buBlip>
                <a:blip r:embed="rId2"/>
              </a:buBlip>
            </a:pPr>
            <a:r>
              <a:rPr lang="en-US" sz="2000" dirty="0">
                <a:solidFill>
                  <a:prstClr val="black"/>
                </a:solidFill>
              </a:rPr>
              <a:t>Explore how and to which degree is the engagement of stakeholders,</a:t>
            </a:r>
          </a:p>
          <a:p>
            <a:pPr>
              <a:lnSpc>
                <a:spcPct val="120000"/>
              </a:lnSpc>
              <a:buBlip>
                <a:blip r:embed="rId2"/>
              </a:buBlip>
            </a:pPr>
            <a:r>
              <a:rPr lang="en-US" sz="2000" dirty="0">
                <a:solidFill>
                  <a:prstClr val="black"/>
                </a:solidFill>
              </a:rPr>
              <a:t>Contribute to obtain and prioritize the preferences of the stakeholders that could be incorporated in a multi-criteria decision-making analysis (MCDA).</a:t>
            </a:r>
            <a:endParaRPr lang="es-ES" sz="2000" dirty="0"/>
          </a:p>
        </p:txBody>
      </p:sp>
    </p:spTree>
    <p:extLst>
      <p:ext uri="{BB962C8B-B14F-4D97-AF65-F5344CB8AC3E}">
        <p14:creationId xmlns:p14="http://schemas.microsoft.com/office/powerpoint/2010/main" val="3492356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3 Marcador de contenido"/>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4617389" y="1247654"/>
            <a:ext cx="4252124" cy="3242227"/>
          </a:xfrm>
          <a:prstGeom prst="rect">
            <a:avLst/>
          </a:prstGeom>
          <a:noFill/>
        </p:spPr>
      </p:pic>
      <p:sp>
        <p:nvSpPr>
          <p:cNvPr id="4" name="Título 3"/>
          <p:cNvSpPr>
            <a:spLocks noGrp="1"/>
          </p:cNvSpPr>
          <p:nvPr>
            <p:ph type="title"/>
          </p:nvPr>
        </p:nvSpPr>
        <p:spPr/>
        <p:txBody>
          <a:bodyPr/>
          <a:lstStyle/>
          <a:p>
            <a:r>
              <a:rPr lang="es-ES" dirty="0" err="1"/>
              <a:t>National</a:t>
            </a:r>
            <a:r>
              <a:rPr lang="es-ES" dirty="0"/>
              <a:t> </a:t>
            </a:r>
            <a:r>
              <a:rPr lang="es-ES" dirty="0" err="1"/>
              <a:t>panels</a:t>
            </a:r>
            <a:r>
              <a:rPr lang="es-ES" dirty="0"/>
              <a:t> </a:t>
            </a:r>
            <a:r>
              <a:rPr lang="es-ES" dirty="0" err="1"/>
              <a:t>involved</a:t>
            </a:r>
            <a:r>
              <a:rPr lang="es-ES" dirty="0"/>
              <a:t> in </a:t>
            </a:r>
            <a:r>
              <a:rPr lang="es-ES" dirty="0" err="1"/>
              <a:t>the</a:t>
            </a:r>
            <a:r>
              <a:rPr lang="es-ES" dirty="0"/>
              <a:t> </a:t>
            </a:r>
            <a:r>
              <a:rPr lang="es-ES" dirty="0" err="1"/>
              <a:t>study</a:t>
            </a:r>
            <a:endParaRPr lang="es-ES" dirty="0"/>
          </a:p>
        </p:txBody>
      </p:sp>
      <p:sp>
        <p:nvSpPr>
          <p:cNvPr id="3" name="Marcador de contenido 2"/>
          <p:cNvSpPr>
            <a:spLocks noGrp="1"/>
          </p:cNvSpPr>
          <p:nvPr>
            <p:ph sz="half" idx="1"/>
          </p:nvPr>
        </p:nvSpPr>
        <p:spPr>
          <a:xfrm>
            <a:off x="395988" y="978147"/>
            <a:ext cx="4407713" cy="4524955"/>
          </a:xfrm>
        </p:spPr>
        <p:txBody>
          <a:bodyPr>
            <a:normAutofit fontScale="92500" lnSpcReduction="10000"/>
          </a:bodyPr>
          <a:lstStyle/>
          <a:p>
            <a:pPr>
              <a:lnSpc>
                <a:spcPct val="103000"/>
              </a:lnSpc>
            </a:pPr>
            <a:r>
              <a:rPr lang="en-US" sz="2000" b="1" dirty="0">
                <a:solidFill>
                  <a:prstClr val="black"/>
                </a:solidFill>
              </a:rPr>
              <a:t>Nine national panels </a:t>
            </a:r>
            <a:r>
              <a:rPr lang="en-US" sz="2000" dirty="0">
                <a:solidFill>
                  <a:prstClr val="black"/>
                </a:solidFill>
              </a:rPr>
              <a:t>has been set with one or two sessions.</a:t>
            </a:r>
          </a:p>
          <a:p>
            <a:pPr lvl="0">
              <a:lnSpc>
                <a:spcPct val="113000"/>
              </a:lnSpc>
            </a:pPr>
            <a:r>
              <a:rPr lang="en-US" sz="2000" dirty="0">
                <a:solidFill>
                  <a:prstClr val="black"/>
                </a:solidFill>
              </a:rPr>
              <a:t>Most panels dealt with </a:t>
            </a:r>
            <a:r>
              <a:rPr lang="en-US" sz="2000" b="1" dirty="0">
                <a:solidFill>
                  <a:prstClr val="black"/>
                </a:solidFill>
              </a:rPr>
              <a:t>decisions taken in the transition phase:</a:t>
            </a:r>
          </a:p>
          <a:p>
            <a:pPr lvl="1">
              <a:lnSpc>
                <a:spcPct val="113000"/>
              </a:lnSpc>
            </a:pPr>
            <a:r>
              <a:rPr lang="en-US" sz="1900" dirty="0">
                <a:solidFill>
                  <a:prstClr val="black"/>
                </a:solidFill>
              </a:rPr>
              <a:t>To recover food production in agricultural environments</a:t>
            </a:r>
          </a:p>
          <a:p>
            <a:pPr lvl="1">
              <a:lnSpc>
                <a:spcPct val="113000"/>
              </a:lnSpc>
            </a:pPr>
            <a:r>
              <a:rPr lang="en-US" sz="1900" dirty="0">
                <a:solidFill>
                  <a:prstClr val="black"/>
                </a:solidFill>
              </a:rPr>
              <a:t>To deal the urban decontamination issues,</a:t>
            </a:r>
          </a:p>
          <a:p>
            <a:pPr lvl="1">
              <a:lnSpc>
                <a:spcPct val="113000"/>
              </a:lnSpc>
            </a:pPr>
            <a:r>
              <a:rPr lang="en-US" sz="1900" dirty="0">
                <a:solidFill>
                  <a:prstClr val="black"/>
                </a:solidFill>
              </a:rPr>
              <a:t>To manage and protect the public and international consumption/marketing</a:t>
            </a:r>
          </a:p>
          <a:p>
            <a:pPr lvl="1">
              <a:lnSpc>
                <a:spcPct val="113000"/>
              </a:lnSpc>
            </a:pPr>
            <a:r>
              <a:rPr lang="en-US" sz="1900" dirty="0">
                <a:solidFill>
                  <a:prstClr val="black"/>
                </a:solidFill>
              </a:rPr>
              <a:t>To cope and minimize the impact of evacuation and relocation and possible reversion.</a:t>
            </a:r>
          </a:p>
          <a:p>
            <a:pPr lvl="1">
              <a:lnSpc>
                <a:spcPct val="113000"/>
              </a:lnSpc>
            </a:pPr>
            <a:endParaRPr lang="en-US" sz="1900" b="1" dirty="0">
              <a:solidFill>
                <a:prstClr val="black"/>
              </a:solidFill>
            </a:endParaRPr>
          </a:p>
          <a:p>
            <a:endParaRPr lang="es-ES" dirty="0"/>
          </a:p>
        </p:txBody>
      </p:sp>
      <p:sp>
        <p:nvSpPr>
          <p:cNvPr id="2" name="Marcador de contenido 1"/>
          <p:cNvSpPr>
            <a:spLocks noGrp="1"/>
          </p:cNvSpPr>
          <p:nvPr>
            <p:ph sz="half" idx="2"/>
          </p:nvPr>
        </p:nvSpPr>
        <p:spPr>
          <a:xfrm>
            <a:off x="395988" y="5355194"/>
            <a:ext cx="8287212" cy="654518"/>
          </a:xfrm>
        </p:spPr>
        <p:txBody>
          <a:bodyPr/>
          <a:lstStyle/>
          <a:p>
            <a:pPr lvl="0"/>
            <a:r>
              <a:rPr lang="en-US" sz="2000" dirty="0">
                <a:solidFill>
                  <a:prstClr val="black"/>
                </a:solidFill>
              </a:rPr>
              <a:t>Additionally, some panels, as in France, Ireland and Slovakia have dealt also issues related </a:t>
            </a:r>
            <a:r>
              <a:rPr lang="en-US" sz="2000" b="1" dirty="0">
                <a:solidFill>
                  <a:prstClr val="black"/>
                </a:solidFill>
              </a:rPr>
              <a:t>to the early phase in a emergency .</a:t>
            </a:r>
            <a:r>
              <a:rPr lang="en-US" sz="2000" dirty="0">
                <a:solidFill>
                  <a:prstClr val="black"/>
                </a:solidFill>
              </a:rPr>
              <a:t> </a:t>
            </a:r>
          </a:p>
        </p:txBody>
      </p:sp>
    </p:spTree>
    <p:extLst>
      <p:ext uri="{BB962C8B-B14F-4D97-AF65-F5344CB8AC3E}">
        <p14:creationId xmlns:p14="http://schemas.microsoft.com/office/powerpoint/2010/main" val="14338175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err="1"/>
              <a:t>Composition</a:t>
            </a:r>
            <a:r>
              <a:rPr lang="es-ES" dirty="0"/>
              <a:t> of </a:t>
            </a:r>
            <a:r>
              <a:rPr lang="es-ES" dirty="0" err="1"/>
              <a:t>the</a:t>
            </a:r>
            <a:r>
              <a:rPr lang="es-ES" dirty="0"/>
              <a:t> </a:t>
            </a:r>
            <a:r>
              <a:rPr lang="es-ES" dirty="0" err="1"/>
              <a:t>panels</a:t>
            </a:r>
            <a:endParaRPr lang="es-ES" dirty="0"/>
          </a:p>
        </p:txBody>
      </p:sp>
      <p:sp>
        <p:nvSpPr>
          <p:cNvPr id="3" name="Marcador de contenido 2"/>
          <p:cNvSpPr>
            <a:spLocks noGrp="1"/>
          </p:cNvSpPr>
          <p:nvPr>
            <p:ph idx="1"/>
          </p:nvPr>
        </p:nvSpPr>
        <p:spPr>
          <a:xfrm>
            <a:off x="246427" y="1081476"/>
            <a:ext cx="8556592" cy="1922047"/>
          </a:xfrm>
        </p:spPr>
        <p:txBody>
          <a:bodyPr/>
          <a:lstStyle/>
          <a:p>
            <a:pPr lvl="0">
              <a:buBlip>
                <a:blip r:embed="rId2"/>
              </a:buBlip>
              <a:defRPr/>
            </a:pPr>
            <a:r>
              <a:rPr lang="en-US" dirty="0">
                <a:solidFill>
                  <a:sysClr val="windowText" lastClr="000000"/>
                </a:solidFill>
                <a:cs typeface="Arial" panose="020B0604020202020204" pitchFamily="34" charset="0"/>
              </a:rPr>
              <a:t>The panels have been composed of experts and representatives of stakeholders groups, covering the three broad categories defined as:</a:t>
            </a:r>
          </a:p>
          <a:p>
            <a:pPr marL="673930" lvl="2" indent="-311045">
              <a:spcAft>
                <a:spcPts val="1293"/>
              </a:spcAft>
              <a:buClr>
                <a:srgbClr val="3898B2"/>
              </a:buClr>
              <a:buBlip>
                <a:blip r:embed="rId2"/>
              </a:buBlip>
              <a:defRPr/>
            </a:pPr>
            <a:r>
              <a:rPr lang="en-US" sz="2000" dirty="0">
                <a:solidFill>
                  <a:sysClr val="windowText" lastClr="000000"/>
                </a:solidFill>
                <a:cs typeface="Arial" panose="020B0604020202020204" pitchFamily="34" charset="0"/>
              </a:rPr>
              <a:t>Stakeholders directly involved in the post-emergency planning and management of the transition phase: representatives of Government institutions, agencies or companies directly involved in the management of the transition phase, </a:t>
            </a:r>
          </a:p>
          <a:p>
            <a:endParaRPr lang="es-ES" dirty="0"/>
          </a:p>
        </p:txBody>
      </p:sp>
      <p:sp>
        <p:nvSpPr>
          <p:cNvPr id="4" name="Marcador de contenido 5"/>
          <p:cNvSpPr txBox="1">
            <a:spLocks/>
          </p:cNvSpPr>
          <p:nvPr/>
        </p:nvSpPr>
        <p:spPr bwMode="auto">
          <a:xfrm>
            <a:off x="246427" y="3000961"/>
            <a:ext cx="4581448" cy="32276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201" rIns="0" bIns="0" numCol="1" anchor="t" anchorCtr="0" compatLnSpc="1">
            <a:prstTxWarp prst="textNoShape">
              <a:avLst/>
            </a:prstTxWarp>
          </a:bodyPr>
          <a:lstStyle>
            <a:lvl1pPr marL="311045" indent="-311045" algn="l" defTabSz="325445" rtl="0" eaLnBrk="1" fontAlgn="base" hangingPunct="1">
              <a:lnSpc>
                <a:spcPct val="93000"/>
              </a:lnSpc>
              <a:spcBef>
                <a:spcPct val="0"/>
              </a:spcBef>
              <a:spcAft>
                <a:spcPts val="1293"/>
              </a:spcAft>
              <a:buClr>
                <a:srgbClr val="000000"/>
              </a:buClr>
              <a:buSzPct val="100000"/>
              <a:buBlip>
                <a:blip r:embed="rId2"/>
              </a:buBlip>
              <a:defRPr sz="2200">
                <a:solidFill>
                  <a:schemeClr val="tx1"/>
                </a:solidFill>
                <a:latin typeface="+mn-lt"/>
                <a:ea typeface="+mn-ea"/>
                <a:cs typeface="Arial" panose="020B0604020202020204" pitchFamily="34" charset="0"/>
              </a:defRPr>
            </a:lvl1pPr>
            <a:lvl2pPr marL="673930" indent="-259204" algn="l" defTabSz="325445" rtl="0" eaLnBrk="1" fontAlgn="base" hangingPunct="1">
              <a:lnSpc>
                <a:spcPct val="93000"/>
              </a:lnSpc>
              <a:spcBef>
                <a:spcPct val="0"/>
              </a:spcBef>
              <a:spcAft>
                <a:spcPts val="1032"/>
              </a:spcAft>
              <a:buClr>
                <a:srgbClr val="000000"/>
              </a:buClr>
              <a:buSzPct val="100000"/>
              <a:buFontTx/>
              <a:buBlip>
                <a:blip r:embed="rId3"/>
              </a:buBlip>
              <a:defRPr sz="2000">
                <a:solidFill>
                  <a:schemeClr val="tx1"/>
                </a:solidFill>
                <a:latin typeface="+mn-lt"/>
                <a:cs typeface="Arial" panose="020B0604020202020204" pitchFamily="34" charset="0"/>
              </a:defRPr>
            </a:lvl2pPr>
            <a:lvl3pPr marL="1036815" indent="-207363" algn="l" defTabSz="325445" rtl="0" eaLnBrk="1" fontAlgn="base" hangingPunct="1">
              <a:lnSpc>
                <a:spcPct val="93000"/>
              </a:lnSpc>
              <a:spcBef>
                <a:spcPct val="0"/>
              </a:spcBef>
              <a:spcAft>
                <a:spcPts val="771"/>
              </a:spcAft>
              <a:buClr>
                <a:schemeClr val="accent1"/>
              </a:buClr>
              <a:buSzPct val="100000"/>
              <a:buFont typeface="Arial" pitchFamily="34" charset="0"/>
              <a:buChar char="●"/>
              <a:defRPr>
                <a:solidFill>
                  <a:schemeClr val="tx1"/>
                </a:solidFill>
                <a:latin typeface="+mn-lt"/>
                <a:cs typeface="Arial" panose="020B0604020202020204" pitchFamily="34" charset="0"/>
              </a:defRPr>
            </a:lvl3pPr>
            <a:lvl4pPr marL="1451541" indent="-207363" algn="l" defTabSz="325445" rtl="0" eaLnBrk="1" fontAlgn="base" hangingPunct="1">
              <a:lnSpc>
                <a:spcPct val="93000"/>
              </a:lnSpc>
              <a:spcBef>
                <a:spcPct val="0"/>
              </a:spcBef>
              <a:spcAft>
                <a:spcPts val="522"/>
              </a:spcAft>
              <a:buClr>
                <a:schemeClr val="accent1"/>
              </a:buClr>
              <a:buSzPct val="100000"/>
              <a:buFont typeface="Arial" pitchFamily="34" charset="0"/>
              <a:buChar char="●"/>
              <a:defRPr sz="1600">
                <a:solidFill>
                  <a:schemeClr val="tx1"/>
                </a:solidFill>
                <a:latin typeface="+mn-lt"/>
                <a:cs typeface="Arial" panose="020B0604020202020204" pitchFamily="34" charset="0"/>
              </a:defRPr>
            </a:lvl4pPr>
            <a:lvl5pPr marL="1866268" indent="-207363" algn="l" defTabSz="325445" rtl="0" eaLnBrk="1" fontAlgn="base" hangingPunct="1">
              <a:lnSpc>
                <a:spcPct val="93000"/>
              </a:lnSpc>
              <a:spcBef>
                <a:spcPct val="0"/>
              </a:spcBef>
              <a:spcAft>
                <a:spcPts val="261"/>
              </a:spcAft>
              <a:buClr>
                <a:schemeClr val="accent1"/>
              </a:buClr>
              <a:buSzPct val="100000"/>
              <a:buFont typeface="Wingdings" pitchFamily="2" charset="2"/>
              <a:buChar char="Ø"/>
              <a:defRPr sz="1600">
                <a:solidFill>
                  <a:schemeClr val="tx1"/>
                </a:solidFill>
                <a:latin typeface="+mn-lt"/>
                <a:cs typeface="Arial" panose="020B0604020202020204" pitchFamily="34" charset="0"/>
              </a:defRPr>
            </a:lvl5pPr>
            <a:lvl6pPr marL="2280994" indent="-207363" algn="l" defTabSz="325445"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6pPr>
            <a:lvl7pPr marL="2695720" indent="-207363" algn="l" defTabSz="325445"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7pPr>
            <a:lvl8pPr marL="3110446" indent="-207363" algn="l" defTabSz="325445"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8pPr>
            <a:lvl9pPr marL="3525172" indent="-207363" algn="l" defTabSz="325445" rtl="0" eaLnBrk="1" fontAlgn="base" hangingPunct="1">
              <a:lnSpc>
                <a:spcPct val="93000"/>
              </a:lnSpc>
              <a:spcBef>
                <a:spcPct val="0"/>
              </a:spcBef>
              <a:spcAft>
                <a:spcPts val="261"/>
              </a:spcAft>
              <a:buClr>
                <a:srgbClr val="000000"/>
              </a:buClr>
              <a:buSzPct val="100000"/>
              <a:buFont typeface="Times New Roman" pitchFamily="18" charset="0"/>
              <a:buChar char="»"/>
              <a:defRPr sz="1500">
                <a:solidFill>
                  <a:srgbClr val="000000"/>
                </a:solidFill>
                <a:latin typeface="+mn-lt"/>
              </a:defRPr>
            </a:lvl9pPr>
          </a:lstStyle>
          <a:p>
            <a:pPr marL="673930" marR="0" lvl="2" indent="-311045" defTabSz="244078" latinLnBrk="0">
              <a:spcAft>
                <a:spcPts val="1293"/>
              </a:spcAft>
              <a:buClr>
                <a:srgbClr val="3898B2"/>
              </a:buClr>
              <a:buBlip>
                <a:blip r:embed="rId2"/>
              </a:buBlip>
              <a:tabLst/>
              <a:defRPr/>
            </a:pPr>
            <a:r>
              <a:rPr lang="en-US" sz="2000" dirty="0">
                <a:solidFill>
                  <a:sysClr val="windowText" lastClr="000000"/>
                </a:solidFill>
                <a:latin typeface="Arial" panose="020B0604020202020204" pitchFamily="34" charset="0"/>
              </a:rPr>
              <a:t>Others affected but not involved in such management: representatives of the population, producers, industries, marketers, directly affected, </a:t>
            </a:r>
          </a:p>
          <a:p>
            <a:pPr marL="673930" marR="0" lvl="2" indent="-311045" defTabSz="244078" latinLnBrk="0">
              <a:spcAft>
                <a:spcPts val="1293"/>
              </a:spcAft>
              <a:buClr>
                <a:srgbClr val="3898B2"/>
              </a:buClr>
              <a:buBlip>
                <a:blip r:embed="rId2"/>
              </a:buBlip>
              <a:tabLst/>
              <a:defRPr/>
            </a:pPr>
            <a:r>
              <a:rPr lang="en-US" sz="2000" dirty="0">
                <a:solidFill>
                  <a:sysClr val="windowText" lastClr="000000"/>
                </a:solidFill>
                <a:latin typeface="Arial" panose="020B0604020202020204" pitchFamily="34" charset="0"/>
              </a:rPr>
              <a:t>Others unaffected but interested: experts with a high level of knowledge related to the subject or activity, but not directly affected by this type of situation</a:t>
            </a:r>
          </a:p>
          <a:p>
            <a:pPr marL="311045" marR="0" lvl="0" indent="-311045" algn="l" defTabSz="325445" rtl="0" eaLnBrk="1" fontAlgn="base" latinLnBrk="0" hangingPunct="1">
              <a:lnSpc>
                <a:spcPct val="93000"/>
              </a:lnSpc>
              <a:spcBef>
                <a:spcPct val="0"/>
              </a:spcBef>
              <a:spcAft>
                <a:spcPts val="1293"/>
              </a:spcAft>
              <a:buClr>
                <a:srgbClr val="000000"/>
              </a:buClr>
              <a:buSzPct val="100000"/>
              <a:buFontTx/>
              <a:buBlip>
                <a:blip r:embed="rId2"/>
              </a:buBlip>
              <a:tabLst/>
              <a:defRPr/>
            </a:pPr>
            <a:endParaRPr kumimoji="0" lang="es-ES" sz="2200" b="0" i="0" u="none" strike="noStrike" kern="0" cap="none" spc="0" normalizeH="0" baseline="0" noProof="0" dirty="0">
              <a:ln>
                <a:noFill/>
              </a:ln>
              <a:solidFill>
                <a:sysClr val="windowText" lastClr="000000"/>
              </a:solidFill>
              <a:effectLst/>
              <a:uLnTx/>
              <a:uFillTx/>
              <a:latin typeface="Calibri"/>
              <a:ea typeface="+mn-ea"/>
              <a:cs typeface="Arial" panose="020B0604020202020204" pitchFamily="34" charset="0"/>
            </a:endParaRPr>
          </a:p>
        </p:txBody>
      </p:sp>
      <p:sp>
        <p:nvSpPr>
          <p:cNvPr id="6" name="CuadroTexto 5"/>
          <p:cNvSpPr txBox="1"/>
          <p:nvPr/>
        </p:nvSpPr>
        <p:spPr>
          <a:xfrm>
            <a:off x="5300352" y="6887672"/>
            <a:ext cx="3767374" cy="378565"/>
          </a:xfrm>
          <a:prstGeom prst="rect">
            <a:avLst/>
          </a:prstGeom>
          <a:noFill/>
        </p:spPr>
        <p:txBody>
          <a:bodyPr wrap="square" rtlCol="0">
            <a:spAutoFit/>
          </a:bodyPr>
          <a:lstStyle/>
          <a:p>
            <a:r>
              <a:rPr lang="es-ES" sz="1000" dirty="0" err="1">
                <a:latin typeface="Calibri"/>
              </a:rPr>
              <a:t>Tentative</a:t>
            </a:r>
            <a:r>
              <a:rPr lang="es-ES" sz="1000" dirty="0">
                <a:latin typeface="Calibri"/>
              </a:rPr>
              <a:t> </a:t>
            </a:r>
            <a:r>
              <a:rPr lang="es-ES" sz="1000" dirty="0" err="1">
                <a:latin typeface="Calibri"/>
              </a:rPr>
              <a:t>number</a:t>
            </a:r>
            <a:r>
              <a:rPr lang="es-ES" sz="1000" dirty="0">
                <a:latin typeface="Calibri"/>
              </a:rPr>
              <a:t> </a:t>
            </a:r>
            <a:r>
              <a:rPr lang="es-ES" sz="1000" dirty="0" err="1">
                <a:latin typeface="Calibri"/>
              </a:rPr>
              <a:t>for</a:t>
            </a:r>
            <a:r>
              <a:rPr lang="es-ES" sz="1000" dirty="0">
                <a:latin typeface="Calibri"/>
              </a:rPr>
              <a:t> </a:t>
            </a:r>
            <a:r>
              <a:rPr lang="es-ES" sz="1000" dirty="0" err="1">
                <a:latin typeface="Calibri"/>
              </a:rPr>
              <a:t>Norway</a:t>
            </a:r>
            <a:r>
              <a:rPr lang="es-ES" sz="1000" dirty="0">
                <a:latin typeface="Calibri"/>
              </a:rPr>
              <a:t> and Portugal. </a:t>
            </a:r>
            <a:r>
              <a:rPr lang="es-ES" sz="1000" dirty="0" err="1">
                <a:latin typeface="Calibri"/>
              </a:rPr>
              <a:t>Their</a:t>
            </a:r>
            <a:r>
              <a:rPr lang="es-ES" sz="1000" dirty="0">
                <a:latin typeface="Calibri"/>
              </a:rPr>
              <a:t> </a:t>
            </a:r>
            <a:r>
              <a:rPr lang="es-ES" sz="1000" dirty="0" err="1">
                <a:latin typeface="Calibri"/>
              </a:rPr>
              <a:t>panelss</a:t>
            </a:r>
            <a:r>
              <a:rPr lang="es-ES" sz="1000" dirty="0">
                <a:latin typeface="Calibri"/>
              </a:rPr>
              <a:t> are </a:t>
            </a:r>
            <a:r>
              <a:rPr lang="es-ES" sz="1000" dirty="0" err="1">
                <a:latin typeface="Calibri"/>
              </a:rPr>
              <a:t>under</a:t>
            </a:r>
            <a:r>
              <a:rPr lang="es-ES" sz="1000" dirty="0">
                <a:latin typeface="Calibri"/>
              </a:rPr>
              <a:t> </a:t>
            </a:r>
            <a:r>
              <a:rPr lang="es-ES" sz="1000" dirty="0" err="1">
                <a:latin typeface="Calibri"/>
              </a:rPr>
              <a:t>preparation</a:t>
            </a:r>
            <a:endParaRPr lang="es-ES" sz="1000" dirty="0">
              <a:latin typeface="Calibri"/>
            </a:endParaRPr>
          </a:p>
        </p:txBody>
      </p:sp>
      <p:graphicFrame>
        <p:nvGraphicFramePr>
          <p:cNvPr id="7" name="Gráfico 6"/>
          <p:cNvGraphicFramePr>
            <a:graphicFrameLocks/>
          </p:cNvGraphicFramePr>
          <p:nvPr>
            <p:extLst>
              <p:ext uri="{D42A27DB-BD31-4B8C-83A1-F6EECF244321}">
                <p14:modId xmlns:p14="http://schemas.microsoft.com/office/powerpoint/2010/main" val="2814769238"/>
              </p:ext>
            </p:extLst>
          </p:nvPr>
        </p:nvGraphicFramePr>
        <p:xfrm>
          <a:off x="4599188" y="2807855"/>
          <a:ext cx="4468538" cy="276167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5120241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err="1"/>
              <a:t>Aspects</a:t>
            </a:r>
            <a:r>
              <a:rPr lang="es-ES" dirty="0"/>
              <a:t> </a:t>
            </a:r>
            <a:r>
              <a:rPr lang="es-ES" dirty="0" err="1"/>
              <a:t>where</a:t>
            </a:r>
            <a:r>
              <a:rPr lang="es-ES" dirty="0"/>
              <a:t> </a:t>
            </a:r>
            <a:r>
              <a:rPr lang="es-ES" dirty="0" err="1"/>
              <a:t>uncertainties</a:t>
            </a:r>
            <a:r>
              <a:rPr lang="es-ES" dirty="0"/>
              <a:t> </a:t>
            </a:r>
            <a:r>
              <a:rPr lang="es-ES" dirty="0" err="1"/>
              <a:t>have</a:t>
            </a:r>
            <a:r>
              <a:rPr lang="es-ES" dirty="0"/>
              <a:t> </a:t>
            </a:r>
            <a:r>
              <a:rPr lang="es-ES" dirty="0" err="1"/>
              <a:t>been</a:t>
            </a:r>
            <a:r>
              <a:rPr lang="es-ES" dirty="0"/>
              <a:t> </a:t>
            </a:r>
            <a:r>
              <a:rPr lang="es-ES" dirty="0" err="1"/>
              <a:t>identified</a:t>
            </a:r>
            <a:endParaRPr lang="es-ES" dirty="0"/>
          </a:p>
        </p:txBody>
      </p:sp>
      <p:sp>
        <p:nvSpPr>
          <p:cNvPr id="3" name="Marcador de contenido 2"/>
          <p:cNvSpPr>
            <a:spLocks noGrp="1"/>
          </p:cNvSpPr>
          <p:nvPr>
            <p:ph idx="1"/>
          </p:nvPr>
        </p:nvSpPr>
        <p:spPr/>
        <p:txBody>
          <a:bodyPr>
            <a:normAutofit/>
          </a:bodyPr>
          <a:lstStyle/>
          <a:p>
            <a:r>
              <a:rPr lang="en-US" dirty="0"/>
              <a:t>Information needed for decision making and planning</a:t>
            </a:r>
          </a:p>
          <a:p>
            <a:pPr lvl="1"/>
            <a:r>
              <a:rPr lang="en-US" dirty="0"/>
              <a:t>Geographic, environmental, socio-economic, radiological</a:t>
            </a:r>
          </a:p>
          <a:p>
            <a:pPr lvl="1"/>
            <a:r>
              <a:rPr lang="en-US" dirty="0"/>
              <a:t>Type of information support</a:t>
            </a:r>
          </a:p>
          <a:p>
            <a:r>
              <a:rPr lang="en-US" dirty="0"/>
              <a:t>Management and decision making</a:t>
            </a:r>
          </a:p>
          <a:p>
            <a:pPr lvl="1"/>
            <a:r>
              <a:rPr lang="en-US" dirty="0"/>
              <a:t>Regarding decisions</a:t>
            </a:r>
          </a:p>
          <a:p>
            <a:pPr lvl="2"/>
            <a:r>
              <a:rPr lang="en-US" dirty="0"/>
              <a:t>Moment / time</a:t>
            </a:r>
          </a:p>
          <a:p>
            <a:pPr lvl="2"/>
            <a:r>
              <a:rPr lang="en-US" dirty="0"/>
              <a:t>Search for balance between the different evaluation criteria</a:t>
            </a:r>
          </a:p>
          <a:p>
            <a:pPr lvl="2"/>
            <a:r>
              <a:rPr lang="en-US" dirty="0"/>
              <a:t>Impact in the long term</a:t>
            </a:r>
          </a:p>
          <a:p>
            <a:pPr lvl="2"/>
            <a:r>
              <a:rPr lang="en-US" dirty="0"/>
              <a:t>Consideration of all the interests involved</a:t>
            </a:r>
          </a:p>
          <a:p>
            <a:pPr lvl="2"/>
            <a:r>
              <a:rPr lang="en-US" dirty="0"/>
              <a:t>Zoning, identification of the areas / sectors subject to the measures adopted</a:t>
            </a:r>
          </a:p>
          <a:p>
            <a:pPr lvl="2"/>
            <a:r>
              <a:rPr lang="en-US" dirty="0"/>
              <a:t>Involvement of local levels in the decision</a:t>
            </a:r>
          </a:p>
          <a:p>
            <a:pPr lvl="2"/>
            <a:r>
              <a:rPr lang="en-US" dirty="0"/>
              <a:t>What strategy must be adopted</a:t>
            </a:r>
          </a:p>
          <a:p>
            <a:pPr lvl="2"/>
            <a:r>
              <a:rPr lang="en-US" dirty="0"/>
              <a:t>Assumption of the worst case scenario</a:t>
            </a:r>
          </a:p>
          <a:p>
            <a:endParaRPr lang="es-ES" dirty="0"/>
          </a:p>
        </p:txBody>
      </p:sp>
    </p:spTree>
    <p:extLst>
      <p:ext uri="{BB962C8B-B14F-4D97-AF65-F5344CB8AC3E}">
        <p14:creationId xmlns:p14="http://schemas.microsoft.com/office/powerpoint/2010/main" val="2500605244"/>
      </p:ext>
    </p:extLst>
  </p:cSld>
  <p:clrMapOvr>
    <a:masterClrMapping/>
  </p:clrMapOvr>
</p:sld>
</file>

<file path=ppt/theme/theme1.xml><?xml version="1.0" encoding="utf-8"?>
<a:theme xmlns:a="http://schemas.openxmlformats.org/drawingml/2006/main" name="PTL_CONFIDENCE_GRAL_4-3_TR-WP71_v5">
  <a:themeElements>
    <a:clrScheme name="Confidence">
      <a:dk1>
        <a:sysClr val="windowText" lastClr="000000"/>
      </a:dk1>
      <a:lt1>
        <a:sysClr val="window" lastClr="FFFFFF"/>
      </a:lt1>
      <a:dk2>
        <a:srgbClr val="1F497D"/>
      </a:dk2>
      <a:lt2>
        <a:srgbClr val="EEECE1"/>
      </a:lt2>
      <a:accent1>
        <a:srgbClr val="3898B2"/>
      </a:accent1>
      <a:accent2>
        <a:srgbClr val="F23004"/>
      </a:accent2>
      <a:accent3>
        <a:srgbClr val="9AA627"/>
      </a:accent3>
      <a:accent4>
        <a:srgbClr val="8064A2"/>
      </a:accent4>
      <a:accent5>
        <a:srgbClr val="4BACC6"/>
      </a:accent5>
      <a:accent6>
        <a:srgbClr val="FFC000"/>
      </a:accent6>
      <a:hlink>
        <a:srgbClr val="0000FF"/>
      </a:hlink>
      <a:folHlink>
        <a:srgbClr val="800080"/>
      </a:folHlink>
    </a:clrScheme>
    <a:fontScheme name="Personalizado 2">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TL_CONFIDENCE_GRAL_4-3_TR-WP71_v5.potx" id="{CB9E15E4-6501-4FAF-A2CC-8B1F9B383080}" vid="{7BE78347-8634-4E80-8889-AC5F1FB1117B}"/>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nfidence">
    <a:dk1>
      <a:sysClr val="windowText" lastClr="000000"/>
    </a:dk1>
    <a:lt1>
      <a:sysClr val="window" lastClr="FFFFFF"/>
    </a:lt1>
    <a:dk2>
      <a:srgbClr val="1F497D"/>
    </a:dk2>
    <a:lt2>
      <a:srgbClr val="EEECE1"/>
    </a:lt2>
    <a:accent1>
      <a:srgbClr val="3898B2"/>
    </a:accent1>
    <a:accent2>
      <a:srgbClr val="F23004"/>
    </a:accent2>
    <a:accent3>
      <a:srgbClr val="9AA627"/>
    </a:accent3>
    <a:accent4>
      <a:srgbClr val="8064A2"/>
    </a:accent4>
    <a:accent5>
      <a:srgbClr val="4BACC6"/>
    </a:accent5>
    <a:accent6>
      <a:srgbClr val="FFC000"/>
    </a:accent6>
    <a:hlink>
      <a:srgbClr val="0000FF"/>
    </a:hlink>
    <a:folHlink>
      <a:srgbClr val="800080"/>
    </a:folHlink>
  </a:clrScheme>
  <a:fontScheme name="Personalizado 1">
    <a:majorFont>
      <a:latin typeface="Calibri Light"/>
      <a:ea typeface=""/>
      <a:cs typeface=""/>
    </a:majorFont>
    <a:minorFont>
      <a:latin typeface="Calibri"/>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PTL_CONFIDENCE-FWS_WP4_v1</Template>
  <TotalTime>162</TotalTime>
  <Words>1292</Words>
  <Application>Microsoft Macintosh PowerPoint</Application>
  <PresentationFormat>Affichage à l'écran (4:3)</PresentationFormat>
  <Paragraphs>98</Paragraphs>
  <Slides>14</Slides>
  <Notes>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14</vt:i4>
      </vt:variant>
    </vt:vector>
  </HeadingPairs>
  <TitlesOfParts>
    <vt:vector size="22" baseType="lpstr">
      <vt:lpstr>ＭＳ Ｐゴシック</vt:lpstr>
      <vt:lpstr>Arial</vt:lpstr>
      <vt:lpstr>Calibri</vt:lpstr>
      <vt:lpstr>Futura Md BT</vt:lpstr>
      <vt:lpstr>Interstate-Regular</vt:lpstr>
      <vt:lpstr>Times New Roman</vt:lpstr>
      <vt:lpstr>Wingdings</vt:lpstr>
      <vt:lpstr>PTL_CONFIDENCE_GRAL_4-3_TR-WP71_v5</vt:lpstr>
      <vt:lpstr>Stakeholder engagement through scenario–based discussions panels</vt:lpstr>
      <vt:lpstr>Scenario based stakeholder engagement</vt:lpstr>
      <vt:lpstr>Methodology used in the panels – General approach</vt:lpstr>
      <vt:lpstr>Methodology - Scenarios</vt:lpstr>
      <vt:lpstr>Methodology - List of topics addressed</vt:lpstr>
      <vt:lpstr>Objectives pursued by the panels</vt:lpstr>
      <vt:lpstr>National panels involved in the study</vt:lpstr>
      <vt:lpstr>Composition of the panels</vt:lpstr>
      <vt:lpstr>Aspects where uncertainties have been identified</vt:lpstr>
      <vt:lpstr>Aspects where uncertainties have been identified</vt:lpstr>
      <vt:lpstr>Summary and conclusions</vt:lpstr>
      <vt:lpstr>Further steps - In-depth analysis of uncertainties</vt:lpstr>
      <vt:lpstr>Présentation PowerPoint</vt:lpstr>
      <vt:lpstr>Stakeholder engagement through scenario–based discussions panels</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Stakeholder engagement through scenario–based discussions panels</dc:title>
  <dc:creator>Milagros Montero Prieto</dc:creator>
  <cp:lastModifiedBy>Eymeric Lafranque</cp:lastModifiedBy>
  <cp:revision>20</cp:revision>
  <dcterms:created xsi:type="dcterms:W3CDTF">2019-12-01T23:03:27Z</dcterms:created>
  <dcterms:modified xsi:type="dcterms:W3CDTF">2019-12-11T13:37:26Z</dcterms:modified>
</cp:coreProperties>
</file>