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64" r:id="rId2"/>
    <p:sldId id="265" r:id="rId3"/>
    <p:sldId id="266" r:id="rId4"/>
    <p:sldId id="269" r:id="rId5"/>
    <p:sldId id="270" r:id="rId6"/>
    <p:sldId id="267" r:id="rId7"/>
    <p:sldId id="268" r:id="rId8"/>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BE3C"/>
    <a:srgbClr val="7EDC05"/>
    <a:srgbClr val="A00078"/>
    <a:srgbClr val="797979"/>
    <a:srgbClr val="009193"/>
    <a:srgbClr val="5A6EB4"/>
    <a:srgbClr val="50AAE6"/>
    <a:srgbClr val="A01E28"/>
    <a:srgbClr val="A08232"/>
    <a:srgbClr val="DCA0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30" autoAdjust="0"/>
    <p:restoredTop sz="91212" autoAdjust="0"/>
  </p:normalViewPr>
  <p:slideViewPr>
    <p:cSldViewPr>
      <p:cViewPr varScale="1">
        <p:scale>
          <a:sx n="89" d="100"/>
          <a:sy n="89" d="100"/>
        </p:scale>
        <p:origin x="1272" y="77"/>
      </p:cViewPr>
      <p:guideLst>
        <p:guide orient="horz" pos="2160"/>
        <p:guide pos="288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8" name="Rectangle 4"/>
          <p:cNvSpPr>
            <a:spLocks noGrp="1" noChangeArrowheads="1"/>
          </p:cNvSpPr>
          <p:nvPr>
            <p:ph type="ftr" sz="quarter" idx="2"/>
          </p:nvPr>
        </p:nvSpPr>
        <p:spPr bwMode="auto">
          <a:xfrm>
            <a:off x="3660775" y="468313"/>
            <a:ext cx="2759075" cy="279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a:latin typeface="Arial" charset="0"/>
              </a:defRPr>
            </a:lvl1pPr>
          </a:lstStyle>
          <a:p>
            <a:pPr>
              <a:defRPr/>
            </a:pPr>
            <a:r>
              <a:rPr lang="de-DE"/>
              <a:t>Prof. Dr. Max Mustermann | Musterfakultät</a:t>
            </a:r>
          </a:p>
        </p:txBody>
      </p:sp>
      <p:sp>
        <p:nvSpPr>
          <p:cNvPr id="47111" name="Text Box 7"/>
          <p:cNvSpPr txBox="1">
            <a:spLocks noChangeArrowheads="1"/>
          </p:cNvSpPr>
          <p:nvPr/>
        </p:nvSpPr>
        <p:spPr bwMode="auto">
          <a:xfrm>
            <a:off x="541338" y="8532813"/>
            <a:ext cx="3103562" cy="123825"/>
          </a:xfrm>
          <a:prstGeom prst="rect">
            <a:avLst/>
          </a:prstGeom>
          <a:noFill/>
          <a:ln w="9525">
            <a:noFill/>
            <a:miter lim="800000"/>
            <a:headEnd/>
            <a:tailEnd/>
          </a:ln>
          <a:effec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altLang="de-DE" sz="800" dirty="0"/>
              <a:t>KIT – The Research University in the Helmholtz Association</a:t>
            </a:r>
          </a:p>
        </p:txBody>
      </p:sp>
      <p:pic>
        <p:nvPicPr>
          <p:cNvPr id="6148" name="Picture 11" descr="KIT-Logo-rgb_d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9275" y="188913"/>
            <a:ext cx="1008063"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98698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de-DE"/>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de-DE"/>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r>
              <a:rPr lang="de-DE" altLang="de-DE"/>
              <a:t>Prof. Dr. Max Mustermann | </a:t>
            </a:r>
            <a:br>
              <a:rPr lang="de-DE" altLang="de-DE"/>
            </a:br>
            <a:r>
              <a:rPr lang="de-DE" altLang="de-DE"/>
              <a:t>Name of Faculty</a:t>
            </a: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5DE03B1-5FE7-4C70-9B16-DF4E7BA88A0C}" type="slidenum">
              <a:rPr lang="de-DE"/>
              <a:pPr>
                <a:defRPr/>
              </a:pPr>
              <a:t>‹N°›</a:t>
            </a:fld>
            <a:endParaRPr lang="de-DE"/>
          </a:p>
        </p:txBody>
      </p:sp>
    </p:spTree>
    <p:extLst>
      <p:ext uri="{BB962C8B-B14F-4D97-AF65-F5344CB8AC3E}">
        <p14:creationId xmlns:p14="http://schemas.microsoft.com/office/powerpoint/2010/main" val="256967400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3" name="Picture 9" descr="II_rahmen_neu_titel"/>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175"/>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userDrawn="1"/>
        </p:nvPicPr>
        <p:blipFill>
          <a:blip r:embed="rId3"/>
          <a:stretch>
            <a:fillRect/>
          </a:stretch>
        </p:blipFill>
        <p:spPr>
          <a:xfrm>
            <a:off x="116871" y="6507038"/>
            <a:ext cx="422681" cy="274122"/>
          </a:xfrm>
          <a:prstGeom prst="rect">
            <a:avLst/>
          </a:prstGeom>
        </p:spPr>
      </p:pic>
      <p:sp>
        <p:nvSpPr>
          <p:cNvPr id="7" name="Textfeld 6"/>
          <p:cNvSpPr txBox="1"/>
          <p:nvPr userDrawn="1"/>
        </p:nvSpPr>
        <p:spPr>
          <a:xfrm>
            <a:off x="524210" y="6536377"/>
            <a:ext cx="624255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8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800" b="0" i="0" u="none" strike="noStrike" kern="1200" cap="none" spc="0" normalizeH="0" baseline="0" noProof="0" dirty="0">
              <a:ln>
                <a:noFill/>
              </a:ln>
              <a:solidFill>
                <a:prstClr val="black">
                  <a:tint val="75000"/>
                </a:prstClr>
              </a:solidFill>
              <a:effectLst/>
              <a:uLnTx/>
              <a:uFillTx/>
              <a:latin typeface="+mn-lt"/>
              <a:ea typeface="+mn-ea"/>
              <a:cs typeface="+mn-cs"/>
            </a:endParaRPr>
          </a:p>
        </p:txBody>
      </p:sp>
      <p:pic>
        <p:nvPicPr>
          <p:cNvPr id="2050" name="Grafik 6"/>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36296" y="332656"/>
            <a:ext cx="1693862"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descr="image00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20" y="230113"/>
            <a:ext cx="1590024"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2793556"/>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3285605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59563" y="333375"/>
            <a:ext cx="2089150" cy="5759450"/>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390525" y="333375"/>
            <a:ext cx="6116638" cy="5759450"/>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97162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065063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extLst>
      <p:ext uri="{BB962C8B-B14F-4D97-AF65-F5344CB8AC3E}">
        <p14:creationId xmlns:p14="http://schemas.microsoft.com/office/powerpoint/2010/main" val="12477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3921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66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469217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62290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030795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090132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78077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424891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gif"/><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90525" y="333375"/>
            <a:ext cx="691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de-DE"/>
              <a:t>Click to add title</a:t>
            </a:r>
          </a:p>
        </p:txBody>
      </p:sp>
      <p:pic>
        <p:nvPicPr>
          <p:cNvPr id="1026" name="Picture 9" descr="II_rahmen_neu_folge"/>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3"/>
          <p:cNvSpPr>
            <a:spLocks noGrp="1" noChangeArrowheads="1"/>
          </p:cNvSpPr>
          <p:nvPr>
            <p:ph type="body" idx="1"/>
          </p:nvPr>
        </p:nvSpPr>
        <p:spPr bwMode="auto">
          <a:xfrm>
            <a:off x="392113" y="1198563"/>
            <a:ext cx="8356600"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de-DE" dirty="0"/>
              <a:t>Click to add text</a:t>
            </a:r>
          </a:p>
          <a:p>
            <a:pPr lvl="1"/>
            <a:r>
              <a:rPr lang="en-US" altLang="de-DE" dirty="0"/>
              <a:t>Second level</a:t>
            </a:r>
          </a:p>
          <a:p>
            <a:pPr lvl="2"/>
            <a:r>
              <a:rPr lang="en-US" altLang="de-DE" dirty="0"/>
              <a:t>Third level</a:t>
            </a:r>
          </a:p>
          <a:p>
            <a:pPr lvl="3"/>
            <a:r>
              <a:rPr lang="en-US" altLang="de-DE" dirty="0"/>
              <a:t>Fourth level</a:t>
            </a:r>
          </a:p>
          <a:p>
            <a:pPr lvl="4"/>
            <a:r>
              <a:rPr lang="en-US" altLang="de-DE" dirty="0"/>
              <a:t>Fifth level</a:t>
            </a:r>
          </a:p>
        </p:txBody>
      </p:sp>
      <p:sp>
        <p:nvSpPr>
          <p:cNvPr id="1034" name="Text Box 10"/>
          <p:cNvSpPr txBox="1">
            <a:spLocks noChangeArrowheads="1"/>
          </p:cNvSpPr>
          <p:nvPr/>
        </p:nvSpPr>
        <p:spPr bwMode="auto">
          <a:xfrm>
            <a:off x="6011863" y="6453188"/>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spcBef>
                <a:spcPct val="50000"/>
              </a:spcBef>
              <a:defRPr/>
            </a:pPr>
            <a:endParaRPr lang="en-US" altLang="de-DE" sz="900" dirty="0"/>
          </a:p>
        </p:txBody>
      </p:sp>
      <p:sp>
        <p:nvSpPr>
          <p:cNvPr id="1030" name="Text Box 11"/>
          <p:cNvSpPr txBox="1">
            <a:spLocks noChangeArrowheads="1"/>
          </p:cNvSpPr>
          <p:nvPr/>
        </p:nvSpPr>
        <p:spPr bwMode="auto">
          <a:xfrm>
            <a:off x="8593542" y="6539254"/>
            <a:ext cx="3254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fld id="{65860247-ED2C-4023-A47F-CF656A1DA4A7}" type="slidenum">
              <a:rPr lang="de-DE" altLang="de-DE" sz="900" b="1" smtClean="0">
                <a:latin typeface="Calibri" panose="020F0502020204030204" pitchFamily="34" charset="0"/>
                <a:cs typeface="Calibri" panose="020F0502020204030204" pitchFamily="34" charset="0"/>
              </a:rPr>
              <a:pPr eaLnBrk="1" hangingPunct="1">
                <a:spcBef>
                  <a:spcPct val="50000"/>
                </a:spcBef>
                <a:defRPr/>
              </a:pPr>
              <a:t>‹N°›</a:t>
            </a:fld>
            <a:endParaRPr lang="de-DE" altLang="de-DE" sz="900" b="1" dirty="0">
              <a:latin typeface="Calibri" panose="020F0502020204030204" pitchFamily="34" charset="0"/>
              <a:cs typeface="Calibri" panose="020F0502020204030204" pitchFamily="34" charset="0"/>
            </a:endParaRPr>
          </a:p>
        </p:txBody>
      </p:sp>
      <p:sp>
        <p:nvSpPr>
          <p:cNvPr id="1031" name="Rectangle 11"/>
          <p:cNvSpPr>
            <a:spLocks noChangeArrowheads="1"/>
          </p:cNvSpPr>
          <p:nvPr/>
        </p:nvSpPr>
        <p:spPr bwMode="auto">
          <a:xfrm>
            <a:off x="7596336" y="6549757"/>
            <a:ext cx="863600" cy="19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eaLnBrk="1" hangingPunct="1">
              <a:defRPr/>
            </a:pPr>
            <a:r>
              <a:rPr lang="de-DE" altLang="de-DE" sz="900" dirty="0">
                <a:solidFill>
                  <a:schemeClr val="tx1"/>
                </a:solidFill>
                <a:latin typeface="Calibri" panose="020F0502020204030204" pitchFamily="34" charset="0"/>
                <a:cs typeface="Calibri" panose="020F0502020204030204" pitchFamily="34" charset="0"/>
              </a:rPr>
              <a:t>03.12.2019</a:t>
            </a:r>
          </a:p>
        </p:txBody>
      </p:sp>
      <p:sp>
        <p:nvSpPr>
          <p:cNvPr id="10" name="Text Box 10"/>
          <p:cNvSpPr txBox="1">
            <a:spLocks noChangeArrowheads="1"/>
          </p:cNvSpPr>
          <p:nvPr userDrawn="1"/>
        </p:nvSpPr>
        <p:spPr bwMode="auto">
          <a:xfrm>
            <a:off x="2478087" y="6442379"/>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endParaRPr lang="en-US" altLang="de-DE" sz="900" dirty="0"/>
          </a:p>
        </p:txBody>
      </p:sp>
      <p:pic>
        <p:nvPicPr>
          <p:cNvPr id="11" name="Picture 1" descr="image00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800986" y="116632"/>
            <a:ext cx="1194633" cy="54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uppieren 11"/>
          <p:cNvGrpSpPr/>
          <p:nvPr userDrawn="1"/>
        </p:nvGrpSpPr>
        <p:grpSpPr>
          <a:xfrm>
            <a:off x="116871" y="6539254"/>
            <a:ext cx="5564261" cy="194170"/>
            <a:chOff x="116871" y="6641091"/>
            <a:chExt cx="5091961" cy="194170"/>
          </a:xfrm>
        </p:grpSpPr>
        <p:pic>
          <p:nvPicPr>
            <p:cNvPr id="13" name="Grafik 12"/>
            <p:cNvPicPr>
              <a:picLocks noChangeAspect="1"/>
            </p:cNvPicPr>
            <p:nvPr userDrawn="1"/>
          </p:nvPicPr>
          <p:blipFill>
            <a:blip r:embed="rId15"/>
            <a:stretch>
              <a:fillRect/>
            </a:stretch>
          </p:blipFill>
          <p:spPr>
            <a:xfrm>
              <a:off x="116871" y="6641091"/>
              <a:ext cx="286959" cy="194170"/>
            </a:xfrm>
            <a:prstGeom prst="rect">
              <a:avLst/>
            </a:prstGeom>
          </p:spPr>
        </p:pic>
        <p:sp>
          <p:nvSpPr>
            <p:cNvPr id="14" name="Textfeld 13"/>
            <p:cNvSpPr txBox="1"/>
            <p:nvPr userDrawn="1"/>
          </p:nvSpPr>
          <p:spPr>
            <a:xfrm>
              <a:off x="403830" y="6641091"/>
              <a:ext cx="4805002"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6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100" b="0" i="0" u="none" strike="noStrike" kern="1200" cap="none" spc="0" normalizeH="0" baseline="0" noProof="0" dirty="0">
                <a:ln>
                  <a:noFill/>
                </a:ln>
                <a:solidFill>
                  <a:prstClr val="black">
                    <a:tint val="75000"/>
                  </a:prstClr>
                </a:solidFill>
                <a:effectLst/>
                <a:uLnTx/>
                <a:uFillTx/>
                <a:latin typeface="+mn-lt"/>
                <a:ea typeface="+mn-ea"/>
                <a:cs typeface="+mn-cs"/>
              </a:endParaRPr>
            </a:p>
          </p:txBody>
        </p:sp>
      </p:grpSp>
      <p:pic>
        <p:nvPicPr>
          <p:cNvPr id="15" name="Grafik 6"/>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7800986" y="657649"/>
            <a:ext cx="1101613" cy="40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5"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hdr="0"/>
  <p:txStyles>
    <p:title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p:titleStyle>
    <p:bodyStyle>
      <a:lvl1pPr marL="314325" indent="-314325" algn="l" rtl="0" eaLnBrk="1" fontAlgn="base" hangingPunct="1">
        <a:spcBef>
          <a:spcPct val="20000"/>
        </a:spcBef>
        <a:spcAft>
          <a:spcPct val="0"/>
        </a:spcAft>
        <a:buFontTx/>
        <a:buBlip>
          <a:blip r:embed="rId17"/>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17"/>
        </a:buBlip>
        <a:defRPr>
          <a:solidFill>
            <a:schemeClr val="tx1"/>
          </a:solidFill>
          <a:latin typeface="+mn-lt"/>
        </a:defRPr>
      </a:lvl2pPr>
      <a:lvl3pPr marL="1209675" indent="-276225" algn="l" rtl="0" eaLnBrk="1" fontAlgn="base" hangingPunct="1">
        <a:spcBef>
          <a:spcPct val="20000"/>
        </a:spcBef>
        <a:spcAft>
          <a:spcPct val="0"/>
        </a:spcAft>
        <a:buFontTx/>
        <a:buBlip>
          <a:blip r:embed="rId17"/>
        </a:buBlip>
        <a:defRPr sz="1600">
          <a:solidFill>
            <a:schemeClr val="tx1"/>
          </a:solidFill>
          <a:latin typeface="+mn-lt"/>
        </a:defRPr>
      </a:lvl3pPr>
      <a:lvl4pPr marL="1657350" indent="-276225" algn="l" rtl="0" eaLnBrk="1" fontAlgn="base" hangingPunct="1">
        <a:spcBef>
          <a:spcPct val="20000"/>
        </a:spcBef>
        <a:spcAft>
          <a:spcPct val="0"/>
        </a:spcAft>
        <a:buFontTx/>
        <a:buBlip>
          <a:blip r:embed="rId17"/>
        </a:buBlip>
        <a:defRPr sz="1600">
          <a:solidFill>
            <a:schemeClr val="tx1"/>
          </a:solidFill>
          <a:latin typeface="+mn-lt"/>
        </a:defRPr>
      </a:lvl4pPr>
      <a:lvl5pPr marL="2095500" indent="-276225" algn="l" rtl="0" eaLnBrk="1" fontAlgn="base" hangingPunct="1">
        <a:spcBef>
          <a:spcPct val="20000"/>
        </a:spcBef>
        <a:spcAft>
          <a:spcPct val="0"/>
        </a:spcAft>
        <a:buFontTx/>
        <a:buBlip>
          <a:blip r:embed="rId17"/>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18"/>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18"/>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18"/>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18"/>
        </a:buBlip>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2"/>
          <a:stretch>
            <a:fillRect/>
          </a:stretch>
        </p:blipFill>
        <p:spPr>
          <a:xfrm>
            <a:off x="251520" y="234008"/>
            <a:ext cx="2068066" cy="675705"/>
          </a:xfrm>
          <a:prstGeom prst="rect">
            <a:avLst/>
          </a:prstGeom>
        </p:spPr>
      </p:pic>
      <p:sp>
        <p:nvSpPr>
          <p:cNvPr id="12" name="ZoneTexte 11">
            <a:extLst>
              <a:ext uri="{FF2B5EF4-FFF2-40B4-BE49-F238E27FC236}">
                <a16:creationId xmlns:a16="http://schemas.microsoft.com/office/drawing/2014/main" xmlns="" id="{E878B1AA-49A5-854D-B4C1-B9D40915DB08}"/>
              </a:ext>
            </a:extLst>
          </p:cNvPr>
          <p:cNvSpPr txBox="1"/>
          <p:nvPr/>
        </p:nvSpPr>
        <p:spPr>
          <a:xfrm>
            <a:off x="683568" y="1772816"/>
            <a:ext cx="7702731" cy="1261884"/>
          </a:xfrm>
          <a:prstGeom prst="rect">
            <a:avLst/>
          </a:prstGeom>
          <a:noFill/>
        </p:spPr>
        <p:txBody>
          <a:bodyPr wrap="square" rtlCol="0">
            <a:spAutoFit/>
          </a:bodyPr>
          <a:lstStyle/>
          <a:p>
            <a:pPr lvl="1" algn="ctr" fontAlgn="auto">
              <a:spcBef>
                <a:spcPts val="0"/>
              </a:spcBef>
              <a:spcAft>
                <a:spcPts val="0"/>
              </a:spcAft>
            </a:pPr>
            <a:r>
              <a:rPr lang="en-GB" sz="4400" b="1" dirty="0">
                <a:solidFill>
                  <a:srgbClr val="82BE3C"/>
                </a:solidFill>
                <a:latin typeface="Calibri Light" panose="020F0302020204030204"/>
              </a:rPr>
              <a:t>Environmental issues</a:t>
            </a:r>
            <a:br>
              <a:rPr lang="en-GB" sz="4400" b="1" dirty="0">
                <a:solidFill>
                  <a:srgbClr val="82BE3C"/>
                </a:solidFill>
                <a:latin typeface="Calibri Light" panose="020F0302020204030204"/>
              </a:rPr>
            </a:br>
            <a:r>
              <a:rPr lang="en-GB" sz="3200" dirty="0">
                <a:solidFill>
                  <a:srgbClr val="82BE3C"/>
                </a:solidFill>
                <a:latin typeface="Calibri Light" panose="020F0302020204030204"/>
              </a:rPr>
              <a:t>Presentation of recommendations </a:t>
            </a:r>
            <a:r>
              <a:rPr lang="en-GB" sz="3200" dirty="0" smtClean="0">
                <a:solidFill>
                  <a:srgbClr val="82BE3C"/>
                </a:solidFill>
                <a:latin typeface="Calibri Light" panose="020F0302020204030204"/>
              </a:rPr>
              <a:t>4-6</a:t>
            </a:r>
            <a:endParaRPr lang="en-GB" sz="4400" dirty="0">
              <a:solidFill>
                <a:srgbClr val="82BE3C"/>
              </a:solidFill>
              <a:latin typeface="Calibri Light" panose="020F0302020204030204"/>
            </a:endParaRPr>
          </a:p>
        </p:txBody>
      </p:sp>
      <p:sp>
        <p:nvSpPr>
          <p:cNvPr id="14" name="ZoneTexte 13">
            <a:extLst>
              <a:ext uri="{FF2B5EF4-FFF2-40B4-BE49-F238E27FC236}">
                <a16:creationId xmlns:a16="http://schemas.microsoft.com/office/drawing/2014/main" xmlns="" id="{D00F6544-F002-AE46-ABAF-31B496FD01C2}"/>
              </a:ext>
            </a:extLst>
          </p:cNvPr>
          <p:cNvSpPr txBox="1"/>
          <p:nvPr/>
        </p:nvSpPr>
        <p:spPr>
          <a:xfrm>
            <a:off x="4427984" y="5229200"/>
            <a:ext cx="3594622" cy="584775"/>
          </a:xfrm>
          <a:prstGeom prst="rect">
            <a:avLst/>
          </a:prstGeom>
          <a:noFill/>
        </p:spPr>
        <p:txBody>
          <a:bodyPr wrap="square" rtlCol="0">
            <a:spAutoFit/>
          </a:bodyPr>
          <a:lstStyle/>
          <a:p>
            <a:pPr algn="r" fontAlgn="auto">
              <a:spcBef>
                <a:spcPts val="0"/>
              </a:spcBef>
              <a:spcAft>
                <a:spcPts val="0"/>
              </a:spcAft>
            </a:pPr>
            <a:r>
              <a:rPr lang="en-GB" sz="1600" dirty="0">
                <a:solidFill>
                  <a:prstClr val="black">
                    <a:lumMod val="75000"/>
                    <a:lumOff val="25000"/>
                  </a:prstClr>
                </a:solidFill>
                <a:latin typeface="Calibri Light" panose="020F0302020204030204"/>
              </a:rPr>
              <a:t>CONFIDENCE Dissemination Workshop</a:t>
            </a:r>
          </a:p>
          <a:p>
            <a:pPr algn="r" fontAlgn="auto">
              <a:spcBef>
                <a:spcPts val="0"/>
              </a:spcBef>
              <a:spcAft>
                <a:spcPts val="0"/>
              </a:spcAft>
            </a:pPr>
            <a:r>
              <a:rPr lang="en-GB" sz="1600" dirty="0">
                <a:solidFill>
                  <a:prstClr val="black">
                    <a:lumMod val="75000"/>
                    <a:lumOff val="25000"/>
                  </a:prstClr>
                </a:solidFill>
                <a:latin typeface="Calibri Light" panose="020F0302020204030204"/>
              </a:rPr>
              <a:t>02-05 December 2019, Bratislava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624349"/>
            <a:ext cx="7493843" cy="788427"/>
          </a:xfrm>
        </p:spPr>
        <p:txBody>
          <a:bodyPr/>
          <a:lstStyle/>
          <a:p>
            <a:r>
              <a:rPr lang="en-GB" dirty="0" smtClean="0">
                <a:solidFill>
                  <a:srgbClr val="82BE3C"/>
                </a:solidFill>
                <a:latin typeface="Calibri Light" panose="020F0302020204030204" pitchFamily="34" charset="0"/>
                <a:cs typeface="Calibri Light" panose="020F0302020204030204" pitchFamily="34" charset="0"/>
              </a:rPr>
              <a:t>(4) </a:t>
            </a:r>
            <a:r>
              <a:rPr lang="en-GB" dirty="0" smtClean="0">
                <a:solidFill>
                  <a:srgbClr val="82BE3C"/>
                </a:solidFill>
                <a:latin typeface="Calibri Light" panose="020F0302020204030204" pitchFamily="34" charset="0"/>
                <a:cs typeface="Calibri Light" panose="020F0302020204030204" pitchFamily="34" charset="0"/>
              </a:rPr>
              <a:t>Consider the seasonality of agricultural productions and living conditions of animal productions </a:t>
            </a:r>
            <a:r>
              <a:rPr lang="en-GB" b="0" dirty="0" smtClean="0">
                <a:solidFill>
                  <a:srgbClr val="82BE3C"/>
                </a:solidFill>
                <a:latin typeface="Calibri Light" panose="020F0302020204030204" pitchFamily="34" charset="0"/>
                <a:cs typeface="Calibri Light" panose="020F0302020204030204" pitchFamily="34" charset="0"/>
              </a:rPr>
              <a:t>to adapt countermeasures and protective actions </a:t>
            </a:r>
            <a:r>
              <a:rPr lang="en-GB" sz="1800" b="0" dirty="0" smtClean="0">
                <a:solidFill>
                  <a:srgbClr val="82BE3C"/>
                </a:solidFill>
                <a:latin typeface="Calibri Light" panose="020F0302020204030204" pitchFamily="34" charset="0"/>
                <a:cs typeface="Calibri Light" panose="020F0302020204030204" pitchFamily="34" charset="0"/>
              </a:rPr>
              <a:t>(1/2</a:t>
            </a:r>
            <a:r>
              <a:rPr lang="en-GB" sz="1800" b="0" dirty="0">
                <a:solidFill>
                  <a:srgbClr val="82BE3C"/>
                </a:solidFill>
                <a:latin typeface="Calibri Light" panose="020F0302020204030204" pitchFamily="34" charset="0"/>
                <a:cs typeface="Calibri Light" panose="020F0302020204030204" pitchFamily="34" charset="0"/>
              </a:rPr>
              <a:t>)</a:t>
            </a:r>
            <a:endParaRPr lang="en-GB" b="0" dirty="0">
              <a:solidFill>
                <a:srgbClr val="82BE3C"/>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xmlns="" id="{3F2B6732-6202-2141-8B07-E2A0FFEFA7E2}"/>
              </a:ext>
            </a:extLst>
          </p:cNvPr>
          <p:cNvSpPr>
            <a:spLocks noGrp="1"/>
          </p:cNvSpPr>
          <p:nvPr>
            <p:ph idx="1"/>
          </p:nvPr>
        </p:nvSpPr>
        <p:spPr>
          <a:xfrm>
            <a:off x="390525" y="1916832"/>
            <a:ext cx="8397437" cy="230425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fontScale="92500" lnSpcReduction="10000"/>
          </a:bodyPr>
          <a:lstStyle/>
          <a:p>
            <a:pPr marL="500063" indent="-500063" defTabSz="1066800" eaLnBrk="0" hangingPunct="0">
              <a:lnSpc>
                <a:spcPts val="2400"/>
              </a:lnSpc>
              <a:spcBef>
                <a:spcPts val="480"/>
              </a:spcBef>
              <a:buClr>
                <a:srgbClr val="82BE3C"/>
              </a:buClr>
              <a:buSzPct val="75000"/>
              <a:buFont typeface="Arial" charset="0"/>
              <a:buChar char="▌"/>
            </a:pPr>
            <a:r>
              <a:rPr lang="en-GB" b="1" dirty="0" smtClean="0">
                <a:solidFill>
                  <a:srgbClr val="82BE3C"/>
                </a:solidFill>
                <a:latin typeface="Calibri Light" panose="020F0302020204030204" pitchFamily="34" charset="0"/>
                <a:cs typeface="Calibri Light" panose="020F0302020204030204" pitchFamily="34" charset="0"/>
              </a:rPr>
              <a:t>Why?</a:t>
            </a:r>
          </a:p>
          <a:p>
            <a:pPr marL="957263" lvl="1" indent="-500063" defTabSz="1066800" eaLnBrk="0" hangingPunct="0">
              <a:lnSpc>
                <a:spcPct val="100000"/>
              </a:lnSpc>
              <a:spcBef>
                <a:spcPts val="1200"/>
              </a:spcBef>
              <a:spcAft>
                <a:spcPts val="600"/>
              </a:spcAft>
              <a:buClr>
                <a:srgbClr val="82BE3C"/>
              </a:buClr>
              <a:buSzPct val="75000"/>
              <a:buFont typeface="Arial Black Normal"/>
              <a:buChar char="►"/>
            </a:pPr>
            <a:r>
              <a:rPr lang="en-GB" dirty="0" smtClean="0">
                <a:latin typeface="Calibri Light" panose="020F0302020204030204" pitchFamily="34" charset="0"/>
                <a:cs typeface="Calibri Light" panose="020F0302020204030204" pitchFamily="34" charset="0"/>
              </a:rPr>
              <a:t>CONFIDENCE national panels highlighted that agricultural productions calendar can differ from the real state of the productions (due to the meteorology for example) at the accident time. In addition, they raised that living conditions of animal productions (type, size, outdoors/indoors times) varies widely over time;</a:t>
            </a:r>
          </a:p>
          <a:p>
            <a:pPr marL="957263" lvl="1" indent="-500063" defTabSz="1066800" eaLnBrk="0" hangingPunct="0">
              <a:lnSpc>
                <a:spcPct val="100000"/>
              </a:lnSpc>
              <a:spcBef>
                <a:spcPts val="1200"/>
              </a:spcBef>
              <a:spcAft>
                <a:spcPts val="600"/>
              </a:spcAft>
              <a:buClr>
                <a:srgbClr val="82BE3C"/>
              </a:buClr>
              <a:buSzPct val="75000"/>
              <a:buFont typeface="Arial Black Normal"/>
              <a:buChar char="►"/>
            </a:pPr>
            <a:r>
              <a:rPr lang="en-GB" dirty="0" smtClean="0">
                <a:latin typeface="Calibri Light" panose="020F0302020204030204" pitchFamily="34" charset="0"/>
                <a:cs typeface="Calibri Light" panose="020F0302020204030204" pitchFamily="34" charset="0"/>
              </a:rPr>
              <a:t>To reduce these uncertainties and to assess the radiological impact, it is necessary to have a realistic characterisation of the affected zones. </a:t>
            </a:r>
            <a:endParaRPr lang="en-GB" dirty="0" smtClean="0">
              <a:latin typeface="Calibri Light" panose="020F0302020204030204" pitchFamily="34" charset="0"/>
              <a:cs typeface="Calibri Light" panose="020F0302020204030204" pitchFamily="34" charset="0"/>
            </a:endParaRPr>
          </a:p>
          <a:p>
            <a:pPr marL="457200" lvl="1" indent="0" defTabSz="1066800" eaLnBrk="0" hangingPunct="0">
              <a:lnSpc>
                <a:spcPct val="100000"/>
              </a:lnSpc>
              <a:spcBef>
                <a:spcPts val="600"/>
              </a:spcBef>
              <a:spcAft>
                <a:spcPts val="600"/>
              </a:spcAft>
              <a:buClr>
                <a:srgbClr val="009193"/>
              </a:buClr>
              <a:buSzPct val="75000"/>
              <a:buNone/>
            </a:pPr>
            <a:endParaRPr lang="en-GB" dirty="0" smtClean="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smtClean="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xmlns="" id="{8E9E5937-1247-3349-B7F0-B22E475B436A}"/>
              </a:ext>
            </a:extLst>
          </p:cNvPr>
          <p:cNvCxnSpPr/>
          <p:nvPr/>
        </p:nvCxnSpPr>
        <p:spPr>
          <a:xfrm>
            <a:off x="899592" y="4616219"/>
            <a:ext cx="0" cy="1045029"/>
          </a:xfrm>
          <a:prstGeom prst="line">
            <a:avLst/>
          </a:prstGeom>
          <a:ln w="38100">
            <a:solidFill>
              <a:srgbClr val="82BE3C"/>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xmlns="" id="{7376DA2B-B5CA-3A40-9A39-1E7B7E1CE750}"/>
              </a:ext>
            </a:extLst>
          </p:cNvPr>
          <p:cNvSpPr txBox="1"/>
          <p:nvPr/>
        </p:nvSpPr>
        <p:spPr>
          <a:xfrm>
            <a:off x="1043608" y="4667975"/>
            <a:ext cx="7744354" cy="923330"/>
          </a:xfrm>
          <a:prstGeom prst="rect">
            <a:avLst/>
          </a:prstGeom>
          <a:noFill/>
        </p:spPr>
        <p:txBody>
          <a:bodyPr wrap="square" rtlCol="0">
            <a:spAutoFit/>
          </a:bodyPr>
          <a:lstStyle/>
          <a:p>
            <a:r>
              <a:rPr lang="en-GB" b="1" dirty="0" smtClean="0">
                <a:solidFill>
                  <a:srgbClr val="82BE3C"/>
                </a:solidFill>
                <a:latin typeface="Calibri Light" panose="020F0302020204030204" pitchFamily="34" charset="0"/>
                <a:cs typeface="Calibri Light" panose="020F0302020204030204" pitchFamily="34" charset="0"/>
              </a:rPr>
              <a:t>To establish the realistic impact of the accident on agriculture areas and to set up appropriate countermeasures and protective actions, it is necessary to consider the seasonality of agricultural productions and living conditions of animal productions. </a:t>
            </a:r>
            <a:endParaRPr lang="en-GB" b="1" dirty="0" smtClean="0">
              <a:solidFill>
                <a:srgbClr val="82BE3C"/>
              </a:solidFill>
              <a:latin typeface="Calibri Light" panose="020F0302020204030204" pitchFamily="34" charset="0"/>
              <a:cs typeface="Calibri Light" panose="020F0302020204030204" pitchFamily="34" charset="0"/>
            </a:endParaRPr>
          </a:p>
        </p:txBody>
      </p:sp>
      <p:pic>
        <p:nvPicPr>
          <p:cNvPr id="13" name="Image 12">
            <a:extLst>
              <a:ext uri="{FF2B5EF4-FFF2-40B4-BE49-F238E27FC236}">
                <a16:creationId xmlns:a16="http://schemas.microsoft.com/office/drawing/2014/main" xmlns="" id="{9B357AAA-558A-D144-AFC6-0E6C5B16104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483" t="13288" r="52793" b="25525"/>
          <a:stretch/>
        </p:blipFill>
        <p:spPr>
          <a:xfrm>
            <a:off x="251520" y="4821709"/>
            <a:ext cx="464968" cy="634047"/>
          </a:xfrm>
          <a:prstGeom prst="rect">
            <a:avLst/>
          </a:prstGeom>
        </p:spPr>
      </p:pic>
    </p:spTree>
    <p:extLst>
      <p:ext uri="{BB962C8B-B14F-4D97-AF65-F5344CB8AC3E}">
        <p14:creationId xmlns:p14="http://schemas.microsoft.com/office/powerpoint/2010/main" val="1275694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850801"/>
            <a:ext cx="7421835" cy="561975"/>
          </a:xfrm>
        </p:spPr>
        <p:txBody>
          <a:bodyPr/>
          <a:lstStyle/>
          <a:p>
            <a:r>
              <a:rPr lang="en-GB" dirty="0">
                <a:solidFill>
                  <a:srgbClr val="82BE3C"/>
                </a:solidFill>
                <a:latin typeface="Calibri Light" panose="020F0302020204030204" pitchFamily="34" charset="0"/>
                <a:cs typeface="Calibri Light" panose="020F0302020204030204" pitchFamily="34" charset="0"/>
              </a:rPr>
              <a:t>(4) Consider the seasonality of agricultural productions and living conditions of animal productions </a:t>
            </a:r>
            <a:r>
              <a:rPr lang="en-GB" b="0" dirty="0">
                <a:solidFill>
                  <a:srgbClr val="82BE3C"/>
                </a:solidFill>
                <a:latin typeface="Calibri Light" panose="020F0302020204030204" pitchFamily="34" charset="0"/>
                <a:cs typeface="Calibri Light" panose="020F0302020204030204" pitchFamily="34" charset="0"/>
              </a:rPr>
              <a:t>to adapt countermeasures and protective actions </a:t>
            </a:r>
            <a:r>
              <a:rPr lang="en-GB" sz="1800" b="0" dirty="0" smtClean="0">
                <a:solidFill>
                  <a:srgbClr val="82BE3C"/>
                </a:solidFill>
                <a:latin typeface="Calibri Light" panose="020F0302020204030204" pitchFamily="34" charset="0"/>
                <a:cs typeface="Calibri Light" panose="020F0302020204030204" pitchFamily="34" charset="0"/>
              </a:rPr>
              <a:t>(2/2</a:t>
            </a:r>
            <a:r>
              <a:rPr lang="en-GB" sz="1800" b="0" dirty="0">
                <a:solidFill>
                  <a:srgbClr val="82BE3C"/>
                </a:solidFill>
                <a:latin typeface="Calibri Light" panose="020F0302020204030204" pitchFamily="34" charset="0"/>
                <a:cs typeface="Calibri Light" panose="020F0302020204030204" pitchFamily="34" charset="0"/>
              </a:rPr>
              <a:t>)</a:t>
            </a:r>
            <a:endParaRPr lang="en-GB" dirty="0">
              <a:solidFill>
                <a:srgbClr val="82BE3C"/>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xmlns="" id="{3F2B6732-6202-2141-8B07-E2A0FFEFA7E2}"/>
              </a:ext>
            </a:extLst>
          </p:cNvPr>
          <p:cNvSpPr>
            <a:spLocks noGrp="1"/>
          </p:cNvSpPr>
          <p:nvPr>
            <p:ph idx="1"/>
          </p:nvPr>
        </p:nvSpPr>
        <p:spPr>
          <a:xfrm>
            <a:off x="390525" y="1844824"/>
            <a:ext cx="8397437" cy="2880319"/>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fontScale="92500" lnSpcReduction="20000"/>
          </a:bodyPr>
          <a:lstStyle/>
          <a:p>
            <a:pPr marL="500063" indent="-500063" defTabSz="1066800" eaLnBrk="0" hangingPunct="0">
              <a:lnSpc>
                <a:spcPts val="2400"/>
              </a:lnSpc>
              <a:spcBef>
                <a:spcPts val="480"/>
              </a:spcBef>
              <a:buClr>
                <a:srgbClr val="82BE3C"/>
              </a:buClr>
              <a:buSzPct val="75000"/>
              <a:buFont typeface="Arial" charset="0"/>
              <a:buChar char="▌"/>
            </a:pPr>
            <a:r>
              <a:rPr lang="en-GB" b="1" dirty="0">
                <a:solidFill>
                  <a:srgbClr val="82BE3C"/>
                </a:solidFill>
                <a:latin typeface="Calibri Light" panose="020F0302020204030204" pitchFamily="34" charset="0"/>
                <a:cs typeface="Calibri Light" panose="020F0302020204030204" pitchFamily="34" charset="0"/>
              </a:rPr>
              <a:t>How?</a:t>
            </a:r>
          </a:p>
          <a:p>
            <a:pPr marL="957263" lvl="1" indent="-500063" defTabSz="1066800" eaLnBrk="0" hangingPunct="0">
              <a:spcBef>
                <a:spcPts val="1200"/>
              </a:spcBef>
              <a:spcAft>
                <a:spcPts val="600"/>
              </a:spcAft>
              <a:buClr>
                <a:srgbClr val="82BE3C"/>
              </a:buClr>
              <a:buSzPct val="75000"/>
              <a:buFont typeface="Arial Black Normal"/>
              <a:buChar char="►"/>
            </a:pPr>
            <a:r>
              <a:rPr lang="en-GB" b="1" dirty="0">
                <a:latin typeface="Calibri Light" panose="020F0302020204030204" pitchFamily="34" charset="0"/>
                <a:cs typeface="Calibri Light" panose="020F0302020204030204" pitchFamily="34" charset="0"/>
              </a:rPr>
              <a:t>Study in depth the characteristics of the area </a:t>
            </a:r>
            <a:r>
              <a:rPr lang="en-GB" dirty="0">
                <a:latin typeface="Calibri Light" panose="020F0302020204030204" pitchFamily="34" charset="0"/>
                <a:cs typeface="Calibri Light" panose="020F0302020204030204" pitchFamily="34" charset="0"/>
              </a:rPr>
              <a:t>to select and model </a:t>
            </a:r>
            <a:r>
              <a:rPr lang="en-GB" dirty="0" smtClean="0">
                <a:latin typeface="Calibri Light" panose="020F0302020204030204" pitchFamily="34" charset="0"/>
                <a:cs typeface="Calibri Light" panose="020F0302020204030204" pitchFamily="34" charset="0"/>
              </a:rPr>
              <a:t>countermeasures (identify sensitive and less sensitive areas, etc.);</a:t>
            </a:r>
            <a:endParaRPr lang="en-GB" dirty="0">
              <a:latin typeface="Calibri Light" panose="020F0302020204030204" pitchFamily="34" charset="0"/>
              <a:cs typeface="Calibri Light" panose="020F0302020204030204" pitchFamily="34" charset="0"/>
            </a:endParaRPr>
          </a:p>
          <a:p>
            <a:pPr marL="957263" lvl="1" indent="-500063" defTabSz="1066800" eaLnBrk="0" hangingPunct="0">
              <a:spcBef>
                <a:spcPts val="1200"/>
              </a:spcBef>
              <a:spcAft>
                <a:spcPts val="600"/>
              </a:spcAft>
              <a:buClr>
                <a:srgbClr val="82BE3C"/>
              </a:buClr>
              <a:buSzPct val="75000"/>
              <a:buFont typeface="Arial Black Normal"/>
              <a:buChar char="►"/>
            </a:pPr>
            <a:r>
              <a:rPr lang="en-GB" dirty="0" smtClean="0">
                <a:solidFill>
                  <a:srgbClr val="82BE3C"/>
                </a:solidFill>
                <a:latin typeface="Calibri Light" panose="020F0302020204030204" pitchFamily="34" charset="0"/>
                <a:cs typeface="Calibri Light" panose="020F0302020204030204" pitchFamily="34" charset="0"/>
              </a:rPr>
              <a:t>In </a:t>
            </a:r>
            <a:r>
              <a:rPr lang="en-GB" dirty="0">
                <a:solidFill>
                  <a:srgbClr val="82BE3C"/>
                </a:solidFill>
                <a:latin typeface="Calibri Light" panose="020F0302020204030204" pitchFamily="34" charset="0"/>
                <a:cs typeface="Calibri Light" panose="020F0302020204030204" pitchFamily="34" charset="0"/>
              </a:rPr>
              <a:t>line with </a:t>
            </a:r>
            <a:r>
              <a:rPr lang="en-GB" dirty="0" smtClean="0">
                <a:solidFill>
                  <a:srgbClr val="82BE3C"/>
                </a:solidFill>
                <a:latin typeface="Calibri Light" panose="020F0302020204030204" pitchFamily="34" charset="0"/>
                <a:cs typeface="Calibri Light" panose="020F0302020204030204" pitchFamily="34" charset="0"/>
              </a:rPr>
              <a:t>recommendation n°14</a:t>
            </a:r>
            <a:r>
              <a:rPr lang="en-GB" dirty="0" smtClean="0">
                <a:latin typeface="Calibri Light" panose="020F0302020204030204" pitchFamily="34" charset="0"/>
                <a:cs typeface="Calibri Light" panose="020F0302020204030204" pitchFamily="34" charset="0"/>
              </a:rPr>
              <a:t>, a</a:t>
            </a:r>
            <a:r>
              <a:rPr lang="en-GB" dirty="0" smtClean="0">
                <a:latin typeface="Calibri Light" panose="020F0302020204030204" pitchFamily="34" charset="0"/>
                <a:cs typeface="Calibri Light" panose="020F0302020204030204" pitchFamily="34" charset="0"/>
              </a:rPr>
              <a:t>t the preparedness phase, </a:t>
            </a:r>
            <a:r>
              <a:rPr lang="en-GB" b="1" dirty="0" smtClean="0">
                <a:latin typeface="Calibri Light" panose="020F0302020204030204" pitchFamily="34" charset="0"/>
                <a:cs typeface="Calibri Light" panose="020F0302020204030204" pitchFamily="34" charset="0"/>
              </a:rPr>
              <a:t>create a knowledge database of land uses, agricultural and husbandry productions and feedstuff calendars</a:t>
            </a:r>
            <a:r>
              <a:rPr lang="en-GB" dirty="0" smtClean="0">
                <a:latin typeface="Calibri Light" panose="020F0302020204030204" pitchFamily="34" charset="0"/>
                <a:cs typeface="Calibri Light" panose="020F0302020204030204" pitchFamily="34" charset="0"/>
              </a:rPr>
              <a:t>;</a:t>
            </a:r>
          </a:p>
          <a:p>
            <a:pPr marL="957263" lvl="1" indent="-500063" defTabSz="1066800" eaLnBrk="0" hangingPunct="0">
              <a:spcBef>
                <a:spcPts val="600"/>
              </a:spcBef>
              <a:spcAft>
                <a:spcPts val="600"/>
              </a:spcAft>
              <a:buClr>
                <a:srgbClr val="82BE3C"/>
              </a:buClr>
              <a:buSzPct val="75000"/>
              <a:buFont typeface="Arial Black Normal"/>
              <a:buChar char="►"/>
            </a:pPr>
            <a:r>
              <a:rPr lang="en-GB" dirty="0" smtClean="0">
                <a:latin typeface="Calibri Light" panose="020F0302020204030204" pitchFamily="34" charset="0"/>
                <a:cs typeface="Calibri Light" panose="020F0302020204030204" pitchFamily="34" charset="0"/>
              </a:rPr>
              <a:t>Based on these two points</a:t>
            </a:r>
            <a:r>
              <a:rPr lang="en-GB" b="1" dirty="0" smtClean="0">
                <a:latin typeface="Calibri Light" panose="020F0302020204030204" pitchFamily="34" charset="0"/>
                <a:cs typeface="Calibri Light" panose="020F0302020204030204" pitchFamily="34" charset="0"/>
              </a:rPr>
              <a:t>, establish a metafile </a:t>
            </a:r>
            <a:r>
              <a:rPr lang="en-GB" dirty="0" smtClean="0">
                <a:latin typeface="Calibri Light" panose="020F0302020204030204" pitchFamily="34" charset="0"/>
                <a:cs typeface="Calibri Light" panose="020F0302020204030204" pitchFamily="34" charset="0"/>
              </a:rPr>
              <a:t>with the </a:t>
            </a:r>
            <a:r>
              <a:rPr lang="en-GB" b="1" dirty="0" smtClean="0">
                <a:latin typeface="Calibri Light" panose="020F0302020204030204" pitchFamily="34" charset="0"/>
                <a:cs typeface="Calibri Light" panose="020F0302020204030204" pitchFamily="34" charset="0"/>
              </a:rPr>
              <a:t>countermeasures adapted to the type of soil </a:t>
            </a:r>
            <a:r>
              <a:rPr lang="en-GB" dirty="0" smtClean="0">
                <a:latin typeface="Calibri Light" panose="020F0302020204030204" pitchFamily="34" charset="0"/>
                <a:cs typeface="Calibri Light" panose="020F0302020204030204" pitchFamily="34" charset="0"/>
              </a:rPr>
              <a:t>and crops and </a:t>
            </a:r>
            <a:r>
              <a:rPr lang="en-GB" b="1" dirty="0" smtClean="0">
                <a:latin typeface="Calibri Light" panose="020F0302020204030204" pitchFamily="34" charset="0"/>
                <a:cs typeface="Calibri Light" panose="020F0302020204030204" pitchFamily="34" charset="0"/>
              </a:rPr>
              <a:t>protective actions associated with animal productions</a:t>
            </a:r>
            <a:r>
              <a:rPr lang="en-GB" dirty="0" smtClean="0">
                <a:latin typeface="Calibri Light" panose="020F0302020204030204" pitchFamily="34" charset="0"/>
                <a:cs typeface="Calibri Light" panose="020F0302020204030204" pitchFamily="34" charset="0"/>
              </a:rPr>
              <a:t>;</a:t>
            </a:r>
          </a:p>
          <a:p>
            <a:pPr marL="957263" lvl="1" indent="-500063" defTabSz="1066800" eaLnBrk="0" hangingPunct="0">
              <a:lnSpc>
                <a:spcPct val="100000"/>
              </a:lnSpc>
              <a:spcBef>
                <a:spcPts val="600"/>
              </a:spcBef>
              <a:spcAft>
                <a:spcPts val="600"/>
              </a:spcAft>
              <a:buClr>
                <a:srgbClr val="82BE3C"/>
              </a:buClr>
              <a:buSzPct val="75000"/>
              <a:buFont typeface="Arial Black Normal"/>
              <a:buChar char="►"/>
            </a:pPr>
            <a:r>
              <a:rPr lang="en-GB" b="1" dirty="0" smtClean="0">
                <a:latin typeface="Calibri Light" panose="020F0302020204030204" pitchFamily="34" charset="0"/>
                <a:cs typeface="Calibri Light" panose="020F0302020204030204" pitchFamily="34" charset="0"/>
              </a:rPr>
              <a:t>Develop a mechanism </a:t>
            </a:r>
            <a:r>
              <a:rPr lang="en-GB" dirty="0" smtClean="0">
                <a:latin typeface="Calibri Light" panose="020F0302020204030204" pitchFamily="34" charset="0"/>
                <a:cs typeface="Calibri Light" panose="020F0302020204030204" pitchFamily="34" charset="0"/>
              </a:rPr>
              <a:t>in order to be able to acquire quickly the real development state of agricultural productions during the crisis management.</a:t>
            </a:r>
          </a:p>
          <a:p>
            <a:pPr marL="957263" lvl="1" indent="-500063" defTabSz="1066800" eaLnBrk="0" hangingPunct="0">
              <a:lnSpc>
                <a:spcPct val="100000"/>
              </a:lnSpc>
              <a:spcBef>
                <a:spcPts val="600"/>
              </a:spcBef>
              <a:spcAft>
                <a:spcPts val="600"/>
              </a:spcAft>
              <a:buClr>
                <a:srgbClr val="82BE3C"/>
              </a:buClr>
              <a:buSzPct val="75000"/>
              <a:buFont typeface="Arial Black Normal"/>
              <a:buChar char="►"/>
            </a:pPr>
            <a:endParaRPr lang="en-GB" dirty="0">
              <a:latin typeface="Calibri Light" panose="020F0302020204030204" pitchFamily="34" charset="0"/>
              <a:cs typeface="Calibri Light" panose="020F0302020204030204" pitchFamily="34" charset="0"/>
            </a:endParaRPr>
          </a:p>
          <a:p>
            <a:pPr marL="457200" lvl="1" indent="0" defTabSz="1066800" eaLnBrk="0" hangingPunct="0">
              <a:lnSpc>
                <a:spcPct val="100000"/>
              </a:lnSpc>
              <a:spcBef>
                <a:spcPts val="600"/>
              </a:spcBef>
              <a:spcAft>
                <a:spcPts val="600"/>
              </a:spcAft>
              <a:buClr>
                <a:srgbClr val="009193"/>
              </a:buClr>
              <a:buSzPct val="75000"/>
              <a:buNone/>
            </a:pPr>
            <a:endParaRPr lang="en-GB" dirty="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xmlns="" id="{8E9E5937-1247-3349-B7F0-B22E475B436A}"/>
              </a:ext>
            </a:extLst>
          </p:cNvPr>
          <p:cNvCxnSpPr>
            <a:cxnSpLocks/>
          </p:cNvCxnSpPr>
          <p:nvPr/>
        </p:nvCxnSpPr>
        <p:spPr>
          <a:xfrm>
            <a:off x="971600" y="5120275"/>
            <a:ext cx="0" cy="829005"/>
          </a:xfrm>
          <a:prstGeom prst="line">
            <a:avLst/>
          </a:prstGeom>
          <a:ln w="38100">
            <a:solidFill>
              <a:srgbClr val="82BE3C"/>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xmlns="" id="{7376DA2B-B5CA-3A40-9A39-1E7B7E1CE750}"/>
              </a:ext>
            </a:extLst>
          </p:cNvPr>
          <p:cNvSpPr txBox="1"/>
          <p:nvPr/>
        </p:nvSpPr>
        <p:spPr>
          <a:xfrm>
            <a:off x="1204866" y="5174850"/>
            <a:ext cx="7583095" cy="646331"/>
          </a:xfrm>
          <a:prstGeom prst="rect">
            <a:avLst/>
          </a:prstGeom>
          <a:noFill/>
        </p:spPr>
        <p:txBody>
          <a:bodyPr wrap="square" rtlCol="0">
            <a:spAutoFit/>
          </a:bodyPr>
          <a:lstStyle/>
          <a:p>
            <a:r>
              <a:rPr lang="en-GB" b="1" dirty="0" smtClean="0">
                <a:solidFill>
                  <a:srgbClr val="82BE3C"/>
                </a:solidFill>
                <a:latin typeface="Calibri Light" panose="020F0302020204030204" pitchFamily="34" charset="0"/>
                <a:cs typeface="Calibri Light" panose="020F0302020204030204" pitchFamily="34" charset="0"/>
              </a:rPr>
              <a:t>Experts, modellers, local and national public authorities, local and national organisations.</a:t>
            </a:r>
            <a:endParaRPr lang="en-GB" b="1" dirty="0">
              <a:solidFill>
                <a:srgbClr val="82BE3C"/>
              </a:solidFill>
              <a:latin typeface="Calibri Light" panose="020F0302020204030204" pitchFamily="34" charset="0"/>
              <a:cs typeface="Calibri Light" panose="020F0302020204030204" pitchFamily="34" charset="0"/>
            </a:endParaRPr>
          </a:p>
        </p:txBody>
      </p:sp>
      <p:pic>
        <p:nvPicPr>
          <p:cNvPr id="13" name="Image 12">
            <a:extLst>
              <a:ext uri="{FF2B5EF4-FFF2-40B4-BE49-F238E27FC236}">
                <a16:creationId xmlns:a16="http://schemas.microsoft.com/office/drawing/2014/main" xmlns="" id="{83E2DE52-3F66-C24D-98A5-A30C203CBEA5}"/>
              </a:ext>
            </a:extLst>
          </p:cNvPr>
          <p:cNvPicPr>
            <a:picLocks noChangeAspect="1"/>
          </p:cNvPicPr>
          <p:nvPr/>
        </p:nvPicPr>
        <p:blipFill rotWithShape="1">
          <a:blip r:embed="rId2">
            <a:extLst>
              <a:ext uri="{28A0092B-C50C-407E-A947-70E740481C1C}">
                <a14:useLocalDpi xmlns:a14="http://schemas.microsoft.com/office/drawing/2010/main" val="0"/>
              </a:ext>
            </a:extLst>
          </a:blip>
          <a:srcRect l="13962" t="25768" r="66818" b="29605"/>
          <a:stretch/>
        </p:blipFill>
        <p:spPr>
          <a:xfrm>
            <a:off x="328423" y="5178723"/>
            <a:ext cx="526544" cy="720080"/>
          </a:xfrm>
          <a:prstGeom prst="rect">
            <a:avLst/>
          </a:prstGeom>
        </p:spPr>
      </p:pic>
    </p:spTree>
    <p:extLst>
      <p:ext uri="{BB962C8B-B14F-4D97-AF65-F5344CB8AC3E}">
        <p14:creationId xmlns:p14="http://schemas.microsoft.com/office/powerpoint/2010/main" val="3395239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6317"/>
            <a:ext cx="7493843" cy="716419"/>
          </a:xfrm>
        </p:spPr>
        <p:txBody>
          <a:bodyPr/>
          <a:lstStyle/>
          <a:p>
            <a:r>
              <a:rPr lang="en-GB" dirty="0">
                <a:solidFill>
                  <a:srgbClr val="82BE3C"/>
                </a:solidFill>
                <a:latin typeface="Calibri Light" panose="020F0302020204030204" pitchFamily="34" charset="0"/>
                <a:cs typeface="Calibri Light" panose="020F0302020204030204" pitchFamily="34" charset="0"/>
              </a:rPr>
              <a:t>(5) Develop or maintain a comprehensive and effective monitoring capability </a:t>
            </a:r>
            <a:r>
              <a:rPr lang="en-GB" sz="1800" b="0" dirty="0" smtClean="0">
                <a:solidFill>
                  <a:srgbClr val="82BE3C"/>
                </a:solidFill>
                <a:latin typeface="Calibri Light" panose="020F0302020204030204" pitchFamily="34" charset="0"/>
                <a:cs typeface="Calibri Light" panose="020F0302020204030204" pitchFamily="34" charset="0"/>
              </a:rPr>
              <a:t>(1/2</a:t>
            </a:r>
            <a:r>
              <a:rPr lang="en-GB" sz="1800" b="0" dirty="0">
                <a:solidFill>
                  <a:srgbClr val="82BE3C"/>
                </a:solidFill>
                <a:latin typeface="Calibri Light" panose="020F0302020204030204" pitchFamily="34" charset="0"/>
                <a:cs typeface="Calibri Light" panose="020F0302020204030204" pitchFamily="34" charset="0"/>
              </a:rPr>
              <a:t>)</a:t>
            </a:r>
            <a:endParaRPr lang="en-GB" dirty="0" smtClean="0">
              <a:solidFill>
                <a:srgbClr val="82BE3C"/>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xmlns="" id="{3F2B6732-6202-2141-8B07-E2A0FFEFA7E2}"/>
              </a:ext>
            </a:extLst>
          </p:cNvPr>
          <p:cNvSpPr>
            <a:spLocks noGrp="1"/>
          </p:cNvSpPr>
          <p:nvPr>
            <p:ph idx="1"/>
          </p:nvPr>
        </p:nvSpPr>
        <p:spPr>
          <a:xfrm>
            <a:off x="390525" y="1645476"/>
            <a:ext cx="8397437" cy="300766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lnSpcReduction="10000"/>
          </a:bodyPr>
          <a:lstStyle/>
          <a:p>
            <a:pPr marL="500063" indent="-500063" defTabSz="1066800" eaLnBrk="0" hangingPunct="0">
              <a:lnSpc>
                <a:spcPts val="2400"/>
              </a:lnSpc>
              <a:spcBef>
                <a:spcPts val="480"/>
              </a:spcBef>
              <a:buClr>
                <a:srgbClr val="82BE3C"/>
              </a:buClr>
              <a:buSzPct val="75000"/>
              <a:buFont typeface="Arial" charset="0"/>
              <a:buChar char="▌"/>
            </a:pPr>
            <a:r>
              <a:rPr lang="en-GB" b="1" dirty="0">
                <a:solidFill>
                  <a:srgbClr val="82BE3C"/>
                </a:solidFill>
                <a:latin typeface="Calibri Light" panose="020F0302020204030204" pitchFamily="34" charset="0"/>
                <a:cs typeface="Calibri Light" panose="020F0302020204030204" pitchFamily="34" charset="0"/>
              </a:rPr>
              <a:t>Why?</a:t>
            </a:r>
          </a:p>
          <a:p>
            <a:pPr marL="957263" lvl="1" indent="-500063" defTabSz="1066800" eaLnBrk="0" hangingPunct="0">
              <a:lnSpc>
                <a:spcPct val="100000"/>
              </a:lnSpc>
              <a:spcBef>
                <a:spcPts val="1200"/>
              </a:spcBef>
              <a:spcAft>
                <a:spcPts val="600"/>
              </a:spcAft>
              <a:buClr>
                <a:srgbClr val="82BE3C"/>
              </a:buClr>
              <a:buSzPct val="75000"/>
              <a:buFont typeface="Arial Black Normal"/>
              <a:buChar char="►"/>
            </a:pPr>
            <a:r>
              <a:rPr lang="en-GB" dirty="0" smtClean="0">
                <a:latin typeface="Calibri Light" panose="020F0302020204030204" pitchFamily="34" charset="0"/>
                <a:cs typeface="Calibri Light" panose="020F0302020204030204" pitchFamily="34" charset="0"/>
              </a:rPr>
              <a:t>Feedbacks from past nuclear accidents highlighted the complexity to identify the impacted communities;</a:t>
            </a:r>
          </a:p>
          <a:p>
            <a:pPr marL="957263" lvl="1" indent="-500063" defTabSz="1066800" eaLnBrk="0" hangingPunct="0">
              <a:lnSpc>
                <a:spcPct val="100000"/>
              </a:lnSpc>
              <a:spcBef>
                <a:spcPts val="1200"/>
              </a:spcBef>
              <a:spcAft>
                <a:spcPts val="600"/>
              </a:spcAft>
              <a:buClr>
                <a:srgbClr val="82BE3C"/>
              </a:buClr>
              <a:buSzPct val="75000"/>
              <a:buFont typeface="Arial Black Normal"/>
              <a:buChar char="►"/>
            </a:pPr>
            <a:r>
              <a:rPr lang="en-GB" dirty="0" smtClean="0">
                <a:latin typeface="Calibri Light" panose="020F0302020204030204" pitchFamily="34" charset="0"/>
                <a:cs typeface="Calibri Light" panose="020F0302020204030204" pitchFamily="34" charset="0"/>
              </a:rPr>
              <a:t>Uncertainties concerning the understanding of the accident and its releases could lead to </a:t>
            </a:r>
            <a:r>
              <a:rPr lang="en-GB" dirty="0">
                <a:latin typeface="Calibri Light" panose="020F0302020204030204" pitchFamily="34" charset="0"/>
                <a:cs typeface="Calibri Light" panose="020F0302020204030204" pitchFamily="34" charset="0"/>
              </a:rPr>
              <a:t>major </a:t>
            </a:r>
            <a:r>
              <a:rPr lang="en-GB" dirty="0" smtClean="0">
                <a:latin typeface="Calibri Light" panose="020F0302020204030204" pitchFamily="34" charset="0"/>
                <a:cs typeface="Calibri Light" panose="020F0302020204030204" pitchFamily="34" charset="0"/>
              </a:rPr>
              <a:t>discrepancies between protective measures and the reality without monitoring results;</a:t>
            </a:r>
          </a:p>
          <a:p>
            <a:pPr marL="957263" lvl="1" indent="-500063" defTabSz="1066800" eaLnBrk="0" hangingPunct="0">
              <a:lnSpc>
                <a:spcPct val="100000"/>
              </a:lnSpc>
              <a:spcBef>
                <a:spcPts val="1200"/>
              </a:spcBef>
              <a:spcAft>
                <a:spcPts val="600"/>
              </a:spcAft>
              <a:buClr>
                <a:srgbClr val="82BE3C"/>
              </a:buClr>
              <a:buSzPct val="75000"/>
              <a:buFont typeface="Arial Black Normal"/>
              <a:buChar char="►"/>
            </a:pPr>
            <a:r>
              <a:rPr lang="en-GB" dirty="0" smtClean="0">
                <a:latin typeface="Calibri Light" panose="020F0302020204030204" pitchFamily="34" charset="0"/>
                <a:cs typeface="Calibri Light" panose="020F0302020204030204" pitchFamily="34" charset="0"/>
              </a:rPr>
              <a:t>Available measurements will help the improvement model assessment at a period where models are necessary to provide the global understanding of the situation.</a:t>
            </a:r>
            <a:endParaRPr lang="en-GB" dirty="0">
              <a:latin typeface="Calibri Light" panose="020F0302020204030204" pitchFamily="34" charset="0"/>
              <a:cs typeface="Calibri Light" panose="020F0302020204030204" pitchFamily="34" charset="0"/>
            </a:endParaRPr>
          </a:p>
          <a:p>
            <a:pPr marL="457200" lvl="1" indent="0" defTabSz="1066800" eaLnBrk="0" hangingPunct="0">
              <a:lnSpc>
                <a:spcPct val="100000"/>
              </a:lnSpc>
              <a:spcBef>
                <a:spcPts val="600"/>
              </a:spcBef>
              <a:spcAft>
                <a:spcPts val="600"/>
              </a:spcAft>
              <a:buClr>
                <a:srgbClr val="009193"/>
              </a:buClr>
              <a:buSzPct val="75000"/>
              <a:buNone/>
            </a:pPr>
            <a:endParaRPr lang="en-GB" dirty="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xmlns="" id="{8E9E5937-1247-3349-B7F0-B22E475B436A}"/>
              </a:ext>
            </a:extLst>
          </p:cNvPr>
          <p:cNvCxnSpPr/>
          <p:nvPr/>
        </p:nvCxnSpPr>
        <p:spPr>
          <a:xfrm>
            <a:off x="899592" y="4941168"/>
            <a:ext cx="0" cy="1045029"/>
          </a:xfrm>
          <a:prstGeom prst="line">
            <a:avLst/>
          </a:prstGeom>
          <a:ln w="38100">
            <a:solidFill>
              <a:srgbClr val="82BE3C"/>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xmlns="" id="{7376DA2B-B5CA-3A40-9A39-1E7B7E1CE750}"/>
              </a:ext>
            </a:extLst>
          </p:cNvPr>
          <p:cNvSpPr txBox="1"/>
          <p:nvPr/>
        </p:nvSpPr>
        <p:spPr>
          <a:xfrm>
            <a:off x="1043608" y="4995039"/>
            <a:ext cx="7744354" cy="923330"/>
          </a:xfrm>
          <a:prstGeom prst="rect">
            <a:avLst/>
          </a:prstGeom>
          <a:noFill/>
        </p:spPr>
        <p:txBody>
          <a:bodyPr wrap="square" rtlCol="0">
            <a:spAutoFit/>
          </a:bodyPr>
          <a:lstStyle/>
          <a:p>
            <a:r>
              <a:rPr lang="en-GB" b="1" dirty="0" smtClean="0">
                <a:solidFill>
                  <a:srgbClr val="82BE3C"/>
                </a:solidFill>
                <a:latin typeface="Calibri Light" panose="020F0302020204030204" pitchFamily="34" charset="0"/>
                <a:cs typeface="Calibri Light" panose="020F0302020204030204" pitchFamily="34" charset="0"/>
              </a:rPr>
              <a:t>Monitoring measurements are the ultimate proof of the reality of the contamination. </a:t>
            </a:r>
            <a:r>
              <a:rPr lang="en-GB" b="1" dirty="0" smtClean="0">
                <a:solidFill>
                  <a:srgbClr val="82BE3C"/>
                </a:solidFill>
                <a:latin typeface="Calibri Light" panose="020F0302020204030204" pitchFamily="34" charset="0"/>
                <a:cs typeface="Calibri Light" panose="020F0302020204030204" pitchFamily="34" charset="0"/>
              </a:rPr>
              <a:t>So it is necessary to develop/maintain a capability able to provide such crucial information. </a:t>
            </a:r>
            <a:endParaRPr lang="en-GB" b="1" dirty="0" smtClean="0">
              <a:solidFill>
                <a:srgbClr val="82BE3C"/>
              </a:solidFill>
              <a:latin typeface="Calibri Light" panose="020F0302020204030204" pitchFamily="34" charset="0"/>
              <a:cs typeface="Calibri Light" panose="020F0302020204030204" pitchFamily="34" charset="0"/>
            </a:endParaRPr>
          </a:p>
        </p:txBody>
      </p:sp>
      <p:pic>
        <p:nvPicPr>
          <p:cNvPr id="13" name="Image 12">
            <a:extLst>
              <a:ext uri="{FF2B5EF4-FFF2-40B4-BE49-F238E27FC236}">
                <a16:creationId xmlns:a16="http://schemas.microsoft.com/office/drawing/2014/main" xmlns="" id="{9B357AAA-558A-D144-AFC6-0E6C5B16104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483" t="13288" r="52793" b="25525"/>
          <a:stretch/>
        </p:blipFill>
        <p:spPr>
          <a:xfrm>
            <a:off x="251520" y="5146658"/>
            <a:ext cx="464968" cy="634047"/>
          </a:xfrm>
          <a:prstGeom prst="rect">
            <a:avLst/>
          </a:prstGeom>
        </p:spPr>
      </p:pic>
    </p:spTree>
    <p:extLst>
      <p:ext uri="{BB962C8B-B14F-4D97-AF65-F5344CB8AC3E}">
        <p14:creationId xmlns:p14="http://schemas.microsoft.com/office/powerpoint/2010/main" val="948132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490761"/>
            <a:ext cx="7421835" cy="561975"/>
          </a:xfrm>
        </p:spPr>
        <p:txBody>
          <a:bodyPr/>
          <a:lstStyle/>
          <a:p>
            <a:r>
              <a:rPr lang="en-GB" dirty="0">
                <a:solidFill>
                  <a:srgbClr val="82BE3C"/>
                </a:solidFill>
                <a:latin typeface="Calibri Light" panose="020F0302020204030204" pitchFamily="34" charset="0"/>
                <a:cs typeface="Calibri Light" panose="020F0302020204030204" pitchFamily="34" charset="0"/>
              </a:rPr>
              <a:t>(5) </a:t>
            </a:r>
            <a:r>
              <a:rPr lang="en-GB" dirty="0" smtClean="0">
                <a:solidFill>
                  <a:srgbClr val="82BE3C"/>
                </a:solidFill>
                <a:latin typeface="Calibri Light" panose="020F0302020204030204" pitchFamily="34" charset="0"/>
                <a:cs typeface="Calibri Light" panose="020F0302020204030204" pitchFamily="34" charset="0"/>
              </a:rPr>
              <a:t>Develop or maintain a comprehensive and effective monitoring capability </a:t>
            </a:r>
            <a:r>
              <a:rPr lang="en-GB" sz="1800" b="0" dirty="0" smtClean="0">
                <a:solidFill>
                  <a:srgbClr val="82BE3C"/>
                </a:solidFill>
                <a:latin typeface="Calibri Light" panose="020F0302020204030204" pitchFamily="34" charset="0"/>
                <a:cs typeface="Calibri Light" panose="020F0302020204030204" pitchFamily="34" charset="0"/>
              </a:rPr>
              <a:t>(2/2</a:t>
            </a:r>
            <a:r>
              <a:rPr lang="en-GB" sz="1800" b="0" dirty="0">
                <a:solidFill>
                  <a:srgbClr val="82BE3C"/>
                </a:solidFill>
                <a:latin typeface="Calibri Light" panose="020F0302020204030204" pitchFamily="34" charset="0"/>
                <a:cs typeface="Calibri Light" panose="020F0302020204030204" pitchFamily="34" charset="0"/>
              </a:rPr>
              <a:t>)</a:t>
            </a:r>
            <a:endParaRPr lang="en-GB" dirty="0">
              <a:solidFill>
                <a:srgbClr val="82BE3C"/>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xmlns="" id="{3F2B6732-6202-2141-8B07-E2A0FFEFA7E2}"/>
              </a:ext>
            </a:extLst>
          </p:cNvPr>
          <p:cNvSpPr>
            <a:spLocks noGrp="1"/>
          </p:cNvSpPr>
          <p:nvPr>
            <p:ph idx="1"/>
          </p:nvPr>
        </p:nvSpPr>
        <p:spPr>
          <a:xfrm>
            <a:off x="390526" y="1628800"/>
            <a:ext cx="8397436" cy="2952328"/>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a:bodyPr>
          <a:lstStyle/>
          <a:p>
            <a:pPr marL="500063" indent="-500063" defTabSz="1066800" eaLnBrk="0" hangingPunct="0">
              <a:lnSpc>
                <a:spcPts val="2400"/>
              </a:lnSpc>
              <a:spcBef>
                <a:spcPts val="480"/>
              </a:spcBef>
              <a:buClr>
                <a:srgbClr val="82BE3C"/>
              </a:buClr>
              <a:buSzPct val="75000"/>
              <a:buFont typeface="Arial" charset="0"/>
              <a:buChar char="▌"/>
            </a:pPr>
            <a:r>
              <a:rPr lang="en-GB" b="1" dirty="0">
                <a:solidFill>
                  <a:srgbClr val="82BE3C"/>
                </a:solidFill>
                <a:latin typeface="Calibri Light" panose="020F0302020204030204" pitchFamily="34" charset="0"/>
                <a:cs typeface="Calibri Light" panose="020F0302020204030204" pitchFamily="34" charset="0"/>
              </a:rPr>
              <a:t>How?</a:t>
            </a:r>
          </a:p>
          <a:p>
            <a:pPr marL="957263" lvl="1" indent="-500063" defTabSz="1066800" eaLnBrk="0" hangingPunct="0">
              <a:spcBef>
                <a:spcPts val="1200"/>
              </a:spcBef>
              <a:spcAft>
                <a:spcPts val="600"/>
              </a:spcAft>
              <a:buClr>
                <a:srgbClr val="82BE3C"/>
              </a:buClr>
              <a:buSzPct val="75000"/>
              <a:buFont typeface="Arial Black Normal"/>
              <a:buChar char="►"/>
            </a:pPr>
            <a:r>
              <a:rPr lang="en-GB" dirty="0">
                <a:latin typeface="Calibri Light" panose="020F0302020204030204" pitchFamily="34" charset="0"/>
                <a:cs typeface="Calibri Light" panose="020F0302020204030204" pitchFamily="34" charset="0"/>
              </a:rPr>
              <a:t>Arrange a national capacities register, harmonize procedures and maintain homologated control of quality of the measurement </a:t>
            </a:r>
            <a:r>
              <a:rPr lang="en-GB" dirty="0" smtClean="0">
                <a:latin typeface="Calibri Light" panose="020F0302020204030204" pitchFamily="34" charset="0"/>
                <a:cs typeface="Calibri Light" panose="020F0302020204030204" pitchFamily="34" charset="0"/>
              </a:rPr>
              <a:t>requirement’s;</a:t>
            </a:r>
            <a:endParaRPr lang="en-GB" dirty="0">
              <a:latin typeface="Calibri Light" panose="020F0302020204030204" pitchFamily="34" charset="0"/>
              <a:cs typeface="Calibri Light" panose="020F0302020204030204" pitchFamily="34" charset="0"/>
            </a:endParaRPr>
          </a:p>
          <a:p>
            <a:pPr marL="957263" lvl="1" indent="-500063" defTabSz="1066800" eaLnBrk="0" hangingPunct="0">
              <a:spcBef>
                <a:spcPts val="600"/>
              </a:spcBef>
              <a:spcAft>
                <a:spcPts val="600"/>
              </a:spcAft>
              <a:buClr>
                <a:srgbClr val="82BE3C"/>
              </a:buClr>
              <a:buSzPct val="75000"/>
              <a:buFont typeface="Arial Black Normal"/>
              <a:buChar char="►"/>
            </a:pPr>
            <a:r>
              <a:rPr lang="en-GB" b="1" dirty="0" smtClean="0">
                <a:latin typeface="Calibri Light" panose="020F0302020204030204" pitchFamily="34" charset="0"/>
                <a:cs typeface="Calibri Light" panose="020F0302020204030204" pitchFamily="34" charset="0"/>
              </a:rPr>
              <a:t>Introduce direct measurement equipment’s</a:t>
            </a:r>
            <a:r>
              <a:rPr lang="en-GB" dirty="0" smtClean="0">
                <a:latin typeface="Calibri Light" panose="020F0302020204030204" pitchFamily="34" charset="0"/>
                <a:cs typeface="Calibri Light" panose="020F0302020204030204" pitchFamily="34" charset="0"/>
              </a:rPr>
              <a:t> to make rapid screening of contaminated zones;</a:t>
            </a:r>
          </a:p>
          <a:p>
            <a:pPr marL="957263" lvl="1" indent="-500063" defTabSz="1066800" eaLnBrk="0" hangingPunct="0">
              <a:spcBef>
                <a:spcPts val="600"/>
              </a:spcBef>
              <a:spcAft>
                <a:spcPts val="600"/>
              </a:spcAft>
              <a:buClr>
                <a:srgbClr val="82BE3C"/>
              </a:buClr>
              <a:buSzPct val="75000"/>
              <a:buFont typeface="Arial Black Normal"/>
              <a:buChar char="►"/>
            </a:pPr>
            <a:r>
              <a:rPr lang="en-GB" b="1" dirty="0" smtClean="0">
                <a:latin typeface="Calibri Light" panose="020F0302020204030204" pitchFamily="34" charset="0"/>
                <a:cs typeface="Calibri Light" panose="020F0302020204030204" pitchFamily="34" charset="0"/>
              </a:rPr>
              <a:t>Establish an effective monitoring mechanism </a:t>
            </a:r>
            <a:r>
              <a:rPr lang="en-GB" dirty="0" smtClean="0">
                <a:latin typeface="Calibri Light" panose="020F0302020204030204" pitchFamily="34" charset="0"/>
                <a:cs typeface="Calibri Light" panose="020F0302020204030204" pitchFamily="34" charset="0"/>
              </a:rPr>
              <a:t>for the effective radiological characterisation of large geographical areas.</a:t>
            </a:r>
            <a:endParaRPr lang="en-GB" dirty="0">
              <a:latin typeface="Calibri Light" panose="020F0302020204030204" pitchFamily="34" charset="0"/>
              <a:cs typeface="Calibri Light" panose="020F0302020204030204" pitchFamily="34" charset="0"/>
            </a:endParaRPr>
          </a:p>
          <a:p>
            <a:pPr marL="457200" lvl="1" indent="0" defTabSz="1066800" eaLnBrk="0" hangingPunct="0">
              <a:lnSpc>
                <a:spcPct val="100000"/>
              </a:lnSpc>
              <a:spcBef>
                <a:spcPts val="600"/>
              </a:spcBef>
              <a:spcAft>
                <a:spcPts val="600"/>
              </a:spcAft>
              <a:buClr>
                <a:srgbClr val="009193"/>
              </a:buClr>
              <a:buSzPct val="75000"/>
              <a:buNone/>
            </a:pPr>
            <a:endParaRPr lang="en-GB" dirty="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xmlns="" id="{8E9E5937-1247-3349-B7F0-B22E475B436A}"/>
              </a:ext>
            </a:extLst>
          </p:cNvPr>
          <p:cNvCxnSpPr>
            <a:cxnSpLocks/>
          </p:cNvCxnSpPr>
          <p:nvPr/>
        </p:nvCxnSpPr>
        <p:spPr>
          <a:xfrm>
            <a:off x="971600" y="5120275"/>
            <a:ext cx="0" cy="829005"/>
          </a:xfrm>
          <a:prstGeom prst="line">
            <a:avLst/>
          </a:prstGeom>
          <a:ln w="38100">
            <a:solidFill>
              <a:srgbClr val="82BE3C"/>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xmlns="" id="{7376DA2B-B5CA-3A40-9A39-1E7B7E1CE750}"/>
              </a:ext>
            </a:extLst>
          </p:cNvPr>
          <p:cNvSpPr txBox="1"/>
          <p:nvPr/>
        </p:nvSpPr>
        <p:spPr>
          <a:xfrm>
            <a:off x="1204866" y="5174850"/>
            <a:ext cx="7583095" cy="646331"/>
          </a:xfrm>
          <a:prstGeom prst="rect">
            <a:avLst/>
          </a:prstGeom>
          <a:noFill/>
        </p:spPr>
        <p:txBody>
          <a:bodyPr wrap="square" rtlCol="0">
            <a:spAutoFit/>
          </a:bodyPr>
          <a:lstStyle/>
          <a:p>
            <a:r>
              <a:rPr lang="en-GB" b="1" dirty="0" smtClean="0">
                <a:solidFill>
                  <a:srgbClr val="82BE3C"/>
                </a:solidFill>
                <a:latin typeface="Calibri Light" panose="020F0302020204030204" pitchFamily="34" charset="0"/>
                <a:cs typeface="Calibri Light" panose="020F0302020204030204" pitchFamily="34" charset="0"/>
              </a:rPr>
              <a:t>Experts, measurers, local and national public authorities, local, national and international organisations.</a:t>
            </a:r>
            <a:endParaRPr lang="en-GB" b="1" dirty="0">
              <a:solidFill>
                <a:srgbClr val="82BE3C"/>
              </a:solidFill>
              <a:latin typeface="Calibri Light" panose="020F0302020204030204" pitchFamily="34" charset="0"/>
              <a:cs typeface="Calibri Light" panose="020F0302020204030204" pitchFamily="34" charset="0"/>
            </a:endParaRPr>
          </a:p>
        </p:txBody>
      </p:sp>
      <p:pic>
        <p:nvPicPr>
          <p:cNvPr id="13" name="Image 12">
            <a:extLst>
              <a:ext uri="{FF2B5EF4-FFF2-40B4-BE49-F238E27FC236}">
                <a16:creationId xmlns:a16="http://schemas.microsoft.com/office/drawing/2014/main" xmlns="" id="{83E2DE52-3F66-C24D-98A5-A30C203CBEA5}"/>
              </a:ext>
            </a:extLst>
          </p:cNvPr>
          <p:cNvPicPr>
            <a:picLocks noChangeAspect="1"/>
          </p:cNvPicPr>
          <p:nvPr/>
        </p:nvPicPr>
        <p:blipFill rotWithShape="1">
          <a:blip r:embed="rId2">
            <a:extLst>
              <a:ext uri="{28A0092B-C50C-407E-A947-70E740481C1C}">
                <a14:useLocalDpi xmlns:a14="http://schemas.microsoft.com/office/drawing/2010/main" val="0"/>
              </a:ext>
            </a:extLst>
          </a:blip>
          <a:srcRect l="13962" t="25768" r="66818" b="29605"/>
          <a:stretch/>
        </p:blipFill>
        <p:spPr>
          <a:xfrm>
            <a:off x="328423" y="5178723"/>
            <a:ext cx="526544" cy="720080"/>
          </a:xfrm>
          <a:prstGeom prst="rect">
            <a:avLst/>
          </a:prstGeom>
        </p:spPr>
      </p:pic>
    </p:spTree>
    <p:extLst>
      <p:ext uri="{BB962C8B-B14F-4D97-AF65-F5344CB8AC3E}">
        <p14:creationId xmlns:p14="http://schemas.microsoft.com/office/powerpoint/2010/main" val="3791809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6317"/>
            <a:ext cx="7277819" cy="716419"/>
          </a:xfrm>
        </p:spPr>
        <p:txBody>
          <a:bodyPr/>
          <a:lstStyle/>
          <a:p>
            <a:r>
              <a:rPr lang="en-GB" dirty="0" smtClean="0">
                <a:solidFill>
                  <a:srgbClr val="82BE3C"/>
                </a:solidFill>
                <a:latin typeface="Calibri Light" panose="020F0302020204030204" pitchFamily="34" charset="0"/>
                <a:cs typeface="Calibri Light" panose="020F0302020204030204" pitchFamily="34" charset="0"/>
              </a:rPr>
              <a:t>(6) </a:t>
            </a:r>
            <a:r>
              <a:rPr lang="en-US" dirty="0">
                <a:solidFill>
                  <a:srgbClr val="82BE3C"/>
                </a:solidFill>
                <a:latin typeface="Calibri Light" panose="020F0302020204030204" pitchFamily="34" charset="0"/>
                <a:cs typeface="Calibri Light" panose="020F0302020204030204" pitchFamily="34" charset="0"/>
              </a:rPr>
              <a:t>Anticipate the </a:t>
            </a:r>
            <a:r>
              <a:rPr lang="en-US" dirty="0" smtClean="0">
                <a:solidFill>
                  <a:srgbClr val="82BE3C"/>
                </a:solidFill>
                <a:latin typeface="Calibri Light" panose="020F0302020204030204" pitchFamily="34" charset="0"/>
                <a:cs typeface="Calibri Light" panose="020F0302020204030204" pitchFamily="34" charset="0"/>
              </a:rPr>
              <a:t>waste consequences linked to </a:t>
            </a:r>
            <a:r>
              <a:rPr lang="en-US" dirty="0">
                <a:solidFill>
                  <a:srgbClr val="82BE3C"/>
                </a:solidFill>
                <a:latin typeface="Calibri Light" panose="020F0302020204030204" pitchFamily="34" charset="0"/>
                <a:cs typeface="Calibri Light" panose="020F0302020204030204" pitchFamily="34" charset="0"/>
              </a:rPr>
              <a:t>the </a:t>
            </a:r>
            <a:r>
              <a:rPr lang="en-US" dirty="0" smtClean="0">
                <a:solidFill>
                  <a:srgbClr val="82BE3C"/>
                </a:solidFill>
                <a:latin typeface="Calibri Light" panose="020F0302020204030204" pitchFamily="34" charset="0"/>
                <a:cs typeface="Calibri Light" panose="020F0302020204030204" pitchFamily="34" charset="0"/>
              </a:rPr>
              <a:t>protective decisions and means to be implemented </a:t>
            </a:r>
            <a:r>
              <a:rPr lang="en-GB" sz="1800" dirty="0" smtClean="0">
                <a:solidFill>
                  <a:srgbClr val="82BE3C"/>
                </a:solidFill>
                <a:latin typeface="Calibri Light" panose="020F0302020204030204" pitchFamily="34" charset="0"/>
                <a:cs typeface="Calibri Light" panose="020F0302020204030204" pitchFamily="34" charset="0"/>
              </a:rPr>
              <a:t>(1/2</a:t>
            </a:r>
            <a:r>
              <a:rPr lang="en-GB" sz="1800" dirty="0">
                <a:solidFill>
                  <a:srgbClr val="82BE3C"/>
                </a:solidFill>
                <a:latin typeface="Calibri Light" panose="020F0302020204030204" pitchFamily="34" charset="0"/>
                <a:cs typeface="Calibri Light" panose="020F0302020204030204" pitchFamily="34" charset="0"/>
              </a:rPr>
              <a:t>)</a:t>
            </a:r>
            <a:endParaRPr lang="en-GB" dirty="0">
              <a:solidFill>
                <a:srgbClr val="82BE3C"/>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xmlns="" id="{3F2B6732-6202-2141-8B07-E2A0FFEFA7E2}"/>
              </a:ext>
            </a:extLst>
          </p:cNvPr>
          <p:cNvSpPr>
            <a:spLocks noGrp="1"/>
          </p:cNvSpPr>
          <p:nvPr>
            <p:ph idx="1"/>
          </p:nvPr>
        </p:nvSpPr>
        <p:spPr>
          <a:xfrm>
            <a:off x="390525" y="1700808"/>
            <a:ext cx="8397437" cy="252028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a:bodyPr>
          <a:lstStyle/>
          <a:p>
            <a:pPr marL="500063" indent="-500063" defTabSz="1066800" eaLnBrk="0" hangingPunct="0">
              <a:lnSpc>
                <a:spcPts val="2400"/>
              </a:lnSpc>
              <a:spcBef>
                <a:spcPts val="480"/>
              </a:spcBef>
              <a:buClr>
                <a:srgbClr val="82BE3C"/>
              </a:buClr>
              <a:buSzPct val="75000"/>
              <a:buFont typeface="Arial" charset="0"/>
              <a:buChar char="▌"/>
            </a:pPr>
            <a:r>
              <a:rPr lang="en-GB" b="1" dirty="0">
                <a:solidFill>
                  <a:srgbClr val="82BE3C"/>
                </a:solidFill>
                <a:latin typeface="Calibri Light" panose="020F0302020204030204" pitchFamily="34" charset="0"/>
                <a:cs typeface="Calibri Light" panose="020F0302020204030204" pitchFamily="34" charset="0"/>
              </a:rPr>
              <a:t>Why?</a:t>
            </a:r>
          </a:p>
          <a:p>
            <a:pPr marL="957263" lvl="1" indent="-500063" defTabSz="1066800" eaLnBrk="0" hangingPunct="0">
              <a:lnSpc>
                <a:spcPct val="100000"/>
              </a:lnSpc>
              <a:spcBef>
                <a:spcPts val="1200"/>
              </a:spcBef>
              <a:spcAft>
                <a:spcPts val="600"/>
              </a:spcAft>
              <a:buClr>
                <a:srgbClr val="82BE3C"/>
              </a:buClr>
              <a:buSzPct val="75000"/>
              <a:buFont typeface="Arial Black Normal"/>
              <a:buChar char="►"/>
            </a:pPr>
            <a:r>
              <a:rPr lang="en-US" dirty="0" smtClean="0">
                <a:latin typeface="Calibri Light" panose="020F0302020204030204" pitchFamily="34" charset="0"/>
                <a:cs typeface="Calibri Light" panose="020F0302020204030204" pitchFamily="34" charset="0"/>
              </a:rPr>
              <a:t>CONFIDENCE </a:t>
            </a:r>
            <a:r>
              <a:rPr lang="en-US" dirty="0" smtClean="0">
                <a:latin typeface="Calibri Light" panose="020F0302020204030204" pitchFamily="34" charset="0"/>
                <a:cs typeface="Calibri Light" panose="020F0302020204030204" pitchFamily="34" charset="0"/>
              </a:rPr>
              <a:t>national panels identified many uncertainties in the decontamination and waste management due to protection strategies which could be implemented (am</a:t>
            </a:r>
            <a:r>
              <a:rPr lang="en-US" dirty="0" smtClean="0">
                <a:latin typeface="Calibri Light" panose="020F0302020204030204" pitchFamily="34" charset="0"/>
                <a:cs typeface="Calibri Light" panose="020F0302020204030204" pitchFamily="34" charset="0"/>
              </a:rPr>
              <a:t>ounts </a:t>
            </a:r>
            <a:r>
              <a:rPr lang="en-US" dirty="0">
                <a:latin typeface="Calibri Light" panose="020F0302020204030204" pitchFamily="34" charset="0"/>
                <a:cs typeface="Calibri Light" panose="020F0302020204030204" pitchFamily="34" charset="0"/>
              </a:rPr>
              <a:t>and management of produced </a:t>
            </a:r>
            <a:r>
              <a:rPr lang="en-US" dirty="0" smtClean="0">
                <a:latin typeface="Calibri Light" panose="020F0302020204030204" pitchFamily="34" charset="0"/>
                <a:cs typeface="Calibri Light" panose="020F0302020204030204" pitchFamily="34" charset="0"/>
              </a:rPr>
              <a:t>waste, </a:t>
            </a:r>
            <a:r>
              <a:rPr lang="en-US" dirty="0">
                <a:latin typeface="Calibri Light" panose="020F0302020204030204" pitchFamily="34" charset="0"/>
                <a:cs typeface="Calibri Light" panose="020F0302020204030204" pitchFamily="34" charset="0"/>
              </a:rPr>
              <a:t>p</a:t>
            </a:r>
            <a:r>
              <a:rPr lang="en-US" dirty="0" smtClean="0">
                <a:latin typeface="Calibri Light" panose="020F0302020204030204" pitchFamily="34" charset="0"/>
                <a:cs typeface="Calibri Light" panose="020F0302020204030204" pitchFamily="34" charset="0"/>
              </a:rPr>
              <a:t>laces </a:t>
            </a:r>
            <a:r>
              <a:rPr lang="en-US" dirty="0">
                <a:latin typeface="Calibri Light" panose="020F0302020204030204" pitchFamily="34" charset="0"/>
                <a:cs typeface="Calibri Light" panose="020F0302020204030204" pitchFamily="34" charset="0"/>
              </a:rPr>
              <a:t>for waste </a:t>
            </a:r>
            <a:r>
              <a:rPr lang="en-US" dirty="0" smtClean="0">
                <a:latin typeface="Calibri Light" panose="020F0302020204030204" pitchFamily="34" charset="0"/>
                <a:cs typeface="Calibri Light" panose="020F0302020204030204" pitchFamily="34" charset="0"/>
              </a:rPr>
              <a:t>storage, waste </a:t>
            </a:r>
            <a:r>
              <a:rPr lang="en-US" dirty="0">
                <a:latin typeface="Calibri Light" panose="020F0302020204030204" pitchFamily="34" charset="0"/>
                <a:cs typeface="Calibri Light" panose="020F0302020204030204" pitchFamily="34" charset="0"/>
              </a:rPr>
              <a:t>facilities acceptance of contaminated </a:t>
            </a:r>
            <a:r>
              <a:rPr lang="en-US" dirty="0" smtClean="0">
                <a:latin typeface="Calibri Light" panose="020F0302020204030204" pitchFamily="34" charset="0"/>
                <a:cs typeface="Calibri Light" panose="020F0302020204030204" pitchFamily="34" charset="0"/>
              </a:rPr>
              <a:t>soils, safe </a:t>
            </a:r>
            <a:r>
              <a:rPr lang="en-US" dirty="0">
                <a:latin typeface="Calibri Light" panose="020F0302020204030204" pitchFamily="34" charset="0"/>
                <a:cs typeface="Calibri Light" panose="020F0302020204030204" pitchFamily="34" charset="0"/>
              </a:rPr>
              <a:t>transport of </a:t>
            </a:r>
            <a:r>
              <a:rPr lang="en-US" dirty="0" smtClean="0">
                <a:latin typeface="Calibri Light" panose="020F0302020204030204" pitchFamily="34" charset="0"/>
                <a:cs typeface="Calibri Light" panose="020F0302020204030204" pitchFamily="34" charset="0"/>
              </a:rPr>
              <a:t>waste, etc.).</a:t>
            </a:r>
            <a:endParaRPr lang="en-GB" dirty="0">
              <a:latin typeface="Calibri Light" panose="020F0302020204030204" pitchFamily="34" charset="0"/>
              <a:cs typeface="Calibri Light" panose="020F0302020204030204" pitchFamily="34" charset="0"/>
            </a:endParaRPr>
          </a:p>
          <a:p>
            <a:pPr marL="457200" lvl="1" indent="0" defTabSz="1066800" eaLnBrk="0" hangingPunct="0">
              <a:lnSpc>
                <a:spcPct val="100000"/>
              </a:lnSpc>
              <a:spcBef>
                <a:spcPts val="600"/>
              </a:spcBef>
              <a:spcAft>
                <a:spcPts val="600"/>
              </a:spcAft>
              <a:buClr>
                <a:srgbClr val="009193"/>
              </a:buClr>
              <a:buSzPct val="75000"/>
              <a:buNone/>
            </a:pPr>
            <a:endParaRPr lang="en-GB" dirty="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xmlns="" id="{8E9E5937-1247-3349-B7F0-B22E475B436A}"/>
              </a:ext>
            </a:extLst>
          </p:cNvPr>
          <p:cNvCxnSpPr/>
          <p:nvPr/>
        </p:nvCxnSpPr>
        <p:spPr>
          <a:xfrm>
            <a:off x="899592" y="4437112"/>
            <a:ext cx="0" cy="1045029"/>
          </a:xfrm>
          <a:prstGeom prst="line">
            <a:avLst/>
          </a:prstGeom>
          <a:ln w="38100">
            <a:solidFill>
              <a:srgbClr val="82BE3C"/>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xmlns="" id="{7376DA2B-B5CA-3A40-9A39-1E7B7E1CE750}"/>
              </a:ext>
            </a:extLst>
          </p:cNvPr>
          <p:cNvSpPr txBox="1"/>
          <p:nvPr/>
        </p:nvSpPr>
        <p:spPr>
          <a:xfrm>
            <a:off x="1043608" y="4503494"/>
            <a:ext cx="7744354" cy="923330"/>
          </a:xfrm>
          <a:prstGeom prst="rect">
            <a:avLst/>
          </a:prstGeom>
          <a:noFill/>
        </p:spPr>
        <p:txBody>
          <a:bodyPr wrap="square" rtlCol="0">
            <a:spAutoFit/>
          </a:bodyPr>
          <a:lstStyle/>
          <a:p>
            <a:r>
              <a:rPr lang="en-GB" b="1" dirty="0" smtClean="0">
                <a:solidFill>
                  <a:srgbClr val="82BE3C"/>
                </a:solidFill>
                <a:latin typeface="Calibri Light" panose="020F0302020204030204" pitchFamily="34" charset="0"/>
                <a:cs typeface="Calibri Light" panose="020F0302020204030204" pitchFamily="34" charset="0"/>
              </a:rPr>
              <a:t>To make waste </a:t>
            </a:r>
            <a:r>
              <a:rPr lang="en-GB" b="1" dirty="0" smtClean="0">
                <a:solidFill>
                  <a:srgbClr val="82BE3C"/>
                </a:solidFill>
                <a:latin typeface="Calibri Light" panose="020F0302020204030204" pitchFamily="34" charset="0"/>
                <a:cs typeface="Calibri Light" panose="020F0302020204030204" pitchFamily="34" charset="0"/>
              </a:rPr>
              <a:t>issues </a:t>
            </a:r>
            <a:r>
              <a:rPr lang="en-GB" b="1" dirty="0">
                <a:solidFill>
                  <a:srgbClr val="82BE3C"/>
                </a:solidFill>
                <a:latin typeface="Calibri Light" panose="020F0302020204030204" pitchFamily="34" charset="0"/>
                <a:cs typeface="Calibri Light" panose="020F0302020204030204" pitchFamily="34" charset="0"/>
              </a:rPr>
              <a:t>associated with the decontamination </a:t>
            </a:r>
            <a:r>
              <a:rPr lang="en-GB" b="1" dirty="0" smtClean="0">
                <a:solidFill>
                  <a:srgbClr val="82BE3C"/>
                </a:solidFill>
                <a:latin typeface="Calibri Light" panose="020F0302020204030204" pitchFamily="34" charset="0"/>
                <a:cs typeface="Calibri Light" panose="020F0302020204030204" pitchFamily="34" charset="0"/>
              </a:rPr>
              <a:t>strategies manageable</a:t>
            </a:r>
            <a:r>
              <a:rPr lang="en-GB" b="1" dirty="0" smtClean="0">
                <a:solidFill>
                  <a:srgbClr val="82BE3C"/>
                </a:solidFill>
                <a:latin typeface="Calibri Light" panose="020F0302020204030204" pitchFamily="34" charset="0"/>
                <a:cs typeface="Calibri Light" panose="020F0302020204030204" pitchFamily="34" charset="0"/>
              </a:rPr>
              <a:t>, it is necessary to anticipate the environmental consequences of the protection strategies which could be implemented.</a:t>
            </a:r>
            <a:endParaRPr lang="en-GB" b="1" dirty="0" smtClean="0">
              <a:solidFill>
                <a:srgbClr val="82BE3C"/>
              </a:solidFill>
              <a:latin typeface="Calibri Light" panose="020F0302020204030204" pitchFamily="34" charset="0"/>
              <a:cs typeface="Calibri Light" panose="020F0302020204030204" pitchFamily="34" charset="0"/>
            </a:endParaRPr>
          </a:p>
        </p:txBody>
      </p:sp>
      <p:pic>
        <p:nvPicPr>
          <p:cNvPr id="13" name="Image 12">
            <a:extLst>
              <a:ext uri="{FF2B5EF4-FFF2-40B4-BE49-F238E27FC236}">
                <a16:creationId xmlns:a16="http://schemas.microsoft.com/office/drawing/2014/main" xmlns="" id="{9B357AAA-558A-D144-AFC6-0E6C5B16104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483" t="13288" r="52793" b="25525"/>
          <a:stretch/>
        </p:blipFill>
        <p:spPr>
          <a:xfrm>
            <a:off x="251520" y="4642602"/>
            <a:ext cx="464968" cy="634047"/>
          </a:xfrm>
          <a:prstGeom prst="rect">
            <a:avLst/>
          </a:prstGeom>
        </p:spPr>
      </p:pic>
    </p:spTree>
    <p:extLst>
      <p:ext uri="{BB962C8B-B14F-4D97-AF65-F5344CB8AC3E}">
        <p14:creationId xmlns:p14="http://schemas.microsoft.com/office/powerpoint/2010/main" val="3990759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243396"/>
            <a:ext cx="7493843" cy="850007"/>
          </a:xfrm>
        </p:spPr>
        <p:txBody>
          <a:bodyPr/>
          <a:lstStyle/>
          <a:p>
            <a:r>
              <a:rPr lang="en-GB" dirty="0">
                <a:solidFill>
                  <a:srgbClr val="82BE3C"/>
                </a:solidFill>
                <a:latin typeface="Calibri Light" panose="020F0302020204030204" pitchFamily="34" charset="0"/>
                <a:cs typeface="Calibri Light" panose="020F0302020204030204" pitchFamily="34" charset="0"/>
              </a:rPr>
              <a:t>(6) </a:t>
            </a:r>
            <a:r>
              <a:rPr lang="en-US" dirty="0">
                <a:solidFill>
                  <a:srgbClr val="82BE3C"/>
                </a:solidFill>
                <a:latin typeface="Calibri Light" panose="020F0302020204030204" pitchFamily="34" charset="0"/>
                <a:cs typeface="Calibri Light" panose="020F0302020204030204" pitchFamily="34" charset="0"/>
              </a:rPr>
              <a:t>Anticipate the waste consequences linked to the protective decisions and means to be implemented </a:t>
            </a:r>
            <a:r>
              <a:rPr lang="en-GB" sz="1800" dirty="0" smtClean="0">
                <a:solidFill>
                  <a:srgbClr val="82BE3C"/>
                </a:solidFill>
                <a:latin typeface="Calibri Light" panose="020F0302020204030204" pitchFamily="34" charset="0"/>
                <a:cs typeface="Calibri Light" panose="020F0302020204030204" pitchFamily="34" charset="0"/>
              </a:rPr>
              <a:t>(2/2</a:t>
            </a:r>
            <a:r>
              <a:rPr lang="en-GB" sz="1800" dirty="0">
                <a:solidFill>
                  <a:srgbClr val="82BE3C"/>
                </a:solidFill>
                <a:latin typeface="Calibri Light" panose="020F0302020204030204" pitchFamily="34" charset="0"/>
                <a:cs typeface="Calibri Light" panose="020F0302020204030204" pitchFamily="34" charset="0"/>
              </a:rPr>
              <a:t>)</a:t>
            </a:r>
            <a:endParaRPr lang="en-GB" dirty="0">
              <a:solidFill>
                <a:srgbClr val="82BE3C"/>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xmlns="" id="{3F2B6732-6202-2141-8B07-E2A0FFEFA7E2}"/>
              </a:ext>
            </a:extLst>
          </p:cNvPr>
          <p:cNvSpPr>
            <a:spLocks noGrp="1"/>
          </p:cNvSpPr>
          <p:nvPr>
            <p:ph idx="1"/>
          </p:nvPr>
        </p:nvSpPr>
        <p:spPr>
          <a:xfrm>
            <a:off x="390525" y="1412776"/>
            <a:ext cx="8397437" cy="3024335"/>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a:bodyPr>
          <a:lstStyle/>
          <a:p>
            <a:pPr marL="500063" indent="-500063" defTabSz="1066800" eaLnBrk="0" hangingPunct="0">
              <a:lnSpc>
                <a:spcPts val="2400"/>
              </a:lnSpc>
              <a:spcBef>
                <a:spcPts val="480"/>
              </a:spcBef>
              <a:buClr>
                <a:srgbClr val="82BE3C"/>
              </a:buClr>
              <a:buSzPct val="75000"/>
              <a:buFont typeface="Arial" charset="0"/>
              <a:buChar char="▌"/>
            </a:pPr>
            <a:r>
              <a:rPr lang="en-GB" b="1" dirty="0">
                <a:solidFill>
                  <a:srgbClr val="82BE3C"/>
                </a:solidFill>
                <a:latin typeface="Calibri Light" panose="020F0302020204030204" pitchFamily="34" charset="0"/>
                <a:cs typeface="Calibri Light" panose="020F0302020204030204" pitchFamily="34" charset="0"/>
              </a:rPr>
              <a:t>How?</a:t>
            </a:r>
          </a:p>
          <a:p>
            <a:pPr marL="957263" lvl="1" indent="-500063" defTabSz="1066800" eaLnBrk="0" hangingPunct="0">
              <a:lnSpc>
                <a:spcPct val="100000"/>
              </a:lnSpc>
              <a:spcBef>
                <a:spcPts val="1200"/>
              </a:spcBef>
              <a:spcAft>
                <a:spcPts val="600"/>
              </a:spcAft>
              <a:buClr>
                <a:srgbClr val="82BE3C"/>
              </a:buClr>
              <a:buSzPct val="75000"/>
              <a:buFont typeface="Arial Black Normal"/>
              <a:buChar char="►"/>
            </a:pPr>
            <a:r>
              <a:rPr lang="en-GB" dirty="0" smtClean="0">
                <a:latin typeface="Calibri Light" panose="020F0302020204030204" pitchFamily="34" charset="0"/>
                <a:cs typeface="Calibri Light" panose="020F0302020204030204" pitchFamily="34" charset="0"/>
              </a:rPr>
              <a:t>Implement study links including non linear between protection strategies and waste production;</a:t>
            </a:r>
          </a:p>
          <a:p>
            <a:pPr marL="957263" lvl="1" indent="-500063" defTabSz="1066800" eaLnBrk="0" hangingPunct="0">
              <a:lnSpc>
                <a:spcPct val="100000"/>
              </a:lnSpc>
              <a:spcBef>
                <a:spcPts val="1200"/>
              </a:spcBef>
              <a:spcAft>
                <a:spcPts val="600"/>
              </a:spcAft>
              <a:buClr>
                <a:srgbClr val="82BE3C"/>
              </a:buClr>
              <a:buSzPct val="75000"/>
              <a:buFont typeface="Arial Black Normal"/>
              <a:buChar char="►"/>
            </a:pPr>
            <a:r>
              <a:rPr lang="en-GB" dirty="0" smtClean="0">
                <a:latin typeface="Calibri Light" panose="020F0302020204030204" pitchFamily="34" charset="0"/>
                <a:cs typeface="Calibri Light" panose="020F0302020204030204" pitchFamily="34" charset="0"/>
              </a:rPr>
              <a:t>Put in perspective costs/benefits of waste generation with radiological protection targete</a:t>
            </a:r>
            <a:r>
              <a:rPr lang="en-GB" dirty="0" smtClean="0">
                <a:latin typeface="Calibri Light" panose="020F0302020204030204" pitchFamily="34" charset="0"/>
                <a:cs typeface="Calibri Light" panose="020F0302020204030204" pitchFamily="34" charset="0"/>
              </a:rPr>
              <a:t>d by a decision;</a:t>
            </a:r>
            <a:endParaRPr lang="en-GB" dirty="0">
              <a:latin typeface="Calibri Light" panose="020F0302020204030204" pitchFamily="34" charset="0"/>
              <a:cs typeface="Calibri Light" panose="020F0302020204030204" pitchFamily="34" charset="0"/>
            </a:endParaRPr>
          </a:p>
          <a:p>
            <a:pPr marL="457200" lvl="1" indent="0" defTabSz="1066800" eaLnBrk="0" hangingPunct="0">
              <a:lnSpc>
                <a:spcPct val="100000"/>
              </a:lnSpc>
              <a:spcBef>
                <a:spcPts val="600"/>
              </a:spcBef>
              <a:spcAft>
                <a:spcPts val="600"/>
              </a:spcAft>
              <a:buClr>
                <a:srgbClr val="009193"/>
              </a:buClr>
              <a:buSzPct val="75000"/>
              <a:buNone/>
            </a:pPr>
            <a:endParaRPr lang="en-GB" dirty="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xmlns="" id="{8E9E5937-1247-3349-B7F0-B22E475B436A}"/>
              </a:ext>
            </a:extLst>
          </p:cNvPr>
          <p:cNvCxnSpPr>
            <a:cxnSpLocks/>
          </p:cNvCxnSpPr>
          <p:nvPr/>
        </p:nvCxnSpPr>
        <p:spPr>
          <a:xfrm>
            <a:off x="971600" y="5120275"/>
            <a:ext cx="0" cy="829005"/>
          </a:xfrm>
          <a:prstGeom prst="line">
            <a:avLst/>
          </a:prstGeom>
          <a:ln w="38100">
            <a:solidFill>
              <a:srgbClr val="82BE3C"/>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xmlns="" id="{7376DA2B-B5CA-3A40-9A39-1E7B7E1CE750}"/>
              </a:ext>
            </a:extLst>
          </p:cNvPr>
          <p:cNvSpPr txBox="1"/>
          <p:nvPr/>
        </p:nvSpPr>
        <p:spPr>
          <a:xfrm>
            <a:off x="1204866" y="5217574"/>
            <a:ext cx="7583095" cy="646331"/>
          </a:xfrm>
          <a:prstGeom prst="rect">
            <a:avLst/>
          </a:prstGeom>
          <a:noFill/>
        </p:spPr>
        <p:txBody>
          <a:bodyPr wrap="square" rtlCol="0">
            <a:spAutoFit/>
          </a:bodyPr>
          <a:lstStyle/>
          <a:p>
            <a:r>
              <a:rPr lang="en-GB" b="1" dirty="0" smtClean="0">
                <a:solidFill>
                  <a:srgbClr val="82BE3C"/>
                </a:solidFill>
                <a:latin typeface="Calibri Light" panose="020F0302020204030204" pitchFamily="34" charset="0"/>
                <a:cs typeface="Calibri Light" panose="020F0302020204030204" pitchFamily="34" charset="0"/>
              </a:rPr>
              <a:t>Experts, local and national authorities and organisations, waste </a:t>
            </a:r>
            <a:r>
              <a:rPr lang="en-GB" b="1" dirty="0" smtClean="0">
                <a:solidFill>
                  <a:srgbClr val="82BE3C"/>
                </a:solidFill>
                <a:latin typeface="Calibri Light" panose="020F0302020204030204" pitchFamily="34" charset="0"/>
                <a:cs typeface="Calibri Light" panose="020F0302020204030204" pitchFamily="34" charset="0"/>
              </a:rPr>
              <a:t>management facilities, </a:t>
            </a:r>
            <a:r>
              <a:rPr lang="en-GB" b="1" dirty="0" smtClean="0">
                <a:solidFill>
                  <a:srgbClr val="82BE3C"/>
                </a:solidFill>
                <a:latin typeface="Calibri Light" panose="020F0302020204030204" pitchFamily="34" charset="0"/>
                <a:cs typeface="Calibri Light" panose="020F0302020204030204" pitchFamily="34" charset="0"/>
              </a:rPr>
              <a:t>operators.</a:t>
            </a:r>
            <a:endParaRPr lang="en-GB" b="1" dirty="0">
              <a:solidFill>
                <a:srgbClr val="82BE3C"/>
              </a:solidFill>
              <a:latin typeface="Calibri Light" panose="020F0302020204030204" pitchFamily="34" charset="0"/>
              <a:cs typeface="Calibri Light" panose="020F0302020204030204" pitchFamily="34" charset="0"/>
            </a:endParaRPr>
          </a:p>
        </p:txBody>
      </p:sp>
      <p:pic>
        <p:nvPicPr>
          <p:cNvPr id="13" name="Image 12">
            <a:extLst>
              <a:ext uri="{FF2B5EF4-FFF2-40B4-BE49-F238E27FC236}">
                <a16:creationId xmlns:a16="http://schemas.microsoft.com/office/drawing/2014/main" xmlns="" id="{83E2DE52-3F66-C24D-98A5-A30C203CBEA5}"/>
              </a:ext>
            </a:extLst>
          </p:cNvPr>
          <p:cNvPicPr>
            <a:picLocks noChangeAspect="1"/>
          </p:cNvPicPr>
          <p:nvPr/>
        </p:nvPicPr>
        <p:blipFill rotWithShape="1">
          <a:blip r:embed="rId2">
            <a:extLst>
              <a:ext uri="{28A0092B-C50C-407E-A947-70E740481C1C}">
                <a14:useLocalDpi xmlns:a14="http://schemas.microsoft.com/office/drawing/2010/main" val="0"/>
              </a:ext>
            </a:extLst>
          </a:blip>
          <a:srcRect l="13962" t="25768" r="66818" b="29605"/>
          <a:stretch/>
        </p:blipFill>
        <p:spPr>
          <a:xfrm>
            <a:off x="328423" y="5178723"/>
            <a:ext cx="526544" cy="720080"/>
          </a:xfrm>
          <a:prstGeom prst="rect">
            <a:avLst/>
          </a:prstGeom>
        </p:spPr>
      </p:pic>
    </p:spTree>
    <p:extLst>
      <p:ext uri="{BB962C8B-B14F-4D97-AF65-F5344CB8AC3E}">
        <p14:creationId xmlns:p14="http://schemas.microsoft.com/office/powerpoint/2010/main" val="75588496"/>
      </p:ext>
    </p:extLst>
  </p:cSld>
  <p:clrMapOvr>
    <a:masterClrMapping/>
  </p:clrMapOvr>
</p:sld>
</file>

<file path=ppt/theme/theme1.xml><?xml version="1.0" encoding="utf-8"?>
<a:theme xmlns:a="http://schemas.openxmlformats.org/drawingml/2006/main" name="KIT-PPT_Master_en_2016">
  <a:themeElements>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KIT-PPT_Master_en_2016</Template>
  <TotalTime>435</TotalTime>
  <Words>644</Words>
  <Application>Microsoft Office PowerPoint</Application>
  <PresentationFormat>Affichage à l'écran (4:3)</PresentationFormat>
  <Paragraphs>43</Paragraphs>
  <Slides>7</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7</vt:i4>
      </vt:variant>
    </vt:vector>
  </HeadingPairs>
  <TitlesOfParts>
    <vt:vector size="13" baseType="lpstr">
      <vt:lpstr>Arial</vt:lpstr>
      <vt:lpstr>Arial Black Normal</vt:lpstr>
      <vt:lpstr>Calibri</vt:lpstr>
      <vt:lpstr>Calibri Light</vt:lpstr>
      <vt:lpstr>Interstate-Regular</vt:lpstr>
      <vt:lpstr>KIT-PPT_Master_en_2016</vt:lpstr>
      <vt:lpstr>Présentation PowerPoint</vt:lpstr>
      <vt:lpstr>(4) Consider the seasonality of agricultural productions and living conditions of animal productions to adapt countermeasures and protective actions (1/2)</vt:lpstr>
      <vt:lpstr>(4) Consider the seasonality of agricultural productions and living conditions of animal productions to adapt countermeasures and protective actions (2/2)</vt:lpstr>
      <vt:lpstr>(5) Develop or maintain a comprehensive and effective monitoring capability (1/2)</vt:lpstr>
      <vt:lpstr>(5) Develop or maintain a comprehensive and effective monitoring capability (2/2)</vt:lpstr>
      <vt:lpstr>(6) Anticipate the waste consequences linked to the protective decisions and means to be implemented (1/2)</vt:lpstr>
      <vt:lpstr>(6) Anticipate the waste consequences linked to the protective decisions and means to be implemented (2/2)</vt:lpstr>
    </vt:vector>
  </TitlesOfParts>
  <Company>Karlsruhe Institute of Technology (KIT)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Raskob, Wolfgang (IKET)</dc:creator>
  <cp:lastModifiedBy>DURAND Vanessa</cp:lastModifiedBy>
  <cp:revision>102</cp:revision>
  <dcterms:created xsi:type="dcterms:W3CDTF">2015-12-14T06:33:20Z</dcterms:created>
  <dcterms:modified xsi:type="dcterms:W3CDTF">2019-11-28T21:50:18Z</dcterms:modified>
</cp:coreProperties>
</file>