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9"/>
  </p:notesMasterIdLst>
  <p:sldIdLst>
    <p:sldId id="256" r:id="rId2"/>
    <p:sldId id="304" r:id="rId3"/>
    <p:sldId id="259" r:id="rId4"/>
    <p:sldId id="281" r:id="rId5"/>
    <p:sldId id="305" r:id="rId6"/>
    <p:sldId id="306" r:id="rId7"/>
    <p:sldId id="264" r:id="rId8"/>
    <p:sldId id="308" r:id="rId9"/>
    <p:sldId id="309" r:id="rId10"/>
    <p:sldId id="310" r:id="rId11"/>
    <p:sldId id="326" r:id="rId12"/>
    <p:sldId id="327" r:id="rId13"/>
    <p:sldId id="325" r:id="rId14"/>
    <p:sldId id="328" r:id="rId15"/>
    <p:sldId id="321" r:id="rId16"/>
    <p:sldId id="329" r:id="rId17"/>
    <p:sldId id="330" r:id="rId18"/>
    <p:sldId id="333" r:id="rId19"/>
    <p:sldId id="332" r:id="rId20"/>
    <p:sldId id="322" r:id="rId21"/>
    <p:sldId id="323" r:id="rId22"/>
    <p:sldId id="311" r:id="rId23"/>
    <p:sldId id="312" r:id="rId24"/>
    <p:sldId id="336" r:id="rId25"/>
    <p:sldId id="337" r:id="rId26"/>
    <p:sldId id="307" r:id="rId27"/>
    <p:sldId id="285" r:id="rId28"/>
    <p:sldId id="338" r:id="rId29"/>
    <p:sldId id="298" r:id="rId30"/>
    <p:sldId id="258" r:id="rId31"/>
    <p:sldId id="289" r:id="rId32"/>
    <p:sldId id="290" r:id="rId33"/>
    <p:sldId id="313" r:id="rId34"/>
    <p:sldId id="295" r:id="rId35"/>
    <p:sldId id="296" r:id="rId36"/>
    <p:sldId id="297" r:id="rId37"/>
    <p:sldId id="302" r:id="rId3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TA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F2B800"/>
    <a:srgbClr val="2E74B5"/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660"/>
  </p:normalViewPr>
  <p:slideViewPr>
    <p:cSldViewPr snapToGrid="0">
      <p:cViewPr varScale="1">
        <p:scale>
          <a:sx n="66" d="100"/>
          <a:sy n="66" d="100"/>
        </p:scale>
        <p:origin x="1240" y="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E:\WSF_CONFIDENCE\CONFIDENCE%20WP4-SCE\WP4-URBAN-SCE\191130%20Attributes-for-UrbanSce%20-%20HARMONE_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WSF_CONFIDENCE\CONFIDENCE%20WP4-SCE\WP4-URBAN-SCE\191130%20Attributes-for-UrbanSce%20-%20HARMONE_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E:\WSF_CONFIDENCE\CONFIDENCE%20WP4-SCE\WP4-URBAN-SCE\191130%20Attributes-for-UrbanSce%20-%20HARMONE_.xlsx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E:\WSF_CONFIDENCE\CONFIDENCE%20WP4-SCE\WP4-URBAN-SCE\191130%20Attributes-for-UrbanSce%20-%20HARMONE_.xlsx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lag\Documents\190512_TR_CONFIDENCE-WP71_Trnava\CONF-WP71_CIEMAT_WORK\figuras\ProdGrassMilkCheeseActConc_Trillo_Cell_revMMP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nl-NL" sz="1400" b="1" dirty="0"/>
              <a:t>Mean annual dose, 1</a:t>
            </a:r>
            <a:r>
              <a:rPr lang="nl-NL" sz="1400" b="1" baseline="30000" dirty="0"/>
              <a:t>st</a:t>
            </a:r>
            <a:r>
              <a:rPr lang="nl-NL" sz="1400" b="1" baseline="0" dirty="0"/>
              <a:t> year</a:t>
            </a:r>
            <a:r>
              <a:rPr lang="nl-NL" sz="1400" b="1" dirty="0"/>
              <a:t> (mSv)</a:t>
            </a:r>
          </a:p>
        </c:rich>
      </c:tx>
      <c:layout>
        <c:manualLayout>
          <c:xMode val="edge"/>
          <c:yMode val="edge"/>
          <c:x val="0.22131076539450173"/>
          <c:y val="3.546068349071338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(2)'!$A$75</c:f>
              <c:strCache>
                <c:ptCount val="1"/>
                <c:pt idx="0">
                  <c:v>Mean yearly dose (mSv/year) </c:v>
                </c:pt>
              </c:strCache>
            </c:strRef>
          </c:tx>
          <c:invertIfNegative val="0"/>
          <c:errBars>
            <c:errBarType val="plus"/>
            <c:errValType val="cust"/>
            <c:noEndCap val="0"/>
            <c:plus>
              <c:numRef>
                <c:f>'Sheet1 (2)'!$E$77:$E$82</c:f>
                <c:numCache>
                  <c:formatCode>General</c:formatCode>
                  <c:ptCount val="6"/>
                  <c:pt idx="0">
                    <c:v>8</c:v>
                  </c:pt>
                  <c:pt idx="1">
                    <c:v>3</c:v>
                  </c:pt>
                  <c:pt idx="2">
                    <c:v>3.7</c:v>
                  </c:pt>
                  <c:pt idx="3">
                    <c:v>3.5</c:v>
                  </c:pt>
                  <c:pt idx="4">
                    <c:v>2.6999999999999993</c:v>
                  </c:pt>
                  <c:pt idx="5">
                    <c:v>1.9000000000000006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'Sheet1 (2)'!$A$77:$A$82</c:f>
              <c:strCache>
                <c:ptCount val="6"/>
                <c:pt idx="0">
                  <c:v>None</c:v>
                </c:pt>
                <c:pt idx="1">
                  <c:v>Low waste</c:v>
                </c:pt>
                <c:pt idx="2">
                  <c:v>High waste</c:v>
                </c:pt>
                <c:pt idx="3">
                  <c:v>Relocation</c:v>
                </c:pt>
                <c:pt idx="4">
                  <c:v>LW + Rel</c:v>
                </c:pt>
                <c:pt idx="5">
                  <c:v>HW + Rel</c:v>
                </c:pt>
              </c:strCache>
            </c:strRef>
          </c:cat>
          <c:val>
            <c:numRef>
              <c:f>'Sheet1 (2)'!$B$77:$B$82</c:f>
              <c:numCache>
                <c:formatCode>0.0</c:formatCode>
                <c:ptCount val="6"/>
                <c:pt idx="0">
                  <c:v>14</c:v>
                </c:pt>
                <c:pt idx="1">
                  <c:v>8</c:v>
                </c:pt>
                <c:pt idx="2">
                  <c:v>4.2</c:v>
                </c:pt>
                <c:pt idx="3">
                  <c:v>7.5</c:v>
                </c:pt>
                <c:pt idx="4">
                  <c:v>4.4000000000000004</c:v>
                </c:pt>
                <c:pt idx="5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FC-4D28-8221-D348CBB25F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86951040"/>
        <c:axId val="86952576"/>
      </c:barChart>
      <c:catAx>
        <c:axId val="8695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86952576"/>
        <c:crosses val="autoZero"/>
        <c:auto val="1"/>
        <c:lblAlgn val="ctr"/>
        <c:lblOffset val="100"/>
        <c:noMultiLvlLbl val="0"/>
      </c:catAx>
      <c:valAx>
        <c:axId val="86952576"/>
        <c:scaling>
          <c:orientation val="minMax"/>
          <c:max val="21"/>
          <c:min val="0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spPr>
          <a:ln w="9525">
            <a:noFill/>
          </a:ln>
        </c:spPr>
        <c:crossAx val="8695104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solidFill>
      <a:srgbClr val="FFFFFF"/>
    </a:solidFill>
    <a:effectLst>
      <a:outerShdw blurRad="304800" dist="50800" dir="1800000" algn="tl" rotWithShape="0">
        <a:prstClr val="black">
          <a:alpha val="43000"/>
        </a:prstClr>
      </a:outerShdw>
    </a:effectLst>
  </c:spPr>
  <c:txPr>
    <a:bodyPr/>
    <a:lstStyle/>
    <a:p>
      <a:pPr>
        <a:defRPr b="0"/>
      </a:pPr>
      <a:endParaRPr lang="es-E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s-ES" sz="1400" b="1" i="0" u="none" strike="noStrike" baseline="0" dirty="0" err="1"/>
              <a:t>Number</a:t>
            </a:r>
            <a:r>
              <a:rPr lang="es-ES" sz="1400" b="1" i="0" u="none" strike="noStrike" baseline="0" dirty="0"/>
              <a:t> of fatal </a:t>
            </a:r>
            <a:r>
              <a:rPr lang="es-ES" sz="1400" b="1" i="0" u="none" strike="noStrike" baseline="0" dirty="0" err="1"/>
              <a:t>cancers</a:t>
            </a:r>
            <a:r>
              <a:rPr lang="es-ES" sz="1400" b="1" i="0" u="none" strike="noStrike" baseline="0" dirty="0"/>
              <a:t> </a:t>
            </a:r>
            <a:r>
              <a:rPr lang="es-ES" sz="1400" b="1" i="0" u="none" strike="noStrike" baseline="0" dirty="0" err="1"/>
              <a:t>added</a:t>
            </a:r>
            <a:r>
              <a:rPr lang="es-ES" sz="1400" b="1" i="0" u="none" strike="noStrike" baseline="0" dirty="0"/>
              <a:t> </a:t>
            </a:r>
            <a:r>
              <a:rPr lang="es-ES" sz="1400" b="1" i="0" u="none" strike="noStrike" baseline="0" dirty="0" err="1"/>
              <a:t>over</a:t>
            </a:r>
            <a:r>
              <a:rPr lang="es-ES" sz="1400" b="1" i="0" u="none" strike="noStrike" baseline="0" dirty="0"/>
              <a:t> 50 </a:t>
            </a:r>
            <a:r>
              <a:rPr lang="es-ES" sz="1400" b="1" i="0" u="none" strike="noStrike" baseline="0" dirty="0" err="1"/>
              <a:t>years</a:t>
            </a:r>
            <a:r>
              <a:rPr lang="es-ES" sz="1400" b="1" i="0" u="none" strike="noStrike" baseline="0" dirty="0"/>
              <a:t> </a:t>
            </a:r>
            <a:r>
              <a:rPr lang="es-ES" sz="1400" b="1" i="0" u="none" strike="noStrike" baseline="0" dirty="0" err="1"/>
              <a:t>after</a:t>
            </a:r>
            <a:r>
              <a:rPr lang="es-ES" sz="1400" b="1" i="0" u="none" strike="noStrike" baseline="0" dirty="0"/>
              <a:t> </a:t>
            </a:r>
            <a:r>
              <a:rPr lang="es-ES" sz="1400" b="1" i="0" u="none" strike="noStrike" baseline="0" dirty="0" err="1"/>
              <a:t>the</a:t>
            </a:r>
            <a:r>
              <a:rPr lang="es-ES" sz="1400" b="1" i="0" u="none" strike="noStrike" baseline="0" dirty="0"/>
              <a:t> </a:t>
            </a:r>
            <a:r>
              <a:rPr lang="es-ES" sz="1400" b="1" i="0" u="none" strike="noStrike" baseline="0" dirty="0" err="1"/>
              <a:t>accident</a:t>
            </a:r>
            <a:endParaRPr lang="nl-NL" sz="1400" b="1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(2)'!$A$108</c:f>
              <c:strCache>
                <c:ptCount val="1"/>
                <c:pt idx="0">
                  <c:v>Number of radiation induced fatal cancers during lifetime (population+workers)</c:v>
                </c:pt>
              </c:strCache>
            </c:strRef>
          </c:tx>
          <c:invertIfNegative val="0"/>
          <c:cat>
            <c:strRef>
              <c:f>'Sheet1 (2)'!$A$109:$A$114</c:f>
              <c:strCache>
                <c:ptCount val="6"/>
                <c:pt idx="0">
                  <c:v>None</c:v>
                </c:pt>
                <c:pt idx="1">
                  <c:v>Low waste</c:v>
                </c:pt>
                <c:pt idx="2">
                  <c:v>High waste</c:v>
                </c:pt>
                <c:pt idx="3">
                  <c:v>Relocation</c:v>
                </c:pt>
                <c:pt idx="4">
                  <c:v>LW + Rel</c:v>
                </c:pt>
                <c:pt idx="5">
                  <c:v>HW + Rel</c:v>
                </c:pt>
              </c:strCache>
            </c:strRef>
          </c:cat>
          <c:val>
            <c:numRef>
              <c:f>'Sheet1 (2)'!$B$109:$B$114</c:f>
              <c:numCache>
                <c:formatCode>0</c:formatCode>
                <c:ptCount val="6"/>
                <c:pt idx="0">
                  <c:v>15.120000000000001</c:v>
                </c:pt>
                <c:pt idx="1">
                  <c:v>9.68</c:v>
                </c:pt>
                <c:pt idx="2">
                  <c:v>10.776</c:v>
                </c:pt>
                <c:pt idx="3">
                  <c:v>8.1020975761342484</c:v>
                </c:pt>
                <c:pt idx="4">
                  <c:v>5.7940975761342441</c:v>
                </c:pt>
                <c:pt idx="5">
                  <c:v>8.9420975761342465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BD-4D23-9E7B-2171C7C984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87102592"/>
        <c:axId val="87135360"/>
      </c:barChart>
      <c:catAx>
        <c:axId val="87102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87135360"/>
        <c:crosses val="autoZero"/>
        <c:auto val="1"/>
        <c:lblAlgn val="ctr"/>
        <c:lblOffset val="100"/>
        <c:noMultiLvlLbl val="0"/>
      </c:catAx>
      <c:valAx>
        <c:axId val="87135360"/>
        <c:scaling>
          <c:orientation val="minMax"/>
        </c:scaling>
        <c:delete val="0"/>
        <c:axPos val="l"/>
        <c:majorGridlines/>
        <c:numFmt formatCode="0" sourceLinked="1"/>
        <c:majorTickMark val="none"/>
        <c:minorTickMark val="none"/>
        <c:tickLblPos val="nextTo"/>
        <c:spPr>
          <a:ln w="9525">
            <a:noFill/>
          </a:ln>
        </c:spPr>
        <c:crossAx val="8710259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solidFill>
      <a:srgbClr val="FFFFFF"/>
    </a:solidFill>
    <a:effectLst>
      <a:outerShdw blurRad="304800" dist="50800" dir="1800000" algn="tl" rotWithShape="0">
        <a:prstClr val="black">
          <a:alpha val="43000"/>
        </a:prstClr>
      </a:outerShdw>
    </a:effectLst>
  </c:spPr>
  <c:txPr>
    <a:bodyPr/>
    <a:lstStyle/>
    <a:p>
      <a:pPr>
        <a:defRPr b="0"/>
      </a:pPr>
      <a:endParaRPr lang="es-E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es-ES" sz="1400" b="1" i="0" u="none" strike="noStrike" baseline="0" dirty="0" err="1"/>
              <a:t>Number</a:t>
            </a:r>
            <a:r>
              <a:rPr lang="es-ES" sz="1400" b="1" i="0" u="none" strike="noStrike" baseline="0" dirty="0"/>
              <a:t> of fatal </a:t>
            </a:r>
            <a:r>
              <a:rPr lang="es-ES" sz="1400" b="1" i="0" u="none" strike="noStrike" baseline="0" dirty="0" err="1"/>
              <a:t>cancers</a:t>
            </a:r>
            <a:r>
              <a:rPr lang="es-ES" sz="1400" b="1" i="0" u="none" strike="noStrike" baseline="0" dirty="0"/>
              <a:t> </a:t>
            </a:r>
            <a:r>
              <a:rPr lang="es-ES" sz="1400" b="1" i="0" u="none" strike="noStrike" baseline="0" dirty="0" err="1"/>
              <a:t>avoided</a:t>
            </a:r>
            <a:r>
              <a:rPr lang="es-ES" sz="1400" b="1" i="0" u="none" strike="noStrike" baseline="0" dirty="0"/>
              <a:t> </a:t>
            </a:r>
            <a:r>
              <a:rPr lang="es-ES" sz="1400" b="1" i="0" u="none" strike="noStrike" baseline="0" dirty="0" err="1"/>
              <a:t>over</a:t>
            </a:r>
            <a:r>
              <a:rPr lang="es-ES" sz="1400" b="1" i="0" u="none" strike="noStrike" baseline="0" dirty="0"/>
              <a:t> 50 </a:t>
            </a:r>
            <a:r>
              <a:rPr lang="es-ES" sz="1400" b="1" i="0" u="none" strike="noStrike" baseline="0" dirty="0" err="1"/>
              <a:t>years</a:t>
            </a:r>
            <a:r>
              <a:rPr lang="es-ES" sz="1400" b="1" i="0" u="none" strike="noStrike" baseline="0" dirty="0"/>
              <a:t> </a:t>
            </a:r>
            <a:r>
              <a:rPr lang="es-ES" sz="1400" b="1" i="0" u="none" strike="noStrike" baseline="0" dirty="0" err="1"/>
              <a:t>after</a:t>
            </a:r>
            <a:r>
              <a:rPr lang="es-ES" sz="1400" b="1" i="0" u="none" strike="noStrike" baseline="0" dirty="0"/>
              <a:t> </a:t>
            </a:r>
            <a:r>
              <a:rPr lang="es-ES" sz="1400" b="1" i="0" u="none" strike="noStrike" baseline="0" dirty="0" err="1"/>
              <a:t>the</a:t>
            </a:r>
            <a:r>
              <a:rPr lang="es-ES" sz="1400" b="1" i="0" u="none" strike="noStrike" baseline="0" dirty="0"/>
              <a:t> </a:t>
            </a:r>
            <a:r>
              <a:rPr lang="es-ES" sz="1400" b="1" i="0" u="none" strike="noStrike" baseline="0" dirty="0" err="1"/>
              <a:t>accident</a:t>
            </a:r>
            <a:endParaRPr lang="nl-NL" sz="1400" b="1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(2)'!$A$116</c:f>
              <c:strCache>
                <c:ptCount val="1"/>
                <c:pt idx="0">
                  <c:v>Number of avoided radiation induced fatal cancers during lifetime (population+workers)</c:v>
                </c:pt>
              </c:strCache>
            </c:strRef>
          </c:tx>
          <c:spPr>
            <a:solidFill>
              <a:srgbClr val="9AA627">
                <a:lumMod val="60000"/>
                <a:lumOff val="40000"/>
              </a:srgbClr>
            </a:solidFill>
          </c:spPr>
          <c:invertIfNegative val="0"/>
          <c:cat>
            <c:strRef>
              <c:f>'Sheet1 (2)'!$A$109:$A$114</c:f>
              <c:strCache>
                <c:ptCount val="6"/>
                <c:pt idx="0">
                  <c:v>None</c:v>
                </c:pt>
                <c:pt idx="1">
                  <c:v>Low waste</c:v>
                </c:pt>
                <c:pt idx="2">
                  <c:v>High waste</c:v>
                </c:pt>
                <c:pt idx="3">
                  <c:v>Relocation</c:v>
                </c:pt>
                <c:pt idx="4">
                  <c:v>LW + Rel</c:v>
                </c:pt>
                <c:pt idx="5">
                  <c:v>HW + Rel</c:v>
                </c:pt>
              </c:strCache>
            </c:strRef>
          </c:cat>
          <c:val>
            <c:numRef>
              <c:f>'Sheet1 (2)'!$B$117:$B$122</c:f>
              <c:numCache>
                <c:formatCode>0</c:formatCode>
                <c:ptCount val="6"/>
                <c:pt idx="0">
                  <c:v>0</c:v>
                </c:pt>
                <c:pt idx="1">
                  <c:v>5.4400000000000013</c:v>
                </c:pt>
                <c:pt idx="2">
                  <c:v>4.3440000000000003</c:v>
                </c:pt>
                <c:pt idx="3">
                  <c:v>7.0179024238657552</c:v>
                </c:pt>
                <c:pt idx="4">
                  <c:v>9.325902423865756</c:v>
                </c:pt>
                <c:pt idx="5">
                  <c:v>6.1779024238657554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20-45F6-BEF0-1A0924009E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87201280"/>
        <c:axId val="87202816"/>
      </c:barChart>
      <c:catAx>
        <c:axId val="87201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87202816"/>
        <c:crosses val="autoZero"/>
        <c:auto val="1"/>
        <c:lblAlgn val="ctr"/>
        <c:lblOffset val="100"/>
        <c:noMultiLvlLbl val="0"/>
      </c:catAx>
      <c:valAx>
        <c:axId val="87202816"/>
        <c:scaling>
          <c:orientation val="minMax"/>
        </c:scaling>
        <c:delete val="0"/>
        <c:axPos val="l"/>
        <c:majorGridlines/>
        <c:numFmt formatCode="0" sourceLinked="1"/>
        <c:majorTickMark val="none"/>
        <c:minorTickMark val="none"/>
        <c:tickLblPos val="nextTo"/>
        <c:spPr>
          <a:ln w="9525">
            <a:noFill/>
          </a:ln>
        </c:spPr>
        <c:crossAx val="8720128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solidFill>
      <a:srgbClr val="FFFFFF"/>
    </a:solidFill>
    <a:effectLst>
      <a:outerShdw blurRad="304800" dist="50800" dir="1800000" algn="tl" rotWithShape="0">
        <a:prstClr val="black">
          <a:alpha val="43000"/>
        </a:prstClr>
      </a:outerShdw>
    </a:effectLst>
  </c:spPr>
  <c:txPr>
    <a:bodyPr/>
    <a:lstStyle/>
    <a:p>
      <a:pPr>
        <a:defRPr b="0"/>
      </a:pPr>
      <a:endParaRPr lang="es-E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nl-NL" sz="1400"/>
              <a:t>Total</a:t>
            </a:r>
            <a:r>
              <a:rPr lang="nl-NL" sz="1400" baseline="0"/>
              <a:t> costs (M€)</a:t>
            </a:r>
            <a:endParaRPr lang="nl-NL" sz="1400"/>
          </a:p>
        </c:rich>
      </c:tx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v>Cleanup</c:v>
          </c:tx>
          <c:invertIfNegative val="0"/>
          <c:cat>
            <c:strRef>
              <c:f>'Sheet1 (2)'!$A$175:$A$180</c:f>
              <c:strCache>
                <c:ptCount val="6"/>
                <c:pt idx="0">
                  <c:v>None</c:v>
                </c:pt>
                <c:pt idx="1">
                  <c:v>Low waste</c:v>
                </c:pt>
                <c:pt idx="2">
                  <c:v>High waste</c:v>
                </c:pt>
                <c:pt idx="3">
                  <c:v>Relocation</c:v>
                </c:pt>
                <c:pt idx="4">
                  <c:v>LW + Rel</c:v>
                </c:pt>
                <c:pt idx="5">
                  <c:v>HW + Rel</c:v>
                </c:pt>
              </c:strCache>
            </c:strRef>
          </c:cat>
          <c:val>
            <c:numRef>
              <c:f>'Sheet1 (2)'!$B$141:$B$146</c:f>
              <c:numCache>
                <c:formatCode>#,##0.00</c:formatCode>
                <c:ptCount val="6"/>
                <c:pt idx="0">
                  <c:v>0</c:v>
                </c:pt>
                <c:pt idx="1">
                  <c:v>21</c:v>
                </c:pt>
                <c:pt idx="2">
                  <c:v>83</c:v>
                </c:pt>
                <c:pt idx="3">
                  <c:v>0</c:v>
                </c:pt>
                <c:pt idx="4">
                  <c:v>21</c:v>
                </c:pt>
                <c:pt idx="5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89-46C0-94F9-3608FB17ADD6}"/>
            </c:ext>
          </c:extLst>
        </c:ser>
        <c:ser>
          <c:idx val="1"/>
          <c:order val="1"/>
          <c:tx>
            <c:v>Waste</c:v>
          </c:tx>
          <c:invertIfNegative val="0"/>
          <c:val>
            <c:numRef>
              <c:f>'Sheet1 (2)'!$B$149:$B$154</c:f>
              <c:numCache>
                <c:formatCode>#,##0.00</c:formatCode>
                <c:ptCount val="6"/>
                <c:pt idx="0">
                  <c:v>0</c:v>
                </c:pt>
                <c:pt idx="1">
                  <c:v>3.4967499999999996</c:v>
                </c:pt>
                <c:pt idx="2">
                  <c:v>68.95</c:v>
                </c:pt>
                <c:pt idx="3">
                  <c:v>0</c:v>
                </c:pt>
                <c:pt idx="4">
                  <c:v>3.4967499999999996</c:v>
                </c:pt>
                <c:pt idx="5">
                  <c:v>68.95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89-46C0-94F9-3608FB17ADD6}"/>
            </c:ext>
          </c:extLst>
        </c:ser>
        <c:ser>
          <c:idx val="2"/>
          <c:order val="2"/>
          <c:tx>
            <c:v>Health</c:v>
          </c:tx>
          <c:invertIfNegative val="0"/>
          <c:val>
            <c:numRef>
              <c:f>'Sheet1 (2)'!$B$167:$B$172</c:f>
              <c:numCache>
                <c:formatCode>#,##0</c:formatCode>
                <c:ptCount val="6"/>
                <c:pt idx="0">
                  <c:v>3.0240000000000005</c:v>
                </c:pt>
                <c:pt idx="1">
                  <c:v>1.9359999999999997</c:v>
                </c:pt>
                <c:pt idx="2">
                  <c:v>2.1551999999999998</c:v>
                </c:pt>
                <c:pt idx="3">
                  <c:v>1.6204195152268492</c:v>
                </c:pt>
                <c:pt idx="4">
                  <c:v>1.1588195152268492</c:v>
                </c:pt>
                <c:pt idx="5">
                  <c:v>1.7884195152268489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189-46C0-94F9-3608FB17ADD6}"/>
            </c:ext>
          </c:extLst>
        </c:ser>
        <c:ser>
          <c:idx val="3"/>
          <c:order val="3"/>
          <c:tx>
            <c:v>Relocation</c:v>
          </c:tx>
          <c:invertIfNegative val="0"/>
          <c:val>
            <c:numRef>
              <c:f>'Sheet1 (2)'!$B$159:$B$164</c:f>
              <c:numCache>
                <c:formatCode>#,##0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43.875</c:v>
                </c:pt>
                <c:pt idx="4">
                  <c:v>43.875</c:v>
                </c:pt>
                <c:pt idx="5">
                  <c:v>43.875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189-46C0-94F9-3608FB17AD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87282432"/>
        <c:axId val="87283968"/>
      </c:barChart>
      <c:catAx>
        <c:axId val="87282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87283968"/>
        <c:crosses val="autoZero"/>
        <c:auto val="1"/>
        <c:lblAlgn val="ctr"/>
        <c:lblOffset val="100"/>
        <c:noMultiLvlLbl val="0"/>
      </c:catAx>
      <c:valAx>
        <c:axId val="87283968"/>
        <c:scaling>
          <c:orientation val="minMax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spPr>
          <a:ln w="9525">
            <a:noFill/>
          </a:ln>
        </c:spPr>
        <c:crossAx val="87282432"/>
        <c:crosses val="autoZero"/>
        <c:crossBetween val="between"/>
      </c:valAx>
      <c:spPr>
        <a:solidFill>
          <a:srgbClr val="FFFFFF"/>
        </a:solidFill>
        <a:effectLst>
          <a:outerShdw blurRad="304800" dist="50800" dir="1800000" algn="tl" rotWithShape="0">
            <a:prstClr val="black">
              <a:alpha val="43000"/>
            </a:prstClr>
          </a:outerShdw>
        </a:effectLst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b="0"/>
      </a:pPr>
      <a:endParaRPr lang="es-ES"/>
    </a:p>
  </c:tx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Activity concentration of Cs-137</a:t>
            </a:r>
            <a:r>
              <a:rPr lang="en-US" baseline="0"/>
              <a:t> in pathway grass-cowmilk -milk</a:t>
            </a:r>
            <a:endParaRPr lang="en-US"/>
          </a:p>
        </c:rich>
      </c:tx>
      <c:layout>
        <c:manualLayout>
          <c:xMode val="edge"/>
          <c:yMode val="edge"/>
          <c:x val="0.19722167940686247"/>
          <c:y val="1.379310344827586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629734467498134"/>
          <c:y val="0.11607602497963618"/>
          <c:w val="0.73684924420943754"/>
          <c:h val="0.74410708661417346"/>
        </c:manualLayout>
      </c:layout>
      <c:scatterChart>
        <c:scatterStyle val="lineMarker"/>
        <c:varyColors val="0"/>
        <c:ser>
          <c:idx val="0"/>
          <c:order val="0"/>
          <c:tx>
            <c:strRef>
              <c:f>[ProdGrassMilkCheeseActConc_Trillo_Cell_revMMP.xls]WFSSCE!$C$3</c:f>
              <c:strCache>
                <c:ptCount val="1"/>
                <c:pt idx="0">
                  <c:v>Grass</c:v>
                </c:pt>
              </c:strCache>
            </c:strRef>
          </c:tx>
          <c:xVal>
            <c:numRef>
              <c:f>[ProdGrassMilkCheeseActConc_Trillo_Cell_revMMP.xls]WFSSCE!$B$4:$B$78</c:f>
              <c:numCache>
                <c:formatCode>0</c:formatCode>
                <c:ptCount val="7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61</c:v>
                </c:pt>
                <c:pt idx="57">
                  <c:v>68</c:v>
                </c:pt>
                <c:pt idx="58">
                  <c:v>75</c:v>
                </c:pt>
                <c:pt idx="59">
                  <c:v>92</c:v>
                </c:pt>
                <c:pt idx="60">
                  <c:v>123</c:v>
                </c:pt>
                <c:pt idx="61">
                  <c:v>153</c:v>
                </c:pt>
                <c:pt idx="62">
                  <c:v>184</c:v>
                </c:pt>
                <c:pt idx="63">
                  <c:v>215</c:v>
                </c:pt>
                <c:pt idx="64">
                  <c:v>243</c:v>
                </c:pt>
                <c:pt idx="65">
                  <c:v>274</c:v>
                </c:pt>
                <c:pt idx="66">
                  <c:v>304</c:v>
                </c:pt>
                <c:pt idx="67">
                  <c:v>335</c:v>
                </c:pt>
                <c:pt idx="68">
                  <c:v>365</c:v>
                </c:pt>
                <c:pt idx="69">
                  <c:v>396</c:v>
                </c:pt>
                <c:pt idx="70">
                  <c:v>427</c:v>
                </c:pt>
                <c:pt idx="71">
                  <c:v>457</c:v>
                </c:pt>
                <c:pt idx="72">
                  <c:v>488</c:v>
                </c:pt>
                <c:pt idx="73">
                  <c:v>518</c:v>
                </c:pt>
                <c:pt idx="74">
                  <c:v>549</c:v>
                </c:pt>
              </c:numCache>
            </c:numRef>
          </c:xVal>
          <c:yVal>
            <c:numRef>
              <c:f>[ProdGrassMilkCheeseActConc_Trillo_Cell_revMMP.xls]WFSSCE!$C$4:$C$78</c:f>
              <c:numCache>
                <c:formatCode>0.00E+00</c:formatCode>
                <c:ptCount val="75"/>
                <c:pt idx="0">
                  <c:v>530740574.08138919</c:v>
                </c:pt>
                <c:pt idx="1">
                  <c:v>512927375.09057784</c:v>
                </c:pt>
                <c:pt idx="2">
                  <c:v>495627203.11839545</c:v>
                </c:pt>
                <c:pt idx="3">
                  <c:v>478909996.5592984</c:v>
                </c:pt>
                <c:pt idx="4">
                  <c:v>462756739.56089854</c:v>
                </c:pt>
                <c:pt idx="5">
                  <c:v>447148408.40814394</c:v>
                </c:pt>
                <c:pt idx="6">
                  <c:v>432066687.02572417</c:v>
                </c:pt>
                <c:pt idx="7">
                  <c:v>417493632.81485885</c:v>
                </c:pt>
                <c:pt idx="8">
                  <c:v>403412219.17709988</c:v>
                </c:pt>
                <c:pt idx="9">
                  <c:v>389805785.12786591</c:v>
                </c:pt>
                <c:pt idx="10">
                  <c:v>376658381.25364834</c:v>
                </c:pt>
                <c:pt idx="11">
                  <c:v>363954427.6861375</c:v>
                </c:pt>
                <c:pt idx="12">
                  <c:v>351679063.99076104</c:v>
                </c:pt>
                <c:pt idx="13">
                  <c:v>339817838.59146351</c:v>
                </c:pt>
                <c:pt idx="14">
                  <c:v>328356614.41874152</c:v>
                </c:pt>
                <c:pt idx="15">
                  <c:v>317282060.32613075</c:v>
                </c:pt>
                <c:pt idx="16">
                  <c:v>306581061.39042091</c:v>
                </c:pt>
                <c:pt idx="17">
                  <c:v>296240994.10488921</c:v>
                </c:pt>
                <c:pt idx="18">
                  <c:v>286249749.9672913</c:v>
                </c:pt>
                <c:pt idx="19">
                  <c:v>276595554.63859427</c:v>
                </c:pt>
                <c:pt idx="20">
                  <c:v>267266987.59963572</c:v>
                </c:pt>
                <c:pt idx="21">
                  <c:v>258253052.91509831</c:v>
                </c:pt>
                <c:pt idx="22">
                  <c:v>249543210.684165</c:v>
                </c:pt>
                <c:pt idx="23">
                  <c:v>241127164.74859598</c:v>
                </c:pt>
                <c:pt idx="24">
                  <c:v>232994957.04469523</c:v>
                </c:pt>
                <c:pt idx="25">
                  <c:v>225137101.26859361</c:v>
                </c:pt>
                <c:pt idx="26">
                  <c:v>218853433.34222341</c:v>
                </c:pt>
                <c:pt idx="27">
                  <c:v>212745212.89577508</c:v>
                </c:pt>
                <c:pt idx="28">
                  <c:v>206807519.4742457</c:v>
                </c:pt>
                <c:pt idx="29">
                  <c:v>201035569.43298241</c:v>
                </c:pt>
                <c:pt idx="30">
                  <c:v>195424734.80807555</c:v>
                </c:pt>
                <c:pt idx="31">
                  <c:v>189970574.76701361</c:v>
                </c:pt>
                <c:pt idx="32">
                  <c:v>184668623.31676093</c:v>
                </c:pt>
                <c:pt idx="33">
                  <c:v>179514703.8103098</c:v>
                </c:pt>
                <c:pt idx="34">
                  <c:v>174504639.60065216</c:v>
                </c:pt>
                <c:pt idx="35">
                  <c:v>169634480.48549747</c:v>
                </c:pt>
                <c:pt idx="36">
                  <c:v>164900213.36124471</c:v>
                </c:pt>
                <c:pt idx="37">
                  <c:v>160298139.6308448</c:v>
                </c:pt>
                <c:pt idx="38">
                  <c:v>155824472.63541394</c:v>
                </c:pt>
                <c:pt idx="39">
                  <c:v>151475740.22262034</c:v>
                </c:pt>
                <c:pt idx="40">
                  <c:v>147248369.59803548</c:v>
                </c:pt>
                <c:pt idx="41">
                  <c:v>143139026.99221033</c:v>
                </c:pt>
                <c:pt idx="42">
                  <c:v>139144378.63569573</c:v>
                </c:pt>
                <c:pt idx="43">
                  <c:v>135261229.14192545</c:v>
                </c:pt>
                <c:pt idx="44">
                  <c:v>131486496.34669189</c:v>
                </c:pt>
                <c:pt idx="45">
                  <c:v>127817098.08578733</c:v>
                </c:pt>
                <c:pt idx="46">
                  <c:v>124250140.8989352</c:v>
                </c:pt>
                <c:pt idx="47">
                  <c:v>120782731.32585895</c:v>
                </c:pt>
                <c:pt idx="48">
                  <c:v>117412126.86942695</c:v>
                </c:pt>
                <c:pt idx="49">
                  <c:v>114135610.19303155</c:v>
                </c:pt>
                <c:pt idx="50">
                  <c:v>110950539.44163765</c:v>
                </c:pt>
                <c:pt idx="51">
                  <c:v>107854360.82204464</c:v>
                </c:pt>
                <c:pt idx="52">
                  <c:v>104844602.31275538</c:v>
                </c:pt>
                <c:pt idx="53">
                  <c:v>101918854.79358308</c:v>
                </c:pt>
                <c:pt idx="54">
                  <c:v>99074753.175258145</c:v>
                </c:pt>
                <c:pt idx="55">
                  <c:v>96310051.881000772</c:v>
                </c:pt>
                <c:pt idx="56">
                  <c:v>81269002.485859782</c:v>
                </c:pt>
                <c:pt idx="57">
                  <c:v>66663909.492562555</c:v>
                </c:pt>
                <c:pt idx="58">
                  <c:v>54684027.847668111</c:v>
                </c:pt>
                <c:pt idx="59">
                  <c:v>12610745.619552745</c:v>
                </c:pt>
                <c:pt idx="60">
                  <c:v>2135360.7107093255</c:v>
                </c:pt>
                <c:pt idx="61">
                  <c:v>637917.33446891163</c:v>
                </c:pt>
                <c:pt idx="62">
                  <c:v>265685.58182454051</c:v>
                </c:pt>
                <c:pt idx="63">
                  <c:v>18666.368776544354</c:v>
                </c:pt>
                <c:pt idx="64">
                  <c:v>4048.2426317405047</c:v>
                </c:pt>
                <c:pt idx="65">
                  <c:v>1322.1290112165616</c:v>
                </c:pt>
                <c:pt idx="66">
                  <c:v>638.98296129304947</c:v>
                </c:pt>
                <c:pt idx="67">
                  <c:v>436.38027804895233</c:v>
                </c:pt>
                <c:pt idx="68">
                  <c:v>368.39576733937525</c:v>
                </c:pt>
                <c:pt idx="69">
                  <c:v>340.89439844960845</c:v>
                </c:pt>
                <c:pt idx="70">
                  <c:v>325.02522342545444</c:v>
                </c:pt>
                <c:pt idx="71">
                  <c:v>312.39139695633133</c:v>
                </c:pt>
                <c:pt idx="72">
                  <c:v>304.75024405708422</c:v>
                </c:pt>
                <c:pt idx="73">
                  <c:v>297.86677675444332</c:v>
                </c:pt>
                <c:pt idx="74">
                  <c:v>291.00633526272617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3A1-46AE-ADDB-2565A52D1208}"/>
            </c:ext>
          </c:extLst>
        </c:ser>
        <c:ser>
          <c:idx val="1"/>
          <c:order val="1"/>
          <c:tx>
            <c:strRef>
              <c:f>[ProdGrassMilkCheeseActConc_Trillo_Cell_revMMP.xls]WFSSCE!$D$3</c:f>
              <c:strCache>
                <c:ptCount val="1"/>
                <c:pt idx="0">
                  <c:v>Cow milk</c:v>
                </c:pt>
              </c:strCache>
            </c:strRef>
          </c:tx>
          <c:xVal>
            <c:numRef>
              <c:f>[ProdGrassMilkCheeseActConc_Trillo_Cell_revMMP.xls]WFSSCE!$B$4:$B$78</c:f>
              <c:numCache>
                <c:formatCode>0</c:formatCode>
                <c:ptCount val="7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61</c:v>
                </c:pt>
                <c:pt idx="57">
                  <c:v>68</c:v>
                </c:pt>
                <c:pt idx="58">
                  <c:v>75</c:v>
                </c:pt>
                <c:pt idx="59">
                  <c:v>92</c:v>
                </c:pt>
                <c:pt idx="60">
                  <c:v>123</c:v>
                </c:pt>
                <c:pt idx="61">
                  <c:v>153</c:v>
                </c:pt>
                <c:pt idx="62">
                  <c:v>184</c:v>
                </c:pt>
                <c:pt idx="63">
                  <c:v>215</c:v>
                </c:pt>
                <c:pt idx="64">
                  <c:v>243</c:v>
                </c:pt>
                <c:pt idx="65">
                  <c:v>274</c:v>
                </c:pt>
                <c:pt idx="66">
                  <c:v>304</c:v>
                </c:pt>
                <c:pt idx="67">
                  <c:v>335</c:v>
                </c:pt>
                <c:pt idx="68">
                  <c:v>365</c:v>
                </c:pt>
                <c:pt idx="69">
                  <c:v>396</c:v>
                </c:pt>
                <c:pt idx="70">
                  <c:v>427</c:v>
                </c:pt>
                <c:pt idx="71">
                  <c:v>457</c:v>
                </c:pt>
                <c:pt idx="72">
                  <c:v>488</c:v>
                </c:pt>
                <c:pt idx="73">
                  <c:v>518</c:v>
                </c:pt>
                <c:pt idx="74">
                  <c:v>549</c:v>
                </c:pt>
              </c:numCache>
            </c:numRef>
          </c:xVal>
          <c:yVal>
            <c:numRef>
              <c:f>[ProdGrassMilkCheeseActConc_Trillo_Cell_revMMP.xls]WFSSCE!$D$4:$D$78</c:f>
              <c:numCache>
                <c:formatCode>0</c:formatCode>
                <c:ptCount val="75"/>
                <c:pt idx="0">
                  <c:v>0</c:v>
                </c:pt>
                <c:pt idx="1">
                  <c:v>77088.123006028472</c:v>
                </c:pt>
                <c:pt idx="2">
                  <c:v>120960.24196876069</c:v>
                </c:pt>
                <c:pt idx="3">
                  <c:v>144840.598644351</c:v>
                </c:pt>
                <c:pt idx="4">
                  <c:v>156331.85819276981</c:v>
                </c:pt>
                <c:pt idx="5">
                  <c:v>160209.96771904756</c:v>
                </c:pt>
                <c:pt idx="6">
                  <c:v>159471.75007799768</c:v>
                </c:pt>
                <c:pt idx="7">
                  <c:v>155994.41625067935</c:v>
                </c:pt>
                <c:pt idx="8">
                  <c:v>150950.98132334292</c:v>
                </c:pt>
                <c:pt idx="9">
                  <c:v>145071.32065075176</c:v>
                </c:pt>
                <c:pt idx="10">
                  <c:v>138807.01060264485</c:v>
                </c:pt>
                <c:pt idx="11">
                  <c:v>132434.73045530485</c:v>
                </c:pt>
                <c:pt idx="12">
                  <c:v>126121.47532507399</c:v>
                </c:pt>
                <c:pt idx="13">
                  <c:v>119965.72507598481</c:v>
                </c:pt>
                <c:pt idx="14">
                  <c:v>114022.87610580506</c:v>
                </c:pt>
                <c:pt idx="15">
                  <c:v>108321.89053662366</c:v>
                </c:pt>
                <c:pt idx="16">
                  <c:v>102875.1795832411</c:v>
                </c:pt>
                <c:pt idx="17">
                  <c:v>97685.176740101873</c:v>
                </c:pt>
                <c:pt idx="18">
                  <c:v>92748.257319196462</c:v>
                </c:pt>
                <c:pt idx="19">
                  <c:v>88057.305609790463</c:v>
                </c:pt>
                <c:pt idx="20">
                  <c:v>83603.248097864373</c:v>
                </c:pt>
                <c:pt idx="21">
                  <c:v>79376.036299088169</c:v>
                </c:pt>
                <c:pt idx="22">
                  <c:v>75365.228595942113</c:v>
                </c:pt>
                <c:pt idx="23">
                  <c:v>71560.35192025124</c:v>
                </c:pt>
                <c:pt idx="24">
                  <c:v>67951.173015086257</c:v>
                </c:pt>
                <c:pt idx="25">
                  <c:v>64527.765267406059</c:v>
                </c:pt>
                <c:pt idx="26">
                  <c:v>61280.55195270828</c:v>
                </c:pt>
                <c:pt idx="27">
                  <c:v>58200.443831645898</c:v>
                </c:pt>
                <c:pt idx="28">
                  <c:v>55278.733004065944</c:v>
                </c:pt>
                <c:pt idx="29">
                  <c:v>52507.175466979323</c:v>
                </c:pt>
                <c:pt idx="30">
                  <c:v>49877.924281918633</c:v>
                </c:pt>
                <c:pt idx="31">
                  <c:v>47383.549231597593</c:v>
                </c:pt>
                <c:pt idx="32">
                  <c:v>45017.001437923966</c:v>
                </c:pt>
                <c:pt idx="33">
                  <c:v>42770.400152975992</c:v>
                </c:pt>
                <c:pt idx="34">
                  <c:v>40637.871180632428</c:v>
                </c:pt>
                <c:pt idx="35">
                  <c:v>38613.704654445377</c:v>
                </c:pt>
                <c:pt idx="36">
                  <c:v>36692.410076286717</c:v>
                </c:pt>
                <c:pt idx="37">
                  <c:v>34868.72024768019</c:v>
                </c:pt>
                <c:pt idx="38">
                  <c:v>33137.632941919444</c:v>
                </c:pt>
                <c:pt idx="39">
                  <c:v>31494.371590748975</c:v>
                </c:pt>
                <c:pt idx="40">
                  <c:v>29934.415162486664</c:v>
                </c:pt>
                <c:pt idx="41">
                  <c:v>28453.470642700435</c:v>
                </c:pt>
                <c:pt idx="42">
                  <c:v>27047.445514884963</c:v>
                </c:pt>
                <c:pt idx="43">
                  <c:v>25712.492184512193</c:v>
                </c:pt>
                <c:pt idx="44">
                  <c:v>24444.940360122586</c:v>
                </c:pt>
                <c:pt idx="45">
                  <c:v>23241.318675650651</c:v>
                </c:pt>
                <c:pt idx="46">
                  <c:v>22098.337392564561</c:v>
                </c:pt>
                <c:pt idx="47">
                  <c:v>21012.881323468733</c:v>
                </c:pt>
                <c:pt idx="48">
                  <c:v>19981.996858708564</c:v>
                </c:pt>
                <c:pt idx="49">
                  <c:v>19002.886855638975</c:v>
                </c:pt>
                <c:pt idx="50">
                  <c:v>18072.898844628737</c:v>
                </c:pt>
                <c:pt idx="51">
                  <c:v>17189.518345796176</c:v>
                </c:pt>
                <c:pt idx="52">
                  <c:v>16350.360220079105</c:v>
                </c:pt>
                <c:pt idx="53">
                  <c:v>15553.174566232567</c:v>
                </c:pt>
                <c:pt idx="54">
                  <c:v>14795.815270173709</c:v>
                </c:pt>
                <c:pt idx="55">
                  <c:v>14076.255730309373</c:v>
                </c:pt>
                <c:pt idx="56">
                  <c:v>11679.431177160282</c:v>
                </c:pt>
                <c:pt idx="57">
                  <c:v>8419.0494731386261</c:v>
                </c:pt>
                <c:pt idx="58">
                  <c:v>5852.7086405014006</c:v>
                </c:pt>
                <c:pt idx="59">
                  <c:v>3287.2944227924154</c:v>
                </c:pt>
                <c:pt idx="60">
                  <c:v>1129.8287763430687</c:v>
                </c:pt>
                <c:pt idx="61">
                  <c:v>254.80220053944163</c:v>
                </c:pt>
                <c:pt idx="62">
                  <c:v>48.637958613453847</c:v>
                </c:pt>
                <c:pt idx="63">
                  <c:v>8.5437033586783677</c:v>
                </c:pt>
                <c:pt idx="64">
                  <c:v>3.2835415733630571</c:v>
                </c:pt>
                <c:pt idx="65">
                  <c:v>6.0724779562357831</c:v>
                </c:pt>
                <c:pt idx="66">
                  <c:v>16.250651814828608</c:v>
                </c:pt>
                <c:pt idx="67">
                  <c:v>49.325890588202725</c:v>
                </c:pt>
                <c:pt idx="68">
                  <c:v>91.996071655914733</c:v>
                </c:pt>
                <c:pt idx="69">
                  <c:v>91.822279266721665</c:v>
                </c:pt>
                <c:pt idx="70">
                  <c:v>90.118919644834037</c:v>
                </c:pt>
                <c:pt idx="71">
                  <c:v>85.476649618314866</c:v>
                </c:pt>
                <c:pt idx="72">
                  <c:v>67.425396687113803</c:v>
                </c:pt>
                <c:pt idx="73">
                  <c:v>36.5395245101246</c:v>
                </c:pt>
                <c:pt idx="74">
                  <c:v>7.9433901573287589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3A1-46AE-ADDB-2565A52D1208}"/>
            </c:ext>
          </c:extLst>
        </c:ser>
        <c:ser>
          <c:idx val="3"/>
          <c:order val="2"/>
          <c:tx>
            <c:strRef>
              <c:f>[ProdGrassMilkCheeseActConc_Trillo_Cell_revMMP.xls]WFSSCE!$F$3</c:f>
              <c:strCache>
                <c:ptCount val="1"/>
                <c:pt idx="0">
                  <c:v>Queso</c:v>
                </c:pt>
              </c:strCache>
            </c:strRef>
          </c:tx>
          <c:xVal>
            <c:numRef>
              <c:f>[ProdGrassMilkCheeseActConc_Trillo_Cell_revMMP.xls]WFSSCE!$B$4:$B$78</c:f>
              <c:numCache>
                <c:formatCode>0</c:formatCode>
                <c:ptCount val="7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61</c:v>
                </c:pt>
                <c:pt idx="57">
                  <c:v>68</c:v>
                </c:pt>
                <c:pt idx="58">
                  <c:v>75</c:v>
                </c:pt>
                <c:pt idx="59">
                  <c:v>92</c:v>
                </c:pt>
                <c:pt idx="60">
                  <c:v>123</c:v>
                </c:pt>
                <c:pt idx="61">
                  <c:v>153</c:v>
                </c:pt>
                <c:pt idx="62">
                  <c:v>184</c:v>
                </c:pt>
                <c:pt idx="63">
                  <c:v>215</c:v>
                </c:pt>
                <c:pt idx="64">
                  <c:v>243</c:v>
                </c:pt>
                <c:pt idx="65">
                  <c:v>274</c:v>
                </c:pt>
                <c:pt idx="66">
                  <c:v>304</c:v>
                </c:pt>
                <c:pt idx="67">
                  <c:v>335</c:v>
                </c:pt>
                <c:pt idx="68">
                  <c:v>365</c:v>
                </c:pt>
                <c:pt idx="69">
                  <c:v>396</c:v>
                </c:pt>
                <c:pt idx="70">
                  <c:v>427</c:v>
                </c:pt>
                <c:pt idx="71">
                  <c:v>457</c:v>
                </c:pt>
                <c:pt idx="72">
                  <c:v>488</c:v>
                </c:pt>
                <c:pt idx="73">
                  <c:v>518</c:v>
                </c:pt>
                <c:pt idx="74">
                  <c:v>549</c:v>
                </c:pt>
              </c:numCache>
            </c:numRef>
          </c:xVal>
          <c:yVal>
            <c:numRef>
              <c:f>[ProdGrassMilkCheeseActConc_Trillo_Cell_revMMP.xls]WFSSCE!$F$4:$F$78</c:f>
              <c:numCache>
                <c:formatCode>0</c:formatCode>
                <c:ptCount val="7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562293.48713542393</c:v>
                </c:pt>
                <c:pt idx="32">
                  <c:v>883986.31707795733</c:v>
                </c:pt>
                <c:pt idx="33">
                  <c:v>1059151.6059962565</c:v>
                </c:pt>
                <c:pt idx="34">
                  <c:v>1143508.9464533727</c:v>
                </c:pt>
                <c:pt idx="35">
                  <c:v>1172061.5416985366</c:v>
                </c:pt>
                <c:pt idx="36">
                  <c:v>1166773.703729796</c:v>
                </c:pt>
                <c:pt idx="37">
                  <c:v>1141404.0327288101</c:v>
                </c:pt>
                <c:pt idx="38">
                  <c:v>1104549.683229001</c:v>
                </c:pt>
                <c:pt idx="39">
                  <c:v>1061560.9620629617</c:v>
                </c:pt>
                <c:pt idx="40">
                  <c:v>1015747.1857953742</c:v>
                </c:pt>
                <c:pt idx="41">
                  <c:v>969137.07893862866</c:v>
                </c:pt>
                <c:pt idx="42">
                  <c:v>922954.93687224516</c:v>
                </c:pt>
                <c:pt idx="43">
                  <c:v>877922.1589994164</c:v>
                </c:pt>
                <c:pt idx="44">
                  <c:v>834445.44160493976</c:v>
                </c:pt>
                <c:pt idx="45">
                  <c:v>792737.27317787474</c:v>
                </c:pt>
                <c:pt idx="46">
                  <c:v>752888.97855820134</c:v>
                </c:pt>
                <c:pt idx="47">
                  <c:v>714918.44530605269</c:v>
                </c:pt>
                <c:pt idx="48">
                  <c:v>678799.29418439639</c:v>
                </c:pt>
                <c:pt idx="49">
                  <c:v>644479.59229886672</c:v>
                </c:pt>
                <c:pt idx="50">
                  <c:v>611893.01808035269</c:v>
                </c:pt>
                <c:pt idx="51">
                  <c:v>580966.17356232763</c:v>
                </c:pt>
                <c:pt idx="52">
                  <c:v>551622.83021929907</c:v>
                </c:pt>
                <c:pt idx="53">
                  <c:v>523786.09119935194</c:v>
                </c:pt>
                <c:pt idx="54">
                  <c:v>497381.14325647632</c:v>
                </c:pt>
                <c:pt idx="55">
                  <c:v>472335.5319438015</c:v>
                </c:pt>
                <c:pt idx="56">
                  <c:v>346911.3176440692</c:v>
                </c:pt>
                <c:pt idx="57">
                  <c:v>242677.6191476621</c:v>
                </c:pt>
                <c:pt idx="58">
                  <c:v>170258.80980027578</c:v>
                </c:pt>
                <c:pt idx="59">
                  <c:v>82227.325178388157</c:v>
                </c:pt>
                <c:pt idx="60">
                  <c:v>23691.137740031398</c:v>
                </c:pt>
                <c:pt idx="61">
                  <c:v>8394.820674654291</c:v>
                </c:pt>
                <c:pt idx="62">
                  <c:v>1880.9737767582176</c:v>
                </c:pt>
                <c:pt idx="63">
                  <c:v>360.5494460910611</c:v>
                </c:pt>
                <c:pt idx="64">
                  <c:v>83.335512601648531</c:v>
                </c:pt>
                <c:pt idx="65">
                  <c:v>26.403752817978706</c:v>
                </c:pt>
                <c:pt idx="66">
                  <c:v>51.605721062881173</c:v>
                </c:pt>
                <c:pt idx="67">
                  <c:v>150.44137849479679</c:v>
                </c:pt>
                <c:pt idx="68">
                  <c:v>428.75754343964496</c:v>
                </c:pt>
                <c:pt idx="69">
                  <c:v>799.87759405003919</c:v>
                </c:pt>
                <c:pt idx="70">
                  <c:v>798.0839238718022</c:v>
                </c:pt>
                <c:pt idx="71">
                  <c:v>783.88784507658875</c:v>
                </c:pt>
                <c:pt idx="72">
                  <c:v>738.49468200871559</c:v>
                </c:pt>
                <c:pt idx="73">
                  <c:v>586.68976035858805</c:v>
                </c:pt>
                <c:pt idx="74">
                  <c:v>309.85134376069323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03A1-46AE-ADDB-2565A52D1208}"/>
            </c:ext>
          </c:extLst>
        </c:ser>
        <c:ser>
          <c:idx val="4"/>
          <c:order val="3"/>
          <c:tx>
            <c:strRef>
              <c:f>[ProdGrassMilkCheeseActConc_Trillo_Cell_revMMP.xls]WFSSCE!$G$3</c:f>
              <c:strCache>
                <c:ptCount val="1"/>
                <c:pt idx="0">
                  <c:v>MPL_leche</c:v>
                </c:pt>
              </c:strCache>
            </c:strRef>
          </c:tx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</c:spPr>
          <c:marker>
            <c:symbol val="none"/>
          </c:marker>
          <c:xVal>
            <c:numRef>
              <c:f>[ProdGrassMilkCheeseActConc_Trillo_Cell_revMMP.xls]WFSSCE!$B$4:$B$78</c:f>
              <c:numCache>
                <c:formatCode>0</c:formatCode>
                <c:ptCount val="7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61</c:v>
                </c:pt>
                <c:pt idx="57">
                  <c:v>68</c:v>
                </c:pt>
                <c:pt idx="58">
                  <c:v>75</c:v>
                </c:pt>
                <c:pt idx="59">
                  <c:v>92</c:v>
                </c:pt>
                <c:pt idx="60">
                  <c:v>123</c:v>
                </c:pt>
                <c:pt idx="61">
                  <c:v>153</c:v>
                </c:pt>
                <c:pt idx="62">
                  <c:v>184</c:v>
                </c:pt>
                <c:pt idx="63">
                  <c:v>215</c:v>
                </c:pt>
                <c:pt idx="64">
                  <c:v>243</c:v>
                </c:pt>
                <c:pt idx="65">
                  <c:v>274</c:v>
                </c:pt>
                <c:pt idx="66">
                  <c:v>304</c:v>
                </c:pt>
                <c:pt idx="67">
                  <c:v>335</c:v>
                </c:pt>
                <c:pt idx="68">
                  <c:v>365</c:v>
                </c:pt>
                <c:pt idx="69">
                  <c:v>396</c:v>
                </c:pt>
                <c:pt idx="70">
                  <c:v>427</c:v>
                </c:pt>
                <c:pt idx="71">
                  <c:v>457</c:v>
                </c:pt>
                <c:pt idx="72">
                  <c:v>488</c:v>
                </c:pt>
                <c:pt idx="73">
                  <c:v>518</c:v>
                </c:pt>
                <c:pt idx="74">
                  <c:v>549</c:v>
                </c:pt>
              </c:numCache>
            </c:numRef>
          </c:xVal>
          <c:yVal>
            <c:numRef>
              <c:f>[ProdGrassMilkCheeseActConc_Trillo_Cell_revMMP.xls]WFSSCE!$G$4:$G$78</c:f>
              <c:numCache>
                <c:formatCode>0</c:formatCode>
                <c:ptCount val="75"/>
                <c:pt idx="0">
                  <c:v>1000</c:v>
                </c:pt>
                <c:pt idx="1">
                  <c:v>1000</c:v>
                </c:pt>
                <c:pt idx="2">
                  <c:v>1000</c:v>
                </c:pt>
                <c:pt idx="3">
                  <c:v>1000</c:v>
                </c:pt>
                <c:pt idx="4">
                  <c:v>1000</c:v>
                </c:pt>
                <c:pt idx="5">
                  <c:v>1000</c:v>
                </c:pt>
                <c:pt idx="6">
                  <c:v>1000</c:v>
                </c:pt>
                <c:pt idx="7">
                  <c:v>1000</c:v>
                </c:pt>
                <c:pt idx="8">
                  <c:v>1000</c:v>
                </c:pt>
                <c:pt idx="9">
                  <c:v>1000</c:v>
                </c:pt>
                <c:pt idx="10">
                  <c:v>1000</c:v>
                </c:pt>
                <c:pt idx="11">
                  <c:v>1000</c:v>
                </c:pt>
                <c:pt idx="12">
                  <c:v>1000</c:v>
                </c:pt>
                <c:pt idx="13">
                  <c:v>1000</c:v>
                </c:pt>
                <c:pt idx="14">
                  <c:v>1000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  <c:pt idx="22">
                  <c:v>1000</c:v>
                </c:pt>
                <c:pt idx="23">
                  <c:v>1000</c:v>
                </c:pt>
                <c:pt idx="24">
                  <c:v>1000</c:v>
                </c:pt>
                <c:pt idx="25">
                  <c:v>1000</c:v>
                </c:pt>
                <c:pt idx="26">
                  <c:v>1000</c:v>
                </c:pt>
                <c:pt idx="27">
                  <c:v>1000</c:v>
                </c:pt>
                <c:pt idx="28">
                  <c:v>1000</c:v>
                </c:pt>
                <c:pt idx="29">
                  <c:v>1000</c:v>
                </c:pt>
                <c:pt idx="30">
                  <c:v>1000</c:v>
                </c:pt>
                <c:pt idx="31">
                  <c:v>1000</c:v>
                </c:pt>
                <c:pt idx="32">
                  <c:v>1000</c:v>
                </c:pt>
                <c:pt idx="33">
                  <c:v>1000</c:v>
                </c:pt>
                <c:pt idx="34">
                  <c:v>1000</c:v>
                </c:pt>
                <c:pt idx="35">
                  <c:v>1000</c:v>
                </c:pt>
                <c:pt idx="36">
                  <c:v>1000</c:v>
                </c:pt>
                <c:pt idx="37">
                  <c:v>1000</c:v>
                </c:pt>
                <c:pt idx="38">
                  <c:v>1000</c:v>
                </c:pt>
                <c:pt idx="39">
                  <c:v>1000</c:v>
                </c:pt>
                <c:pt idx="40">
                  <c:v>1000</c:v>
                </c:pt>
                <c:pt idx="41">
                  <c:v>1000</c:v>
                </c:pt>
                <c:pt idx="42">
                  <c:v>1000</c:v>
                </c:pt>
                <c:pt idx="43">
                  <c:v>1000</c:v>
                </c:pt>
                <c:pt idx="44">
                  <c:v>1000</c:v>
                </c:pt>
                <c:pt idx="45">
                  <c:v>1000</c:v>
                </c:pt>
                <c:pt idx="46">
                  <c:v>1000</c:v>
                </c:pt>
                <c:pt idx="47">
                  <c:v>1000</c:v>
                </c:pt>
                <c:pt idx="48">
                  <c:v>1000</c:v>
                </c:pt>
                <c:pt idx="49">
                  <c:v>1000</c:v>
                </c:pt>
                <c:pt idx="50">
                  <c:v>1000</c:v>
                </c:pt>
                <c:pt idx="51">
                  <c:v>1000</c:v>
                </c:pt>
                <c:pt idx="52">
                  <c:v>1000</c:v>
                </c:pt>
                <c:pt idx="53">
                  <c:v>1000</c:v>
                </c:pt>
                <c:pt idx="54">
                  <c:v>1000</c:v>
                </c:pt>
                <c:pt idx="55">
                  <c:v>1000</c:v>
                </c:pt>
                <c:pt idx="56">
                  <c:v>1000</c:v>
                </c:pt>
                <c:pt idx="57">
                  <c:v>1000</c:v>
                </c:pt>
                <c:pt idx="58">
                  <c:v>1000</c:v>
                </c:pt>
                <c:pt idx="59">
                  <c:v>1000</c:v>
                </c:pt>
                <c:pt idx="60">
                  <c:v>1000</c:v>
                </c:pt>
                <c:pt idx="61">
                  <c:v>1000</c:v>
                </c:pt>
                <c:pt idx="62">
                  <c:v>1000</c:v>
                </c:pt>
                <c:pt idx="63">
                  <c:v>1000</c:v>
                </c:pt>
                <c:pt idx="64">
                  <c:v>1000</c:v>
                </c:pt>
                <c:pt idx="65">
                  <c:v>1000</c:v>
                </c:pt>
                <c:pt idx="66">
                  <c:v>1000</c:v>
                </c:pt>
                <c:pt idx="67">
                  <c:v>1000</c:v>
                </c:pt>
                <c:pt idx="68">
                  <c:v>1000</c:v>
                </c:pt>
                <c:pt idx="69">
                  <c:v>1000</c:v>
                </c:pt>
                <c:pt idx="70">
                  <c:v>1000</c:v>
                </c:pt>
                <c:pt idx="71">
                  <c:v>1000</c:v>
                </c:pt>
                <c:pt idx="72">
                  <c:v>1000</c:v>
                </c:pt>
                <c:pt idx="73">
                  <c:v>1000</c:v>
                </c:pt>
                <c:pt idx="74">
                  <c:v>1000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03A1-46AE-ADDB-2565A52D1208}"/>
            </c:ext>
          </c:extLst>
        </c:ser>
        <c:ser>
          <c:idx val="5"/>
          <c:order val="4"/>
          <c:tx>
            <c:strRef>
              <c:f>[ProdGrassMilkCheeseActConc_Trillo_Cell_revMMP.xls]WFSSCE!$H$3</c:f>
              <c:strCache>
                <c:ptCount val="1"/>
                <c:pt idx="0">
                  <c:v>MPL_gral</c:v>
                </c:pt>
              </c:strCache>
            </c:strRef>
          </c:tx>
          <c:marker>
            <c:symbol val="none"/>
          </c:marker>
          <c:xVal>
            <c:numRef>
              <c:f>[ProdGrassMilkCheeseActConc_Trillo_Cell_revMMP.xls]WFSSCE!$B$4:$B$78</c:f>
              <c:numCache>
                <c:formatCode>0</c:formatCode>
                <c:ptCount val="7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61</c:v>
                </c:pt>
                <c:pt idx="57">
                  <c:v>68</c:v>
                </c:pt>
                <c:pt idx="58">
                  <c:v>75</c:v>
                </c:pt>
                <c:pt idx="59">
                  <c:v>92</c:v>
                </c:pt>
                <c:pt idx="60">
                  <c:v>123</c:v>
                </c:pt>
                <c:pt idx="61">
                  <c:v>153</c:v>
                </c:pt>
                <c:pt idx="62">
                  <c:v>184</c:v>
                </c:pt>
                <c:pt idx="63">
                  <c:v>215</c:v>
                </c:pt>
                <c:pt idx="64">
                  <c:v>243</c:v>
                </c:pt>
                <c:pt idx="65">
                  <c:v>274</c:v>
                </c:pt>
                <c:pt idx="66">
                  <c:v>304</c:v>
                </c:pt>
                <c:pt idx="67">
                  <c:v>335</c:v>
                </c:pt>
                <c:pt idx="68">
                  <c:v>365</c:v>
                </c:pt>
                <c:pt idx="69">
                  <c:v>396</c:v>
                </c:pt>
                <c:pt idx="70">
                  <c:v>427</c:v>
                </c:pt>
                <c:pt idx="71">
                  <c:v>457</c:v>
                </c:pt>
                <c:pt idx="72">
                  <c:v>488</c:v>
                </c:pt>
                <c:pt idx="73">
                  <c:v>518</c:v>
                </c:pt>
                <c:pt idx="74">
                  <c:v>549</c:v>
                </c:pt>
              </c:numCache>
            </c:numRef>
          </c:xVal>
          <c:yVal>
            <c:numRef>
              <c:f>[ProdGrassMilkCheeseActConc_Trillo_Cell_revMMP.xls]WFSSCE!$H$4:$H$78</c:f>
              <c:numCache>
                <c:formatCode>0</c:formatCode>
                <c:ptCount val="75"/>
                <c:pt idx="0">
                  <c:v>1250</c:v>
                </c:pt>
                <c:pt idx="1">
                  <c:v>1250</c:v>
                </c:pt>
                <c:pt idx="2">
                  <c:v>1250</c:v>
                </c:pt>
                <c:pt idx="3">
                  <c:v>1250</c:v>
                </c:pt>
                <c:pt idx="4">
                  <c:v>1250</c:v>
                </c:pt>
                <c:pt idx="5">
                  <c:v>1250</c:v>
                </c:pt>
                <c:pt idx="6">
                  <c:v>1250</c:v>
                </c:pt>
                <c:pt idx="7">
                  <c:v>1250</c:v>
                </c:pt>
                <c:pt idx="8">
                  <c:v>1250</c:v>
                </c:pt>
                <c:pt idx="9">
                  <c:v>1250</c:v>
                </c:pt>
                <c:pt idx="10">
                  <c:v>1250</c:v>
                </c:pt>
                <c:pt idx="11">
                  <c:v>1250</c:v>
                </c:pt>
                <c:pt idx="12">
                  <c:v>1250</c:v>
                </c:pt>
                <c:pt idx="13">
                  <c:v>1250</c:v>
                </c:pt>
                <c:pt idx="14">
                  <c:v>1250</c:v>
                </c:pt>
                <c:pt idx="15">
                  <c:v>1250</c:v>
                </c:pt>
                <c:pt idx="16">
                  <c:v>1250</c:v>
                </c:pt>
                <c:pt idx="17">
                  <c:v>1250</c:v>
                </c:pt>
                <c:pt idx="18">
                  <c:v>1250</c:v>
                </c:pt>
                <c:pt idx="19">
                  <c:v>1250</c:v>
                </c:pt>
                <c:pt idx="20">
                  <c:v>1250</c:v>
                </c:pt>
                <c:pt idx="21">
                  <c:v>1250</c:v>
                </c:pt>
                <c:pt idx="22">
                  <c:v>1250</c:v>
                </c:pt>
                <c:pt idx="23">
                  <c:v>1250</c:v>
                </c:pt>
                <c:pt idx="24">
                  <c:v>1250</c:v>
                </c:pt>
                <c:pt idx="25">
                  <c:v>1250</c:v>
                </c:pt>
                <c:pt idx="26">
                  <c:v>1250</c:v>
                </c:pt>
                <c:pt idx="27">
                  <c:v>1250</c:v>
                </c:pt>
                <c:pt idx="28">
                  <c:v>1250</c:v>
                </c:pt>
                <c:pt idx="29">
                  <c:v>1250</c:v>
                </c:pt>
                <c:pt idx="30">
                  <c:v>1250</c:v>
                </c:pt>
                <c:pt idx="31">
                  <c:v>1250</c:v>
                </c:pt>
                <c:pt idx="32">
                  <c:v>1250</c:v>
                </c:pt>
                <c:pt idx="33">
                  <c:v>1250</c:v>
                </c:pt>
                <c:pt idx="34">
                  <c:v>1250</c:v>
                </c:pt>
                <c:pt idx="35">
                  <c:v>1250</c:v>
                </c:pt>
                <c:pt idx="36">
                  <c:v>1250</c:v>
                </c:pt>
                <c:pt idx="37">
                  <c:v>1250</c:v>
                </c:pt>
                <c:pt idx="38">
                  <c:v>1250</c:v>
                </c:pt>
                <c:pt idx="39">
                  <c:v>1250</c:v>
                </c:pt>
                <c:pt idx="40">
                  <c:v>1250</c:v>
                </c:pt>
                <c:pt idx="41">
                  <c:v>1250</c:v>
                </c:pt>
                <c:pt idx="42">
                  <c:v>1250</c:v>
                </c:pt>
                <c:pt idx="43">
                  <c:v>1250</c:v>
                </c:pt>
                <c:pt idx="44">
                  <c:v>1250</c:v>
                </c:pt>
                <c:pt idx="45">
                  <c:v>1250</c:v>
                </c:pt>
                <c:pt idx="46">
                  <c:v>1250</c:v>
                </c:pt>
                <c:pt idx="47">
                  <c:v>1250</c:v>
                </c:pt>
                <c:pt idx="48">
                  <c:v>1250</c:v>
                </c:pt>
                <c:pt idx="49">
                  <c:v>1250</c:v>
                </c:pt>
                <c:pt idx="50">
                  <c:v>1250</c:v>
                </c:pt>
                <c:pt idx="51">
                  <c:v>1250</c:v>
                </c:pt>
                <c:pt idx="52">
                  <c:v>1250</c:v>
                </c:pt>
                <c:pt idx="53">
                  <c:v>1250</c:v>
                </c:pt>
                <c:pt idx="54">
                  <c:v>1250</c:v>
                </c:pt>
                <c:pt idx="55">
                  <c:v>1250</c:v>
                </c:pt>
                <c:pt idx="56">
                  <c:v>1250</c:v>
                </c:pt>
                <c:pt idx="57">
                  <c:v>1250</c:v>
                </c:pt>
                <c:pt idx="58">
                  <c:v>1250</c:v>
                </c:pt>
                <c:pt idx="59">
                  <c:v>1250</c:v>
                </c:pt>
                <c:pt idx="60">
                  <c:v>1250</c:v>
                </c:pt>
                <c:pt idx="61">
                  <c:v>1250</c:v>
                </c:pt>
                <c:pt idx="62">
                  <c:v>1250</c:v>
                </c:pt>
                <c:pt idx="63">
                  <c:v>1250</c:v>
                </c:pt>
                <c:pt idx="64">
                  <c:v>1250</c:v>
                </c:pt>
                <c:pt idx="65">
                  <c:v>1250</c:v>
                </c:pt>
                <c:pt idx="66">
                  <c:v>1250</c:v>
                </c:pt>
                <c:pt idx="67">
                  <c:v>1250</c:v>
                </c:pt>
                <c:pt idx="68">
                  <c:v>1250</c:v>
                </c:pt>
                <c:pt idx="69">
                  <c:v>1250</c:v>
                </c:pt>
                <c:pt idx="70">
                  <c:v>1250</c:v>
                </c:pt>
                <c:pt idx="71">
                  <c:v>1250</c:v>
                </c:pt>
                <c:pt idx="72">
                  <c:v>1250</c:v>
                </c:pt>
                <c:pt idx="73">
                  <c:v>1250</c:v>
                </c:pt>
                <c:pt idx="74">
                  <c:v>1250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03A1-46AE-ADDB-2565A52D1208}"/>
            </c:ext>
          </c:extLst>
        </c:ser>
        <c:ser>
          <c:idx val="6"/>
          <c:order val="5"/>
          <c:tx>
            <c:strRef>
              <c:f>[ProdGrassMilkCheeseActConc_Trillo_Cell_revMMP.xls]WFSSCE!$I$3</c:f>
              <c:strCache>
                <c:ptCount val="1"/>
                <c:pt idx="0">
                  <c:v>MPL_animals</c:v>
                </c:pt>
              </c:strCache>
            </c:strRef>
          </c:tx>
          <c:marker>
            <c:symbol val="none"/>
          </c:marker>
          <c:xVal>
            <c:numRef>
              <c:f>[ProdGrassMilkCheeseActConc_Trillo_Cell_revMMP.xls]WFSSCE!$B$4:$B$78</c:f>
              <c:numCache>
                <c:formatCode>0</c:formatCode>
                <c:ptCount val="7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61</c:v>
                </c:pt>
                <c:pt idx="57">
                  <c:v>68</c:v>
                </c:pt>
                <c:pt idx="58">
                  <c:v>75</c:v>
                </c:pt>
                <c:pt idx="59">
                  <c:v>92</c:v>
                </c:pt>
                <c:pt idx="60">
                  <c:v>123</c:v>
                </c:pt>
                <c:pt idx="61">
                  <c:v>153</c:v>
                </c:pt>
                <c:pt idx="62">
                  <c:v>184</c:v>
                </c:pt>
                <c:pt idx="63">
                  <c:v>215</c:v>
                </c:pt>
                <c:pt idx="64">
                  <c:v>243</c:v>
                </c:pt>
                <c:pt idx="65">
                  <c:v>274</c:v>
                </c:pt>
                <c:pt idx="66">
                  <c:v>304</c:v>
                </c:pt>
                <c:pt idx="67">
                  <c:v>335</c:v>
                </c:pt>
                <c:pt idx="68">
                  <c:v>365</c:v>
                </c:pt>
                <c:pt idx="69">
                  <c:v>396</c:v>
                </c:pt>
                <c:pt idx="70">
                  <c:v>427</c:v>
                </c:pt>
                <c:pt idx="71">
                  <c:v>457</c:v>
                </c:pt>
                <c:pt idx="72">
                  <c:v>488</c:v>
                </c:pt>
                <c:pt idx="73">
                  <c:v>518</c:v>
                </c:pt>
                <c:pt idx="74">
                  <c:v>549</c:v>
                </c:pt>
              </c:numCache>
            </c:numRef>
          </c:xVal>
          <c:yVal>
            <c:numRef>
              <c:f>[ProdGrassMilkCheeseActConc_Trillo_Cell_revMMP.xls]WFSSCE!$I$4:$I$78</c:f>
              <c:numCache>
                <c:formatCode>0</c:formatCode>
                <c:ptCount val="75"/>
                <c:pt idx="0">
                  <c:v>5000</c:v>
                </c:pt>
                <c:pt idx="1">
                  <c:v>5000</c:v>
                </c:pt>
                <c:pt idx="2">
                  <c:v>5000</c:v>
                </c:pt>
                <c:pt idx="3">
                  <c:v>5000</c:v>
                </c:pt>
                <c:pt idx="4">
                  <c:v>5000</c:v>
                </c:pt>
                <c:pt idx="5">
                  <c:v>5000</c:v>
                </c:pt>
                <c:pt idx="6">
                  <c:v>5000</c:v>
                </c:pt>
                <c:pt idx="7">
                  <c:v>5000</c:v>
                </c:pt>
                <c:pt idx="8">
                  <c:v>5000</c:v>
                </c:pt>
                <c:pt idx="9">
                  <c:v>5000</c:v>
                </c:pt>
                <c:pt idx="10">
                  <c:v>5000</c:v>
                </c:pt>
                <c:pt idx="11">
                  <c:v>5000</c:v>
                </c:pt>
                <c:pt idx="12">
                  <c:v>5000</c:v>
                </c:pt>
                <c:pt idx="13">
                  <c:v>5000</c:v>
                </c:pt>
                <c:pt idx="14">
                  <c:v>5000</c:v>
                </c:pt>
                <c:pt idx="15">
                  <c:v>5000</c:v>
                </c:pt>
                <c:pt idx="16">
                  <c:v>5000</c:v>
                </c:pt>
                <c:pt idx="17">
                  <c:v>5000</c:v>
                </c:pt>
                <c:pt idx="18">
                  <c:v>5000</c:v>
                </c:pt>
                <c:pt idx="19">
                  <c:v>5000</c:v>
                </c:pt>
                <c:pt idx="20">
                  <c:v>5000</c:v>
                </c:pt>
                <c:pt idx="21">
                  <c:v>5000</c:v>
                </c:pt>
                <c:pt idx="22">
                  <c:v>5000</c:v>
                </c:pt>
                <c:pt idx="23">
                  <c:v>5000</c:v>
                </c:pt>
                <c:pt idx="24">
                  <c:v>5000</c:v>
                </c:pt>
                <c:pt idx="25">
                  <c:v>5000</c:v>
                </c:pt>
                <c:pt idx="26">
                  <c:v>5000</c:v>
                </c:pt>
                <c:pt idx="27">
                  <c:v>5000</c:v>
                </c:pt>
                <c:pt idx="28">
                  <c:v>5000</c:v>
                </c:pt>
                <c:pt idx="29">
                  <c:v>5000</c:v>
                </c:pt>
                <c:pt idx="30">
                  <c:v>5000</c:v>
                </c:pt>
                <c:pt idx="31">
                  <c:v>5000</c:v>
                </c:pt>
                <c:pt idx="32">
                  <c:v>5000</c:v>
                </c:pt>
                <c:pt idx="33">
                  <c:v>5000</c:v>
                </c:pt>
                <c:pt idx="34">
                  <c:v>5000</c:v>
                </c:pt>
                <c:pt idx="35">
                  <c:v>5000</c:v>
                </c:pt>
                <c:pt idx="36">
                  <c:v>5000</c:v>
                </c:pt>
                <c:pt idx="37">
                  <c:v>5000</c:v>
                </c:pt>
                <c:pt idx="38">
                  <c:v>5000</c:v>
                </c:pt>
                <c:pt idx="39">
                  <c:v>5000</c:v>
                </c:pt>
                <c:pt idx="40">
                  <c:v>5000</c:v>
                </c:pt>
                <c:pt idx="41">
                  <c:v>5000</c:v>
                </c:pt>
                <c:pt idx="42">
                  <c:v>5000</c:v>
                </c:pt>
                <c:pt idx="43">
                  <c:v>5000</c:v>
                </c:pt>
                <c:pt idx="44">
                  <c:v>5000</c:v>
                </c:pt>
                <c:pt idx="45">
                  <c:v>5000</c:v>
                </c:pt>
                <c:pt idx="46">
                  <c:v>5000</c:v>
                </c:pt>
                <c:pt idx="47">
                  <c:v>5000</c:v>
                </c:pt>
                <c:pt idx="48">
                  <c:v>5000</c:v>
                </c:pt>
                <c:pt idx="49">
                  <c:v>5000</c:v>
                </c:pt>
                <c:pt idx="50">
                  <c:v>5000</c:v>
                </c:pt>
                <c:pt idx="51">
                  <c:v>5000</c:v>
                </c:pt>
                <c:pt idx="52">
                  <c:v>5000</c:v>
                </c:pt>
                <c:pt idx="53">
                  <c:v>5000</c:v>
                </c:pt>
                <c:pt idx="54">
                  <c:v>5000</c:v>
                </c:pt>
                <c:pt idx="55">
                  <c:v>5000</c:v>
                </c:pt>
                <c:pt idx="56">
                  <c:v>5000</c:v>
                </c:pt>
                <c:pt idx="57">
                  <c:v>5000</c:v>
                </c:pt>
                <c:pt idx="58">
                  <c:v>5000</c:v>
                </c:pt>
                <c:pt idx="59">
                  <c:v>5000</c:v>
                </c:pt>
                <c:pt idx="60">
                  <c:v>5000</c:v>
                </c:pt>
                <c:pt idx="61">
                  <c:v>5000</c:v>
                </c:pt>
                <c:pt idx="62">
                  <c:v>5000</c:v>
                </c:pt>
                <c:pt idx="63">
                  <c:v>5000</c:v>
                </c:pt>
                <c:pt idx="64">
                  <c:v>5000</c:v>
                </c:pt>
                <c:pt idx="65">
                  <c:v>5000</c:v>
                </c:pt>
                <c:pt idx="66">
                  <c:v>5000</c:v>
                </c:pt>
                <c:pt idx="67">
                  <c:v>5000</c:v>
                </c:pt>
                <c:pt idx="68">
                  <c:v>5000</c:v>
                </c:pt>
                <c:pt idx="69">
                  <c:v>5000</c:v>
                </c:pt>
                <c:pt idx="70">
                  <c:v>5000</c:v>
                </c:pt>
                <c:pt idx="71">
                  <c:v>5000</c:v>
                </c:pt>
                <c:pt idx="72">
                  <c:v>5000</c:v>
                </c:pt>
                <c:pt idx="73">
                  <c:v>5000</c:v>
                </c:pt>
                <c:pt idx="74">
                  <c:v>5000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03A1-46AE-ADDB-2565A52D12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7350272"/>
        <c:axId val="86389888"/>
      </c:scatterChart>
      <c:valAx>
        <c:axId val="873502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Date</a:t>
                </a: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txPr>
          <a:bodyPr rot="-246000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s-ES"/>
          </a:p>
        </c:txPr>
        <c:crossAx val="86389888"/>
        <c:crosses val="autoZero"/>
        <c:crossBetween val="midCat"/>
      </c:valAx>
      <c:valAx>
        <c:axId val="86389888"/>
        <c:scaling>
          <c:logBase val="10"/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Activity concentration [Bq/Kg]</a:t>
                </a:r>
              </a:p>
            </c:rich>
          </c:tx>
          <c:layout/>
          <c:overlay val="0"/>
        </c:title>
        <c:numFmt formatCode="0.00E+00" sourceLinked="1"/>
        <c:majorTickMark val="out"/>
        <c:minorTickMark val="none"/>
        <c:tickLblPos val="nextTo"/>
        <c:crossAx val="87350272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9117880337950477"/>
          <c:y val="0.14803844691827317"/>
          <c:w val="0.20815937697568829"/>
          <c:h val="0.34054042899809933"/>
        </c:manualLayout>
      </c:layout>
      <c:overlay val="0"/>
    </c:legend>
    <c:plotVisOnly val="1"/>
    <c:dispBlanksAs val="gap"/>
    <c:showDLblsOverMax val="0"/>
  </c:chart>
  <c:spPr>
    <a:solidFill>
      <a:srgbClr val="FFFFFF"/>
    </a:solidFill>
    <a:effectLst>
      <a:outerShdw blurRad="304800" dist="50800" dir="1800000" algn="tl" rotWithShape="0">
        <a:prstClr val="black">
          <a:alpha val="43000"/>
        </a:prstClr>
      </a:outerShdw>
    </a:effectLst>
  </c:sp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0.09204</cdr:x>
      <cdr:y>0.1076</cdr:y>
    </cdr:from>
    <cdr:to>
      <cdr:x>0.22873</cdr:x>
      <cdr:y>0.2306</cdr:y>
    </cdr:to>
    <cdr:sp macro="" textlink="">
      <cdr:nvSpPr>
        <cdr:cNvPr id="3" name="Oval 15"/>
        <cdr:cNvSpPr/>
      </cdr:nvSpPr>
      <cdr:spPr>
        <a:xfrm xmlns:a="http://schemas.openxmlformats.org/drawingml/2006/main">
          <a:off x="453724" y="308296"/>
          <a:ext cx="673770" cy="352401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de-DE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nl-NL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0.0577</cdr:x>
      <cdr:y>0.76723</cdr:y>
    </cdr:from>
    <cdr:to>
      <cdr:x>1</cdr:x>
      <cdr:y>0.77119</cdr:y>
    </cdr:to>
    <cdr:cxnSp macro="">
      <cdr:nvCxnSpPr>
        <cdr:cNvPr id="3" name="Straight Connector 2"/>
        <cdr:cNvCxnSpPr/>
      </cdr:nvCxnSpPr>
      <cdr:spPr>
        <a:xfrm xmlns:a="http://schemas.openxmlformats.org/drawingml/2006/main" flipV="1">
          <a:off x="424818" y="3249312"/>
          <a:ext cx="6937706" cy="16771"/>
        </a:xfrm>
        <a:prstGeom xmlns:a="http://schemas.openxmlformats.org/drawingml/2006/main" prst="line">
          <a:avLst/>
        </a:prstGeom>
        <a:ln xmlns:a="http://schemas.openxmlformats.org/drawingml/2006/main" w="25400"/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9A24A-5713-40B1-9234-65FE002DD69D}" type="datetimeFigureOut">
              <a:rPr lang="es-ES" smtClean="0"/>
              <a:pPr/>
              <a:t>02/12/2019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DE5E3-CCBD-4D39-8CF6-B769D7C34C9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3339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 p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2209" tIns="31105" rIns="62209" bIns="31105" anchor="ctr"/>
          <a:lstStyle/>
          <a:p>
            <a:pPr marL="0" marR="0" lvl="0" indent="0" algn="l" defTabSz="244084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alt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1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094210" y="2698376"/>
            <a:ext cx="4955580" cy="448014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1600" b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smtClean="0"/>
              <a:t>Haga clic para modificar el estilo de subtítulo del patrón</a:t>
            </a:r>
            <a:endParaRPr lang="en-GB" altLang="es-ES" noProof="0" dirty="0" smtClean="0"/>
          </a:p>
        </p:txBody>
      </p:sp>
      <p:sp>
        <p:nvSpPr>
          <p:cNvPr id="6152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259021" y="1281955"/>
            <a:ext cx="6666300" cy="1237130"/>
          </a:xfrm>
          <a:noFill/>
          <a:effectLst/>
        </p:spPr>
        <p:txBody>
          <a:bodyPr/>
          <a:lstStyle>
            <a:lvl1pPr algn="ctr">
              <a:defRPr sz="2800" b="0" baseline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dirty="0" smtClean="0"/>
              <a:t>Haga clic para modificar el título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2604304" y="4801710"/>
            <a:ext cx="6370902" cy="13674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26195" tIns="25592" rIns="26195" bIns="25592" anchor="b">
            <a:spAutoFit/>
          </a:bodyPr>
          <a:lstStyle>
            <a:lvl1pPr algn="l" defTabSz="82867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674688" indent="-260350" algn="l" defTabSz="828675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036638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450975" indent="-206375" algn="l" defTabSz="828675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866900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3241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7813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2385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6957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674688" marR="0" lvl="1" indent="-260350" algn="r" defTabSz="8286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800" b="0" kern="120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CONFIDENCE Final Dissemination Workshop</a:t>
            </a:r>
          </a:p>
          <a:p>
            <a:pPr marL="674688" marR="0" lvl="1" indent="-260350" algn="r" defTabSz="8286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de-DE" sz="1800" b="0" kern="120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lvl="1" algn="r">
              <a:defRPr/>
            </a:pPr>
            <a:r>
              <a:rPr lang="en-US" altLang="es-ES" sz="1800" b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Coping with uncertainties for improved modelling</a:t>
            </a:r>
            <a:r>
              <a:rPr lang="en-US" altLang="es-ES" sz="1800" b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es-ES" sz="1800" b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and decision making in nuclear emergencies</a:t>
            </a:r>
          </a:p>
          <a:p>
            <a:pPr lvl="1" algn="r">
              <a:defRPr/>
            </a:pPr>
            <a:r>
              <a:rPr lang="en-US" altLang="es-ES" sz="1350" b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2 - 5 December 2019. Bratislava, Slovakia</a:t>
            </a:r>
            <a:endParaRPr lang="en-US" altLang="es-ES" sz="1800" b="0" noProof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grpSp>
        <p:nvGrpSpPr>
          <p:cNvPr id="4" name="3 Grupo"/>
          <p:cNvGrpSpPr/>
          <p:nvPr userDrawn="1"/>
        </p:nvGrpSpPr>
        <p:grpSpPr>
          <a:xfrm>
            <a:off x="116876" y="6400838"/>
            <a:ext cx="6976448" cy="375829"/>
            <a:chOff x="155834" y="6400837"/>
            <a:chExt cx="9301931" cy="375829"/>
          </a:xfrm>
        </p:grpSpPr>
        <p:pic>
          <p:nvPicPr>
            <p:cNvPr id="12" name="Grafik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34" y="6400837"/>
              <a:ext cx="563575" cy="375829"/>
            </a:xfrm>
            <a:prstGeom prst="rect">
              <a:avLst/>
            </a:prstGeom>
          </p:spPr>
        </p:pic>
        <p:sp>
          <p:nvSpPr>
            <p:cNvPr id="13" name="Textfeld 6"/>
            <p:cNvSpPr txBox="1"/>
            <p:nvPr userDrawn="1"/>
          </p:nvSpPr>
          <p:spPr>
            <a:xfrm>
              <a:off x="725842" y="6442560"/>
              <a:ext cx="8731923" cy="250062"/>
            </a:xfrm>
            <a:prstGeom prst="rect">
              <a:avLst/>
            </a:prstGeom>
            <a:noFill/>
          </p:spPr>
          <p:txBody>
            <a:bodyPr wrap="square" lIns="121914" tIns="60957" rIns="121914" bIns="60957" rtlCol="0">
              <a:spAutoFit/>
            </a:bodyPr>
            <a:lstStyle/>
            <a:p>
              <a:pPr defTabSz="914355">
                <a:defRPr/>
              </a:pPr>
              <a:r>
                <a:rPr lang="en-GB" sz="825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This project has received funding from the </a:t>
              </a:r>
              <a:r>
                <a:rPr lang="en-GB" sz="825" dirty="0" err="1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Euratom</a:t>
              </a:r>
              <a:r>
                <a:rPr lang="en-GB" sz="825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 research and training programme 2014-2018 under grant agreement No 662287</a:t>
              </a:r>
              <a:endParaRPr lang="en-GB" sz="825" dirty="0">
                <a:solidFill>
                  <a:prstClr val="black">
                    <a:tint val="75000"/>
                  </a:prstClr>
                </a:solidFill>
              </a:endParaRPr>
            </a:p>
          </p:txBody>
        </p:sp>
      </p:grpSp>
      <p:pic>
        <p:nvPicPr>
          <p:cNvPr id="14" name="19 Imagen" descr="Logo_CONFIDENCE_v2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12" y="142562"/>
            <a:ext cx="3423039" cy="1085810"/>
          </a:xfrm>
          <a:prstGeom prst="rect">
            <a:avLst/>
          </a:prstGeom>
        </p:spPr>
      </p:pic>
      <p:pic>
        <p:nvPicPr>
          <p:cNvPr id="16" name="Grafik 6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5093" y="336316"/>
            <a:ext cx="2107379" cy="698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8558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988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6036" y="765776"/>
            <a:ext cx="3008160" cy="1063548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53637" y="765776"/>
            <a:ext cx="5112000" cy="5468063"/>
          </a:xfrm>
        </p:spPr>
        <p:txBody>
          <a:bodyPr/>
          <a:lstStyle>
            <a:lvl1pPr>
              <a:defRPr sz="2175"/>
            </a:lvl1pPr>
            <a:lvl2pPr>
              <a:defRPr sz="1875"/>
            </a:lvl2pPr>
            <a:lvl3pPr>
              <a:defRPr sz="16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6036" y="1923683"/>
            <a:ext cx="3008160" cy="4310161"/>
          </a:xfrm>
        </p:spPr>
        <p:txBody>
          <a:bodyPr/>
          <a:lstStyle>
            <a:lvl1pPr marL="0" indent="0">
              <a:buNone/>
              <a:defRPr sz="975"/>
            </a:lvl1pPr>
            <a:lvl2pPr marL="311037" indent="0">
              <a:buNone/>
              <a:defRPr sz="825"/>
            </a:lvl2pPr>
            <a:lvl3pPr marL="622073" indent="0">
              <a:buNone/>
              <a:defRPr sz="675"/>
            </a:lvl3pPr>
            <a:lvl4pPr marL="933111" indent="0">
              <a:buNone/>
              <a:defRPr sz="600"/>
            </a:lvl4pPr>
            <a:lvl5pPr marL="1244147" indent="0">
              <a:buNone/>
              <a:defRPr sz="600"/>
            </a:lvl5pPr>
            <a:lvl6pPr marL="1555184" indent="0">
              <a:buNone/>
              <a:defRPr sz="600"/>
            </a:lvl6pPr>
            <a:lvl7pPr marL="1866221" indent="0">
              <a:buNone/>
              <a:defRPr sz="600"/>
            </a:lvl7pPr>
            <a:lvl8pPr marL="2177258" indent="0">
              <a:buNone/>
              <a:defRPr sz="600"/>
            </a:lvl8pPr>
            <a:lvl9pPr marL="2488295" indent="0">
              <a:buNone/>
              <a:defRPr sz="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624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801" y="4617126"/>
            <a:ext cx="5486400" cy="567420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801" y="690644"/>
            <a:ext cx="5486400" cy="3888956"/>
          </a:xfrm>
        </p:spPr>
        <p:txBody>
          <a:bodyPr/>
          <a:lstStyle>
            <a:lvl1pPr marL="0" indent="0">
              <a:buNone/>
              <a:defRPr sz="2175"/>
            </a:lvl1pPr>
            <a:lvl2pPr marL="311037" indent="0">
              <a:buNone/>
              <a:defRPr sz="1875"/>
            </a:lvl2pPr>
            <a:lvl3pPr marL="622073" indent="0">
              <a:buNone/>
              <a:defRPr sz="1650"/>
            </a:lvl3pPr>
            <a:lvl4pPr marL="933111" indent="0">
              <a:buNone/>
              <a:defRPr sz="1350"/>
            </a:lvl4pPr>
            <a:lvl5pPr marL="1244147" indent="0">
              <a:buNone/>
              <a:defRPr sz="1350"/>
            </a:lvl5pPr>
            <a:lvl6pPr marL="1555184" indent="0">
              <a:buNone/>
              <a:defRPr sz="1350"/>
            </a:lvl6pPr>
            <a:lvl7pPr marL="1866221" indent="0">
              <a:buNone/>
              <a:defRPr sz="1350"/>
            </a:lvl7pPr>
            <a:lvl8pPr marL="2177258" indent="0">
              <a:buNone/>
              <a:defRPr sz="1350"/>
            </a:lvl8pPr>
            <a:lvl9pPr marL="2488295" indent="0">
              <a:buNone/>
              <a:defRPr sz="135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801" y="5259598"/>
            <a:ext cx="5486400" cy="805044"/>
          </a:xfrm>
        </p:spPr>
        <p:txBody>
          <a:bodyPr/>
          <a:lstStyle>
            <a:lvl1pPr marL="0" indent="0">
              <a:buNone/>
              <a:defRPr sz="975"/>
            </a:lvl1pPr>
            <a:lvl2pPr marL="311037" indent="0">
              <a:buNone/>
              <a:defRPr sz="825"/>
            </a:lvl2pPr>
            <a:lvl3pPr marL="622073" indent="0">
              <a:buNone/>
              <a:defRPr sz="675"/>
            </a:lvl3pPr>
            <a:lvl4pPr marL="933111" indent="0">
              <a:buNone/>
              <a:defRPr sz="600"/>
            </a:lvl4pPr>
            <a:lvl5pPr marL="1244147" indent="0">
              <a:buNone/>
              <a:defRPr sz="600"/>
            </a:lvl5pPr>
            <a:lvl6pPr marL="1555184" indent="0">
              <a:buNone/>
              <a:defRPr sz="600"/>
            </a:lvl6pPr>
            <a:lvl7pPr marL="1866221" indent="0">
              <a:buNone/>
              <a:defRPr sz="600"/>
            </a:lvl7pPr>
            <a:lvl8pPr marL="2177258" indent="0">
              <a:buNone/>
              <a:defRPr sz="600"/>
            </a:lvl8pPr>
            <a:lvl9pPr marL="2488295" indent="0">
              <a:buNone/>
              <a:defRPr sz="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239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740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276769" y="739563"/>
            <a:ext cx="2056320" cy="547113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57676" y="739563"/>
            <a:ext cx="6032160" cy="547113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269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ntraportad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2209" tIns="31105" rIns="62209" bIns="31105" anchor="ctr"/>
          <a:lstStyle/>
          <a:p>
            <a:pPr marL="0" marR="0" lvl="0" indent="0" algn="l" defTabSz="244084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alt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1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674000" y="4297272"/>
            <a:ext cx="5796000" cy="576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 anchor="ctr" anchorCtr="0"/>
          <a:lstStyle>
            <a:lvl1pPr marL="0" indent="0" algn="ctr">
              <a:buFontTx/>
              <a:buNone/>
              <a:defRPr lang="en-GB" altLang="es-ES" sz="1500" b="0" noProof="0" dirty="0" smtClean="0">
                <a:solidFill>
                  <a:srgbClr val="2E74B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lvl="0" indent="0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970"/>
              </a:spcAft>
              <a:buClr>
                <a:srgbClr val="000000"/>
              </a:buClr>
              <a:buSzPct val="100000"/>
              <a:buFontTx/>
              <a:buNone/>
            </a:pPr>
            <a:r>
              <a:rPr lang="es-ES" altLang="es-ES" noProof="0" smtClean="0"/>
              <a:t>Haga clic para modificar el estilo de subtítulo del patrón</a:t>
            </a:r>
            <a:endParaRPr lang="en-GB" altLang="es-ES" noProof="0" dirty="0" smtClean="0"/>
          </a:p>
        </p:txBody>
      </p:sp>
      <p:sp>
        <p:nvSpPr>
          <p:cNvPr id="6152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0200" y="2216099"/>
            <a:ext cx="7743600" cy="651600"/>
          </a:xfrm>
          <a:noFill/>
          <a:effectLst/>
        </p:spPr>
        <p:txBody>
          <a:bodyPr lIns="0"/>
          <a:lstStyle>
            <a:lvl1pPr algn="ctr">
              <a:defRPr sz="1800" b="0" baseline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dirty="0" smtClean="0"/>
              <a:t>Haga clic para modificar el título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150128" y="113121"/>
            <a:ext cx="6215332" cy="128279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180000" tIns="25592" rIns="0" bIns="25592" anchor="b">
            <a:spAutoFit/>
          </a:bodyPr>
          <a:lstStyle>
            <a:lvl1pPr algn="l" defTabSz="82867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674688" indent="-260350" algn="l" defTabSz="828675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036638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450975" indent="-206375" algn="l" defTabSz="828675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866900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3241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7813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2385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6957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1" indent="0" algn="l" defTabSz="8286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400" b="0" kern="120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CONFIDENCE Final</a:t>
            </a:r>
            <a:r>
              <a:rPr lang="en-US" altLang="de-DE" sz="1400" b="0" kern="120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Dissemination Workshop </a:t>
            </a:r>
            <a:endParaRPr lang="en-US" altLang="de-DE" sz="1400" b="0" kern="120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1" indent="0" algn="l" defTabSz="8286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de-DE" sz="1400" b="0" kern="120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lvl="1" indent="0" algn="l">
              <a:defRPr/>
            </a:pPr>
            <a:r>
              <a:rPr lang="en-US" altLang="es-ES" sz="1600" b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Coping with uncertainties for improved modelling and decision making in nuclear emergencies</a:t>
            </a:r>
          </a:p>
          <a:p>
            <a:pPr marL="0" lvl="1" indent="0" algn="l">
              <a:defRPr/>
            </a:pPr>
            <a:endParaRPr lang="en-US" altLang="es-ES" sz="600" b="0" baseline="0" noProof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lvl="1" indent="0" algn="l">
              <a:defRPr/>
            </a:pPr>
            <a:r>
              <a:rPr lang="en-US" altLang="es-ES" sz="1200" b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 – 5 December 2019. Bratislava, Slovakia</a:t>
            </a:r>
            <a:endParaRPr lang="en-US" altLang="es-ES" sz="1200" b="0" noProof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grpSp>
        <p:nvGrpSpPr>
          <p:cNvPr id="4" name="3 Grupo"/>
          <p:cNvGrpSpPr/>
          <p:nvPr userDrawn="1"/>
        </p:nvGrpSpPr>
        <p:grpSpPr>
          <a:xfrm>
            <a:off x="116876" y="6400838"/>
            <a:ext cx="6976448" cy="375829"/>
            <a:chOff x="155834" y="6400837"/>
            <a:chExt cx="9301931" cy="375829"/>
          </a:xfrm>
        </p:grpSpPr>
        <p:pic>
          <p:nvPicPr>
            <p:cNvPr id="12" name="Grafik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34" y="6400837"/>
              <a:ext cx="563575" cy="375829"/>
            </a:xfrm>
            <a:prstGeom prst="rect">
              <a:avLst/>
            </a:prstGeom>
          </p:spPr>
        </p:pic>
        <p:sp>
          <p:nvSpPr>
            <p:cNvPr id="13" name="Textfeld 6"/>
            <p:cNvSpPr txBox="1"/>
            <p:nvPr userDrawn="1"/>
          </p:nvSpPr>
          <p:spPr>
            <a:xfrm>
              <a:off x="725842" y="6442560"/>
              <a:ext cx="8731923" cy="250062"/>
            </a:xfrm>
            <a:prstGeom prst="rect">
              <a:avLst/>
            </a:prstGeom>
            <a:noFill/>
          </p:spPr>
          <p:txBody>
            <a:bodyPr wrap="square" lIns="121914" tIns="60957" rIns="121914" bIns="60957" rtlCol="0">
              <a:spAutoFit/>
            </a:bodyPr>
            <a:lstStyle/>
            <a:p>
              <a:pPr defTabSz="914355">
                <a:defRPr/>
              </a:pPr>
              <a:r>
                <a:rPr lang="en-GB" sz="825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This project has received funding from the </a:t>
              </a:r>
              <a:r>
                <a:rPr lang="en-GB" sz="825" dirty="0" err="1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Euratom</a:t>
              </a:r>
              <a:r>
                <a:rPr lang="en-GB" sz="825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 research and training programme 2014-2018 under grant agreement No 662287</a:t>
              </a:r>
              <a:endParaRPr lang="en-GB" sz="825" dirty="0">
                <a:solidFill>
                  <a:prstClr val="black">
                    <a:tint val="75000"/>
                  </a:prstClr>
                </a:solidFill>
              </a:endParaRPr>
            </a:p>
          </p:txBody>
        </p:sp>
      </p:grpSp>
      <p:pic>
        <p:nvPicPr>
          <p:cNvPr id="14" name="19 Imagen" descr="Logo_CONFIDENCE_v2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342" y="164021"/>
            <a:ext cx="2113613" cy="671285"/>
          </a:xfrm>
          <a:prstGeom prst="rect">
            <a:avLst/>
          </a:prstGeom>
        </p:spPr>
      </p:pic>
      <p:pic>
        <p:nvPicPr>
          <p:cNvPr id="16" name="Grafik 6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1199" y="999327"/>
            <a:ext cx="1404919" cy="46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1 Imagen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5364" y="5605200"/>
            <a:ext cx="3557016" cy="658368"/>
          </a:xfrm>
          <a:prstGeom prst="rect">
            <a:avLst/>
          </a:prstGeom>
        </p:spPr>
      </p:pic>
      <p:sp>
        <p:nvSpPr>
          <p:cNvPr id="18" name="Rectangle 7"/>
          <p:cNvSpPr txBox="1">
            <a:spLocks noChangeArrowheads="1"/>
          </p:cNvSpPr>
          <p:nvPr userDrawn="1"/>
        </p:nvSpPr>
        <p:spPr bwMode="auto">
          <a:xfrm>
            <a:off x="1420200" y="2958176"/>
            <a:ext cx="6303600" cy="975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8000" rIns="0" bIns="0" numCol="1" anchor="ctr" anchorCtr="0" compatLnSpc="1">
            <a:prstTxWarp prst="textNoShape">
              <a:avLst/>
            </a:prstTxWarp>
          </a:bodyPr>
          <a:lstStyle>
            <a:lvl1pPr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lang="en-GB" altLang="es-ES" sz="2800" b="1" baseline="0" noProof="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75" b="1">
                <a:solidFill>
                  <a:srgbClr val="006699"/>
                </a:solidFill>
                <a:latin typeface="Futura Md BT" pitchFamily="34" charset="0"/>
              </a:defRPr>
            </a:lvl2pPr>
            <a:lvl3pPr algn="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75" b="1">
                <a:solidFill>
                  <a:srgbClr val="006699"/>
                </a:solidFill>
                <a:latin typeface="Futura Md BT" pitchFamily="34" charset="0"/>
              </a:defRPr>
            </a:lvl3pPr>
            <a:lvl4pPr algn="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75" b="1">
                <a:solidFill>
                  <a:srgbClr val="006699"/>
                </a:solidFill>
                <a:latin typeface="Futura Md BT" pitchFamily="34" charset="0"/>
              </a:defRPr>
            </a:lvl4pPr>
            <a:lvl5pPr algn="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75" b="1">
                <a:solidFill>
                  <a:srgbClr val="006699"/>
                </a:solidFill>
                <a:latin typeface="Futura Md BT" pitchFamily="34" charset="0"/>
              </a:defRPr>
            </a:lvl5pPr>
            <a:lvl6pPr marL="1710704" indent="-155518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75">
                <a:solidFill>
                  <a:srgbClr val="000000"/>
                </a:solidFill>
                <a:latin typeface="Arial" charset="0"/>
              </a:defRPr>
            </a:lvl6pPr>
            <a:lvl7pPr marL="2021740" indent="-155518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75">
                <a:solidFill>
                  <a:srgbClr val="000000"/>
                </a:solidFill>
                <a:latin typeface="Arial" charset="0"/>
              </a:defRPr>
            </a:lvl7pPr>
            <a:lvl8pPr marL="2332777" indent="-155518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75">
                <a:solidFill>
                  <a:srgbClr val="000000"/>
                </a:solidFill>
                <a:latin typeface="Arial" charset="0"/>
              </a:defRPr>
            </a:lvl8pPr>
            <a:lvl9pPr marL="2643813" indent="-155518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75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US" kern="0" dirty="0" smtClean="0">
                <a:solidFill>
                  <a:schemeClr val="bg1">
                    <a:lumMod val="95000"/>
                  </a:schemeClr>
                </a:solidFill>
              </a:rPr>
              <a:t>Thank you for your attention!</a:t>
            </a:r>
            <a:r>
              <a:rPr lang="en-US" kern="0" dirty="0" smtClean="0"/>
              <a:t>	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21838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secund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5578997" y="6504712"/>
            <a:ext cx="2798541" cy="286007"/>
          </a:xfrm>
        </p:spPr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094750" y="4715055"/>
            <a:ext cx="4954500" cy="868412"/>
          </a:xfrm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1500" b="0" smtClean="0">
                <a:solidFill>
                  <a:srgbClr val="2E74B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smtClean="0"/>
              <a:t>Haga clic para modificar el estilo de subtítulo del patrón</a:t>
            </a:r>
            <a:endParaRPr lang="en-GB" altLang="es-ES" noProof="0" dirty="0" smtClean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238850" y="2466985"/>
            <a:ext cx="6666300" cy="1952845"/>
          </a:xfrm>
          <a:effectLst/>
        </p:spPr>
        <p:txBody>
          <a:bodyPr/>
          <a:lstStyle>
            <a:lvl1pPr algn="ctr">
              <a:defRPr lang="en-GB" altLang="es-ES" sz="2700" b="0" baseline="0" noProof="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GB" altLang="es-ES" noProof="0" dirty="0" err="1" smtClean="0"/>
              <a:t>Haga</a:t>
            </a:r>
            <a:r>
              <a:rPr lang="en-GB" altLang="es-ES" noProof="0" dirty="0" smtClean="0"/>
              <a:t> </a:t>
            </a:r>
            <a:r>
              <a:rPr lang="en-GB" altLang="es-ES" noProof="0" dirty="0" err="1" smtClean="0"/>
              <a:t>clic</a:t>
            </a:r>
            <a:r>
              <a:rPr lang="en-GB" altLang="es-ES" noProof="0" dirty="0" smtClean="0"/>
              <a:t> para </a:t>
            </a:r>
            <a:r>
              <a:rPr lang="en-GB" altLang="es-ES" noProof="0" dirty="0" err="1" smtClean="0"/>
              <a:t>cambiar</a:t>
            </a:r>
            <a:r>
              <a:rPr lang="en-GB" altLang="es-ES" noProof="0" dirty="0" smtClean="0"/>
              <a:t> el </a:t>
            </a:r>
            <a:r>
              <a:rPr lang="en-GB" altLang="es-ES" noProof="0" dirty="0" err="1" smtClean="0"/>
              <a:t>estilo</a:t>
            </a:r>
            <a:r>
              <a:rPr lang="en-GB" altLang="es-ES" noProof="0" dirty="0" smtClean="0"/>
              <a:t> de </a:t>
            </a:r>
            <a:r>
              <a:rPr lang="en-GB" altLang="es-ES" noProof="0" dirty="0" err="1" smtClean="0"/>
              <a:t>título</a:t>
            </a:r>
            <a:r>
              <a:rPr lang="en-GB" altLang="es-ES" noProof="0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692086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+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en-GB" noProof="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382228" y="6496050"/>
            <a:ext cx="2952448" cy="286007"/>
          </a:xfrm>
        </p:spPr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3874161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ulo de cap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8850" y="2129992"/>
            <a:ext cx="6666300" cy="2771767"/>
          </a:xfrm>
        </p:spPr>
        <p:txBody>
          <a:bodyPr/>
          <a:lstStyle>
            <a:lvl1pPr algn="ctr">
              <a:defRPr sz="2475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en-GB" noProof="0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176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Click to edit the title text format</a:t>
            </a:r>
            <a:endParaRPr lang="en-GB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262656" y="1223488"/>
            <a:ext cx="8685616" cy="5078701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 marL="505436" indent="-194399">
              <a:buFontTx/>
              <a:buBlip>
                <a:blip r:embed="rId2"/>
              </a:buBlip>
              <a:defRPr sz="1650">
                <a:solidFill>
                  <a:schemeClr val="tx1"/>
                </a:solidFill>
              </a:defRPr>
            </a:lvl2pPr>
            <a:lvl3pPr>
              <a:defRPr sz="1500">
                <a:solidFill>
                  <a:schemeClr val="tx1"/>
                </a:solidFill>
              </a:defRPr>
            </a:lvl3pPr>
            <a:lvl4pPr>
              <a:defRPr sz="1350"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smtClean="0"/>
              <a:t>Click to edit the outline text format</a:t>
            </a:r>
          </a:p>
          <a:p>
            <a:pPr lvl="1"/>
            <a:r>
              <a:rPr lang="en-GB" noProof="0" dirty="0" smtClean="0"/>
              <a:t>Second Outline Level</a:t>
            </a:r>
          </a:p>
          <a:p>
            <a:pPr lvl="2"/>
            <a:r>
              <a:rPr lang="en-GB" noProof="0" dirty="0" smtClean="0"/>
              <a:t>Third Outline Level</a:t>
            </a:r>
          </a:p>
          <a:p>
            <a:pPr lvl="3"/>
            <a:r>
              <a:rPr lang="en-GB" noProof="0" dirty="0" smtClean="0"/>
              <a:t>Fourth Outline Level</a:t>
            </a:r>
          </a:p>
          <a:p>
            <a:pPr lvl="4"/>
            <a:r>
              <a:rPr lang="en-GB" noProof="0" dirty="0" smtClean="0"/>
              <a:t>Fifth Outline Level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866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880" y="4406871"/>
            <a:ext cx="7771680" cy="1362383"/>
          </a:xfrm>
        </p:spPr>
        <p:txBody>
          <a:bodyPr anchor="t"/>
          <a:lstStyle>
            <a:lvl1pPr algn="l">
              <a:defRPr sz="2700" b="1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880" y="2906230"/>
            <a:ext cx="7771680" cy="1500639"/>
          </a:xfrm>
        </p:spPr>
        <p:txBody>
          <a:bodyPr anchor="b"/>
          <a:lstStyle>
            <a:lvl1pPr marL="0" indent="0">
              <a:buNone/>
              <a:defRPr sz="1350"/>
            </a:lvl1pPr>
            <a:lvl2pPr marL="311037" indent="0">
              <a:buNone/>
              <a:defRPr sz="1200"/>
            </a:lvl2pPr>
            <a:lvl3pPr marL="622073" indent="0">
              <a:buNone/>
              <a:defRPr sz="1125"/>
            </a:lvl3pPr>
            <a:lvl4pPr marL="933111" indent="0">
              <a:buNone/>
              <a:defRPr sz="975"/>
            </a:lvl4pPr>
            <a:lvl5pPr marL="1244147" indent="0">
              <a:buNone/>
              <a:defRPr sz="975"/>
            </a:lvl5pPr>
            <a:lvl6pPr marL="1555184" indent="0">
              <a:buNone/>
              <a:defRPr sz="975"/>
            </a:lvl6pPr>
            <a:lvl7pPr marL="1866221" indent="0">
              <a:buNone/>
              <a:defRPr sz="975"/>
            </a:lvl7pPr>
            <a:lvl8pPr marL="2177258" indent="0">
              <a:buNone/>
              <a:defRPr sz="975"/>
            </a:lvl8pPr>
            <a:lvl9pPr marL="2488295" indent="0">
              <a:buNone/>
              <a:defRPr sz="975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75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o 2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6480" y="1511629"/>
            <a:ext cx="4043520" cy="452495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38241" y="1511629"/>
            <a:ext cx="4044960" cy="452495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4064165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exto 2 Columnas y titul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665" y="206063"/>
            <a:ext cx="6413679" cy="876569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</a:bodyPr>
          <a:lstStyle>
            <a:lvl1pPr>
              <a:defRPr lang="en-GB">
                <a:solidFill>
                  <a:schemeClr val="tx1"/>
                </a:solidFill>
              </a:defRPr>
            </a:lvl1pPr>
          </a:lstStyle>
          <a:p>
            <a:pPr lvl="0"/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04129" y="1237878"/>
            <a:ext cx="4206816" cy="639427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037" indent="0">
              <a:buNone/>
              <a:defRPr sz="1350" b="1"/>
            </a:lvl2pPr>
            <a:lvl3pPr marL="622073" indent="0">
              <a:buNone/>
              <a:defRPr sz="1200" b="1"/>
            </a:lvl3pPr>
            <a:lvl4pPr marL="933111" indent="0">
              <a:buNone/>
              <a:defRPr sz="1125" b="1"/>
            </a:lvl4pPr>
            <a:lvl5pPr marL="1244147" indent="0">
              <a:buNone/>
              <a:defRPr sz="1125" b="1"/>
            </a:lvl5pPr>
            <a:lvl6pPr marL="1555184" indent="0">
              <a:buNone/>
              <a:defRPr sz="1125" b="1"/>
            </a:lvl6pPr>
            <a:lvl7pPr marL="1866221" indent="0">
              <a:buNone/>
              <a:defRPr sz="1125" b="1"/>
            </a:lvl7pPr>
            <a:lvl8pPr marL="2177258" indent="0">
              <a:buNone/>
              <a:defRPr sz="1125" b="1"/>
            </a:lvl8pPr>
            <a:lvl9pPr marL="2488295" indent="0">
              <a:buNone/>
              <a:defRPr sz="1125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17953" y="2018724"/>
            <a:ext cx="4179168" cy="4274501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17792" y="1224051"/>
            <a:ext cx="4229568" cy="639427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037" indent="0">
              <a:buNone/>
              <a:defRPr sz="1350" b="1"/>
            </a:lvl2pPr>
            <a:lvl3pPr marL="622073" indent="0">
              <a:buNone/>
              <a:defRPr sz="1200" b="1"/>
            </a:lvl3pPr>
            <a:lvl4pPr marL="933111" indent="0">
              <a:buNone/>
              <a:defRPr sz="1125" b="1"/>
            </a:lvl4pPr>
            <a:lvl5pPr marL="1244147" indent="0">
              <a:buNone/>
              <a:defRPr sz="1125" b="1"/>
            </a:lvl5pPr>
            <a:lvl6pPr marL="1555184" indent="0">
              <a:buNone/>
              <a:defRPr sz="1125" b="1"/>
            </a:lvl6pPr>
            <a:lvl7pPr marL="1866221" indent="0">
              <a:buNone/>
              <a:defRPr sz="1125" b="1"/>
            </a:lvl7pPr>
            <a:lvl8pPr marL="2177258" indent="0">
              <a:buNone/>
              <a:defRPr sz="1125" b="1"/>
            </a:lvl8pPr>
            <a:lvl9pPr marL="2488295" indent="0">
              <a:buNone/>
              <a:defRPr sz="1125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440" y="2046374"/>
            <a:ext cx="4201920" cy="4246850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976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9" descr="II_rahmen_neu_folge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2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8833" y="1268047"/>
            <a:ext cx="8634528" cy="501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9201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dirty="0" smtClean="0"/>
              <a:t>Click to edit the outline text format</a:t>
            </a:r>
          </a:p>
          <a:p>
            <a:pPr lvl="1"/>
            <a:r>
              <a:rPr lang="en-GB" altLang="es-ES" dirty="0" smtClean="0"/>
              <a:t>Second Outline Level</a:t>
            </a:r>
          </a:p>
          <a:p>
            <a:pPr lvl="2"/>
            <a:r>
              <a:rPr lang="en-GB" altLang="es-ES" dirty="0" smtClean="0"/>
              <a:t>Third Outline Level</a:t>
            </a:r>
          </a:p>
          <a:p>
            <a:pPr lvl="3"/>
            <a:r>
              <a:rPr lang="en-GB" altLang="es-ES" dirty="0" smtClean="0"/>
              <a:t>Fourth Outline Level</a:t>
            </a:r>
          </a:p>
          <a:p>
            <a:pPr lvl="4"/>
            <a:r>
              <a:rPr lang="en-GB" altLang="es-ES" dirty="0" smtClean="0"/>
              <a:t>Fifth Outline Level</a:t>
            </a:r>
          </a:p>
          <a:p>
            <a:pPr lvl="4"/>
            <a:r>
              <a:rPr lang="en-GB" altLang="es-ES" dirty="0" smtClean="0"/>
              <a:t>Sixth Outline Level</a:t>
            </a:r>
          </a:p>
          <a:p>
            <a:pPr lvl="4"/>
            <a:r>
              <a:rPr lang="en-GB" altLang="es-ES" dirty="0" smtClean="0"/>
              <a:t>Seventh Outline Level</a:t>
            </a:r>
          </a:p>
          <a:p>
            <a:pPr lvl="4"/>
            <a:r>
              <a:rPr lang="en-GB" altLang="es-ES" dirty="0" smtClean="0"/>
              <a:t>Eighth Outline Level</a:t>
            </a:r>
          </a:p>
          <a:p>
            <a:pPr lvl="4"/>
            <a:r>
              <a:rPr lang="en-GB" altLang="es-ES" dirty="0" smtClean="0"/>
              <a:t>Ninth Outline Level</a:t>
            </a:r>
          </a:p>
        </p:txBody>
      </p:sp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258546" y="232641"/>
            <a:ext cx="6238406" cy="84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dirty="0" smtClean="0"/>
              <a:t>Click to edit the title text format</a:t>
            </a:r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2209" tIns="31105" rIns="62209" bIns="31105" anchor="ctr"/>
          <a:lstStyle/>
          <a:p>
            <a:pPr marL="0" marR="0" lvl="0" indent="0" algn="l" defTabSz="244084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alt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518359" y="6528956"/>
            <a:ext cx="361591" cy="227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/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544274" y="6496050"/>
            <a:ext cx="2814468" cy="2860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244084" rtl="0" eaLnBrk="0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 lang="es-ES" sz="9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es-ES" dirty="0" smtClean="0">
                <a:ea typeface="ＭＳ Ｐゴシック"/>
              </a:rPr>
              <a:t>CONFIDENCE Final Dissemination Workshop</a:t>
            </a:r>
          </a:p>
          <a:p>
            <a:r>
              <a:rPr lang="en-US" altLang="es-ES" sz="700" dirty="0" smtClean="0">
                <a:ea typeface="ＭＳ Ｐゴシック"/>
              </a:rPr>
              <a:t> </a:t>
            </a:r>
            <a:r>
              <a:rPr lang="en-US" altLang="es-ES" sz="700" dirty="0" smtClean="0"/>
              <a:t>02</a:t>
            </a:r>
            <a:r>
              <a:rPr lang="en-US" sz="700" dirty="0" smtClean="0"/>
              <a:t> - 05 December 2019. Bratislava, Slovakia </a:t>
            </a:r>
            <a:endParaRPr lang="en-US" sz="700" dirty="0"/>
          </a:p>
        </p:txBody>
      </p:sp>
      <p:grpSp>
        <p:nvGrpSpPr>
          <p:cNvPr id="17" name="Gruppieren 11"/>
          <p:cNvGrpSpPr/>
          <p:nvPr/>
        </p:nvGrpSpPr>
        <p:grpSpPr>
          <a:xfrm>
            <a:off x="103427" y="6480091"/>
            <a:ext cx="5564262" cy="301966"/>
            <a:chOff x="116870" y="6554993"/>
            <a:chExt cx="5091962" cy="301964"/>
          </a:xfrm>
        </p:grpSpPr>
        <p:pic>
          <p:nvPicPr>
            <p:cNvPr id="18" name="Grafik 12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870" y="6554993"/>
              <a:ext cx="319021" cy="301964"/>
            </a:xfrm>
            <a:prstGeom prst="rect">
              <a:avLst/>
            </a:prstGeom>
          </p:spPr>
        </p:pic>
        <p:sp>
          <p:nvSpPr>
            <p:cNvPr id="19" name="Textfeld 13"/>
            <p:cNvSpPr txBox="1"/>
            <p:nvPr userDrawn="1"/>
          </p:nvSpPr>
          <p:spPr>
            <a:xfrm>
              <a:off x="403830" y="6641091"/>
              <a:ext cx="4805002" cy="184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8">
                <a:defRPr/>
              </a:pPr>
              <a:r>
                <a:rPr lang="en-GB" sz="600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This project has received funding from the </a:t>
              </a:r>
              <a:r>
                <a:rPr lang="en-GB" sz="600" dirty="0" err="1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Euratom</a:t>
              </a:r>
              <a:r>
                <a:rPr lang="en-GB" sz="600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 research and training programme 2014-2018 under grant agreement No 662287.</a:t>
              </a:r>
              <a:endParaRPr lang="en-GB" sz="100" dirty="0">
                <a:solidFill>
                  <a:prstClr val="black">
                    <a:tint val="75000"/>
                  </a:prstClr>
                </a:solidFill>
                <a:latin typeface="Arial"/>
              </a:endParaRPr>
            </a:p>
          </p:txBody>
        </p:sp>
      </p:grpSp>
      <p:pic>
        <p:nvPicPr>
          <p:cNvPr id="13" name="21 Imagen" descr="Logo_CONFIDENCE_v2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8648" y="142709"/>
            <a:ext cx="1511302" cy="479395"/>
          </a:xfrm>
          <a:prstGeom prst="rect">
            <a:avLst/>
          </a:prstGeom>
        </p:spPr>
      </p:pic>
      <p:pic>
        <p:nvPicPr>
          <p:cNvPr id="20" name="Grafik 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4352" y="736927"/>
            <a:ext cx="1104979" cy="40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255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87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>
          <a:solidFill>
            <a:schemeClr val="tx1"/>
          </a:solidFill>
          <a:effectLst/>
          <a:latin typeface="+mj-lt"/>
          <a:ea typeface="+mj-ea"/>
          <a:cs typeface="Arial" panose="020B0604020202020204" pitchFamily="34" charset="0"/>
        </a:defRPr>
      </a:lvl1pPr>
      <a:lvl2pPr algn="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875" b="1">
          <a:solidFill>
            <a:srgbClr val="006699"/>
          </a:solidFill>
          <a:latin typeface="Futura Md BT" pitchFamily="34" charset="0"/>
        </a:defRPr>
      </a:lvl2pPr>
      <a:lvl3pPr algn="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875" b="1">
          <a:solidFill>
            <a:srgbClr val="006699"/>
          </a:solidFill>
          <a:latin typeface="Futura Md BT" pitchFamily="34" charset="0"/>
        </a:defRPr>
      </a:lvl3pPr>
      <a:lvl4pPr algn="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875" b="1">
          <a:solidFill>
            <a:srgbClr val="006699"/>
          </a:solidFill>
          <a:latin typeface="Futura Md BT" pitchFamily="34" charset="0"/>
        </a:defRPr>
      </a:lvl4pPr>
      <a:lvl5pPr algn="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875" b="1">
          <a:solidFill>
            <a:srgbClr val="006699"/>
          </a:solidFill>
          <a:latin typeface="Futura Md BT" pitchFamily="34" charset="0"/>
        </a:defRPr>
      </a:lvl5pPr>
      <a:lvl6pPr marL="1710704" indent="-155518" algn="ct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75">
          <a:solidFill>
            <a:srgbClr val="000000"/>
          </a:solidFill>
          <a:latin typeface="Arial" charset="0"/>
        </a:defRPr>
      </a:lvl6pPr>
      <a:lvl7pPr marL="2021740" indent="-155518" algn="ct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75">
          <a:solidFill>
            <a:srgbClr val="000000"/>
          </a:solidFill>
          <a:latin typeface="Arial" charset="0"/>
        </a:defRPr>
      </a:lvl7pPr>
      <a:lvl8pPr marL="2332777" indent="-155518" algn="ct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75">
          <a:solidFill>
            <a:srgbClr val="000000"/>
          </a:solidFill>
          <a:latin typeface="Arial" charset="0"/>
        </a:defRPr>
      </a:lvl8pPr>
      <a:lvl9pPr marL="2643813" indent="-155518" algn="ct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75">
          <a:solidFill>
            <a:srgbClr val="000000"/>
          </a:solidFill>
          <a:latin typeface="Arial" charset="0"/>
        </a:defRPr>
      </a:lvl9pPr>
    </p:titleStyle>
    <p:bodyStyle>
      <a:lvl1pPr marL="233279" indent="-233279" algn="l" defTabSz="244078" rtl="0" eaLnBrk="1" fontAlgn="base" hangingPunct="1">
        <a:lnSpc>
          <a:spcPct val="93000"/>
        </a:lnSpc>
        <a:spcBef>
          <a:spcPct val="0"/>
        </a:spcBef>
        <a:spcAft>
          <a:spcPts val="970"/>
        </a:spcAft>
        <a:buClr>
          <a:srgbClr val="000000"/>
        </a:buClr>
        <a:buSzPct val="100000"/>
        <a:buFontTx/>
        <a:buBlip>
          <a:blip r:embed="rId20"/>
        </a:buBlip>
        <a:defRPr sz="2000">
          <a:solidFill>
            <a:srgbClr val="000000"/>
          </a:solidFill>
          <a:latin typeface="+mn-lt"/>
          <a:ea typeface="+mn-ea"/>
          <a:cs typeface="Arial" panose="020B0604020202020204" pitchFamily="34" charset="0"/>
        </a:defRPr>
      </a:lvl1pPr>
      <a:lvl2pPr marL="505436" indent="-194399" algn="l" defTabSz="244078" rtl="0" eaLnBrk="1" fontAlgn="base" hangingPunct="1">
        <a:lnSpc>
          <a:spcPct val="93000"/>
        </a:lnSpc>
        <a:spcBef>
          <a:spcPct val="0"/>
        </a:spcBef>
        <a:spcAft>
          <a:spcPts val="774"/>
        </a:spcAft>
        <a:buClr>
          <a:srgbClr val="000000"/>
        </a:buClr>
        <a:buSzPct val="100000"/>
        <a:buFontTx/>
        <a:buBlip>
          <a:blip r:embed="rId20"/>
        </a:buBlip>
        <a:defRPr sz="18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777592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578"/>
        </a:spcAft>
        <a:buClr>
          <a:srgbClr val="0033CC"/>
        </a:buClr>
        <a:buSzPct val="100000"/>
        <a:buFont typeface="Arial" pitchFamily="34" charset="0"/>
        <a:buChar char="●"/>
        <a:defRPr sz="16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3pPr>
      <a:lvl4pPr marL="1088629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392"/>
        </a:spcAft>
        <a:buClr>
          <a:srgbClr val="0033CC"/>
        </a:buClr>
        <a:buSzPct val="100000"/>
        <a:buFont typeface="Arial" pitchFamily="34" charset="0"/>
        <a:buChar char="●"/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4pPr>
      <a:lvl5pPr marL="1399666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33CC"/>
        </a:buClr>
        <a:buSzPct val="100000"/>
        <a:buFont typeface="Wingdings" pitchFamily="2" charset="2"/>
        <a:buChar char="Ø"/>
        <a:defRPr sz="12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1710704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0000"/>
        </a:buClr>
        <a:buSzPct val="100000"/>
        <a:buFont typeface="Times New Roman" pitchFamily="18" charset="0"/>
        <a:buChar char="»"/>
        <a:defRPr sz="1125">
          <a:solidFill>
            <a:srgbClr val="000000"/>
          </a:solidFill>
          <a:latin typeface="+mn-lt"/>
        </a:defRPr>
      </a:lvl6pPr>
      <a:lvl7pPr marL="2021740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0000"/>
        </a:buClr>
        <a:buSzPct val="100000"/>
        <a:buFont typeface="Times New Roman" pitchFamily="18" charset="0"/>
        <a:buChar char="»"/>
        <a:defRPr sz="1125">
          <a:solidFill>
            <a:srgbClr val="000000"/>
          </a:solidFill>
          <a:latin typeface="+mn-lt"/>
        </a:defRPr>
      </a:lvl7pPr>
      <a:lvl8pPr marL="2332777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0000"/>
        </a:buClr>
        <a:buSzPct val="100000"/>
        <a:buFont typeface="Times New Roman" pitchFamily="18" charset="0"/>
        <a:buChar char="»"/>
        <a:defRPr sz="1125">
          <a:solidFill>
            <a:srgbClr val="000000"/>
          </a:solidFill>
          <a:latin typeface="+mn-lt"/>
        </a:defRPr>
      </a:lvl8pPr>
      <a:lvl9pPr marL="2643813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0000"/>
        </a:buClr>
        <a:buSzPct val="100000"/>
        <a:buFont typeface="Times New Roman" pitchFamily="18" charset="0"/>
        <a:buChar char="»"/>
        <a:defRPr sz="1125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11037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22073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33111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44147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55184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66221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77258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88295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40.jpeg"/><Relationship Id="rId18" Type="http://schemas.openxmlformats.org/officeDocument/2006/relationships/image" Target="../media/image45.jpeg"/><Relationship Id="rId3" Type="http://schemas.openxmlformats.org/officeDocument/2006/relationships/image" Target="../media/image5.gif"/><Relationship Id="rId7" Type="http://schemas.openxmlformats.org/officeDocument/2006/relationships/image" Target="../media/image34.wmf"/><Relationship Id="rId12" Type="http://schemas.openxmlformats.org/officeDocument/2006/relationships/image" Target="../media/image39.jpeg"/><Relationship Id="rId17" Type="http://schemas.openxmlformats.org/officeDocument/2006/relationships/image" Target="../media/image44.pn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43.gif"/><Relationship Id="rId20" Type="http://schemas.openxmlformats.org/officeDocument/2006/relationships/image" Target="../media/image47.jpe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38.jpeg"/><Relationship Id="rId5" Type="http://schemas.openxmlformats.org/officeDocument/2006/relationships/image" Target="../media/image36.png"/><Relationship Id="rId15" Type="http://schemas.openxmlformats.org/officeDocument/2006/relationships/image" Target="../media/image42.jpeg"/><Relationship Id="rId10" Type="http://schemas.openxmlformats.org/officeDocument/2006/relationships/image" Target="../media/image37.jpeg"/><Relationship Id="rId19" Type="http://schemas.openxmlformats.org/officeDocument/2006/relationships/image" Target="../media/image46.png"/><Relationship Id="rId4" Type="http://schemas.openxmlformats.org/officeDocument/2006/relationships/image" Target="../media/image35.jpe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943276" y="3665965"/>
            <a:ext cx="7257448" cy="772502"/>
          </a:xfrm>
          <a:noFill/>
          <a:effectLst/>
        </p:spPr>
        <p:txBody>
          <a:bodyPr anchor="ctr"/>
          <a:lstStyle/>
          <a:p>
            <a:r>
              <a:rPr lang="es-ES" dirty="0" smtClean="0"/>
              <a:t>M. Montero</a:t>
            </a:r>
            <a:r>
              <a:rPr lang="es-ES" baseline="30000" dirty="0" smtClean="0"/>
              <a:t>1</a:t>
            </a:r>
            <a:r>
              <a:rPr lang="es-ES" dirty="0"/>
              <a:t>,</a:t>
            </a:r>
            <a:r>
              <a:rPr lang="es-ES" dirty="0" smtClean="0"/>
              <a:t> C. Trueba</a:t>
            </a:r>
            <a:r>
              <a:rPr lang="es-ES" baseline="30000" dirty="0" smtClean="0"/>
              <a:t>1</a:t>
            </a:r>
            <a:r>
              <a:rPr lang="es-ES" dirty="0" smtClean="0"/>
              <a:t>, R. Sala</a:t>
            </a:r>
            <a:r>
              <a:rPr lang="es-ES" baseline="30000" dirty="0" smtClean="0"/>
              <a:t>1</a:t>
            </a:r>
            <a:r>
              <a:rPr lang="es-ES" dirty="0" smtClean="0"/>
              <a:t>, P. Nunes</a:t>
            </a:r>
            <a:r>
              <a:rPr lang="es-ES" baseline="30000" dirty="0" smtClean="0"/>
              <a:t>2</a:t>
            </a:r>
            <a:r>
              <a:rPr lang="es-ES" dirty="0" smtClean="0"/>
              <a:t>, M. Reis</a:t>
            </a:r>
            <a:r>
              <a:rPr lang="es-ES" baseline="30000" dirty="0"/>
              <a:t>3</a:t>
            </a:r>
            <a:r>
              <a:rPr lang="es-ES" dirty="0" smtClean="0"/>
              <a:t>, I. Paiva</a:t>
            </a:r>
            <a:r>
              <a:rPr lang="es-ES" baseline="30000" dirty="0" smtClean="0"/>
              <a:t>3</a:t>
            </a:r>
            <a:r>
              <a:rPr lang="es-ES" dirty="0" smtClean="0"/>
              <a:t>, B. García-Puerta</a:t>
            </a:r>
            <a:r>
              <a:rPr lang="es-ES" baseline="30000" dirty="0" smtClean="0"/>
              <a:t>1</a:t>
            </a:r>
            <a:r>
              <a:rPr lang="es-ES" dirty="0"/>
              <a:t>,</a:t>
            </a:r>
            <a:r>
              <a:rPr lang="es-ES" dirty="0" smtClean="0"/>
              <a:t> T. Charnock</a:t>
            </a:r>
            <a:r>
              <a:rPr lang="es-ES" baseline="30000" dirty="0" smtClean="0"/>
              <a:t>4</a:t>
            </a:r>
            <a:r>
              <a:rPr lang="es-ES" dirty="0" smtClean="0"/>
              <a:t> </a:t>
            </a:r>
          </a:p>
          <a:p>
            <a:r>
              <a:rPr lang="es-ES" baseline="30000" dirty="0" smtClean="0"/>
              <a:t>1</a:t>
            </a:r>
            <a:r>
              <a:rPr lang="es-ES" dirty="0" smtClean="0"/>
              <a:t>CIEMAT (</a:t>
            </a:r>
            <a:r>
              <a:rPr lang="es-ES" dirty="0" err="1" smtClean="0"/>
              <a:t>Spain</a:t>
            </a:r>
            <a:r>
              <a:rPr lang="es-ES" dirty="0" smtClean="0"/>
              <a:t>); </a:t>
            </a:r>
            <a:r>
              <a:rPr lang="es-ES" baseline="30000" dirty="0" smtClean="0"/>
              <a:t>2</a:t>
            </a:r>
            <a:r>
              <a:rPr lang="es-ES" dirty="0" smtClean="0"/>
              <a:t>APA (Portugal), </a:t>
            </a:r>
            <a:r>
              <a:rPr lang="es-ES" baseline="30000" dirty="0" smtClean="0"/>
              <a:t>3</a:t>
            </a:r>
            <a:r>
              <a:rPr lang="es-ES" dirty="0" smtClean="0"/>
              <a:t>IST(Portugal), </a:t>
            </a:r>
            <a:r>
              <a:rPr lang="es-ES" baseline="30000" dirty="0"/>
              <a:t>4</a:t>
            </a:r>
            <a:r>
              <a:rPr lang="es-ES" dirty="0" smtClean="0"/>
              <a:t>PHE (</a:t>
            </a:r>
            <a:r>
              <a:rPr lang="es-ES" dirty="0" err="1" smtClean="0"/>
              <a:t>United</a:t>
            </a:r>
            <a:r>
              <a:rPr lang="es-ES" dirty="0" smtClean="0"/>
              <a:t> </a:t>
            </a:r>
            <a:r>
              <a:rPr lang="es-ES" dirty="0" err="1" smtClean="0"/>
              <a:t>Kingdom</a:t>
            </a:r>
            <a:r>
              <a:rPr lang="es-ES" dirty="0" smtClean="0"/>
              <a:t>)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16956" y="1135781"/>
            <a:ext cx="6910088" cy="1954663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altLang="de-DE" sz="2600" b="1" dirty="0" smtClean="0">
                <a:solidFill>
                  <a:schemeClr val="tx2"/>
                </a:solidFill>
              </a:rPr>
              <a:t>Block 4: Strategies involving stakeholders in the transition phase</a:t>
            </a:r>
            <a:r>
              <a:rPr lang="en-US" altLang="de-DE" sz="1200" b="1" dirty="0" smtClean="0">
                <a:solidFill>
                  <a:schemeClr val="tx2"/>
                </a:solidFill>
              </a:rPr>
              <a:t/>
            </a:r>
            <a:br>
              <a:rPr lang="en-US" altLang="de-DE" sz="1200" b="1" dirty="0" smtClean="0">
                <a:solidFill>
                  <a:schemeClr val="tx2"/>
                </a:solidFill>
              </a:rPr>
            </a:br>
            <a:r>
              <a:rPr lang="en-US" altLang="de-DE" sz="1200" b="1" dirty="0" smtClean="0">
                <a:solidFill>
                  <a:schemeClr val="tx2"/>
                </a:solidFill>
              </a:rPr>
              <a:t/>
            </a:r>
            <a:br>
              <a:rPr lang="en-US" altLang="de-DE" sz="1200" b="1" dirty="0" smtClean="0">
                <a:solidFill>
                  <a:schemeClr val="tx2"/>
                </a:solidFill>
              </a:rPr>
            </a:br>
            <a:r>
              <a:rPr lang="en-US" altLang="de-DE" sz="2600" b="1" dirty="0" smtClean="0">
                <a:solidFill>
                  <a:schemeClr val="tx2"/>
                </a:solidFill>
              </a:rPr>
              <a:t>Scenario based </a:t>
            </a:r>
            <a:r>
              <a:rPr lang="en-US" altLang="de-DE" sz="2600" b="1" dirty="0">
                <a:solidFill>
                  <a:schemeClr val="tx2"/>
                </a:solidFill>
              </a:rPr>
              <a:t>facilitated discussion</a:t>
            </a:r>
            <a:r>
              <a:rPr lang="en-US" altLang="de-DE" sz="2600" dirty="0" smtClean="0">
                <a:solidFill>
                  <a:schemeClr val="tx2"/>
                </a:solidFill>
              </a:rPr>
              <a:t/>
            </a:r>
            <a:br>
              <a:rPr lang="en-US" altLang="de-DE" sz="2600" dirty="0" smtClean="0">
                <a:solidFill>
                  <a:schemeClr val="tx2"/>
                </a:solidFill>
              </a:rPr>
            </a:br>
            <a:r>
              <a:rPr lang="en-US" altLang="de-DE" sz="2600" dirty="0" smtClean="0">
                <a:solidFill>
                  <a:schemeClr val="tx2"/>
                </a:solidFill>
              </a:rPr>
              <a:t>Introduction to the scenario</a:t>
            </a:r>
            <a:endParaRPr lang="en-US" altLang="de-DE" sz="2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579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Accident</a:t>
            </a:r>
            <a:r>
              <a:rPr lang="es-ES" dirty="0" smtClean="0"/>
              <a:t> </a:t>
            </a:r>
            <a:r>
              <a:rPr lang="es-ES" dirty="0" err="1" smtClean="0"/>
              <a:t>overview</a:t>
            </a:r>
            <a:endParaRPr lang="es-ES" dirty="0"/>
          </a:p>
        </p:txBody>
      </p:sp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505650" y="6496050"/>
            <a:ext cx="2829025" cy="361950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90" y="1417320"/>
            <a:ext cx="2992919" cy="4230620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213" y="1473664"/>
            <a:ext cx="2914249" cy="4119416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6208486" y="1476829"/>
            <a:ext cx="27450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Area where the mean predicted normal living dose in the first year &gt;20mSv</a:t>
            </a:r>
          </a:p>
        </p:txBody>
      </p:sp>
      <p:cxnSp>
        <p:nvCxnSpPr>
          <p:cNvPr id="10" name="Straight Arrow Connector 3"/>
          <p:cNvCxnSpPr>
            <a:stCxn id="9" idx="1"/>
          </p:cNvCxnSpPr>
          <p:nvPr/>
        </p:nvCxnSpPr>
        <p:spPr>
          <a:xfrm flipH="1">
            <a:off x="4008120" y="2076994"/>
            <a:ext cx="2200366" cy="1245326"/>
          </a:xfrm>
          <a:prstGeom prst="straightConnector1">
            <a:avLst/>
          </a:prstGeom>
          <a:ln w="25400">
            <a:solidFill>
              <a:srgbClr val="C00000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Rectángulo"/>
          <p:cNvSpPr/>
          <p:nvPr/>
        </p:nvSpPr>
        <p:spPr>
          <a:xfrm>
            <a:off x="6287557" y="2724457"/>
            <a:ext cx="258212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The accident is large, and has impacted many areas of both Netherlands and Belgium. Areas have been evacuated and widespread temporary and permanent relocation is strongly indicated</a:t>
            </a:r>
            <a:r>
              <a:rPr lang="en-US" sz="1600" dirty="0" smtClean="0"/>
              <a:t>.</a:t>
            </a:r>
          </a:p>
          <a:p>
            <a:endParaRPr lang="en-US" sz="1600" dirty="0"/>
          </a:p>
          <a:p>
            <a:r>
              <a:rPr lang="en-US" sz="1600" dirty="0"/>
              <a:t>National resources are stretched and a high reference level dose for the post accident phase is indicated.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10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151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Urban</a:t>
            </a:r>
            <a:r>
              <a:rPr lang="es-ES" dirty="0" smtClean="0"/>
              <a:t> </a:t>
            </a:r>
            <a:r>
              <a:rPr lang="es-ES" dirty="0" err="1" smtClean="0"/>
              <a:t>area</a:t>
            </a:r>
            <a:r>
              <a:rPr lang="es-ES" dirty="0" smtClean="0"/>
              <a:t> of </a:t>
            </a:r>
            <a:r>
              <a:rPr lang="es-ES" dirty="0" err="1" smtClean="0"/>
              <a:t>concern</a:t>
            </a:r>
            <a:endParaRPr lang="es-ES" dirty="0"/>
          </a:p>
        </p:txBody>
      </p:sp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630778" y="6496051"/>
            <a:ext cx="2703897" cy="260796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9" name="TextBox 7"/>
          <p:cNvSpPr txBox="1"/>
          <p:nvPr/>
        </p:nvSpPr>
        <p:spPr>
          <a:xfrm>
            <a:off x="318226" y="5126809"/>
            <a:ext cx="27450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Area where the mean predicted normal living dose in the first year &gt;20mSv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825" y="1301648"/>
            <a:ext cx="2015979" cy="2848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165" y="924627"/>
            <a:ext cx="2774191" cy="266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13 Grupo"/>
          <p:cNvGrpSpPr/>
          <p:nvPr/>
        </p:nvGrpSpPr>
        <p:grpSpPr>
          <a:xfrm>
            <a:off x="238569" y="903296"/>
            <a:ext cx="2914249" cy="4119416"/>
            <a:chOff x="1469841" y="984777"/>
            <a:chExt cx="2914249" cy="4119416"/>
          </a:xfrm>
        </p:grpSpPr>
        <p:pic>
          <p:nvPicPr>
            <p:cNvPr id="19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9841" y="984777"/>
              <a:ext cx="2914249" cy="4119416"/>
            </a:xfrm>
            <a:prstGeom prst="rect">
              <a:avLst/>
            </a:prstGeom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3953" y="2576776"/>
              <a:ext cx="125910" cy="12084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10" name="Straight Arrow Connector 3"/>
          <p:cNvCxnSpPr/>
          <p:nvPr/>
        </p:nvCxnSpPr>
        <p:spPr>
          <a:xfrm flipH="1" flipV="1">
            <a:off x="1004935" y="2815628"/>
            <a:ext cx="302744" cy="2301203"/>
          </a:xfrm>
          <a:prstGeom prst="straightConnector1">
            <a:avLst/>
          </a:prstGeom>
          <a:ln w="25400">
            <a:solidFill>
              <a:srgbClr val="C00000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"/>
          <p:cNvCxnSpPr/>
          <p:nvPr/>
        </p:nvCxnSpPr>
        <p:spPr bwMode="auto">
          <a:xfrm flipV="1">
            <a:off x="1546860" y="914402"/>
            <a:ext cx="1848190" cy="1577338"/>
          </a:xfrm>
          <a:prstGeom prst="line">
            <a:avLst/>
          </a:prstGeom>
          <a:solidFill>
            <a:srgbClr val="00B8FF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26 Conector recto"/>
          <p:cNvCxnSpPr/>
          <p:nvPr/>
        </p:nvCxnSpPr>
        <p:spPr bwMode="auto">
          <a:xfrm>
            <a:off x="1550670" y="2621280"/>
            <a:ext cx="1836420" cy="967740"/>
          </a:xfrm>
          <a:prstGeom prst="line">
            <a:avLst/>
          </a:prstGeom>
          <a:solidFill>
            <a:srgbClr val="00B8FF"/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29 Rectángulo"/>
          <p:cNvSpPr/>
          <p:nvPr/>
        </p:nvSpPr>
        <p:spPr>
          <a:xfrm>
            <a:off x="3318094" y="4351501"/>
            <a:ext cx="54547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municipality of </a:t>
            </a:r>
            <a:r>
              <a:rPr lang="en-US" dirty="0" err="1" smtClean="0"/>
              <a:t>Cromstrijen</a:t>
            </a:r>
            <a:r>
              <a:rPr lang="en-US" dirty="0" smtClean="0"/>
              <a:t> is at the edge </a:t>
            </a:r>
            <a:r>
              <a:rPr lang="en-US" dirty="0"/>
              <a:t>of the </a:t>
            </a:r>
            <a:r>
              <a:rPr lang="en-US" dirty="0" smtClean="0"/>
              <a:t>20mSv.y</a:t>
            </a:r>
            <a:r>
              <a:rPr lang="en-US" baseline="30000" dirty="0" smtClean="0"/>
              <a:t>-1</a:t>
            </a:r>
            <a:r>
              <a:rPr lang="en-US" dirty="0" smtClean="0"/>
              <a:t> zone. It consists </a:t>
            </a:r>
            <a:r>
              <a:rPr lang="en-US" dirty="0"/>
              <a:t>of the communities </a:t>
            </a:r>
            <a:r>
              <a:rPr lang="en-US" dirty="0" err="1"/>
              <a:t>Klaaswaal</a:t>
            </a:r>
            <a:r>
              <a:rPr lang="en-US" dirty="0"/>
              <a:t> and </a:t>
            </a:r>
            <a:r>
              <a:rPr lang="en-US" dirty="0" err="1"/>
              <a:t>Numansdorp</a:t>
            </a:r>
            <a:r>
              <a:rPr lang="en-US" dirty="0"/>
              <a:t> (</a:t>
            </a:r>
            <a:r>
              <a:rPr lang="en-US" dirty="0" err="1"/>
              <a:t>townhall</a:t>
            </a:r>
            <a:r>
              <a:rPr lang="en-US" dirty="0" smtClean="0"/>
              <a:t>).</a:t>
            </a:r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11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130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833" y="1288415"/>
            <a:ext cx="2022354" cy="1941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Municipality</a:t>
            </a:r>
            <a:r>
              <a:rPr lang="es-ES" dirty="0" smtClean="0"/>
              <a:t> </a:t>
            </a:r>
            <a:r>
              <a:rPr lang="es-ES" dirty="0" err="1" smtClean="0"/>
              <a:t>Cromstrijen</a:t>
            </a:r>
            <a:r>
              <a:rPr lang="es-ES" dirty="0" smtClean="0"/>
              <a:t> / </a:t>
            </a:r>
            <a:r>
              <a:rPr lang="en-US" dirty="0" err="1"/>
              <a:t>Numansdorp</a:t>
            </a:r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5592278" y="6496051"/>
            <a:ext cx="2742398" cy="260796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392113" y="1081476"/>
            <a:ext cx="4314641" cy="5110757"/>
          </a:xfrm>
          <a:prstGeom prst="rect">
            <a:avLst/>
          </a:prstGeom>
        </p:spPr>
        <p:txBody>
          <a:bodyPr/>
          <a:lstStyle>
            <a:lvl1pPr marL="233279" indent="-233279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970"/>
              </a:spcAft>
              <a:buClr>
                <a:srgbClr val="000000"/>
              </a:buClr>
              <a:buSzPct val="10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05436" indent="-194399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774"/>
              </a:spcAft>
              <a:buClr>
                <a:srgbClr val="000000"/>
              </a:buClr>
              <a:buSzPct val="100000"/>
              <a:buFontTx/>
              <a:buBlip>
                <a:blip r:embed="rId3"/>
              </a:buBlip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77592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578"/>
              </a:spcAft>
              <a:buClr>
                <a:srgbClr val="0033CC"/>
              </a:buClr>
              <a:buSzPct val="100000"/>
              <a:buFont typeface="Arial" pitchFamily="34" charset="0"/>
              <a:buChar char="●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88629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392"/>
              </a:spcAft>
              <a:buClr>
                <a:srgbClr val="0033CC"/>
              </a:buClr>
              <a:buSzPct val="100000"/>
              <a:buFont typeface="Arial" pitchFamily="34" charset="0"/>
              <a:buChar char="●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99666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33CC"/>
              </a:buClr>
              <a:buSzPct val="100000"/>
              <a:buFont typeface="Wingdings" pitchFamily="2" charset="2"/>
              <a:buChar char="Ø"/>
              <a:defRPr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710704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6pPr>
            <a:lvl7pPr marL="2021740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7pPr>
            <a:lvl8pPr marL="2332777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8pPr>
            <a:lvl9pPr marL="2643813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lang="en-GB" b="1" kern="0" dirty="0" smtClean="0"/>
              <a:t>Province: </a:t>
            </a:r>
            <a:r>
              <a:rPr lang="en-GB" kern="0" dirty="0" smtClean="0"/>
              <a:t>Zuid Holland</a:t>
            </a:r>
          </a:p>
          <a:p>
            <a:r>
              <a:rPr lang="en-GB" b="1" kern="0" dirty="0" smtClean="0"/>
              <a:t>Population</a:t>
            </a:r>
            <a:r>
              <a:rPr lang="en-GB" kern="0" dirty="0" smtClean="0"/>
              <a:t>: </a:t>
            </a:r>
            <a:r>
              <a:rPr lang="sk-SK" kern="0" dirty="0" smtClean="0"/>
              <a:t>8,716</a:t>
            </a:r>
            <a:r>
              <a:rPr lang="es-ES" kern="0" dirty="0" smtClean="0"/>
              <a:t> (</a:t>
            </a:r>
            <a:r>
              <a:rPr lang="es-ES" kern="0" dirty="0" err="1" smtClean="0"/>
              <a:t>Numansdorp</a:t>
            </a:r>
            <a:r>
              <a:rPr lang="es-ES" kern="0" dirty="0" smtClean="0"/>
              <a:t>) </a:t>
            </a:r>
            <a:r>
              <a:rPr lang="en-US" kern="0" dirty="0"/>
              <a:t>+ 4,047 </a:t>
            </a:r>
            <a:r>
              <a:rPr lang="en-US" kern="0" dirty="0" smtClean="0"/>
              <a:t>(</a:t>
            </a:r>
            <a:r>
              <a:rPr lang="en-US" dirty="0" err="1" smtClean="0"/>
              <a:t>Klaaswaal</a:t>
            </a:r>
            <a:r>
              <a:rPr lang="en-US" dirty="0" smtClean="0"/>
              <a:t>)</a:t>
            </a:r>
            <a:endParaRPr lang="en-GB" kern="0" dirty="0" smtClean="0"/>
          </a:p>
          <a:p>
            <a:r>
              <a:rPr lang="en-GB" b="1" kern="0" dirty="0" smtClean="0"/>
              <a:t>Area of municipality</a:t>
            </a:r>
            <a:r>
              <a:rPr lang="en-GB" kern="0" dirty="0" smtClean="0"/>
              <a:t>: </a:t>
            </a:r>
            <a:r>
              <a:rPr lang="en-US" kern="0" dirty="0" smtClean="0"/>
              <a:t>covers </a:t>
            </a:r>
            <a:r>
              <a:rPr lang="en-US" kern="0" dirty="0"/>
              <a:t>an area of </a:t>
            </a:r>
            <a:r>
              <a:rPr lang="es-ES" dirty="0" smtClean="0"/>
              <a:t>70,33</a:t>
            </a:r>
            <a:r>
              <a:rPr lang="en-GB" kern="0" dirty="0" smtClean="0"/>
              <a:t> </a:t>
            </a:r>
            <a:r>
              <a:rPr lang="en-GB" kern="0" dirty="0"/>
              <a:t>km² of </a:t>
            </a:r>
            <a:r>
              <a:rPr lang="en-GB" kern="0" dirty="0" smtClean="0"/>
              <a:t>which 1</a:t>
            </a:r>
            <a:r>
              <a:rPr lang="en-US" kern="0" dirty="0" smtClean="0"/>
              <a:t>5,96 km</a:t>
            </a:r>
            <a:r>
              <a:rPr lang="en-US" kern="0" baseline="30000" dirty="0" smtClean="0"/>
              <a:t>2</a:t>
            </a:r>
            <a:r>
              <a:rPr lang="en-US" kern="0" dirty="0" smtClean="0"/>
              <a:t> is water. </a:t>
            </a:r>
            <a:r>
              <a:rPr lang="en-US" kern="0" dirty="0" err="1" smtClean="0"/>
              <a:t>Numansdorp</a:t>
            </a:r>
            <a:r>
              <a:rPr lang="en-US" kern="0" dirty="0" smtClean="0"/>
              <a:t> occupy the 74% of the land with 39,88 km</a:t>
            </a:r>
            <a:r>
              <a:rPr lang="en-US" kern="0" baseline="30000" dirty="0" smtClean="0"/>
              <a:t>2 </a:t>
            </a:r>
            <a:r>
              <a:rPr lang="en-US" kern="0" dirty="0" smtClean="0"/>
              <a:t>.</a:t>
            </a:r>
            <a:endParaRPr lang="en-US" kern="0" baseline="30000" dirty="0"/>
          </a:p>
          <a:p>
            <a:r>
              <a:rPr lang="en-US" kern="0" dirty="0" smtClean="0"/>
              <a:t>The </a:t>
            </a:r>
            <a:r>
              <a:rPr lang="en-US" kern="0" dirty="0"/>
              <a:t>built environment is generally brick houses; detached, semi-detached and modern terraces. Some light industry to the </a:t>
            </a:r>
            <a:r>
              <a:rPr lang="en-US" kern="0" dirty="0" smtClean="0">
                <a:solidFill>
                  <a:schemeClr val="tx1"/>
                </a:solidFill>
              </a:rPr>
              <a:t>North</a:t>
            </a:r>
            <a:r>
              <a:rPr lang="en-US" kern="0" dirty="0"/>
              <a:t>.</a:t>
            </a:r>
          </a:p>
          <a:p>
            <a:pPr marL="0" indent="0">
              <a:buNone/>
            </a:pPr>
            <a:endParaRPr lang="en-GB" kern="0" dirty="0" smtClean="0"/>
          </a:p>
          <a:p>
            <a:pPr marL="476250" lvl="1" indent="0">
              <a:buFontTx/>
              <a:buNone/>
            </a:pPr>
            <a:endParaRPr lang="en-GB" kern="0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6420" y="872627"/>
            <a:ext cx="2287528" cy="1203170"/>
          </a:xfrm>
          <a:prstGeom prst="rect">
            <a:avLst/>
          </a:prstGeom>
        </p:spPr>
      </p:pic>
      <p:pic>
        <p:nvPicPr>
          <p:cNvPr id="1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574" y="2712083"/>
            <a:ext cx="2457719" cy="3474092"/>
          </a:xfrm>
          <a:prstGeom prst="rect">
            <a:avLst/>
          </a:prstGeom>
        </p:spPr>
      </p:pic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12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137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8546" y="232641"/>
            <a:ext cx="6748646" cy="848835"/>
          </a:xfrm>
        </p:spPr>
        <p:txBody>
          <a:bodyPr/>
          <a:lstStyle/>
          <a:p>
            <a:r>
              <a:rPr lang="es-ES" dirty="0" err="1" smtClean="0"/>
              <a:t>Consequences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/>
              <a:t>Cromstrijen</a:t>
            </a:r>
            <a:r>
              <a:rPr lang="es-ES" dirty="0"/>
              <a:t> / </a:t>
            </a:r>
            <a:r>
              <a:rPr lang="es-ES" dirty="0" err="1"/>
              <a:t>Numansdorp</a:t>
            </a: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544152" y="6496051"/>
            <a:ext cx="2790524" cy="248294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92113" y="1198563"/>
            <a:ext cx="8356600" cy="4894262"/>
          </a:xfrm>
          <a:prstGeom prst="rect">
            <a:avLst/>
          </a:prstGeom>
        </p:spPr>
        <p:txBody>
          <a:bodyPr>
            <a:normAutofit/>
          </a:bodyPr>
          <a:lstStyle>
            <a:lvl1pPr marL="233279" indent="-233279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970"/>
              </a:spcAft>
              <a:buClr>
                <a:srgbClr val="000000"/>
              </a:buClr>
              <a:buSzPct val="100000"/>
              <a:buFontTx/>
              <a:buBlip>
                <a:blip r:embed="rId2"/>
              </a:buBlip>
              <a:defRPr sz="2000">
                <a:solidFill>
                  <a:srgbClr val="000000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05436" indent="-194399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774"/>
              </a:spcAft>
              <a:buClr>
                <a:srgbClr val="000000"/>
              </a:buClr>
              <a:buSzPct val="100000"/>
              <a:buFontTx/>
              <a:buBlip>
                <a:blip r:embed="rId2"/>
              </a:buBlip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77592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578"/>
              </a:spcAft>
              <a:buClr>
                <a:srgbClr val="0033CC"/>
              </a:buClr>
              <a:buSzPct val="100000"/>
              <a:buFont typeface="Arial" pitchFamily="34" charset="0"/>
              <a:buChar char="●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88629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392"/>
              </a:spcAft>
              <a:buClr>
                <a:srgbClr val="0033CC"/>
              </a:buClr>
              <a:buSzPct val="100000"/>
              <a:buFont typeface="Arial" pitchFamily="34" charset="0"/>
              <a:buChar char="●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99666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33CC"/>
              </a:buClr>
              <a:buSzPct val="100000"/>
              <a:buFont typeface="Wingdings" pitchFamily="2" charset="2"/>
              <a:buChar char="Ø"/>
              <a:defRPr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710704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6pPr>
            <a:lvl7pPr marL="2021740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7pPr>
            <a:lvl8pPr marL="2332777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8pPr>
            <a:lvl9pPr marL="2643813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lang="en-US" sz="1900" kern="0" dirty="0" smtClean="0">
                <a:solidFill>
                  <a:schemeClr val="tx2"/>
                </a:solidFill>
              </a:rPr>
              <a:t>Contaminated surfaces in urban areas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Roofs, walls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Streets, pavements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Areas of grass, garden(s)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Playing grounds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Sports fields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Interiors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…</a:t>
            </a:r>
          </a:p>
          <a:p>
            <a:endParaRPr lang="en-US" sz="1800" u="sng" kern="0" dirty="0" smtClean="0">
              <a:solidFill>
                <a:schemeClr val="tx2"/>
              </a:solidFill>
            </a:endParaRPr>
          </a:p>
          <a:p>
            <a:r>
              <a:rPr lang="en-US" sz="1900" kern="0" dirty="0" smtClean="0">
                <a:solidFill>
                  <a:schemeClr val="tx2"/>
                </a:solidFill>
              </a:rPr>
              <a:t>Under the scenario the situation </a:t>
            </a:r>
            <a:r>
              <a:rPr lang="en-US" sz="1900" kern="0" dirty="0">
                <a:solidFill>
                  <a:schemeClr val="tx2"/>
                </a:solidFill>
              </a:rPr>
              <a:t>in </a:t>
            </a:r>
            <a:r>
              <a:rPr lang="en-US" sz="1900" kern="0" dirty="0" err="1" smtClean="0">
                <a:solidFill>
                  <a:schemeClr val="tx2"/>
                </a:solidFill>
              </a:rPr>
              <a:t>Numansdorp</a:t>
            </a:r>
            <a:r>
              <a:rPr lang="en-US" sz="1900" kern="0" dirty="0" smtClean="0">
                <a:solidFill>
                  <a:schemeClr val="tx2"/>
                </a:solidFill>
              </a:rPr>
              <a:t>, 7 days after the accident was supposed to be as follows: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contamination </a:t>
            </a:r>
            <a:r>
              <a:rPr lang="en-US" kern="0" dirty="0" smtClean="0">
                <a:solidFill>
                  <a:schemeClr val="tx2"/>
                </a:solidFill>
                <a:sym typeface="Symbol" panose="05050102010706020507" pitchFamily="18" charset="2"/>
              </a:rPr>
              <a:t> 1 </a:t>
            </a:r>
            <a:r>
              <a:rPr lang="en-US" kern="0" dirty="0" err="1" smtClean="0">
                <a:solidFill>
                  <a:schemeClr val="tx2"/>
                </a:solidFill>
              </a:rPr>
              <a:t>MBq</a:t>
            </a:r>
            <a:r>
              <a:rPr lang="en-US" kern="0" dirty="0" smtClean="0">
                <a:solidFill>
                  <a:schemeClr val="tx2"/>
                </a:solidFill>
              </a:rPr>
              <a:t>/m</a:t>
            </a:r>
            <a:r>
              <a:rPr lang="en-US" kern="0" baseline="30000" dirty="0" smtClean="0">
                <a:solidFill>
                  <a:schemeClr val="tx2"/>
                </a:solidFill>
              </a:rPr>
              <a:t>2 137</a:t>
            </a:r>
            <a:r>
              <a:rPr lang="en-US" kern="0" dirty="0" smtClean="0">
                <a:solidFill>
                  <a:schemeClr val="tx2"/>
                </a:solidFill>
              </a:rPr>
              <a:t>Cs 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doses ≈ 20 </a:t>
            </a:r>
            <a:r>
              <a:rPr lang="en-US" kern="0" dirty="0" err="1" smtClean="0">
                <a:solidFill>
                  <a:schemeClr val="tx2"/>
                </a:solidFill>
              </a:rPr>
              <a:t>mSv</a:t>
            </a:r>
            <a:r>
              <a:rPr lang="en-US" kern="0" dirty="0" smtClean="0">
                <a:solidFill>
                  <a:schemeClr val="tx2"/>
                </a:solidFill>
              </a:rPr>
              <a:t>/year</a:t>
            </a:r>
            <a:endParaRPr lang="nl-NL" kern="0" dirty="0" smtClean="0">
              <a:solidFill>
                <a:schemeClr val="tx2"/>
              </a:solidFill>
            </a:endParaRPr>
          </a:p>
          <a:p>
            <a:endParaRPr lang="nl-NL" sz="1800" kern="0" dirty="0" smtClean="0">
              <a:solidFill>
                <a:schemeClr val="tx2"/>
              </a:solidFill>
            </a:endParaRPr>
          </a:p>
          <a:p>
            <a:endParaRPr lang="nl-NL" sz="1800" kern="0" dirty="0">
              <a:solidFill>
                <a:schemeClr val="tx2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355" y="1850082"/>
            <a:ext cx="4819799" cy="17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13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5585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Options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recovery</a:t>
            </a:r>
            <a:r>
              <a:rPr lang="es-ES" dirty="0"/>
              <a:t> (</a:t>
            </a:r>
            <a:r>
              <a:rPr lang="es-ES" dirty="0" err="1"/>
              <a:t>strategies</a:t>
            </a:r>
            <a:r>
              <a:rPr lang="es-ES" dirty="0"/>
              <a:t>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14325" lvl="0" indent="-314325" defTabSz="9144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</a:pPr>
            <a:r>
              <a:rPr lang="en-GB" sz="2000" u="sng" dirty="0" smtClean="0"/>
              <a:t>Clean-up </a:t>
            </a:r>
            <a:r>
              <a:rPr lang="en-US" sz="2000" u="sng" dirty="0" smtClean="0">
                <a:solidFill>
                  <a:srgbClr val="000000"/>
                </a:solidFill>
                <a:cs typeface="+mn-cs"/>
              </a:rPr>
              <a:t>options</a:t>
            </a:r>
            <a:endParaRPr lang="en-US" sz="2000" u="sng" dirty="0">
              <a:solidFill>
                <a:srgbClr val="000000"/>
              </a:solidFill>
              <a:cs typeface="+mn-cs"/>
            </a:endParaRPr>
          </a:p>
          <a:p>
            <a:pPr marL="819150" lvl="1" indent="-342900" defTabSz="9144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latin typeface="Arial"/>
              </a:rPr>
              <a:t>Do nothing</a:t>
            </a:r>
          </a:p>
          <a:p>
            <a:pPr marL="819150" lvl="1" indent="-342900" defTabSz="9144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r>
              <a:rPr lang="en-US" sz="1700" dirty="0">
                <a:solidFill>
                  <a:srgbClr val="000000"/>
                </a:solidFill>
                <a:latin typeface="Arial"/>
              </a:rPr>
              <a:t>Lower waste: roof brushing, vacuum interiors, tree removal, plant removal, </a:t>
            </a:r>
            <a:r>
              <a:rPr lang="en-US" sz="1700" dirty="0" err="1" smtClean="0">
                <a:solidFill>
                  <a:srgbClr val="000000"/>
                </a:solidFill>
                <a:latin typeface="Arial"/>
              </a:rPr>
              <a:t>rotavating</a:t>
            </a:r>
            <a:r>
              <a:rPr lang="en-US" sz="170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700" dirty="0">
                <a:solidFill>
                  <a:srgbClr val="000000"/>
                </a:solidFill>
                <a:latin typeface="Arial"/>
              </a:rPr>
              <a:t>(grass/plant/bare-soil surfaces) </a:t>
            </a:r>
          </a:p>
          <a:p>
            <a:pPr marL="819150" lvl="1" indent="-342900" defTabSz="9144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r>
              <a:rPr lang="en-US" sz="1700" dirty="0">
                <a:solidFill>
                  <a:srgbClr val="000000"/>
                </a:solidFill>
                <a:latin typeface="Arial"/>
              </a:rPr>
              <a:t>Higher waste: roof replacement, vacuum interiors, plant removal, tree removal, top-soil removal grass/plant/bare-soil surfaces)</a:t>
            </a:r>
          </a:p>
          <a:p>
            <a:pPr marL="314325" lvl="0" indent="-314325" defTabSz="9144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</a:pPr>
            <a:endParaRPr lang="en-US" sz="2000" u="sng" dirty="0">
              <a:solidFill>
                <a:srgbClr val="000000"/>
              </a:solidFill>
              <a:cs typeface="+mn-cs"/>
            </a:endParaRPr>
          </a:p>
          <a:p>
            <a:pPr marL="314325" lvl="0" indent="-314325" defTabSz="9144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</a:pPr>
            <a:r>
              <a:rPr lang="en-US" sz="2000" u="sng" dirty="0">
                <a:solidFill>
                  <a:srgbClr val="000000"/>
                </a:solidFill>
                <a:cs typeface="+mn-cs"/>
              </a:rPr>
              <a:t>Relocation</a:t>
            </a:r>
          </a:p>
          <a:p>
            <a:pPr marL="819150" lvl="1" indent="-342900" defTabSz="9144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latin typeface="Arial"/>
              </a:rPr>
              <a:t>No relocation</a:t>
            </a:r>
          </a:p>
          <a:p>
            <a:pPr marL="819150" lvl="1" indent="-342900" defTabSz="9144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latin typeface="Arial"/>
              </a:rPr>
              <a:t>Relocation for </a:t>
            </a:r>
            <a:r>
              <a:rPr lang="en-US" sz="1800" dirty="0" smtClean="0">
                <a:solidFill>
                  <a:srgbClr val="000000"/>
                </a:solidFill>
                <a:latin typeface="Arial"/>
              </a:rPr>
              <a:t>3 </a:t>
            </a:r>
            <a:r>
              <a:rPr lang="en-US" sz="1800" dirty="0">
                <a:solidFill>
                  <a:srgbClr val="000000"/>
                </a:solidFill>
                <a:latin typeface="Arial"/>
              </a:rPr>
              <a:t>months after deposition </a:t>
            </a:r>
          </a:p>
          <a:p>
            <a:pPr marL="609600" lvl="1" indent="-342900" defTabSz="91440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 startAt="3"/>
            </a:pPr>
            <a:endParaRPr lang="en-US" sz="1700" dirty="0">
              <a:solidFill>
                <a:srgbClr val="000000"/>
              </a:solidFill>
              <a:latin typeface="Arial"/>
            </a:endParaRPr>
          </a:p>
          <a:p>
            <a:pPr marL="314325" lvl="0" indent="-314325" defTabSz="91440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</a:pPr>
            <a:r>
              <a:rPr lang="en-US" sz="2000" u="sng" dirty="0">
                <a:solidFill>
                  <a:srgbClr val="000000"/>
                </a:solidFill>
                <a:cs typeface="+mn-cs"/>
              </a:rPr>
              <a:t>Combination of relocation and </a:t>
            </a:r>
            <a:r>
              <a:rPr lang="en-US" sz="2000" u="sng" dirty="0" smtClean="0">
                <a:solidFill>
                  <a:srgbClr val="000000"/>
                </a:solidFill>
                <a:cs typeface="+mn-cs"/>
              </a:rPr>
              <a:t>clean-up options 2 and 3</a:t>
            </a:r>
            <a:endParaRPr lang="en-US" sz="2000" u="sng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14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58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Urban </a:t>
            </a:r>
            <a:r>
              <a:rPr lang="en-GB" dirty="0" smtClean="0"/>
              <a:t>scenario.</a:t>
            </a:r>
            <a:r>
              <a:rPr lang="en-US" dirty="0"/>
              <a:t> Projected residual doses in </a:t>
            </a:r>
            <a:r>
              <a:rPr lang="en-US" dirty="0" err="1"/>
              <a:t>Numansdorp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46" y="1550469"/>
            <a:ext cx="8462723" cy="3194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9599" y="5599111"/>
            <a:ext cx="7795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See poster “Sources of uncertainty on ERMIN urban dose model” for more information on calculation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5659655" y="6496051"/>
            <a:ext cx="2675020" cy="260795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15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92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8546" y="232641"/>
            <a:ext cx="6238406" cy="848835"/>
          </a:xfrm>
        </p:spPr>
        <p:txBody>
          <a:bodyPr/>
          <a:lstStyle/>
          <a:p>
            <a:r>
              <a:rPr lang="es-ES" dirty="0" smtClean="0"/>
              <a:t>Mean Individual </a:t>
            </a:r>
            <a:r>
              <a:rPr lang="es-ES" dirty="0" err="1" smtClean="0"/>
              <a:t>dose</a:t>
            </a:r>
            <a:r>
              <a:rPr lang="es-ES" dirty="0" smtClean="0"/>
              <a:t> 1st </a:t>
            </a:r>
            <a:r>
              <a:rPr lang="es-ES" dirty="0" err="1" smtClean="0"/>
              <a:t>year</a:t>
            </a:r>
            <a:r>
              <a:rPr lang="es-ES" dirty="0" smtClean="0"/>
              <a:t> </a:t>
            </a:r>
            <a:r>
              <a:rPr lang="es-ES" dirty="0" err="1" smtClean="0"/>
              <a:t>due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recovery</a:t>
            </a:r>
            <a:r>
              <a:rPr lang="es-ES" dirty="0" smtClean="0"/>
              <a:t> </a:t>
            </a:r>
            <a:r>
              <a:rPr lang="es-ES" dirty="0" err="1" smtClean="0"/>
              <a:t>strategies</a:t>
            </a:r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5566294" y="6496050"/>
            <a:ext cx="2768382" cy="291652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graphicFrame>
        <p:nvGraphicFramePr>
          <p:cNvPr id="7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1181800"/>
              </p:ext>
            </p:extLst>
          </p:nvPr>
        </p:nvGraphicFramePr>
        <p:xfrm>
          <a:off x="297056" y="1516859"/>
          <a:ext cx="5564724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Straight Connector 1"/>
          <p:cNvCxnSpPr/>
          <p:nvPr/>
        </p:nvCxnSpPr>
        <p:spPr>
          <a:xfrm flipV="1">
            <a:off x="936259" y="4314330"/>
            <a:ext cx="4630035" cy="13557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CuadroTexto 8"/>
          <p:cNvSpPr txBox="1"/>
          <p:nvPr/>
        </p:nvSpPr>
        <p:spPr>
          <a:xfrm>
            <a:off x="5932054" y="1777832"/>
            <a:ext cx="3029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solidFill>
                  <a:srgbClr val="FF0000"/>
                </a:solidFill>
              </a:rPr>
              <a:t>Yearly</a:t>
            </a:r>
            <a:r>
              <a:rPr lang="es-ES" dirty="0" smtClean="0">
                <a:solidFill>
                  <a:srgbClr val="FF0000"/>
                </a:solidFill>
              </a:rPr>
              <a:t> </a:t>
            </a:r>
            <a:r>
              <a:rPr lang="es-ES" dirty="0" err="1" smtClean="0">
                <a:solidFill>
                  <a:srgbClr val="FF0000"/>
                </a:solidFill>
              </a:rPr>
              <a:t>dose</a:t>
            </a:r>
            <a:r>
              <a:rPr lang="es-ES" dirty="0" smtClean="0">
                <a:solidFill>
                  <a:srgbClr val="FF0000"/>
                </a:solidFill>
              </a:rPr>
              <a:t> at 95% percentil </a:t>
            </a:r>
            <a:r>
              <a:rPr lang="es-ES" dirty="0" err="1" smtClean="0">
                <a:solidFill>
                  <a:srgbClr val="FF0000"/>
                </a:solidFill>
              </a:rPr>
              <a:t>is</a:t>
            </a:r>
            <a:r>
              <a:rPr lang="es-ES" dirty="0" smtClean="0">
                <a:solidFill>
                  <a:srgbClr val="FF0000"/>
                </a:solidFill>
              </a:rPr>
              <a:t> </a:t>
            </a:r>
            <a:r>
              <a:rPr lang="es-ES" dirty="0" err="1" smtClean="0">
                <a:solidFill>
                  <a:srgbClr val="FF0000"/>
                </a:solidFill>
              </a:rPr>
              <a:t>above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smtClean="0">
                <a:solidFill>
                  <a:srgbClr val="FF0000"/>
                </a:solidFill>
                <a:sym typeface="Symbol" panose="05050102010706020507" pitchFamily="18" charset="2"/>
              </a:rPr>
              <a:t> 20 </a:t>
            </a:r>
            <a:r>
              <a:rPr lang="es-ES" dirty="0" err="1" smtClean="0">
                <a:solidFill>
                  <a:srgbClr val="FF0000"/>
                </a:solidFill>
                <a:sym typeface="Symbol" panose="05050102010706020507" pitchFamily="18" charset="2"/>
              </a:rPr>
              <a:t>mSv</a:t>
            </a:r>
            <a:endParaRPr lang="es-ES" dirty="0">
              <a:solidFill>
                <a:srgbClr val="FF0000"/>
              </a:solidFill>
            </a:endParaRPr>
          </a:p>
        </p:txBody>
      </p:sp>
      <p:cxnSp>
        <p:nvCxnSpPr>
          <p:cNvPr id="11" name="Conector recto de flecha 10"/>
          <p:cNvCxnSpPr>
            <a:stCxn id="9" idx="1"/>
          </p:cNvCxnSpPr>
          <p:nvPr/>
        </p:nvCxnSpPr>
        <p:spPr bwMode="auto">
          <a:xfrm flipH="1">
            <a:off x="2127178" y="2100998"/>
            <a:ext cx="3804876" cy="0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TextBox 5"/>
          <p:cNvSpPr txBox="1"/>
          <p:nvPr/>
        </p:nvSpPr>
        <p:spPr>
          <a:xfrm>
            <a:off x="6197692" y="4037406"/>
            <a:ext cx="2643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Compare to average exposure in NL: </a:t>
            </a:r>
            <a:r>
              <a:rPr lang="en-US" sz="1400" dirty="0" smtClean="0">
                <a:solidFill>
                  <a:srgbClr val="FF0000"/>
                </a:solidFill>
              </a:rPr>
              <a:t>2.6 </a:t>
            </a:r>
            <a:r>
              <a:rPr lang="en-US" sz="1400" dirty="0" err="1" smtClean="0">
                <a:solidFill>
                  <a:srgbClr val="FF0000"/>
                </a:solidFill>
              </a:rPr>
              <a:t>mSv</a:t>
            </a:r>
            <a:r>
              <a:rPr lang="en-US" sz="1400" dirty="0" smtClean="0">
                <a:solidFill>
                  <a:srgbClr val="FF0000"/>
                </a:solidFill>
              </a:rPr>
              <a:t>/a </a:t>
            </a:r>
            <a:r>
              <a:rPr lang="en-US" sz="1400" dirty="0" smtClean="0">
                <a:solidFill>
                  <a:schemeClr val="tx2"/>
                </a:solidFill>
              </a:rPr>
              <a:t>(2017)</a:t>
            </a:r>
          </a:p>
        </p:txBody>
      </p:sp>
      <p:cxnSp>
        <p:nvCxnSpPr>
          <p:cNvPr id="15" name="Conector recto de flecha 14"/>
          <p:cNvCxnSpPr>
            <a:stCxn id="13" idx="1"/>
          </p:cNvCxnSpPr>
          <p:nvPr/>
        </p:nvCxnSpPr>
        <p:spPr bwMode="auto">
          <a:xfrm flipH="1">
            <a:off x="5861780" y="4299016"/>
            <a:ext cx="335912" cy="0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chemeClr val="accent4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Marcador de número de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16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0324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8546" y="232641"/>
            <a:ext cx="6979652" cy="848835"/>
          </a:xfrm>
        </p:spPr>
        <p:txBody>
          <a:bodyPr/>
          <a:lstStyle/>
          <a:p>
            <a:r>
              <a:rPr lang="en-US" dirty="0"/>
              <a:t>Number of cancer incidences during 50 years, attributed to the exposure (</a:t>
            </a:r>
            <a:r>
              <a:rPr lang="en-US" dirty="0" err="1"/>
              <a:t>popul</a:t>
            </a:r>
            <a:r>
              <a:rPr lang="en-US" dirty="0"/>
              <a:t>. and workers)</a:t>
            </a:r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5601902" y="6496051"/>
            <a:ext cx="2732773" cy="260796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graphicFrame>
        <p:nvGraphicFramePr>
          <p:cNvPr id="7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1449774"/>
              </p:ext>
            </p:extLst>
          </p:nvPr>
        </p:nvGraphicFramePr>
        <p:xfrm>
          <a:off x="345174" y="1236730"/>
          <a:ext cx="4736966" cy="2670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4791022"/>
              </p:ext>
            </p:extLst>
          </p:nvPr>
        </p:nvGraphicFramePr>
        <p:xfrm>
          <a:off x="4217769" y="3681328"/>
          <a:ext cx="4558365" cy="2466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Marcador de número de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17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Cost</a:t>
            </a:r>
            <a:endParaRPr lang="es-ES" dirty="0"/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550" dirty="0"/>
              <a:t>Costs of countermeasures taken into account during the discussions included following items: </a:t>
            </a:r>
            <a:endParaRPr lang="en-US" sz="2550" dirty="0" smtClean="0"/>
          </a:p>
          <a:p>
            <a:pPr marL="895350" lvl="1" indent="-584200"/>
            <a:r>
              <a:rPr lang="en-US" sz="2400" dirty="0" smtClean="0"/>
              <a:t>Relocation </a:t>
            </a:r>
            <a:r>
              <a:rPr lang="en-US" sz="2400" dirty="0"/>
              <a:t>(housing)</a:t>
            </a:r>
          </a:p>
          <a:p>
            <a:pPr marL="895350" lvl="1" indent="-584200"/>
            <a:r>
              <a:rPr lang="en-US" sz="2400" dirty="0" smtClean="0"/>
              <a:t>Compensation</a:t>
            </a:r>
            <a:endParaRPr lang="en-US" sz="2400" dirty="0"/>
          </a:p>
          <a:p>
            <a:pPr marL="895350" lvl="1" indent="-584200"/>
            <a:r>
              <a:rPr lang="en-US" sz="2400" dirty="0" smtClean="0"/>
              <a:t>Production </a:t>
            </a:r>
            <a:r>
              <a:rPr lang="en-US" sz="2400" dirty="0"/>
              <a:t>losses</a:t>
            </a:r>
          </a:p>
          <a:p>
            <a:pPr marL="895350" lvl="1" indent="-584200"/>
            <a:r>
              <a:rPr lang="en-US" sz="2400" dirty="0" smtClean="0"/>
              <a:t>Direct </a:t>
            </a:r>
            <a:r>
              <a:rPr lang="en-US" sz="2400" dirty="0"/>
              <a:t>cost for recovery strategy</a:t>
            </a:r>
          </a:p>
          <a:p>
            <a:pPr marL="895350" lvl="1" indent="-584200"/>
            <a:r>
              <a:rPr lang="en-US" sz="2400" dirty="0" smtClean="0"/>
              <a:t>Radioactive </a:t>
            </a:r>
            <a:r>
              <a:rPr lang="en-US" sz="2400" dirty="0"/>
              <a:t>waste transport and storage</a:t>
            </a:r>
          </a:p>
          <a:p>
            <a:pPr marL="895350" lvl="1" indent="-584200"/>
            <a:r>
              <a:rPr lang="en-US" sz="2400" dirty="0" smtClean="0"/>
              <a:t>Health </a:t>
            </a:r>
            <a:r>
              <a:rPr lang="en-US" sz="2400" dirty="0"/>
              <a:t>cost for fatal and nonfatal cancers</a:t>
            </a:r>
            <a:endParaRPr lang="es-ES" sz="2400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18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1186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8546" y="232641"/>
            <a:ext cx="6238406" cy="848835"/>
          </a:xfrm>
        </p:spPr>
        <p:txBody>
          <a:bodyPr/>
          <a:lstStyle/>
          <a:p>
            <a:r>
              <a:rPr lang="es-ES" dirty="0" smtClean="0"/>
              <a:t>Total </a:t>
            </a:r>
            <a:r>
              <a:rPr lang="es-ES" dirty="0" err="1" smtClean="0"/>
              <a:t>costs</a:t>
            </a:r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5621154" y="6496050"/>
            <a:ext cx="2713522" cy="361950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graphicFrame>
        <p:nvGraphicFramePr>
          <p:cNvPr id="8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2163544"/>
              </p:ext>
            </p:extLst>
          </p:nvPr>
        </p:nvGraphicFramePr>
        <p:xfrm>
          <a:off x="818148" y="1183908"/>
          <a:ext cx="7362524" cy="4235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8191300" y="4100361"/>
            <a:ext cx="95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solidFill>
                  <a:srgbClr val="FF0000"/>
                </a:solidFill>
              </a:rPr>
              <a:t>Low</a:t>
            </a:r>
            <a:r>
              <a:rPr lang="es-ES" dirty="0" smtClean="0">
                <a:solidFill>
                  <a:srgbClr val="FF0000"/>
                </a:solidFill>
              </a:rPr>
              <a:t> </a:t>
            </a:r>
            <a:r>
              <a:rPr lang="es-ES" dirty="0" err="1" smtClean="0">
                <a:solidFill>
                  <a:srgbClr val="FF0000"/>
                </a:solidFill>
              </a:rPr>
              <a:t>budget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19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688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General </a:t>
            </a:r>
            <a:r>
              <a:rPr lang="es-ES" dirty="0" err="1"/>
              <a:t>objectives</a:t>
            </a:r>
            <a:r>
              <a:rPr lang="es-ES" dirty="0"/>
              <a:t> and </a:t>
            </a:r>
            <a:r>
              <a:rPr lang="es-ES" dirty="0" err="1" smtClean="0"/>
              <a:t>method</a:t>
            </a:r>
            <a:endParaRPr lang="es-E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258546" y="1223490"/>
            <a:ext cx="8621404" cy="504364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In the </a:t>
            </a:r>
            <a:r>
              <a:rPr lang="en-US" sz="2000" dirty="0"/>
              <a:t>transition phase </a:t>
            </a:r>
            <a:r>
              <a:rPr lang="en-US" sz="2000" dirty="0" smtClean="0"/>
              <a:t>much of </a:t>
            </a:r>
            <a:r>
              <a:rPr lang="en-US" sz="2000" dirty="0"/>
              <a:t>the </a:t>
            </a:r>
            <a:r>
              <a:rPr lang="en-US" sz="2000" dirty="0" smtClean="0"/>
              <a:t>uncertainty raised from the </a:t>
            </a:r>
            <a:r>
              <a:rPr lang="en-US" sz="2000" dirty="0"/>
              <a:t>deposition pattern has been addressed with monitoring etc</a:t>
            </a:r>
            <a:r>
              <a:rPr lang="en-US" sz="2000" dirty="0" smtClean="0"/>
              <a:t>. </a:t>
            </a:r>
            <a:r>
              <a:rPr lang="en-US" sz="2000" dirty="0" err="1" smtClean="0"/>
              <a:t>Th</a:t>
            </a:r>
            <a:r>
              <a:rPr lang="es-ES" sz="2000" dirty="0" smtClean="0"/>
              <a:t>e </a:t>
            </a:r>
            <a:r>
              <a:rPr lang="es-ES" sz="2000" dirty="0" err="1"/>
              <a:t>situation</a:t>
            </a:r>
            <a:r>
              <a:rPr lang="es-ES" sz="2000" dirty="0"/>
              <a:t> </a:t>
            </a:r>
            <a:r>
              <a:rPr lang="es-ES" sz="2000" dirty="0" err="1" smtClean="0"/>
              <a:t>requires</a:t>
            </a:r>
            <a:r>
              <a:rPr lang="es-ES" sz="2000" dirty="0"/>
              <a:t>:</a:t>
            </a:r>
          </a:p>
          <a:p>
            <a:pPr lvl="1"/>
            <a:r>
              <a:rPr lang="en-US" sz="1800" dirty="0">
                <a:solidFill>
                  <a:prstClr val="black"/>
                </a:solidFill>
              </a:rPr>
              <a:t>specific efforts </a:t>
            </a:r>
            <a:r>
              <a:rPr lang="en-US" sz="1800" b="1" dirty="0">
                <a:solidFill>
                  <a:prstClr val="black"/>
                </a:solidFill>
              </a:rPr>
              <a:t>to conclude the emergency response</a:t>
            </a:r>
            <a:r>
              <a:rPr lang="en-US" sz="1800" dirty="0">
                <a:solidFill>
                  <a:prstClr val="black"/>
                </a:solidFill>
              </a:rPr>
              <a:t>,</a:t>
            </a:r>
          </a:p>
          <a:p>
            <a:pPr lvl="1"/>
            <a:r>
              <a:rPr lang="en-US" sz="1800" dirty="0"/>
              <a:t>and establishing </a:t>
            </a:r>
            <a:r>
              <a:rPr lang="en-US" sz="1800" b="1" dirty="0"/>
              <a:t>specific response plans </a:t>
            </a:r>
            <a:r>
              <a:rPr lang="en-US" sz="1800" dirty="0"/>
              <a:t>to </a:t>
            </a:r>
            <a:r>
              <a:rPr lang="en-US" sz="1800" dirty="0" smtClean="0"/>
              <a:t>begin </a:t>
            </a:r>
            <a:r>
              <a:rPr lang="en-US" sz="1800" dirty="0"/>
              <a:t>the recovery </a:t>
            </a:r>
            <a:r>
              <a:rPr lang="en-US" sz="1800" dirty="0" smtClean="0"/>
              <a:t>/ long </a:t>
            </a:r>
            <a:r>
              <a:rPr lang="en-US" sz="1800" dirty="0"/>
              <a:t>term rehabilitation of the affected areas, supporting </a:t>
            </a:r>
            <a:r>
              <a:rPr lang="en-US" sz="1800" b="1" dirty="0">
                <a:solidFill>
                  <a:srgbClr val="C00000"/>
                </a:solidFill>
              </a:rPr>
              <a:t>the return to normal social and economic activity, as far as possible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7" name="3 Marcador de contenido"/>
          <p:cNvSpPr txBox="1">
            <a:spLocks/>
          </p:cNvSpPr>
          <p:nvPr/>
        </p:nvSpPr>
        <p:spPr>
          <a:xfrm>
            <a:off x="4938829" y="-1149320"/>
            <a:ext cx="8685616" cy="1738076"/>
          </a:xfrm>
          <a:prstGeom prst="rect">
            <a:avLst/>
          </a:prstGeom>
        </p:spPr>
        <p:txBody>
          <a:bodyPr/>
          <a:lstStyle>
            <a:lvl1pPr marL="233279" indent="-233279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970"/>
              </a:spcAft>
              <a:buClr>
                <a:srgbClr val="000000"/>
              </a:buClr>
              <a:buSzPct val="100000"/>
              <a:buFontTx/>
              <a:buBlip>
                <a:blip r:embed="rId2"/>
              </a:buBlip>
              <a:defRPr sz="2000">
                <a:solidFill>
                  <a:srgbClr val="000000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05436" indent="-194399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774"/>
              </a:spcAft>
              <a:buClr>
                <a:srgbClr val="000000"/>
              </a:buClr>
              <a:buSzPct val="100000"/>
              <a:buFontTx/>
              <a:buBlip>
                <a:blip r:embed="rId2"/>
              </a:buBlip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77592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578"/>
              </a:spcAft>
              <a:buClr>
                <a:srgbClr val="0033CC"/>
              </a:buClr>
              <a:buSzPct val="100000"/>
              <a:buFont typeface="Arial" pitchFamily="34" charset="0"/>
              <a:buChar char="●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88629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392"/>
              </a:spcAft>
              <a:buClr>
                <a:srgbClr val="0033CC"/>
              </a:buClr>
              <a:buSzPct val="100000"/>
              <a:buFont typeface="Arial" pitchFamily="34" charset="0"/>
              <a:buChar char="●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99666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33CC"/>
              </a:buClr>
              <a:buSzPct val="100000"/>
              <a:buFont typeface="Wingdings" pitchFamily="2" charset="2"/>
              <a:buChar char="Ø"/>
              <a:defRPr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710704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6pPr>
            <a:lvl7pPr marL="2021740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7pPr>
            <a:lvl8pPr marL="2332777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8pPr>
            <a:lvl9pPr marL="2643813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lang="en-US" sz="1600" dirty="0"/>
              <a:t>By the transition phase a lot of the uncertainty on the deposition pattern has been addressed with monitoring etc.</a:t>
            </a:r>
          </a:p>
          <a:p>
            <a:endParaRPr lang="en-GB" sz="1600" dirty="0"/>
          </a:p>
        </p:txBody>
      </p:sp>
      <p:sp>
        <p:nvSpPr>
          <p:cNvPr id="9" name="10 Marcador de contenido"/>
          <p:cNvSpPr txBox="1">
            <a:spLocks/>
          </p:cNvSpPr>
          <p:nvPr/>
        </p:nvSpPr>
        <p:spPr bwMode="auto">
          <a:xfrm>
            <a:off x="391599" y="4019697"/>
            <a:ext cx="8348629" cy="2357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9201" rIns="0" bIns="0" numCol="1" anchor="t" anchorCtr="0" compatLnSpc="1">
            <a:prstTxWarp prst="textNoShape">
              <a:avLst/>
            </a:prstTxWarp>
          </a:bodyPr>
          <a:lstStyle>
            <a:lvl1pPr marL="233279" indent="-233279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970"/>
              </a:spcAft>
              <a:buClr>
                <a:srgbClr val="000000"/>
              </a:buClr>
              <a:buSzPct val="100000"/>
              <a:buFontTx/>
              <a:buBlip>
                <a:blip r:embed="rId2"/>
              </a:buBlip>
              <a:defRPr sz="18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05436" indent="-194399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774"/>
              </a:spcAft>
              <a:buClr>
                <a:srgbClr val="000000"/>
              </a:buClr>
              <a:buSzPct val="100000"/>
              <a:buFontTx/>
              <a:buBlip>
                <a:blip r:embed="rId2"/>
              </a:buBlip>
              <a:defRPr sz="16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77592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578"/>
              </a:spcAft>
              <a:buClr>
                <a:srgbClr val="0033CC"/>
              </a:buClr>
              <a:buSzPct val="100000"/>
              <a:buFont typeface="Arial" pitchFamily="34" charset="0"/>
              <a:buChar char="●"/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88629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392"/>
              </a:spcAft>
              <a:buClr>
                <a:srgbClr val="0033CC"/>
              </a:buClr>
              <a:buSzPct val="100000"/>
              <a:buFont typeface="Arial" pitchFamily="34" charset="0"/>
              <a:buChar char="●"/>
              <a:defRPr sz="13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99666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33CC"/>
              </a:buClr>
              <a:buSzPct val="100000"/>
              <a:buFont typeface="Wingdings" pitchFamily="2" charset="2"/>
              <a:buChar char="Ø"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710704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6pPr>
            <a:lvl7pPr marL="2021740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7pPr>
            <a:lvl8pPr marL="2332777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8pPr>
            <a:lvl9pPr marL="2643813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lang="en-GB" sz="1700" kern="0" dirty="0" smtClean="0"/>
              <a:t>Introduction to the state of the scenario in the transition phase</a:t>
            </a:r>
          </a:p>
          <a:p>
            <a:r>
              <a:rPr lang="en-GB" sz="1700" kern="0" dirty="0" smtClean="0"/>
              <a:t>Consequence management and preparedness for the recovery</a:t>
            </a:r>
          </a:p>
          <a:p>
            <a:pPr lvl="1"/>
            <a:r>
              <a:rPr lang="en-GB" sz="1550" kern="0" dirty="0" smtClean="0"/>
              <a:t>Strategy development in urban areas</a:t>
            </a:r>
          </a:p>
          <a:p>
            <a:pPr lvl="1"/>
            <a:r>
              <a:rPr lang="en-GB" sz="1550" kern="0" dirty="0" smtClean="0"/>
              <a:t>Actions in rural / agricultural areas</a:t>
            </a:r>
          </a:p>
          <a:p>
            <a:r>
              <a:rPr lang="en-GB" sz="1700" kern="0" dirty="0" smtClean="0"/>
              <a:t>Focus on: </a:t>
            </a:r>
          </a:p>
          <a:p>
            <a:pPr lvl="1"/>
            <a:r>
              <a:rPr lang="en-GB" sz="1500" kern="0" dirty="0" smtClean="0"/>
              <a:t>Involvement of the stakeholders in the decision making process </a:t>
            </a:r>
          </a:p>
          <a:p>
            <a:pPr lvl="1"/>
            <a:r>
              <a:rPr lang="en-GB" sz="1500" kern="0" dirty="0" smtClean="0"/>
              <a:t>Decision criteria and actions taken in the transition phase</a:t>
            </a:r>
            <a:endParaRPr lang="fr-FR" sz="1700" b="1" kern="0" dirty="0" smtClean="0"/>
          </a:p>
          <a:p>
            <a:endParaRPr lang="fr-FR" sz="1700" kern="0" dirty="0"/>
          </a:p>
        </p:txBody>
      </p:sp>
      <p:sp>
        <p:nvSpPr>
          <p:cNvPr id="11" name="Rectángulo 10"/>
          <p:cNvSpPr/>
          <p:nvPr/>
        </p:nvSpPr>
        <p:spPr>
          <a:xfrm>
            <a:off x="1661518" y="3166093"/>
            <a:ext cx="7195529" cy="646331"/>
          </a:xfrm>
          <a:prstGeom prst="rect">
            <a:avLst/>
          </a:prstGeom>
          <a:ln w="15875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2E74B5"/>
                </a:solidFill>
                <a:latin typeface="Calibri" panose="020F0502020204030204" pitchFamily="34" charset="0"/>
              </a:rPr>
              <a:t>How to plan </a:t>
            </a:r>
            <a:r>
              <a:rPr lang="en-US" b="1" dirty="0">
                <a:solidFill>
                  <a:srgbClr val="2E74B5"/>
                </a:solidFill>
                <a:latin typeface="Calibri" panose="020F0502020204030204" pitchFamily="34" charset="0"/>
              </a:rPr>
              <a:t>the establishment of optimal remediation strategies </a:t>
            </a:r>
            <a:r>
              <a:rPr lang="en-US" b="1" dirty="0" smtClean="0">
                <a:solidFill>
                  <a:srgbClr val="2E74B5"/>
                </a:solidFill>
                <a:latin typeface="Calibri" panose="020F0502020204030204" pitchFamily="34" charset="0"/>
              </a:rPr>
              <a:t>with </a:t>
            </a:r>
            <a:r>
              <a:rPr lang="en-US" b="1" dirty="0">
                <a:solidFill>
                  <a:srgbClr val="2E74B5"/>
                </a:solidFill>
                <a:latin typeface="Calibri" panose="020F0502020204030204" pitchFamily="34" charset="0"/>
              </a:rPr>
              <a:t>stakeholder involvement in the decision-making </a:t>
            </a:r>
            <a:r>
              <a:rPr lang="en-US" b="1" dirty="0" smtClean="0">
                <a:solidFill>
                  <a:srgbClr val="2E74B5"/>
                </a:solidFill>
                <a:latin typeface="Calibri" panose="020F0502020204030204" pitchFamily="34" charset="0"/>
              </a:rPr>
              <a:t>process? </a:t>
            </a:r>
            <a:endParaRPr lang="es-ES" b="1" dirty="0">
              <a:solidFill>
                <a:srgbClr val="2E74B5"/>
              </a:solidFill>
            </a:endParaRPr>
          </a:p>
        </p:txBody>
      </p:sp>
      <p:pic>
        <p:nvPicPr>
          <p:cNvPr id="12" name="Image 7">
            <a:extLst>
              <a:ext uri="{FF2B5EF4-FFF2-40B4-BE49-F238E27FC236}">
                <a16:creationId xmlns:a16="http://schemas.microsoft.com/office/drawing/2014/main" id="{DC5371E9-F8C1-DA47-A92F-35ADF8E904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91" y="3030335"/>
            <a:ext cx="750224" cy="825246"/>
          </a:xfrm>
          <a:prstGeom prst="rect">
            <a:avLst/>
          </a:prstGeom>
        </p:spPr>
      </p:pic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2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780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546" y="232641"/>
            <a:ext cx="6828054" cy="848835"/>
          </a:xfrm>
        </p:spPr>
        <p:txBody>
          <a:bodyPr/>
          <a:lstStyle/>
          <a:p>
            <a:r>
              <a:rPr lang="en-GB" dirty="0"/>
              <a:t>Urban scenario. </a:t>
            </a:r>
            <a:r>
              <a:rPr lang="en-GB" dirty="0" smtClean="0"/>
              <a:t>Summary of quantifiable </a:t>
            </a:r>
            <a:r>
              <a:rPr lang="en-GB" dirty="0"/>
              <a:t>consequences of clean-up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258546" y="4976662"/>
            <a:ext cx="690432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* External dose from deposited radioactivity only</a:t>
            </a:r>
          </a:p>
          <a:p>
            <a:r>
              <a:rPr lang="en-GB" sz="1600" dirty="0"/>
              <a:t>** Does not include cost of waste disposal or cost of relocation</a:t>
            </a:r>
          </a:p>
          <a:p>
            <a:r>
              <a:rPr lang="en-GB" sz="1600" dirty="0"/>
              <a:t>*** Estimated from </a:t>
            </a:r>
            <a:r>
              <a:rPr lang="en-GB" sz="1600" dirty="0" smtClean="0"/>
              <a:t>values used by WP4 Dutch panel (</a:t>
            </a:r>
            <a:r>
              <a:rPr lang="en-GB" sz="1600" dirty="0" err="1" smtClean="0"/>
              <a:t>Twenhofel</a:t>
            </a:r>
            <a:r>
              <a:rPr lang="en-GB" sz="1600" dirty="0" smtClean="0"/>
              <a:t>, C, 2018)</a:t>
            </a:r>
            <a:endParaRPr lang="en-GB" sz="1600" dirty="0"/>
          </a:p>
          <a:p>
            <a:r>
              <a:rPr lang="en-GB" sz="1600" dirty="0" smtClean="0"/>
              <a:t>The estimations has been provided by Tom Charnock </a:t>
            </a:r>
            <a:endParaRPr lang="en-GB" sz="1600" dirty="0"/>
          </a:p>
          <a:p>
            <a:r>
              <a:rPr lang="en-GB" sz="1600" dirty="0"/>
              <a:t>1</a:t>
            </a:r>
            <a:r>
              <a:rPr lang="en-GB" sz="1600" baseline="30000" dirty="0"/>
              <a:t>st</a:t>
            </a:r>
            <a:r>
              <a:rPr lang="en-GB" sz="1600" dirty="0"/>
              <a:t> year taken to be from 7days to 1year+7days</a:t>
            </a:r>
          </a:p>
          <a:p>
            <a:endParaRPr lang="en-GB" dirty="0"/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995446"/>
              </p:ext>
            </p:extLst>
          </p:nvPr>
        </p:nvGraphicFramePr>
        <p:xfrm>
          <a:off x="258546" y="1087995"/>
          <a:ext cx="8634412" cy="3888667"/>
        </p:xfrm>
        <a:graphic>
          <a:graphicData uri="http://schemas.openxmlformats.org/drawingml/2006/table">
            <a:tbl>
              <a:tblPr firstRow="1" bandRow="1">
                <a:effectLst>
                  <a:outerShdw blurRad="304800" dist="50800" dir="1800000" algn="tl" rotWithShape="0">
                    <a:prstClr val="black">
                      <a:alpha val="43000"/>
                    </a:prstClr>
                  </a:outerShdw>
                </a:effectLst>
              </a:tblPr>
              <a:tblGrid>
                <a:gridCol w="2763469">
                  <a:extLst>
                    <a:ext uri="{9D8B030D-6E8A-4147-A177-3AD203B41FA5}">
                      <a16:colId xmlns:a16="http://schemas.microsoft.com/office/drawing/2014/main" val="1480608217"/>
                    </a:ext>
                  </a:extLst>
                </a:gridCol>
                <a:gridCol w="940521">
                  <a:extLst>
                    <a:ext uri="{9D8B030D-6E8A-4147-A177-3AD203B41FA5}">
                      <a16:colId xmlns:a16="http://schemas.microsoft.com/office/drawing/2014/main" val="1660487880"/>
                    </a:ext>
                  </a:extLst>
                </a:gridCol>
                <a:gridCol w="938344">
                  <a:extLst>
                    <a:ext uri="{9D8B030D-6E8A-4147-A177-3AD203B41FA5}">
                      <a16:colId xmlns:a16="http://schemas.microsoft.com/office/drawing/2014/main" val="342616173"/>
                    </a:ext>
                  </a:extLst>
                </a:gridCol>
                <a:gridCol w="938344">
                  <a:extLst>
                    <a:ext uri="{9D8B030D-6E8A-4147-A177-3AD203B41FA5}">
                      <a16:colId xmlns:a16="http://schemas.microsoft.com/office/drawing/2014/main" val="1278166065"/>
                    </a:ext>
                  </a:extLst>
                </a:gridCol>
                <a:gridCol w="938344">
                  <a:extLst>
                    <a:ext uri="{9D8B030D-6E8A-4147-A177-3AD203B41FA5}">
                      <a16:colId xmlns:a16="http://schemas.microsoft.com/office/drawing/2014/main" val="734101164"/>
                    </a:ext>
                  </a:extLst>
                </a:gridCol>
                <a:gridCol w="1028886">
                  <a:extLst>
                    <a:ext uri="{9D8B030D-6E8A-4147-A177-3AD203B41FA5}">
                      <a16:colId xmlns:a16="http://schemas.microsoft.com/office/drawing/2014/main" val="2347525746"/>
                    </a:ext>
                  </a:extLst>
                </a:gridCol>
                <a:gridCol w="1086504">
                  <a:extLst>
                    <a:ext uri="{9D8B030D-6E8A-4147-A177-3AD203B41FA5}">
                      <a16:colId xmlns:a16="http://schemas.microsoft.com/office/drawing/2014/main" val="3992206509"/>
                    </a:ext>
                  </a:extLst>
                </a:gridCol>
              </a:tblGrid>
              <a:tr h="395092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Strategy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</a:t>
                      </a:r>
                      <a:r>
                        <a:rPr lang="es-E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option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LW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HW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Relocation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LW+relocation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HW+relocation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9575317"/>
                  </a:ext>
                </a:extLst>
              </a:tr>
              <a:tr h="20166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*Mean individual  dose 1</a:t>
                      </a:r>
                      <a:r>
                        <a:rPr lang="en-US" sz="1200" b="1" i="0" u="none" strike="noStrike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st</a:t>
                      </a: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year mSv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8317107"/>
                  </a:ext>
                </a:extLst>
              </a:tr>
              <a:tr h="20166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*95</a:t>
                      </a:r>
                      <a:r>
                        <a:rPr lang="en-US" sz="1200" b="1" i="0" u="none" strike="noStrike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th</a:t>
                      </a: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% individual  dose 1</a:t>
                      </a:r>
                      <a:r>
                        <a:rPr lang="en-US" sz="1200" b="1" i="0" u="none" strike="noStrike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st</a:t>
                      </a:r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year mSv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7.9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7.1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102030"/>
                  </a:ext>
                </a:extLst>
              </a:tr>
              <a:tr h="33335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Mean duration &gt;5mSv/yr (days)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 (» 3 y)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 (»1y)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990760"/>
                  </a:ext>
                </a:extLst>
              </a:tr>
              <a:tr h="201662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r>
                        <a:rPr lang="es-ES" sz="1200" b="1" i="0" u="none" strike="noStrike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th</a:t>
                      </a:r>
                      <a:r>
                        <a:rPr lang="es-E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% duration &gt;5mSv/yr (days)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1700 (» 5 y)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750 (» 2y)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1013261"/>
                  </a:ext>
                </a:extLst>
              </a:tr>
              <a:tr h="20166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Mean coll dose for population (person Sv)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378,00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113,40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202,50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118,80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67,50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63181"/>
                  </a:ext>
                </a:extLst>
              </a:tr>
              <a:tr h="20166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*Mean coll worker dose (person Sv)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26,05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156,05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708569"/>
                  </a:ext>
                </a:extLst>
              </a:tr>
              <a:tr h="35969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Induced fatal cancers during lifetime (population+workers)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135051"/>
                  </a:ext>
                </a:extLst>
              </a:tr>
              <a:tr h="201662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Mass of waste  (1000Kg)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4138833"/>
                  </a:ext>
                </a:extLst>
              </a:tr>
              <a:tr h="39509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Cost for cleanup strategy (implementation) in M€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949600"/>
                  </a:ext>
                </a:extLst>
              </a:tr>
              <a:tr h="39509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***Cost for waste transport and storage (50+ years) in M€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68,95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68,95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1601"/>
                  </a:ext>
                </a:extLst>
              </a:tr>
              <a:tr h="39509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***Cost for relocation and compensations in M€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370502"/>
                  </a:ext>
                </a:extLst>
              </a:tr>
              <a:tr h="39509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***Cost for cancer treatments (exclusive loss of life/productivity) in M€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116" marR="4116" marT="4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6787436"/>
                  </a:ext>
                </a:extLst>
              </a:tr>
            </a:tbl>
          </a:graphicData>
        </a:graphic>
      </p:graphicFrame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5544152" y="6496051"/>
            <a:ext cx="2790524" cy="260796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20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579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545" y="232641"/>
            <a:ext cx="7075905" cy="848835"/>
          </a:xfrm>
        </p:spPr>
        <p:txBody>
          <a:bodyPr/>
          <a:lstStyle/>
          <a:p>
            <a:r>
              <a:rPr lang="en-GB" dirty="0"/>
              <a:t>Urban scenario. Unquantifiable consequences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8545" y="1081476"/>
            <a:ext cx="8685616" cy="5244690"/>
          </a:xfrm>
        </p:spPr>
        <p:txBody>
          <a:bodyPr/>
          <a:lstStyle/>
          <a:p>
            <a:r>
              <a:rPr lang="en-US" sz="2000" dirty="0" smtClean="0"/>
              <a:t>Other factors more difficult to quantify should be also taken into account to assess the success of the strategies </a:t>
            </a:r>
          </a:p>
          <a:p>
            <a:r>
              <a:rPr lang="en-US" sz="2000" dirty="0" smtClean="0"/>
              <a:t>The </a:t>
            </a:r>
            <a:r>
              <a:rPr lang="en-US" sz="2000" dirty="0"/>
              <a:t>biggest uncertainty is probably how much the consequences of the accident in other regions will impact </a:t>
            </a:r>
            <a:r>
              <a:rPr lang="en-US" sz="2000" dirty="0" smtClean="0"/>
              <a:t>on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this </a:t>
            </a:r>
            <a:r>
              <a:rPr lang="en-US" sz="2000" dirty="0"/>
              <a:t>town, </a:t>
            </a:r>
            <a:r>
              <a:rPr lang="en-US" sz="2000" dirty="0" err="1"/>
              <a:t>ie</a:t>
            </a:r>
            <a:r>
              <a:rPr lang="en-US" sz="2000" dirty="0"/>
              <a:t>. </a:t>
            </a:r>
            <a:endParaRPr lang="en-US" sz="2000" dirty="0" smtClean="0"/>
          </a:p>
          <a:p>
            <a:pPr lvl="1"/>
            <a:r>
              <a:rPr lang="en-US" sz="1800" dirty="0" smtClean="0"/>
              <a:t>disruption </a:t>
            </a:r>
            <a:r>
              <a:rPr lang="en-US" sz="1800" dirty="0"/>
              <a:t>to supply </a:t>
            </a:r>
            <a:r>
              <a:rPr lang="en-US" sz="1800" dirty="0" smtClean="0"/>
              <a:t>chains</a:t>
            </a:r>
          </a:p>
          <a:p>
            <a:pPr lvl="1"/>
            <a:r>
              <a:rPr lang="en-US" sz="1800" dirty="0" smtClean="0"/>
              <a:t>employment availability</a:t>
            </a:r>
          </a:p>
          <a:p>
            <a:pPr lvl="1"/>
            <a:r>
              <a:rPr lang="en-US" sz="1800" dirty="0" smtClean="0"/>
              <a:t>customer demand</a:t>
            </a:r>
          </a:p>
          <a:p>
            <a:r>
              <a:rPr lang="en-US" sz="1950" dirty="0" smtClean="0"/>
              <a:t>Other suggestions:</a:t>
            </a:r>
            <a:endParaRPr lang="en-US" sz="1950" dirty="0"/>
          </a:p>
          <a:p>
            <a:pPr lvl="1"/>
            <a:r>
              <a:rPr lang="en-US" sz="1800" dirty="0" smtClean="0"/>
              <a:t>Psychosocial consequences</a:t>
            </a:r>
          </a:p>
          <a:p>
            <a:pPr lvl="1"/>
            <a:r>
              <a:rPr lang="en-US" sz="1800" dirty="0"/>
              <a:t>Prevent anxiety</a:t>
            </a:r>
          </a:p>
          <a:p>
            <a:pPr lvl="1"/>
            <a:r>
              <a:rPr lang="en-US" sz="1800" dirty="0" smtClean="0"/>
              <a:t>Acceptance </a:t>
            </a:r>
            <a:r>
              <a:rPr lang="en-US" sz="1800" dirty="0"/>
              <a:t>of the protective actions and recovery </a:t>
            </a:r>
            <a:r>
              <a:rPr lang="en-US" sz="1800" dirty="0" smtClean="0"/>
              <a:t>strategy</a:t>
            </a:r>
          </a:p>
          <a:p>
            <a:pPr lvl="1"/>
            <a:r>
              <a:rPr lang="en-US" sz="1800" dirty="0"/>
              <a:t>Perception of the risk for the consumer</a:t>
            </a:r>
          </a:p>
          <a:p>
            <a:pPr lvl="1"/>
            <a:r>
              <a:rPr lang="en-US" sz="1800" dirty="0" smtClean="0"/>
              <a:t>Protection </a:t>
            </a:r>
            <a:r>
              <a:rPr lang="en-US" sz="1800" dirty="0"/>
              <a:t>of export</a:t>
            </a:r>
          </a:p>
          <a:p>
            <a:pPr lvl="1"/>
            <a:r>
              <a:rPr lang="en-US" sz="1800" dirty="0"/>
              <a:t>Independence </a:t>
            </a:r>
            <a:r>
              <a:rPr lang="en-US" sz="1800" dirty="0" smtClean="0"/>
              <a:t>population</a:t>
            </a:r>
          </a:p>
          <a:p>
            <a:pPr lvl="1"/>
            <a:r>
              <a:rPr lang="en-US" sz="1800" dirty="0" smtClean="0"/>
              <a:t>Trust on the authorities</a:t>
            </a:r>
            <a:endParaRPr lang="en-GB" dirty="0"/>
          </a:p>
          <a:p>
            <a:pPr lvl="1"/>
            <a:endParaRPr lang="en-US" sz="1800" dirty="0"/>
          </a:p>
          <a:p>
            <a:pPr lvl="1"/>
            <a:endParaRPr lang="es-ES" sz="1800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21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636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7" name="6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s-ES" sz="1800" dirty="0">
                <a:solidFill>
                  <a:prstClr val="black"/>
                </a:solidFill>
              </a:rPr>
              <a:t>Block 4: Strategies involving stakeholders in the transition phase</a:t>
            </a:r>
            <a:br>
              <a:rPr lang="en-US" altLang="es-ES" sz="1800" dirty="0">
                <a:solidFill>
                  <a:prstClr val="black"/>
                </a:solidFill>
              </a:rPr>
            </a:br>
            <a:r>
              <a:rPr lang="en-US" altLang="es-ES" sz="1800" dirty="0">
                <a:solidFill>
                  <a:prstClr val="black"/>
                </a:solidFill>
              </a:rPr>
              <a:t/>
            </a:r>
            <a:br>
              <a:rPr lang="en-US" altLang="es-ES" sz="1800" dirty="0">
                <a:solidFill>
                  <a:prstClr val="black"/>
                </a:solidFill>
              </a:rPr>
            </a:br>
            <a:r>
              <a:rPr lang="en-US" altLang="es-ES" sz="1800" dirty="0">
                <a:solidFill>
                  <a:prstClr val="black"/>
                </a:solidFill>
              </a:rPr>
              <a:t>Scenario based facilitated discussion</a:t>
            </a:r>
            <a:r>
              <a:rPr lang="es-ES" sz="3600" dirty="0" smtClean="0"/>
              <a:t/>
            </a:r>
            <a:br>
              <a:rPr lang="es-ES" sz="3600" dirty="0" smtClean="0"/>
            </a:br>
            <a:r>
              <a:rPr lang="es-ES" sz="3600" dirty="0" err="1" smtClean="0"/>
              <a:t>Agricultural</a:t>
            </a:r>
            <a:r>
              <a:rPr lang="es-ES" sz="3600" dirty="0" smtClean="0"/>
              <a:t>  </a:t>
            </a:r>
            <a:r>
              <a:rPr lang="es-ES" sz="3600" dirty="0" err="1" smtClean="0"/>
              <a:t>Scenario</a:t>
            </a:r>
            <a:endParaRPr lang="es-ES" sz="3600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22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0835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of accident. Affected areas.</a:t>
            </a:r>
            <a:endParaRPr lang="en-GB" dirty="0"/>
          </a:p>
        </p:txBody>
      </p:sp>
      <p:sp>
        <p:nvSpPr>
          <p:cNvPr id="2" name="1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pic>
        <p:nvPicPr>
          <p:cNvPr id="9" name="5 Marcador de contenido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938" y="2484121"/>
            <a:ext cx="5077722" cy="359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022" y="906779"/>
            <a:ext cx="3209604" cy="3421381"/>
          </a:xfrm>
        </p:spPr>
      </p:pic>
      <p:sp>
        <p:nvSpPr>
          <p:cNvPr id="4" name="CuadroTexto 3"/>
          <p:cNvSpPr txBox="1"/>
          <p:nvPr/>
        </p:nvSpPr>
        <p:spPr>
          <a:xfrm>
            <a:off x="5666225" y="4685898"/>
            <a:ext cx="3081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solidFill>
                  <a:schemeClr val="accent2"/>
                </a:solidFill>
              </a:rPr>
              <a:t>Restriction</a:t>
            </a:r>
            <a:r>
              <a:rPr lang="es-ES" dirty="0" smtClean="0">
                <a:solidFill>
                  <a:schemeClr val="accent2"/>
                </a:solidFill>
              </a:rPr>
              <a:t> of local </a:t>
            </a:r>
            <a:r>
              <a:rPr lang="es-ES" dirty="0" err="1" smtClean="0">
                <a:solidFill>
                  <a:schemeClr val="accent2"/>
                </a:solidFill>
              </a:rPr>
              <a:t>food</a:t>
            </a:r>
            <a:r>
              <a:rPr lang="es-ES" dirty="0" smtClean="0">
                <a:solidFill>
                  <a:schemeClr val="accent2"/>
                </a:solidFill>
              </a:rPr>
              <a:t> </a:t>
            </a:r>
            <a:r>
              <a:rPr lang="es-ES" dirty="0" err="1" smtClean="0">
                <a:solidFill>
                  <a:schemeClr val="accent2"/>
                </a:solidFill>
              </a:rPr>
              <a:t>consumption</a:t>
            </a:r>
            <a:r>
              <a:rPr lang="es-ES" dirty="0" smtClean="0">
                <a:solidFill>
                  <a:schemeClr val="accent2"/>
                </a:solidFill>
              </a:rPr>
              <a:t> and </a:t>
            </a:r>
            <a:r>
              <a:rPr lang="es-ES" dirty="0" err="1" smtClean="0">
                <a:solidFill>
                  <a:schemeClr val="accent2"/>
                </a:solidFill>
              </a:rPr>
              <a:t>grazing</a:t>
            </a:r>
            <a:r>
              <a:rPr lang="es-ES" dirty="0" smtClean="0">
                <a:solidFill>
                  <a:schemeClr val="accent2"/>
                </a:solidFill>
              </a:rPr>
              <a:t> as </a:t>
            </a:r>
            <a:r>
              <a:rPr lang="es-ES" dirty="0" err="1" smtClean="0">
                <a:solidFill>
                  <a:schemeClr val="accent2"/>
                </a:solidFill>
              </a:rPr>
              <a:t>precautory</a:t>
            </a:r>
            <a:r>
              <a:rPr lang="es-ES" dirty="0" smtClean="0">
                <a:solidFill>
                  <a:schemeClr val="accent2"/>
                </a:solidFill>
              </a:rPr>
              <a:t> </a:t>
            </a:r>
            <a:r>
              <a:rPr lang="es-ES" dirty="0" err="1" smtClean="0">
                <a:solidFill>
                  <a:schemeClr val="accent2"/>
                </a:solidFill>
              </a:rPr>
              <a:t>action</a:t>
            </a:r>
            <a:endParaRPr lang="es-ES" dirty="0">
              <a:solidFill>
                <a:schemeClr val="accent2"/>
              </a:solidFill>
            </a:endParaRPr>
          </a:p>
        </p:txBody>
      </p:sp>
      <p:cxnSp>
        <p:nvCxnSpPr>
          <p:cNvPr id="7" name="Conector recto de flecha 6"/>
          <p:cNvCxnSpPr>
            <a:stCxn id="4" idx="0"/>
          </p:cNvCxnSpPr>
          <p:nvPr/>
        </p:nvCxnSpPr>
        <p:spPr bwMode="auto">
          <a:xfrm flipH="1" flipV="1">
            <a:off x="5544274" y="2763520"/>
            <a:ext cx="1662719" cy="1922378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CuadroTexto 9"/>
          <p:cNvSpPr txBox="1"/>
          <p:nvPr/>
        </p:nvSpPr>
        <p:spPr>
          <a:xfrm>
            <a:off x="1067421" y="942900"/>
            <a:ext cx="2104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err="1" smtClean="0"/>
              <a:t>Food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screening</a:t>
            </a:r>
            <a:endParaRPr lang="es-ES" sz="2000" b="1" dirty="0" smtClean="0"/>
          </a:p>
          <a:p>
            <a:pPr algn="ctr"/>
            <a:r>
              <a:rPr lang="es-ES" sz="2000" b="1" dirty="0" smtClean="0">
                <a:sym typeface="Symbol" panose="05050102010706020507" pitchFamily="18" charset="2"/>
              </a:rPr>
              <a:t> </a:t>
            </a:r>
            <a:r>
              <a:rPr lang="es-ES" sz="2000" b="1" dirty="0" err="1" smtClean="0">
                <a:sym typeface="Symbol" panose="05050102010706020507" pitchFamily="18" charset="2"/>
              </a:rPr>
              <a:t>MPLs</a:t>
            </a:r>
            <a:endParaRPr lang="es-ES" sz="2000" b="1" dirty="0"/>
          </a:p>
        </p:txBody>
      </p:sp>
      <p:sp>
        <p:nvSpPr>
          <p:cNvPr id="11" name="CuadroTexto 10"/>
          <p:cNvSpPr txBox="1"/>
          <p:nvPr/>
        </p:nvSpPr>
        <p:spPr>
          <a:xfrm>
            <a:off x="406938" y="1954820"/>
            <a:ext cx="26933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 err="1" smtClean="0"/>
              <a:t>Contaminated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zones</a:t>
            </a:r>
            <a:endParaRPr lang="es-ES" sz="2000" b="1" dirty="0"/>
          </a:p>
        </p:txBody>
      </p:sp>
      <p:sp>
        <p:nvSpPr>
          <p:cNvPr id="12" name="Flecha curvada hacia abajo 11"/>
          <p:cNvSpPr/>
          <p:nvPr/>
        </p:nvSpPr>
        <p:spPr bwMode="auto">
          <a:xfrm rot="19534298">
            <a:off x="2799452" y="1209695"/>
            <a:ext cx="1496408" cy="616908"/>
          </a:xfrm>
          <a:prstGeom prst="curvedDown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23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5903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Agricultural</a:t>
            </a:r>
            <a:r>
              <a:rPr lang="es-ES" dirty="0" smtClean="0"/>
              <a:t> áreas of </a:t>
            </a:r>
            <a:r>
              <a:rPr lang="es-ES" dirty="0" err="1" smtClean="0"/>
              <a:t>concern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5505934" y="6496051"/>
            <a:ext cx="2828741" cy="260796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8" name="TextBox 7"/>
          <p:cNvSpPr txBox="1"/>
          <p:nvPr/>
        </p:nvSpPr>
        <p:spPr>
          <a:xfrm>
            <a:off x="5505935" y="1268926"/>
            <a:ext cx="3464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Area where </a:t>
            </a:r>
            <a:r>
              <a:rPr lang="en-GB" sz="1600" dirty="0" smtClean="0"/>
              <a:t>the activity concentration in some agricultural product &gt; maximum permissible level (MPL)  for commercialisation</a:t>
            </a:r>
            <a:endParaRPr lang="en-GB" sz="16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3" y="2715851"/>
            <a:ext cx="3993269" cy="282379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69181" y="4659718"/>
            <a:ext cx="5510770" cy="1365185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7 Marcador de contenido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5612" y="968180"/>
            <a:ext cx="2446616" cy="26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5 Rectángulo"/>
          <p:cNvSpPr/>
          <p:nvPr/>
        </p:nvSpPr>
        <p:spPr>
          <a:xfrm>
            <a:off x="5752029" y="3251916"/>
            <a:ext cx="23537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b="1" dirty="0" err="1" smtClean="0">
                <a:solidFill>
                  <a:schemeClr val="tx1"/>
                </a:solidFill>
                <a:latin typeface="+mn-lt"/>
              </a:rPr>
              <a:t>Relevant</a:t>
            </a:r>
            <a:r>
              <a:rPr lang="es-ES" sz="1600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s-ES" sz="1600" b="1" dirty="0" err="1" smtClean="0">
                <a:solidFill>
                  <a:schemeClr val="tx1"/>
                </a:solidFill>
                <a:latin typeface="+mn-lt"/>
              </a:rPr>
              <a:t>pathway</a:t>
            </a:r>
            <a:endParaRPr lang="es-ES" sz="16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Elipse 16"/>
          <p:cNvSpPr/>
          <p:nvPr/>
        </p:nvSpPr>
        <p:spPr bwMode="auto">
          <a:xfrm rot="20207522">
            <a:off x="3594186" y="1441463"/>
            <a:ext cx="634187" cy="914400"/>
          </a:xfrm>
          <a:prstGeom prst="ellipse">
            <a:avLst/>
          </a:prstGeom>
          <a:noFill/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cxnSp>
        <p:nvCxnSpPr>
          <p:cNvPr id="19" name="Conector recto de flecha 18"/>
          <p:cNvCxnSpPr/>
          <p:nvPr/>
        </p:nvCxnSpPr>
        <p:spPr bwMode="auto">
          <a:xfrm>
            <a:off x="4283624" y="2398341"/>
            <a:ext cx="1963172" cy="1644270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7 Rectángulo"/>
          <p:cNvSpPr/>
          <p:nvPr/>
        </p:nvSpPr>
        <p:spPr>
          <a:xfrm>
            <a:off x="5443041" y="4075724"/>
            <a:ext cx="335584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just"/>
            <a:r>
              <a:rPr lang="es-ES" sz="2000" dirty="0">
                <a:solidFill>
                  <a:schemeClr val="tx1"/>
                </a:solidFill>
              </a:rPr>
              <a:t>Pasture-</a:t>
            </a:r>
            <a:r>
              <a:rPr lang="es-ES" sz="2000" dirty="0" err="1">
                <a:solidFill>
                  <a:schemeClr val="tx1"/>
                </a:solidFill>
              </a:rPr>
              <a:t>cow</a:t>
            </a:r>
            <a:r>
              <a:rPr lang="es-ES" sz="2000" dirty="0">
                <a:solidFill>
                  <a:schemeClr val="tx1"/>
                </a:solidFill>
              </a:rPr>
              <a:t>-</a:t>
            </a:r>
            <a:r>
              <a:rPr lang="es-ES" sz="2000" dirty="0" err="1">
                <a:solidFill>
                  <a:schemeClr val="tx1"/>
                </a:solidFill>
              </a:rPr>
              <a:t>milk-cheese</a:t>
            </a:r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24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9127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8546" y="232641"/>
            <a:ext cx="6748646" cy="848835"/>
          </a:xfrm>
        </p:spPr>
        <p:txBody>
          <a:bodyPr/>
          <a:lstStyle/>
          <a:p>
            <a:r>
              <a:rPr lang="es-ES" dirty="0" err="1" smtClean="0"/>
              <a:t>Consequences</a:t>
            </a: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544618" y="6496050"/>
            <a:ext cx="2790057" cy="361950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92113" y="1198563"/>
            <a:ext cx="8356600" cy="4894262"/>
          </a:xfrm>
          <a:prstGeom prst="rect">
            <a:avLst/>
          </a:prstGeom>
        </p:spPr>
        <p:txBody>
          <a:bodyPr>
            <a:normAutofit/>
          </a:bodyPr>
          <a:lstStyle>
            <a:lvl1pPr marL="233279" indent="-233279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970"/>
              </a:spcAft>
              <a:buClr>
                <a:srgbClr val="000000"/>
              </a:buClr>
              <a:buSzPct val="100000"/>
              <a:buFontTx/>
              <a:buBlip>
                <a:blip r:embed="rId3"/>
              </a:buBlip>
              <a:defRPr sz="2000">
                <a:solidFill>
                  <a:srgbClr val="000000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05436" indent="-194399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774"/>
              </a:spcAft>
              <a:buClr>
                <a:srgbClr val="000000"/>
              </a:buClr>
              <a:buSzPct val="100000"/>
              <a:buFontTx/>
              <a:buBlip>
                <a:blip r:embed="rId3"/>
              </a:buBlip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77592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578"/>
              </a:spcAft>
              <a:buClr>
                <a:srgbClr val="0033CC"/>
              </a:buClr>
              <a:buSzPct val="100000"/>
              <a:buFont typeface="Arial" pitchFamily="34" charset="0"/>
              <a:buChar char="●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88629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392"/>
              </a:spcAft>
              <a:buClr>
                <a:srgbClr val="0033CC"/>
              </a:buClr>
              <a:buSzPct val="100000"/>
              <a:buFont typeface="Arial" pitchFamily="34" charset="0"/>
              <a:buChar char="●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99666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33CC"/>
              </a:buClr>
              <a:buSzPct val="100000"/>
              <a:buFont typeface="Wingdings" pitchFamily="2" charset="2"/>
              <a:buChar char="Ø"/>
              <a:defRPr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710704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6pPr>
            <a:lvl7pPr marL="2021740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7pPr>
            <a:lvl8pPr marL="2332777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8pPr>
            <a:lvl9pPr marL="2643813" indent="-155518" algn="l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196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1125"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lang="en-US" sz="1900" kern="0" dirty="0" smtClean="0">
                <a:solidFill>
                  <a:schemeClr val="tx2"/>
                </a:solidFill>
              </a:rPr>
              <a:t>Contamination and transfer to: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Soils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Crops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 Food-chain  (products)</a:t>
            </a:r>
          </a:p>
          <a:p>
            <a:endParaRPr lang="en-US" sz="1800" u="sng" kern="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900" kern="0" dirty="0" smtClean="0">
              <a:solidFill>
                <a:schemeClr val="tx2"/>
              </a:solidFill>
            </a:endParaRPr>
          </a:p>
          <a:p>
            <a:endParaRPr lang="en-US" sz="1900" kern="0" dirty="0">
              <a:solidFill>
                <a:schemeClr val="tx2"/>
              </a:solidFill>
            </a:endParaRPr>
          </a:p>
          <a:p>
            <a:r>
              <a:rPr lang="en-US" sz="1900" kern="0" dirty="0" smtClean="0">
                <a:solidFill>
                  <a:schemeClr val="tx2"/>
                </a:solidFill>
              </a:rPr>
              <a:t>Under the scenario the situation </a:t>
            </a:r>
            <a:r>
              <a:rPr lang="en-US" sz="1900" kern="0" dirty="0">
                <a:solidFill>
                  <a:schemeClr val="tx2"/>
                </a:solidFill>
              </a:rPr>
              <a:t>in </a:t>
            </a:r>
            <a:r>
              <a:rPr lang="en-US" sz="1900" kern="0" dirty="0" smtClean="0">
                <a:solidFill>
                  <a:schemeClr val="tx2"/>
                </a:solidFill>
              </a:rPr>
              <a:t>Zuid-Holland, 7 days after the accident was supposed to be as follows:</a:t>
            </a:r>
          </a:p>
          <a:p>
            <a:pPr lvl="1"/>
            <a:r>
              <a:rPr lang="en-US" kern="0" dirty="0" smtClean="0">
                <a:solidFill>
                  <a:schemeClr val="tx2"/>
                </a:solidFill>
              </a:rPr>
              <a:t>contamination </a:t>
            </a:r>
            <a:r>
              <a:rPr lang="en-US" kern="0" dirty="0" smtClean="0">
                <a:solidFill>
                  <a:schemeClr val="tx2"/>
                </a:solidFill>
                <a:sym typeface="Symbol" panose="05050102010706020507" pitchFamily="18" charset="2"/>
              </a:rPr>
              <a:t> 1 -10 </a:t>
            </a:r>
            <a:r>
              <a:rPr lang="en-US" kern="0" dirty="0" err="1" smtClean="0">
                <a:solidFill>
                  <a:schemeClr val="tx2"/>
                </a:solidFill>
              </a:rPr>
              <a:t>MBq</a:t>
            </a:r>
            <a:r>
              <a:rPr lang="en-US" kern="0" dirty="0" smtClean="0">
                <a:solidFill>
                  <a:schemeClr val="tx2"/>
                </a:solidFill>
              </a:rPr>
              <a:t>/m</a:t>
            </a:r>
            <a:r>
              <a:rPr lang="en-US" kern="0" baseline="30000" dirty="0" smtClean="0">
                <a:solidFill>
                  <a:schemeClr val="tx2"/>
                </a:solidFill>
              </a:rPr>
              <a:t>2 137</a:t>
            </a:r>
            <a:r>
              <a:rPr lang="en-US" kern="0" dirty="0" smtClean="0">
                <a:solidFill>
                  <a:schemeClr val="tx2"/>
                </a:solidFill>
              </a:rPr>
              <a:t>Cs </a:t>
            </a:r>
          </a:p>
          <a:p>
            <a:pPr lvl="1"/>
            <a:r>
              <a:rPr lang="en-US" kern="0" dirty="0">
                <a:solidFill>
                  <a:schemeClr val="tx2"/>
                </a:solidFill>
              </a:rPr>
              <a:t>Activity </a:t>
            </a:r>
            <a:r>
              <a:rPr lang="en-US" kern="0" dirty="0" smtClean="0">
                <a:solidFill>
                  <a:schemeClr val="tx2"/>
                </a:solidFill>
              </a:rPr>
              <a:t>concentration</a:t>
            </a:r>
          </a:p>
          <a:p>
            <a:pPr lvl="2"/>
            <a:r>
              <a:rPr lang="en-US" kern="0" dirty="0" smtClean="0">
                <a:solidFill>
                  <a:schemeClr val="tx2"/>
                </a:solidFill>
              </a:rPr>
              <a:t>in </a:t>
            </a:r>
            <a:r>
              <a:rPr lang="en-US" kern="0" dirty="0">
                <a:solidFill>
                  <a:schemeClr val="tx2"/>
                </a:solidFill>
              </a:rPr>
              <a:t>grass  </a:t>
            </a:r>
            <a:r>
              <a:rPr lang="es-ES" dirty="0">
                <a:solidFill>
                  <a:schemeClr val="tx2"/>
                </a:solidFill>
              </a:rPr>
              <a:t>≥ </a:t>
            </a:r>
            <a:r>
              <a:rPr lang="es-ES" dirty="0" smtClean="0">
                <a:solidFill>
                  <a:schemeClr val="tx2"/>
                </a:solidFill>
              </a:rPr>
              <a:t>5000 Bq/Kg</a:t>
            </a:r>
          </a:p>
          <a:p>
            <a:pPr lvl="2"/>
            <a:r>
              <a:rPr lang="es-ES" dirty="0" smtClean="0">
                <a:solidFill>
                  <a:schemeClr val="tx2"/>
                </a:solidFill>
              </a:rPr>
              <a:t>in </a:t>
            </a:r>
            <a:r>
              <a:rPr lang="es-ES" dirty="0" err="1" smtClean="0">
                <a:solidFill>
                  <a:schemeClr val="tx2"/>
                </a:solidFill>
              </a:rPr>
              <a:t>milk</a:t>
            </a:r>
            <a:r>
              <a:rPr lang="es-ES" dirty="0" smtClean="0">
                <a:solidFill>
                  <a:schemeClr val="tx2"/>
                </a:solidFill>
              </a:rPr>
              <a:t>	≥ 1000 </a:t>
            </a:r>
            <a:r>
              <a:rPr lang="es-ES" dirty="0" smtClean="0">
                <a:solidFill>
                  <a:schemeClr val="tx2"/>
                </a:solidFill>
              </a:rPr>
              <a:t>Bq/Kg</a:t>
            </a:r>
            <a:endParaRPr lang="nl-NL" sz="1800" kern="0" dirty="0" smtClean="0">
              <a:solidFill>
                <a:schemeClr val="tx2"/>
              </a:solidFill>
            </a:endParaRPr>
          </a:p>
          <a:p>
            <a:endParaRPr lang="nl-NL" sz="1800" kern="0" dirty="0">
              <a:solidFill>
                <a:schemeClr val="tx2"/>
              </a:solidFill>
            </a:endParaRPr>
          </a:p>
        </p:txBody>
      </p:sp>
      <p:grpSp>
        <p:nvGrpSpPr>
          <p:cNvPr id="8" name="133 Grupo"/>
          <p:cNvGrpSpPr/>
          <p:nvPr/>
        </p:nvGrpSpPr>
        <p:grpSpPr>
          <a:xfrm>
            <a:off x="3632869" y="1791005"/>
            <a:ext cx="5081829" cy="1854689"/>
            <a:chOff x="29496" y="2695075"/>
            <a:chExt cx="9060593" cy="3782728"/>
          </a:xfrm>
        </p:grpSpPr>
        <p:grpSp>
          <p:nvGrpSpPr>
            <p:cNvPr id="9" name="117 Grupo"/>
            <p:cNvGrpSpPr/>
            <p:nvPr/>
          </p:nvGrpSpPr>
          <p:grpSpPr>
            <a:xfrm>
              <a:off x="3101148" y="2924867"/>
              <a:ext cx="2858728" cy="3504615"/>
              <a:chOff x="3320716" y="1049158"/>
              <a:chExt cx="2858728" cy="3504615"/>
            </a:xfrm>
          </p:grpSpPr>
          <p:grpSp>
            <p:nvGrpSpPr>
              <p:cNvPr id="24" name="103 Grupo"/>
              <p:cNvGrpSpPr/>
              <p:nvPr/>
            </p:nvGrpSpPr>
            <p:grpSpPr>
              <a:xfrm>
                <a:off x="3320716" y="1166373"/>
                <a:ext cx="2153653" cy="3270184"/>
                <a:chOff x="3320716" y="1029902"/>
                <a:chExt cx="2153653" cy="3270184"/>
              </a:xfrm>
            </p:grpSpPr>
            <p:pic>
              <p:nvPicPr>
                <p:cNvPr id="33" name="Picture 13" descr="D:\CRISTINA\Trabajos CIEMAT\frutales.jpg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729790" y="1029902"/>
                  <a:ext cx="1744579" cy="1744579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34" name="102 Grupo"/>
                <p:cNvGrpSpPr/>
                <p:nvPr/>
              </p:nvGrpSpPr>
              <p:grpSpPr>
                <a:xfrm>
                  <a:off x="3320716" y="1443788"/>
                  <a:ext cx="1785486" cy="2856298"/>
                  <a:chOff x="3320716" y="1443788"/>
                  <a:chExt cx="1785486" cy="2856298"/>
                </a:xfrm>
              </p:grpSpPr>
              <p:pic>
                <p:nvPicPr>
                  <p:cNvPr id="35" name="Picture 10" descr="C:\Users\Public\Pictures\Sample Pictures\Grass.png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336645" y="2088682"/>
                    <a:ext cx="1139106" cy="182592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grpSp>
                <p:nvGrpSpPr>
                  <p:cNvPr id="36" name="101 Grupo"/>
                  <p:cNvGrpSpPr/>
                  <p:nvPr/>
                </p:nvGrpSpPr>
                <p:grpSpPr>
                  <a:xfrm>
                    <a:off x="3320716" y="2290813"/>
                    <a:ext cx="1785486" cy="1655545"/>
                    <a:chOff x="3320716" y="2290813"/>
                    <a:chExt cx="1785486" cy="1655545"/>
                  </a:xfrm>
                </p:grpSpPr>
                <p:sp>
                  <p:nvSpPr>
                    <p:cNvPr id="49" name="51 Rectángulo"/>
                    <p:cNvSpPr/>
                    <p:nvPr/>
                  </p:nvSpPr>
                  <p:spPr bwMode="auto">
                    <a:xfrm>
                      <a:off x="3320716" y="2290813"/>
                      <a:ext cx="1771047" cy="1655545"/>
                    </a:xfrm>
                    <a:prstGeom prst="rect">
                      <a:avLst/>
                    </a:prstGeom>
                    <a:noFill/>
                    <a:ln w="190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ex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358775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endParaRPr kumimoji="0" lang="es-ES" sz="1800" b="0" i="0" u="none" strike="noStrike" cap="none" normalizeH="0" baseline="0" smtClean="0">
                        <a:ln>
                          <a:noFill/>
                        </a:ln>
                        <a:effectLst/>
                        <a:latin typeface="Arial" charset="0"/>
                      </a:endParaRPr>
                    </a:p>
                  </p:txBody>
                </p:sp>
                <p:grpSp>
                  <p:nvGrpSpPr>
                    <p:cNvPr id="50" name="100 Grupo"/>
                    <p:cNvGrpSpPr/>
                    <p:nvPr/>
                  </p:nvGrpSpPr>
                  <p:grpSpPr>
                    <a:xfrm>
                      <a:off x="3320716" y="2608446"/>
                      <a:ext cx="1785486" cy="962527"/>
                      <a:chOff x="3320716" y="2608446"/>
                      <a:chExt cx="1785486" cy="962527"/>
                    </a:xfrm>
                  </p:grpSpPr>
                  <p:cxnSp>
                    <p:nvCxnSpPr>
                      <p:cNvPr id="51" name="58 Conector recto"/>
                      <p:cNvCxnSpPr/>
                      <p:nvPr/>
                    </p:nvCxnSpPr>
                    <p:spPr bwMode="auto">
                      <a:xfrm>
                        <a:off x="3320716" y="2608446"/>
                        <a:ext cx="1771048" cy="38501"/>
                      </a:xfrm>
                      <a:prstGeom prst="line">
                        <a:avLst/>
                      </a:prstGeom>
                      <a:solidFill>
                        <a:srgbClr val="00B8FF"/>
                      </a:solidFill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cxnSp>
                  <p:cxnSp>
                    <p:nvCxnSpPr>
                      <p:cNvPr id="52" name="59 Conector recto"/>
                      <p:cNvCxnSpPr/>
                      <p:nvPr/>
                    </p:nvCxnSpPr>
                    <p:spPr bwMode="auto">
                      <a:xfrm>
                        <a:off x="3320716" y="2993457"/>
                        <a:ext cx="1785486" cy="125129"/>
                      </a:xfrm>
                      <a:prstGeom prst="line">
                        <a:avLst/>
                      </a:prstGeom>
                      <a:solidFill>
                        <a:srgbClr val="00B8FF"/>
                      </a:solidFill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cxnSp>
                  <p:cxnSp>
                    <p:nvCxnSpPr>
                      <p:cNvPr id="53" name="60 Conector recto"/>
                      <p:cNvCxnSpPr/>
                      <p:nvPr/>
                    </p:nvCxnSpPr>
                    <p:spPr bwMode="auto">
                      <a:xfrm>
                        <a:off x="3349592" y="3429000"/>
                        <a:ext cx="1751797" cy="141973"/>
                      </a:xfrm>
                      <a:prstGeom prst="line">
                        <a:avLst/>
                      </a:prstGeom>
                      <a:solidFill>
                        <a:srgbClr val="00B8FF"/>
                      </a:solidFill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cxnSp>
                </p:grpSp>
              </p:grpSp>
              <p:grpSp>
                <p:nvGrpSpPr>
                  <p:cNvPr id="37" name="83 Grupo"/>
                  <p:cNvGrpSpPr/>
                  <p:nvPr/>
                </p:nvGrpSpPr>
                <p:grpSpPr>
                  <a:xfrm>
                    <a:off x="3402566" y="1443788"/>
                    <a:ext cx="529661" cy="2856298"/>
                    <a:chOff x="3441066" y="1443788"/>
                    <a:chExt cx="529661" cy="2856298"/>
                  </a:xfrm>
                </p:grpSpPr>
                <p:grpSp>
                  <p:nvGrpSpPr>
                    <p:cNvPr id="38" name="82 Grupo"/>
                    <p:cNvGrpSpPr/>
                    <p:nvPr/>
                  </p:nvGrpSpPr>
                  <p:grpSpPr>
                    <a:xfrm>
                      <a:off x="3441066" y="1626669"/>
                      <a:ext cx="529661" cy="1975443"/>
                      <a:chOff x="3874191" y="1626669"/>
                      <a:chExt cx="529661" cy="1975443"/>
                    </a:xfrm>
                  </p:grpSpPr>
                  <p:graphicFrame>
                    <p:nvGraphicFramePr>
                      <p:cNvPr id="43" name="48 Objeto"/>
                      <p:cNvGraphicFramePr>
                        <a:graphicFrameLocks noChangeAspect="1"/>
                      </p:cNvGraphicFramePr>
                      <p:nvPr>
                        <p:extLst>
                          <p:ext uri="{D42A27DB-BD31-4B8C-83A1-F6EECF244321}">
                            <p14:modId xmlns:p14="http://schemas.microsoft.com/office/powerpoint/2010/main" val="2609120966"/>
                          </p:ext>
                        </p:extLst>
                      </p:nvPr>
                    </p:nvGraphicFramePr>
                    <p:xfrm>
                      <a:off x="3926124" y="1636294"/>
                      <a:ext cx="169718" cy="535520"/>
                    </p:xfrm>
                    <a:graphic>
                      <a:graphicData uri="http://schemas.openxmlformats.org/presentationml/2006/ole">
                        <mc:AlternateContent xmlns:mc="http://schemas.openxmlformats.org/markup-compatibility/2006">
                          <mc:Choice xmlns:v="urn:schemas-microsoft-com:vml" Requires="v">
                            <p:oleObj spid="_x0000_s10308" name="Imagen" r:id="rId6" imgW="586130" imgH="1275588" progId="">
                              <p:embed/>
                            </p:oleObj>
                          </mc:Choice>
                          <mc:Fallback>
                            <p:oleObj name="Imagen" r:id="rId6" imgW="586130" imgH="1275588" progId="">
                              <p:embed/>
                              <p:pic>
                                <p:nvPicPr>
                                  <p:cNvPr id="0" name="Picture 14"/>
                                  <p:cNvPicPr>
                                    <a:picLocks noChangeAspect="1" noChangeArrowheads="1"/>
                                  </p:cNvPicPr>
                                  <p:nvPr/>
                                </p:nvPicPr>
                                <p:blipFill>
                                  <a:blip r:embed="rId7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rcRect/>
                                  <a:stretch>
                                    <a:fillRect/>
                                  </a:stretch>
                                </p:blipFill>
                                <p:spPr bwMode="auto">
                                  <a:xfrm>
                                    <a:off x="3926124" y="1636294"/>
                                    <a:ext cx="169718" cy="535520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solidFill>
                                          <a:srgbClr val="FFFFFF"/>
                                        </a:solidFill>
                                      </a14:hiddenFill>
                                    </a:ext>
                                  </a:extLst>
                                </p:spPr>
                              </p:pic>
                            </p:oleObj>
                          </mc:Fallback>
                        </mc:AlternateContent>
                      </a:graphicData>
                    </a:graphic>
                  </p:graphicFrame>
                  <p:sp>
                    <p:nvSpPr>
                      <p:cNvPr id="44" name="49 Forma libre"/>
                      <p:cNvSpPr/>
                      <p:nvPr/>
                    </p:nvSpPr>
                    <p:spPr>
                      <a:xfrm>
                        <a:off x="3874191" y="2114347"/>
                        <a:ext cx="150897" cy="1478140"/>
                      </a:xfrm>
                      <a:custGeom>
                        <a:avLst/>
                        <a:gdLst>
                          <a:gd name="connsiteX0" fmla="*/ 37322 w 111967"/>
                          <a:gd name="connsiteY0" fmla="*/ 0 h 1698171"/>
                          <a:gd name="connsiteX1" fmla="*/ 37322 w 111967"/>
                          <a:gd name="connsiteY1" fmla="*/ 326571 h 1698171"/>
                          <a:gd name="connsiteX2" fmla="*/ 27991 w 111967"/>
                          <a:gd name="connsiteY2" fmla="*/ 354563 h 1698171"/>
                          <a:gd name="connsiteX3" fmla="*/ 9330 w 111967"/>
                          <a:gd name="connsiteY3" fmla="*/ 438539 h 1698171"/>
                          <a:gd name="connsiteX4" fmla="*/ 0 w 111967"/>
                          <a:gd name="connsiteY4" fmla="*/ 466530 h 1698171"/>
                          <a:gd name="connsiteX5" fmla="*/ 18661 w 111967"/>
                          <a:gd name="connsiteY5" fmla="*/ 597159 h 1698171"/>
                          <a:gd name="connsiteX6" fmla="*/ 46653 w 111967"/>
                          <a:gd name="connsiteY6" fmla="*/ 690465 h 1698171"/>
                          <a:gd name="connsiteX7" fmla="*/ 65314 w 111967"/>
                          <a:gd name="connsiteY7" fmla="*/ 746449 h 1698171"/>
                          <a:gd name="connsiteX8" fmla="*/ 74644 w 111967"/>
                          <a:gd name="connsiteY8" fmla="*/ 774441 h 1698171"/>
                          <a:gd name="connsiteX9" fmla="*/ 83975 w 111967"/>
                          <a:gd name="connsiteY9" fmla="*/ 802433 h 1698171"/>
                          <a:gd name="connsiteX10" fmla="*/ 93306 w 111967"/>
                          <a:gd name="connsiteY10" fmla="*/ 839755 h 1698171"/>
                          <a:gd name="connsiteX11" fmla="*/ 111967 w 111967"/>
                          <a:gd name="connsiteY11" fmla="*/ 895739 h 1698171"/>
                          <a:gd name="connsiteX12" fmla="*/ 102636 w 111967"/>
                          <a:gd name="connsiteY12" fmla="*/ 1045028 h 1698171"/>
                          <a:gd name="connsiteX13" fmla="*/ 93306 w 111967"/>
                          <a:gd name="connsiteY13" fmla="*/ 1073020 h 1698171"/>
                          <a:gd name="connsiteX14" fmla="*/ 83975 w 111967"/>
                          <a:gd name="connsiteY14" fmla="*/ 1110343 h 1698171"/>
                          <a:gd name="connsiteX15" fmla="*/ 74644 w 111967"/>
                          <a:gd name="connsiteY15" fmla="*/ 1156996 h 1698171"/>
                          <a:gd name="connsiteX16" fmla="*/ 55983 w 111967"/>
                          <a:gd name="connsiteY16" fmla="*/ 1212979 h 1698171"/>
                          <a:gd name="connsiteX17" fmla="*/ 46653 w 111967"/>
                          <a:gd name="connsiteY17" fmla="*/ 1240971 h 1698171"/>
                          <a:gd name="connsiteX18" fmla="*/ 37322 w 111967"/>
                          <a:gd name="connsiteY18" fmla="*/ 1278294 h 1698171"/>
                          <a:gd name="connsiteX19" fmla="*/ 46653 w 111967"/>
                          <a:gd name="connsiteY19" fmla="*/ 1343608 h 1698171"/>
                          <a:gd name="connsiteX20" fmla="*/ 65314 w 111967"/>
                          <a:gd name="connsiteY20" fmla="*/ 1371600 h 1698171"/>
                          <a:gd name="connsiteX21" fmla="*/ 83975 w 111967"/>
                          <a:gd name="connsiteY21" fmla="*/ 1427584 h 1698171"/>
                          <a:gd name="connsiteX22" fmla="*/ 93306 w 111967"/>
                          <a:gd name="connsiteY22" fmla="*/ 1455575 h 1698171"/>
                          <a:gd name="connsiteX23" fmla="*/ 102636 w 111967"/>
                          <a:gd name="connsiteY23" fmla="*/ 1483567 h 1698171"/>
                          <a:gd name="connsiteX24" fmla="*/ 111967 w 111967"/>
                          <a:gd name="connsiteY24" fmla="*/ 1511559 h 1698171"/>
                          <a:gd name="connsiteX25" fmla="*/ 111967 w 111967"/>
                          <a:gd name="connsiteY25" fmla="*/ 1698171 h 16981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</a:cxnLst>
                        <a:rect l="l" t="t" r="r" b="b"/>
                        <a:pathLst>
                          <a:path w="111967" h="1698171">
                            <a:moveTo>
                              <a:pt x="37322" y="0"/>
                            </a:moveTo>
                            <a:cubicBezTo>
                              <a:pt x="51296" y="153713"/>
                              <a:pt x="52695" y="119043"/>
                              <a:pt x="37322" y="326571"/>
                            </a:cubicBezTo>
                            <a:cubicBezTo>
                              <a:pt x="36595" y="336380"/>
                              <a:pt x="30693" y="345106"/>
                              <a:pt x="27991" y="354563"/>
                            </a:cubicBezTo>
                            <a:cubicBezTo>
                              <a:pt x="8843" y="421584"/>
                              <a:pt x="28562" y="361612"/>
                              <a:pt x="9330" y="438539"/>
                            </a:cubicBezTo>
                            <a:cubicBezTo>
                              <a:pt x="6945" y="448080"/>
                              <a:pt x="3110" y="457200"/>
                              <a:pt x="0" y="466530"/>
                            </a:cubicBezTo>
                            <a:cubicBezTo>
                              <a:pt x="8152" y="539902"/>
                              <a:pt x="5456" y="537735"/>
                              <a:pt x="18661" y="597159"/>
                            </a:cubicBezTo>
                            <a:cubicBezTo>
                              <a:pt x="28064" y="639474"/>
                              <a:pt x="31141" y="643930"/>
                              <a:pt x="46653" y="690465"/>
                            </a:cubicBezTo>
                            <a:lnTo>
                              <a:pt x="65314" y="746449"/>
                            </a:lnTo>
                            <a:lnTo>
                              <a:pt x="74644" y="774441"/>
                            </a:lnTo>
                            <a:cubicBezTo>
                              <a:pt x="77754" y="783772"/>
                              <a:pt x="81589" y="792891"/>
                              <a:pt x="83975" y="802433"/>
                            </a:cubicBezTo>
                            <a:cubicBezTo>
                              <a:pt x="87085" y="814874"/>
                              <a:pt x="89621" y="827472"/>
                              <a:pt x="93306" y="839755"/>
                            </a:cubicBezTo>
                            <a:cubicBezTo>
                              <a:pt x="98958" y="858596"/>
                              <a:pt x="111967" y="895739"/>
                              <a:pt x="111967" y="895739"/>
                            </a:cubicBezTo>
                            <a:cubicBezTo>
                              <a:pt x="108857" y="945502"/>
                              <a:pt x="107856" y="995442"/>
                              <a:pt x="102636" y="1045028"/>
                            </a:cubicBezTo>
                            <a:cubicBezTo>
                              <a:pt x="101606" y="1054809"/>
                              <a:pt x="96008" y="1063563"/>
                              <a:pt x="93306" y="1073020"/>
                            </a:cubicBezTo>
                            <a:cubicBezTo>
                              <a:pt x="89783" y="1085351"/>
                              <a:pt x="86757" y="1097824"/>
                              <a:pt x="83975" y="1110343"/>
                            </a:cubicBezTo>
                            <a:cubicBezTo>
                              <a:pt x="80535" y="1125824"/>
                              <a:pt x="78817" y="1141696"/>
                              <a:pt x="74644" y="1156996"/>
                            </a:cubicBezTo>
                            <a:cubicBezTo>
                              <a:pt x="69468" y="1175973"/>
                              <a:pt x="62203" y="1194318"/>
                              <a:pt x="55983" y="1212979"/>
                            </a:cubicBezTo>
                            <a:cubicBezTo>
                              <a:pt x="52873" y="1222310"/>
                              <a:pt x="49038" y="1231429"/>
                              <a:pt x="46653" y="1240971"/>
                            </a:cubicBezTo>
                            <a:lnTo>
                              <a:pt x="37322" y="1278294"/>
                            </a:lnTo>
                            <a:cubicBezTo>
                              <a:pt x="40432" y="1300065"/>
                              <a:pt x="40333" y="1322543"/>
                              <a:pt x="46653" y="1343608"/>
                            </a:cubicBezTo>
                            <a:cubicBezTo>
                              <a:pt x="49875" y="1354349"/>
                              <a:pt x="60760" y="1361352"/>
                              <a:pt x="65314" y="1371600"/>
                            </a:cubicBezTo>
                            <a:cubicBezTo>
                              <a:pt x="73303" y="1389575"/>
                              <a:pt x="77754" y="1408923"/>
                              <a:pt x="83975" y="1427584"/>
                            </a:cubicBezTo>
                            <a:lnTo>
                              <a:pt x="93306" y="1455575"/>
                            </a:lnTo>
                            <a:lnTo>
                              <a:pt x="102636" y="1483567"/>
                            </a:lnTo>
                            <a:cubicBezTo>
                              <a:pt x="105746" y="1492898"/>
                              <a:pt x="111967" y="1501724"/>
                              <a:pt x="111967" y="1511559"/>
                            </a:cubicBezTo>
                            <a:lnTo>
                              <a:pt x="111967" y="1698171"/>
                            </a:lnTo>
                          </a:path>
                        </a:pathLst>
                      </a:custGeom>
                      <a:noFill/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s-ES"/>
                      </a:p>
                    </p:txBody>
                  </p:sp>
                  <p:graphicFrame>
                    <p:nvGraphicFramePr>
                      <p:cNvPr id="45" name="72 Objeto"/>
                      <p:cNvGraphicFramePr>
                        <a:graphicFrameLocks noChangeAspect="1"/>
                      </p:cNvGraphicFramePr>
                      <p:nvPr>
                        <p:extLst>
                          <p:ext uri="{D42A27DB-BD31-4B8C-83A1-F6EECF244321}">
                            <p14:modId xmlns:p14="http://schemas.microsoft.com/office/powerpoint/2010/main" val="2725213269"/>
                          </p:ext>
                        </p:extLst>
                      </p:nvPr>
                    </p:nvGraphicFramePr>
                    <p:xfrm>
                      <a:off x="4099383" y="1626669"/>
                      <a:ext cx="169718" cy="535520"/>
                    </p:xfrm>
                    <a:graphic>
                      <a:graphicData uri="http://schemas.openxmlformats.org/presentationml/2006/ole">
                        <mc:AlternateContent xmlns:mc="http://schemas.openxmlformats.org/markup-compatibility/2006">
                          <mc:Choice xmlns:v="urn:schemas-microsoft-com:vml" Requires="v">
                            <p:oleObj spid="_x0000_s10309" name="Imagen" r:id="rId8" imgW="586130" imgH="1275588" progId="">
                              <p:embed/>
                            </p:oleObj>
                          </mc:Choice>
                          <mc:Fallback>
                            <p:oleObj name="Imagen" r:id="rId8" imgW="586130" imgH="1275588" progId="">
                              <p:embed/>
                              <p:pic>
                                <p:nvPicPr>
                                  <p:cNvPr id="0" name="Picture 15"/>
                                  <p:cNvPicPr>
                                    <a:picLocks noChangeAspect="1" noChangeArrowheads="1"/>
                                  </p:cNvPicPr>
                                  <p:nvPr/>
                                </p:nvPicPr>
                                <p:blipFill>
                                  <a:blip r:embed="rId7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rcRect/>
                                  <a:stretch>
                                    <a:fillRect/>
                                  </a:stretch>
                                </p:blipFill>
                                <p:spPr bwMode="auto">
                                  <a:xfrm>
                                    <a:off x="4099383" y="1626669"/>
                                    <a:ext cx="169718" cy="535520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solidFill>
                                          <a:srgbClr val="FFFFFF"/>
                                        </a:solidFill>
                                      </a14:hiddenFill>
                                    </a:ext>
                                  </a:extLst>
                                </p:spPr>
                              </p:pic>
                            </p:oleObj>
                          </mc:Fallback>
                        </mc:AlternateContent>
                      </a:graphicData>
                    </a:graphic>
                  </p:graphicFrame>
                  <p:sp>
                    <p:nvSpPr>
                      <p:cNvPr id="46" name="73 Forma libre"/>
                      <p:cNvSpPr/>
                      <p:nvPr/>
                    </p:nvSpPr>
                    <p:spPr>
                      <a:xfrm>
                        <a:off x="4037825" y="2123972"/>
                        <a:ext cx="150897" cy="1478140"/>
                      </a:xfrm>
                      <a:custGeom>
                        <a:avLst/>
                        <a:gdLst>
                          <a:gd name="connsiteX0" fmla="*/ 37322 w 111967"/>
                          <a:gd name="connsiteY0" fmla="*/ 0 h 1698171"/>
                          <a:gd name="connsiteX1" fmla="*/ 37322 w 111967"/>
                          <a:gd name="connsiteY1" fmla="*/ 326571 h 1698171"/>
                          <a:gd name="connsiteX2" fmla="*/ 27991 w 111967"/>
                          <a:gd name="connsiteY2" fmla="*/ 354563 h 1698171"/>
                          <a:gd name="connsiteX3" fmla="*/ 9330 w 111967"/>
                          <a:gd name="connsiteY3" fmla="*/ 438539 h 1698171"/>
                          <a:gd name="connsiteX4" fmla="*/ 0 w 111967"/>
                          <a:gd name="connsiteY4" fmla="*/ 466530 h 1698171"/>
                          <a:gd name="connsiteX5" fmla="*/ 18661 w 111967"/>
                          <a:gd name="connsiteY5" fmla="*/ 597159 h 1698171"/>
                          <a:gd name="connsiteX6" fmla="*/ 46653 w 111967"/>
                          <a:gd name="connsiteY6" fmla="*/ 690465 h 1698171"/>
                          <a:gd name="connsiteX7" fmla="*/ 65314 w 111967"/>
                          <a:gd name="connsiteY7" fmla="*/ 746449 h 1698171"/>
                          <a:gd name="connsiteX8" fmla="*/ 74644 w 111967"/>
                          <a:gd name="connsiteY8" fmla="*/ 774441 h 1698171"/>
                          <a:gd name="connsiteX9" fmla="*/ 83975 w 111967"/>
                          <a:gd name="connsiteY9" fmla="*/ 802433 h 1698171"/>
                          <a:gd name="connsiteX10" fmla="*/ 93306 w 111967"/>
                          <a:gd name="connsiteY10" fmla="*/ 839755 h 1698171"/>
                          <a:gd name="connsiteX11" fmla="*/ 111967 w 111967"/>
                          <a:gd name="connsiteY11" fmla="*/ 895739 h 1698171"/>
                          <a:gd name="connsiteX12" fmla="*/ 102636 w 111967"/>
                          <a:gd name="connsiteY12" fmla="*/ 1045028 h 1698171"/>
                          <a:gd name="connsiteX13" fmla="*/ 93306 w 111967"/>
                          <a:gd name="connsiteY13" fmla="*/ 1073020 h 1698171"/>
                          <a:gd name="connsiteX14" fmla="*/ 83975 w 111967"/>
                          <a:gd name="connsiteY14" fmla="*/ 1110343 h 1698171"/>
                          <a:gd name="connsiteX15" fmla="*/ 74644 w 111967"/>
                          <a:gd name="connsiteY15" fmla="*/ 1156996 h 1698171"/>
                          <a:gd name="connsiteX16" fmla="*/ 55983 w 111967"/>
                          <a:gd name="connsiteY16" fmla="*/ 1212979 h 1698171"/>
                          <a:gd name="connsiteX17" fmla="*/ 46653 w 111967"/>
                          <a:gd name="connsiteY17" fmla="*/ 1240971 h 1698171"/>
                          <a:gd name="connsiteX18" fmla="*/ 37322 w 111967"/>
                          <a:gd name="connsiteY18" fmla="*/ 1278294 h 1698171"/>
                          <a:gd name="connsiteX19" fmla="*/ 46653 w 111967"/>
                          <a:gd name="connsiteY19" fmla="*/ 1343608 h 1698171"/>
                          <a:gd name="connsiteX20" fmla="*/ 65314 w 111967"/>
                          <a:gd name="connsiteY20" fmla="*/ 1371600 h 1698171"/>
                          <a:gd name="connsiteX21" fmla="*/ 83975 w 111967"/>
                          <a:gd name="connsiteY21" fmla="*/ 1427584 h 1698171"/>
                          <a:gd name="connsiteX22" fmla="*/ 93306 w 111967"/>
                          <a:gd name="connsiteY22" fmla="*/ 1455575 h 1698171"/>
                          <a:gd name="connsiteX23" fmla="*/ 102636 w 111967"/>
                          <a:gd name="connsiteY23" fmla="*/ 1483567 h 1698171"/>
                          <a:gd name="connsiteX24" fmla="*/ 111967 w 111967"/>
                          <a:gd name="connsiteY24" fmla="*/ 1511559 h 1698171"/>
                          <a:gd name="connsiteX25" fmla="*/ 111967 w 111967"/>
                          <a:gd name="connsiteY25" fmla="*/ 1698171 h 16981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</a:cxnLst>
                        <a:rect l="l" t="t" r="r" b="b"/>
                        <a:pathLst>
                          <a:path w="111967" h="1698171">
                            <a:moveTo>
                              <a:pt x="37322" y="0"/>
                            </a:moveTo>
                            <a:cubicBezTo>
                              <a:pt x="51296" y="153713"/>
                              <a:pt x="52695" y="119043"/>
                              <a:pt x="37322" y="326571"/>
                            </a:cubicBezTo>
                            <a:cubicBezTo>
                              <a:pt x="36595" y="336380"/>
                              <a:pt x="30693" y="345106"/>
                              <a:pt x="27991" y="354563"/>
                            </a:cubicBezTo>
                            <a:cubicBezTo>
                              <a:pt x="8843" y="421584"/>
                              <a:pt x="28562" y="361612"/>
                              <a:pt x="9330" y="438539"/>
                            </a:cubicBezTo>
                            <a:cubicBezTo>
                              <a:pt x="6945" y="448080"/>
                              <a:pt x="3110" y="457200"/>
                              <a:pt x="0" y="466530"/>
                            </a:cubicBezTo>
                            <a:cubicBezTo>
                              <a:pt x="8152" y="539902"/>
                              <a:pt x="5456" y="537735"/>
                              <a:pt x="18661" y="597159"/>
                            </a:cubicBezTo>
                            <a:cubicBezTo>
                              <a:pt x="28064" y="639474"/>
                              <a:pt x="31141" y="643930"/>
                              <a:pt x="46653" y="690465"/>
                            </a:cubicBezTo>
                            <a:lnTo>
                              <a:pt x="65314" y="746449"/>
                            </a:lnTo>
                            <a:lnTo>
                              <a:pt x="74644" y="774441"/>
                            </a:lnTo>
                            <a:cubicBezTo>
                              <a:pt x="77754" y="783772"/>
                              <a:pt x="81589" y="792891"/>
                              <a:pt x="83975" y="802433"/>
                            </a:cubicBezTo>
                            <a:cubicBezTo>
                              <a:pt x="87085" y="814874"/>
                              <a:pt x="89621" y="827472"/>
                              <a:pt x="93306" y="839755"/>
                            </a:cubicBezTo>
                            <a:cubicBezTo>
                              <a:pt x="98958" y="858596"/>
                              <a:pt x="111967" y="895739"/>
                              <a:pt x="111967" y="895739"/>
                            </a:cubicBezTo>
                            <a:cubicBezTo>
                              <a:pt x="108857" y="945502"/>
                              <a:pt x="107856" y="995442"/>
                              <a:pt x="102636" y="1045028"/>
                            </a:cubicBezTo>
                            <a:cubicBezTo>
                              <a:pt x="101606" y="1054809"/>
                              <a:pt x="96008" y="1063563"/>
                              <a:pt x="93306" y="1073020"/>
                            </a:cubicBezTo>
                            <a:cubicBezTo>
                              <a:pt x="89783" y="1085351"/>
                              <a:pt x="86757" y="1097824"/>
                              <a:pt x="83975" y="1110343"/>
                            </a:cubicBezTo>
                            <a:cubicBezTo>
                              <a:pt x="80535" y="1125824"/>
                              <a:pt x="78817" y="1141696"/>
                              <a:pt x="74644" y="1156996"/>
                            </a:cubicBezTo>
                            <a:cubicBezTo>
                              <a:pt x="69468" y="1175973"/>
                              <a:pt x="62203" y="1194318"/>
                              <a:pt x="55983" y="1212979"/>
                            </a:cubicBezTo>
                            <a:cubicBezTo>
                              <a:pt x="52873" y="1222310"/>
                              <a:pt x="49038" y="1231429"/>
                              <a:pt x="46653" y="1240971"/>
                            </a:cubicBezTo>
                            <a:lnTo>
                              <a:pt x="37322" y="1278294"/>
                            </a:lnTo>
                            <a:cubicBezTo>
                              <a:pt x="40432" y="1300065"/>
                              <a:pt x="40333" y="1322543"/>
                              <a:pt x="46653" y="1343608"/>
                            </a:cubicBezTo>
                            <a:cubicBezTo>
                              <a:pt x="49875" y="1354349"/>
                              <a:pt x="60760" y="1361352"/>
                              <a:pt x="65314" y="1371600"/>
                            </a:cubicBezTo>
                            <a:cubicBezTo>
                              <a:pt x="73303" y="1389575"/>
                              <a:pt x="77754" y="1408923"/>
                              <a:pt x="83975" y="1427584"/>
                            </a:cubicBezTo>
                            <a:lnTo>
                              <a:pt x="93306" y="1455575"/>
                            </a:lnTo>
                            <a:lnTo>
                              <a:pt x="102636" y="1483567"/>
                            </a:lnTo>
                            <a:cubicBezTo>
                              <a:pt x="105746" y="1492898"/>
                              <a:pt x="111967" y="1501724"/>
                              <a:pt x="111967" y="1511559"/>
                            </a:cubicBezTo>
                            <a:lnTo>
                              <a:pt x="111967" y="1698171"/>
                            </a:lnTo>
                          </a:path>
                        </a:pathLst>
                      </a:custGeom>
                      <a:noFill/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s-ES"/>
                      </a:p>
                    </p:txBody>
                  </p:sp>
                  <p:graphicFrame>
                    <p:nvGraphicFramePr>
                      <p:cNvPr id="47" name="75 Objeto"/>
                      <p:cNvGraphicFramePr>
                        <a:graphicFrameLocks noChangeAspect="1"/>
                      </p:cNvGraphicFramePr>
                      <p:nvPr>
                        <p:extLst>
                          <p:ext uri="{D42A27DB-BD31-4B8C-83A1-F6EECF244321}">
                            <p14:modId xmlns:p14="http://schemas.microsoft.com/office/powerpoint/2010/main" val="770783727"/>
                          </p:ext>
                        </p:extLst>
                      </p:nvPr>
                    </p:nvGraphicFramePr>
                    <p:xfrm>
                      <a:off x="4234134" y="1626669"/>
                      <a:ext cx="169718" cy="535520"/>
                    </p:xfrm>
                    <a:graphic>
                      <a:graphicData uri="http://schemas.openxmlformats.org/presentationml/2006/ole">
                        <mc:AlternateContent xmlns:mc="http://schemas.openxmlformats.org/markup-compatibility/2006">
                          <mc:Choice xmlns:v="urn:schemas-microsoft-com:vml" Requires="v">
                            <p:oleObj spid="_x0000_s10310" name="Imagen" r:id="rId9" imgW="586130" imgH="1275588" progId="">
                              <p:embed/>
                            </p:oleObj>
                          </mc:Choice>
                          <mc:Fallback>
                            <p:oleObj name="Imagen" r:id="rId9" imgW="586130" imgH="1275588" progId="">
                              <p:embed/>
                              <p:pic>
                                <p:nvPicPr>
                                  <p:cNvPr id="0" name="Picture 16"/>
                                  <p:cNvPicPr>
                                    <a:picLocks noChangeAspect="1" noChangeArrowheads="1"/>
                                  </p:cNvPicPr>
                                  <p:nvPr/>
                                </p:nvPicPr>
                                <p:blipFill>
                                  <a:blip r:embed="rId7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rcRect/>
                                  <a:stretch>
                                    <a:fillRect/>
                                  </a:stretch>
                                </p:blipFill>
                                <p:spPr bwMode="auto">
                                  <a:xfrm>
                                    <a:off x="4234134" y="1626669"/>
                                    <a:ext cx="169718" cy="535520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solidFill>
                                          <a:srgbClr val="FFFFFF"/>
                                        </a:solidFill>
                                      </a14:hiddenFill>
                                    </a:ext>
                                  </a:extLst>
                                </p:spPr>
                              </p:pic>
                            </p:oleObj>
                          </mc:Fallback>
                        </mc:AlternateContent>
                      </a:graphicData>
                    </a:graphic>
                  </p:graphicFrame>
                  <p:sp>
                    <p:nvSpPr>
                      <p:cNvPr id="48" name="76 Forma libre"/>
                      <p:cNvSpPr/>
                      <p:nvPr/>
                    </p:nvSpPr>
                    <p:spPr>
                      <a:xfrm>
                        <a:off x="4172576" y="2123972"/>
                        <a:ext cx="150897" cy="1478140"/>
                      </a:xfrm>
                      <a:custGeom>
                        <a:avLst/>
                        <a:gdLst>
                          <a:gd name="connsiteX0" fmla="*/ 37322 w 111967"/>
                          <a:gd name="connsiteY0" fmla="*/ 0 h 1698171"/>
                          <a:gd name="connsiteX1" fmla="*/ 37322 w 111967"/>
                          <a:gd name="connsiteY1" fmla="*/ 326571 h 1698171"/>
                          <a:gd name="connsiteX2" fmla="*/ 27991 w 111967"/>
                          <a:gd name="connsiteY2" fmla="*/ 354563 h 1698171"/>
                          <a:gd name="connsiteX3" fmla="*/ 9330 w 111967"/>
                          <a:gd name="connsiteY3" fmla="*/ 438539 h 1698171"/>
                          <a:gd name="connsiteX4" fmla="*/ 0 w 111967"/>
                          <a:gd name="connsiteY4" fmla="*/ 466530 h 1698171"/>
                          <a:gd name="connsiteX5" fmla="*/ 18661 w 111967"/>
                          <a:gd name="connsiteY5" fmla="*/ 597159 h 1698171"/>
                          <a:gd name="connsiteX6" fmla="*/ 46653 w 111967"/>
                          <a:gd name="connsiteY6" fmla="*/ 690465 h 1698171"/>
                          <a:gd name="connsiteX7" fmla="*/ 65314 w 111967"/>
                          <a:gd name="connsiteY7" fmla="*/ 746449 h 1698171"/>
                          <a:gd name="connsiteX8" fmla="*/ 74644 w 111967"/>
                          <a:gd name="connsiteY8" fmla="*/ 774441 h 1698171"/>
                          <a:gd name="connsiteX9" fmla="*/ 83975 w 111967"/>
                          <a:gd name="connsiteY9" fmla="*/ 802433 h 1698171"/>
                          <a:gd name="connsiteX10" fmla="*/ 93306 w 111967"/>
                          <a:gd name="connsiteY10" fmla="*/ 839755 h 1698171"/>
                          <a:gd name="connsiteX11" fmla="*/ 111967 w 111967"/>
                          <a:gd name="connsiteY11" fmla="*/ 895739 h 1698171"/>
                          <a:gd name="connsiteX12" fmla="*/ 102636 w 111967"/>
                          <a:gd name="connsiteY12" fmla="*/ 1045028 h 1698171"/>
                          <a:gd name="connsiteX13" fmla="*/ 93306 w 111967"/>
                          <a:gd name="connsiteY13" fmla="*/ 1073020 h 1698171"/>
                          <a:gd name="connsiteX14" fmla="*/ 83975 w 111967"/>
                          <a:gd name="connsiteY14" fmla="*/ 1110343 h 1698171"/>
                          <a:gd name="connsiteX15" fmla="*/ 74644 w 111967"/>
                          <a:gd name="connsiteY15" fmla="*/ 1156996 h 1698171"/>
                          <a:gd name="connsiteX16" fmla="*/ 55983 w 111967"/>
                          <a:gd name="connsiteY16" fmla="*/ 1212979 h 1698171"/>
                          <a:gd name="connsiteX17" fmla="*/ 46653 w 111967"/>
                          <a:gd name="connsiteY17" fmla="*/ 1240971 h 1698171"/>
                          <a:gd name="connsiteX18" fmla="*/ 37322 w 111967"/>
                          <a:gd name="connsiteY18" fmla="*/ 1278294 h 1698171"/>
                          <a:gd name="connsiteX19" fmla="*/ 46653 w 111967"/>
                          <a:gd name="connsiteY19" fmla="*/ 1343608 h 1698171"/>
                          <a:gd name="connsiteX20" fmla="*/ 65314 w 111967"/>
                          <a:gd name="connsiteY20" fmla="*/ 1371600 h 1698171"/>
                          <a:gd name="connsiteX21" fmla="*/ 83975 w 111967"/>
                          <a:gd name="connsiteY21" fmla="*/ 1427584 h 1698171"/>
                          <a:gd name="connsiteX22" fmla="*/ 93306 w 111967"/>
                          <a:gd name="connsiteY22" fmla="*/ 1455575 h 1698171"/>
                          <a:gd name="connsiteX23" fmla="*/ 102636 w 111967"/>
                          <a:gd name="connsiteY23" fmla="*/ 1483567 h 1698171"/>
                          <a:gd name="connsiteX24" fmla="*/ 111967 w 111967"/>
                          <a:gd name="connsiteY24" fmla="*/ 1511559 h 1698171"/>
                          <a:gd name="connsiteX25" fmla="*/ 111967 w 111967"/>
                          <a:gd name="connsiteY25" fmla="*/ 1698171 h 16981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</a:cxnLst>
                        <a:rect l="l" t="t" r="r" b="b"/>
                        <a:pathLst>
                          <a:path w="111967" h="1698171">
                            <a:moveTo>
                              <a:pt x="37322" y="0"/>
                            </a:moveTo>
                            <a:cubicBezTo>
                              <a:pt x="51296" y="153713"/>
                              <a:pt x="52695" y="119043"/>
                              <a:pt x="37322" y="326571"/>
                            </a:cubicBezTo>
                            <a:cubicBezTo>
                              <a:pt x="36595" y="336380"/>
                              <a:pt x="30693" y="345106"/>
                              <a:pt x="27991" y="354563"/>
                            </a:cubicBezTo>
                            <a:cubicBezTo>
                              <a:pt x="8843" y="421584"/>
                              <a:pt x="28562" y="361612"/>
                              <a:pt x="9330" y="438539"/>
                            </a:cubicBezTo>
                            <a:cubicBezTo>
                              <a:pt x="6945" y="448080"/>
                              <a:pt x="3110" y="457200"/>
                              <a:pt x="0" y="466530"/>
                            </a:cubicBezTo>
                            <a:cubicBezTo>
                              <a:pt x="8152" y="539902"/>
                              <a:pt x="5456" y="537735"/>
                              <a:pt x="18661" y="597159"/>
                            </a:cubicBezTo>
                            <a:cubicBezTo>
                              <a:pt x="28064" y="639474"/>
                              <a:pt x="31141" y="643930"/>
                              <a:pt x="46653" y="690465"/>
                            </a:cubicBezTo>
                            <a:lnTo>
                              <a:pt x="65314" y="746449"/>
                            </a:lnTo>
                            <a:lnTo>
                              <a:pt x="74644" y="774441"/>
                            </a:lnTo>
                            <a:cubicBezTo>
                              <a:pt x="77754" y="783772"/>
                              <a:pt x="81589" y="792891"/>
                              <a:pt x="83975" y="802433"/>
                            </a:cubicBezTo>
                            <a:cubicBezTo>
                              <a:pt x="87085" y="814874"/>
                              <a:pt x="89621" y="827472"/>
                              <a:pt x="93306" y="839755"/>
                            </a:cubicBezTo>
                            <a:cubicBezTo>
                              <a:pt x="98958" y="858596"/>
                              <a:pt x="111967" y="895739"/>
                              <a:pt x="111967" y="895739"/>
                            </a:cubicBezTo>
                            <a:cubicBezTo>
                              <a:pt x="108857" y="945502"/>
                              <a:pt x="107856" y="995442"/>
                              <a:pt x="102636" y="1045028"/>
                            </a:cubicBezTo>
                            <a:cubicBezTo>
                              <a:pt x="101606" y="1054809"/>
                              <a:pt x="96008" y="1063563"/>
                              <a:pt x="93306" y="1073020"/>
                            </a:cubicBezTo>
                            <a:cubicBezTo>
                              <a:pt x="89783" y="1085351"/>
                              <a:pt x="86757" y="1097824"/>
                              <a:pt x="83975" y="1110343"/>
                            </a:cubicBezTo>
                            <a:cubicBezTo>
                              <a:pt x="80535" y="1125824"/>
                              <a:pt x="78817" y="1141696"/>
                              <a:pt x="74644" y="1156996"/>
                            </a:cubicBezTo>
                            <a:cubicBezTo>
                              <a:pt x="69468" y="1175973"/>
                              <a:pt x="62203" y="1194318"/>
                              <a:pt x="55983" y="1212979"/>
                            </a:cubicBezTo>
                            <a:cubicBezTo>
                              <a:pt x="52873" y="1222310"/>
                              <a:pt x="49038" y="1231429"/>
                              <a:pt x="46653" y="1240971"/>
                            </a:cubicBezTo>
                            <a:lnTo>
                              <a:pt x="37322" y="1278294"/>
                            </a:lnTo>
                            <a:cubicBezTo>
                              <a:pt x="40432" y="1300065"/>
                              <a:pt x="40333" y="1322543"/>
                              <a:pt x="46653" y="1343608"/>
                            </a:cubicBezTo>
                            <a:cubicBezTo>
                              <a:pt x="49875" y="1354349"/>
                              <a:pt x="60760" y="1361352"/>
                              <a:pt x="65314" y="1371600"/>
                            </a:cubicBezTo>
                            <a:cubicBezTo>
                              <a:pt x="73303" y="1389575"/>
                              <a:pt x="77754" y="1408923"/>
                              <a:pt x="83975" y="1427584"/>
                            </a:cubicBezTo>
                            <a:lnTo>
                              <a:pt x="93306" y="1455575"/>
                            </a:lnTo>
                            <a:lnTo>
                              <a:pt x="102636" y="1483567"/>
                            </a:lnTo>
                            <a:cubicBezTo>
                              <a:pt x="105746" y="1492898"/>
                              <a:pt x="111967" y="1501724"/>
                              <a:pt x="111967" y="1511559"/>
                            </a:cubicBezTo>
                            <a:lnTo>
                              <a:pt x="111967" y="1698171"/>
                            </a:lnTo>
                          </a:path>
                        </a:pathLst>
                      </a:custGeom>
                      <a:noFill/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s-ES"/>
                      </a:p>
                    </p:txBody>
                  </p:sp>
                </p:grpSp>
                <p:grpSp>
                  <p:nvGrpSpPr>
                    <p:cNvPr id="39" name="81 Grupo"/>
                    <p:cNvGrpSpPr/>
                    <p:nvPr/>
                  </p:nvGrpSpPr>
                  <p:grpSpPr>
                    <a:xfrm>
                      <a:off x="3445843" y="1443788"/>
                      <a:ext cx="481263" cy="2856298"/>
                      <a:chOff x="3445843" y="1443788"/>
                      <a:chExt cx="481263" cy="2856298"/>
                    </a:xfrm>
                  </p:grpSpPr>
                  <p:sp>
                    <p:nvSpPr>
                      <p:cNvPr id="40" name="77 Arco"/>
                      <p:cNvSpPr/>
                      <p:nvPr/>
                    </p:nvSpPr>
                    <p:spPr bwMode="auto">
                      <a:xfrm flipH="1" flipV="1">
                        <a:off x="3676849" y="1443788"/>
                        <a:ext cx="250257" cy="1684422"/>
                      </a:xfrm>
                      <a:prstGeom prst="arc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358775" rtl="0" eaLnBrk="1" fontAlgn="base" latinLnBrk="0" hangingPunct="0">
                          <a:lnSpc>
                            <a:spcPct val="93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rgbClr val="000000"/>
                          </a:buClr>
                          <a:buSzPct val="100000"/>
                          <a:buFont typeface="Times New Roman" pitchFamily="18" charset="0"/>
                          <a:buNone/>
                          <a:tabLst/>
                        </a:pPr>
                        <a:endParaRPr kumimoji="0" lang="es-ES" sz="18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charset="0"/>
                        </a:endParaRPr>
                      </a:p>
                    </p:txBody>
                  </p:sp>
                  <p:sp>
                    <p:nvSpPr>
                      <p:cNvPr id="41" name="78 Arco"/>
                      <p:cNvSpPr/>
                      <p:nvPr/>
                    </p:nvSpPr>
                    <p:spPr bwMode="auto">
                      <a:xfrm flipH="1" flipV="1">
                        <a:off x="3445843" y="1706078"/>
                        <a:ext cx="250257" cy="1684422"/>
                      </a:xfrm>
                      <a:prstGeom prst="arc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358775" rtl="0" eaLnBrk="1" fontAlgn="base" latinLnBrk="0" hangingPunct="0">
                          <a:lnSpc>
                            <a:spcPct val="93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rgbClr val="000000"/>
                          </a:buClr>
                          <a:buSzPct val="100000"/>
                          <a:buFont typeface="Times New Roman" pitchFamily="18" charset="0"/>
                          <a:buNone/>
                          <a:tabLst/>
                        </a:pPr>
                        <a:endParaRPr kumimoji="0" lang="es-ES" sz="18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charset="0"/>
                        </a:endParaRPr>
                      </a:p>
                    </p:txBody>
                  </p:sp>
                  <p:sp>
                    <p:nvSpPr>
                      <p:cNvPr id="42" name="80 Arco"/>
                      <p:cNvSpPr/>
                      <p:nvPr/>
                    </p:nvSpPr>
                    <p:spPr bwMode="auto">
                      <a:xfrm>
                        <a:off x="3686477" y="2557914"/>
                        <a:ext cx="144379" cy="1742172"/>
                      </a:xfrm>
                      <a:prstGeom prst="arc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358775" rtl="0" eaLnBrk="1" fontAlgn="base" latinLnBrk="0" hangingPunct="0">
                          <a:lnSpc>
                            <a:spcPct val="93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>
                            <a:srgbClr val="000000"/>
                          </a:buClr>
                          <a:buSzPct val="100000"/>
                          <a:buFont typeface="Times New Roman" pitchFamily="18" charset="0"/>
                          <a:buNone/>
                          <a:tabLst/>
                        </a:pPr>
                        <a:endParaRPr kumimoji="0" lang="es-ES" sz="18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charset="0"/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25" name="114 Grupo"/>
              <p:cNvGrpSpPr/>
              <p:nvPr/>
            </p:nvGrpSpPr>
            <p:grpSpPr>
              <a:xfrm>
                <a:off x="5364528" y="1049158"/>
                <a:ext cx="814916" cy="3504615"/>
                <a:chOff x="5364528" y="1434163"/>
                <a:chExt cx="814916" cy="3504615"/>
              </a:xfrm>
            </p:grpSpPr>
            <p:pic>
              <p:nvPicPr>
                <p:cNvPr id="26" name="Picture 14" descr="C:\Users\Public\Pictures\Sample Pictures\imagesT9NAL9LO.jpg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8554" y="1434163"/>
                  <a:ext cx="711614" cy="48689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27" name="108 Grupo"/>
                <p:cNvGrpSpPr/>
                <p:nvPr/>
              </p:nvGrpSpPr>
              <p:grpSpPr>
                <a:xfrm>
                  <a:off x="5364528" y="1907420"/>
                  <a:ext cx="814916" cy="3031358"/>
                  <a:chOff x="6288528" y="1907420"/>
                  <a:chExt cx="814916" cy="3031358"/>
                </a:xfrm>
              </p:grpSpPr>
              <p:pic>
                <p:nvPicPr>
                  <p:cNvPr id="28" name="68 Imagen" descr="milk.jpg"/>
                  <p:cNvPicPr>
                    <a:picLocks noChangeAspect="1"/>
                  </p:cNvPicPr>
                  <p:nvPr/>
                </p:nvPicPr>
                <p:blipFill>
                  <a:blip r:embed="rId11" cstate="print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288528" y="1907420"/>
                    <a:ext cx="684935" cy="684935"/>
                  </a:xfrm>
                  <a:prstGeom prst="rect">
                    <a:avLst/>
                  </a:prstGeom>
                </p:spPr>
              </p:pic>
              <p:pic>
                <p:nvPicPr>
                  <p:cNvPr id="29" name="Picture 11" descr="D:\CRISTINA\Trabajos CIEMAT\lechuga.jpg"/>
                  <p:cNvPicPr>
                    <a:picLocks noChangeAspect="1" noChangeArrowheads="1"/>
                  </p:cNvPicPr>
                  <p:nvPr/>
                </p:nvPicPr>
                <p:blipFill>
                  <a:blip r:embed="rId12" cstate="print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288528" y="3226875"/>
                    <a:ext cx="575711" cy="558036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30" name="69 Imagen" descr="tomates.jpg"/>
                  <p:cNvPicPr>
                    <a:picLocks noChangeAspect="1"/>
                  </p:cNvPicPr>
                  <p:nvPr/>
                </p:nvPicPr>
                <p:blipFill>
                  <a:blip r:embed="rId13" cstate="print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288528" y="3744237"/>
                    <a:ext cx="708428" cy="501472"/>
                  </a:xfrm>
                  <a:prstGeom prst="rect">
                    <a:avLst/>
                  </a:prstGeom>
                </p:spPr>
              </p:pic>
              <p:pic>
                <p:nvPicPr>
                  <p:cNvPr id="31" name="70 Imagen" descr="trigo.jpg"/>
                  <p:cNvPicPr>
                    <a:picLocks noChangeAspect="1"/>
                  </p:cNvPicPr>
                  <p:nvPr/>
                </p:nvPicPr>
                <p:blipFill>
                  <a:blip r:embed="rId14" cstate="print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346278" y="2469709"/>
                    <a:ext cx="757166" cy="757166"/>
                  </a:xfrm>
                  <a:prstGeom prst="rect">
                    <a:avLst/>
                  </a:prstGeom>
                </p:spPr>
              </p:pic>
              <p:pic>
                <p:nvPicPr>
                  <p:cNvPr id="32" name="Picture 24" descr="D:\CRISTINA\Trabajos CIEMAT\eggs.jpg"/>
                  <p:cNvPicPr>
                    <a:picLocks noChangeAspect="1" noChangeArrowheads="1"/>
                  </p:cNvPicPr>
                  <p:nvPr/>
                </p:nvPicPr>
                <p:blipFill>
                  <a:blip r:embed="rId15" cstate="print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288528" y="4264008"/>
                    <a:ext cx="702374" cy="674770"/>
                  </a:xfrm>
                  <a:prstGeom prst="rect">
                    <a:avLst/>
                  </a:prstGeom>
                  <a:noFill/>
                </p:spPr>
              </p:pic>
            </p:grpSp>
          </p:grpSp>
        </p:grpSp>
        <p:grpSp>
          <p:nvGrpSpPr>
            <p:cNvPr id="10" name="116 Grupo"/>
            <p:cNvGrpSpPr/>
            <p:nvPr/>
          </p:nvGrpSpPr>
          <p:grpSpPr>
            <a:xfrm>
              <a:off x="92317" y="3103333"/>
              <a:ext cx="2989041" cy="2889210"/>
              <a:chOff x="29496" y="1260911"/>
              <a:chExt cx="2989041" cy="2889210"/>
            </a:xfrm>
          </p:grpSpPr>
          <p:grpSp>
            <p:nvGrpSpPr>
              <p:cNvPr id="19" name="7 Grupo"/>
              <p:cNvGrpSpPr/>
              <p:nvPr/>
            </p:nvGrpSpPr>
            <p:grpSpPr>
              <a:xfrm>
                <a:off x="1388623" y="1435476"/>
                <a:ext cx="1099763" cy="2714645"/>
                <a:chOff x="8320061" y="1772816"/>
                <a:chExt cx="1099763" cy="2714645"/>
              </a:xfrm>
            </p:grpSpPr>
            <p:pic>
              <p:nvPicPr>
                <p:cNvPr id="22" name="Picture 12" descr="Perfil de suelo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20061" y="1772816"/>
                  <a:ext cx="1099763" cy="2714645"/>
                </a:xfrm>
                <a:prstGeom prst="rect">
                  <a:avLst/>
                </a:prstGeom>
                <a:noFill/>
              </p:spPr>
            </p:pic>
            <p:sp>
              <p:nvSpPr>
                <p:cNvPr id="23" name="8 Rectángulo"/>
                <p:cNvSpPr/>
                <p:nvPr/>
              </p:nvSpPr>
              <p:spPr bwMode="auto">
                <a:xfrm>
                  <a:off x="8473898" y="1808820"/>
                  <a:ext cx="792088" cy="108012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358775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8" charset="0"/>
                    <a:buNone/>
                    <a:tabLst/>
                  </a:pPr>
                  <a:endParaRPr kumimoji="0" lang="es-ES" sz="1800" b="0" i="0" u="none" strike="noStrike" cap="none" normalizeH="0" baseline="0" smtClean="0">
                    <a:ln>
                      <a:noFill/>
                    </a:ln>
                    <a:effectLst/>
                    <a:latin typeface="Arial" charset="0"/>
                  </a:endParaRPr>
                </a:p>
              </p:txBody>
            </p:sp>
          </p:grpSp>
          <p:pic>
            <p:nvPicPr>
              <p:cNvPr id="20" name="Picture 3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96" y="2428570"/>
                <a:ext cx="2989041" cy="15496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cxnSp>
            <p:nvCxnSpPr>
              <p:cNvPr id="21" name="109 Conector recto de flecha"/>
              <p:cNvCxnSpPr/>
              <p:nvPr/>
            </p:nvCxnSpPr>
            <p:spPr bwMode="auto">
              <a:xfrm flipH="1">
                <a:off x="1907337" y="1260911"/>
                <a:ext cx="8090" cy="653053"/>
              </a:xfrm>
              <a:prstGeom prst="straightConnector1">
                <a:avLst/>
              </a:prstGeom>
              <a:solidFill>
                <a:srgbClr val="00B8FF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1" name="122 Grupo"/>
            <p:cNvGrpSpPr/>
            <p:nvPr/>
          </p:nvGrpSpPr>
          <p:grpSpPr>
            <a:xfrm>
              <a:off x="6685769" y="3010438"/>
              <a:ext cx="1824809" cy="3333473"/>
              <a:chOff x="6810194" y="2700217"/>
              <a:chExt cx="1824809" cy="3333473"/>
            </a:xfrm>
          </p:grpSpPr>
          <p:pic>
            <p:nvPicPr>
              <p:cNvPr id="16" name="Picture 26" descr="D:\CRISTINA\Trabajos CIEMAT\etiqueta-de-alimento.jpg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40997" y="2700217"/>
                <a:ext cx="1363203" cy="930908"/>
              </a:xfrm>
              <a:prstGeom prst="rect">
                <a:avLst/>
              </a:prstGeom>
              <a:noFill/>
            </p:spPr>
          </p:pic>
          <p:pic>
            <p:nvPicPr>
              <p:cNvPr id="17" name="Picture 27" descr="D:\CRISTINA\Trabajos CIEMAT\control arroz fuku.png"/>
              <p:cNvPicPr>
                <a:picLocks noChangeAspect="1"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10194" y="3730383"/>
                <a:ext cx="1824809" cy="1229386"/>
              </a:xfrm>
              <a:prstGeom prst="rect">
                <a:avLst/>
              </a:prstGeom>
              <a:noFill/>
            </p:spPr>
          </p:pic>
          <p:pic>
            <p:nvPicPr>
              <p:cNvPr id="18" name="Picture 28" descr="D:\CRISTINA\Trabajos CIEMAT\procesado.jpg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6899885" y="5076656"/>
                <a:ext cx="1645427" cy="957034"/>
              </a:xfrm>
              <a:prstGeom prst="rect">
                <a:avLst/>
              </a:prstGeom>
              <a:noFill/>
            </p:spPr>
          </p:pic>
        </p:grpSp>
        <p:grpSp>
          <p:nvGrpSpPr>
            <p:cNvPr id="12" name="132 Grupo"/>
            <p:cNvGrpSpPr/>
            <p:nvPr/>
          </p:nvGrpSpPr>
          <p:grpSpPr>
            <a:xfrm>
              <a:off x="29496" y="2695075"/>
              <a:ext cx="9060593" cy="3782728"/>
              <a:chOff x="29496" y="2695075"/>
              <a:chExt cx="9060593" cy="3782728"/>
            </a:xfrm>
          </p:grpSpPr>
          <p:sp>
            <p:nvSpPr>
              <p:cNvPr id="13" name="127 Rectángulo redondeado"/>
              <p:cNvSpPr/>
              <p:nvPr/>
            </p:nvSpPr>
            <p:spPr bwMode="auto">
              <a:xfrm>
                <a:off x="3068093" y="2695075"/>
                <a:ext cx="2983831" cy="3782728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es-ES" sz="1800" b="0" i="0" u="none" strike="noStrike" cap="none" normalizeH="0" baseline="0" smtClean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14" name="130 Rectángulo redondeado"/>
              <p:cNvSpPr/>
              <p:nvPr/>
            </p:nvSpPr>
            <p:spPr bwMode="auto">
              <a:xfrm>
                <a:off x="6106258" y="2695075"/>
                <a:ext cx="2983831" cy="3782728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es-ES" sz="1800" b="0" i="0" u="none" strike="noStrike" cap="none" normalizeH="0" baseline="0" smtClean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  <p:sp>
            <p:nvSpPr>
              <p:cNvPr id="15" name="131 Rectángulo redondeado"/>
              <p:cNvSpPr/>
              <p:nvPr/>
            </p:nvSpPr>
            <p:spPr bwMode="auto">
              <a:xfrm>
                <a:off x="29496" y="2695075"/>
                <a:ext cx="2983831" cy="3782728"/>
              </a:xfrm>
              <a:prstGeom prst="round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358775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/>
                </a:pPr>
                <a:endParaRPr kumimoji="0" lang="es-ES" sz="1800" b="0" i="0" u="none" strike="noStrike" cap="none" normalizeH="0" baseline="0" smtClean="0">
                  <a:ln>
                    <a:noFill/>
                  </a:ln>
                  <a:effectLst/>
                  <a:latin typeface="Arial" charset="0"/>
                </a:endParaRPr>
              </a:p>
            </p:txBody>
          </p:sp>
        </p:grpSp>
      </p:grpSp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25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4552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37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580" y="4564380"/>
            <a:ext cx="1925756" cy="1665212"/>
          </a:xfrm>
          <a:prstGeom prst="rect">
            <a:avLst/>
          </a:prstGeom>
        </p:spPr>
      </p:pic>
      <p:pic>
        <p:nvPicPr>
          <p:cNvPr id="37" name="3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329" y="4582271"/>
            <a:ext cx="1832891" cy="1578741"/>
          </a:xfrm>
          <a:prstGeom prst="rect">
            <a:avLst/>
          </a:prstGeom>
        </p:spPr>
      </p:pic>
      <p:pic>
        <p:nvPicPr>
          <p:cNvPr id="36" name="3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680" y="4541520"/>
            <a:ext cx="1887537" cy="1627111"/>
          </a:xfrm>
          <a:prstGeom prst="rect">
            <a:avLst/>
          </a:prstGeom>
        </p:spPr>
      </p:pic>
      <p:pic>
        <p:nvPicPr>
          <p:cNvPr id="35" name="34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60" y="4534044"/>
            <a:ext cx="1951000" cy="1684118"/>
          </a:xfrm>
          <a:prstGeom prst="rect">
            <a:avLst/>
          </a:prstGeom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258546" y="232641"/>
            <a:ext cx="6584214" cy="848835"/>
          </a:xfrm>
        </p:spPr>
        <p:txBody>
          <a:bodyPr/>
          <a:lstStyle/>
          <a:p>
            <a:r>
              <a:rPr lang="en-US" sz="1800" dirty="0" smtClean="0"/>
              <a:t>Temporal </a:t>
            </a:r>
            <a:r>
              <a:rPr lang="en-US" sz="1800" dirty="0"/>
              <a:t>evolution </a:t>
            </a:r>
            <a:r>
              <a:rPr lang="en-US" sz="1800" dirty="0" smtClean="0"/>
              <a:t>of the activity concentration of </a:t>
            </a:r>
            <a:r>
              <a:rPr lang="en-US" sz="1800" baseline="30000" dirty="0" smtClean="0"/>
              <a:t>137</a:t>
            </a:r>
            <a:r>
              <a:rPr lang="en-US" sz="1800" dirty="0" smtClean="0"/>
              <a:t>Cs in </a:t>
            </a:r>
            <a:r>
              <a:rPr lang="en-US" sz="1800" dirty="0"/>
              <a:t>agricultural </a:t>
            </a:r>
            <a:r>
              <a:rPr lang="en-US" sz="1800" dirty="0" smtClean="0"/>
              <a:t>products. Zoning according the MPLs [</a:t>
            </a:r>
            <a:r>
              <a:rPr lang="en-US" sz="1800" dirty="0" err="1" smtClean="0"/>
              <a:t>Bq</a:t>
            </a:r>
            <a:r>
              <a:rPr lang="en-US" sz="1800" dirty="0" smtClean="0"/>
              <a:t> Kg</a:t>
            </a:r>
            <a:r>
              <a:rPr lang="en-US" sz="1800" baseline="30000" dirty="0" smtClean="0"/>
              <a:t>-1</a:t>
            </a:r>
            <a:r>
              <a:rPr lang="en-US" sz="1800" dirty="0" smtClean="0"/>
              <a:t>]</a:t>
            </a:r>
            <a:endParaRPr lang="es-ES" sz="1800" baseline="30000" dirty="0"/>
          </a:p>
        </p:txBody>
      </p:sp>
      <p:pic>
        <p:nvPicPr>
          <p:cNvPr id="7" name="6 Marcador de contenido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25" y="1124903"/>
            <a:ext cx="1954515" cy="1683501"/>
          </a:xfrm>
        </p:spPr>
      </p:pic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150" y="1108468"/>
            <a:ext cx="1977515" cy="1703312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550" y="1089417"/>
            <a:ext cx="2015770" cy="1742727"/>
          </a:xfrm>
          <a:prstGeom prst="rect">
            <a:avLst/>
          </a:prstGeom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808" y="1093227"/>
            <a:ext cx="2029830" cy="1749033"/>
          </a:xfrm>
          <a:prstGeom prst="rect">
            <a:avLst/>
          </a:prstGeom>
        </p:spPr>
      </p:pic>
      <p:sp>
        <p:nvSpPr>
          <p:cNvPr id="11" name="CuadroTexto 13"/>
          <p:cNvSpPr txBox="1"/>
          <p:nvPr/>
        </p:nvSpPr>
        <p:spPr>
          <a:xfrm>
            <a:off x="323908" y="2244573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1 </a:t>
            </a:r>
            <a:r>
              <a:rPr lang="es-ES" b="1" dirty="0" err="1" smtClean="0"/>
              <a:t>day</a:t>
            </a:r>
            <a:endParaRPr lang="es-ES" b="1" dirty="0"/>
          </a:p>
        </p:txBody>
      </p:sp>
      <p:sp>
        <p:nvSpPr>
          <p:cNvPr id="12" name="CuadroTexto 13"/>
          <p:cNvSpPr txBox="1"/>
          <p:nvPr/>
        </p:nvSpPr>
        <p:spPr>
          <a:xfrm>
            <a:off x="2320348" y="2236953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1 </a:t>
            </a:r>
            <a:r>
              <a:rPr lang="es-ES" b="1" dirty="0" err="1" smtClean="0"/>
              <a:t>year</a:t>
            </a:r>
            <a:endParaRPr lang="es-ES" b="1" dirty="0"/>
          </a:p>
        </p:txBody>
      </p:sp>
      <p:sp>
        <p:nvSpPr>
          <p:cNvPr id="13" name="CuadroTexto 13"/>
          <p:cNvSpPr txBox="1"/>
          <p:nvPr/>
        </p:nvSpPr>
        <p:spPr>
          <a:xfrm>
            <a:off x="4400608" y="2259813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5 </a:t>
            </a:r>
            <a:r>
              <a:rPr lang="es-ES" b="1" dirty="0" err="1" smtClean="0"/>
              <a:t>years</a:t>
            </a:r>
            <a:endParaRPr lang="es-ES" b="1" dirty="0"/>
          </a:p>
        </p:txBody>
      </p:sp>
      <p:sp>
        <p:nvSpPr>
          <p:cNvPr id="14" name="CuadroTexto 13"/>
          <p:cNvSpPr txBox="1"/>
          <p:nvPr/>
        </p:nvSpPr>
        <p:spPr>
          <a:xfrm>
            <a:off x="6480868" y="225981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20 </a:t>
            </a:r>
            <a:r>
              <a:rPr lang="es-ES" b="1" dirty="0" err="1" smtClean="0"/>
              <a:t>years</a:t>
            </a:r>
            <a:endParaRPr lang="es-ES" b="1" dirty="0"/>
          </a:p>
        </p:txBody>
      </p:sp>
      <p:sp>
        <p:nvSpPr>
          <p:cNvPr id="15" name="CuadroTexto 10"/>
          <p:cNvSpPr txBox="1"/>
          <p:nvPr/>
        </p:nvSpPr>
        <p:spPr>
          <a:xfrm>
            <a:off x="7743825" y="1653990"/>
            <a:ext cx="1400175" cy="61555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000" dirty="0" err="1" smtClean="0"/>
              <a:t>Grass</a:t>
            </a:r>
            <a:r>
              <a:rPr lang="es-ES" sz="2000" dirty="0" smtClean="0"/>
              <a:t> I</a:t>
            </a:r>
          </a:p>
          <a:p>
            <a:pPr algn="ctr"/>
            <a:r>
              <a:rPr lang="es-ES" sz="1400" dirty="0" smtClean="0">
                <a:latin typeface="Calibri"/>
              </a:rPr>
              <a:t>≥ 5000</a:t>
            </a:r>
            <a:endParaRPr lang="es-ES" sz="1400" dirty="0"/>
          </a:p>
        </p:txBody>
      </p:sp>
      <p:pic>
        <p:nvPicPr>
          <p:cNvPr id="16" name="15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49" y="2842018"/>
            <a:ext cx="1913775" cy="1646162"/>
          </a:xfrm>
          <a:prstGeom prst="rect">
            <a:avLst/>
          </a:prstGeom>
        </p:spPr>
      </p:pic>
      <p:sp>
        <p:nvSpPr>
          <p:cNvPr id="17" name="CuadroTexto 13"/>
          <p:cNvSpPr txBox="1"/>
          <p:nvPr/>
        </p:nvSpPr>
        <p:spPr>
          <a:xfrm>
            <a:off x="384868" y="3936213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1 </a:t>
            </a:r>
            <a:r>
              <a:rPr lang="es-ES" b="1" dirty="0" err="1" smtClean="0"/>
              <a:t>day</a:t>
            </a:r>
            <a:endParaRPr lang="es-ES" b="1" dirty="0"/>
          </a:p>
        </p:txBody>
      </p:sp>
      <p:pic>
        <p:nvPicPr>
          <p:cNvPr id="18" name="17 Imagen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629" y="2849637"/>
            <a:ext cx="1925511" cy="1661403"/>
          </a:xfrm>
          <a:prstGeom prst="rect">
            <a:avLst/>
          </a:prstGeom>
        </p:spPr>
      </p:pic>
      <p:sp>
        <p:nvSpPr>
          <p:cNvPr id="19" name="CuadroTexto 13"/>
          <p:cNvSpPr txBox="1"/>
          <p:nvPr/>
        </p:nvSpPr>
        <p:spPr>
          <a:xfrm>
            <a:off x="2373688" y="3951453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1 </a:t>
            </a:r>
            <a:r>
              <a:rPr lang="es-ES" b="1" dirty="0" err="1" smtClean="0"/>
              <a:t>year</a:t>
            </a:r>
            <a:endParaRPr lang="es-ES" b="1" dirty="0"/>
          </a:p>
        </p:txBody>
      </p:sp>
      <p:pic>
        <p:nvPicPr>
          <p:cNvPr id="20" name="19 Imagen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409" y="2861066"/>
            <a:ext cx="1963312" cy="1695693"/>
          </a:xfrm>
          <a:prstGeom prst="rect">
            <a:avLst/>
          </a:prstGeom>
        </p:spPr>
      </p:pic>
      <p:sp>
        <p:nvSpPr>
          <p:cNvPr id="21" name="CuadroTexto 13"/>
          <p:cNvSpPr txBox="1"/>
          <p:nvPr/>
        </p:nvSpPr>
        <p:spPr>
          <a:xfrm>
            <a:off x="4423468" y="3951453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5 </a:t>
            </a:r>
            <a:r>
              <a:rPr lang="es-ES" b="1" dirty="0" err="1" smtClean="0"/>
              <a:t>years</a:t>
            </a:r>
            <a:endParaRPr lang="es-ES" b="1" dirty="0"/>
          </a:p>
        </p:txBody>
      </p:sp>
      <p:pic>
        <p:nvPicPr>
          <p:cNvPr id="22" name="21 Imagen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859" y="2845829"/>
            <a:ext cx="1986027" cy="1703311"/>
          </a:xfrm>
          <a:prstGeom prst="rect">
            <a:avLst/>
          </a:prstGeom>
        </p:spPr>
      </p:pic>
      <p:sp>
        <p:nvSpPr>
          <p:cNvPr id="23" name="CuadroTexto 13"/>
          <p:cNvSpPr txBox="1"/>
          <p:nvPr/>
        </p:nvSpPr>
        <p:spPr>
          <a:xfrm>
            <a:off x="6511348" y="396669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20 </a:t>
            </a:r>
            <a:r>
              <a:rPr lang="es-ES" b="1" dirty="0" err="1" smtClean="0"/>
              <a:t>years</a:t>
            </a:r>
            <a:endParaRPr lang="es-ES" b="1" dirty="0"/>
          </a:p>
        </p:txBody>
      </p:sp>
      <p:sp>
        <p:nvSpPr>
          <p:cNvPr id="24" name="CuadroTexto 11"/>
          <p:cNvSpPr txBox="1"/>
          <p:nvPr/>
        </p:nvSpPr>
        <p:spPr>
          <a:xfrm>
            <a:off x="7779197" y="3492400"/>
            <a:ext cx="1364803" cy="61555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000" dirty="0" err="1" smtClean="0"/>
              <a:t>Cow</a:t>
            </a:r>
            <a:r>
              <a:rPr lang="es-ES" sz="2000" dirty="0" smtClean="0"/>
              <a:t> </a:t>
            </a:r>
            <a:r>
              <a:rPr lang="es-ES" sz="2000" dirty="0" err="1" smtClean="0"/>
              <a:t>milk</a:t>
            </a:r>
            <a:endParaRPr lang="es-ES" sz="2000" dirty="0" smtClean="0"/>
          </a:p>
          <a:p>
            <a:pPr algn="ctr"/>
            <a:r>
              <a:rPr lang="es-ES" sz="1400" dirty="0"/>
              <a:t>≥ </a:t>
            </a:r>
            <a:r>
              <a:rPr lang="es-ES" sz="1400" dirty="0" smtClean="0"/>
              <a:t>1000</a:t>
            </a:r>
            <a:endParaRPr lang="es-ES" sz="1400" dirty="0"/>
          </a:p>
        </p:txBody>
      </p:sp>
      <p:sp>
        <p:nvSpPr>
          <p:cNvPr id="26" name="CuadroTexto 13"/>
          <p:cNvSpPr txBox="1"/>
          <p:nvPr/>
        </p:nvSpPr>
        <p:spPr>
          <a:xfrm>
            <a:off x="346768" y="5620233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1 </a:t>
            </a:r>
            <a:r>
              <a:rPr lang="es-ES" b="1" dirty="0" err="1" smtClean="0"/>
              <a:t>day</a:t>
            </a:r>
            <a:endParaRPr lang="es-ES" b="1" dirty="0"/>
          </a:p>
        </p:txBody>
      </p:sp>
      <p:sp>
        <p:nvSpPr>
          <p:cNvPr id="28" name="CuadroTexto 13"/>
          <p:cNvSpPr txBox="1"/>
          <p:nvPr/>
        </p:nvSpPr>
        <p:spPr>
          <a:xfrm>
            <a:off x="2381308" y="5627853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1 </a:t>
            </a:r>
            <a:r>
              <a:rPr lang="es-ES" b="1" dirty="0" err="1" smtClean="0"/>
              <a:t>year</a:t>
            </a:r>
            <a:endParaRPr lang="es-ES" b="1" dirty="0"/>
          </a:p>
        </p:txBody>
      </p:sp>
      <p:sp>
        <p:nvSpPr>
          <p:cNvPr id="30" name="CuadroTexto 13"/>
          <p:cNvSpPr txBox="1"/>
          <p:nvPr/>
        </p:nvSpPr>
        <p:spPr>
          <a:xfrm>
            <a:off x="4431088" y="5604993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5 </a:t>
            </a:r>
            <a:r>
              <a:rPr lang="es-ES" b="1" dirty="0" err="1" smtClean="0"/>
              <a:t>years</a:t>
            </a:r>
            <a:endParaRPr lang="es-ES" b="1" dirty="0"/>
          </a:p>
        </p:txBody>
      </p:sp>
      <p:sp>
        <p:nvSpPr>
          <p:cNvPr id="32" name="CuadroTexto 13"/>
          <p:cNvSpPr txBox="1"/>
          <p:nvPr/>
        </p:nvSpPr>
        <p:spPr>
          <a:xfrm>
            <a:off x="6541828" y="56583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20 </a:t>
            </a:r>
            <a:r>
              <a:rPr lang="es-ES" b="1" dirty="0" err="1" smtClean="0"/>
              <a:t>years</a:t>
            </a:r>
            <a:endParaRPr lang="es-ES" b="1" dirty="0"/>
          </a:p>
        </p:txBody>
      </p:sp>
      <p:sp>
        <p:nvSpPr>
          <p:cNvPr id="33" name="CuadroTexto 11"/>
          <p:cNvSpPr txBox="1"/>
          <p:nvPr/>
        </p:nvSpPr>
        <p:spPr>
          <a:xfrm>
            <a:off x="7368539" y="5008780"/>
            <a:ext cx="1775461" cy="61555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000" dirty="0" smtClean="0"/>
              <a:t>Winter </a:t>
            </a:r>
            <a:r>
              <a:rPr lang="es-ES" sz="2000" dirty="0" err="1" smtClean="0"/>
              <a:t>Wheat</a:t>
            </a:r>
            <a:endParaRPr lang="es-ES" sz="2000" dirty="0" smtClean="0"/>
          </a:p>
          <a:p>
            <a:pPr algn="ctr"/>
            <a:r>
              <a:rPr lang="es-ES" sz="1400" dirty="0"/>
              <a:t>≥ </a:t>
            </a:r>
            <a:r>
              <a:rPr lang="es-ES" sz="1400" dirty="0" smtClean="0"/>
              <a:t>1250</a:t>
            </a:r>
            <a:endParaRPr lang="es-ES" sz="1400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26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1968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Recovery</a:t>
            </a:r>
            <a:r>
              <a:rPr lang="es-ES" dirty="0" smtClean="0"/>
              <a:t> </a:t>
            </a:r>
            <a:r>
              <a:rPr lang="es-ES" dirty="0" err="1" smtClean="0"/>
              <a:t>alternatives</a:t>
            </a:r>
            <a:endParaRPr lang="es-E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277409" y="1114814"/>
            <a:ext cx="8685616" cy="5078701"/>
          </a:xfrm>
        </p:spPr>
        <p:txBody>
          <a:bodyPr/>
          <a:lstStyle/>
          <a:p>
            <a:r>
              <a:rPr lang="es-ES" dirty="0" smtClean="0"/>
              <a:t>Do </a:t>
            </a:r>
            <a:r>
              <a:rPr lang="es-ES" dirty="0" err="1" smtClean="0"/>
              <a:t>nothing</a:t>
            </a:r>
            <a:r>
              <a:rPr lang="es-ES" dirty="0" smtClean="0"/>
              <a:t>, </a:t>
            </a:r>
            <a:r>
              <a:rPr lang="es-ES" dirty="0" err="1" smtClean="0"/>
              <a:t>implementing</a:t>
            </a:r>
            <a:r>
              <a:rPr lang="es-ES" dirty="0" smtClean="0"/>
              <a:t> a </a:t>
            </a:r>
            <a:r>
              <a:rPr lang="es-ES" dirty="0" err="1" smtClean="0"/>
              <a:t>monitoring</a:t>
            </a:r>
            <a:r>
              <a:rPr lang="es-ES" dirty="0" smtClean="0"/>
              <a:t> </a:t>
            </a:r>
            <a:r>
              <a:rPr lang="es-ES" dirty="0" err="1" smtClean="0"/>
              <a:t>strategy</a:t>
            </a:r>
            <a:endParaRPr lang="es-ES" dirty="0" smtClean="0"/>
          </a:p>
          <a:p>
            <a:endParaRPr lang="es-ES" dirty="0"/>
          </a:p>
          <a:p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Soil</a:t>
            </a:r>
            <a:r>
              <a:rPr lang="es-ES" dirty="0" smtClean="0"/>
              <a:t>, to reduce </a:t>
            </a:r>
            <a:r>
              <a:rPr lang="es-ES" dirty="0" err="1" smtClean="0"/>
              <a:t>the</a:t>
            </a:r>
            <a:r>
              <a:rPr lang="es-ES" dirty="0" smtClean="0"/>
              <a:t> transfer of </a:t>
            </a:r>
            <a:r>
              <a:rPr lang="es-ES" dirty="0" err="1" smtClean="0"/>
              <a:t>contamination</a:t>
            </a:r>
            <a:r>
              <a:rPr lang="es-ES" dirty="0" smtClean="0"/>
              <a:t> to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food-chain</a:t>
            </a:r>
            <a:r>
              <a:rPr lang="es-ES" dirty="0" smtClean="0"/>
              <a:t>:</a:t>
            </a:r>
          </a:p>
          <a:p>
            <a:pPr lvl="1"/>
            <a:r>
              <a:rPr lang="es-ES" dirty="0" err="1" smtClean="0"/>
              <a:t>Chemical</a:t>
            </a:r>
            <a:r>
              <a:rPr lang="es-ES" dirty="0" smtClean="0"/>
              <a:t> </a:t>
            </a:r>
            <a:r>
              <a:rPr lang="es-ES" dirty="0" err="1" smtClean="0"/>
              <a:t>treatments</a:t>
            </a:r>
            <a:r>
              <a:rPr lang="es-ES" dirty="0" smtClean="0"/>
              <a:t>: </a:t>
            </a:r>
            <a:r>
              <a:rPr lang="es-ES" dirty="0" err="1" smtClean="0"/>
              <a:t>Application</a:t>
            </a:r>
            <a:r>
              <a:rPr lang="es-ES" dirty="0" smtClean="0"/>
              <a:t> of </a:t>
            </a:r>
            <a:r>
              <a:rPr lang="es-ES" dirty="0" err="1" smtClean="0"/>
              <a:t>Potassium</a:t>
            </a:r>
            <a:r>
              <a:rPr lang="es-ES" dirty="0" smtClean="0"/>
              <a:t> </a:t>
            </a:r>
            <a:r>
              <a:rPr lang="es-ES" dirty="0" err="1" smtClean="0"/>
              <a:t>fertiliser</a:t>
            </a:r>
            <a:endParaRPr lang="es-ES" dirty="0" smtClean="0"/>
          </a:p>
          <a:p>
            <a:pPr lvl="1"/>
            <a:r>
              <a:rPr lang="es-ES" dirty="0" err="1" smtClean="0"/>
              <a:t>Mechanical</a:t>
            </a:r>
            <a:r>
              <a:rPr lang="es-ES" dirty="0" smtClean="0"/>
              <a:t> </a:t>
            </a:r>
            <a:r>
              <a:rPr lang="es-ES" dirty="0" err="1" smtClean="0"/>
              <a:t>treatments</a:t>
            </a:r>
            <a:r>
              <a:rPr lang="es-ES" dirty="0" smtClean="0"/>
              <a:t>:</a:t>
            </a:r>
          </a:p>
          <a:p>
            <a:pPr lvl="2"/>
            <a:r>
              <a:rPr lang="es-ES" dirty="0" smtClean="0"/>
              <a:t>Deep </a:t>
            </a:r>
            <a:r>
              <a:rPr lang="es-ES" dirty="0" err="1" smtClean="0"/>
              <a:t>ploughing</a:t>
            </a:r>
            <a:endParaRPr lang="es-ES" dirty="0" smtClean="0"/>
          </a:p>
          <a:p>
            <a:pPr lvl="2"/>
            <a:r>
              <a:rPr lang="en-US" dirty="0" smtClean="0"/>
              <a:t>Top soil removal</a:t>
            </a:r>
            <a:endParaRPr lang="es-ES" dirty="0"/>
          </a:p>
          <a:p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cattle</a:t>
            </a:r>
            <a:r>
              <a:rPr lang="es-ES" dirty="0" smtClean="0"/>
              <a:t>, to reduce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activity</a:t>
            </a:r>
            <a:r>
              <a:rPr lang="es-ES" dirty="0" smtClean="0"/>
              <a:t> </a:t>
            </a:r>
            <a:r>
              <a:rPr lang="es-ES" dirty="0" err="1" smtClean="0"/>
              <a:t>concentration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animal </a:t>
            </a:r>
            <a:r>
              <a:rPr lang="es-ES" dirty="0" err="1" smtClean="0"/>
              <a:t>products</a:t>
            </a:r>
            <a:r>
              <a:rPr lang="es-ES" dirty="0" smtClean="0"/>
              <a:t>:</a:t>
            </a:r>
          </a:p>
          <a:p>
            <a:pPr lvl="1"/>
            <a:r>
              <a:rPr lang="es-ES" dirty="0" err="1"/>
              <a:t>S</a:t>
            </a:r>
            <a:r>
              <a:rPr lang="es-ES" dirty="0" err="1" smtClean="0"/>
              <a:t>upply</a:t>
            </a:r>
            <a:r>
              <a:rPr lang="es-ES" dirty="0" smtClean="0"/>
              <a:t> </a:t>
            </a:r>
            <a:r>
              <a:rPr lang="es-ES" dirty="0" err="1"/>
              <a:t>clean</a:t>
            </a:r>
            <a:r>
              <a:rPr lang="es-ES" dirty="0"/>
              <a:t> </a:t>
            </a:r>
            <a:r>
              <a:rPr lang="es-ES" dirty="0" err="1" smtClean="0"/>
              <a:t>fodder</a:t>
            </a:r>
            <a:endParaRPr lang="es-ES" dirty="0" smtClean="0"/>
          </a:p>
          <a:p>
            <a:pPr lvl="1"/>
            <a:r>
              <a:rPr lang="es-ES" dirty="0" err="1" smtClean="0"/>
              <a:t>Administration</a:t>
            </a:r>
            <a:r>
              <a:rPr lang="es-ES" dirty="0" smtClean="0"/>
              <a:t> of AFCF</a:t>
            </a:r>
          </a:p>
          <a:p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foodstuffs</a:t>
            </a:r>
            <a:r>
              <a:rPr lang="es-ES" dirty="0" smtClean="0"/>
              <a:t>:</a:t>
            </a:r>
          </a:p>
          <a:p>
            <a:pPr lvl="1"/>
            <a:r>
              <a:rPr lang="es-ES" dirty="0" err="1" smtClean="0"/>
              <a:t>Proccesing</a:t>
            </a:r>
            <a:r>
              <a:rPr lang="es-ES" dirty="0" smtClean="0"/>
              <a:t> of </a:t>
            </a:r>
            <a:r>
              <a:rPr lang="es-ES" dirty="0" err="1" smtClean="0"/>
              <a:t>milk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human </a:t>
            </a:r>
            <a:r>
              <a:rPr lang="es-ES" dirty="0" err="1" smtClean="0"/>
              <a:t>consumption</a:t>
            </a:r>
            <a:endParaRPr lang="es-ES" dirty="0" smtClean="0"/>
          </a:p>
          <a:p>
            <a:pPr lvl="1"/>
            <a:endParaRPr lang="es-ES" dirty="0" smtClean="0"/>
          </a:p>
          <a:p>
            <a:pPr lvl="1"/>
            <a:endParaRPr lang="es-ES" dirty="0" smtClean="0"/>
          </a:p>
          <a:p>
            <a:pPr lvl="1"/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294967295"/>
          </p:nvPr>
        </p:nvSpPr>
        <p:spPr>
          <a:xfrm>
            <a:off x="5929162" y="6470650"/>
            <a:ext cx="2668927" cy="286196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27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51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Recovery</a:t>
            </a:r>
            <a:r>
              <a:rPr lang="es-ES" dirty="0" smtClean="0"/>
              <a:t> </a:t>
            </a:r>
            <a:r>
              <a:rPr lang="es-ES" dirty="0" err="1" smtClean="0"/>
              <a:t>actions</a:t>
            </a:r>
            <a:r>
              <a:rPr lang="es-ES" dirty="0" smtClean="0"/>
              <a:t> in </a:t>
            </a:r>
            <a:r>
              <a:rPr lang="es-ES" dirty="0" err="1" smtClean="0"/>
              <a:t>soil</a:t>
            </a:r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5534526" y="6496051"/>
            <a:ext cx="2800150" cy="260796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134" y="752030"/>
            <a:ext cx="3487053" cy="2465834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07882" y="1214612"/>
            <a:ext cx="3050910" cy="1180461"/>
          </a:xfrm>
          <a:prstGeom prst="rect">
            <a:avLst/>
          </a:prstGeom>
        </p:spPr>
      </p:pic>
      <p:pic>
        <p:nvPicPr>
          <p:cNvPr id="2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7019" y="3493187"/>
            <a:ext cx="3638211" cy="2378647"/>
          </a:xfrm>
          <a:prstGeom prst="rect">
            <a:avLst/>
          </a:prstGeom>
        </p:spPr>
      </p:pic>
      <p:sp>
        <p:nvSpPr>
          <p:cNvPr id="23" name="Rectángulo 22"/>
          <p:cNvSpPr/>
          <p:nvPr/>
        </p:nvSpPr>
        <p:spPr>
          <a:xfrm>
            <a:off x="5153129" y="4107019"/>
            <a:ext cx="3014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Grass – K-fertilisation effect</a:t>
            </a:r>
            <a:endParaRPr lang="es-ES" dirty="0"/>
          </a:p>
        </p:txBody>
      </p:sp>
      <p:sp>
        <p:nvSpPr>
          <p:cNvPr id="24" name="CuadroTexto 23"/>
          <p:cNvSpPr txBox="1"/>
          <p:nvPr/>
        </p:nvSpPr>
        <p:spPr>
          <a:xfrm>
            <a:off x="258544" y="2492052"/>
            <a:ext cx="4092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K </a:t>
            </a:r>
            <a:r>
              <a:rPr lang="es-ES" b="1" dirty="0" err="1" smtClean="0"/>
              <a:t>Ammendment</a:t>
            </a:r>
            <a:endParaRPr lang="es-ES" b="1" dirty="0" smtClean="0"/>
          </a:p>
          <a:p>
            <a:endParaRPr lang="es-ES" dirty="0" smtClean="0"/>
          </a:p>
          <a:p>
            <a:r>
              <a:rPr lang="es-ES" b="1" dirty="0" err="1" smtClean="0"/>
              <a:t>Amount</a:t>
            </a:r>
            <a:r>
              <a:rPr lang="es-ES" b="1" dirty="0" smtClean="0"/>
              <a:t>: </a:t>
            </a:r>
            <a:r>
              <a:rPr lang="es-ES" dirty="0" smtClean="0"/>
              <a:t>100 kg/</a:t>
            </a:r>
            <a:r>
              <a:rPr lang="es-ES" dirty="0" err="1" smtClean="0"/>
              <a:t>ha.y</a:t>
            </a:r>
            <a:r>
              <a:rPr lang="es-ES" dirty="0" smtClean="0"/>
              <a:t> = 0,1 </a:t>
            </a:r>
            <a:r>
              <a:rPr lang="es-ES" dirty="0" err="1" smtClean="0"/>
              <a:t>meq</a:t>
            </a:r>
            <a:r>
              <a:rPr lang="es-ES" dirty="0" smtClean="0"/>
              <a:t>/100 g</a:t>
            </a:r>
            <a:endParaRPr lang="es-ES" dirty="0"/>
          </a:p>
        </p:txBody>
      </p:sp>
      <p:sp>
        <p:nvSpPr>
          <p:cNvPr id="25" name="CuadroTexto 24"/>
          <p:cNvSpPr txBox="1"/>
          <p:nvPr/>
        </p:nvSpPr>
        <p:spPr>
          <a:xfrm>
            <a:off x="8181547" y="4508954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0,46</a:t>
            </a:r>
            <a:endParaRPr lang="es-ES" dirty="0"/>
          </a:p>
        </p:txBody>
      </p:sp>
      <p:sp>
        <p:nvSpPr>
          <p:cNvPr id="26" name="CuadroTexto 25"/>
          <p:cNvSpPr txBox="1"/>
          <p:nvPr/>
        </p:nvSpPr>
        <p:spPr>
          <a:xfrm>
            <a:off x="8306677" y="4894967"/>
            <a:ext cx="692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rgbClr val="FF0000"/>
                </a:solidFill>
              </a:rPr>
              <a:t>0,72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8365230" y="5344718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0,92</a:t>
            </a:r>
            <a:endParaRPr lang="es-ES" dirty="0"/>
          </a:p>
        </p:txBody>
      </p:sp>
      <p:sp>
        <p:nvSpPr>
          <p:cNvPr id="28" name="CuadroTexto 27"/>
          <p:cNvSpPr txBox="1"/>
          <p:nvPr/>
        </p:nvSpPr>
        <p:spPr>
          <a:xfrm>
            <a:off x="258545" y="1389417"/>
            <a:ext cx="2119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Clay</a:t>
            </a:r>
            <a:r>
              <a:rPr lang="es-ES" b="1" dirty="0" smtClean="0"/>
              <a:t>:</a:t>
            </a:r>
            <a:r>
              <a:rPr lang="es-ES" dirty="0" smtClean="0"/>
              <a:t> 18 -35 %</a:t>
            </a:r>
            <a:endParaRPr lang="es-ES" dirty="0"/>
          </a:p>
        </p:txBody>
      </p:sp>
      <p:sp>
        <p:nvSpPr>
          <p:cNvPr id="29" name="CuadroTexto 28"/>
          <p:cNvSpPr txBox="1"/>
          <p:nvPr/>
        </p:nvSpPr>
        <p:spPr>
          <a:xfrm>
            <a:off x="258544" y="1875902"/>
            <a:ext cx="3572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Exch</a:t>
            </a:r>
            <a:r>
              <a:rPr lang="es-ES" b="1" dirty="0" smtClean="0"/>
              <a:t> K :</a:t>
            </a:r>
            <a:r>
              <a:rPr lang="es-ES" dirty="0" smtClean="0"/>
              <a:t> 0,47 - 0,55 </a:t>
            </a:r>
            <a:r>
              <a:rPr lang="es-ES" dirty="0" err="1" smtClean="0"/>
              <a:t>meq</a:t>
            </a:r>
            <a:r>
              <a:rPr lang="es-ES" dirty="0" smtClean="0"/>
              <a:t>/100g </a:t>
            </a:r>
            <a:endParaRPr lang="es-ES" dirty="0"/>
          </a:p>
        </p:txBody>
      </p:sp>
      <p:sp>
        <p:nvSpPr>
          <p:cNvPr id="30" name="CuadroTexto 29"/>
          <p:cNvSpPr txBox="1"/>
          <p:nvPr/>
        </p:nvSpPr>
        <p:spPr>
          <a:xfrm flipH="1">
            <a:off x="258544" y="955387"/>
            <a:ext cx="2646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Typical</a:t>
            </a:r>
            <a:r>
              <a:rPr lang="es-ES" b="1" dirty="0" smtClean="0"/>
              <a:t> </a:t>
            </a:r>
            <a:r>
              <a:rPr lang="es-ES" b="1" dirty="0" err="1" smtClean="0"/>
              <a:t>soils</a:t>
            </a:r>
            <a:r>
              <a:rPr lang="es-ES" b="1" dirty="0" smtClean="0"/>
              <a:t>: </a:t>
            </a:r>
            <a:endParaRPr lang="es-ES" b="1" dirty="0"/>
          </a:p>
        </p:txBody>
      </p:sp>
      <p:sp>
        <p:nvSpPr>
          <p:cNvPr id="31" name="CuadroTexto 30"/>
          <p:cNvSpPr txBox="1"/>
          <p:nvPr/>
        </p:nvSpPr>
        <p:spPr>
          <a:xfrm>
            <a:off x="258544" y="3332644"/>
            <a:ext cx="34355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err="1" smtClean="0"/>
              <a:t>Effectiveness</a:t>
            </a:r>
            <a:r>
              <a:rPr lang="es-ES" b="1" dirty="0" smtClean="0"/>
              <a:t> (</a:t>
            </a:r>
            <a:r>
              <a:rPr lang="es-ES" b="1" dirty="0" err="1" smtClean="0"/>
              <a:t>TFf</a:t>
            </a:r>
            <a:r>
              <a:rPr lang="es-ES" b="1" dirty="0" smtClean="0"/>
              <a:t>/TF0)</a:t>
            </a:r>
            <a:r>
              <a:rPr lang="es-ES" dirty="0" smtClean="0"/>
              <a:t> = 0,72</a:t>
            </a:r>
          </a:p>
          <a:p>
            <a:endParaRPr lang="es-ES" dirty="0"/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588" y="4318853"/>
            <a:ext cx="4208456" cy="1956819"/>
          </a:xfrm>
          <a:prstGeom prst="rect">
            <a:avLst/>
          </a:prstGeom>
        </p:spPr>
      </p:pic>
      <p:cxnSp>
        <p:nvCxnSpPr>
          <p:cNvPr id="19" name="Conector recto de flecha 18"/>
          <p:cNvCxnSpPr/>
          <p:nvPr/>
        </p:nvCxnSpPr>
        <p:spPr bwMode="auto">
          <a:xfrm flipH="1">
            <a:off x="3452830" y="4013656"/>
            <a:ext cx="38500" cy="1540777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33CCCC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CuadroTexto 19"/>
          <p:cNvSpPr txBox="1"/>
          <p:nvPr/>
        </p:nvSpPr>
        <p:spPr>
          <a:xfrm>
            <a:off x="3491330" y="3843525"/>
            <a:ext cx="646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>
                <a:solidFill>
                  <a:schemeClr val="accent1"/>
                </a:solidFill>
              </a:rPr>
              <a:t>April</a:t>
            </a:r>
            <a:endParaRPr lang="es-ES" dirty="0">
              <a:solidFill>
                <a:schemeClr val="accent1"/>
              </a:solidFill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28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1027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258545" y="232641"/>
            <a:ext cx="7172157" cy="848835"/>
          </a:xfrm>
        </p:spPr>
        <p:txBody>
          <a:bodyPr/>
          <a:lstStyle/>
          <a:p>
            <a:r>
              <a:rPr lang="es-ES" dirty="0"/>
              <a:t>Temporal </a:t>
            </a:r>
            <a:r>
              <a:rPr lang="es-ES" dirty="0" err="1"/>
              <a:t>evolution</a:t>
            </a:r>
            <a:r>
              <a:rPr lang="es-ES" dirty="0"/>
              <a:t> of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activity</a:t>
            </a:r>
            <a:r>
              <a:rPr lang="es-ES" dirty="0"/>
              <a:t> </a:t>
            </a:r>
            <a:r>
              <a:rPr lang="es-ES" dirty="0" err="1" smtClean="0"/>
              <a:t>concentration</a:t>
            </a:r>
            <a:r>
              <a:rPr lang="es-ES" dirty="0" smtClean="0"/>
              <a:t> </a:t>
            </a:r>
            <a:r>
              <a:rPr lang="es-ES" dirty="0" err="1" smtClean="0"/>
              <a:t>through</a:t>
            </a:r>
            <a:r>
              <a:rPr lang="es-ES" dirty="0" smtClean="0"/>
              <a:t> </a:t>
            </a:r>
            <a:r>
              <a:rPr lang="es-ES" dirty="0" err="1" smtClean="0"/>
              <a:t>pathway</a:t>
            </a:r>
            <a:r>
              <a:rPr lang="es-ES" dirty="0" smtClean="0"/>
              <a:t> </a:t>
            </a:r>
            <a:r>
              <a:rPr lang="es-ES" dirty="0" err="1" smtClean="0"/>
              <a:t>grass-cowmilk</a:t>
            </a:r>
            <a:r>
              <a:rPr lang="es-ES" dirty="0" smtClean="0"/>
              <a:t> - </a:t>
            </a:r>
            <a:r>
              <a:rPr lang="es-ES" dirty="0" err="1" smtClean="0"/>
              <a:t>milk</a:t>
            </a:r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5573026" y="6496051"/>
            <a:ext cx="2761649" cy="260796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graphicFrame>
        <p:nvGraphicFramePr>
          <p:cNvPr id="6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934853"/>
              </p:ext>
            </p:extLst>
          </p:nvPr>
        </p:nvGraphicFramePr>
        <p:xfrm>
          <a:off x="1053700" y="1312482"/>
          <a:ext cx="6959600" cy="4603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Marcador de número de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29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575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Scenario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transition</a:t>
            </a:r>
            <a:r>
              <a:rPr lang="es-ES" dirty="0" smtClean="0"/>
              <a:t> </a:t>
            </a:r>
            <a:r>
              <a:rPr lang="es-ES" dirty="0" err="1" smtClean="0"/>
              <a:t>phase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70121" y="1487592"/>
            <a:ext cx="8685616" cy="3501097"/>
          </a:xfrm>
        </p:spPr>
        <p:txBody>
          <a:bodyPr/>
          <a:lstStyle/>
          <a:p>
            <a:pPr lvl="0"/>
            <a:r>
              <a:rPr lang="en-US" dirty="0" smtClean="0"/>
              <a:t>The </a:t>
            </a:r>
            <a:r>
              <a:rPr lang="en-US" dirty="0"/>
              <a:t>release has ceased, the control over the source has been taken and </a:t>
            </a:r>
            <a:r>
              <a:rPr lang="en-GB" dirty="0"/>
              <a:t>urgent protective measures have been implemented </a:t>
            </a:r>
            <a:r>
              <a:rPr lang="en-US" dirty="0"/>
              <a:t>to avoid the exposure to population, including evacuation, access restrictions and food restrictions. </a:t>
            </a:r>
          </a:p>
          <a:p>
            <a:pPr lvl="0"/>
            <a:r>
              <a:rPr lang="en-GB" dirty="0"/>
              <a:t>The radioactive contamination has spread in the surroundings of the damaged NPP and transported and dispersed through near regions, affecting </a:t>
            </a:r>
            <a:r>
              <a:rPr lang="en-GB" strike="sngStrike" dirty="0"/>
              <a:t>a</a:t>
            </a:r>
            <a:r>
              <a:rPr lang="en-GB" dirty="0"/>
              <a:t> both inhabited areas and relevant agricultural and farming systems</a:t>
            </a:r>
            <a:r>
              <a:rPr lang="en-GB" dirty="0" smtClean="0"/>
              <a:t>.</a:t>
            </a:r>
            <a:endParaRPr lang="en-GB" dirty="0"/>
          </a:p>
          <a:p>
            <a:pPr lvl="0"/>
            <a:r>
              <a:rPr lang="en-US" dirty="0" smtClean="0"/>
              <a:t>The </a:t>
            </a:r>
            <a:r>
              <a:rPr lang="en-US" dirty="0"/>
              <a:t>contamination </a:t>
            </a:r>
            <a:r>
              <a:rPr lang="en-US" dirty="0" smtClean="0"/>
              <a:t>level </a:t>
            </a:r>
            <a:r>
              <a:rPr lang="en-US" dirty="0"/>
              <a:t>range </a:t>
            </a:r>
            <a:r>
              <a:rPr lang="en-US" dirty="0" smtClean="0"/>
              <a:t>and the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affected </a:t>
            </a:r>
            <a:r>
              <a:rPr lang="en-US" dirty="0"/>
              <a:t>areas have been identified.</a:t>
            </a:r>
          </a:p>
          <a:p>
            <a:pPr lvl="0"/>
            <a:r>
              <a:rPr lang="en-US" dirty="0" smtClean="0"/>
              <a:t>It </a:t>
            </a:r>
            <a:r>
              <a:rPr lang="en-US" dirty="0"/>
              <a:t>has to be decided how to proceed in such a situation. T</a:t>
            </a:r>
            <a:r>
              <a:rPr lang="en-GB" dirty="0"/>
              <a:t>he actions to be taken will be focused on mitigating the consequences of the </a:t>
            </a:r>
            <a:r>
              <a:rPr lang="en-GB" dirty="0" smtClean="0"/>
              <a:t>contamination </a:t>
            </a:r>
            <a:r>
              <a:rPr lang="en-GB" dirty="0"/>
              <a:t>and on preparing recovery plans on the </a:t>
            </a:r>
            <a:r>
              <a:rPr lang="en-GB" dirty="0" smtClean="0"/>
              <a:t>urban and agricultural </a:t>
            </a:r>
            <a:r>
              <a:rPr lang="en-GB" dirty="0"/>
              <a:t>areas and the food-chain </a:t>
            </a:r>
            <a:r>
              <a:rPr lang="en-GB" dirty="0" smtClean="0"/>
              <a:t>system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affected.</a:t>
            </a:r>
          </a:p>
          <a:p>
            <a:pPr lvl="0"/>
            <a:endParaRPr lang="en-GB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6" name="5 Rectángulo"/>
          <p:cNvSpPr/>
          <p:nvPr/>
        </p:nvSpPr>
        <p:spPr>
          <a:xfrm>
            <a:off x="376176" y="5166524"/>
            <a:ext cx="8397433" cy="646331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For the purposes of this session, one member of one ensemble from WP1 is assumed to be the ‘real’ deposition pattern.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3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3464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8545" y="232641"/>
            <a:ext cx="7768924" cy="848835"/>
          </a:xfrm>
        </p:spPr>
        <p:txBody>
          <a:bodyPr/>
          <a:lstStyle/>
          <a:p>
            <a:r>
              <a:rPr lang="en-US" dirty="0"/>
              <a:t>Uncertainties raised when planning the implementation of the recovery </a:t>
            </a:r>
            <a:r>
              <a:rPr lang="en-US" dirty="0" smtClean="0"/>
              <a:t>strategy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8545" y="1169177"/>
            <a:ext cx="8685616" cy="523917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GB" sz="2000" dirty="0"/>
              <a:t>Issues in the agricultural environments</a:t>
            </a:r>
          </a:p>
          <a:p>
            <a:pPr lvl="1" algn="just"/>
            <a:r>
              <a:rPr lang="en-GB" sz="1800" dirty="0"/>
              <a:t>Zoning? Constrains? Reference levels?</a:t>
            </a:r>
          </a:p>
          <a:p>
            <a:pPr lvl="1" algn="just"/>
            <a:r>
              <a:rPr lang="en-GB" sz="1800" dirty="0"/>
              <a:t>Identification of product systems / soils / pathways /products / population groups more vulnerable</a:t>
            </a:r>
          </a:p>
          <a:p>
            <a:pPr lvl="1" algn="just"/>
            <a:r>
              <a:rPr lang="en-GB" sz="1800" dirty="0"/>
              <a:t>Prognostic versus monitoring results? In which cases should these results be used? How to obtain a balanced use?</a:t>
            </a:r>
          </a:p>
          <a:p>
            <a:pPr lvl="1" algn="just"/>
            <a:r>
              <a:rPr lang="en-GB" sz="1800" dirty="0"/>
              <a:t> Selection and establishment of strategies. How to apply the optimisation principle?</a:t>
            </a:r>
          </a:p>
          <a:p>
            <a:pPr lvl="1" algn="just"/>
            <a:r>
              <a:rPr lang="en-GB" sz="1800" dirty="0"/>
              <a:t>Effects influencing the decision and future evolution of scenarios: Social, Technological, Economic, Environmental, Political and Ethical values. Criteria to measure them. </a:t>
            </a:r>
          </a:p>
          <a:p>
            <a:pPr algn="just"/>
            <a:r>
              <a:rPr lang="en-GB" sz="2000" dirty="0"/>
              <a:t>How to translate </a:t>
            </a:r>
            <a:r>
              <a:rPr lang="en-GB" sz="2000" dirty="0" smtClean="0"/>
              <a:t>these </a:t>
            </a:r>
            <a:r>
              <a:rPr lang="en-GB" sz="2000" dirty="0"/>
              <a:t>issues into goals and objectives suitable for the restoration of agricultural environments</a:t>
            </a:r>
            <a:r>
              <a:rPr lang="en-GB" sz="2000" dirty="0" smtClean="0"/>
              <a:t>?</a:t>
            </a:r>
          </a:p>
          <a:p>
            <a:pPr algn="just"/>
            <a:r>
              <a:rPr lang="en-US" sz="2000" dirty="0"/>
              <a:t>The cessation of production or restriction in consumption are actions in the emergency phase, but difficult to keep over time; economic compensation?</a:t>
            </a:r>
          </a:p>
          <a:p>
            <a:pPr algn="just"/>
            <a:r>
              <a:rPr lang="en-US" sz="2000" dirty="0"/>
              <a:t>Are there enough resources (material, human, economic, technical) to implement the different options?</a:t>
            </a:r>
          </a:p>
          <a:p>
            <a:pPr algn="just"/>
            <a:r>
              <a:rPr lang="en-US" sz="2000" dirty="0"/>
              <a:t>What will be the effects on the food distribution chain? Possible socio-economic impact</a:t>
            </a:r>
            <a:r>
              <a:rPr lang="en-US" sz="2000" dirty="0" smtClean="0"/>
              <a:t>.</a:t>
            </a: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30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30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Facilitated</a:t>
            </a:r>
            <a:r>
              <a:rPr lang="es-ES" dirty="0" smtClean="0"/>
              <a:t> </a:t>
            </a:r>
            <a:r>
              <a:rPr lang="es-ES" dirty="0" err="1" smtClean="0"/>
              <a:t>discussion</a:t>
            </a:r>
            <a:r>
              <a:rPr lang="es-ES" dirty="0" smtClean="0"/>
              <a:t> </a:t>
            </a:r>
            <a:r>
              <a:rPr lang="es-ES" dirty="0" err="1" smtClean="0"/>
              <a:t>questions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900" dirty="0">
                <a:solidFill>
                  <a:prstClr val="black"/>
                </a:solidFill>
              </a:rPr>
              <a:t>Which are the main concerns when facing the recovery strategy?</a:t>
            </a:r>
          </a:p>
          <a:p>
            <a:pPr lvl="0"/>
            <a:r>
              <a:rPr lang="en-US" sz="1900" dirty="0">
                <a:solidFill>
                  <a:prstClr val="black"/>
                </a:solidFill>
              </a:rPr>
              <a:t>What are the objectives to pursue in the recovery strategy?</a:t>
            </a:r>
          </a:p>
          <a:p>
            <a:pPr lvl="0"/>
            <a:r>
              <a:rPr lang="en-US" sz="1900" dirty="0">
                <a:solidFill>
                  <a:prstClr val="black"/>
                </a:solidFill>
              </a:rPr>
              <a:t>What are the main factors and key criteria for the strategy selection?</a:t>
            </a:r>
          </a:p>
          <a:p>
            <a:pPr lvl="0"/>
            <a:r>
              <a:rPr lang="en-US" sz="1900" dirty="0">
                <a:solidFill>
                  <a:prstClr val="black"/>
                </a:solidFill>
              </a:rPr>
              <a:t>What are the main uncertainties affecting the decision about the recovery strategy? </a:t>
            </a:r>
          </a:p>
          <a:p>
            <a:pPr lvl="0"/>
            <a:endParaRPr lang="en-US" sz="1900" dirty="0">
              <a:solidFill>
                <a:prstClr val="black"/>
              </a:solidFill>
            </a:endParaRPr>
          </a:p>
          <a:p>
            <a:pPr lvl="0"/>
            <a:r>
              <a:rPr lang="en-US" sz="1900" dirty="0">
                <a:solidFill>
                  <a:prstClr val="black"/>
                </a:solidFill>
              </a:rPr>
              <a:t>Choose the strategy you think it is best according to the previous </a:t>
            </a:r>
            <a:r>
              <a:rPr lang="en-US" sz="1900" dirty="0" smtClean="0">
                <a:solidFill>
                  <a:prstClr val="black"/>
                </a:solidFill>
              </a:rPr>
              <a:t>discussions</a:t>
            </a:r>
            <a:endParaRPr lang="en-US" sz="1900" dirty="0">
              <a:solidFill>
                <a:prstClr val="black"/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31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65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b="1" dirty="0" err="1" smtClean="0">
                <a:latin typeface="+mj-lt"/>
              </a:rPr>
              <a:t>Support</a:t>
            </a:r>
            <a:r>
              <a:rPr lang="es-ES" b="1" dirty="0" smtClean="0">
                <a:latin typeface="+mj-lt"/>
              </a:rPr>
              <a:t> Material </a:t>
            </a:r>
            <a:endParaRPr lang="es-ES" b="1" dirty="0">
              <a:latin typeface="+mj-lt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32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9899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</a:t>
            </a:r>
            <a:r>
              <a:rPr lang="en-US" dirty="0" smtClean="0"/>
              <a:t>rban </a:t>
            </a:r>
            <a:r>
              <a:rPr lang="en-US" dirty="0"/>
              <a:t>countermeasures (selection from EURANOS Handbook)</a:t>
            </a: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534526" y="6496051"/>
            <a:ext cx="2800150" cy="260796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" y="1323975"/>
            <a:ext cx="8442960" cy="4739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33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2288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8545" y="232641"/>
            <a:ext cx="7068229" cy="848835"/>
          </a:xfrm>
        </p:spPr>
        <p:txBody>
          <a:bodyPr/>
          <a:lstStyle/>
          <a:p>
            <a:r>
              <a:rPr lang="es-ES" dirty="0" err="1"/>
              <a:t>Agricultural</a:t>
            </a:r>
            <a:r>
              <a:rPr lang="es-ES" dirty="0"/>
              <a:t> </a:t>
            </a:r>
            <a:r>
              <a:rPr lang="es-ES" dirty="0" err="1"/>
              <a:t>countermeasures</a:t>
            </a:r>
            <a:r>
              <a:rPr lang="es-ES" dirty="0"/>
              <a:t> (</a:t>
            </a:r>
            <a:r>
              <a:rPr lang="es-ES" dirty="0" err="1"/>
              <a:t>selection</a:t>
            </a:r>
            <a:r>
              <a:rPr lang="es-ES" dirty="0"/>
              <a:t> </a:t>
            </a:r>
            <a:r>
              <a:rPr lang="es-ES" dirty="0" err="1"/>
              <a:t>from</a:t>
            </a:r>
            <a:r>
              <a:rPr lang="es-ES" dirty="0"/>
              <a:t> EURANOS </a:t>
            </a:r>
            <a:r>
              <a:rPr lang="es-ES" dirty="0" err="1" smtClean="0"/>
              <a:t>Handbook</a:t>
            </a:r>
            <a:r>
              <a:rPr lang="es-ES" dirty="0"/>
              <a:t>)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686" y="1009985"/>
            <a:ext cx="8400026" cy="568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34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01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8545" y="232641"/>
            <a:ext cx="7033505" cy="848835"/>
          </a:xfrm>
        </p:spPr>
        <p:txBody>
          <a:bodyPr/>
          <a:lstStyle/>
          <a:p>
            <a:r>
              <a:rPr lang="es-ES" dirty="0" err="1"/>
              <a:t>Agricultural</a:t>
            </a:r>
            <a:r>
              <a:rPr lang="es-ES" dirty="0"/>
              <a:t> </a:t>
            </a:r>
            <a:r>
              <a:rPr lang="es-ES" dirty="0" err="1"/>
              <a:t>countermeasures</a:t>
            </a:r>
            <a:r>
              <a:rPr lang="es-ES" dirty="0"/>
              <a:t> (</a:t>
            </a:r>
            <a:r>
              <a:rPr lang="es-ES" dirty="0" err="1"/>
              <a:t>selection</a:t>
            </a:r>
            <a:r>
              <a:rPr lang="es-ES" dirty="0"/>
              <a:t> </a:t>
            </a:r>
            <a:r>
              <a:rPr lang="es-ES" dirty="0" err="1"/>
              <a:t>from</a:t>
            </a:r>
            <a:r>
              <a:rPr lang="es-ES" dirty="0"/>
              <a:t> EURANOS </a:t>
            </a:r>
            <a:r>
              <a:rPr lang="es-ES" dirty="0" err="1" smtClean="0"/>
              <a:t>Handbook</a:t>
            </a:r>
            <a:r>
              <a:rPr lang="es-ES" dirty="0" smtClean="0"/>
              <a:t>) </a:t>
            </a: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871" y="1153717"/>
            <a:ext cx="8503985" cy="5503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35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3858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Factors</a:t>
            </a:r>
            <a:r>
              <a:rPr lang="es-ES" dirty="0" smtClean="0"/>
              <a:t> </a:t>
            </a:r>
            <a:r>
              <a:rPr lang="es-ES" dirty="0" err="1" smtClean="0"/>
              <a:t>influencing</a:t>
            </a:r>
            <a:r>
              <a:rPr lang="es-ES" dirty="0" smtClean="0"/>
              <a:t> </a:t>
            </a:r>
            <a:r>
              <a:rPr lang="es-ES" dirty="0" err="1" smtClean="0"/>
              <a:t>selection</a:t>
            </a:r>
            <a:r>
              <a:rPr lang="es-ES" dirty="0" smtClean="0"/>
              <a:t> of </a:t>
            </a:r>
            <a:r>
              <a:rPr lang="es-ES" dirty="0" err="1" smtClean="0"/>
              <a:t>management</a:t>
            </a:r>
            <a:r>
              <a:rPr lang="es-ES" dirty="0" smtClean="0"/>
              <a:t> </a:t>
            </a:r>
            <a:r>
              <a:rPr lang="es-ES" dirty="0" err="1" smtClean="0"/>
              <a:t>options</a:t>
            </a:r>
            <a:r>
              <a:rPr lang="es-ES" dirty="0" smtClean="0"/>
              <a:t> </a:t>
            </a:r>
            <a:r>
              <a:rPr lang="es-ES" sz="1800" dirty="0" smtClean="0"/>
              <a:t>(EURANOS </a:t>
            </a:r>
            <a:r>
              <a:rPr lang="es-ES" sz="1800" dirty="0" err="1" smtClean="0"/>
              <a:t>Food</a:t>
            </a:r>
            <a:r>
              <a:rPr lang="es-ES" sz="1800" dirty="0" smtClean="0"/>
              <a:t> </a:t>
            </a:r>
            <a:r>
              <a:rPr lang="es-ES" sz="1800" dirty="0" err="1" smtClean="0"/>
              <a:t>Hanbook</a:t>
            </a:r>
            <a:r>
              <a:rPr lang="es-ES" sz="1800" dirty="0" smtClean="0"/>
              <a:t>)</a:t>
            </a:r>
            <a:endParaRPr lang="es-ES" sz="1800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553776" y="6496051"/>
            <a:ext cx="2780899" cy="260796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759" y="1339913"/>
            <a:ext cx="8063202" cy="4859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arcador de número de diapos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36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0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milagros.montero@ciemat.es</a:t>
            </a:r>
            <a:endParaRPr lang="es-ES" dirty="0"/>
          </a:p>
        </p:txBody>
      </p:sp>
      <p:sp>
        <p:nvSpPr>
          <p:cNvPr id="5" name="4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de-DE" dirty="0">
                <a:solidFill>
                  <a:schemeClr val="tx2"/>
                </a:solidFill>
              </a:rPr>
              <a:t>Scenario  based facilitated discussion</a:t>
            </a:r>
            <a:br>
              <a:rPr lang="en-US" altLang="de-DE" dirty="0">
                <a:solidFill>
                  <a:schemeClr val="tx2"/>
                </a:solidFill>
              </a:rPr>
            </a:br>
            <a:r>
              <a:rPr lang="en-US" altLang="de-DE" dirty="0">
                <a:solidFill>
                  <a:schemeClr val="tx2"/>
                </a:solidFill>
              </a:rPr>
              <a:t>Block 4: Strategies involving stakeholders in the transition phase</a:t>
            </a:r>
            <a:br>
              <a:rPr lang="en-US" altLang="de-DE" dirty="0">
                <a:solidFill>
                  <a:schemeClr val="tx2"/>
                </a:solidFill>
              </a:rPr>
            </a:br>
            <a:r>
              <a:rPr lang="en-US" altLang="de-DE" dirty="0" smtClean="0">
                <a:solidFill>
                  <a:schemeClr val="tx2"/>
                </a:solidFill>
              </a:rPr>
              <a:t>Introduction </a:t>
            </a:r>
            <a:r>
              <a:rPr lang="en-US" altLang="de-DE" dirty="0">
                <a:solidFill>
                  <a:schemeClr val="tx2"/>
                </a:solidFill>
              </a:rPr>
              <a:t>to the scenario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19836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8545" y="232641"/>
            <a:ext cx="5922336" cy="848835"/>
          </a:xfrm>
        </p:spPr>
        <p:txBody>
          <a:bodyPr/>
          <a:lstStyle/>
          <a:p>
            <a:r>
              <a:rPr lang="en-US" sz="1800" dirty="0" smtClean="0"/>
              <a:t>Ground </a:t>
            </a:r>
            <a:r>
              <a:rPr lang="en-US" sz="1800" dirty="0"/>
              <a:t>contamination (</a:t>
            </a:r>
            <a:r>
              <a:rPr lang="en-US" sz="1800" dirty="0" err="1"/>
              <a:t>dry+wet</a:t>
            </a:r>
            <a:r>
              <a:rPr lang="en-US" sz="1800" dirty="0"/>
              <a:t>) [</a:t>
            </a:r>
            <a:r>
              <a:rPr lang="en-US" sz="1800" dirty="0" err="1"/>
              <a:t>Bq</a:t>
            </a:r>
            <a:r>
              <a:rPr lang="en-US" sz="1800" dirty="0"/>
              <a:t>/m</a:t>
            </a:r>
            <a:r>
              <a:rPr lang="en-US" sz="1800" baseline="30000" dirty="0"/>
              <a:t>2</a:t>
            </a:r>
            <a:r>
              <a:rPr lang="en-US" sz="1800" dirty="0"/>
              <a:t>] for </a:t>
            </a:r>
            <a:r>
              <a:rPr lang="en-US" sz="1800" baseline="30000" dirty="0"/>
              <a:t>137</a:t>
            </a:r>
            <a:r>
              <a:rPr lang="en-US" sz="1800" dirty="0" smtClean="0"/>
              <a:t>Cs estimated through monitoring </a:t>
            </a:r>
            <a:endParaRPr lang="es-ES" sz="1800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198" y="3032567"/>
            <a:ext cx="4517653" cy="3194613"/>
          </a:xfrm>
        </p:spPr>
      </p:pic>
      <p:pic>
        <p:nvPicPr>
          <p:cNvPr id="10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1592" y="1086315"/>
            <a:ext cx="3698526" cy="5228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042" y="1260036"/>
            <a:ext cx="2852899" cy="11836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7 Flecha curvada hacia la izquierda"/>
          <p:cNvSpPr/>
          <p:nvPr/>
        </p:nvSpPr>
        <p:spPr bwMode="auto">
          <a:xfrm rot="18727305">
            <a:off x="4583574" y="1377386"/>
            <a:ext cx="648182" cy="1620455"/>
          </a:xfrm>
          <a:prstGeom prst="curvedLef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4155312" y="2106592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Zoning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4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857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8545" y="232641"/>
            <a:ext cx="3970555" cy="848835"/>
          </a:xfrm>
        </p:spPr>
        <p:txBody>
          <a:bodyPr/>
          <a:lstStyle/>
          <a:p>
            <a:r>
              <a:rPr lang="es-ES" sz="1800" dirty="0" smtClean="0"/>
              <a:t>Total </a:t>
            </a:r>
            <a:r>
              <a:rPr lang="es-ES" sz="1800" dirty="0" err="1" smtClean="0"/>
              <a:t>potential</a:t>
            </a:r>
            <a:r>
              <a:rPr lang="es-ES" sz="1800" dirty="0" smtClean="0"/>
              <a:t> </a:t>
            </a:r>
            <a:r>
              <a:rPr lang="es-ES" sz="1800" dirty="0" err="1" smtClean="0"/>
              <a:t>effective</a:t>
            </a:r>
            <a:r>
              <a:rPr lang="es-ES" sz="1800" dirty="0" smtClean="0"/>
              <a:t> </a:t>
            </a:r>
            <a:r>
              <a:rPr lang="es-ES" sz="1800" dirty="0" err="1" smtClean="0"/>
              <a:t>dose</a:t>
            </a:r>
            <a:r>
              <a:rPr lang="es-ES" sz="1800" dirty="0" smtClean="0"/>
              <a:t> [</a:t>
            </a:r>
            <a:r>
              <a:rPr lang="es-ES" sz="1800" dirty="0" err="1" smtClean="0"/>
              <a:t>mSv</a:t>
            </a:r>
            <a:r>
              <a:rPr lang="es-ES" sz="1800" dirty="0" smtClean="0"/>
              <a:t>] at </a:t>
            </a:r>
            <a:r>
              <a:rPr lang="es-ES" sz="1800" dirty="0">
                <a:solidFill>
                  <a:schemeClr val="accent2"/>
                </a:solidFill>
              </a:rPr>
              <a:t>~ </a:t>
            </a:r>
            <a:r>
              <a:rPr lang="es-ES" sz="1800" dirty="0" smtClean="0">
                <a:solidFill>
                  <a:schemeClr val="accent2"/>
                </a:solidFill>
              </a:rPr>
              <a:t>7 </a:t>
            </a:r>
            <a:r>
              <a:rPr lang="es-ES" sz="1800" dirty="0" err="1">
                <a:solidFill>
                  <a:schemeClr val="accent2"/>
                </a:solidFill>
              </a:rPr>
              <a:t>days</a:t>
            </a:r>
            <a:r>
              <a:rPr lang="es-ES" sz="1800" dirty="0">
                <a:solidFill>
                  <a:schemeClr val="accent2"/>
                </a:solidFill>
              </a:rPr>
              <a:t> </a:t>
            </a:r>
            <a:r>
              <a:rPr lang="es-ES" sz="1800" dirty="0" err="1"/>
              <a:t>after</a:t>
            </a:r>
            <a:r>
              <a:rPr lang="es-ES" sz="1800" dirty="0"/>
              <a:t> </a:t>
            </a:r>
            <a:r>
              <a:rPr lang="es-ES" sz="1800" dirty="0" err="1"/>
              <a:t>start</a:t>
            </a:r>
            <a:r>
              <a:rPr lang="es-ES" sz="1800" dirty="0"/>
              <a:t> of </a:t>
            </a:r>
            <a:r>
              <a:rPr lang="es-ES" sz="1800" dirty="0" err="1"/>
              <a:t>release</a:t>
            </a:r>
            <a:endParaRPr lang="es-ES" sz="1800" dirty="0"/>
          </a:p>
        </p:txBody>
      </p:sp>
      <p:pic>
        <p:nvPicPr>
          <p:cNvPr id="12" name="Marcador de contenido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63" y="1469986"/>
            <a:ext cx="6450147" cy="4561156"/>
          </a:xfrm>
        </p:spPr>
      </p:pic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cxnSp>
        <p:nvCxnSpPr>
          <p:cNvPr id="6" name="Conector recto de flecha 6"/>
          <p:cNvCxnSpPr>
            <a:stCxn id="7" idx="1"/>
          </p:cNvCxnSpPr>
          <p:nvPr/>
        </p:nvCxnSpPr>
        <p:spPr bwMode="auto">
          <a:xfrm flipH="1">
            <a:off x="1701480" y="3299296"/>
            <a:ext cx="5028804" cy="184684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CuadroTexto 7"/>
          <p:cNvSpPr txBox="1"/>
          <p:nvPr/>
        </p:nvSpPr>
        <p:spPr>
          <a:xfrm>
            <a:off x="6730284" y="2883797"/>
            <a:ext cx="1709122" cy="830997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s-ES" sz="2400" dirty="0" smtClean="0">
                <a:latin typeface="+mn-lt"/>
              </a:rPr>
              <a:t>≥ 100 </a:t>
            </a:r>
            <a:r>
              <a:rPr lang="es-ES" sz="2400" dirty="0" err="1" smtClean="0">
                <a:latin typeface="+mn-lt"/>
              </a:rPr>
              <a:t>mSv</a:t>
            </a:r>
            <a:endParaRPr lang="es-ES" sz="2400" dirty="0" smtClean="0">
              <a:latin typeface="+mn-lt"/>
            </a:endParaRPr>
          </a:p>
          <a:p>
            <a:r>
              <a:rPr lang="es-ES" sz="2400" dirty="0" err="1" smtClean="0">
                <a:latin typeface="+mn-lt"/>
              </a:rPr>
              <a:t>Evacuation</a:t>
            </a:r>
            <a:endParaRPr lang="es-ES" sz="2400" dirty="0">
              <a:latin typeface="+mn-lt"/>
            </a:endParaRPr>
          </a:p>
        </p:txBody>
      </p:sp>
      <p:sp>
        <p:nvSpPr>
          <p:cNvPr id="10" name="Rectángulo 8"/>
          <p:cNvSpPr/>
          <p:nvPr/>
        </p:nvSpPr>
        <p:spPr>
          <a:xfrm>
            <a:off x="5150860" y="1528210"/>
            <a:ext cx="29861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s-ES" sz="2000" b="1" dirty="0" smtClean="0">
                <a:solidFill>
                  <a:schemeClr val="accent1">
                    <a:lumMod val="75000"/>
                  </a:schemeClr>
                </a:solidFill>
              </a:rPr>
              <a:t>Total </a:t>
            </a:r>
            <a:r>
              <a:rPr lang="es-ES" sz="2000" b="1" dirty="0" err="1" smtClean="0">
                <a:solidFill>
                  <a:schemeClr val="accent1">
                    <a:lumMod val="75000"/>
                  </a:schemeClr>
                </a:solidFill>
              </a:rPr>
              <a:t>Effective</a:t>
            </a:r>
            <a:r>
              <a:rPr lang="es-ES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s-ES" sz="2000" b="1" dirty="0" err="1">
                <a:solidFill>
                  <a:schemeClr val="accent1">
                    <a:lumMod val="75000"/>
                  </a:schemeClr>
                </a:solidFill>
              </a:rPr>
              <a:t>D</a:t>
            </a:r>
            <a:r>
              <a:rPr lang="es-ES" sz="2000" b="1" dirty="0" err="1" smtClean="0">
                <a:solidFill>
                  <a:schemeClr val="accent1">
                    <a:lumMod val="75000"/>
                  </a:schemeClr>
                </a:solidFill>
              </a:rPr>
              <a:t>ose</a:t>
            </a:r>
            <a:r>
              <a:rPr lang="es-ES" sz="2000" b="1" dirty="0" smtClean="0">
                <a:solidFill>
                  <a:schemeClr val="accent1">
                    <a:lumMod val="75000"/>
                  </a:schemeClr>
                </a:solidFill>
              </a:rPr>
              <a:t> (short </a:t>
            </a:r>
            <a:r>
              <a:rPr lang="es-ES" sz="2000" b="1" dirty="0" err="1" smtClean="0">
                <a:solidFill>
                  <a:schemeClr val="accent1">
                    <a:lumMod val="75000"/>
                  </a:schemeClr>
                </a:solidFill>
              </a:rPr>
              <a:t>term</a:t>
            </a:r>
            <a:r>
              <a:rPr lang="es-ES" sz="2000" b="1" dirty="0" smtClean="0">
                <a:solidFill>
                  <a:schemeClr val="accent1">
                    <a:lumMod val="75000"/>
                  </a:schemeClr>
                </a:solidFill>
              </a:rPr>
              <a:t>) [</a:t>
            </a:r>
            <a:r>
              <a:rPr lang="es-ES" sz="2000" b="1" dirty="0" err="1" smtClean="0">
                <a:solidFill>
                  <a:schemeClr val="accent1">
                    <a:lumMod val="75000"/>
                  </a:schemeClr>
                </a:solidFill>
              </a:rPr>
              <a:t>mSv</a:t>
            </a: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5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892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8546" y="232641"/>
            <a:ext cx="6043194" cy="848835"/>
          </a:xfrm>
        </p:spPr>
        <p:txBody>
          <a:bodyPr/>
          <a:lstStyle/>
          <a:p>
            <a:r>
              <a:rPr lang="en-US" sz="1800" dirty="0" smtClean="0"/>
              <a:t>Total </a:t>
            </a:r>
            <a:r>
              <a:rPr lang="en-US" sz="1800" dirty="0"/>
              <a:t>potential effective dose, except </a:t>
            </a:r>
            <a:r>
              <a:rPr lang="en-US" sz="1800" dirty="0" smtClean="0"/>
              <a:t>ingestion </a:t>
            </a:r>
            <a:r>
              <a:rPr lang="en-US" sz="1800" dirty="0"/>
              <a:t>[</a:t>
            </a:r>
            <a:r>
              <a:rPr lang="en-US" sz="1800" dirty="0" err="1"/>
              <a:t>mSv</a:t>
            </a:r>
            <a:r>
              <a:rPr lang="en-US" sz="1800" dirty="0"/>
              <a:t>] </a:t>
            </a:r>
            <a:r>
              <a:rPr lang="en-US" sz="1800" dirty="0" smtClean="0"/>
              <a:t>at </a:t>
            </a:r>
            <a:r>
              <a:rPr lang="en-US" sz="1800" dirty="0">
                <a:solidFill>
                  <a:schemeClr val="accent2"/>
                </a:solidFill>
              </a:rPr>
              <a:t>1 year </a:t>
            </a:r>
            <a:r>
              <a:rPr lang="en-US" sz="1800" dirty="0"/>
              <a:t>after start of </a:t>
            </a:r>
            <a:r>
              <a:rPr lang="en-US" sz="1800" dirty="0" smtClean="0"/>
              <a:t>release</a:t>
            </a:r>
            <a:endParaRPr lang="es-ES" sz="1800" dirty="0"/>
          </a:p>
        </p:txBody>
      </p:sp>
      <p:pic>
        <p:nvPicPr>
          <p:cNvPr id="12" name="Marcador de contenido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91" y="1018573"/>
            <a:ext cx="7318151" cy="5174955"/>
          </a:xfrm>
        </p:spPr>
      </p:pic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10" name="Rectángulo 8"/>
          <p:cNvSpPr/>
          <p:nvPr/>
        </p:nvSpPr>
        <p:spPr>
          <a:xfrm>
            <a:off x="5139287" y="926326"/>
            <a:ext cx="28125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s-ES" sz="2000" b="1" dirty="0" smtClean="0">
                <a:solidFill>
                  <a:schemeClr val="accent1">
                    <a:lumMod val="75000"/>
                  </a:schemeClr>
                </a:solidFill>
              </a:rPr>
              <a:t>Total </a:t>
            </a:r>
            <a:r>
              <a:rPr lang="es-ES" sz="2000" b="1" dirty="0" err="1" smtClean="0">
                <a:solidFill>
                  <a:schemeClr val="accent1">
                    <a:lumMod val="75000"/>
                  </a:schemeClr>
                </a:solidFill>
              </a:rPr>
              <a:t>Effective</a:t>
            </a:r>
            <a:r>
              <a:rPr lang="es-ES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s-ES" sz="2000" b="1" dirty="0" err="1">
                <a:solidFill>
                  <a:schemeClr val="accent1">
                    <a:lumMod val="75000"/>
                  </a:schemeClr>
                </a:solidFill>
              </a:rPr>
              <a:t>D</a:t>
            </a:r>
            <a:r>
              <a:rPr lang="es-ES" sz="2000" b="1" dirty="0" err="1" smtClean="0">
                <a:solidFill>
                  <a:schemeClr val="accent1">
                    <a:lumMod val="75000"/>
                  </a:schemeClr>
                </a:solidFill>
              </a:rPr>
              <a:t>ose</a:t>
            </a:r>
            <a:r>
              <a:rPr lang="es-ES" sz="2000" b="1" dirty="0" smtClean="0">
                <a:solidFill>
                  <a:schemeClr val="accent1">
                    <a:lumMod val="75000"/>
                  </a:schemeClr>
                </a:solidFill>
              </a:rPr>
              <a:t> (</a:t>
            </a:r>
            <a:r>
              <a:rPr lang="es-ES" sz="2000" b="1" dirty="0" err="1" smtClean="0">
                <a:solidFill>
                  <a:schemeClr val="accent1">
                    <a:lumMod val="75000"/>
                  </a:schemeClr>
                </a:solidFill>
              </a:rPr>
              <a:t>long</a:t>
            </a:r>
            <a:r>
              <a:rPr lang="es-ES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s-ES" sz="2000" b="1" dirty="0" err="1" smtClean="0">
                <a:solidFill>
                  <a:schemeClr val="accent1">
                    <a:lumMod val="75000"/>
                  </a:schemeClr>
                </a:solidFill>
              </a:rPr>
              <a:t>term</a:t>
            </a:r>
            <a:r>
              <a:rPr lang="es-ES" sz="2000" b="1" dirty="0" smtClean="0">
                <a:solidFill>
                  <a:schemeClr val="accent1">
                    <a:lumMod val="75000"/>
                  </a:schemeClr>
                </a:solidFill>
              </a:rPr>
              <a:t>) [</a:t>
            </a:r>
            <a:r>
              <a:rPr lang="es-ES" sz="2000" b="1" dirty="0" err="1" smtClean="0">
                <a:solidFill>
                  <a:schemeClr val="accent1">
                    <a:lumMod val="75000"/>
                  </a:schemeClr>
                </a:solidFill>
              </a:rPr>
              <a:t>mSv</a:t>
            </a:r>
            <a:r>
              <a:rPr lang="es-ES" sz="2000" b="1" dirty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</p:txBody>
      </p:sp>
      <p:cxnSp>
        <p:nvCxnSpPr>
          <p:cNvPr id="9" name="Conector recto de flecha 14"/>
          <p:cNvCxnSpPr>
            <a:stCxn id="11" idx="1"/>
          </p:cNvCxnSpPr>
          <p:nvPr/>
        </p:nvCxnSpPr>
        <p:spPr bwMode="auto">
          <a:xfrm flipH="1" flipV="1">
            <a:off x="1817225" y="3275635"/>
            <a:ext cx="4030992" cy="616571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CuadroTexto 5"/>
          <p:cNvSpPr txBox="1"/>
          <p:nvPr/>
        </p:nvSpPr>
        <p:spPr>
          <a:xfrm>
            <a:off x="5848217" y="3476707"/>
            <a:ext cx="1318680" cy="830997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s-ES" sz="1600" dirty="0" smtClean="0">
                <a:latin typeface="+mn-lt"/>
              </a:rPr>
              <a:t>≥ 100 </a:t>
            </a:r>
            <a:r>
              <a:rPr lang="es-ES" sz="1600" dirty="0" err="1" smtClean="0">
                <a:latin typeface="+mn-lt"/>
              </a:rPr>
              <a:t>mSv</a:t>
            </a:r>
            <a:endParaRPr lang="es-ES" sz="1600" dirty="0" smtClean="0">
              <a:latin typeface="+mn-lt"/>
            </a:endParaRPr>
          </a:p>
          <a:p>
            <a:r>
              <a:rPr lang="es-ES" sz="1600" dirty="0" err="1" smtClean="0">
                <a:latin typeface="+mn-lt"/>
              </a:rPr>
              <a:t>PermanentRelocation</a:t>
            </a:r>
            <a:endParaRPr lang="es-ES" sz="1600" dirty="0">
              <a:latin typeface="+mn-lt"/>
            </a:endParaRPr>
          </a:p>
        </p:txBody>
      </p:sp>
      <p:sp>
        <p:nvSpPr>
          <p:cNvPr id="14" name="CuadroTexto 18"/>
          <p:cNvSpPr txBox="1"/>
          <p:nvPr/>
        </p:nvSpPr>
        <p:spPr>
          <a:xfrm>
            <a:off x="5799558" y="2554229"/>
            <a:ext cx="1492493" cy="830997"/>
          </a:xfrm>
          <a:prstGeom prst="rect">
            <a:avLst/>
          </a:prstGeom>
          <a:noFill/>
          <a:ln w="25400">
            <a:solidFill>
              <a:srgbClr val="F2B8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600" dirty="0" smtClean="0">
                <a:latin typeface="+mn-lt"/>
              </a:rPr>
              <a:t>20 - 100 </a:t>
            </a:r>
            <a:r>
              <a:rPr lang="es-ES" sz="1600" dirty="0" err="1" smtClean="0">
                <a:latin typeface="+mn-lt"/>
              </a:rPr>
              <a:t>mSv</a:t>
            </a:r>
            <a:endParaRPr lang="es-ES" sz="1600" dirty="0" smtClean="0">
              <a:latin typeface="+mn-lt"/>
            </a:endParaRPr>
          </a:p>
          <a:p>
            <a:r>
              <a:rPr lang="es-ES" sz="1600" dirty="0" err="1" smtClean="0">
                <a:latin typeface="+mn-lt"/>
              </a:rPr>
              <a:t>Restriction</a:t>
            </a:r>
            <a:r>
              <a:rPr lang="es-ES" sz="1600" dirty="0" smtClean="0">
                <a:latin typeface="+mn-lt"/>
              </a:rPr>
              <a:t> of use</a:t>
            </a:r>
            <a:endParaRPr lang="es-ES" sz="1600" dirty="0">
              <a:latin typeface="+mn-lt"/>
            </a:endParaRPr>
          </a:p>
        </p:txBody>
      </p:sp>
      <p:cxnSp>
        <p:nvCxnSpPr>
          <p:cNvPr id="15" name="Conector recto de flecha 15"/>
          <p:cNvCxnSpPr>
            <a:stCxn id="14" idx="1"/>
          </p:cNvCxnSpPr>
          <p:nvPr/>
        </p:nvCxnSpPr>
        <p:spPr bwMode="auto">
          <a:xfrm flipH="1" flipV="1">
            <a:off x="2662468" y="2195814"/>
            <a:ext cx="3137090" cy="773914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rgbClr val="FF993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Conector recto de flecha 16"/>
          <p:cNvCxnSpPr>
            <a:stCxn id="14" idx="1"/>
          </p:cNvCxnSpPr>
          <p:nvPr/>
        </p:nvCxnSpPr>
        <p:spPr bwMode="auto">
          <a:xfrm flipH="1" flipV="1">
            <a:off x="2933700" y="2499361"/>
            <a:ext cx="2865858" cy="470367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rgbClr val="FF993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Conector recto de flecha 17"/>
          <p:cNvCxnSpPr>
            <a:stCxn id="14" idx="1"/>
          </p:cNvCxnSpPr>
          <p:nvPr/>
        </p:nvCxnSpPr>
        <p:spPr bwMode="auto">
          <a:xfrm flipH="1">
            <a:off x="2411489" y="2969728"/>
            <a:ext cx="3388069" cy="16251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rgbClr val="FF993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35 CuadroTexto"/>
          <p:cNvSpPr txBox="1"/>
          <p:nvPr/>
        </p:nvSpPr>
        <p:spPr>
          <a:xfrm>
            <a:off x="7538206" y="3036232"/>
            <a:ext cx="1551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 smtClean="0">
                <a:solidFill>
                  <a:schemeClr val="accent2"/>
                </a:solidFill>
              </a:rPr>
              <a:t>Emergency</a:t>
            </a:r>
            <a:r>
              <a:rPr lang="es-ES" sz="1600" dirty="0" smtClean="0">
                <a:solidFill>
                  <a:schemeClr val="accent2"/>
                </a:solidFill>
              </a:rPr>
              <a:t> </a:t>
            </a:r>
            <a:r>
              <a:rPr lang="es-ES" sz="1600" dirty="0" err="1" smtClean="0">
                <a:solidFill>
                  <a:schemeClr val="accent2"/>
                </a:solidFill>
              </a:rPr>
              <a:t>exposure</a:t>
            </a:r>
            <a:endParaRPr lang="es-ES" sz="1600" dirty="0" smtClean="0">
              <a:solidFill>
                <a:schemeClr val="accent2"/>
              </a:solidFill>
            </a:endParaRPr>
          </a:p>
          <a:p>
            <a:r>
              <a:rPr lang="es-ES" sz="1600" dirty="0" err="1" smtClean="0">
                <a:solidFill>
                  <a:schemeClr val="accent2"/>
                </a:solidFill>
              </a:rPr>
              <a:t>situations</a:t>
            </a:r>
            <a:endParaRPr lang="es-ES" sz="1600" dirty="0">
              <a:solidFill>
                <a:schemeClr val="accent2"/>
              </a:solidFill>
            </a:endParaRPr>
          </a:p>
        </p:txBody>
      </p:sp>
      <p:sp>
        <p:nvSpPr>
          <p:cNvPr id="48" name="47 Cerrar llave"/>
          <p:cNvSpPr/>
          <p:nvPr/>
        </p:nvSpPr>
        <p:spPr bwMode="auto">
          <a:xfrm>
            <a:off x="7345680" y="2567940"/>
            <a:ext cx="144780" cy="1737360"/>
          </a:xfrm>
          <a:prstGeom prst="rightBrace">
            <a:avLst/>
          </a:prstGeom>
          <a:noFill/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2" name="51 CuadroTexto"/>
          <p:cNvSpPr txBox="1"/>
          <p:nvPr/>
        </p:nvSpPr>
        <p:spPr>
          <a:xfrm>
            <a:off x="7530587" y="1725592"/>
            <a:ext cx="1217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B050"/>
                </a:solidFill>
              </a:rPr>
              <a:t>Existing exposure </a:t>
            </a:r>
            <a:r>
              <a:rPr lang="en-US" sz="1600" dirty="0">
                <a:solidFill>
                  <a:srgbClr val="00B050"/>
                </a:solidFill>
              </a:rPr>
              <a:t>situations</a:t>
            </a:r>
            <a:endParaRPr lang="es-ES" sz="1600" dirty="0">
              <a:solidFill>
                <a:srgbClr val="00B050"/>
              </a:solidFill>
            </a:endParaRPr>
          </a:p>
        </p:txBody>
      </p:sp>
      <p:cxnSp>
        <p:nvCxnSpPr>
          <p:cNvPr id="54" name="53 Conector recto de flecha"/>
          <p:cNvCxnSpPr>
            <a:stCxn id="52" idx="1"/>
          </p:cNvCxnSpPr>
          <p:nvPr/>
        </p:nvCxnSpPr>
        <p:spPr bwMode="auto">
          <a:xfrm flipH="1">
            <a:off x="3200400" y="2141091"/>
            <a:ext cx="4330187" cy="320169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" name="55 Conector recto de flecha"/>
          <p:cNvCxnSpPr>
            <a:stCxn id="52" idx="1"/>
          </p:cNvCxnSpPr>
          <p:nvPr/>
        </p:nvCxnSpPr>
        <p:spPr bwMode="auto">
          <a:xfrm flipH="1">
            <a:off x="3162300" y="2141091"/>
            <a:ext cx="4368287" cy="76329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6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282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Land</a:t>
            </a:r>
            <a:r>
              <a:rPr lang="es-ES" dirty="0" smtClean="0"/>
              <a:t> uses </a:t>
            </a:r>
            <a:r>
              <a:rPr lang="es-ES" dirty="0" err="1" smtClean="0"/>
              <a:t>affected</a:t>
            </a: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563402" y="6496050"/>
            <a:ext cx="2771274" cy="361950"/>
          </a:xfrm>
        </p:spPr>
        <p:txBody>
          <a:bodyPr/>
          <a:lstStyle/>
          <a:p>
            <a:r>
              <a:rPr lang="en-US" sz="900" dirty="0" smtClean="0"/>
              <a:t>CONFIDENCE Final Dissemination Workshop  02 - 05 December 2019. Bratislava, Slovakia </a:t>
            </a:r>
            <a:endParaRPr lang="en-US" sz="700" dirty="0"/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" y="3015357"/>
            <a:ext cx="4464242" cy="3156843"/>
          </a:xfrm>
          <a:prstGeom prst="rect">
            <a:avLst/>
          </a:prstGeom>
        </p:spPr>
      </p:pic>
      <p:sp>
        <p:nvSpPr>
          <p:cNvPr id="17" name="6 Rectángulo">
            <a:extLst>
              <a:ext uri="{FF2B5EF4-FFF2-40B4-BE49-F238E27FC236}">
                <a16:creationId xmlns:a16="http://schemas.microsoft.com/office/drawing/2014/main" id="{39E3F772-949F-4A86-BFC3-FCD2DD0A2B54}"/>
              </a:ext>
            </a:extLst>
          </p:cNvPr>
          <p:cNvSpPr/>
          <p:nvPr/>
        </p:nvSpPr>
        <p:spPr>
          <a:xfrm>
            <a:off x="247664" y="2641354"/>
            <a:ext cx="28841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s-ES" sz="1600" b="1" dirty="0">
                <a:solidFill>
                  <a:schemeClr val="tx1"/>
                </a:solidFill>
                <a:latin typeface="+mn-lt"/>
              </a:rPr>
              <a:t>CORINE LAND COVER 2012</a:t>
            </a:r>
          </a:p>
        </p:txBody>
      </p:sp>
      <p:pic>
        <p:nvPicPr>
          <p:cNvPr id="18" name="5 Marcador de contenid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658" y="3924301"/>
            <a:ext cx="3168086" cy="2240280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84" y="1325563"/>
            <a:ext cx="5569209" cy="2232977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  <a:effectLst/>
        </p:spPr>
      </p:pic>
      <p:sp>
        <p:nvSpPr>
          <p:cNvPr id="3" name="2 Elipse"/>
          <p:cNvSpPr/>
          <p:nvPr/>
        </p:nvSpPr>
        <p:spPr bwMode="auto">
          <a:xfrm>
            <a:off x="6156960" y="2849880"/>
            <a:ext cx="1394460" cy="274320"/>
          </a:xfrm>
          <a:prstGeom prst="ellipse">
            <a:avLst/>
          </a:prstGeom>
          <a:noFill/>
          <a:ln w="158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22" name="21 Elipse"/>
          <p:cNvSpPr/>
          <p:nvPr/>
        </p:nvSpPr>
        <p:spPr bwMode="auto">
          <a:xfrm>
            <a:off x="6172200" y="2377440"/>
            <a:ext cx="1394460" cy="274320"/>
          </a:xfrm>
          <a:prstGeom prst="ellipse">
            <a:avLst/>
          </a:prstGeom>
          <a:noFill/>
          <a:ln w="158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23" name="22 Elipse"/>
          <p:cNvSpPr/>
          <p:nvPr/>
        </p:nvSpPr>
        <p:spPr bwMode="auto">
          <a:xfrm>
            <a:off x="6141720" y="1912620"/>
            <a:ext cx="1394460" cy="274320"/>
          </a:xfrm>
          <a:prstGeom prst="ellipse">
            <a:avLst/>
          </a:prstGeom>
          <a:noFill/>
          <a:ln w="158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3587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es-ES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304800" y="17145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Urban</a:t>
            </a:r>
            <a:r>
              <a:rPr lang="es-ES" dirty="0" smtClean="0"/>
              <a:t> </a:t>
            </a:r>
            <a:r>
              <a:rPr lang="es-ES" dirty="0" err="1" smtClean="0"/>
              <a:t>area</a:t>
            </a:r>
            <a:endParaRPr lang="es-ES" dirty="0"/>
          </a:p>
        </p:txBody>
      </p:sp>
      <p:cxnSp>
        <p:nvCxnSpPr>
          <p:cNvPr id="25" name="24 Conector recto de flecha"/>
          <p:cNvCxnSpPr>
            <a:stCxn id="20" idx="2"/>
          </p:cNvCxnSpPr>
          <p:nvPr/>
        </p:nvCxnSpPr>
        <p:spPr bwMode="auto">
          <a:xfrm>
            <a:off x="974214" y="2083832"/>
            <a:ext cx="1022226" cy="1596628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27 CuadroTexto"/>
          <p:cNvSpPr txBox="1"/>
          <p:nvPr/>
        </p:nvSpPr>
        <p:spPr>
          <a:xfrm>
            <a:off x="1828800" y="134874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Grass</a:t>
            </a:r>
            <a:r>
              <a:rPr lang="es-ES" dirty="0" smtClean="0"/>
              <a:t> </a:t>
            </a:r>
            <a:r>
              <a:rPr lang="es-ES" dirty="0" err="1" smtClean="0"/>
              <a:t>area</a:t>
            </a:r>
            <a:endParaRPr lang="es-ES" dirty="0"/>
          </a:p>
        </p:txBody>
      </p:sp>
      <p:cxnSp>
        <p:nvCxnSpPr>
          <p:cNvPr id="27" name="26 Conector recto de flecha"/>
          <p:cNvCxnSpPr>
            <a:stCxn id="28" idx="2"/>
          </p:cNvCxnSpPr>
          <p:nvPr/>
        </p:nvCxnSpPr>
        <p:spPr bwMode="auto">
          <a:xfrm flipH="1">
            <a:off x="2346960" y="1718072"/>
            <a:ext cx="144842" cy="1985248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Marcador de número de diapos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7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911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Summary</a:t>
            </a:r>
            <a:r>
              <a:rPr lang="es-ES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situation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Zones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an</a:t>
            </a:r>
            <a:r>
              <a:rPr lang="es-ES" dirty="0" smtClean="0"/>
              <a:t> </a:t>
            </a:r>
            <a:r>
              <a:rPr lang="es-ES" dirty="0" err="1" smtClean="0"/>
              <a:t>emergency</a:t>
            </a:r>
            <a:r>
              <a:rPr lang="es-ES" dirty="0" smtClean="0"/>
              <a:t> </a:t>
            </a:r>
            <a:r>
              <a:rPr lang="es-ES" dirty="0" err="1" smtClean="0"/>
              <a:t>exposure</a:t>
            </a:r>
            <a:r>
              <a:rPr lang="es-ES" dirty="0" smtClean="0"/>
              <a:t> </a:t>
            </a:r>
            <a:r>
              <a:rPr lang="es-ES" dirty="0" err="1" smtClean="0"/>
              <a:t>situation</a:t>
            </a:r>
            <a:r>
              <a:rPr lang="es-ES" dirty="0" smtClean="0"/>
              <a:t>:</a:t>
            </a:r>
          </a:p>
          <a:p>
            <a:pPr lvl="1"/>
            <a:r>
              <a:rPr lang="es-ES" dirty="0" err="1" smtClean="0"/>
              <a:t>Zone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a </a:t>
            </a:r>
            <a:r>
              <a:rPr lang="es-ES" dirty="0" err="1" smtClean="0"/>
              <a:t>permanent</a:t>
            </a:r>
            <a:r>
              <a:rPr lang="es-ES" dirty="0" smtClean="0"/>
              <a:t> </a:t>
            </a:r>
            <a:r>
              <a:rPr lang="es-ES" dirty="0" err="1" smtClean="0"/>
              <a:t>relocation</a:t>
            </a:r>
            <a:r>
              <a:rPr lang="es-ES" dirty="0" smtClean="0"/>
              <a:t> (</a:t>
            </a:r>
            <a:r>
              <a:rPr lang="es-ES" dirty="0" err="1" smtClean="0"/>
              <a:t>Tot</a:t>
            </a:r>
            <a:r>
              <a:rPr lang="es-ES" dirty="0" smtClean="0"/>
              <a:t> </a:t>
            </a:r>
            <a:r>
              <a:rPr lang="es-ES" dirty="0" err="1" smtClean="0"/>
              <a:t>Eff</a:t>
            </a:r>
            <a:r>
              <a:rPr lang="es-ES" dirty="0" smtClean="0"/>
              <a:t> </a:t>
            </a:r>
            <a:r>
              <a:rPr lang="es-ES" dirty="0" err="1" smtClean="0"/>
              <a:t>Dose</a:t>
            </a:r>
            <a:r>
              <a:rPr lang="es-ES" dirty="0" smtClean="0"/>
              <a:t> 1y ≥ 100 </a:t>
            </a:r>
            <a:r>
              <a:rPr lang="es-ES" dirty="0" err="1" smtClean="0"/>
              <a:t>mSv</a:t>
            </a:r>
            <a:r>
              <a:rPr lang="es-ES" dirty="0" smtClean="0"/>
              <a:t>)</a:t>
            </a:r>
          </a:p>
          <a:p>
            <a:pPr lvl="1"/>
            <a:r>
              <a:rPr lang="es-ES" dirty="0" err="1" smtClean="0"/>
              <a:t>Zone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some</a:t>
            </a:r>
            <a:r>
              <a:rPr lang="es-ES" dirty="0" smtClean="0"/>
              <a:t> </a:t>
            </a:r>
            <a:r>
              <a:rPr lang="es-ES" dirty="0" err="1" smtClean="0"/>
              <a:t>type</a:t>
            </a:r>
            <a:r>
              <a:rPr lang="es-ES" dirty="0" smtClean="0"/>
              <a:t> of </a:t>
            </a:r>
            <a:r>
              <a:rPr lang="es-ES" dirty="0" err="1" smtClean="0"/>
              <a:t>restriction</a:t>
            </a:r>
            <a:r>
              <a:rPr lang="es-ES" dirty="0" smtClean="0"/>
              <a:t> of use (20 </a:t>
            </a:r>
            <a:r>
              <a:rPr lang="es-ES" dirty="0" err="1" smtClean="0"/>
              <a:t>mSv</a:t>
            </a:r>
            <a:r>
              <a:rPr lang="es-ES" dirty="0" smtClean="0"/>
              <a:t> ≥ </a:t>
            </a:r>
            <a:r>
              <a:rPr lang="es-ES" dirty="0" err="1" smtClean="0"/>
              <a:t>Tot</a:t>
            </a:r>
            <a:r>
              <a:rPr lang="es-ES" dirty="0" smtClean="0"/>
              <a:t> </a:t>
            </a:r>
            <a:r>
              <a:rPr lang="es-ES" dirty="0" err="1" smtClean="0"/>
              <a:t>Eff</a:t>
            </a:r>
            <a:r>
              <a:rPr lang="es-ES" dirty="0" smtClean="0"/>
              <a:t> </a:t>
            </a:r>
            <a:r>
              <a:rPr lang="es-ES" dirty="0" err="1" smtClean="0"/>
              <a:t>Dose</a:t>
            </a:r>
            <a:r>
              <a:rPr lang="es-ES" dirty="0" smtClean="0"/>
              <a:t> 1 y ≥ 100 </a:t>
            </a:r>
            <a:r>
              <a:rPr lang="es-ES" dirty="0" err="1" smtClean="0"/>
              <a:t>mSv</a:t>
            </a:r>
            <a:r>
              <a:rPr lang="es-ES" dirty="0" smtClean="0"/>
              <a:t>)</a:t>
            </a:r>
          </a:p>
          <a:p>
            <a:pPr marL="583193" lvl="2" indent="0">
              <a:buNone/>
            </a:pPr>
            <a:r>
              <a:rPr lang="es-ES" dirty="0" err="1" smtClean="0">
                <a:latin typeface="+mn-lt"/>
              </a:rPr>
              <a:t>Actions</a:t>
            </a:r>
            <a:r>
              <a:rPr lang="es-ES" dirty="0" smtClean="0">
                <a:latin typeface="+mn-lt"/>
              </a:rPr>
              <a:t> to reduce </a:t>
            </a:r>
            <a:r>
              <a:rPr lang="es-ES" dirty="0" err="1" smtClean="0">
                <a:latin typeface="+mn-lt"/>
              </a:rPr>
              <a:t>the</a:t>
            </a:r>
            <a:r>
              <a:rPr lang="es-ES" dirty="0" smtClean="0">
                <a:latin typeface="+mn-lt"/>
              </a:rPr>
              <a:t> </a:t>
            </a:r>
            <a:r>
              <a:rPr lang="es-ES" dirty="0" err="1" smtClean="0">
                <a:latin typeface="+mn-lt"/>
              </a:rPr>
              <a:t>effective</a:t>
            </a:r>
            <a:r>
              <a:rPr lang="es-ES" dirty="0" smtClean="0">
                <a:latin typeface="+mn-lt"/>
              </a:rPr>
              <a:t> </a:t>
            </a:r>
            <a:r>
              <a:rPr lang="es-ES" dirty="0" err="1" smtClean="0">
                <a:latin typeface="+mn-lt"/>
              </a:rPr>
              <a:t>dose</a:t>
            </a:r>
            <a:r>
              <a:rPr lang="es-ES" dirty="0" smtClean="0">
                <a:latin typeface="+mn-lt"/>
              </a:rPr>
              <a:t> to ≤ 20 </a:t>
            </a:r>
            <a:r>
              <a:rPr lang="es-ES" dirty="0" err="1" smtClean="0">
                <a:latin typeface="+mn-lt"/>
              </a:rPr>
              <a:t>mSv</a:t>
            </a:r>
            <a:endParaRPr lang="es-ES" dirty="0" smtClean="0">
              <a:latin typeface="+mn-lt"/>
            </a:endParaRPr>
          </a:p>
          <a:p>
            <a:pPr marL="583193" lvl="2" indent="0">
              <a:buNone/>
            </a:pPr>
            <a:endParaRPr lang="es-ES" dirty="0" smtClean="0">
              <a:latin typeface="+mn-lt"/>
            </a:endParaRPr>
          </a:p>
          <a:p>
            <a:r>
              <a:rPr lang="es-ES" dirty="0" err="1" smtClean="0"/>
              <a:t>Zone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</a:t>
            </a:r>
            <a:r>
              <a:rPr lang="es-ES" dirty="0" err="1" smtClean="0"/>
              <a:t>an</a:t>
            </a:r>
            <a:r>
              <a:rPr lang="es-ES" dirty="0" smtClean="0"/>
              <a:t> </a:t>
            </a:r>
            <a:r>
              <a:rPr lang="es-ES" dirty="0" err="1" smtClean="0"/>
              <a:t>existing</a:t>
            </a:r>
            <a:r>
              <a:rPr lang="es-ES" dirty="0" smtClean="0"/>
              <a:t> </a:t>
            </a:r>
            <a:r>
              <a:rPr lang="es-ES" dirty="0" err="1" smtClean="0"/>
              <a:t>exposure</a:t>
            </a:r>
            <a:r>
              <a:rPr lang="es-ES" dirty="0"/>
              <a:t> </a:t>
            </a:r>
            <a:r>
              <a:rPr lang="es-ES" dirty="0" err="1" smtClean="0"/>
              <a:t>situation</a:t>
            </a:r>
            <a:r>
              <a:rPr lang="es-ES" dirty="0" smtClean="0"/>
              <a:t> (1 </a:t>
            </a:r>
            <a:r>
              <a:rPr lang="es-ES" dirty="0" err="1"/>
              <a:t>mSv</a:t>
            </a:r>
            <a:r>
              <a:rPr lang="es-ES" dirty="0"/>
              <a:t> ≥ </a:t>
            </a:r>
            <a:r>
              <a:rPr lang="es-ES" dirty="0" err="1"/>
              <a:t>Tot</a:t>
            </a:r>
            <a:r>
              <a:rPr lang="es-ES" dirty="0"/>
              <a:t> </a:t>
            </a:r>
            <a:r>
              <a:rPr lang="es-ES" dirty="0" err="1"/>
              <a:t>Eff</a:t>
            </a:r>
            <a:r>
              <a:rPr lang="es-ES" dirty="0"/>
              <a:t> </a:t>
            </a:r>
            <a:r>
              <a:rPr lang="es-ES" dirty="0" err="1"/>
              <a:t>Dose</a:t>
            </a:r>
            <a:r>
              <a:rPr lang="es-ES" dirty="0"/>
              <a:t> 1 y ≥ </a:t>
            </a:r>
            <a:r>
              <a:rPr lang="es-ES" dirty="0" smtClean="0"/>
              <a:t>20 </a:t>
            </a:r>
            <a:r>
              <a:rPr lang="es-ES" dirty="0" err="1"/>
              <a:t>mSv</a:t>
            </a:r>
            <a:r>
              <a:rPr lang="es-ES" dirty="0" smtClean="0"/>
              <a:t>)</a:t>
            </a:r>
          </a:p>
          <a:p>
            <a:pPr lvl="1"/>
            <a:r>
              <a:rPr lang="es-ES" dirty="0" err="1" smtClean="0"/>
              <a:t>Planning</a:t>
            </a:r>
            <a:r>
              <a:rPr lang="es-ES" dirty="0" smtClean="0"/>
              <a:t> </a:t>
            </a:r>
            <a:r>
              <a:rPr lang="es-ES" dirty="0" err="1" smtClean="0"/>
              <a:t>optimised</a:t>
            </a:r>
            <a:r>
              <a:rPr lang="es-ES" dirty="0" smtClean="0"/>
              <a:t> </a:t>
            </a:r>
            <a:r>
              <a:rPr lang="es-ES" dirty="0" err="1" smtClean="0"/>
              <a:t>strategies</a:t>
            </a:r>
            <a:r>
              <a:rPr lang="es-ES" dirty="0" smtClean="0"/>
              <a:t> to </a:t>
            </a:r>
            <a:r>
              <a:rPr lang="es-ES" dirty="0" err="1" smtClean="0"/>
              <a:t>recover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living </a:t>
            </a:r>
            <a:r>
              <a:rPr lang="es-ES" dirty="0" err="1" smtClean="0"/>
              <a:t>conditions</a:t>
            </a:r>
            <a:r>
              <a:rPr lang="es-ES" dirty="0" smtClean="0"/>
              <a:t> as </a:t>
            </a:r>
            <a:r>
              <a:rPr lang="es-ES" dirty="0" err="1" smtClean="0"/>
              <a:t>soon</a:t>
            </a:r>
            <a:r>
              <a:rPr lang="es-ES" dirty="0" smtClean="0"/>
              <a:t> as posible</a:t>
            </a:r>
          </a:p>
          <a:p>
            <a:pPr marL="38880" indent="0">
              <a:buNone/>
            </a:pPr>
            <a:endParaRPr lang="es-ES" dirty="0"/>
          </a:p>
          <a:p>
            <a:pPr marL="38880" indent="0">
              <a:buNone/>
            </a:pP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purposes</a:t>
            </a:r>
            <a:r>
              <a:rPr lang="es-ES" dirty="0" smtClean="0"/>
              <a:t> of </a:t>
            </a:r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demonstration</a:t>
            </a:r>
            <a:r>
              <a:rPr lang="es-ES" dirty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following</a:t>
            </a:r>
            <a:r>
              <a:rPr lang="es-ES" dirty="0" smtClean="0"/>
              <a:t> áreas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zone</a:t>
            </a:r>
            <a:r>
              <a:rPr lang="es-ES" dirty="0" smtClean="0"/>
              <a:t> </a:t>
            </a:r>
            <a:r>
              <a:rPr lang="es-ES" dirty="0" err="1" smtClean="0"/>
              <a:t>heavily</a:t>
            </a:r>
            <a:r>
              <a:rPr lang="es-ES" dirty="0" smtClean="0"/>
              <a:t> </a:t>
            </a:r>
            <a:r>
              <a:rPr lang="es-ES" dirty="0" err="1" smtClean="0"/>
              <a:t>contaminated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been</a:t>
            </a:r>
            <a:r>
              <a:rPr lang="es-ES" dirty="0" smtClean="0"/>
              <a:t> </a:t>
            </a:r>
            <a:r>
              <a:rPr lang="es-ES" dirty="0" err="1" smtClean="0"/>
              <a:t>selected</a:t>
            </a:r>
            <a:r>
              <a:rPr lang="es-ES" dirty="0" smtClean="0"/>
              <a:t>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s-ES" dirty="0" err="1" smtClean="0"/>
              <a:t>An</a:t>
            </a:r>
            <a:r>
              <a:rPr lang="es-ES" dirty="0" smtClean="0"/>
              <a:t> </a:t>
            </a:r>
            <a:r>
              <a:rPr lang="es-ES" dirty="0" err="1" smtClean="0">
                <a:solidFill>
                  <a:srgbClr val="FF0000"/>
                </a:solidFill>
              </a:rPr>
              <a:t>urban</a:t>
            </a:r>
            <a:r>
              <a:rPr lang="es-ES" dirty="0" smtClean="0">
                <a:solidFill>
                  <a:srgbClr val="FF0000"/>
                </a:solidFill>
              </a:rPr>
              <a:t> </a:t>
            </a:r>
            <a:r>
              <a:rPr lang="es-ES" dirty="0" err="1" smtClean="0">
                <a:solidFill>
                  <a:srgbClr val="FF0000"/>
                </a:solidFill>
              </a:rPr>
              <a:t>area</a:t>
            </a:r>
            <a:r>
              <a:rPr lang="es-ES" dirty="0" smtClean="0"/>
              <a:t> </a:t>
            </a:r>
            <a:r>
              <a:rPr lang="es-ES" dirty="0" err="1" smtClean="0"/>
              <a:t>situated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most</a:t>
            </a:r>
            <a:r>
              <a:rPr lang="es-ES" dirty="0" smtClean="0"/>
              <a:t> </a:t>
            </a:r>
            <a:r>
              <a:rPr lang="es-ES" dirty="0" err="1" smtClean="0"/>
              <a:t>populated</a:t>
            </a:r>
            <a:r>
              <a:rPr lang="es-ES" dirty="0" smtClean="0"/>
              <a:t> </a:t>
            </a:r>
            <a:r>
              <a:rPr lang="es-ES" dirty="0" err="1" smtClean="0"/>
              <a:t>zone</a:t>
            </a:r>
            <a:r>
              <a:rPr lang="es-ES" dirty="0" smtClean="0"/>
              <a:t> and </a:t>
            </a:r>
            <a:r>
              <a:rPr lang="es-ES" dirty="0" err="1" smtClean="0"/>
              <a:t>with</a:t>
            </a:r>
            <a:r>
              <a:rPr lang="es-ES" dirty="0" smtClean="0"/>
              <a:t> a </a:t>
            </a:r>
            <a:r>
              <a:rPr lang="es-ES" dirty="0" err="1" smtClean="0"/>
              <a:t>projected</a:t>
            </a:r>
            <a:r>
              <a:rPr lang="es-ES" dirty="0" smtClean="0"/>
              <a:t> </a:t>
            </a:r>
            <a:r>
              <a:rPr lang="es-ES" dirty="0" err="1" smtClean="0"/>
              <a:t>dose</a:t>
            </a:r>
            <a:r>
              <a:rPr lang="es-ES" dirty="0"/>
              <a:t> </a:t>
            </a:r>
            <a:r>
              <a:rPr lang="es-ES" dirty="0" smtClean="0"/>
              <a:t>at 1 </a:t>
            </a:r>
            <a:r>
              <a:rPr lang="es-ES" dirty="0" err="1" smtClean="0"/>
              <a:t>year</a:t>
            </a:r>
            <a:r>
              <a:rPr lang="es-ES" dirty="0" smtClean="0"/>
              <a:t> </a:t>
            </a:r>
            <a:r>
              <a:rPr lang="es-ES" dirty="0" err="1" smtClean="0"/>
              <a:t>after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deposition</a:t>
            </a:r>
            <a:r>
              <a:rPr lang="es-ES" dirty="0" smtClean="0"/>
              <a:t> </a:t>
            </a:r>
            <a:r>
              <a:rPr lang="es-ES" dirty="0" smtClean="0">
                <a:sym typeface="Symbol" panose="05050102010706020507" pitchFamily="18" charset="2"/>
              </a:rPr>
              <a:t></a:t>
            </a:r>
            <a:r>
              <a:rPr lang="es-ES" dirty="0" smtClean="0"/>
              <a:t> 20mSv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>
                <a:solidFill>
                  <a:srgbClr val="00B050"/>
                </a:solidFill>
              </a:rPr>
              <a:t>meadow</a:t>
            </a:r>
            <a:r>
              <a:rPr lang="es-ES" dirty="0" smtClean="0">
                <a:solidFill>
                  <a:srgbClr val="00B050"/>
                </a:solidFill>
              </a:rPr>
              <a:t> </a:t>
            </a:r>
            <a:r>
              <a:rPr lang="es-ES" dirty="0" err="1" smtClean="0">
                <a:solidFill>
                  <a:srgbClr val="00B050"/>
                </a:solidFill>
              </a:rPr>
              <a:t>areas</a:t>
            </a:r>
            <a:r>
              <a:rPr lang="es-ES" dirty="0" smtClean="0">
                <a:solidFill>
                  <a:srgbClr val="00B050"/>
                </a:solidFill>
              </a:rPr>
              <a:t> </a:t>
            </a:r>
            <a:r>
              <a:rPr lang="es-ES" dirty="0"/>
              <a:t>at </a:t>
            </a:r>
            <a:r>
              <a:rPr lang="es-ES" dirty="0" err="1" smtClean="0"/>
              <a:t>the</a:t>
            </a:r>
            <a:r>
              <a:rPr lang="es-ES" dirty="0" smtClean="0"/>
              <a:t> North </a:t>
            </a:r>
            <a:r>
              <a:rPr lang="es-ES" dirty="0"/>
              <a:t>of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 smtClean="0"/>
              <a:t>zone</a:t>
            </a:r>
            <a:r>
              <a:rPr lang="es-ES" dirty="0" smtClean="0"/>
              <a:t> </a:t>
            </a:r>
            <a:r>
              <a:rPr lang="es-ES" dirty="0" err="1" smtClean="0"/>
              <a:t>where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situate</a:t>
            </a:r>
            <a:r>
              <a:rPr lang="es-ES" dirty="0" smtClean="0"/>
              <a:t> </a:t>
            </a:r>
            <a:r>
              <a:rPr lang="es-ES" dirty="0" err="1" smtClean="0"/>
              <a:t>an</a:t>
            </a:r>
            <a:r>
              <a:rPr lang="es-ES" dirty="0" smtClean="0"/>
              <a:t> </a:t>
            </a:r>
            <a:r>
              <a:rPr lang="es-ES" dirty="0" err="1" smtClean="0"/>
              <a:t>agricultural</a:t>
            </a:r>
            <a:r>
              <a:rPr lang="es-ES" dirty="0" smtClean="0"/>
              <a:t> </a:t>
            </a:r>
            <a:r>
              <a:rPr lang="es-ES" dirty="0" err="1" smtClean="0"/>
              <a:t>system</a:t>
            </a:r>
            <a:r>
              <a:rPr lang="es-ES" dirty="0" smtClean="0"/>
              <a:t> pasture-</a:t>
            </a:r>
            <a:r>
              <a:rPr lang="es-ES" dirty="0" err="1" smtClean="0"/>
              <a:t>cow</a:t>
            </a:r>
            <a:r>
              <a:rPr lang="es-ES" dirty="0" smtClean="0"/>
              <a:t> </a:t>
            </a:r>
            <a:r>
              <a:rPr lang="es-ES" dirty="0" err="1" smtClean="0"/>
              <a:t>milk-milk</a:t>
            </a:r>
            <a:r>
              <a:rPr lang="es-ES" dirty="0"/>
              <a:t>.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8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706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7" name="6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800" dirty="0"/>
              <a:t>Block 4: Strategies involving stakeholders in the transition phase</a:t>
            </a:r>
            <a:br>
              <a:rPr lang="en-US" sz="1800" dirty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Scenario based facilitated discussion</a:t>
            </a:r>
            <a:r>
              <a:rPr lang="es-ES" sz="3600" dirty="0" smtClean="0"/>
              <a:t/>
            </a:r>
            <a:br>
              <a:rPr lang="es-ES" sz="3600" dirty="0" smtClean="0"/>
            </a:br>
            <a:r>
              <a:rPr lang="es-ES" sz="3600" dirty="0" err="1" smtClean="0"/>
              <a:t>Urban</a:t>
            </a:r>
            <a:r>
              <a:rPr lang="es-ES" sz="3600" dirty="0" smtClean="0"/>
              <a:t> </a:t>
            </a:r>
            <a:r>
              <a:rPr lang="es-ES" sz="3600" dirty="0" err="1" smtClean="0"/>
              <a:t>Scenario</a:t>
            </a:r>
            <a:endParaRPr lang="es-ES" sz="3600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9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424796"/>
      </p:ext>
    </p:extLst>
  </p:cSld>
  <p:clrMapOvr>
    <a:masterClrMapping/>
  </p:clrMapOvr>
</p:sld>
</file>

<file path=ppt/theme/theme1.xml><?xml version="1.0" encoding="utf-8"?>
<a:theme xmlns:a="http://schemas.openxmlformats.org/drawingml/2006/main" name="PTL_CONFIDENCE-FWS_WP4_v1">
  <a:themeElements>
    <a:clrScheme name="Confiden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98B2"/>
      </a:accent1>
      <a:accent2>
        <a:srgbClr val="F23004"/>
      </a:accent2>
      <a:accent3>
        <a:srgbClr val="9AA627"/>
      </a:accent3>
      <a:accent4>
        <a:srgbClr val="8064A2"/>
      </a:accent4>
      <a:accent5>
        <a:srgbClr val="4BACC6"/>
      </a:accent5>
      <a:accent6>
        <a:srgbClr val="FFC000"/>
      </a:accent6>
      <a:hlink>
        <a:srgbClr val="0000FF"/>
      </a:hlink>
      <a:folHlink>
        <a:srgbClr val="800080"/>
      </a:folHlink>
    </a:clrScheme>
    <a:fontScheme name="Personalizado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TL_CONFIDENCE_GRAL_4-3_TR-WP71_v5.potx" id="{CB9E15E4-6501-4FAF-A2CC-8B1F9B383080}" vid="{7BE78347-8634-4E80-8889-AC5F1FB1117B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PTL_CONFIDENCE-FWS_WP4_v1</Template>
  <TotalTime>3677</TotalTime>
  <Words>2501</Words>
  <Application>Microsoft Office PowerPoint</Application>
  <PresentationFormat>Presentación en pantalla (4:3)</PresentationFormat>
  <Paragraphs>390</Paragraphs>
  <Slides>37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47" baseType="lpstr">
      <vt:lpstr>ＭＳ Ｐゴシック</vt:lpstr>
      <vt:lpstr>Arial</vt:lpstr>
      <vt:lpstr>Calibri</vt:lpstr>
      <vt:lpstr>Futura Md BT</vt:lpstr>
      <vt:lpstr>Interstate-Regular</vt:lpstr>
      <vt:lpstr>Symbol</vt:lpstr>
      <vt:lpstr>Times New Roman</vt:lpstr>
      <vt:lpstr>Wingdings</vt:lpstr>
      <vt:lpstr>PTL_CONFIDENCE-FWS_WP4_v1</vt:lpstr>
      <vt:lpstr>Imagen</vt:lpstr>
      <vt:lpstr>Block 4: Strategies involving stakeholders in the transition phase  Scenario based facilitated discussion Introduction to the scenario</vt:lpstr>
      <vt:lpstr>General objectives and method</vt:lpstr>
      <vt:lpstr>Scenario in the transition phase</vt:lpstr>
      <vt:lpstr>Ground contamination (dry+wet) [Bq/m2] for 137Cs estimated through monitoring </vt:lpstr>
      <vt:lpstr>Total potential effective dose [mSv] at ~ 7 days after start of release</vt:lpstr>
      <vt:lpstr>Total potential effective dose, except ingestion [mSv] at 1 year after start of release</vt:lpstr>
      <vt:lpstr>Land uses affected</vt:lpstr>
      <vt:lpstr>Summary of the situation</vt:lpstr>
      <vt:lpstr>Block 4: Strategies involving stakeholders in the transition phase  Scenario based facilitated discussion Urban Scenario</vt:lpstr>
      <vt:lpstr>Accident overview</vt:lpstr>
      <vt:lpstr>Urban area of concern</vt:lpstr>
      <vt:lpstr>Municipality Cromstrijen / Numansdorp</vt:lpstr>
      <vt:lpstr>Consequences for Cromstrijen / Numansdorp</vt:lpstr>
      <vt:lpstr>Options for recovery (strategies)</vt:lpstr>
      <vt:lpstr>Urban scenario. Projected residual doses in Numansdorp </vt:lpstr>
      <vt:lpstr>Mean Individual dose 1st year due the recovery strategies</vt:lpstr>
      <vt:lpstr>Number of cancer incidences during 50 years, attributed to the exposure (popul. and workers)</vt:lpstr>
      <vt:lpstr>Cost</vt:lpstr>
      <vt:lpstr>Total costs</vt:lpstr>
      <vt:lpstr>Urban scenario. Summary of quantifiable consequences of clean-up</vt:lpstr>
      <vt:lpstr>Urban scenario. Unquantifiable consequences</vt:lpstr>
      <vt:lpstr>Block 4: Strategies involving stakeholders in the transition phase  Scenario based facilitated discussion Agricultural  Scenario</vt:lpstr>
      <vt:lpstr>Overview of accident. Affected areas.</vt:lpstr>
      <vt:lpstr>Agricultural áreas of concern.</vt:lpstr>
      <vt:lpstr>Consequences</vt:lpstr>
      <vt:lpstr>Temporal evolution of the activity concentration of 137Cs in agricultural products. Zoning according the MPLs [Bq Kg-1]</vt:lpstr>
      <vt:lpstr>Recovery alternatives</vt:lpstr>
      <vt:lpstr>Recovery actions in soil</vt:lpstr>
      <vt:lpstr>Temporal evolution of the activity concentration through pathway grass-cowmilk - milk</vt:lpstr>
      <vt:lpstr>Uncertainties raised when planning the implementation of the recovery strategy</vt:lpstr>
      <vt:lpstr>Facilitated discussion questions</vt:lpstr>
      <vt:lpstr>Support Material </vt:lpstr>
      <vt:lpstr>Urban countermeasures (selection from EURANOS Handbook)</vt:lpstr>
      <vt:lpstr>Agricultural countermeasures (selection from EURANOS Handbook)</vt:lpstr>
      <vt:lpstr>Agricultural countermeasures (selection from EURANOS Handbook) </vt:lpstr>
      <vt:lpstr>Factors influencing selection of management options (EURANOS Food Hanbook)</vt:lpstr>
      <vt:lpstr>Scenario  based facilitated discussion Block 4: Strategies involving stakeholders in the transition phase Introduction to the scenario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Scenario  based facilitated discussion Block 4: Transition phase: Action strategies involving stakeholders Scenario presentation</dc:title>
  <dc:creator>Montero Prieto, Milagros C</dc:creator>
  <cp:lastModifiedBy>Milagros Montero Prieto</cp:lastModifiedBy>
  <cp:revision>128</cp:revision>
  <cp:lastPrinted>2019-12-02T22:27:24Z</cp:lastPrinted>
  <dcterms:created xsi:type="dcterms:W3CDTF">2019-11-27T17:46:12Z</dcterms:created>
  <dcterms:modified xsi:type="dcterms:W3CDTF">2019-12-02T22:32:31Z</dcterms:modified>
</cp:coreProperties>
</file>