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4" r:id="rId2"/>
    <p:sldId id="265" r:id="rId3"/>
    <p:sldId id="266" r:id="rId4"/>
    <p:sldId id="267" r:id="rId5"/>
    <p:sldId id="268" r:id="rId6"/>
  </p:sldIdLst>
  <p:sldSz cx="9144000" cy="6858000" type="screen4x3"/>
  <p:notesSz cx="6669088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979"/>
    <a:srgbClr val="346BD5"/>
    <a:srgbClr val="941651"/>
    <a:srgbClr val="FF7E79"/>
    <a:srgbClr val="09CE09"/>
    <a:srgbClr val="009193"/>
    <a:srgbClr val="5A6EB4"/>
    <a:srgbClr val="50AAE6"/>
    <a:srgbClr val="A00078"/>
    <a:srgbClr val="A01E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0" autoAdjust="0"/>
    <p:restoredTop sz="91212" autoAdjust="0"/>
  </p:normalViewPr>
  <p:slideViewPr>
    <p:cSldViewPr>
      <p:cViewPr varScale="1">
        <p:scale>
          <a:sx n="89" d="100"/>
          <a:sy n="89" d="100"/>
        </p:scale>
        <p:origin x="1272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559935" y="508396"/>
            <a:ext cx="2683073" cy="30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26426" y="9263140"/>
            <a:ext cx="301807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45" y="205083"/>
            <a:ext cx="980295" cy="504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7607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153"/>
            <a:ext cx="533527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7607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>
                <a:latin typeface="Calibri" panose="020F0502020204030204" pitchFamily="34" charset="0"/>
                <a:cs typeface="Calibri" panose="020F0502020204030204" pitchFamily="34" charset="0"/>
              </a:rPr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de-DE" altLang="de-DE" sz="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03.12.2019</a:t>
            </a:r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="" xmlns:a16="http://schemas.microsoft.com/office/drawing/2014/main" id="{E878B1AA-49A5-854D-B4C1-B9D40915DB08}"/>
              </a:ext>
            </a:extLst>
          </p:cNvPr>
          <p:cNvSpPr txBox="1"/>
          <p:nvPr/>
        </p:nvSpPr>
        <p:spPr>
          <a:xfrm>
            <a:off x="683568" y="1772816"/>
            <a:ext cx="770273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4400" b="1" dirty="0">
                <a:solidFill>
                  <a:srgbClr val="797979"/>
                </a:solidFill>
                <a:latin typeface="Calibri Light" panose="020F0302020204030204"/>
              </a:rPr>
              <a:t>Transversal issues</a:t>
            </a:r>
            <a:br>
              <a:rPr lang="en-GB" sz="4400" b="1" dirty="0">
                <a:solidFill>
                  <a:srgbClr val="797979"/>
                </a:solidFill>
                <a:latin typeface="Calibri Light" panose="020F0302020204030204"/>
              </a:rPr>
            </a:br>
            <a:r>
              <a:rPr lang="en-GB" sz="3200" dirty="0">
                <a:solidFill>
                  <a:srgbClr val="797979"/>
                </a:solidFill>
                <a:latin typeface="Calibri Light" panose="020F0302020204030204"/>
              </a:rPr>
              <a:t>Presentation of recommendations 13-14</a:t>
            </a:r>
            <a:endParaRPr lang="en-GB" sz="4400" dirty="0">
              <a:solidFill>
                <a:srgbClr val="797979"/>
              </a:solidFill>
              <a:latin typeface="Calibri Light" panose="020F0302020204030204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="" xmlns:a16="http://schemas.microsoft.com/office/drawing/2014/main" id="{D00F6544-F002-AE46-ABAF-31B496FD01C2}"/>
              </a:ext>
            </a:extLst>
          </p:cNvPr>
          <p:cNvSpPr txBox="1"/>
          <p:nvPr/>
        </p:nvSpPr>
        <p:spPr>
          <a:xfrm>
            <a:off x="4427984" y="5229200"/>
            <a:ext cx="3594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 Light" panose="020F0302020204030204"/>
              </a:rPr>
              <a:t>CONFIDENCE Dissemination Workshop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 Light" panose="020F0302020204030204"/>
              </a:rPr>
              <a:t>02-05 December 2019, Bratislava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493843" cy="935385"/>
          </a:xfrm>
        </p:spPr>
        <p:txBody>
          <a:bodyPr/>
          <a:lstStyle/>
          <a:p>
            <a:r>
              <a:rPr lang="en-GB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13) </a:t>
            </a:r>
            <a:r>
              <a:rPr lang="en-US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Foster the production and the provision </a:t>
            </a:r>
            <a:r>
              <a:rPr lang="en-US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comprehensive </a:t>
            </a:r>
            <a:r>
              <a:rPr lang="en-US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information </a:t>
            </a:r>
            <a:r>
              <a:rPr lang="en-US" b="0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the </a:t>
            </a:r>
            <a:r>
              <a:rPr lang="en-US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decision-making process </a:t>
            </a:r>
            <a:r>
              <a:rPr lang="en-GB" sz="1800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(1/2)</a:t>
            </a:r>
            <a:endParaRPr lang="en-GB" b="0" dirty="0">
              <a:solidFill>
                <a:srgbClr val="79797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772817"/>
            <a:ext cx="8397437" cy="2448271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 fontScale="92500" lnSpcReduction="20000"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797979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Why?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Information not only focused on radiological impacts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such as geographical, environmental, socio-economic data of the local territory help decision-makers to take informed decisions;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Decision-makers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need up-to-date local data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during the crisis management to adapt their decisions and strategies;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Feedback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from post-accident situations shows that it is crucial to get detailed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information about the </a:t>
            </a:r>
            <a:r>
              <a:rPr lang="en-US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behaviours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of population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at the time of the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accident (</a:t>
            </a:r>
            <a:r>
              <a:rPr lang="en-US" b="1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see recommendation n°8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).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lvl="1" indent="0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/>
          <p:nvPr/>
        </p:nvCxnSpPr>
        <p:spPr>
          <a:xfrm>
            <a:off x="971600" y="4760235"/>
            <a:ext cx="0" cy="1045029"/>
          </a:xfrm>
          <a:prstGeom prst="line">
            <a:avLst/>
          </a:prstGeom>
          <a:ln w="38100">
            <a:solidFill>
              <a:srgbClr val="7979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259632" y="4816913"/>
            <a:ext cx="7528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help the decision-making process, it is crucial to foster the provision and the production of comprehensive and up-to-date information which not only rely on radiological issues.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="" xmlns:a16="http://schemas.microsoft.com/office/drawing/2014/main" id="{EC910EA8-6694-F940-A495-C094B33F79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0" t="13713" r="71807" b="22785"/>
          <a:stretch/>
        </p:blipFill>
        <p:spPr>
          <a:xfrm>
            <a:off x="364675" y="4917622"/>
            <a:ext cx="46290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94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539134"/>
            <a:ext cx="8397437" cy="390609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 fontScale="92500" lnSpcReduction="10000"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797979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How?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In the </a:t>
            </a:r>
            <a:r>
              <a:rPr lang="en-US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preparedness phase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Establish / reinforce “reference” status of the territory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: reference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levels,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cancer registry,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local,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endangered species, protected areas, socio-economic issues, population food dietary, etc.;</a:t>
            </a: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et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up a metafile aggregating all the data of the 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territory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In collaboration with the stakeholder network (</a:t>
            </a:r>
            <a:r>
              <a:rPr lang="en-US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see recommendation n°2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),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prepare survey questionnaires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to be given to the affected population following the accident and which will help to set up adapted health, social and financial supports;</a:t>
            </a: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Identify actors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who might be involved for specific issues following the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accident;</a:t>
            </a:r>
          </a:p>
          <a:p>
            <a:pPr marL="957263" lvl="1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During the </a:t>
            </a:r>
            <a:r>
              <a:rPr lang="en-US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emergency phase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provide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periodical up-to-date 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data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on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agricultural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production, the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accurate level of self-consumption of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people and on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socio-economic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activities.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lvl="1" indent="0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>
            <a:cxnSpLocks/>
          </p:cNvCxnSpPr>
          <p:nvPr/>
        </p:nvCxnSpPr>
        <p:spPr>
          <a:xfrm>
            <a:off x="971600" y="5613173"/>
            <a:ext cx="0" cy="528197"/>
          </a:xfrm>
          <a:prstGeom prst="line">
            <a:avLst/>
          </a:prstGeom>
          <a:ln w="38100">
            <a:solidFill>
              <a:srgbClr val="7979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204867" y="5690807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Experts, local and national public authorities, institutional organizations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B17EB048-CF64-5E41-946F-233D7A825F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25768" r="71000" b="29605"/>
          <a:stretch/>
        </p:blipFill>
        <p:spPr>
          <a:xfrm>
            <a:off x="328424" y="5517232"/>
            <a:ext cx="526543" cy="720078"/>
          </a:xfrm>
          <a:prstGeom prst="rect">
            <a:avLst/>
          </a:prstGeom>
        </p:spPr>
      </p:pic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493843" cy="935385"/>
          </a:xfrm>
        </p:spPr>
        <p:txBody>
          <a:bodyPr/>
          <a:lstStyle/>
          <a:p>
            <a:r>
              <a:rPr lang="en-GB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13) </a:t>
            </a:r>
            <a:r>
              <a:rPr lang="en-US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Foster the production and the provision </a:t>
            </a:r>
            <a:r>
              <a:rPr lang="en-US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comprehensive </a:t>
            </a:r>
            <a:r>
              <a:rPr lang="en-US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information </a:t>
            </a:r>
            <a:r>
              <a:rPr lang="en-US" b="0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the </a:t>
            </a:r>
            <a:r>
              <a:rPr lang="en-US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decision-making process </a:t>
            </a:r>
            <a:r>
              <a:rPr lang="en-GB" sz="1800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(2/2)</a:t>
            </a:r>
            <a:endParaRPr lang="en-GB" b="0" dirty="0">
              <a:solidFill>
                <a:srgbClr val="79797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239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477391"/>
            <a:ext cx="7493843" cy="935385"/>
          </a:xfrm>
        </p:spPr>
        <p:txBody>
          <a:bodyPr/>
          <a:lstStyle/>
          <a:p>
            <a:r>
              <a:rPr lang="en-GB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14) </a:t>
            </a:r>
            <a:r>
              <a:rPr lang="en-US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Improve the support of information </a:t>
            </a:r>
            <a:r>
              <a:rPr lang="en-US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reflecting uncertainties </a:t>
            </a:r>
            <a:r>
              <a:rPr lang="en-US" b="0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inherent in the situation </a:t>
            </a:r>
            <a:r>
              <a:rPr lang="en-US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to </a:t>
            </a:r>
            <a:r>
              <a:rPr lang="en-US" b="0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better </a:t>
            </a:r>
            <a:r>
              <a:rPr lang="en-US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guide decision-makers </a:t>
            </a:r>
            <a:r>
              <a:rPr lang="en-GB" sz="1800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(1/2)</a:t>
            </a:r>
            <a:endParaRPr lang="en-GB" b="0" dirty="0">
              <a:solidFill>
                <a:srgbClr val="79797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844824"/>
            <a:ext cx="8397437" cy="223224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 lnSpcReduction="10000"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797979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Why?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CONFIDENCE national panels discussions raised the fact that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probability maps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are good support of information which can very well reflect uncertainties related to modelling and measurement processes. 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Maps providing gathered environmental, social and economic issues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of affected territories help decision-makers to better catch the strengths and vulnerabilities at stake. </a:t>
            </a: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/>
          <p:nvPr/>
        </p:nvCxnSpPr>
        <p:spPr>
          <a:xfrm>
            <a:off x="971600" y="4559655"/>
            <a:ext cx="0" cy="1045029"/>
          </a:xfrm>
          <a:prstGeom prst="line">
            <a:avLst/>
          </a:prstGeom>
          <a:ln w="38100">
            <a:solidFill>
              <a:srgbClr val="7979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259632" y="4460919"/>
            <a:ext cx="7528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Innovative </a:t>
            </a:r>
            <a:r>
              <a:rPr lang="en-US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visualizations of uncertainties </a:t>
            </a:r>
            <a:r>
              <a:rPr lang="en-US" b="1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help </a:t>
            </a:r>
            <a:r>
              <a:rPr lang="en-US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decision-makers to better catch the issues at stake and anticipate the potential consequences of the envisaged protective actions. </a:t>
            </a:r>
            <a:r>
              <a:rPr lang="en-US" b="1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So, it is necessary </a:t>
            </a:r>
            <a:r>
              <a:rPr lang="en-US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improve the support of information reflecting the associated uncertainties.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="" xmlns:a16="http://schemas.microsoft.com/office/drawing/2014/main" id="{EC910EA8-6694-F940-A495-C094B33F79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0" t="13713" r="71807" b="22785"/>
          <a:stretch/>
        </p:blipFill>
        <p:spPr>
          <a:xfrm>
            <a:off x="364675" y="4717042"/>
            <a:ext cx="46290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36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700808"/>
            <a:ext cx="8397437" cy="331236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797979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How?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Work on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support of information that well reflect uncertainties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(e.g. probability maps). More particularly, ensure to:</a:t>
            </a: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reflect uncertainties related to the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boundaries of the zoning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compare data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resulting from modelling and from measurements;</a:t>
            </a: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anticipate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the spatial and temporal evolution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marL="957263" lvl="1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797979"/>
              </a:buClr>
              <a:buSzPct val="75000"/>
              <a:buFont typeface="Arial Black Normal"/>
              <a:buChar char="►"/>
            </a:pPr>
            <a:r>
              <a:rPr lang="en-US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line with recommendation n°13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create a geographical information system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which integrates the useful data for the decision-making process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GB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lvl="1" indent="0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>
            <a:cxnSpLocks/>
          </p:cNvCxnSpPr>
          <p:nvPr/>
        </p:nvCxnSpPr>
        <p:spPr>
          <a:xfrm>
            <a:off x="971600" y="5120275"/>
            <a:ext cx="0" cy="612981"/>
          </a:xfrm>
          <a:prstGeom prst="line">
            <a:avLst/>
          </a:prstGeom>
          <a:ln w="38100">
            <a:solidFill>
              <a:srgbClr val="7979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187624" y="5216982"/>
            <a:ext cx="760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Experts, modelers, local and national public authorities and decision-makers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="" xmlns:a16="http://schemas.microsoft.com/office/drawing/2014/main" id="{B17EB048-CF64-5E41-946F-233D7A825F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25768" r="71000" b="29605"/>
          <a:stretch/>
        </p:blipFill>
        <p:spPr>
          <a:xfrm>
            <a:off x="328424" y="5079964"/>
            <a:ext cx="526543" cy="720078"/>
          </a:xfrm>
          <a:prstGeom prst="rect">
            <a:avLst/>
          </a:prstGeom>
        </p:spPr>
      </p:pic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390525" y="477391"/>
            <a:ext cx="7493843" cy="935385"/>
          </a:xfrm>
        </p:spPr>
        <p:txBody>
          <a:bodyPr/>
          <a:lstStyle/>
          <a:p>
            <a:r>
              <a:rPr lang="en-GB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14) </a:t>
            </a:r>
            <a:r>
              <a:rPr lang="en-US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Improve the support of information </a:t>
            </a:r>
            <a:r>
              <a:rPr lang="en-US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reflecting uncertainties </a:t>
            </a:r>
            <a:r>
              <a:rPr lang="en-US" b="0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inherent in the situation </a:t>
            </a:r>
            <a:r>
              <a:rPr lang="en-US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to </a:t>
            </a:r>
            <a:r>
              <a:rPr lang="en-US" b="0" dirty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better </a:t>
            </a:r>
            <a:r>
              <a:rPr lang="en-US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guide decision-makers </a:t>
            </a:r>
            <a:r>
              <a:rPr lang="en-GB" sz="1800" b="0" dirty="0" smtClean="0">
                <a:solidFill>
                  <a:srgbClr val="79797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(2/2)</a:t>
            </a:r>
            <a:endParaRPr lang="en-GB" b="0" dirty="0">
              <a:solidFill>
                <a:srgbClr val="79797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08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173</TotalTime>
  <Words>508</Words>
  <Application>Microsoft Office PowerPoint</Application>
  <PresentationFormat>Affichage à l'écran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Arial Black Normal</vt:lpstr>
      <vt:lpstr>Calibri</vt:lpstr>
      <vt:lpstr>Calibri Light</vt:lpstr>
      <vt:lpstr>Interstate-Regular</vt:lpstr>
      <vt:lpstr>KIT-PPT_Master_en_2016</vt:lpstr>
      <vt:lpstr>Présentation PowerPoint</vt:lpstr>
      <vt:lpstr>(13) Foster the production and the provision of comprehensive information for the decision-making process (1/2)</vt:lpstr>
      <vt:lpstr>(13) Foster the production and the provision of comprehensive information for the decision-making process (2/2)</vt:lpstr>
      <vt:lpstr>(14) Improve the support of information reflecting uncertainties inherent in the situation  to better guide decision-makers (1/2)</vt:lpstr>
      <vt:lpstr>(14) Improve the support of information reflecting uncertainties inherent in the situation  to better guide decision-makers (2/2)</vt:lpstr>
    </vt:vector>
  </TitlesOfParts>
  <Company>Karlsruhe Institute of Technology (KIT)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DURAND Vanessa</cp:lastModifiedBy>
  <cp:revision>93</cp:revision>
  <cp:lastPrinted>2019-11-29T06:34:40Z</cp:lastPrinted>
  <dcterms:created xsi:type="dcterms:W3CDTF">2015-12-14T06:33:20Z</dcterms:created>
  <dcterms:modified xsi:type="dcterms:W3CDTF">2019-11-29T14:29:44Z</dcterms:modified>
</cp:coreProperties>
</file>