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6"/>
  </p:notesMasterIdLst>
  <p:sldIdLst>
    <p:sldId id="256" r:id="rId2"/>
    <p:sldId id="304" r:id="rId3"/>
    <p:sldId id="306" r:id="rId4"/>
    <p:sldId id="307" r:id="rId5"/>
    <p:sldId id="305" r:id="rId6"/>
    <p:sldId id="308" r:id="rId7"/>
    <p:sldId id="324" r:id="rId8"/>
    <p:sldId id="325" r:id="rId9"/>
    <p:sldId id="331" r:id="rId10"/>
    <p:sldId id="326" r:id="rId11"/>
    <p:sldId id="327" r:id="rId12"/>
    <p:sldId id="332" r:id="rId13"/>
    <p:sldId id="328" r:id="rId14"/>
    <p:sldId id="302" r:id="rId1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TA"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2E74B5"/>
    <a:srgbClr val="33CCCC"/>
    <a:srgbClr val="F2B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660"/>
  </p:normalViewPr>
  <p:slideViewPr>
    <p:cSldViewPr snapToGrid="0">
      <p:cViewPr varScale="1">
        <p:scale>
          <a:sx n="66" d="100"/>
          <a:sy n="66" d="100"/>
        </p:scale>
        <p:origin x="1388" y="28"/>
      </p:cViewPr>
      <p:guideLst>
        <p:guide orient="horz" pos="2160"/>
        <p:guide pos="2880"/>
      </p:guideLst>
    </p:cSldViewPr>
  </p:slideViewPr>
  <p:notesTextViewPr>
    <p:cViewPr>
      <p:scale>
        <a:sx n="1" d="1"/>
        <a:sy n="1" d="1"/>
      </p:scale>
      <p:origin x="0" y="0"/>
    </p:cViewPr>
  </p:notesTextViewPr>
  <p:sorterViewPr>
    <p:cViewPr>
      <p:scale>
        <a:sx n="66" d="100"/>
        <a:sy n="66" d="100"/>
      </p:scale>
      <p:origin x="0" y="47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79A24A-5713-40B1-9234-65FE002DD69D}" type="datetimeFigureOut">
              <a:rPr lang="es-ES" smtClean="0"/>
              <a:pPr/>
              <a:t>03/12/2019</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3DE5E3-CCBD-4D39-8CF6-B769D7C34C95}" type="slidenum">
              <a:rPr lang="es-ES" smtClean="0"/>
              <a:pPr/>
              <a:t>‹Nº›</a:t>
            </a:fld>
            <a:endParaRPr lang="es-ES"/>
          </a:p>
        </p:txBody>
      </p:sp>
    </p:spTree>
    <p:extLst>
      <p:ext uri="{BB962C8B-B14F-4D97-AF65-F5344CB8AC3E}">
        <p14:creationId xmlns:p14="http://schemas.microsoft.com/office/powerpoint/2010/main" val="3003339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dirty="0" smtClean="0"/>
              <a:t>In the post-release phase it is expected that a reasonably complete picture of radiation and contamination levels and affected areas in the environment become available. In this phase the dominant risks originate from radioactive materials deposited on the ground, mainly from external exposure and ingestion of contaminated foodstuffs, and to a minor degree from inhalation exposure from radioactive materials </a:t>
            </a:r>
            <a:r>
              <a:rPr lang="en-US" dirty="0" err="1" smtClean="0"/>
              <a:t>resuspended</a:t>
            </a:r>
            <a:r>
              <a:rPr lang="en-US" dirty="0" smtClean="0"/>
              <a:t> in the air. Measured surface contamination density can thus be used to estimate doses from both the external and ingestion exposure pathways and can therefore be used to make decisions about the introduction of countermeasures The major countermeasures in the late phase of an accident are relocation/resettlement, foodstuff restrictions, agricultural countermeasures and cleanup of contaminated land.</a:t>
            </a:r>
            <a:endParaRPr lang="es-ES" dirty="0"/>
          </a:p>
        </p:txBody>
      </p:sp>
      <p:sp>
        <p:nvSpPr>
          <p:cNvPr id="4" name="3 Marcador de número de diapositiva"/>
          <p:cNvSpPr>
            <a:spLocks noGrp="1"/>
          </p:cNvSpPr>
          <p:nvPr>
            <p:ph type="sldNum" sz="quarter" idx="10"/>
          </p:nvPr>
        </p:nvSpPr>
        <p:spPr/>
        <p:txBody>
          <a:bodyPr/>
          <a:lstStyle/>
          <a:p>
            <a:fld id="{143DE5E3-CCBD-4D39-8CF6-B769D7C34C95}" type="slidenum">
              <a:rPr lang="es-ES" smtClean="0"/>
              <a:pPr/>
              <a:t>3</a:t>
            </a:fld>
            <a:endParaRPr lang="es-ES"/>
          </a:p>
        </p:txBody>
      </p:sp>
    </p:spTree>
    <p:extLst>
      <p:ext uri="{BB962C8B-B14F-4D97-AF65-F5344CB8AC3E}">
        <p14:creationId xmlns:p14="http://schemas.microsoft.com/office/powerpoint/2010/main" val="26583634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1.jpeg"/><Relationship Id="rId5" Type="http://schemas.openxmlformats.org/officeDocument/2006/relationships/image" Target="../media/image9.png"/><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pal">
    <p:spTree>
      <p:nvGrpSpPr>
        <p:cNvPr id="1" name=""/>
        <p:cNvGrpSpPr/>
        <p:nvPr/>
      </p:nvGrpSpPr>
      <p:grpSpPr>
        <a:xfrm>
          <a:off x="0" y="0"/>
          <a:ext cx="0" cy="0"/>
          <a:chOff x="0" y="0"/>
          <a:chExt cx="0" cy="0"/>
        </a:xfrm>
      </p:grpSpPr>
      <p:pic>
        <p:nvPicPr>
          <p:cNvPr id="9" name="Picture 9" descr="II_rahmen_neu_titel"/>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0" y="-1270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6150" name="Rectangle 5"/>
          <p:cNvSpPr>
            <a:spLocks noGrp="1" noChangeArrowheads="1"/>
          </p:cNvSpPr>
          <p:nvPr>
            <p:ph type="subTitle" idx="1"/>
          </p:nvPr>
        </p:nvSpPr>
        <p:spPr>
          <a:xfrm>
            <a:off x="2094210" y="2698376"/>
            <a:ext cx="4955580" cy="448014"/>
          </a:xfrm>
          <a:effectLst/>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1600" b="0" smtClean="0">
                <a:solidFill>
                  <a:schemeClr val="tx1"/>
                </a:solidFill>
                <a:latin typeface="Arial" panose="020B0604020202020204" pitchFamily="34" charset="0"/>
                <a:cs typeface="Arial" panose="020B0604020202020204" pitchFamily="34" charset="0"/>
              </a:defRPr>
            </a:lvl1pPr>
          </a:lstStyle>
          <a:p>
            <a:pPr lvl="0"/>
            <a:r>
              <a:rPr lang="es-ES" altLang="es-ES" noProof="0" smtClean="0"/>
              <a:t>Haga clic para modificar el estilo de subtítulo del patrón</a:t>
            </a:r>
            <a:endParaRPr lang="en-GB" altLang="es-ES" noProof="0" dirty="0" smtClean="0"/>
          </a:p>
        </p:txBody>
      </p:sp>
      <p:sp>
        <p:nvSpPr>
          <p:cNvPr id="6152" name="Rectangle 7"/>
          <p:cNvSpPr>
            <a:spLocks noGrp="1" noChangeArrowheads="1"/>
          </p:cNvSpPr>
          <p:nvPr>
            <p:ph type="ctrTitle" hasCustomPrompt="1"/>
          </p:nvPr>
        </p:nvSpPr>
        <p:spPr>
          <a:xfrm>
            <a:off x="1259021" y="1281955"/>
            <a:ext cx="6666300" cy="1237130"/>
          </a:xfrm>
          <a:noFill/>
          <a:effectLst/>
        </p:spPr>
        <p:txBody>
          <a:bodyPr/>
          <a:lstStyle>
            <a:lvl1pPr algn="ctr">
              <a:defRPr sz="2800" b="0" baseline="0" smtClean="0">
                <a:solidFill>
                  <a:schemeClr val="tx1"/>
                </a:solidFill>
                <a:effectLst/>
                <a:latin typeface="Arial" panose="020B0604020202020204" pitchFamily="34" charset="0"/>
                <a:cs typeface="Arial" panose="020B0604020202020204" pitchFamily="34" charset="0"/>
              </a:defRPr>
            </a:lvl1pPr>
          </a:lstStyle>
          <a:p>
            <a:pPr lvl="0"/>
            <a:r>
              <a:rPr lang="es-ES" altLang="es-ES" noProof="0" dirty="0" smtClean="0"/>
              <a:t>Haga clic para modificar el título</a:t>
            </a:r>
          </a:p>
        </p:txBody>
      </p:sp>
      <p:sp>
        <p:nvSpPr>
          <p:cNvPr id="7" name="Rectangle 4"/>
          <p:cNvSpPr>
            <a:spLocks noChangeArrowheads="1"/>
          </p:cNvSpPr>
          <p:nvPr userDrawn="1"/>
        </p:nvSpPr>
        <p:spPr bwMode="auto">
          <a:xfrm>
            <a:off x="2604304" y="4801710"/>
            <a:ext cx="6370902" cy="1367429"/>
          </a:xfrm>
          <a:prstGeom prst="rect">
            <a:avLst/>
          </a:prstGeom>
          <a:noFill/>
          <a:ln>
            <a:noFill/>
          </a:ln>
          <a:effectLst/>
          <a:extLst/>
        </p:spPr>
        <p:txBody>
          <a:bodyPr wrap="square" lIns="26195" tIns="25592" rIns="26195" bIns="25592"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marL="674688" marR="0" lvl="1" indent="-260350" algn="r" defTabSz="828675" rtl="0" eaLnBrk="1" fontAlgn="auto" latinLnBrk="0" hangingPunct="1">
              <a:lnSpc>
                <a:spcPct val="100000"/>
              </a:lnSpc>
              <a:spcBef>
                <a:spcPts val="0"/>
              </a:spcBef>
              <a:spcAft>
                <a:spcPts val="0"/>
              </a:spcAft>
              <a:buClrTx/>
              <a:buSzTx/>
              <a:buFontTx/>
              <a:buNone/>
              <a:tabLst/>
              <a:defRPr/>
            </a:pPr>
            <a:r>
              <a:rPr lang="en-US" altLang="de-DE" sz="1800" b="0" kern="1200" dirty="0" smtClean="0">
                <a:ln>
                  <a:noFill/>
                </a:ln>
                <a:solidFill>
                  <a:schemeClr val="tx2"/>
                </a:solidFill>
                <a:effectLst/>
                <a:latin typeface="Arial" panose="020B0604020202020204" pitchFamily="34" charset="0"/>
                <a:ea typeface="ＭＳ Ｐゴシック"/>
                <a:cs typeface="Arial" panose="020B0604020202020204" pitchFamily="34" charset="0"/>
              </a:rPr>
              <a:t>CONFIDENCE Final Dissemination Workshop</a:t>
            </a:r>
          </a:p>
          <a:p>
            <a:pPr marL="674688" marR="0" lvl="1" indent="-260350" algn="r" defTabSz="828675" rtl="0" eaLnBrk="1" fontAlgn="auto" latinLnBrk="0" hangingPunct="1">
              <a:lnSpc>
                <a:spcPct val="100000"/>
              </a:lnSpc>
              <a:spcBef>
                <a:spcPts val="0"/>
              </a:spcBef>
              <a:spcAft>
                <a:spcPts val="0"/>
              </a:spcAft>
              <a:buClrTx/>
              <a:buSzTx/>
              <a:buFontTx/>
              <a:buNone/>
              <a:tabLst/>
              <a:defRPr/>
            </a:pPr>
            <a:endParaRPr lang="en-US" altLang="de-DE" sz="1800" b="0" kern="120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lvl="1" algn="r">
              <a:defRPr/>
            </a:pPr>
            <a:r>
              <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rPr>
              <a:t>Coping with uncertainties for improved modelling</a:t>
            </a:r>
            <a:r>
              <a:rPr lang="en-US" altLang="es-ES" sz="180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rPr>
              <a:t> </a:t>
            </a:r>
            <a:r>
              <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rPr>
              <a:t>and decision making in nuclear emergencies</a:t>
            </a:r>
          </a:p>
          <a:p>
            <a:pPr lvl="1" algn="r">
              <a:defRPr/>
            </a:pPr>
            <a:r>
              <a:rPr lang="en-US" altLang="es-ES" sz="135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rPr>
              <a:t>2 - 5 December 2019. Bratislava, Slovakia</a:t>
            </a:r>
            <a:endPar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endParaRPr>
          </a:p>
        </p:txBody>
      </p:sp>
      <p:grpSp>
        <p:nvGrpSpPr>
          <p:cNvPr id="4" name="3 Grupo"/>
          <p:cNvGrpSpPr/>
          <p:nvPr userDrawn="1"/>
        </p:nvGrpSpPr>
        <p:grpSpPr>
          <a:xfrm>
            <a:off x="116876" y="6400838"/>
            <a:ext cx="6976448" cy="375829"/>
            <a:chOff x="155834" y="6400837"/>
            <a:chExt cx="9301931" cy="375829"/>
          </a:xfrm>
        </p:grpSpPr>
        <p:pic>
          <p:nvPicPr>
            <p:cNvPr id="12" name="Grafik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55834" y="6400837"/>
              <a:ext cx="563575" cy="375829"/>
            </a:xfrm>
            <a:prstGeom prst="rect">
              <a:avLst/>
            </a:prstGeom>
          </p:spPr>
        </p:pic>
        <p:sp>
          <p:nvSpPr>
            <p:cNvPr id="13" name="Textfeld 6"/>
            <p:cNvSpPr txBox="1"/>
            <p:nvPr userDrawn="1"/>
          </p:nvSpPr>
          <p:spPr>
            <a:xfrm>
              <a:off x="725842" y="6442560"/>
              <a:ext cx="8731923" cy="250062"/>
            </a:xfrm>
            <a:prstGeom prst="rect">
              <a:avLst/>
            </a:prstGeom>
            <a:noFill/>
          </p:spPr>
          <p:txBody>
            <a:bodyPr wrap="square" lIns="121914" tIns="60957" rIns="121914" bIns="60957" rtlCol="0">
              <a:spAutoFit/>
            </a:bodyPr>
            <a:lstStyle/>
            <a:p>
              <a:pPr defTabSz="914355">
                <a:defRPr/>
              </a:pPr>
              <a:r>
                <a:rPr lang="en-GB" sz="825" dirty="0" smtClean="0">
                  <a:solidFill>
                    <a:prstClr val="black"/>
                  </a:solidFill>
                  <a:latin typeface="Interstate-Regular" panose="02000603020000020004" pitchFamily="2" charset="0"/>
                </a:rPr>
                <a:t>This project has received funding from the </a:t>
              </a:r>
              <a:r>
                <a:rPr lang="en-GB" sz="825" dirty="0" err="1" smtClean="0">
                  <a:solidFill>
                    <a:prstClr val="black"/>
                  </a:solidFill>
                  <a:latin typeface="Interstate-Regular" panose="02000603020000020004" pitchFamily="2" charset="0"/>
                </a:rPr>
                <a:t>Euratom</a:t>
              </a:r>
              <a:r>
                <a:rPr lang="en-GB" sz="825" dirty="0" smtClean="0">
                  <a:solidFill>
                    <a:prstClr val="black"/>
                  </a:solidFill>
                  <a:latin typeface="Interstate-Regular" panose="02000603020000020004" pitchFamily="2" charset="0"/>
                </a:rPr>
                <a:t> research and training programme 2014-2018 under grant agreement No 662287</a:t>
              </a:r>
              <a:endParaRPr lang="en-GB" sz="825" dirty="0">
                <a:solidFill>
                  <a:prstClr val="black">
                    <a:tint val="75000"/>
                  </a:prstClr>
                </a:solidFill>
              </a:endParaRPr>
            </a:p>
          </p:txBody>
        </p:sp>
      </p:grpSp>
      <p:pic>
        <p:nvPicPr>
          <p:cNvPr id="14" name="19 Imagen" descr="Logo_CONFIDENCE_v2.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51012" y="142562"/>
            <a:ext cx="3423039" cy="1085810"/>
          </a:xfrm>
          <a:prstGeom prst="rect">
            <a:avLst/>
          </a:prstGeom>
        </p:spPr>
      </p:pic>
      <p:pic>
        <p:nvPicPr>
          <p:cNvPr id="16" name="Grafik 6"/>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6755093" y="336316"/>
            <a:ext cx="2107379" cy="698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558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3" name="2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1797988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6036" y="765776"/>
            <a:ext cx="3008160" cy="1063548"/>
          </a:xfrm>
        </p:spPr>
        <p:txBody>
          <a:bodyPr anchor="b"/>
          <a:lstStyle>
            <a:lvl1pPr algn="l">
              <a:defRPr sz="1350" b="1"/>
            </a:lvl1pPr>
          </a:lstStyle>
          <a:p>
            <a:r>
              <a:rPr lang="es-ES" smtClean="0"/>
              <a:t>Haga clic para modificar el estilo de título del patrón</a:t>
            </a:r>
            <a:endParaRPr lang="en-GB" dirty="0"/>
          </a:p>
        </p:txBody>
      </p:sp>
      <p:sp>
        <p:nvSpPr>
          <p:cNvPr id="3" name="Inhaltsplatzhalter 2"/>
          <p:cNvSpPr>
            <a:spLocks noGrp="1"/>
          </p:cNvSpPr>
          <p:nvPr>
            <p:ph idx="1"/>
          </p:nvPr>
        </p:nvSpPr>
        <p:spPr>
          <a:xfrm>
            <a:off x="3353637" y="765776"/>
            <a:ext cx="5112000" cy="5468063"/>
          </a:xfrm>
        </p:spPr>
        <p:txBody>
          <a:bodyPr/>
          <a:lstStyle>
            <a:lvl1pPr>
              <a:defRPr sz="2175"/>
            </a:lvl1pPr>
            <a:lvl2pPr>
              <a:defRPr sz="1875"/>
            </a:lvl2pPr>
            <a:lvl3pPr>
              <a:defRPr sz="1650"/>
            </a:lvl3pPr>
            <a:lvl4pPr>
              <a:defRPr sz="1350"/>
            </a:lvl4pPr>
            <a:lvl5pPr>
              <a:defRPr sz="1350"/>
            </a:lvl5pPr>
            <a:lvl6pPr>
              <a:defRPr sz="1350"/>
            </a:lvl6pPr>
            <a:lvl7pPr>
              <a:defRPr sz="1350"/>
            </a:lvl7pPr>
            <a:lvl8pPr>
              <a:defRPr sz="1350"/>
            </a:lvl8pPr>
            <a:lvl9pPr>
              <a:defRPr sz="135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4" name="Textplatzhalter 3"/>
          <p:cNvSpPr>
            <a:spLocks noGrp="1"/>
          </p:cNvSpPr>
          <p:nvPr>
            <p:ph type="body" sz="half" idx="2"/>
          </p:nvPr>
        </p:nvSpPr>
        <p:spPr>
          <a:xfrm>
            <a:off x="236036" y="1923683"/>
            <a:ext cx="3008160" cy="4310161"/>
          </a:xfrm>
        </p:spPr>
        <p:txBody>
          <a:bodyPr/>
          <a:lstStyle>
            <a:lvl1pPr marL="0" indent="0">
              <a:buNone/>
              <a:defRPr sz="975"/>
            </a:lvl1pPr>
            <a:lvl2pPr marL="311037" indent="0">
              <a:buNone/>
              <a:defRPr sz="825"/>
            </a:lvl2pPr>
            <a:lvl3pPr marL="622073" indent="0">
              <a:buNone/>
              <a:defRPr sz="675"/>
            </a:lvl3pPr>
            <a:lvl4pPr marL="933111" indent="0">
              <a:buNone/>
              <a:defRPr sz="600"/>
            </a:lvl4pPr>
            <a:lvl5pPr marL="1244147" indent="0">
              <a:buNone/>
              <a:defRPr sz="600"/>
            </a:lvl5pPr>
            <a:lvl6pPr marL="1555184" indent="0">
              <a:buNone/>
              <a:defRPr sz="600"/>
            </a:lvl6pPr>
            <a:lvl7pPr marL="1866221" indent="0">
              <a:buNone/>
              <a:defRPr sz="600"/>
            </a:lvl7pPr>
            <a:lvl8pPr marL="2177258" indent="0">
              <a:buNone/>
              <a:defRPr sz="600"/>
            </a:lvl8pPr>
            <a:lvl9pPr marL="2488295" indent="0">
              <a:buNone/>
              <a:defRPr sz="600"/>
            </a:lvl9pPr>
          </a:lstStyle>
          <a:p>
            <a:pPr lvl="0"/>
            <a:r>
              <a:rPr lang="es-ES" smtClean="0"/>
              <a:t>Haga clic para modificar el estilo de texto del patrón</a:t>
            </a:r>
          </a:p>
        </p:txBody>
      </p:sp>
      <p:sp>
        <p:nvSpPr>
          <p:cNvPr id="5" name="4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6" name="5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271624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801" y="4617126"/>
            <a:ext cx="5486400" cy="567420"/>
          </a:xfrm>
        </p:spPr>
        <p:txBody>
          <a:bodyPr anchor="b"/>
          <a:lstStyle>
            <a:lvl1pPr algn="l">
              <a:defRPr sz="1350" b="1"/>
            </a:lvl1pPr>
          </a:lstStyle>
          <a:p>
            <a:r>
              <a:rPr lang="es-ES" smtClean="0"/>
              <a:t>Haga clic para modificar el estilo de título del patrón</a:t>
            </a:r>
            <a:endParaRPr lang="en-GB"/>
          </a:p>
        </p:txBody>
      </p:sp>
      <p:sp>
        <p:nvSpPr>
          <p:cNvPr id="3" name="Bildplatzhalter 2"/>
          <p:cNvSpPr>
            <a:spLocks noGrp="1"/>
          </p:cNvSpPr>
          <p:nvPr>
            <p:ph type="pic" idx="1"/>
          </p:nvPr>
        </p:nvSpPr>
        <p:spPr>
          <a:xfrm>
            <a:off x="1792801" y="690644"/>
            <a:ext cx="5486400" cy="3888956"/>
          </a:xfrm>
        </p:spPr>
        <p:txBody>
          <a:bodyPr/>
          <a:lstStyle>
            <a:lvl1pPr marL="0" indent="0">
              <a:buNone/>
              <a:defRPr sz="2175"/>
            </a:lvl1pPr>
            <a:lvl2pPr marL="311037" indent="0">
              <a:buNone/>
              <a:defRPr sz="1875"/>
            </a:lvl2pPr>
            <a:lvl3pPr marL="622073" indent="0">
              <a:buNone/>
              <a:defRPr sz="1650"/>
            </a:lvl3pPr>
            <a:lvl4pPr marL="933111" indent="0">
              <a:buNone/>
              <a:defRPr sz="1350"/>
            </a:lvl4pPr>
            <a:lvl5pPr marL="1244147" indent="0">
              <a:buNone/>
              <a:defRPr sz="1350"/>
            </a:lvl5pPr>
            <a:lvl6pPr marL="1555184" indent="0">
              <a:buNone/>
              <a:defRPr sz="1350"/>
            </a:lvl6pPr>
            <a:lvl7pPr marL="1866221" indent="0">
              <a:buNone/>
              <a:defRPr sz="1350"/>
            </a:lvl7pPr>
            <a:lvl8pPr marL="2177258" indent="0">
              <a:buNone/>
              <a:defRPr sz="1350"/>
            </a:lvl8pPr>
            <a:lvl9pPr marL="2488295" indent="0">
              <a:buNone/>
              <a:defRPr sz="1350"/>
            </a:lvl9pPr>
          </a:lstStyle>
          <a:p>
            <a:pPr lvl="0"/>
            <a:r>
              <a:rPr lang="es-ES" noProof="0" smtClean="0"/>
              <a:t>Haga clic en el icono para agregar una imagen</a:t>
            </a:r>
            <a:endParaRPr lang="en-GB" noProof="0" smtClean="0"/>
          </a:p>
        </p:txBody>
      </p:sp>
      <p:sp>
        <p:nvSpPr>
          <p:cNvPr id="4" name="Textplatzhalter 3"/>
          <p:cNvSpPr>
            <a:spLocks noGrp="1"/>
          </p:cNvSpPr>
          <p:nvPr>
            <p:ph type="body" sz="half" idx="2"/>
          </p:nvPr>
        </p:nvSpPr>
        <p:spPr>
          <a:xfrm>
            <a:off x="1792801" y="5259598"/>
            <a:ext cx="5486400" cy="805044"/>
          </a:xfrm>
        </p:spPr>
        <p:txBody>
          <a:bodyPr/>
          <a:lstStyle>
            <a:lvl1pPr marL="0" indent="0">
              <a:buNone/>
              <a:defRPr sz="975"/>
            </a:lvl1pPr>
            <a:lvl2pPr marL="311037" indent="0">
              <a:buNone/>
              <a:defRPr sz="825"/>
            </a:lvl2pPr>
            <a:lvl3pPr marL="622073" indent="0">
              <a:buNone/>
              <a:defRPr sz="675"/>
            </a:lvl3pPr>
            <a:lvl4pPr marL="933111" indent="0">
              <a:buNone/>
              <a:defRPr sz="600"/>
            </a:lvl4pPr>
            <a:lvl5pPr marL="1244147" indent="0">
              <a:buNone/>
              <a:defRPr sz="600"/>
            </a:lvl5pPr>
            <a:lvl6pPr marL="1555184" indent="0">
              <a:buNone/>
              <a:defRPr sz="600"/>
            </a:lvl6pPr>
            <a:lvl7pPr marL="1866221" indent="0">
              <a:buNone/>
              <a:defRPr sz="600"/>
            </a:lvl7pPr>
            <a:lvl8pPr marL="2177258" indent="0">
              <a:buNone/>
              <a:defRPr sz="600"/>
            </a:lvl8pPr>
            <a:lvl9pPr marL="2488295" indent="0">
              <a:buNone/>
              <a:defRPr sz="600"/>
            </a:lvl9pPr>
          </a:lstStyle>
          <a:p>
            <a:pPr lvl="0"/>
            <a:r>
              <a:rPr lang="es-ES" smtClean="0"/>
              <a:t>Haga clic para modificar el estilo de texto del patrón</a:t>
            </a:r>
          </a:p>
        </p:txBody>
      </p:sp>
      <p:sp>
        <p:nvSpPr>
          <p:cNvPr id="5" name="4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6" name="5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35782396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1007401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276769" y="739563"/>
            <a:ext cx="2056320" cy="5471135"/>
          </a:xfrm>
        </p:spPr>
        <p:txBody>
          <a:bodyPr vert="eaVert"/>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a:xfrm>
            <a:off x="157676" y="739563"/>
            <a:ext cx="6032160" cy="547113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1380269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Contraportada_2">
    <p:spTree>
      <p:nvGrpSpPr>
        <p:cNvPr id="1" name=""/>
        <p:cNvGrpSpPr/>
        <p:nvPr/>
      </p:nvGrpSpPr>
      <p:grpSpPr>
        <a:xfrm>
          <a:off x="0" y="0"/>
          <a:ext cx="0" cy="0"/>
          <a:chOff x="0" y="0"/>
          <a:chExt cx="0" cy="0"/>
        </a:xfrm>
      </p:grpSpPr>
      <p:pic>
        <p:nvPicPr>
          <p:cNvPr id="9" name="Picture 9" descr="II_rahmen_neu_titel"/>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0" y="-1270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6150" name="Rectangle 5"/>
          <p:cNvSpPr>
            <a:spLocks noGrp="1" noChangeArrowheads="1"/>
          </p:cNvSpPr>
          <p:nvPr>
            <p:ph type="subTitle" idx="1"/>
          </p:nvPr>
        </p:nvSpPr>
        <p:spPr>
          <a:xfrm>
            <a:off x="1674000" y="4297272"/>
            <a:ext cx="5796000" cy="576000"/>
          </a:xfrm>
          <a:effectLst/>
          <a:extLst>
            <a:ext uri="{AF507438-7753-43E0-B8FC-AC1667EBCBE1}">
              <a14:hiddenEffects xmlns:a14="http://schemas.microsoft.com/office/drawing/2010/main">
                <a:effectLst>
                  <a:outerShdw dist="28398" dir="1593903" algn="ctr" rotWithShape="0">
                    <a:srgbClr val="C0C0C0"/>
                  </a:outerShdw>
                </a:effectLst>
              </a14:hiddenEffects>
            </a:ext>
          </a:extLst>
        </p:spPr>
        <p:txBody>
          <a:bodyPr anchor="ctr" anchorCtr="0"/>
          <a:lstStyle>
            <a:lvl1pPr marL="0" indent="0" algn="ctr">
              <a:buFontTx/>
              <a:buNone/>
              <a:defRPr lang="en-GB" altLang="es-ES" sz="1500" b="0" noProof="0" dirty="0" smtClean="0">
                <a:solidFill>
                  <a:srgbClr val="2E74B5"/>
                </a:solidFill>
                <a:latin typeface="Arial" panose="020B0604020202020204" pitchFamily="34" charset="0"/>
                <a:ea typeface="+mn-ea"/>
                <a:cs typeface="Arial" panose="020B0604020202020204" pitchFamily="34" charset="0"/>
              </a:defRPr>
            </a:lvl1pPr>
          </a:lstStyle>
          <a:p>
            <a:pPr marL="0" lvl="0" indent="0" algn="ctr" defTabSz="244078" rtl="0" eaLnBrk="1" fontAlgn="base" hangingPunct="1">
              <a:lnSpc>
                <a:spcPct val="93000"/>
              </a:lnSpc>
              <a:spcBef>
                <a:spcPct val="0"/>
              </a:spcBef>
              <a:spcAft>
                <a:spcPts val="970"/>
              </a:spcAft>
              <a:buClr>
                <a:srgbClr val="000000"/>
              </a:buClr>
              <a:buSzPct val="100000"/>
              <a:buFontTx/>
              <a:buNone/>
            </a:pPr>
            <a:r>
              <a:rPr lang="es-ES" altLang="es-ES" noProof="0" smtClean="0"/>
              <a:t>Haga clic para modificar el estilo de subtítulo del patrón</a:t>
            </a:r>
            <a:endParaRPr lang="en-GB" altLang="es-ES" noProof="0" dirty="0" smtClean="0"/>
          </a:p>
        </p:txBody>
      </p:sp>
      <p:sp>
        <p:nvSpPr>
          <p:cNvPr id="6152" name="Rectangle 7"/>
          <p:cNvSpPr>
            <a:spLocks noGrp="1" noChangeArrowheads="1"/>
          </p:cNvSpPr>
          <p:nvPr>
            <p:ph type="ctrTitle" hasCustomPrompt="1"/>
          </p:nvPr>
        </p:nvSpPr>
        <p:spPr>
          <a:xfrm>
            <a:off x="700200" y="2216099"/>
            <a:ext cx="7743600" cy="651600"/>
          </a:xfrm>
          <a:noFill/>
          <a:effectLst/>
        </p:spPr>
        <p:txBody>
          <a:bodyPr lIns="0"/>
          <a:lstStyle>
            <a:lvl1pPr algn="ctr">
              <a:defRPr sz="1800" b="0" baseline="0" smtClean="0">
                <a:solidFill>
                  <a:schemeClr val="tx1"/>
                </a:solidFill>
                <a:effectLst/>
                <a:latin typeface="Arial" panose="020B0604020202020204" pitchFamily="34" charset="0"/>
                <a:cs typeface="Arial" panose="020B0604020202020204" pitchFamily="34" charset="0"/>
              </a:defRPr>
            </a:lvl1pPr>
          </a:lstStyle>
          <a:p>
            <a:pPr lvl="0"/>
            <a:r>
              <a:rPr lang="es-ES" altLang="es-ES" noProof="0" dirty="0" smtClean="0"/>
              <a:t>Haga clic para modificar el título</a:t>
            </a:r>
          </a:p>
        </p:txBody>
      </p:sp>
      <p:sp>
        <p:nvSpPr>
          <p:cNvPr id="7" name="Rectangle 4"/>
          <p:cNvSpPr>
            <a:spLocks noChangeArrowheads="1"/>
          </p:cNvSpPr>
          <p:nvPr userDrawn="1"/>
        </p:nvSpPr>
        <p:spPr bwMode="auto">
          <a:xfrm>
            <a:off x="150128" y="113121"/>
            <a:ext cx="6215332" cy="1282790"/>
          </a:xfrm>
          <a:prstGeom prst="rect">
            <a:avLst/>
          </a:prstGeom>
          <a:noFill/>
          <a:ln>
            <a:noFill/>
          </a:ln>
          <a:effectLst/>
          <a:extLst/>
        </p:spPr>
        <p:txBody>
          <a:bodyPr wrap="square" lIns="180000" tIns="25592" rIns="0" bIns="25592"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marL="0" marR="0" lvl="1" indent="0" algn="l" defTabSz="828675" rtl="0" eaLnBrk="1" fontAlgn="auto" latinLnBrk="0" hangingPunct="1">
              <a:lnSpc>
                <a:spcPct val="100000"/>
              </a:lnSpc>
              <a:spcBef>
                <a:spcPts val="0"/>
              </a:spcBef>
              <a:spcAft>
                <a:spcPts val="0"/>
              </a:spcAft>
              <a:buClrTx/>
              <a:buSzTx/>
              <a:buFontTx/>
              <a:buNone/>
              <a:tabLst/>
              <a:defRPr/>
            </a:pPr>
            <a:r>
              <a:rPr lang="en-US" altLang="de-DE" sz="1400" b="0" kern="1200" dirty="0" smtClean="0">
                <a:ln>
                  <a:noFill/>
                </a:ln>
                <a:solidFill>
                  <a:schemeClr val="tx2"/>
                </a:solidFill>
                <a:effectLst/>
                <a:latin typeface="Arial" panose="020B0604020202020204" pitchFamily="34" charset="0"/>
                <a:ea typeface="ＭＳ Ｐゴシック"/>
                <a:cs typeface="Arial" panose="020B0604020202020204" pitchFamily="34" charset="0"/>
              </a:rPr>
              <a:t>CONFIDENCE Final</a:t>
            </a:r>
            <a:r>
              <a:rPr lang="en-US" altLang="de-DE" sz="1400" b="0" kern="1200" baseline="0" dirty="0" smtClean="0">
                <a:ln>
                  <a:noFill/>
                </a:ln>
                <a:solidFill>
                  <a:schemeClr val="tx2"/>
                </a:solidFill>
                <a:effectLst/>
                <a:latin typeface="Arial" panose="020B0604020202020204" pitchFamily="34" charset="0"/>
                <a:ea typeface="ＭＳ Ｐゴシック"/>
                <a:cs typeface="Arial" panose="020B0604020202020204" pitchFamily="34" charset="0"/>
              </a:rPr>
              <a:t> Dissemination Workshop </a:t>
            </a:r>
            <a:endParaRPr lang="en-US" altLang="de-DE" sz="1400" b="0" kern="120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marL="0" marR="0" lvl="1" indent="0" algn="l" defTabSz="828675" rtl="0" eaLnBrk="1" fontAlgn="auto" latinLnBrk="0" hangingPunct="1">
              <a:lnSpc>
                <a:spcPct val="100000"/>
              </a:lnSpc>
              <a:spcBef>
                <a:spcPts val="0"/>
              </a:spcBef>
              <a:spcAft>
                <a:spcPts val="0"/>
              </a:spcAft>
              <a:buClrTx/>
              <a:buSzTx/>
              <a:buFontTx/>
              <a:buNone/>
              <a:tabLst/>
              <a:defRPr/>
            </a:pPr>
            <a:endParaRPr lang="en-US" altLang="de-DE" sz="1400" b="0" kern="120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marL="0" lvl="1" indent="0" algn="l">
              <a:defRPr/>
            </a:pPr>
            <a:r>
              <a:rPr lang="en-US" altLang="es-ES" sz="1600" b="0" noProof="0" dirty="0" smtClean="0">
                <a:ln>
                  <a:noFill/>
                </a:ln>
                <a:solidFill>
                  <a:schemeClr val="tx2"/>
                </a:solidFill>
                <a:effectLst/>
                <a:latin typeface="Arial" panose="020B0604020202020204" pitchFamily="34" charset="0"/>
                <a:ea typeface="ＭＳ Ｐゴシック"/>
                <a:cs typeface="Arial" panose="020B0604020202020204" pitchFamily="34" charset="0"/>
              </a:rPr>
              <a:t>Coping with uncertainties for improved modelling and decision making in nuclear emergencies</a:t>
            </a:r>
          </a:p>
          <a:p>
            <a:pPr marL="0" lvl="1" indent="0" algn="l">
              <a:defRPr/>
            </a:pPr>
            <a:endParaRPr lang="en-US" altLang="es-ES" sz="60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marL="0" lvl="1" indent="0" algn="l">
              <a:defRPr/>
            </a:pPr>
            <a:r>
              <a:rPr lang="en-US" altLang="es-ES" sz="120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rPr>
              <a:t>2 – 5 December 2019. Bratislava, Slovakia</a:t>
            </a:r>
            <a:endParaRPr lang="en-US" altLang="es-ES" sz="1200" b="0" noProof="0" dirty="0" smtClean="0">
              <a:ln>
                <a:noFill/>
              </a:ln>
              <a:solidFill>
                <a:schemeClr val="tx2"/>
              </a:solidFill>
              <a:effectLst/>
              <a:latin typeface="Arial" panose="020B0604020202020204" pitchFamily="34" charset="0"/>
              <a:ea typeface="ＭＳ Ｐゴシック"/>
              <a:cs typeface="Arial" panose="020B0604020202020204" pitchFamily="34" charset="0"/>
            </a:endParaRPr>
          </a:p>
        </p:txBody>
      </p:sp>
      <p:grpSp>
        <p:nvGrpSpPr>
          <p:cNvPr id="4" name="3 Grupo"/>
          <p:cNvGrpSpPr/>
          <p:nvPr userDrawn="1"/>
        </p:nvGrpSpPr>
        <p:grpSpPr>
          <a:xfrm>
            <a:off x="116876" y="6400838"/>
            <a:ext cx="6976448" cy="375829"/>
            <a:chOff x="155834" y="6400837"/>
            <a:chExt cx="9301931" cy="375829"/>
          </a:xfrm>
        </p:grpSpPr>
        <p:pic>
          <p:nvPicPr>
            <p:cNvPr id="12" name="Grafik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55834" y="6400837"/>
              <a:ext cx="563575" cy="375829"/>
            </a:xfrm>
            <a:prstGeom prst="rect">
              <a:avLst/>
            </a:prstGeom>
          </p:spPr>
        </p:pic>
        <p:sp>
          <p:nvSpPr>
            <p:cNvPr id="13" name="Textfeld 6"/>
            <p:cNvSpPr txBox="1"/>
            <p:nvPr userDrawn="1"/>
          </p:nvSpPr>
          <p:spPr>
            <a:xfrm>
              <a:off x="725842" y="6442560"/>
              <a:ext cx="8731923" cy="250062"/>
            </a:xfrm>
            <a:prstGeom prst="rect">
              <a:avLst/>
            </a:prstGeom>
            <a:noFill/>
          </p:spPr>
          <p:txBody>
            <a:bodyPr wrap="square" lIns="121914" tIns="60957" rIns="121914" bIns="60957" rtlCol="0">
              <a:spAutoFit/>
            </a:bodyPr>
            <a:lstStyle/>
            <a:p>
              <a:pPr defTabSz="914355">
                <a:defRPr/>
              </a:pPr>
              <a:r>
                <a:rPr lang="en-GB" sz="825" dirty="0" smtClean="0">
                  <a:solidFill>
                    <a:prstClr val="black"/>
                  </a:solidFill>
                  <a:latin typeface="Interstate-Regular" panose="02000603020000020004" pitchFamily="2" charset="0"/>
                </a:rPr>
                <a:t>This project has received funding from the </a:t>
              </a:r>
              <a:r>
                <a:rPr lang="en-GB" sz="825" dirty="0" err="1" smtClean="0">
                  <a:solidFill>
                    <a:prstClr val="black"/>
                  </a:solidFill>
                  <a:latin typeface="Interstate-Regular" panose="02000603020000020004" pitchFamily="2" charset="0"/>
                </a:rPr>
                <a:t>Euratom</a:t>
              </a:r>
              <a:r>
                <a:rPr lang="en-GB" sz="825" dirty="0" smtClean="0">
                  <a:solidFill>
                    <a:prstClr val="black"/>
                  </a:solidFill>
                  <a:latin typeface="Interstate-Regular" panose="02000603020000020004" pitchFamily="2" charset="0"/>
                </a:rPr>
                <a:t> research and training programme 2014-2018 under grant agreement No 662287</a:t>
              </a:r>
              <a:endParaRPr lang="en-GB" sz="825" dirty="0">
                <a:solidFill>
                  <a:prstClr val="black">
                    <a:tint val="75000"/>
                  </a:prstClr>
                </a:solidFill>
              </a:endParaRPr>
            </a:p>
          </p:txBody>
        </p:sp>
      </p:grpSp>
      <p:pic>
        <p:nvPicPr>
          <p:cNvPr id="14" name="19 Imagen" descr="Logo_CONFIDENCE_v2.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683342" y="164021"/>
            <a:ext cx="2113613" cy="671285"/>
          </a:xfrm>
          <a:prstGeom prst="rect">
            <a:avLst/>
          </a:prstGeom>
        </p:spPr>
      </p:pic>
      <p:pic>
        <p:nvPicPr>
          <p:cNvPr id="16" name="Grafik 6"/>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7421199" y="999327"/>
            <a:ext cx="140491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1 Imagen"/>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5445364" y="5605200"/>
            <a:ext cx="3557016" cy="658368"/>
          </a:xfrm>
          <a:prstGeom prst="rect">
            <a:avLst/>
          </a:prstGeom>
        </p:spPr>
      </p:pic>
      <p:sp>
        <p:nvSpPr>
          <p:cNvPr id="18" name="Rectangle 7"/>
          <p:cNvSpPr txBox="1">
            <a:spLocks noChangeArrowheads="1"/>
          </p:cNvSpPr>
          <p:nvPr userDrawn="1"/>
        </p:nvSpPr>
        <p:spPr bwMode="auto">
          <a:xfrm>
            <a:off x="1420200" y="2958176"/>
            <a:ext cx="6303600" cy="9756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8000" rIns="0" bIns="0" numCol="1" anchor="ctr" anchorCtr="0" compatLnSpc="1">
            <a:prstTxWarp prst="textNoShape">
              <a:avLst/>
            </a:prstTxWarp>
          </a:bodyPr>
          <a:lstStyle>
            <a:lvl1pPr algn="ctr" defTabSz="244078" rtl="0" eaLnBrk="1" fontAlgn="base" hangingPunct="1">
              <a:lnSpc>
                <a:spcPct val="93000"/>
              </a:lnSpc>
              <a:spcBef>
                <a:spcPct val="0"/>
              </a:spcBef>
              <a:spcAft>
                <a:spcPct val="0"/>
              </a:spcAft>
              <a:buClr>
                <a:srgbClr val="000000"/>
              </a:buClr>
              <a:buSzPct val="100000"/>
              <a:buFont typeface="Times New Roman" pitchFamily="18" charset="0"/>
              <a:defRPr lang="en-GB" altLang="es-ES" sz="2800" b="1" baseline="0" noProof="0" dirty="0" err="1" smtClean="0">
                <a:solidFill>
                  <a:schemeClr val="tx1"/>
                </a:solidFill>
                <a:effectLst/>
                <a:latin typeface="Arial" panose="020B0604020202020204" pitchFamily="34" charset="0"/>
                <a:ea typeface="+mj-ea"/>
                <a:cs typeface="Arial" panose="020B0604020202020204" pitchFamily="34" charset="0"/>
              </a:defRPr>
            </a:lvl1pPr>
            <a:lvl2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2pPr>
            <a:lvl3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3pPr>
            <a:lvl4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4pPr>
            <a:lvl5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5pPr>
            <a:lvl6pPr marL="1710704"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6pPr>
            <a:lvl7pPr marL="2021740"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7pPr>
            <a:lvl8pPr marL="2332777"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8pPr>
            <a:lvl9pPr marL="2643813"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9pPr>
          </a:lstStyle>
          <a:p>
            <a:r>
              <a:rPr lang="en-US" kern="0" dirty="0" smtClean="0">
                <a:solidFill>
                  <a:schemeClr val="bg1">
                    <a:lumMod val="95000"/>
                  </a:schemeClr>
                </a:solidFill>
              </a:rPr>
              <a:t>Thank you for your attention!</a:t>
            </a:r>
            <a:r>
              <a:rPr lang="en-US" kern="0" dirty="0" smtClean="0"/>
              <a:t>	</a:t>
            </a:r>
            <a:endParaRPr lang="en-US" kern="0" dirty="0"/>
          </a:p>
        </p:txBody>
      </p:sp>
    </p:spTree>
    <p:extLst>
      <p:ext uri="{BB962C8B-B14F-4D97-AF65-F5344CB8AC3E}">
        <p14:creationId xmlns:p14="http://schemas.microsoft.com/office/powerpoint/2010/main" val="421838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secundario">
    <p:spTree>
      <p:nvGrpSpPr>
        <p:cNvPr id="1" name=""/>
        <p:cNvGrpSpPr/>
        <p:nvPr/>
      </p:nvGrpSpPr>
      <p:grpSpPr>
        <a:xfrm>
          <a:off x="0" y="0"/>
          <a:ext cx="0" cy="0"/>
          <a:chOff x="0" y="0"/>
          <a:chExt cx="0" cy="0"/>
        </a:xfrm>
      </p:grpSpPr>
      <p:sp>
        <p:nvSpPr>
          <p:cNvPr id="3" name="2 Marcador de pie de página"/>
          <p:cNvSpPr>
            <a:spLocks noGrp="1"/>
          </p:cNvSpPr>
          <p:nvPr>
            <p:ph type="ftr" sz="quarter" idx="10"/>
          </p:nvPr>
        </p:nvSpPr>
        <p:spPr>
          <a:xfrm>
            <a:off x="5578997" y="6504712"/>
            <a:ext cx="2798541" cy="286007"/>
          </a:xfrm>
        </p:spPr>
        <p:txBody>
          <a:bodyPr/>
          <a:lstStyle>
            <a:lvl1pPr>
              <a:defRPr sz="825"/>
            </a:lvl1pPr>
          </a:lstStyle>
          <a:p>
            <a:r>
              <a:rPr lang="en-US" sz="900" smtClean="0"/>
              <a:t>CONFIDENCE Final Dissemination Workshop. 2-5 December, Bratislava (Slovakia)</a:t>
            </a:r>
            <a:endParaRPr lang="en-US" sz="700" dirty="0"/>
          </a:p>
        </p:txBody>
      </p:sp>
      <p:sp>
        <p:nvSpPr>
          <p:cNvPr id="4" name="3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
        <p:nvSpPr>
          <p:cNvPr id="5" name="Rectangle 5"/>
          <p:cNvSpPr>
            <a:spLocks noGrp="1" noChangeArrowheads="1"/>
          </p:cNvSpPr>
          <p:nvPr>
            <p:ph type="subTitle" idx="1"/>
          </p:nvPr>
        </p:nvSpPr>
        <p:spPr>
          <a:xfrm>
            <a:off x="2094750" y="4715055"/>
            <a:ext cx="4954500" cy="868412"/>
          </a:xfrm>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1500" b="0" smtClean="0">
                <a:solidFill>
                  <a:srgbClr val="2E74B5"/>
                </a:solidFill>
                <a:latin typeface="Arial" panose="020B0604020202020204" pitchFamily="34" charset="0"/>
                <a:cs typeface="Arial" panose="020B0604020202020204" pitchFamily="34" charset="0"/>
              </a:defRPr>
            </a:lvl1pPr>
          </a:lstStyle>
          <a:p>
            <a:pPr lvl="0"/>
            <a:r>
              <a:rPr lang="es-ES" altLang="es-ES" noProof="0" smtClean="0"/>
              <a:t>Haga clic para modificar el estilo de subtítulo del patrón</a:t>
            </a:r>
            <a:endParaRPr lang="en-GB" altLang="es-ES" noProof="0" dirty="0" smtClean="0"/>
          </a:p>
        </p:txBody>
      </p:sp>
      <p:sp>
        <p:nvSpPr>
          <p:cNvPr id="6" name="Rectangle 7"/>
          <p:cNvSpPr>
            <a:spLocks noGrp="1" noChangeArrowheads="1"/>
          </p:cNvSpPr>
          <p:nvPr>
            <p:ph type="ctrTitle" hasCustomPrompt="1"/>
          </p:nvPr>
        </p:nvSpPr>
        <p:spPr>
          <a:xfrm>
            <a:off x="1238850" y="2466985"/>
            <a:ext cx="6666300" cy="1952845"/>
          </a:xfrm>
          <a:effectLst/>
        </p:spPr>
        <p:txBody>
          <a:bodyPr/>
          <a:lstStyle>
            <a:lvl1pPr algn="ctr">
              <a:defRPr lang="en-GB" altLang="es-ES" sz="2700" b="0" baseline="0" noProof="0" dirty="0" err="1" smtClean="0">
                <a:solidFill>
                  <a:schemeClr val="tx1"/>
                </a:solidFill>
                <a:effectLst/>
                <a:latin typeface="Arial" panose="020B0604020202020204" pitchFamily="34" charset="0"/>
                <a:ea typeface="+mj-ea"/>
                <a:cs typeface="Arial" panose="020B0604020202020204" pitchFamily="34" charset="0"/>
              </a:defRPr>
            </a:lvl1pPr>
          </a:lstStyle>
          <a:p>
            <a:pPr lvl="0"/>
            <a:r>
              <a:rPr lang="en-GB" altLang="es-ES" noProof="0" dirty="0" err="1" smtClean="0"/>
              <a:t>Haga</a:t>
            </a:r>
            <a:r>
              <a:rPr lang="en-GB" altLang="es-ES" noProof="0" dirty="0" smtClean="0"/>
              <a:t> </a:t>
            </a:r>
            <a:r>
              <a:rPr lang="en-GB" altLang="es-ES" noProof="0" dirty="0" err="1" smtClean="0"/>
              <a:t>clic</a:t>
            </a:r>
            <a:r>
              <a:rPr lang="en-GB" altLang="es-ES" noProof="0" dirty="0" smtClean="0"/>
              <a:t> para </a:t>
            </a:r>
            <a:r>
              <a:rPr lang="en-GB" altLang="es-ES" noProof="0" dirty="0" err="1" smtClean="0"/>
              <a:t>cambiar</a:t>
            </a:r>
            <a:r>
              <a:rPr lang="en-GB" altLang="es-ES" noProof="0" dirty="0" smtClean="0"/>
              <a:t> el </a:t>
            </a:r>
            <a:r>
              <a:rPr lang="en-GB" altLang="es-ES" noProof="0" dirty="0" err="1" smtClean="0"/>
              <a:t>estilo</a:t>
            </a:r>
            <a:r>
              <a:rPr lang="en-GB" altLang="es-ES" noProof="0" dirty="0" smtClean="0"/>
              <a:t> de </a:t>
            </a:r>
            <a:r>
              <a:rPr lang="en-GB" altLang="es-ES" noProof="0" dirty="0" err="1" smtClean="0"/>
              <a:t>título</a:t>
            </a:r>
            <a:r>
              <a:rPr lang="en-GB" altLang="es-ES" noProof="0" dirty="0" smtClean="0"/>
              <a:t>	</a:t>
            </a:r>
          </a:p>
        </p:txBody>
      </p:sp>
    </p:spTree>
    <p:extLst>
      <p:ext uri="{BB962C8B-B14F-4D97-AF65-F5344CB8AC3E}">
        <p14:creationId xmlns:p14="http://schemas.microsoft.com/office/powerpoint/2010/main" val="3692086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ulo +En Blanc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tx1"/>
                </a:solidFill>
              </a:defRPr>
            </a:lvl1pPr>
          </a:lstStyle>
          <a:p>
            <a:r>
              <a:rPr lang="es-ES" noProof="0" smtClean="0"/>
              <a:t>Haga clic para modificar el estilo de título del patrón</a:t>
            </a:r>
            <a:endParaRPr lang="en-GB" noProof="0"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
        <p:nvSpPr>
          <p:cNvPr id="4" name="3 Marcador de pie de página"/>
          <p:cNvSpPr>
            <a:spLocks noGrp="1"/>
          </p:cNvSpPr>
          <p:nvPr>
            <p:ph type="ftr" sz="quarter" idx="11"/>
          </p:nvPr>
        </p:nvSpPr>
        <p:spPr>
          <a:xfrm>
            <a:off x="5382228" y="6496050"/>
            <a:ext cx="2952448" cy="286007"/>
          </a:xfrm>
        </p:spPr>
        <p:txBody>
          <a:bodyPr/>
          <a:lstStyle>
            <a:lvl1pPr>
              <a:defRPr sz="825"/>
            </a:lvl1pPr>
          </a:lstStyle>
          <a:p>
            <a:r>
              <a:rPr lang="en-US" sz="900" smtClean="0"/>
              <a:t>CONFIDENCE Final Dissemination Workshop. 2-5 December, Bratislava (Slovakia)</a:t>
            </a:r>
            <a:endParaRPr lang="en-US" sz="700" dirty="0"/>
          </a:p>
        </p:txBody>
      </p:sp>
    </p:spTree>
    <p:extLst>
      <p:ext uri="{BB962C8B-B14F-4D97-AF65-F5344CB8AC3E}">
        <p14:creationId xmlns:p14="http://schemas.microsoft.com/office/powerpoint/2010/main" val="3874161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ulo de capitulo">
    <p:spTree>
      <p:nvGrpSpPr>
        <p:cNvPr id="1" name=""/>
        <p:cNvGrpSpPr/>
        <p:nvPr/>
      </p:nvGrpSpPr>
      <p:grpSpPr>
        <a:xfrm>
          <a:off x="0" y="0"/>
          <a:ext cx="0" cy="0"/>
          <a:chOff x="0" y="0"/>
          <a:chExt cx="0" cy="0"/>
        </a:xfrm>
      </p:grpSpPr>
      <p:sp>
        <p:nvSpPr>
          <p:cNvPr id="2" name="Titel 1"/>
          <p:cNvSpPr>
            <a:spLocks noGrp="1"/>
          </p:cNvSpPr>
          <p:nvPr>
            <p:ph type="ctrTitle"/>
          </p:nvPr>
        </p:nvSpPr>
        <p:spPr>
          <a:xfrm>
            <a:off x="1238850" y="2129992"/>
            <a:ext cx="6666300" cy="2771767"/>
          </a:xfrm>
        </p:spPr>
        <p:txBody>
          <a:bodyPr/>
          <a:lstStyle>
            <a:lvl1pPr algn="ctr">
              <a:defRPr sz="2475" b="0">
                <a:solidFill>
                  <a:schemeClr val="tx1"/>
                </a:solidFill>
                <a:latin typeface="Arial" panose="020B0604020202020204" pitchFamily="34" charset="0"/>
                <a:cs typeface="Arial" panose="020B0604020202020204" pitchFamily="34" charset="0"/>
              </a:defRPr>
            </a:lvl1pPr>
          </a:lstStyle>
          <a:p>
            <a:r>
              <a:rPr lang="es-ES" noProof="0" smtClean="0"/>
              <a:t>Haga clic para modificar el estilo de título del patrón</a:t>
            </a:r>
            <a:endParaRPr lang="en-GB" noProof="0" dirty="0"/>
          </a:p>
        </p:txBody>
      </p:sp>
      <p:sp>
        <p:nvSpPr>
          <p:cNvPr id="3" name="2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4" name="3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2869176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ulo y texto">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solidFill>
                  <a:schemeClr val="tx1"/>
                </a:solidFill>
              </a:defRPr>
            </a:lvl1pPr>
          </a:lstStyle>
          <a:p>
            <a:r>
              <a:rPr lang="en-US" noProof="0" dirty="0" smtClean="0"/>
              <a:t>Click to edit the title text format</a:t>
            </a:r>
            <a:endParaRPr lang="en-GB" noProof="0" dirty="0"/>
          </a:p>
        </p:txBody>
      </p:sp>
      <p:sp>
        <p:nvSpPr>
          <p:cNvPr id="3" name="Inhaltsplatzhalter 2"/>
          <p:cNvSpPr>
            <a:spLocks noGrp="1"/>
          </p:cNvSpPr>
          <p:nvPr>
            <p:ph idx="1" hasCustomPrompt="1"/>
          </p:nvPr>
        </p:nvSpPr>
        <p:spPr>
          <a:xfrm>
            <a:off x="262656" y="1223488"/>
            <a:ext cx="8685616" cy="5078701"/>
          </a:xfrm>
        </p:spPr>
        <p:txBody>
          <a:bodyPr/>
          <a:lstStyle>
            <a:lvl1pPr>
              <a:defRPr sz="1800">
                <a:solidFill>
                  <a:schemeClr val="tx1"/>
                </a:solidFill>
              </a:defRPr>
            </a:lvl1pPr>
            <a:lvl2pPr marL="505436" indent="-194399">
              <a:buFontTx/>
              <a:buBlip>
                <a:blip r:embed="rId2"/>
              </a:buBlip>
              <a:defRPr sz="1650">
                <a:solidFill>
                  <a:schemeClr val="tx1"/>
                </a:solidFill>
              </a:defRPr>
            </a:lvl2pPr>
            <a:lvl3pPr>
              <a:defRPr sz="1500">
                <a:solidFill>
                  <a:schemeClr val="tx1"/>
                </a:solidFill>
              </a:defRPr>
            </a:lvl3pPr>
            <a:lvl4pPr>
              <a:defRPr sz="1350">
                <a:solidFill>
                  <a:schemeClr val="tx1"/>
                </a:solidFill>
              </a:defRPr>
            </a:lvl4pPr>
            <a:lvl5pPr>
              <a:defRPr>
                <a:solidFill>
                  <a:schemeClr val="tx1"/>
                </a:solidFill>
              </a:defRPr>
            </a:lvl5pPr>
          </a:lstStyle>
          <a:p>
            <a:pPr lvl="0"/>
            <a:r>
              <a:rPr lang="en-US" noProof="0" dirty="0" smtClean="0"/>
              <a:t>Click to edit the outline text format</a:t>
            </a:r>
          </a:p>
          <a:p>
            <a:pPr lvl="1"/>
            <a:r>
              <a:rPr lang="en-GB" noProof="0" dirty="0" smtClean="0"/>
              <a:t>Second Outline Level</a:t>
            </a:r>
          </a:p>
          <a:p>
            <a:pPr lvl="2"/>
            <a:r>
              <a:rPr lang="en-GB" noProof="0" dirty="0" smtClean="0"/>
              <a:t>Third Outline Level</a:t>
            </a:r>
          </a:p>
          <a:p>
            <a:pPr lvl="3"/>
            <a:r>
              <a:rPr lang="en-GB" noProof="0" dirty="0" smtClean="0"/>
              <a:t>Fourth Outline Level</a:t>
            </a:r>
          </a:p>
          <a:p>
            <a:pPr lvl="4"/>
            <a:r>
              <a:rPr lang="en-GB" noProof="0" dirty="0" smtClean="0"/>
              <a:t>Fifth Outline Level</a:t>
            </a:r>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106866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880" y="4406871"/>
            <a:ext cx="7771680" cy="1362383"/>
          </a:xfrm>
        </p:spPr>
        <p:txBody>
          <a:bodyPr anchor="t"/>
          <a:lstStyle>
            <a:lvl1pPr algn="l">
              <a:defRPr sz="2700" b="1" cap="all">
                <a:solidFill>
                  <a:schemeClr val="tx1"/>
                </a:solidFill>
              </a:defRPr>
            </a:lvl1pPr>
          </a:lstStyle>
          <a:p>
            <a:r>
              <a:rPr lang="es-ES" smtClean="0"/>
              <a:t>Haga clic para modificar el estilo de título del patrón</a:t>
            </a:r>
            <a:endParaRPr lang="en-GB" dirty="0"/>
          </a:p>
        </p:txBody>
      </p:sp>
      <p:sp>
        <p:nvSpPr>
          <p:cNvPr id="3" name="Textplatzhalter 2"/>
          <p:cNvSpPr>
            <a:spLocks noGrp="1"/>
          </p:cNvSpPr>
          <p:nvPr>
            <p:ph type="body" idx="1"/>
          </p:nvPr>
        </p:nvSpPr>
        <p:spPr>
          <a:xfrm>
            <a:off x="722880" y="2906230"/>
            <a:ext cx="7771680" cy="1500639"/>
          </a:xfrm>
        </p:spPr>
        <p:txBody>
          <a:bodyPr anchor="b"/>
          <a:lstStyle>
            <a:lvl1pPr marL="0" indent="0">
              <a:buNone/>
              <a:defRPr sz="1350"/>
            </a:lvl1pPr>
            <a:lvl2pPr marL="311037" indent="0">
              <a:buNone/>
              <a:defRPr sz="1200"/>
            </a:lvl2pPr>
            <a:lvl3pPr marL="622073" indent="0">
              <a:buNone/>
              <a:defRPr sz="1125"/>
            </a:lvl3pPr>
            <a:lvl4pPr marL="933111" indent="0">
              <a:buNone/>
              <a:defRPr sz="975"/>
            </a:lvl4pPr>
            <a:lvl5pPr marL="1244147" indent="0">
              <a:buNone/>
              <a:defRPr sz="975"/>
            </a:lvl5pPr>
            <a:lvl6pPr marL="1555184" indent="0">
              <a:buNone/>
              <a:defRPr sz="975"/>
            </a:lvl6pPr>
            <a:lvl7pPr marL="1866221" indent="0">
              <a:buNone/>
              <a:defRPr sz="975"/>
            </a:lvl7pPr>
            <a:lvl8pPr marL="2177258" indent="0">
              <a:buNone/>
              <a:defRPr sz="975"/>
            </a:lvl8pPr>
            <a:lvl9pPr marL="2488295" indent="0">
              <a:buNone/>
              <a:defRPr sz="975"/>
            </a:lvl9pPr>
          </a:lstStyle>
          <a:p>
            <a:pPr lvl="0"/>
            <a:r>
              <a:rPr lang="es-ES" smtClean="0"/>
              <a:t>Haga clic para modificar el estilo de texto del patrón</a:t>
            </a:r>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300875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exto 2 Columna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tx1"/>
                </a:solidFill>
              </a:defRPr>
            </a:lvl1pPr>
          </a:lstStyle>
          <a:p>
            <a:r>
              <a:rPr lang="es-ES" smtClean="0"/>
              <a:t>Haga clic para modificar el estilo de título del patrón</a:t>
            </a:r>
            <a:endParaRPr lang="en-GB" dirty="0"/>
          </a:p>
        </p:txBody>
      </p:sp>
      <p:sp>
        <p:nvSpPr>
          <p:cNvPr id="3" name="Inhaltsplatzhalter 2"/>
          <p:cNvSpPr>
            <a:spLocks noGrp="1"/>
          </p:cNvSpPr>
          <p:nvPr>
            <p:ph sz="half" idx="1"/>
          </p:nvPr>
        </p:nvSpPr>
        <p:spPr>
          <a:xfrm>
            <a:off x="456480" y="1511629"/>
            <a:ext cx="4043520" cy="4524955"/>
          </a:xfrm>
        </p:spPr>
        <p:txBody>
          <a:bodyPr/>
          <a:lstStyle>
            <a:lvl1pPr>
              <a:defRPr sz="165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4" name="Inhaltsplatzhalter 3"/>
          <p:cNvSpPr>
            <a:spLocks noGrp="1"/>
          </p:cNvSpPr>
          <p:nvPr>
            <p:ph sz="half" idx="2"/>
          </p:nvPr>
        </p:nvSpPr>
        <p:spPr>
          <a:xfrm>
            <a:off x="4638241" y="1511629"/>
            <a:ext cx="4044960" cy="4524955"/>
          </a:xfrm>
        </p:spPr>
        <p:txBody>
          <a:bodyPr/>
          <a:lstStyle>
            <a:lvl1pPr>
              <a:defRPr sz="1650"/>
            </a:lvl1pPr>
            <a:lvl2pPr>
              <a:defRPr sz="135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5" name="4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
        <p:nvSpPr>
          <p:cNvPr id="6" name="5 Marcador de pie de página"/>
          <p:cNvSpPr>
            <a:spLocks noGrp="1"/>
          </p:cNvSpPr>
          <p:nvPr>
            <p:ph type="ftr" sz="quarter" idx="11"/>
          </p:nvPr>
        </p:nvSpPr>
        <p:spPr/>
        <p:txBody>
          <a:bodyPr/>
          <a:lstStyle>
            <a:lvl1pPr>
              <a:defRPr sz="825"/>
            </a:lvl1pPr>
          </a:lstStyle>
          <a:p>
            <a:r>
              <a:rPr lang="en-US" sz="900" smtClean="0"/>
              <a:t>CONFIDENCE Final Dissemination Workshop. 2-5 December, Bratislava (Slovakia)</a:t>
            </a:r>
            <a:endParaRPr lang="en-US" sz="700" dirty="0"/>
          </a:p>
        </p:txBody>
      </p:sp>
    </p:spTree>
    <p:extLst>
      <p:ext uri="{BB962C8B-B14F-4D97-AF65-F5344CB8AC3E}">
        <p14:creationId xmlns:p14="http://schemas.microsoft.com/office/powerpoint/2010/main" val="4064165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Texto 2 Columnas y titulos">
    <p:spTree>
      <p:nvGrpSpPr>
        <p:cNvPr id="1" name=""/>
        <p:cNvGrpSpPr/>
        <p:nvPr/>
      </p:nvGrpSpPr>
      <p:grpSpPr>
        <a:xfrm>
          <a:off x="0" y="0"/>
          <a:ext cx="0" cy="0"/>
          <a:chOff x="0" y="0"/>
          <a:chExt cx="0" cy="0"/>
        </a:xfrm>
      </p:grpSpPr>
      <p:sp>
        <p:nvSpPr>
          <p:cNvPr id="2" name="Titel 1"/>
          <p:cNvSpPr>
            <a:spLocks noGrp="1"/>
          </p:cNvSpPr>
          <p:nvPr>
            <p:ph type="title"/>
          </p:nvPr>
        </p:nvSpPr>
        <p:spPr>
          <a:xfrm>
            <a:off x="300665" y="206063"/>
            <a:ext cx="6413679" cy="876569"/>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0" rIns="0" bIns="0" numCol="1" anchor="ctr" anchorCtr="0" compatLnSpc="1">
            <a:prstTxWarp prst="textNoShape">
              <a:avLst/>
            </a:prstTxWarp>
          </a:bodyPr>
          <a:lstStyle>
            <a:lvl1pPr>
              <a:defRPr lang="en-GB">
                <a:solidFill>
                  <a:schemeClr val="tx1"/>
                </a:solidFill>
              </a:defRPr>
            </a:lvl1pPr>
          </a:lstStyle>
          <a:p>
            <a:pPr lvl="0"/>
            <a:r>
              <a:rPr lang="es-ES" smtClean="0"/>
              <a:t>Haga clic para modificar el estilo de título del patrón</a:t>
            </a:r>
            <a:endParaRPr lang="en-GB" dirty="0"/>
          </a:p>
        </p:txBody>
      </p:sp>
      <p:sp>
        <p:nvSpPr>
          <p:cNvPr id="3" name="Textplatzhalter 2"/>
          <p:cNvSpPr>
            <a:spLocks noGrp="1"/>
          </p:cNvSpPr>
          <p:nvPr>
            <p:ph type="body" idx="1"/>
          </p:nvPr>
        </p:nvSpPr>
        <p:spPr>
          <a:xfrm>
            <a:off x="304129" y="1237878"/>
            <a:ext cx="4206816" cy="639427"/>
          </a:xfrm>
        </p:spPr>
        <p:txBody>
          <a:bodyPr anchor="b"/>
          <a:lstStyle>
            <a:lvl1pPr marL="0" indent="0">
              <a:buNone/>
              <a:defRPr sz="1650" b="1"/>
            </a:lvl1pPr>
            <a:lvl2pPr marL="311037" indent="0">
              <a:buNone/>
              <a:defRPr sz="1350" b="1"/>
            </a:lvl2pPr>
            <a:lvl3pPr marL="622073" indent="0">
              <a:buNone/>
              <a:defRPr sz="1200" b="1"/>
            </a:lvl3pPr>
            <a:lvl4pPr marL="933111" indent="0">
              <a:buNone/>
              <a:defRPr sz="1125" b="1"/>
            </a:lvl4pPr>
            <a:lvl5pPr marL="1244147" indent="0">
              <a:buNone/>
              <a:defRPr sz="1125" b="1"/>
            </a:lvl5pPr>
            <a:lvl6pPr marL="1555184" indent="0">
              <a:buNone/>
              <a:defRPr sz="1125" b="1"/>
            </a:lvl6pPr>
            <a:lvl7pPr marL="1866221" indent="0">
              <a:buNone/>
              <a:defRPr sz="1125" b="1"/>
            </a:lvl7pPr>
            <a:lvl8pPr marL="2177258" indent="0">
              <a:buNone/>
              <a:defRPr sz="1125" b="1"/>
            </a:lvl8pPr>
            <a:lvl9pPr marL="2488295" indent="0">
              <a:buNone/>
              <a:defRPr sz="1125" b="1"/>
            </a:lvl9pPr>
          </a:lstStyle>
          <a:p>
            <a:pPr lvl="0"/>
            <a:r>
              <a:rPr lang="es-ES" smtClean="0"/>
              <a:t>Haga clic para modificar el estilo de texto del patrón</a:t>
            </a:r>
          </a:p>
        </p:txBody>
      </p:sp>
      <p:sp>
        <p:nvSpPr>
          <p:cNvPr id="4" name="Inhaltsplatzhalter 3"/>
          <p:cNvSpPr>
            <a:spLocks noGrp="1"/>
          </p:cNvSpPr>
          <p:nvPr>
            <p:ph sz="half" idx="2"/>
          </p:nvPr>
        </p:nvSpPr>
        <p:spPr>
          <a:xfrm>
            <a:off x="317953" y="2018724"/>
            <a:ext cx="4179168" cy="4274501"/>
          </a:xfrm>
        </p:spPr>
        <p:txBody>
          <a:bodyPr/>
          <a:lstStyle>
            <a:lvl1pPr>
              <a:defRPr sz="1650"/>
            </a:lvl1pPr>
            <a:lvl2pPr>
              <a:defRPr sz="1350"/>
            </a:lvl2pPr>
            <a:lvl3pPr>
              <a:defRPr sz="1200"/>
            </a:lvl3pPr>
            <a:lvl4pPr>
              <a:defRPr sz="1125"/>
            </a:lvl4pPr>
            <a:lvl5pPr>
              <a:defRPr sz="1125"/>
            </a:lvl5pPr>
            <a:lvl6pPr>
              <a:defRPr sz="1125"/>
            </a:lvl6pPr>
            <a:lvl7pPr>
              <a:defRPr sz="1125"/>
            </a:lvl7pPr>
            <a:lvl8pPr>
              <a:defRPr sz="1125"/>
            </a:lvl8pPr>
            <a:lvl9pPr>
              <a:defRPr sz="1125"/>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5" name="Textplatzhalter 4"/>
          <p:cNvSpPr>
            <a:spLocks noGrp="1"/>
          </p:cNvSpPr>
          <p:nvPr>
            <p:ph type="body" sz="quarter" idx="3"/>
          </p:nvPr>
        </p:nvSpPr>
        <p:spPr>
          <a:xfrm>
            <a:off x="4617792" y="1224051"/>
            <a:ext cx="4229568" cy="639427"/>
          </a:xfrm>
        </p:spPr>
        <p:txBody>
          <a:bodyPr anchor="b"/>
          <a:lstStyle>
            <a:lvl1pPr marL="0" indent="0">
              <a:buNone/>
              <a:defRPr sz="1650" b="1"/>
            </a:lvl1pPr>
            <a:lvl2pPr marL="311037" indent="0">
              <a:buNone/>
              <a:defRPr sz="1350" b="1"/>
            </a:lvl2pPr>
            <a:lvl3pPr marL="622073" indent="0">
              <a:buNone/>
              <a:defRPr sz="1200" b="1"/>
            </a:lvl3pPr>
            <a:lvl4pPr marL="933111" indent="0">
              <a:buNone/>
              <a:defRPr sz="1125" b="1"/>
            </a:lvl4pPr>
            <a:lvl5pPr marL="1244147" indent="0">
              <a:buNone/>
              <a:defRPr sz="1125" b="1"/>
            </a:lvl5pPr>
            <a:lvl6pPr marL="1555184" indent="0">
              <a:buNone/>
              <a:defRPr sz="1125" b="1"/>
            </a:lvl6pPr>
            <a:lvl7pPr marL="1866221" indent="0">
              <a:buNone/>
              <a:defRPr sz="1125" b="1"/>
            </a:lvl7pPr>
            <a:lvl8pPr marL="2177258" indent="0">
              <a:buNone/>
              <a:defRPr sz="1125" b="1"/>
            </a:lvl8pPr>
            <a:lvl9pPr marL="2488295" indent="0">
              <a:buNone/>
              <a:defRPr sz="1125" b="1"/>
            </a:lvl9pPr>
          </a:lstStyle>
          <a:p>
            <a:pPr lvl="0"/>
            <a:r>
              <a:rPr lang="es-ES" smtClean="0"/>
              <a:t>Haga clic para modificar el estilo de texto del patrón</a:t>
            </a:r>
          </a:p>
        </p:txBody>
      </p:sp>
      <p:sp>
        <p:nvSpPr>
          <p:cNvPr id="6" name="Inhaltsplatzhalter 5"/>
          <p:cNvSpPr>
            <a:spLocks noGrp="1"/>
          </p:cNvSpPr>
          <p:nvPr>
            <p:ph sz="quarter" idx="4"/>
          </p:nvPr>
        </p:nvSpPr>
        <p:spPr>
          <a:xfrm>
            <a:off x="4645440" y="2046374"/>
            <a:ext cx="4201920" cy="4246850"/>
          </a:xfrm>
        </p:spPr>
        <p:txBody>
          <a:bodyPr/>
          <a:lstStyle>
            <a:lvl1pPr>
              <a:defRPr sz="1650"/>
            </a:lvl1pPr>
            <a:lvl2pPr>
              <a:defRPr sz="1350"/>
            </a:lvl2pPr>
            <a:lvl3pPr>
              <a:defRPr sz="1200"/>
            </a:lvl3pPr>
            <a:lvl4pPr>
              <a:defRPr sz="1125"/>
            </a:lvl4pPr>
            <a:lvl5pPr>
              <a:defRPr sz="1125"/>
            </a:lvl5pPr>
            <a:lvl6pPr>
              <a:defRPr sz="1125"/>
            </a:lvl6pPr>
            <a:lvl7pPr>
              <a:defRPr sz="1125"/>
            </a:lvl7pPr>
            <a:lvl8pPr>
              <a:defRPr sz="1125"/>
            </a:lvl8pPr>
            <a:lvl9pPr>
              <a:defRPr sz="1125"/>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7" name="6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8" name="7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2969976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6" name="Picture 9" descr="II_rahmen_neu_folge"/>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2828"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Rectangle 5"/>
          <p:cNvSpPr>
            <a:spLocks noGrp="1" noChangeArrowheads="1"/>
          </p:cNvSpPr>
          <p:nvPr>
            <p:ph type="body" idx="1"/>
          </p:nvPr>
        </p:nvSpPr>
        <p:spPr bwMode="auto">
          <a:xfrm>
            <a:off x="248833" y="1268047"/>
            <a:ext cx="8634528" cy="501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p>
            <a:pPr lvl="0"/>
            <a:r>
              <a:rPr lang="en-GB" altLang="es-ES" dirty="0" smtClean="0"/>
              <a:t>Click to edit the outline text format</a:t>
            </a:r>
          </a:p>
          <a:p>
            <a:pPr lvl="1"/>
            <a:r>
              <a:rPr lang="en-GB" altLang="es-ES" dirty="0" smtClean="0"/>
              <a:t>Second Outline Level</a:t>
            </a:r>
          </a:p>
          <a:p>
            <a:pPr lvl="2"/>
            <a:r>
              <a:rPr lang="en-GB" altLang="es-ES" dirty="0" smtClean="0"/>
              <a:t>Third Outline Level</a:t>
            </a:r>
          </a:p>
          <a:p>
            <a:pPr lvl="3"/>
            <a:r>
              <a:rPr lang="en-GB" altLang="es-ES" dirty="0" smtClean="0"/>
              <a:t>Fourth Outline Level</a:t>
            </a:r>
          </a:p>
          <a:p>
            <a:pPr lvl="4"/>
            <a:r>
              <a:rPr lang="en-GB" altLang="es-ES" dirty="0" smtClean="0"/>
              <a:t>Fifth Outline Level</a:t>
            </a:r>
          </a:p>
          <a:p>
            <a:pPr lvl="4"/>
            <a:r>
              <a:rPr lang="en-GB" altLang="es-ES" dirty="0" smtClean="0"/>
              <a:t>Sixth Outline Level</a:t>
            </a:r>
          </a:p>
          <a:p>
            <a:pPr lvl="4"/>
            <a:r>
              <a:rPr lang="en-GB" altLang="es-ES" dirty="0" smtClean="0"/>
              <a:t>Seventh Outline Level</a:t>
            </a:r>
          </a:p>
          <a:p>
            <a:pPr lvl="4"/>
            <a:r>
              <a:rPr lang="en-GB" altLang="es-ES" dirty="0" smtClean="0"/>
              <a:t>Eighth Outline Level</a:t>
            </a:r>
          </a:p>
          <a:p>
            <a:pPr lvl="4"/>
            <a:r>
              <a:rPr lang="en-GB" altLang="es-ES" dirty="0" smtClean="0"/>
              <a:t>Ninth Outline Level</a:t>
            </a:r>
          </a:p>
        </p:txBody>
      </p:sp>
      <p:sp>
        <p:nvSpPr>
          <p:cNvPr id="1032" name="Rectangle 7"/>
          <p:cNvSpPr>
            <a:spLocks noGrp="1" noChangeArrowheads="1"/>
          </p:cNvSpPr>
          <p:nvPr>
            <p:ph type="title"/>
          </p:nvPr>
        </p:nvSpPr>
        <p:spPr bwMode="auto">
          <a:xfrm>
            <a:off x="258546" y="232641"/>
            <a:ext cx="6238406" cy="8488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0" rIns="0" bIns="0" numCol="1" anchor="ctr" anchorCtr="0" compatLnSpc="1">
            <a:prstTxWarp prst="textNoShape">
              <a:avLst/>
            </a:prstTxWarp>
          </a:bodyPr>
          <a:lstStyle/>
          <a:p>
            <a:pPr lvl="0"/>
            <a:r>
              <a:rPr lang="en-GB" altLang="es-ES" dirty="0" smtClean="0"/>
              <a:t>Click to edit the title text format</a:t>
            </a:r>
          </a:p>
        </p:txBody>
      </p:sp>
      <p:sp>
        <p:nvSpPr>
          <p:cNvPr id="1031"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2" name="1 Marcador de número de diapositiva"/>
          <p:cNvSpPr>
            <a:spLocks noGrp="1"/>
          </p:cNvSpPr>
          <p:nvPr>
            <p:ph type="sldNum" sz="quarter" idx="4"/>
          </p:nvPr>
        </p:nvSpPr>
        <p:spPr>
          <a:xfrm>
            <a:off x="8518359" y="6528956"/>
            <a:ext cx="361591" cy="227890"/>
          </a:xfrm>
          <a:prstGeom prst="rect">
            <a:avLst/>
          </a:prstGeom>
        </p:spPr>
        <p:txBody>
          <a:bodyPr vert="horz" lIns="91440" tIns="45720" rIns="91440" bIns="45720" rtlCol="0" anchor="ctr"/>
          <a:lstStyle>
            <a:lvl1pPr algn="r">
              <a:defRPr sz="900">
                <a:solidFill>
                  <a:schemeClr val="tx2"/>
                </a:solidFill>
              </a:defRPr>
            </a:lvl1p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pPr defTabSz="244084" eaLnBrk="0" fontAlgn="base" hangingPunct="0">
                <a:lnSpc>
                  <a:spcPct val="93000"/>
                </a:lnSpc>
                <a:spcBef>
                  <a:spcPct val="0"/>
                </a:spcBef>
                <a:spcAft>
                  <a:spcPct val="0"/>
                </a:spcAft>
                <a:buClr>
                  <a:srgbClr val="000000"/>
                </a:buClr>
                <a:buSzPct val="100000"/>
              </a:pPr>
              <a:t>‹Nº›</a:t>
            </a:fld>
            <a:endParaRPr lang="es-ES" b="1" dirty="0"/>
          </a:p>
        </p:txBody>
      </p:sp>
      <p:sp>
        <p:nvSpPr>
          <p:cNvPr id="5" name="4 Marcador de pie de página"/>
          <p:cNvSpPr>
            <a:spLocks noGrp="1"/>
          </p:cNvSpPr>
          <p:nvPr>
            <p:ph type="ftr" sz="quarter" idx="3"/>
          </p:nvPr>
        </p:nvSpPr>
        <p:spPr>
          <a:xfrm>
            <a:off x="5544274" y="6496050"/>
            <a:ext cx="2814468" cy="286007"/>
          </a:xfrm>
          <a:prstGeom prst="rect">
            <a:avLst/>
          </a:prstGeom>
        </p:spPr>
        <p:txBody>
          <a:bodyPr vert="horz" lIns="91440" tIns="45720" rIns="91440" bIns="45720" rtlCol="0" anchor="ctr"/>
          <a:lstStyle>
            <a:lvl1pPr marL="0" algn="r" defTabSz="244084" rtl="0" eaLnBrk="0" fontAlgn="base" latinLnBrk="0" hangingPunct="0">
              <a:lnSpc>
                <a:spcPct val="93000"/>
              </a:lnSpc>
              <a:spcBef>
                <a:spcPct val="0"/>
              </a:spcBef>
              <a:spcAft>
                <a:spcPct val="0"/>
              </a:spcAft>
              <a:buClr>
                <a:srgbClr val="000000"/>
              </a:buClr>
              <a:buSzPct val="100000"/>
              <a:defRPr lang="es-ES" sz="900" b="1" kern="1200" dirty="0">
                <a:solidFill>
                  <a:schemeClr val="tx2"/>
                </a:solidFill>
                <a:latin typeface="Arial" pitchFamily="34" charset="0"/>
                <a:ea typeface="+mn-ea"/>
                <a:cs typeface="Arial" panose="020B0604020202020204" pitchFamily="34" charset="0"/>
              </a:defRPr>
            </a:lvl1pPr>
          </a:lstStyle>
          <a:p>
            <a:r>
              <a:rPr lang="en-US" altLang="es-ES" smtClean="0">
                <a:ea typeface="ＭＳ Ｐゴシック"/>
              </a:rPr>
              <a:t>CONFIDENCE Final Dissemination Workshop. 2-5 December, Bratislava (Slovakia)</a:t>
            </a:r>
            <a:endParaRPr lang="en-US" sz="700" dirty="0"/>
          </a:p>
        </p:txBody>
      </p:sp>
      <p:grpSp>
        <p:nvGrpSpPr>
          <p:cNvPr id="17" name="Gruppieren 11"/>
          <p:cNvGrpSpPr/>
          <p:nvPr/>
        </p:nvGrpSpPr>
        <p:grpSpPr>
          <a:xfrm>
            <a:off x="103427" y="6480091"/>
            <a:ext cx="5564262" cy="301966"/>
            <a:chOff x="116870" y="6554993"/>
            <a:chExt cx="5091962" cy="301964"/>
          </a:xfrm>
        </p:grpSpPr>
        <p:pic>
          <p:nvPicPr>
            <p:cNvPr id="18" name="Grafik 12"/>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116870" y="6554993"/>
              <a:ext cx="319021" cy="301964"/>
            </a:xfrm>
            <a:prstGeom prst="rect">
              <a:avLst/>
            </a:prstGeom>
          </p:spPr>
        </p:pic>
        <p:sp>
          <p:nvSpPr>
            <p:cNvPr id="19" name="Textfeld 13"/>
            <p:cNvSpPr txBox="1"/>
            <p:nvPr userDrawn="1"/>
          </p:nvSpPr>
          <p:spPr>
            <a:xfrm>
              <a:off x="403830" y="6641091"/>
              <a:ext cx="4805002" cy="184665"/>
            </a:xfrm>
            <a:prstGeom prst="rect">
              <a:avLst/>
            </a:prstGeom>
            <a:noFill/>
          </p:spPr>
          <p:txBody>
            <a:bodyPr wrap="square" rtlCol="0">
              <a:spAutoFit/>
            </a:bodyPr>
            <a:lstStyle/>
            <a:p>
              <a:pPr defTabSz="914378">
                <a:defRPr/>
              </a:pPr>
              <a:r>
                <a:rPr lang="en-GB" sz="600" dirty="0" smtClean="0">
                  <a:solidFill>
                    <a:prstClr val="black"/>
                  </a:solidFill>
                  <a:latin typeface="Interstate-Regular" panose="02000603020000020004" pitchFamily="2" charset="0"/>
                </a:rPr>
                <a:t>This project has received funding from the </a:t>
              </a:r>
              <a:r>
                <a:rPr lang="en-GB" sz="600" dirty="0" err="1" smtClean="0">
                  <a:solidFill>
                    <a:prstClr val="black"/>
                  </a:solidFill>
                  <a:latin typeface="Interstate-Regular" panose="02000603020000020004" pitchFamily="2" charset="0"/>
                </a:rPr>
                <a:t>Euratom</a:t>
              </a:r>
              <a:r>
                <a:rPr lang="en-GB" sz="600" dirty="0" smtClean="0">
                  <a:solidFill>
                    <a:prstClr val="black"/>
                  </a:solidFill>
                  <a:latin typeface="Interstate-Regular" panose="02000603020000020004" pitchFamily="2" charset="0"/>
                </a:rPr>
                <a:t> research and training programme 2014-2018 under grant agreement No 662287.</a:t>
              </a:r>
              <a:endParaRPr lang="en-GB" sz="100" dirty="0">
                <a:solidFill>
                  <a:prstClr val="black">
                    <a:tint val="75000"/>
                  </a:prstClr>
                </a:solidFill>
                <a:latin typeface="Arial"/>
              </a:endParaRPr>
            </a:p>
          </p:txBody>
        </p:sp>
      </p:grpSp>
      <p:pic>
        <p:nvPicPr>
          <p:cNvPr id="13" name="21 Imagen" descr="Logo_CONFIDENCE_v2.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7368648" y="142709"/>
            <a:ext cx="1511302" cy="479395"/>
          </a:xfrm>
          <a:prstGeom prst="rect">
            <a:avLst/>
          </a:prstGeom>
        </p:spPr>
      </p:pic>
      <p:pic>
        <p:nvPicPr>
          <p:cNvPr id="20" name="Grafik 9"/>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7754352" y="736927"/>
            <a:ext cx="1104979" cy="403317"/>
          </a:xfrm>
          <a:prstGeom prst="rect">
            <a:avLst/>
          </a:prstGeom>
        </p:spPr>
      </p:pic>
    </p:spTree>
    <p:extLst>
      <p:ext uri="{BB962C8B-B14F-4D97-AF65-F5344CB8AC3E}">
        <p14:creationId xmlns:p14="http://schemas.microsoft.com/office/powerpoint/2010/main" val="1574255525"/>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687" r:id="rId3"/>
    <p:sldLayoutId id="2147483663" r:id="rId4"/>
    <p:sldLayoutId id="2147483664" r:id="rId5"/>
    <p:sldLayoutId id="2147483665" r:id="rId6"/>
    <p:sldLayoutId id="2147483666" r:id="rId7"/>
    <p:sldLayoutId id="2147483667" r:id="rId8"/>
    <p:sldLayoutId id="2147483668" r:id="rId9"/>
    <p:sldLayoutId id="2147483670" r:id="rId10"/>
    <p:sldLayoutId id="2147483671" r:id="rId11"/>
    <p:sldLayoutId id="2147483672" r:id="rId12"/>
    <p:sldLayoutId id="2147483673" r:id="rId13"/>
    <p:sldLayoutId id="2147483674" r:id="rId14"/>
  </p:sldLayoutIdLst>
  <p:timing>
    <p:tnLst>
      <p:par>
        <p:cTn id="1" dur="indefinite" restart="never" nodeType="tmRoot"/>
      </p:par>
    </p:tnLst>
  </p:timing>
  <p:hf hdr="0" dt="0"/>
  <p:txStyles>
    <p:titleStyle>
      <a:lvl1pPr algn="l" defTabSz="244078" rtl="0" eaLnBrk="1" fontAlgn="base" hangingPunct="1">
        <a:lnSpc>
          <a:spcPct val="93000"/>
        </a:lnSpc>
        <a:spcBef>
          <a:spcPct val="0"/>
        </a:spcBef>
        <a:spcAft>
          <a:spcPct val="0"/>
        </a:spcAft>
        <a:buClr>
          <a:srgbClr val="000000"/>
        </a:buClr>
        <a:buSzPct val="100000"/>
        <a:buFont typeface="Times New Roman" pitchFamily="18" charset="0"/>
        <a:defRPr sz="2400" b="1">
          <a:solidFill>
            <a:schemeClr val="tx1"/>
          </a:solidFill>
          <a:effectLst/>
          <a:latin typeface="+mj-lt"/>
          <a:ea typeface="+mj-ea"/>
          <a:cs typeface="Arial" panose="020B0604020202020204" pitchFamily="34" charset="0"/>
        </a:defRPr>
      </a:lvl1pPr>
      <a:lvl2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2pPr>
      <a:lvl3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3pPr>
      <a:lvl4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4pPr>
      <a:lvl5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5pPr>
      <a:lvl6pPr marL="1710704"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6pPr>
      <a:lvl7pPr marL="2021740"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7pPr>
      <a:lvl8pPr marL="2332777"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8pPr>
      <a:lvl9pPr marL="2643813"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9pPr>
    </p:titleStyle>
    <p:bodyStyle>
      <a:lvl1pPr marL="233279" indent="-233279" algn="l" defTabSz="244078" rtl="0" eaLnBrk="1" fontAlgn="base" hangingPunct="1">
        <a:lnSpc>
          <a:spcPct val="93000"/>
        </a:lnSpc>
        <a:spcBef>
          <a:spcPct val="0"/>
        </a:spcBef>
        <a:spcAft>
          <a:spcPts val="970"/>
        </a:spcAft>
        <a:buClr>
          <a:srgbClr val="000000"/>
        </a:buClr>
        <a:buSzPct val="100000"/>
        <a:buFontTx/>
        <a:buBlip>
          <a:blip r:embed="rId20"/>
        </a:buBlip>
        <a:defRPr sz="2000">
          <a:solidFill>
            <a:srgbClr val="000000"/>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0"/>
        </a:buBlip>
        <a:defRPr sz="1800">
          <a:solidFill>
            <a:srgbClr val="000000"/>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600">
          <a:solidFill>
            <a:srgbClr val="000000"/>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400">
          <a:solidFill>
            <a:srgbClr val="000000"/>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rgbClr val="000000"/>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p:bodyStyle>
    <p:otherStyle>
      <a:defPPr>
        <a:defRPr lang="de-DE"/>
      </a:defPPr>
      <a:lvl1pPr marL="0" algn="l" defTabSz="622073" rtl="0" eaLnBrk="1" latinLnBrk="0" hangingPunct="1">
        <a:defRPr sz="1200" kern="1200">
          <a:solidFill>
            <a:schemeClr val="tx1"/>
          </a:solidFill>
          <a:latin typeface="+mn-lt"/>
          <a:ea typeface="+mn-ea"/>
          <a:cs typeface="+mn-cs"/>
        </a:defRPr>
      </a:lvl1pPr>
      <a:lvl2pPr marL="311037" algn="l" defTabSz="622073" rtl="0" eaLnBrk="1" latinLnBrk="0" hangingPunct="1">
        <a:defRPr sz="1200" kern="1200">
          <a:solidFill>
            <a:schemeClr val="tx1"/>
          </a:solidFill>
          <a:latin typeface="+mn-lt"/>
          <a:ea typeface="+mn-ea"/>
          <a:cs typeface="+mn-cs"/>
        </a:defRPr>
      </a:lvl2pPr>
      <a:lvl3pPr marL="622073" algn="l" defTabSz="622073" rtl="0" eaLnBrk="1" latinLnBrk="0" hangingPunct="1">
        <a:defRPr sz="1200" kern="1200">
          <a:solidFill>
            <a:schemeClr val="tx1"/>
          </a:solidFill>
          <a:latin typeface="+mn-lt"/>
          <a:ea typeface="+mn-ea"/>
          <a:cs typeface="+mn-cs"/>
        </a:defRPr>
      </a:lvl3pPr>
      <a:lvl4pPr marL="933111" algn="l" defTabSz="622073" rtl="0" eaLnBrk="1" latinLnBrk="0" hangingPunct="1">
        <a:defRPr sz="1200" kern="1200">
          <a:solidFill>
            <a:schemeClr val="tx1"/>
          </a:solidFill>
          <a:latin typeface="+mn-lt"/>
          <a:ea typeface="+mn-ea"/>
          <a:cs typeface="+mn-cs"/>
        </a:defRPr>
      </a:lvl4pPr>
      <a:lvl5pPr marL="1244147" algn="l" defTabSz="622073" rtl="0" eaLnBrk="1" latinLnBrk="0" hangingPunct="1">
        <a:defRPr sz="1200" kern="1200">
          <a:solidFill>
            <a:schemeClr val="tx1"/>
          </a:solidFill>
          <a:latin typeface="+mn-lt"/>
          <a:ea typeface="+mn-ea"/>
          <a:cs typeface="+mn-cs"/>
        </a:defRPr>
      </a:lvl5pPr>
      <a:lvl6pPr marL="1555184" algn="l" defTabSz="622073" rtl="0" eaLnBrk="1" latinLnBrk="0" hangingPunct="1">
        <a:defRPr sz="1200" kern="1200">
          <a:solidFill>
            <a:schemeClr val="tx1"/>
          </a:solidFill>
          <a:latin typeface="+mn-lt"/>
          <a:ea typeface="+mn-ea"/>
          <a:cs typeface="+mn-cs"/>
        </a:defRPr>
      </a:lvl6pPr>
      <a:lvl7pPr marL="1866221" algn="l" defTabSz="622073" rtl="0" eaLnBrk="1" latinLnBrk="0" hangingPunct="1">
        <a:defRPr sz="1200" kern="1200">
          <a:solidFill>
            <a:schemeClr val="tx1"/>
          </a:solidFill>
          <a:latin typeface="+mn-lt"/>
          <a:ea typeface="+mn-ea"/>
          <a:cs typeface="+mn-cs"/>
        </a:defRPr>
      </a:lvl7pPr>
      <a:lvl8pPr marL="2177258" algn="l" defTabSz="622073" rtl="0" eaLnBrk="1" latinLnBrk="0" hangingPunct="1">
        <a:defRPr sz="1200" kern="1200">
          <a:solidFill>
            <a:schemeClr val="tx1"/>
          </a:solidFill>
          <a:latin typeface="+mn-lt"/>
          <a:ea typeface="+mn-ea"/>
          <a:cs typeface="+mn-cs"/>
        </a:defRPr>
      </a:lvl8pPr>
      <a:lvl9pPr marL="2488295" algn="l" defTabSz="622073"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2.png"/><Relationship Id="rId1" Type="http://schemas.openxmlformats.org/officeDocument/2006/relationships/slideLayout" Target="../slideLayouts/slideLayout4.xml"/><Relationship Id="rId5" Type="http://schemas.openxmlformats.org/officeDocument/2006/relationships/image" Target="../media/image44.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2.png"/><Relationship Id="rId1" Type="http://schemas.openxmlformats.org/officeDocument/2006/relationships/slideLayout" Target="../slideLayouts/slideLayout4.xml"/><Relationship Id="rId5" Type="http://schemas.openxmlformats.org/officeDocument/2006/relationships/image" Target="../media/image46.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ec.europa.eu/energy/sites/ener/files/documents/CELEX-32013L0059-EN-TXT.pdf"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gif"/><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2.jpg"/><Relationship Id="rId13" Type="http://schemas.openxmlformats.org/officeDocument/2006/relationships/image" Target="../media/image11.jpeg"/><Relationship Id="rId3" Type="http://schemas.openxmlformats.org/officeDocument/2006/relationships/image" Target="../media/image17.jpg"/><Relationship Id="rId7" Type="http://schemas.openxmlformats.org/officeDocument/2006/relationships/image" Target="../media/image21.jpeg"/><Relationship Id="rId12" Type="http://schemas.openxmlformats.org/officeDocument/2006/relationships/image" Target="../media/image26.png"/><Relationship Id="rId2" Type="http://schemas.openxmlformats.org/officeDocument/2006/relationships/image" Target="../media/image16.png"/><Relationship Id="rId16" Type="http://schemas.openxmlformats.org/officeDocument/2006/relationships/image" Target="../media/image29.PNG"/><Relationship Id="rId1" Type="http://schemas.openxmlformats.org/officeDocument/2006/relationships/slideLayout" Target="../slideLayouts/slideLayout4.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8.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jpg"/><Relationship Id="rId1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hyperlink" Target="https://www.structureddecisionmaking.org/" TargetMode="External"/><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2.png"/><Relationship Id="rId1" Type="http://schemas.openxmlformats.org/officeDocument/2006/relationships/slideLayout" Target="../slideLayouts/slideLayout4.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962527" y="3665965"/>
            <a:ext cx="7218946" cy="772502"/>
          </a:xfrm>
          <a:noFill/>
          <a:effectLst/>
        </p:spPr>
        <p:txBody>
          <a:bodyPr anchor="ctr"/>
          <a:lstStyle/>
          <a:p>
            <a:r>
              <a:rPr lang="es-ES" dirty="0" smtClean="0"/>
              <a:t>M. Montero, C. Trueba, R. Sala</a:t>
            </a:r>
          </a:p>
          <a:p>
            <a:r>
              <a:rPr lang="es-ES" dirty="0" smtClean="0"/>
              <a:t>CIEMAT (</a:t>
            </a:r>
            <a:r>
              <a:rPr lang="es-ES" dirty="0" err="1" smtClean="0"/>
              <a:t>Spain</a:t>
            </a:r>
            <a:r>
              <a:rPr lang="es-ES" dirty="0" smtClean="0"/>
              <a:t>)</a:t>
            </a:r>
          </a:p>
        </p:txBody>
      </p:sp>
      <p:sp>
        <p:nvSpPr>
          <p:cNvPr id="2" name="Título 1"/>
          <p:cNvSpPr>
            <a:spLocks noGrp="1"/>
          </p:cNvSpPr>
          <p:nvPr>
            <p:ph type="ctrTitle"/>
          </p:nvPr>
        </p:nvSpPr>
        <p:spPr>
          <a:xfrm>
            <a:off x="1116956" y="1135781"/>
            <a:ext cx="6910088" cy="1954663"/>
          </a:xfrm>
        </p:spPr>
        <p:txBody>
          <a:bodyPr/>
          <a:lstStyle/>
          <a:p>
            <a:pPr>
              <a:lnSpc>
                <a:spcPct val="90000"/>
              </a:lnSpc>
              <a:spcAft>
                <a:spcPts val="0"/>
              </a:spcAft>
            </a:pPr>
            <a:r>
              <a:rPr lang="en-US" altLang="de-DE" sz="2600" b="1" dirty="0">
                <a:solidFill>
                  <a:schemeClr val="tx2"/>
                </a:solidFill>
              </a:rPr>
              <a:t>Transition to long-term recovery, involving stakeholders in decision-making </a:t>
            </a:r>
            <a:r>
              <a:rPr lang="en-US" altLang="de-DE" sz="2600" b="1" dirty="0" smtClean="0">
                <a:solidFill>
                  <a:schemeClr val="tx2"/>
                </a:solidFill>
              </a:rPr>
              <a:t>processes</a:t>
            </a:r>
            <a:br>
              <a:rPr lang="en-US" altLang="de-DE" sz="2600" b="1" dirty="0" smtClean="0">
                <a:solidFill>
                  <a:schemeClr val="tx2"/>
                </a:solidFill>
              </a:rPr>
            </a:br>
            <a:r>
              <a:rPr lang="en-US" altLang="de-DE" sz="2600" b="1" dirty="0" smtClean="0">
                <a:solidFill>
                  <a:schemeClr val="tx2"/>
                </a:solidFill>
              </a:rPr>
              <a:t>Overview </a:t>
            </a:r>
            <a:endParaRPr lang="en-US" altLang="de-DE" sz="2600" b="1" dirty="0">
              <a:solidFill>
                <a:schemeClr val="tx2"/>
              </a:solidFill>
            </a:endParaRPr>
          </a:p>
        </p:txBody>
      </p:sp>
    </p:spTree>
    <p:extLst>
      <p:ext uri="{BB962C8B-B14F-4D97-AF65-F5344CB8AC3E}">
        <p14:creationId xmlns:p14="http://schemas.microsoft.com/office/powerpoint/2010/main" val="1274579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12442" y="232641"/>
            <a:ext cx="6238406" cy="848835"/>
          </a:xfrm>
        </p:spPr>
        <p:txBody>
          <a:bodyPr/>
          <a:lstStyle/>
          <a:p>
            <a:r>
              <a:rPr lang="en-US" dirty="0"/>
              <a:t>Task 4.1. Recovery scenarios planning</a:t>
            </a:r>
            <a:endParaRPr lang="es-ES"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10</a:t>
            </a:fld>
            <a:endParaRPr lang="es-ES" b="1" dirty="0">
              <a:latin typeface="Arial" pitchFamily="34" charset="0"/>
            </a:endParaRPr>
          </a:p>
        </p:txBody>
      </p:sp>
      <p:sp>
        <p:nvSpPr>
          <p:cNvPr id="4" name="3 Marcador de pie de página"/>
          <p:cNvSpPr>
            <a:spLocks noGrp="1"/>
          </p:cNvSpPr>
          <p:nvPr>
            <p:ph type="ftr" sz="quarter" idx="11"/>
          </p:nvPr>
        </p:nvSpPr>
        <p:spPr/>
        <p:txBody>
          <a:bodyPr/>
          <a:lstStyle/>
          <a:p>
            <a:r>
              <a:rPr lang="en-US" sz="900" smtClean="0"/>
              <a:t>CONFIDENCE Dissemination Workshop. 2-5 December 2019, Bratislava</a:t>
            </a:r>
            <a:endParaRPr lang="en-US" sz="700" dirty="0"/>
          </a:p>
        </p:txBody>
      </p:sp>
      <p:pic>
        <p:nvPicPr>
          <p:cNvPr id="5" name="Imagen 5"/>
          <p:cNvPicPr>
            <a:picLocks noChangeAspect="1"/>
          </p:cNvPicPr>
          <p:nvPr/>
        </p:nvPicPr>
        <p:blipFill>
          <a:blip r:embed="rId2" cstate="print"/>
          <a:stretch>
            <a:fillRect/>
          </a:stretch>
        </p:blipFill>
        <p:spPr>
          <a:xfrm>
            <a:off x="201982" y="252176"/>
            <a:ext cx="466984" cy="811994"/>
          </a:xfrm>
          <a:prstGeom prst="rect">
            <a:avLst/>
          </a:prstGeom>
        </p:spPr>
      </p:pic>
      <p:grpSp>
        <p:nvGrpSpPr>
          <p:cNvPr id="14" name="2 Grupo"/>
          <p:cNvGrpSpPr/>
          <p:nvPr/>
        </p:nvGrpSpPr>
        <p:grpSpPr>
          <a:xfrm>
            <a:off x="4808914" y="891025"/>
            <a:ext cx="2783205" cy="1721841"/>
            <a:chOff x="4119613" y="1150347"/>
            <a:chExt cx="3796232" cy="2299610"/>
          </a:xfrm>
          <a:effectLst>
            <a:outerShdw blurRad="304800" dist="50800" dir="1800000" algn="tl" rotWithShape="0">
              <a:prstClr val="black">
                <a:alpha val="43000"/>
              </a:prstClr>
            </a:outerShdw>
          </a:effectLst>
        </p:grpSpPr>
        <p:pic>
          <p:nvPicPr>
            <p:cNvPr id="15" name="8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9613" y="1150347"/>
              <a:ext cx="3796232" cy="2299610"/>
            </a:xfrm>
            <a:prstGeom prst="rect">
              <a:avLst/>
            </a:prstGeom>
          </p:spPr>
        </p:pic>
        <p:sp>
          <p:nvSpPr>
            <p:cNvPr id="16" name="9 CuadroTexto"/>
            <p:cNvSpPr txBox="1"/>
            <p:nvPr/>
          </p:nvSpPr>
          <p:spPr>
            <a:xfrm>
              <a:off x="7319340" y="2635718"/>
              <a:ext cx="442750" cy="564642"/>
            </a:xfrm>
            <a:prstGeom prst="rect">
              <a:avLst/>
            </a:prstGeom>
            <a:noFill/>
          </p:spPr>
          <p:txBody>
            <a:bodyPr wrap="none" rtlCol="0">
              <a:spAutoFit/>
            </a:bodyPr>
            <a:lstStyle/>
            <a:p>
              <a:r>
                <a:rPr lang="es-ES" dirty="0" smtClean="0">
                  <a:solidFill>
                    <a:prstClr val="black"/>
                  </a:solidFill>
                  <a:latin typeface="Calibri"/>
                </a:rPr>
                <a:t>b</a:t>
              </a:r>
              <a:endParaRPr lang="es-ES" dirty="0">
                <a:solidFill>
                  <a:prstClr val="black"/>
                </a:solidFill>
                <a:latin typeface="Calibri"/>
              </a:endParaRPr>
            </a:p>
          </p:txBody>
        </p:sp>
      </p:grpSp>
      <p:grpSp>
        <p:nvGrpSpPr>
          <p:cNvPr id="20" name="3 Grupo"/>
          <p:cNvGrpSpPr/>
          <p:nvPr/>
        </p:nvGrpSpPr>
        <p:grpSpPr>
          <a:xfrm>
            <a:off x="5862841" y="1526262"/>
            <a:ext cx="2903562" cy="1735647"/>
            <a:chOff x="-109241" y="1179616"/>
            <a:chExt cx="4267703" cy="2293988"/>
          </a:xfrm>
          <a:effectLst>
            <a:outerShdw blurRad="304800" dist="50800" dir="1800000" algn="tl" rotWithShape="0">
              <a:prstClr val="black">
                <a:alpha val="43000"/>
              </a:prstClr>
            </a:outerShdw>
          </a:effectLst>
        </p:grpSpPr>
        <p:pic>
          <p:nvPicPr>
            <p:cNvPr id="21" name="14 Imagen" descr="SCE_FRANCE_ISLOCA_DAMPIERRE_01Jul00h.PNG"/>
            <p:cNvPicPr>
              <a:picLocks noChangeAspect="1"/>
            </p:cNvPicPr>
            <p:nvPr/>
          </p:nvPicPr>
          <p:blipFill>
            <a:blip r:embed="rId4" cstate="print"/>
            <a:stretch>
              <a:fillRect/>
            </a:stretch>
          </p:blipFill>
          <p:spPr>
            <a:xfrm>
              <a:off x="-109241" y="1179616"/>
              <a:ext cx="4057549" cy="2293988"/>
            </a:xfrm>
            <a:prstGeom prst="rect">
              <a:avLst/>
            </a:prstGeom>
          </p:spPr>
        </p:pic>
        <p:sp>
          <p:nvSpPr>
            <p:cNvPr id="22" name="6 CuadroTexto"/>
            <p:cNvSpPr txBox="1"/>
            <p:nvPr/>
          </p:nvSpPr>
          <p:spPr>
            <a:xfrm>
              <a:off x="3738155" y="1914637"/>
              <a:ext cx="420307" cy="564642"/>
            </a:xfrm>
            <a:prstGeom prst="rect">
              <a:avLst/>
            </a:prstGeom>
            <a:noFill/>
          </p:spPr>
          <p:txBody>
            <a:bodyPr wrap="none" rtlCol="0">
              <a:spAutoFit/>
            </a:bodyPr>
            <a:lstStyle/>
            <a:p>
              <a:r>
                <a:rPr lang="es-ES" dirty="0" smtClean="0">
                  <a:solidFill>
                    <a:prstClr val="black"/>
                  </a:solidFill>
                  <a:latin typeface="Calibri"/>
                </a:rPr>
                <a:t>a</a:t>
              </a:r>
              <a:endParaRPr lang="es-ES" dirty="0">
                <a:solidFill>
                  <a:prstClr val="black"/>
                </a:solidFill>
                <a:latin typeface="Calibri"/>
              </a:endParaRPr>
            </a:p>
          </p:txBody>
        </p:sp>
      </p:grpSp>
      <p:sp>
        <p:nvSpPr>
          <p:cNvPr id="12" name="11 Rectángulo"/>
          <p:cNvSpPr/>
          <p:nvPr/>
        </p:nvSpPr>
        <p:spPr>
          <a:xfrm>
            <a:off x="1013125" y="4610126"/>
            <a:ext cx="4743636" cy="3374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1600" dirty="0" smtClean="0"/>
              <a:t>Used </a:t>
            </a:r>
            <a:r>
              <a:rPr lang="en-US" sz="1600" dirty="0"/>
              <a:t>as basis for the national panel discussions</a:t>
            </a:r>
            <a:endParaRPr lang="es-ES" sz="1600" dirty="0"/>
          </a:p>
        </p:txBody>
      </p:sp>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101" y="1850369"/>
            <a:ext cx="4490813" cy="2950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ángulo 6"/>
          <p:cNvSpPr/>
          <p:nvPr/>
        </p:nvSpPr>
        <p:spPr>
          <a:xfrm>
            <a:off x="254987" y="5140871"/>
            <a:ext cx="8485084" cy="1384995"/>
          </a:xfrm>
          <a:prstGeom prst="rect">
            <a:avLst/>
          </a:prstGeom>
        </p:spPr>
        <p:txBody>
          <a:bodyPr wrap="square">
            <a:spAutoFit/>
          </a:bodyPr>
          <a:lstStyle/>
          <a:p>
            <a:r>
              <a:rPr lang="en-US" sz="1600" b="1" dirty="0" smtClean="0">
                <a:solidFill>
                  <a:schemeClr val="accent1"/>
                </a:solidFill>
              </a:rPr>
              <a:t>D4.1 </a:t>
            </a:r>
            <a:r>
              <a:rPr lang="en-US" sz="1600" dirty="0" smtClean="0"/>
              <a:t>at M5 - “D9.18 </a:t>
            </a:r>
            <a:r>
              <a:rPr lang="en-US" sz="1600" dirty="0"/>
              <a:t>- Methodology design of the multi-method consultation </a:t>
            </a:r>
            <a:r>
              <a:rPr lang="en-US" sz="1600" dirty="0" smtClean="0"/>
              <a:t>process”</a:t>
            </a:r>
          </a:p>
          <a:p>
            <a:r>
              <a:rPr lang="en-US" sz="1600" b="1" dirty="0" smtClean="0">
                <a:solidFill>
                  <a:schemeClr val="accent1"/>
                </a:solidFill>
              </a:rPr>
              <a:t>D4.2 </a:t>
            </a:r>
            <a:r>
              <a:rPr lang="en-US" sz="1600" dirty="0" smtClean="0"/>
              <a:t>at M12- “D9.19 </a:t>
            </a:r>
            <a:r>
              <a:rPr lang="en-US" sz="1600" dirty="0"/>
              <a:t>- Scenarios and issues to address with stakeholders. Structured communication technique </a:t>
            </a:r>
            <a:r>
              <a:rPr lang="en-US" sz="1600" dirty="0" smtClean="0"/>
              <a:t>results”</a:t>
            </a:r>
          </a:p>
          <a:p>
            <a:r>
              <a:rPr lang="en-US" sz="1600" b="1" dirty="0" smtClean="0">
                <a:solidFill>
                  <a:schemeClr val="accent1"/>
                </a:solidFill>
              </a:rPr>
              <a:t>R4.01</a:t>
            </a:r>
            <a:r>
              <a:rPr lang="en-US" sz="1600" dirty="0" smtClean="0"/>
              <a:t> “Scenario-based </a:t>
            </a:r>
            <a:r>
              <a:rPr lang="en-US" sz="1600" dirty="0"/>
              <a:t>Stakeholders </a:t>
            </a:r>
            <a:r>
              <a:rPr lang="en-US" sz="1600" dirty="0" smtClean="0"/>
              <a:t>Engagement Guidelines </a:t>
            </a:r>
            <a:r>
              <a:rPr lang="en-US" sz="1600" dirty="0"/>
              <a:t>for national </a:t>
            </a:r>
            <a:r>
              <a:rPr lang="en-US" sz="1600" dirty="0" smtClean="0"/>
              <a:t>discussions”</a:t>
            </a:r>
            <a:endParaRPr lang="en-US" sz="1600" dirty="0"/>
          </a:p>
          <a:p>
            <a:endParaRPr lang="es-ES" dirty="0"/>
          </a:p>
        </p:txBody>
      </p:sp>
      <p:grpSp>
        <p:nvGrpSpPr>
          <p:cNvPr id="17" name="3 Grupo"/>
          <p:cNvGrpSpPr/>
          <p:nvPr/>
        </p:nvGrpSpPr>
        <p:grpSpPr>
          <a:xfrm>
            <a:off x="5268680" y="2559117"/>
            <a:ext cx="2966238" cy="1711889"/>
            <a:chOff x="431402" y="3630817"/>
            <a:chExt cx="3829112" cy="2155994"/>
          </a:xfrm>
          <a:effectLst>
            <a:outerShdw blurRad="304800" dist="50800" dir="1800000" algn="tl" rotWithShape="0">
              <a:prstClr val="black">
                <a:alpha val="43000"/>
              </a:prstClr>
            </a:outerShdw>
          </a:effectLst>
        </p:grpSpPr>
        <p:pic>
          <p:nvPicPr>
            <p:cNvPr id="18" name="16 Imagen" descr="SCE_GREECE_ISLOCA_KOZLODUY_13Jul1530h.PNG"/>
            <p:cNvPicPr>
              <a:picLocks noChangeAspect="1"/>
            </p:cNvPicPr>
            <p:nvPr/>
          </p:nvPicPr>
          <p:blipFill>
            <a:blip r:embed="rId6" cstate="print"/>
            <a:stretch>
              <a:fillRect/>
            </a:stretch>
          </p:blipFill>
          <p:spPr>
            <a:xfrm>
              <a:off x="431402" y="3630817"/>
              <a:ext cx="3829112" cy="2155994"/>
            </a:xfrm>
            <a:prstGeom prst="rect">
              <a:avLst/>
            </a:prstGeom>
          </p:spPr>
        </p:pic>
        <p:sp>
          <p:nvSpPr>
            <p:cNvPr id="19" name="10 CuadroTexto"/>
            <p:cNvSpPr txBox="1"/>
            <p:nvPr/>
          </p:nvSpPr>
          <p:spPr>
            <a:xfrm>
              <a:off x="3430726" y="5069305"/>
              <a:ext cx="420308" cy="564642"/>
            </a:xfrm>
            <a:prstGeom prst="rect">
              <a:avLst/>
            </a:prstGeom>
            <a:noFill/>
          </p:spPr>
          <p:txBody>
            <a:bodyPr wrap="none" rtlCol="0">
              <a:spAutoFit/>
            </a:bodyPr>
            <a:lstStyle/>
            <a:p>
              <a:r>
                <a:rPr lang="es-ES" dirty="0" smtClean="0">
                  <a:solidFill>
                    <a:prstClr val="black"/>
                  </a:solidFill>
                  <a:latin typeface="Calibri"/>
                </a:rPr>
                <a:t>c</a:t>
              </a:r>
              <a:endParaRPr lang="es-ES" dirty="0">
                <a:solidFill>
                  <a:prstClr val="black"/>
                </a:solidFill>
                <a:latin typeface="Calibri"/>
              </a:endParaRPr>
            </a:p>
          </p:txBody>
        </p:sp>
      </p:grpSp>
      <p:pic>
        <p:nvPicPr>
          <p:cNvPr id="23" name="9 Imagen" descr="SCE_SLOVAKIA_ISLOCA_BOHUNICE_03Jun06h.PNG"/>
          <p:cNvPicPr>
            <a:picLocks noChangeAspect="1"/>
          </p:cNvPicPr>
          <p:nvPr/>
        </p:nvPicPr>
        <p:blipFill>
          <a:blip r:embed="rId7" cstate="print"/>
          <a:stretch>
            <a:fillRect/>
          </a:stretch>
        </p:blipFill>
        <p:spPr>
          <a:xfrm>
            <a:off x="5970484" y="3420924"/>
            <a:ext cx="2837748" cy="1609327"/>
          </a:xfrm>
          <a:prstGeom prst="rect">
            <a:avLst/>
          </a:prstGeom>
          <a:effectLst>
            <a:outerShdw blurRad="304800" dist="50800" dir="1800000" algn="tl" rotWithShape="0">
              <a:prstClr val="black">
                <a:alpha val="43000"/>
              </a:prstClr>
            </a:outerShdw>
          </a:effectLst>
        </p:spPr>
      </p:pic>
      <p:sp>
        <p:nvSpPr>
          <p:cNvPr id="6" name="5 Rectángulo"/>
          <p:cNvSpPr/>
          <p:nvPr/>
        </p:nvSpPr>
        <p:spPr>
          <a:xfrm>
            <a:off x="254987" y="1132122"/>
            <a:ext cx="5395042" cy="664797"/>
          </a:xfrm>
          <a:prstGeom prst="rect">
            <a:avLst/>
          </a:prstGeom>
        </p:spPr>
        <p:txBody>
          <a:bodyPr wrap="square">
            <a:spAutoFit/>
          </a:bodyPr>
          <a:lstStyle/>
          <a:p>
            <a:pPr lvl="0">
              <a:lnSpc>
                <a:spcPct val="93000"/>
              </a:lnSpc>
              <a:spcAft>
                <a:spcPts val="1200"/>
              </a:spcAft>
            </a:pPr>
            <a:r>
              <a:rPr lang="en-GB" sz="2000" b="1" dirty="0">
                <a:solidFill>
                  <a:prstClr val="black"/>
                </a:solidFill>
              </a:rPr>
              <a:t>Sub-task 4.1.3.</a:t>
            </a:r>
            <a:r>
              <a:rPr lang="en-US" sz="2000" b="1" dirty="0">
                <a:solidFill>
                  <a:prstClr val="black"/>
                </a:solidFill>
              </a:rPr>
              <a:t> Structured communication technique to </a:t>
            </a:r>
            <a:r>
              <a:rPr lang="en-US" sz="2000" b="1" dirty="0" smtClean="0">
                <a:solidFill>
                  <a:prstClr val="black"/>
                </a:solidFill>
              </a:rPr>
              <a:t>establish a </a:t>
            </a:r>
            <a:r>
              <a:rPr lang="en-US" sz="2000" b="1" dirty="0">
                <a:solidFill>
                  <a:prstClr val="black"/>
                </a:solidFill>
              </a:rPr>
              <a:t>generic </a:t>
            </a:r>
            <a:r>
              <a:rPr lang="en-US" sz="2000" b="1" dirty="0" smtClean="0">
                <a:solidFill>
                  <a:prstClr val="black"/>
                </a:solidFill>
              </a:rPr>
              <a:t>scenario</a:t>
            </a:r>
            <a:endParaRPr lang="en-US" sz="2000" b="1" dirty="0">
              <a:solidFill>
                <a:prstClr val="black"/>
              </a:solidFill>
            </a:endParaRPr>
          </a:p>
        </p:txBody>
      </p:sp>
    </p:spTree>
    <p:extLst>
      <p:ext uri="{BB962C8B-B14F-4D97-AF65-F5344CB8AC3E}">
        <p14:creationId xmlns:p14="http://schemas.microsoft.com/office/powerpoint/2010/main" val="13234665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42106" y="232641"/>
            <a:ext cx="6515342" cy="848835"/>
          </a:xfrm>
        </p:spPr>
        <p:txBody>
          <a:bodyPr/>
          <a:lstStyle/>
          <a:p>
            <a:r>
              <a:rPr lang="en-GB" dirty="0" smtClean="0"/>
              <a:t>Task 4.2. Scenario-based stakeholder engagement </a:t>
            </a:r>
            <a:endParaRPr lang="en-GB"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11</a:t>
            </a:fld>
            <a:endParaRPr lang="es-ES" b="1" dirty="0">
              <a:latin typeface="Arial" pitchFamily="34" charset="0"/>
            </a:endParaRPr>
          </a:p>
        </p:txBody>
      </p:sp>
      <p:sp>
        <p:nvSpPr>
          <p:cNvPr id="4" name="3 Marcador de pie de página"/>
          <p:cNvSpPr>
            <a:spLocks noGrp="1"/>
          </p:cNvSpPr>
          <p:nvPr>
            <p:ph type="ftr" sz="quarter" idx="11"/>
          </p:nvPr>
        </p:nvSpPr>
        <p:spPr/>
        <p:txBody>
          <a:bodyPr/>
          <a:lstStyle/>
          <a:p>
            <a:r>
              <a:rPr lang="en-US" sz="900" smtClean="0"/>
              <a:t>CONFIDENCE Dissemination Workshop. 2-5 December 2019, Bratislava</a:t>
            </a:r>
            <a:endParaRPr lang="en-US" sz="700" dirty="0"/>
          </a:p>
        </p:txBody>
      </p:sp>
      <p:pic>
        <p:nvPicPr>
          <p:cNvPr id="9" name="Imagen 5"/>
          <p:cNvPicPr>
            <a:picLocks noChangeAspect="1"/>
          </p:cNvPicPr>
          <p:nvPr/>
        </p:nvPicPr>
        <p:blipFill>
          <a:blip r:embed="rId2" cstate="print"/>
          <a:stretch>
            <a:fillRect/>
          </a:stretch>
        </p:blipFill>
        <p:spPr>
          <a:xfrm>
            <a:off x="216211" y="196642"/>
            <a:ext cx="467907" cy="813600"/>
          </a:xfrm>
          <a:prstGeom prst="rect">
            <a:avLst/>
          </a:prstGeom>
        </p:spPr>
      </p:pic>
      <p:sp>
        <p:nvSpPr>
          <p:cNvPr id="6" name="2 Marcador de contenido"/>
          <p:cNvSpPr txBox="1">
            <a:spLocks/>
          </p:cNvSpPr>
          <p:nvPr/>
        </p:nvSpPr>
        <p:spPr bwMode="auto">
          <a:xfrm>
            <a:off x="350293" y="1289090"/>
            <a:ext cx="5299736" cy="264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noAutofit/>
          </a:bodyPr>
          <a:lstStyle>
            <a:lvl1pPr marL="311038" indent="-311038" algn="l" defTabSz="325437" rtl="0" eaLnBrk="1" fontAlgn="base" hangingPunct="1">
              <a:lnSpc>
                <a:spcPct val="100000"/>
              </a:lnSpc>
              <a:spcBef>
                <a:spcPts val="480"/>
              </a:spcBef>
              <a:spcAft>
                <a:spcPts val="1293"/>
              </a:spcAft>
              <a:buClr>
                <a:srgbClr val="000000"/>
              </a:buClr>
              <a:buSzPct val="100000"/>
              <a:buFontTx/>
              <a:buBlip>
                <a:blip r:embed="rId3"/>
              </a:buBlip>
              <a:defRPr sz="2400">
                <a:solidFill>
                  <a:schemeClr val="tx1"/>
                </a:solidFill>
                <a:latin typeface="+mn-lt"/>
                <a:ea typeface="+mn-ea"/>
                <a:cs typeface="Arial" panose="020B0604020202020204" pitchFamily="34" charset="0"/>
              </a:defRPr>
            </a:lvl1pPr>
            <a:lvl2pPr marL="673914" indent="-259198" algn="l" defTabSz="325437" rtl="0" eaLnBrk="1" fontAlgn="base" hangingPunct="1">
              <a:lnSpc>
                <a:spcPct val="100000"/>
              </a:lnSpc>
              <a:spcBef>
                <a:spcPts val="480"/>
              </a:spcBef>
              <a:spcAft>
                <a:spcPts val="1032"/>
              </a:spcAft>
              <a:buClr>
                <a:srgbClr val="000000"/>
              </a:buClr>
              <a:buSzPct val="100000"/>
              <a:buFontTx/>
              <a:buBlip>
                <a:blip r:embed="rId3"/>
              </a:buBlip>
              <a:defRPr sz="2200">
                <a:solidFill>
                  <a:schemeClr val="tx1"/>
                </a:solidFill>
                <a:latin typeface="+mn-lt"/>
                <a:cs typeface="Arial" panose="020B0604020202020204" pitchFamily="34" charset="0"/>
              </a:defRPr>
            </a:lvl2pPr>
            <a:lvl3pPr marL="1036789" indent="-207357" algn="l" defTabSz="325437" rtl="0" eaLnBrk="1" fontAlgn="base" hangingPunct="1">
              <a:lnSpc>
                <a:spcPct val="100000"/>
              </a:lnSpc>
              <a:spcBef>
                <a:spcPts val="480"/>
              </a:spcBef>
              <a:spcAft>
                <a:spcPts val="771"/>
              </a:spcAft>
              <a:buClr>
                <a:srgbClr val="0033CC"/>
              </a:buClr>
              <a:buSzPct val="100000"/>
              <a:buFont typeface="Arial" pitchFamily="34" charset="0"/>
              <a:buChar char="●"/>
              <a:defRPr sz="2000">
                <a:solidFill>
                  <a:schemeClr val="tx1"/>
                </a:solidFill>
                <a:latin typeface="+mn-lt"/>
                <a:cs typeface="Arial" panose="020B0604020202020204" pitchFamily="34" charset="0"/>
              </a:defRPr>
            </a:lvl3pPr>
            <a:lvl4pPr marL="1451505" indent="-207357" algn="l" defTabSz="325437" rtl="0" eaLnBrk="1" fontAlgn="base" hangingPunct="1">
              <a:lnSpc>
                <a:spcPct val="100000"/>
              </a:lnSpc>
              <a:spcBef>
                <a:spcPts val="480"/>
              </a:spcBef>
              <a:spcAft>
                <a:spcPts val="523"/>
              </a:spcAft>
              <a:buClr>
                <a:srgbClr val="0033CC"/>
              </a:buClr>
              <a:buSzPct val="100000"/>
              <a:buFont typeface="Arial" pitchFamily="34" charset="0"/>
              <a:buChar char="●"/>
              <a:defRPr sz="1800">
                <a:solidFill>
                  <a:schemeClr val="tx1"/>
                </a:solidFill>
                <a:latin typeface="+mn-lt"/>
                <a:cs typeface="Arial" panose="020B0604020202020204" pitchFamily="34" charset="0"/>
              </a:defRPr>
            </a:lvl4pPr>
            <a:lvl5pPr marL="1866221" indent="-207357" algn="l" defTabSz="325437" rtl="0" eaLnBrk="1" fontAlgn="base" hangingPunct="1">
              <a:lnSpc>
                <a:spcPct val="100000"/>
              </a:lnSpc>
              <a:spcBef>
                <a:spcPts val="480"/>
              </a:spcBef>
              <a:spcAft>
                <a:spcPts val="261"/>
              </a:spcAft>
              <a:buClr>
                <a:srgbClr val="0033CC"/>
              </a:buClr>
              <a:buSzPct val="100000"/>
              <a:buFont typeface="Wingdings" pitchFamily="2" charset="2"/>
              <a:buChar char="Ø"/>
              <a:defRPr sz="1600">
                <a:solidFill>
                  <a:schemeClr val="tx1"/>
                </a:solidFill>
                <a:latin typeface="+mn-lt"/>
                <a:cs typeface="Arial" panose="020B0604020202020204" pitchFamily="34" charset="0"/>
              </a:defRPr>
            </a:lvl5pPr>
            <a:lvl6pPr marL="2280938"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6pPr>
            <a:lvl7pPr marL="2695653"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7pPr>
            <a:lvl8pPr marL="3110369"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8pPr>
            <a:lvl9pPr marL="3525084"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9pPr>
          </a:lstStyle>
          <a:p>
            <a:pPr marL="0" indent="0">
              <a:buNone/>
            </a:pPr>
            <a:r>
              <a:rPr lang="en-GB" sz="2000" b="1" dirty="0" smtClean="0"/>
              <a:t>Sub-task 4.2.1.</a:t>
            </a:r>
            <a:r>
              <a:rPr lang="en-US" sz="2000" b="1" dirty="0" smtClean="0"/>
              <a:t> </a:t>
            </a:r>
            <a:r>
              <a:rPr lang="en-GB" sz="2000" b="1" dirty="0" smtClean="0"/>
              <a:t>Stakeholder National Panels</a:t>
            </a:r>
            <a:endParaRPr lang="en-US" sz="2000" b="1" kern="0" dirty="0" smtClean="0">
              <a:solidFill>
                <a:srgbClr val="006699"/>
              </a:solidFill>
            </a:endParaRPr>
          </a:p>
        </p:txBody>
      </p:sp>
      <p:sp>
        <p:nvSpPr>
          <p:cNvPr id="5" name="4 Rectángulo"/>
          <p:cNvSpPr/>
          <p:nvPr/>
        </p:nvSpPr>
        <p:spPr>
          <a:xfrm>
            <a:off x="243613" y="1758741"/>
            <a:ext cx="6205313" cy="2585323"/>
          </a:xfrm>
          <a:prstGeom prst="rect">
            <a:avLst/>
          </a:prstGeom>
        </p:spPr>
        <p:txBody>
          <a:bodyPr wrap="square">
            <a:spAutoFit/>
          </a:bodyPr>
          <a:lstStyle/>
          <a:p>
            <a:r>
              <a:rPr lang="en-US" b="1" kern="0" dirty="0">
                <a:solidFill>
                  <a:srgbClr val="006699"/>
                </a:solidFill>
              </a:rPr>
              <a:t>Main Task:  </a:t>
            </a:r>
            <a:r>
              <a:rPr lang="en-US" kern="0" dirty="0" err="1"/>
              <a:t>Organising</a:t>
            </a:r>
            <a:r>
              <a:rPr lang="en-US" kern="0" dirty="0"/>
              <a:t>  discussion panels to establish and </a:t>
            </a:r>
            <a:r>
              <a:rPr lang="en-US" b="1" kern="0" dirty="0"/>
              <a:t>assay the process of national dialogue with stakeholders </a:t>
            </a:r>
            <a:r>
              <a:rPr lang="en-US" kern="0" dirty="0"/>
              <a:t>during the transition to recovery in the generic contamination scenarios defined in the Task 4.1</a:t>
            </a:r>
            <a:r>
              <a:rPr lang="en-US" kern="0" dirty="0" smtClean="0"/>
              <a:t>.</a:t>
            </a:r>
          </a:p>
          <a:p>
            <a:endParaRPr lang="en-US" kern="0" dirty="0" smtClean="0"/>
          </a:p>
          <a:p>
            <a:r>
              <a:rPr lang="en-US" b="1" kern="0" dirty="0">
                <a:solidFill>
                  <a:srgbClr val="006699"/>
                </a:solidFill>
              </a:rPr>
              <a:t>Outputs:</a:t>
            </a:r>
            <a:r>
              <a:rPr lang="en-US" kern="0" dirty="0"/>
              <a:t> National reports </a:t>
            </a:r>
            <a:r>
              <a:rPr lang="en-US" kern="0" dirty="0" err="1"/>
              <a:t>summarising</a:t>
            </a:r>
            <a:r>
              <a:rPr lang="en-US" kern="0" dirty="0"/>
              <a:t> the main findings and conclusions reach in each </a:t>
            </a:r>
            <a:r>
              <a:rPr lang="en-US" kern="0" dirty="0" smtClean="0"/>
              <a:t>one. </a:t>
            </a:r>
          </a:p>
          <a:p>
            <a:endParaRPr lang="en-US" kern="0" dirty="0"/>
          </a:p>
          <a:p>
            <a:endParaRPr lang="en-US" kern="0"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6275" y="3930967"/>
            <a:ext cx="4560887" cy="2186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ángulo 7"/>
          <p:cNvSpPr/>
          <p:nvPr/>
        </p:nvSpPr>
        <p:spPr>
          <a:xfrm>
            <a:off x="243613" y="4548888"/>
            <a:ext cx="4202662" cy="646331"/>
          </a:xfrm>
          <a:prstGeom prst="rect">
            <a:avLst/>
          </a:prstGeom>
        </p:spPr>
        <p:txBody>
          <a:bodyPr wrap="square">
            <a:spAutoFit/>
          </a:bodyPr>
          <a:lstStyle/>
          <a:p>
            <a:r>
              <a:rPr lang="en-US" b="1" dirty="0" smtClean="0">
                <a:solidFill>
                  <a:schemeClr val="accent1"/>
                </a:solidFill>
              </a:rPr>
              <a:t>D4.5 </a:t>
            </a:r>
            <a:r>
              <a:rPr lang="en-US" dirty="0" smtClean="0"/>
              <a:t>at M26 - “D </a:t>
            </a:r>
            <a:r>
              <a:rPr lang="en-US" dirty="0"/>
              <a:t>9.22 – Compilation of national stakeholders panels </a:t>
            </a:r>
            <a:r>
              <a:rPr lang="en-US" dirty="0" smtClean="0"/>
              <a:t>reports”</a:t>
            </a:r>
            <a:endParaRPr lang="es-ES" dirty="0"/>
          </a:p>
        </p:txBody>
      </p:sp>
      <p:pic>
        <p:nvPicPr>
          <p:cNvPr id="13"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 r="25967"/>
          <a:stretch/>
        </p:blipFill>
        <p:spPr bwMode="auto">
          <a:xfrm>
            <a:off x="6535554" y="1329204"/>
            <a:ext cx="2344396" cy="219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13317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42106" y="232641"/>
            <a:ext cx="6238406" cy="848835"/>
          </a:xfrm>
        </p:spPr>
        <p:txBody>
          <a:bodyPr/>
          <a:lstStyle/>
          <a:p>
            <a:r>
              <a:rPr lang="en-GB" dirty="0" smtClean="0"/>
              <a:t>Task 4.2. Scenario-based stakeholder engagement </a:t>
            </a:r>
            <a:endParaRPr lang="en-GB"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12</a:t>
            </a:fld>
            <a:endParaRPr lang="es-ES" b="1" dirty="0">
              <a:latin typeface="Arial" pitchFamily="34" charset="0"/>
            </a:endParaRPr>
          </a:p>
        </p:txBody>
      </p:sp>
      <p:sp>
        <p:nvSpPr>
          <p:cNvPr id="4" name="3 Marcador de pie de página"/>
          <p:cNvSpPr>
            <a:spLocks noGrp="1"/>
          </p:cNvSpPr>
          <p:nvPr>
            <p:ph type="ftr" sz="quarter" idx="11"/>
          </p:nvPr>
        </p:nvSpPr>
        <p:spPr/>
        <p:txBody>
          <a:bodyPr/>
          <a:lstStyle/>
          <a:p>
            <a:r>
              <a:rPr lang="en-US" sz="900" smtClean="0"/>
              <a:t>CONFIDENCE Dissemination Workshop. 2-5 December 2019, Bratislava</a:t>
            </a:r>
            <a:endParaRPr lang="en-US" sz="700" dirty="0"/>
          </a:p>
        </p:txBody>
      </p:sp>
      <p:pic>
        <p:nvPicPr>
          <p:cNvPr id="9" name="Imagen 5"/>
          <p:cNvPicPr>
            <a:picLocks noChangeAspect="1"/>
          </p:cNvPicPr>
          <p:nvPr/>
        </p:nvPicPr>
        <p:blipFill>
          <a:blip r:embed="rId2" cstate="print"/>
          <a:stretch>
            <a:fillRect/>
          </a:stretch>
        </p:blipFill>
        <p:spPr>
          <a:xfrm>
            <a:off x="216211" y="196642"/>
            <a:ext cx="467907" cy="813600"/>
          </a:xfrm>
          <a:prstGeom prst="rect">
            <a:avLst/>
          </a:prstGeom>
        </p:spPr>
      </p:pic>
      <p:sp>
        <p:nvSpPr>
          <p:cNvPr id="7" name="2 Marcador de contenido"/>
          <p:cNvSpPr txBox="1">
            <a:spLocks/>
          </p:cNvSpPr>
          <p:nvPr/>
        </p:nvSpPr>
        <p:spPr>
          <a:xfrm>
            <a:off x="216211" y="1217624"/>
            <a:ext cx="8485127" cy="690136"/>
          </a:xfrm>
          <a:prstGeom prst="rect">
            <a:avLst/>
          </a:prstGeom>
        </p:spPr>
        <p:txBody>
          <a:bodyPr/>
          <a:lstStyle>
            <a:lvl1pPr marL="233279" indent="-233279" algn="l" defTabSz="244078" rtl="0" eaLnBrk="1" fontAlgn="base" hangingPunct="1">
              <a:lnSpc>
                <a:spcPct val="93000"/>
              </a:lnSpc>
              <a:spcBef>
                <a:spcPct val="0"/>
              </a:spcBef>
              <a:spcAft>
                <a:spcPts val="970"/>
              </a:spcAft>
              <a:buClr>
                <a:srgbClr val="000000"/>
              </a:buClr>
              <a:buSzPct val="100000"/>
              <a:buFontTx/>
              <a:buBlip>
                <a:blip r:embed="rId3"/>
              </a:buBlip>
              <a:defRPr sz="2000">
                <a:solidFill>
                  <a:srgbClr val="000000"/>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3"/>
              </a:buBlip>
              <a:defRPr sz="1800">
                <a:solidFill>
                  <a:srgbClr val="000000"/>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600">
                <a:solidFill>
                  <a:srgbClr val="000000"/>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400">
                <a:solidFill>
                  <a:srgbClr val="000000"/>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rgbClr val="000000"/>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a:lstStyle>
          <a:p>
            <a:pPr marL="0" indent="0">
              <a:buFontTx/>
              <a:buNone/>
            </a:pPr>
            <a:r>
              <a:rPr lang="en-GB" b="1" kern="0" dirty="0" smtClean="0"/>
              <a:t>Sub-task 4.2.2.</a:t>
            </a:r>
            <a:r>
              <a:rPr lang="en-US" b="1" kern="0" dirty="0" smtClean="0"/>
              <a:t> </a:t>
            </a:r>
            <a:r>
              <a:rPr lang="en-US" b="1" kern="0" dirty="0" err="1" smtClean="0"/>
              <a:t>Prioritisation</a:t>
            </a:r>
            <a:r>
              <a:rPr lang="en-US" b="1" kern="0" dirty="0" smtClean="0"/>
              <a:t> of preferences – Delphi study</a:t>
            </a:r>
            <a:endParaRPr lang="es-ES" b="1" kern="0" dirty="0" smtClean="0"/>
          </a:p>
          <a:p>
            <a:endParaRPr lang="en-US" kern="0" dirty="0"/>
          </a:p>
        </p:txBody>
      </p:sp>
      <p:sp>
        <p:nvSpPr>
          <p:cNvPr id="8" name="Rectángulo 7"/>
          <p:cNvSpPr/>
          <p:nvPr/>
        </p:nvSpPr>
        <p:spPr>
          <a:xfrm>
            <a:off x="317634" y="1671822"/>
            <a:ext cx="8489482" cy="2554545"/>
          </a:xfrm>
          <a:prstGeom prst="rect">
            <a:avLst/>
          </a:prstGeom>
        </p:spPr>
        <p:txBody>
          <a:bodyPr wrap="square">
            <a:spAutoFit/>
          </a:bodyPr>
          <a:lstStyle/>
          <a:p>
            <a:r>
              <a:rPr lang="es-ES" sz="2000" b="1" dirty="0" err="1">
                <a:solidFill>
                  <a:srgbClr val="006699"/>
                </a:solidFill>
              </a:rPr>
              <a:t>Main</a:t>
            </a:r>
            <a:r>
              <a:rPr lang="es-ES" sz="2000" b="1" dirty="0">
                <a:solidFill>
                  <a:srgbClr val="006699"/>
                </a:solidFill>
              </a:rPr>
              <a:t> </a:t>
            </a:r>
            <a:r>
              <a:rPr lang="es-ES" sz="2000" b="1" dirty="0" err="1">
                <a:solidFill>
                  <a:srgbClr val="006699"/>
                </a:solidFill>
              </a:rPr>
              <a:t>Task</a:t>
            </a:r>
            <a:r>
              <a:rPr lang="es-ES" sz="2000" b="1" dirty="0">
                <a:solidFill>
                  <a:srgbClr val="006699"/>
                </a:solidFill>
              </a:rPr>
              <a:t>: </a:t>
            </a:r>
            <a:r>
              <a:rPr lang="en-GB" sz="2000" dirty="0"/>
              <a:t>to get a broad spectrum of </a:t>
            </a:r>
            <a:r>
              <a:rPr lang="en-GB" sz="2000" b="1" dirty="0"/>
              <a:t>different views</a:t>
            </a:r>
            <a:r>
              <a:rPr lang="en-GB" sz="2000" dirty="0"/>
              <a:t> and to identify some important issues to address the planning and decision-making during the transition </a:t>
            </a:r>
            <a:r>
              <a:rPr lang="en-GB" sz="2000" dirty="0" smtClean="0"/>
              <a:t>phase</a:t>
            </a:r>
            <a:r>
              <a:rPr lang="en-GB" sz="2000" dirty="0"/>
              <a:t> </a:t>
            </a:r>
            <a:r>
              <a:rPr lang="en-US" sz="2000" dirty="0" smtClean="0"/>
              <a:t>as </a:t>
            </a:r>
            <a:r>
              <a:rPr lang="en-US" sz="2000" dirty="0"/>
              <a:t>well as obtaining a </a:t>
            </a:r>
            <a:r>
              <a:rPr lang="en-US" sz="2000" b="1" dirty="0" err="1"/>
              <a:t>prioritisation</a:t>
            </a:r>
            <a:r>
              <a:rPr lang="en-US" sz="2000" dirty="0"/>
              <a:t> of </a:t>
            </a:r>
            <a:r>
              <a:rPr lang="en-US" sz="2000" b="1" dirty="0"/>
              <a:t>stakeholders ‘preferences</a:t>
            </a:r>
            <a:r>
              <a:rPr lang="en-US" sz="2000" dirty="0"/>
              <a:t>. </a:t>
            </a:r>
            <a:endParaRPr lang="en-US" sz="2000" dirty="0" smtClean="0"/>
          </a:p>
          <a:p>
            <a:r>
              <a:rPr lang="en-US" sz="2000" dirty="0" smtClean="0"/>
              <a:t>To </a:t>
            </a:r>
            <a:r>
              <a:rPr lang="en-US" sz="2000" dirty="0"/>
              <a:t>explore </a:t>
            </a:r>
            <a:r>
              <a:rPr lang="en-US" sz="2000" b="1" dirty="0"/>
              <a:t>consensus</a:t>
            </a:r>
            <a:r>
              <a:rPr lang="en-US" sz="2000" dirty="0"/>
              <a:t> amongst stakeholders of different European countries.</a:t>
            </a:r>
          </a:p>
          <a:p>
            <a:endParaRPr lang="en-US" sz="2000" dirty="0" smtClean="0"/>
          </a:p>
          <a:p>
            <a:endParaRPr lang="en-GB" sz="2000" dirty="0"/>
          </a:p>
        </p:txBody>
      </p:sp>
      <p:sp>
        <p:nvSpPr>
          <p:cNvPr id="10" name="Rectángulo 9"/>
          <p:cNvSpPr/>
          <p:nvPr/>
        </p:nvSpPr>
        <p:spPr>
          <a:xfrm>
            <a:off x="317634" y="5708336"/>
            <a:ext cx="8562316" cy="646331"/>
          </a:xfrm>
          <a:prstGeom prst="rect">
            <a:avLst/>
          </a:prstGeom>
        </p:spPr>
        <p:txBody>
          <a:bodyPr wrap="square">
            <a:spAutoFit/>
          </a:bodyPr>
          <a:lstStyle/>
          <a:p>
            <a:r>
              <a:rPr lang="en-US" b="1" dirty="0" smtClean="0">
                <a:solidFill>
                  <a:schemeClr val="accent1"/>
                </a:solidFill>
              </a:rPr>
              <a:t>D4.6 </a:t>
            </a:r>
            <a:r>
              <a:rPr lang="en-US" dirty="0" smtClean="0"/>
              <a:t> at M30: “D </a:t>
            </a:r>
            <a:r>
              <a:rPr lang="en-US" dirty="0"/>
              <a:t>9.23 – </a:t>
            </a:r>
            <a:r>
              <a:rPr lang="en-US" dirty="0" err="1"/>
              <a:t>Prioritisation</a:t>
            </a:r>
            <a:r>
              <a:rPr lang="en-US" dirty="0"/>
              <a:t> of preferences. Transnational stakeholder surveys </a:t>
            </a:r>
            <a:r>
              <a:rPr lang="en-US" dirty="0" smtClean="0"/>
              <a:t>results”</a:t>
            </a:r>
            <a:endParaRPr lang="es-ES" dirty="0"/>
          </a:p>
        </p:txBody>
      </p:sp>
      <p:pic>
        <p:nvPicPr>
          <p:cNvPr id="11" name="Imagen 10"/>
          <p:cNvPicPr>
            <a:picLocks noChangeAspect="1"/>
          </p:cNvPicPr>
          <p:nvPr/>
        </p:nvPicPr>
        <p:blipFill>
          <a:blip r:embed="rId4"/>
          <a:stretch>
            <a:fillRect/>
          </a:stretch>
        </p:blipFill>
        <p:spPr>
          <a:xfrm>
            <a:off x="5112528" y="3555308"/>
            <a:ext cx="3491847" cy="2065884"/>
          </a:xfrm>
          <a:prstGeom prst="rect">
            <a:avLst/>
          </a:prstGeom>
        </p:spPr>
      </p:pic>
      <p:pic>
        <p:nvPicPr>
          <p:cNvPr id="12" name="Imagen 11"/>
          <p:cNvPicPr>
            <a:picLocks noChangeAspect="1"/>
          </p:cNvPicPr>
          <p:nvPr/>
        </p:nvPicPr>
        <p:blipFill>
          <a:blip r:embed="rId5"/>
          <a:stretch>
            <a:fillRect/>
          </a:stretch>
        </p:blipFill>
        <p:spPr>
          <a:xfrm>
            <a:off x="1298078" y="3501069"/>
            <a:ext cx="3264297" cy="2065884"/>
          </a:xfrm>
          <a:prstGeom prst="rect">
            <a:avLst/>
          </a:prstGeom>
        </p:spPr>
      </p:pic>
    </p:spTree>
    <p:extLst>
      <p:ext uri="{BB962C8B-B14F-4D97-AF65-F5344CB8AC3E}">
        <p14:creationId xmlns:p14="http://schemas.microsoft.com/office/powerpoint/2010/main" val="25172088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63371" y="232641"/>
            <a:ext cx="6542204" cy="848835"/>
          </a:xfrm>
        </p:spPr>
        <p:txBody>
          <a:bodyPr/>
          <a:lstStyle/>
          <a:p>
            <a:r>
              <a:rPr lang="es-ES" dirty="0" err="1"/>
              <a:t>Task</a:t>
            </a:r>
            <a:r>
              <a:rPr lang="es-ES" dirty="0"/>
              <a:t> </a:t>
            </a:r>
            <a:r>
              <a:rPr lang="es-ES" dirty="0" smtClean="0"/>
              <a:t>4.3. </a:t>
            </a:r>
            <a:r>
              <a:rPr lang="es-ES" dirty="0" err="1" smtClean="0"/>
              <a:t>Guidelines</a:t>
            </a:r>
            <a:r>
              <a:rPr lang="es-ES" dirty="0" smtClean="0"/>
              <a:t> and </a:t>
            </a:r>
            <a:r>
              <a:rPr lang="es-ES" dirty="0" err="1" smtClean="0"/>
              <a:t>recommendations</a:t>
            </a:r>
            <a:r>
              <a:rPr lang="es-ES" dirty="0" smtClean="0"/>
              <a:t> </a:t>
            </a:r>
            <a:endParaRPr lang="es-ES"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13</a:t>
            </a:fld>
            <a:endParaRPr lang="es-ES" b="1" dirty="0">
              <a:latin typeface="Arial" pitchFamily="34" charset="0"/>
            </a:endParaRPr>
          </a:p>
        </p:txBody>
      </p:sp>
      <p:sp>
        <p:nvSpPr>
          <p:cNvPr id="4" name="3 Marcador de pie de página"/>
          <p:cNvSpPr>
            <a:spLocks noGrp="1"/>
          </p:cNvSpPr>
          <p:nvPr>
            <p:ph type="ftr" sz="quarter" idx="11"/>
          </p:nvPr>
        </p:nvSpPr>
        <p:spPr/>
        <p:txBody>
          <a:bodyPr/>
          <a:lstStyle/>
          <a:p>
            <a:r>
              <a:rPr lang="en-US" sz="900" smtClean="0"/>
              <a:t>CONFIDENCE Dissemination Workshop. 2-5 December 2019, Bratislava</a:t>
            </a:r>
            <a:endParaRPr lang="en-US" sz="700" dirty="0"/>
          </a:p>
        </p:txBody>
      </p:sp>
      <p:pic>
        <p:nvPicPr>
          <p:cNvPr id="12"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317" r="28498"/>
          <a:stretch/>
        </p:blipFill>
        <p:spPr bwMode="auto">
          <a:xfrm>
            <a:off x="216211" y="272250"/>
            <a:ext cx="525181" cy="81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2 Marcador de contenido"/>
          <p:cNvSpPr txBox="1">
            <a:spLocks/>
          </p:cNvSpPr>
          <p:nvPr/>
        </p:nvSpPr>
        <p:spPr bwMode="auto">
          <a:xfrm>
            <a:off x="1438619" y="2517586"/>
            <a:ext cx="6685774" cy="5067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noAutofit/>
          </a:bodyPr>
          <a:lstStyle>
            <a:lvl1pPr marL="311038" indent="-311038" algn="l" defTabSz="325437" rtl="0" eaLnBrk="1" fontAlgn="base" hangingPunct="1">
              <a:lnSpc>
                <a:spcPct val="100000"/>
              </a:lnSpc>
              <a:spcBef>
                <a:spcPts val="480"/>
              </a:spcBef>
              <a:spcAft>
                <a:spcPts val="1293"/>
              </a:spcAft>
              <a:buClr>
                <a:srgbClr val="000000"/>
              </a:buClr>
              <a:buSzPct val="100000"/>
              <a:buFontTx/>
              <a:buBlip>
                <a:blip r:embed="rId3"/>
              </a:buBlip>
              <a:defRPr sz="2400">
                <a:solidFill>
                  <a:schemeClr val="tx1"/>
                </a:solidFill>
                <a:latin typeface="+mn-lt"/>
                <a:ea typeface="+mn-ea"/>
                <a:cs typeface="Arial" panose="020B0604020202020204" pitchFamily="34" charset="0"/>
              </a:defRPr>
            </a:lvl1pPr>
            <a:lvl2pPr marL="673914" indent="-259198" algn="l" defTabSz="325437" rtl="0" eaLnBrk="1" fontAlgn="base" hangingPunct="1">
              <a:lnSpc>
                <a:spcPct val="100000"/>
              </a:lnSpc>
              <a:spcBef>
                <a:spcPts val="480"/>
              </a:spcBef>
              <a:spcAft>
                <a:spcPts val="1032"/>
              </a:spcAft>
              <a:buClr>
                <a:srgbClr val="000000"/>
              </a:buClr>
              <a:buSzPct val="100000"/>
              <a:buFontTx/>
              <a:buBlip>
                <a:blip r:embed="rId3"/>
              </a:buBlip>
              <a:defRPr sz="2200">
                <a:solidFill>
                  <a:schemeClr val="tx1"/>
                </a:solidFill>
                <a:latin typeface="+mn-lt"/>
                <a:cs typeface="Arial" panose="020B0604020202020204" pitchFamily="34" charset="0"/>
              </a:defRPr>
            </a:lvl2pPr>
            <a:lvl3pPr marL="1036789" indent="-207357" algn="l" defTabSz="325437" rtl="0" eaLnBrk="1" fontAlgn="base" hangingPunct="1">
              <a:lnSpc>
                <a:spcPct val="100000"/>
              </a:lnSpc>
              <a:spcBef>
                <a:spcPts val="480"/>
              </a:spcBef>
              <a:spcAft>
                <a:spcPts val="771"/>
              </a:spcAft>
              <a:buClr>
                <a:srgbClr val="0033CC"/>
              </a:buClr>
              <a:buSzPct val="100000"/>
              <a:buFont typeface="Arial" pitchFamily="34" charset="0"/>
              <a:buChar char="●"/>
              <a:defRPr sz="2000">
                <a:solidFill>
                  <a:schemeClr val="tx1"/>
                </a:solidFill>
                <a:latin typeface="+mn-lt"/>
                <a:cs typeface="Arial" panose="020B0604020202020204" pitchFamily="34" charset="0"/>
              </a:defRPr>
            </a:lvl3pPr>
            <a:lvl4pPr marL="1451505" indent="-207357" algn="l" defTabSz="325437" rtl="0" eaLnBrk="1" fontAlgn="base" hangingPunct="1">
              <a:lnSpc>
                <a:spcPct val="100000"/>
              </a:lnSpc>
              <a:spcBef>
                <a:spcPts val="480"/>
              </a:spcBef>
              <a:spcAft>
                <a:spcPts val="523"/>
              </a:spcAft>
              <a:buClr>
                <a:srgbClr val="0033CC"/>
              </a:buClr>
              <a:buSzPct val="100000"/>
              <a:buFont typeface="Arial" pitchFamily="34" charset="0"/>
              <a:buChar char="●"/>
              <a:defRPr sz="1800">
                <a:solidFill>
                  <a:schemeClr val="tx1"/>
                </a:solidFill>
                <a:latin typeface="+mn-lt"/>
                <a:cs typeface="Arial" panose="020B0604020202020204" pitchFamily="34" charset="0"/>
              </a:defRPr>
            </a:lvl4pPr>
            <a:lvl5pPr marL="1866221" indent="-207357" algn="l" defTabSz="325437" rtl="0" eaLnBrk="1" fontAlgn="base" hangingPunct="1">
              <a:lnSpc>
                <a:spcPct val="100000"/>
              </a:lnSpc>
              <a:spcBef>
                <a:spcPts val="480"/>
              </a:spcBef>
              <a:spcAft>
                <a:spcPts val="261"/>
              </a:spcAft>
              <a:buClr>
                <a:srgbClr val="0033CC"/>
              </a:buClr>
              <a:buSzPct val="100000"/>
              <a:buFont typeface="Wingdings" pitchFamily="2" charset="2"/>
              <a:buChar char="Ø"/>
              <a:defRPr sz="1600">
                <a:solidFill>
                  <a:schemeClr val="tx1"/>
                </a:solidFill>
                <a:latin typeface="+mn-lt"/>
                <a:cs typeface="Arial" panose="020B0604020202020204" pitchFamily="34" charset="0"/>
              </a:defRPr>
            </a:lvl5pPr>
            <a:lvl6pPr marL="2280938"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6pPr>
            <a:lvl7pPr marL="2695653"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7pPr>
            <a:lvl8pPr marL="3110369"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8pPr>
            <a:lvl9pPr marL="3525084"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9pPr>
          </a:lstStyle>
          <a:p>
            <a:pPr marL="0" indent="0">
              <a:buNone/>
            </a:pPr>
            <a:endParaRPr lang="en-US" sz="2000" b="1" kern="0" dirty="0" smtClean="0">
              <a:solidFill>
                <a:srgbClr val="006699"/>
              </a:solidFill>
            </a:endParaRPr>
          </a:p>
        </p:txBody>
      </p:sp>
      <p:sp>
        <p:nvSpPr>
          <p:cNvPr id="10" name="2 Marcador de contenido"/>
          <p:cNvSpPr txBox="1">
            <a:spLocks/>
          </p:cNvSpPr>
          <p:nvPr/>
        </p:nvSpPr>
        <p:spPr bwMode="auto">
          <a:xfrm>
            <a:off x="288758" y="2227236"/>
            <a:ext cx="8331694" cy="25276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noAutofit/>
          </a:bodyPr>
          <a:lstStyle>
            <a:lvl1pPr marL="311038" indent="-311038" algn="l" defTabSz="325437" rtl="0" eaLnBrk="1" fontAlgn="base" hangingPunct="1">
              <a:lnSpc>
                <a:spcPct val="100000"/>
              </a:lnSpc>
              <a:spcBef>
                <a:spcPts val="480"/>
              </a:spcBef>
              <a:spcAft>
                <a:spcPts val="1293"/>
              </a:spcAft>
              <a:buClr>
                <a:srgbClr val="000000"/>
              </a:buClr>
              <a:buSzPct val="100000"/>
              <a:buFontTx/>
              <a:buBlip>
                <a:blip r:embed="rId3"/>
              </a:buBlip>
              <a:defRPr sz="2400">
                <a:solidFill>
                  <a:schemeClr val="tx1"/>
                </a:solidFill>
                <a:latin typeface="+mn-lt"/>
                <a:ea typeface="+mn-ea"/>
                <a:cs typeface="Arial" panose="020B0604020202020204" pitchFamily="34" charset="0"/>
              </a:defRPr>
            </a:lvl1pPr>
            <a:lvl2pPr marL="673914" indent="-259198" algn="l" defTabSz="325437" rtl="0" eaLnBrk="1" fontAlgn="base" hangingPunct="1">
              <a:lnSpc>
                <a:spcPct val="100000"/>
              </a:lnSpc>
              <a:spcBef>
                <a:spcPts val="480"/>
              </a:spcBef>
              <a:spcAft>
                <a:spcPts val="1032"/>
              </a:spcAft>
              <a:buClr>
                <a:srgbClr val="000000"/>
              </a:buClr>
              <a:buSzPct val="100000"/>
              <a:buFontTx/>
              <a:buBlip>
                <a:blip r:embed="rId3"/>
              </a:buBlip>
              <a:defRPr sz="2200">
                <a:solidFill>
                  <a:schemeClr val="tx1"/>
                </a:solidFill>
                <a:latin typeface="+mn-lt"/>
                <a:cs typeface="Arial" panose="020B0604020202020204" pitchFamily="34" charset="0"/>
              </a:defRPr>
            </a:lvl2pPr>
            <a:lvl3pPr marL="1036789" indent="-207357" algn="l" defTabSz="325437" rtl="0" eaLnBrk="1" fontAlgn="base" hangingPunct="1">
              <a:lnSpc>
                <a:spcPct val="100000"/>
              </a:lnSpc>
              <a:spcBef>
                <a:spcPts val="480"/>
              </a:spcBef>
              <a:spcAft>
                <a:spcPts val="771"/>
              </a:spcAft>
              <a:buClr>
                <a:srgbClr val="0033CC"/>
              </a:buClr>
              <a:buSzPct val="100000"/>
              <a:buFont typeface="Arial" pitchFamily="34" charset="0"/>
              <a:buChar char="●"/>
              <a:defRPr sz="2000">
                <a:solidFill>
                  <a:schemeClr val="tx1"/>
                </a:solidFill>
                <a:latin typeface="+mn-lt"/>
                <a:cs typeface="Arial" panose="020B0604020202020204" pitchFamily="34" charset="0"/>
              </a:defRPr>
            </a:lvl3pPr>
            <a:lvl4pPr marL="1451505" indent="-207357" algn="l" defTabSz="325437" rtl="0" eaLnBrk="1" fontAlgn="base" hangingPunct="1">
              <a:lnSpc>
                <a:spcPct val="100000"/>
              </a:lnSpc>
              <a:spcBef>
                <a:spcPts val="480"/>
              </a:spcBef>
              <a:spcAft>
                <a:spcPts val="523"/>
              </a:spcAft>
              <a:buClr>
                <a:srgbClr val="0033CC"/>
              </a:buClr>
              <a:buSzPct val="100000"/>
              <a:buFont typeface="Arial" pitchFamily="34" charset="0"/>
              <a:buChar char="●"/>
              <a:defRPr sz="1800">
                <a:solidFill>
                  <a:schemeClr val="tx1"/>
                </a:solidFill>
                <a:latin typeface="+mn-lt"/>
                <a:cs typeface="Arial" panose="020B0604020202020204" pitchFamily="34" charset="0"/>
              </a:defRPr>
            </a:lvl4pPr>
            <a:lvl5pPr marL="1866221" indent="-207357" algn="l" defTabSz="325437" rtl="0" eaLnBrk="1" fontAlgn="base" hangingPunct="1">
              <a:lnSpc>
                <a:spcPct val="100000"/>
              </a:lnSpc>
              <a:spcBef>
                <a:spcPts val="480"/>
              </a:spcBef>
              <a:spcAft>
                <a:spcPts val="261"/>
              </a:spcAft>
              <a:buClr>
                <a:srgbClr val="0033CC"/>
              </a:buClr>
              <a:buSzPct val="100000"/>
              <a:buFont typeface="Wingdings" pitchFamily="2" charset="2"/>
              <a:buChar char="Ø"/>
              <a:defRPr sz="1600">
                <a:solidFill>
                  <a:schemeClr val="tx1"/>
                </a:solidFill>
                <a:latin typeface="+mn-lt"/>
                <a:cs typeface="Arial" panose="020B0604020202020204" pitchFamily="34" charset="0"/>
              </a:defRPr>
            </a:lvl5pPr>
            <a:lvl6pPr marL="2280938"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6pPr>
            <a:lvl7pPr marL="2695653"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7pPr>
            <a:lvl8pPr marL="3110369"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8pPr>
            <a:lvl9pPr marL="3525084"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9pPr>
          </a:lstStyle>
          <a:p>
            <a:pPr marL="0" indent="0" algn="just" defTabSz="244078">
              <a:lnSpc>
                <a:spcPct val="93000"/>
              </a:lnSpc>
              <a:spcBef>
                <a:spcPct val="0"/>
              </a:spcBef>
              <a:spcAft>
                <a:spcPts val="600"/>
              </a:spcAft>
              <a:buNone/>
            </a:pPr>
            <a:r>
              <a:rPr lang="en-US" sz="2000" dirty="0" smtClean="0"/>
              <a:t>Steps:</a:t>
            </a:r>
          </a:p>
          <a:p>
            <a:pPr marL="233279" indent="-233279" algn="just" defTabSz="244078">
              <a:lnSpc>
                <a:spcPct val="93000"/>
              </a:lnSpc>
              <a:spcBef>
                <a:spcPct val="0"/>
              </a:spcBef>
              <a:spcAft>
                <a:spcPts val="600"/>
              </a:spcAft>
            </a:pPr>
            <a:r>
              <a:rPr lang="en-US" sz="2000" dirty="0" smtClean="0"/>
              <a:t>Cross </a:t>
            </a:r>
            <a:r>
              <a:rPr lang="en-US" sz="2000" dirty="0"/>
              <a:t>country </a:t>
            </a:r>
            <a:r>
              <a:rPr lang="en-US" sz="2000" dirty="0" smtClean="0"/>
              <a:t>analysis of the results from stakeholders panels</a:t>
            </a:r>
            <a:endParaRPr lang="en-US" sz="2000" dirty="0"/>
          </a:p>
          <a:p>
            <a:pPr marL="233279" indent="-233279" algn="just" defTabSz="244078">
              <a:lnSpc>
                <a:spcPct val="93000"/>
              </a:lnSpc>
              <a:spcBef>
                <a:spcPct val="0"/>
              </a:spcBef>
              <a:spcAft>
                <a:spcPts val="600"/>
              </a:spcAft>
            </a:pPr>
            <a:r>
              <a:rPr lang="en-US" sz="2000" dirty="0" err="1"/>
              <a:t>Categorisation</a:t>
            </a:r>
            <a:r>
              <a:rPr lang="en-US" sz="2000" dirty="0"/>
              <a:t> and evaluation of uncertainties from the national panels</a:t>
            </a:r>
          </a:p>
          <a:p>
            <a:pPr marL="233279" indent="-233279" algn="just" defTabSz="244078">
              <a:lnSpc>
                <a:spcPct val="93000"/>
              </a:lnSpc>
              <a:spcBef>
                <a:spcPct val="0"/>
              </a:spcBef>
              <a:spcAft>
                <a:spcPts val="600"/>
              </a:spcAft>
            </a:pPr>
            <a:r>
              <a:rPr lang="en-US" sz="2000" dirty="0" err="1" smtClean="0"/>
              <a:t>Organisation</a:t>
            </a:r>
            <a:r>
              <a:rPr lang="en-US" sz="2000" dirty="0" smtClean="0"/>
              <a:t> </a:t>
            </a:r>
            <a:r>
              <a:rPr lang="en-US" sz="2000" smtClean="0"/>
              <a:t>and structuring </a:t>
            </a:r>
            <a:r>
              <a:rPr lang="en-US" sz="2000" dirty="0" smtClean="0"/>
              <a:t>of the </a:t>
            </a:r>
            <a:r>
              <a:rPr lang="en-US" sz="2000" dirty="0"/>
              <a:t>joint results from the cross-country panel´s analysis</a:t>
            </a:r>
            <a:r>
              <a:rPr lang="en-US" sz="2000" dirty="0" smtClean="0"/>
              <a:t>.</a:t>
            </a:r>
          </a:p>
          <a:p>
            <a:pPr marL="233279" indent="-233279" algn="just" defTabSz="244078">
              <a:lnSpc>
                <a:spcPct val="93000"/>
              </a:lnSpc>
              <a:spcBef>
                <a:spcPct val="0"/>
              </a:spcBef>
              <a:spcAft>
                <a:spcPts val="600"/>
              </a:spcAft>
            </a:pPr>
            <a:r>
              <a:rPr lang="en-US" sz="2000" dirty="0" smtClean="0"/>
              <a:t>To </a:t>
            </a:r>
            <a:r>
              <a:rPr lang="en-US" sz="2000" dirty="0"/>
              <a:t>suggest or associate the recommendations which could help to reduce or consider these uncertainties in the decision-making process.</a:t>
            </a:r>
            <a:endParaRPr lang="en-US" sz="2000" dirty="0" smtClean="0"/>
          </a:p>
          <a:p>
            <a:pPr marL="0" indent="0" algn="just" defTabSz="244078">
              <a:lnSpc>
                <a:spcPct val="93000"/>
              </a:lnSpc>
              <a:spcBef>
                <a:spcPct val="0"/>
              </a:spcBef>
              <a:spcAft>
                <a:spcPts val="600"/>
              </a:spcAft>
              <a:buNone/>
            </a:pPr>
            <a:endParaRPr lang="en-US" sz="2000" dirty="0"/>
          </a:p>
          <a:p>
            <a:pPr marL="0" indent="0">
              <a:buNone/>
            </a:pPr>
            <a:endParaRPr lang="en-US" sz="1800" b="1" kern="0" dirty="0" smtClean="0">
              <a:solidFill>
                <a:srgbClr val="006699"/>
              </a:solidFill>
            </a:endParaRPr>
          </a:p>
        </p:txBody>
      </p:sp>
      <p:sp>
        <p:nvSpPr>
          <p:cNvPr id="11" name="4 Rectángulo"/>
          <p:cNvSpPr/>
          <p:nvPr/>
        </p:nvSpPr>
        <p:spPr>
          <a:xfrm>
            <a:off x="288758" y="1340192"/>
            <a:ext cx="6930189" cy="646331"/>
          </a:xfrm>
          <a:prstGeom prst="rect">
            <a:avLst/>
          </a:prstGeom>
        </p:spPr>
        <p:txBody>
          <a:bodyPr wrap="square">
            <a:spAutoFit/>
          </a:bodyPr>
          <a:lstStyle/>
          <a:p>
            <a:r>
              <a:rPr lang="es-ES" b="1" dirty="0" err="1">
                <a:solidFill>
                  <a:srgbClr val="006699"/>
                </a:solidFill>
              </a:rPr>
              <a:t>Main</a:t>
            </a:r>
            <a:r>
              <a:rPr lang="es-ES" b="1" dirty="0">
                <a:solidFill>
                  <a:srgbClr val="006699"/>
                </a:solidFill>
              </a:rPr>
              <a:t> </a:t>
            </a:r>
            <a:r>
              <a:rPr lang="es-ES" b="1" dirty="0" err="1">
                <a:solidFill>
                  <a:srgbClr val="006699"/>
                </a:solidFill>
              </a:rPr>
              <a:t>Task</a:t>
            </a:r>
            <a:r>
              <a:rPr lang="es-ES" b="1" dirty="0">
                <a:solidFill>
                  <a:srgbClr val="006699"/>
                </a:solidFill>
              </a:rPr>
              <a:t>: </a:t>
            </a:r>
            <a:r>
              <a:rPr lang="en-US" dirty="0"/>
              <a:t>Elaboration of guidelines/recommendations for</a:t>
            </a:r>
          </a:p>
          <a:p>
            <a:r>
              <a:rPr lang="en-US" dirty="0"/>
              <a:t>decision making during the transition </a:t>
            </a:r>
            <a:r>
              <a:rPr lang="en-US" dirty="0" smtClean="0"/>
              <a:t>phase.</a:t>
            </a:r>
            <a:endParaRPr lang="en-US" dirty="0"/>
          </a:p>
        </p:txBody>
      </p:sp>
      <p:sp>
        <p:nvSpPr>
          <p:cNvPr id="6" name="CuadroTexto 5"/>
          <p:cNvSpPr txBox="1"/>
          <p:nvPr/>
        </p:nvSpPr>
        <p:spPr>
          <a:xfrm>
            <a:off x="333188" y="5272586"/>
            <a:ext cx="2210862" cy="369332"/>
          </a:xfrm>
          <a:prstGeom prst="rect">
            <a:avLst/>
          </a:prstGeom>
          <a:noFill/>
        </p:spPr>
        <p:txBody>
          <a:bodyPr wrap="none" rtlCol="0">
            <a:spAutoFit/>
          </a:bodyPr>
          <a:lstStyle/>
          <a:p>
            <a:r>
              <a:rPr lang="es-ES" b="1" dirty="0" smtClean="0">
                <a:solidFill>
                  <a:schemeClr val="accent1"/>
                </a:solidFill>
              </a:rPr>
              <a:t>D4.7</a:t>
            </a:r>
            <a:r>
              <a:rPr lang="es-ES" dirty="0" smtClean="0"/>
              <a:t>. in </a:t>
            </a:r>
            <a:r>
              <a:rPr lang="es-ES" dirty="0" err="1" smtClean="0"/>
              <a:t>preparation</a:t>
            </a:r>
            <a:endParaRPr lang="es-ES" dirty="0" smtClean="0"/>
          </a:p>
        </p:txBody>
      </p:sp>
      <p:sp>
        <p:nvSpPr>
          <p:cNvPr id="13" name="CuadroTexto 12"/>
          <p:cNvSpPr txBox="1"/>
          <p:nvPr/>
        </p:nvSpPr>
        <p:spPr>
          <a:xfrm>
            <a:off x="333188" y="5715974"/>
            <a:ext cx="3887603" cy="338554"/>
          </a:xfrm>
          <a:prstGeom prst="rect">
            <a:avLst/>
          </a:prstGeom>
          <a:noFill/>
        </p:spPr>
        <p:txBody>
          <a:bodyPr wrap="none" rtlCol="0">
            <a:spAutoFit/>
          </a:bodyPr>
          <a:lstStyle/>
          <a:p>
            <a:r>
              <a:rPr lang="es-ES" sz="1600" dirty="0" err="1" smtClean="0">
                <a:solidFill>
                  <a:srgbClr val="0070C0"/>
                </a:solidFill>
              </a:rPr>
              <a:t>Details</a:t>
            </a:r>
            <a:r>
              <a:rPr lang="es-ES" sz="1600" dirty="0" smtClean="0">
                <a:solidFill>
                  <a:srgbClr val="0070C0"/>
                </a:solidFill>
              </a:rPr>
              <a:t> in </a:t>
            </a:r>
            <a:r>
              <a:rPr lang="es-ES" sz="1600" dirty="0" err="1" smtClean="0">
                <a:solidFill>
                  <a:srgbClr val="0070C0"/>
                </a:solidFill>
              </a:rPr>
              <a:t>the</a:t>
            </a:r>
            <a:r>
              <a:rPr lang="es-ES" sz="1600" dirty="0" smtClean="0">
                <a:solidFill>
                  <a:srgbClr val="0070C0"/>
                </a:solidFill>
              </a:rPr>
              <a:t> </a:t>
            </a:r>
            <a:r>
              <a:rPr lang="es-ES" sz="1600" dirty="0" err="1" smtClean="0">
                <a:solidFill>
                  <a:srgbClr val="0070C0"/>
                </a:solidFill>
              </a:rPr>
              <a:t>Recommendations</a:t>
            </a:r>
            <a:r>
              <a:rPr lang="es-ES" sz="1600" dirty="0" smtClean="0">
                <a:solidFill>
                  <a:srgbClr val="0070C0"/>
                </a:solidFill>
              </a:rPr>
              <a:t> </a:t>
            </a:r>
            <a:r>
              <a:rPr lang="es-ES" sz="1600" dirty="0" err="1" smtClean="0">
                <a:solidFill>
                  <a:srgbClr val="0070C0"/>
                </a:solidFill>
              </a:rPr>
              <a:t>session</a:t>
            </a:r>
            <a:endParaRPr lang="es-ES" sz="1600" dirty="0" smtClean="0">
              <a:solidFill>
                <a:srgbClr val="0070C0"/>
              </a:solidFill>
            </a:endParaRPr>
          </a:p>
        </p:txBody>
      </p:sp>
    </p:spTree>
    <p:extLst>
      <p:ext uri="{BB962C8B-B14F-4D97-AF65-F5344CB8AC3E}">
        <p14:creationId xmlns:p14="http://schemas.microsoft.com/office/powerpoint/2010/main" val="3596814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Subtítulo"/>
          <p:cNvSpPr>
            <a:spLocks noGrp="1"/>
          </p:cNvSpPr>
          <p:nvPr>
            <p:ph type="subTitle" idx="1"/>
          </p:nvPr>
        </p:nvSpPr>
        <p:spPr/>
        <p:txBody>
          <a:bodyPr/>
          <a:lstStyle/>
          <a:p>
            <a:r>
              <a:rPr lang="es-ES" dirty="0" smtClean="0"/>
              <a:t>milagros.montero@ciemat.es</a:t>
            </a:r>
            <a:endParaRPr lang="es-ES" dirty="0"/>
          </a:p>
        </p:txBody>
      </p:sp>
      <p:sp>
        <p:nvSpPr>
          <p:cNvPr id="5" name="4 Título"/>
          <p:cNvSpPr>
            <a:spLocks noGrp="1"/>
          </p:cNvSpPr>
          <p:nvPr>
            <p:ph type="ctrTitle"/>
          </p:nvPr>
        </p:nvSpPr>
        <p:spPr>
          <a:xfrm>
            <a:off x="1187100" y="2235350"/>
            <a:ext cx="6769800" cy="651600"/>
          </a:xfrm>
        </p:spPr>
        <p:txBody>
          <a:bodyPr/>
          <a:lstStyle/>
          <a:p>
            <a:r>
              <a:rPr lang="en-US" altLang="de-DE" dirty="0">
                <a:solidFill>
                  <a:schemeClr val="tx2"/>
                </a:solidFill>
              </a:rPr>
              <a:t>Transition to long-term recovery, involving stakeholders in decision-making </a:t>
            </a:r>
            <a:r>
              <a:rPr lang="en-US" altLang="de-DE" dirty="0" smtClean="0">
                <a:solidFill>
                  <a:schemeClr val="tx2"/>
                </a:solidFill>
              </a:rPr>
              <a:t>processes</a:t>
            </a:r>
            <a:br>
              <a:rPr lang="en-US" altLang="de-DE" dirty="0" smtClean="0">
                <a:solidFill>
                  <a:schemeClr val="tx2"/>
                </a:solidFill>
              </a:rPr>
            </a:br>
            <a:r>
              <a:rPr lang="en-US" altLang="de-DE" dirty="0" smtClean="0">
                <a:solidFill>
                  <a:schemeClr val="tx2"/>
                </a:solidFill>
              </a:rPr>
              <a:t>Overview </a:t>
            </a:r>
            <a:endParaRPr lang="es-ES" dirty="0"/>
          </a:p>
        </p:txBody>
      </p:sp>
      <p:sp>
        <p:nvSpPr>
          <p:cNvPr id="3" name="2 Marcador de número de diapositiva"/>
          <p:cNvSpPr>
            <a:spLocks noGrp="1"/>
          </p:cNvSpPr>
          <p:nvPr>
            <p:ph type="sldNum" sz="quarter" idx="4294967295"/>
          </p:nvPr>
        </p:nvSpPr>
        <p:spPr>
          <a:xfrm>
            <a:off x="8782050" y="6529388"/>
            <a:ext cx="361950" cy="227012"/>
          </a:xfrm>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14</a:t>
            </a:fld>
            <a:endParaRPr lang="es-ES" b="1" dirty="0">
              <a:latin typeface="Arial" pitchFamily="34" charset="0"/>
            </a:endParaRPr>
          </a:p>
        </p:txBody>
      </p:sp>
    </p:spTree>
    <p:extLst>
      <p:ext uri="{BB962C8B-B14F-4D97-AF65-F5344CB8AC3E}">
        <p14:creationId xmlns:p14="http://schemas.microsoft.com/office/powerpoint/2010/main" val="3219836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p:txBody>
          <a:bodyPr/>
          <a:lstStyle/>
          <a:p>
            <a:r>
              <a:rPr lang="es-ES" dirty="0" err="1" smtClean="0"/>
              <a:t>Introduction</a:t>
            </a:r>
            <a:r>
              <a:rPr lang="es-ES" dirty="0" smtClean="0"/>
              <a:t> - </a:t>
            </a:r>
            <a:r>
              <a:rPr lang="es-ES" dirty="0" err="1" smtClean="0"/>
              <a:t>Motivation</a:t>
            </a:r>
            <a:endParaRPr lang="es-ES" dirty="0"/>
          </a:p>
        </p:txBody>
      </p:sp>
      <p:sp>
        <p:nvSpPr>
          <p:cNvPr id="3" name="2 Marcador de contenido"/>
          <p:cNvSpPr>
            <a:spLocks noGrp="1"/>
          </p:cNvSpPr>
          <p:nvPr>
            <p:ph sz="half" idx="1"/>
          </p:nvPr>
        </p:nvSpPr>
        <p:spPr>
          <a:xfrm>
            <a:off x="642796" y="1249079"/>
            <a:ext cx="7994209" cy="4047198"/>
          </a:xfrm>
        </p:spPr>
        <p:txBody>
          <a:bodyPr/>
          <a:lstStyle/>
          <a:p>
            <a:pPr marL="0" indent="0">
              <a:buNone/>
            </a:pPr>
            <a:r>
              <a:rPr lang="en-US" sz="1800" dirty="0"/>
              <a:t>According to the new </a:t>
            </a:r>
            <a:r>
              <a:rPr lang="en-US" sz="1800" b="1" dirty="0"/>
              <a:t>European Basic Safety Standards </a:t>
            </a:r>
            <a:r>
              <a:rPr lang="en-US" sz="1800" dirty="0"/>
              <a:t>(</a:t>
            </a:r>
            <a:r>
              <a:rPr lang="en-US" sz="1800" dirty="0" smtClean="0"/>
              <a:t>BSS)</a:t>
            </a:r>
            <a:r>
              <a:rPr lang="en-US" sz="1800" baseline="30000" dirty="0" smtClean="0"/>
              <a:t>1</a:t>
            </a:r>
            <a:r>
              <a:rPr lang="en-GB" sz="1800" dirty="0" smtClean="0"/>
              <a:t>,</a:t>
            </a:r>
          </a:p>
          <a:p>
            <a:pPr marL="0" indent="0">
              <a:buNone/>
            </a:pPr>
            <a:endParaRPr lang="en-GB" dirty="0"/>
          </a:p>
          <a:p>
            <a:pPr marL="0" indent="0">
              <a:buNone/>
            </a:pPr>
            <a:r>
              <a:rPr lang="en-GB" dirty="0" smtClean="0"/>
              <a:t> </a:t>
            </a:r>
            <a:r>
              <a:rPr lang="en-GB" sz="2000" i="1" dirty="0"/>
              <a:t>“</a:t>
            </a:r>
            <a:r>
              <a:rPr lang="en-US" sz="2000" i="1" dirty="0"/>
              <a:t>the </a:t>
            </a:r>
            <a:r>
              <a:rPr lang="en-US" sz="2000" b="1" i="1" dirty="0">
                <a:solidFill>
                  <a:srgbClr val="C00000"/>
                </a:solidFill>
              </a:rPr>
              <a:t>emergency response plans </a:t>
            </a:r>
            <a:r>
              <a:rPr lang="en-US" sz="2000" i="1" dirty="0"/>
              <a:t>shall also include provision for the </a:t>
            </a:r>
            <a:r>
              <a:rPr lang="en-US" sz="2000" b="1" i="1" dirty="0">
                <a:solidFill>
                  <a:srgbClr val="C00000"/>
                </a:solidFill>
              </a:rPr>
              <a:t>transition</a:t>
            </a:r>
            <a:r>
              <a:rPr lang="en-US" sz="2000" i="1" dirty="0"/>
              <a:t> from an emergency exposure situation to an existing exposure situation (</a:t>
            </a:r>
            <a:r>
              <a:rPr lang="en-US" sz="2000" b="1" i="1" dirty="0"/>
              <a:t>Article 98</a:t>
            </a:r>
            <a:r>
              <a:rPr lang="en-US" sz="2000" i="1" dirty="0" smtClean="0"/>
              <a:t>)”</a:t>
            </a:r>
            <a:r>
              <a:rPr lang="en-US" sz="2000" dirty="0" smtClean="0"/>
              <a:t>.</a:t>
            </a:r>
          </a:p>
          <a:p>
            <a:pPr marL="0" indent="0">
              <a:buNone/>
            </a:pPr>
            <a:r>
              <a:rPr lang="en-GB" sz="2000" dirty="0" smtClean="0"/>
              <a:t> </a:t>
            </a:r>
            <a:r>
              <a:rPr lang="en-GB" sz="2000" dirty="0"/>
              <a:t>The Member States </a:t>
            </a:r>
            <a:r>
              <a:rPr lang="en-GB" sz="2000" i="1" dirty="0"/>
              <a:t>“shall arrange for the </a:t>
            </a:r>
            <a:r>
              <a:rPr lang="en-GB" sz="2000" b="1" i="1" dirty="0">
                <a:solidFill>
                  <a:srgbClr val="C00000"/>
                </a:solidFill>
              </a:rPr>
              <a:t>establishment of strategies </a:t>
            </a:r>
            <a:r>
              <a:rPr lang="en-GB" sz="2000" i="1" dirty="0"/>
              <a:t>to ensure the appropriate management of existing exposure situations commensurate with the risks and with the effectiveness of protective measures (</a:t>
            </a:r>
            <a:r>
              <a:rPr lang="en-GB" sz="2000" b="1" i="1" dirty="0"/>
              <a:t>Article 101</a:t>
            </a:r>
            <a:r>
              <a:rPr lang="en-GB" sz="2000" i="1" dirty="0"/>
              <a:t>)”</a:t>
            </a:r>
            <a:r>
              <a:rPr lang="en-GB" sz="2000" dirty="0"/>
              <a:t> and </a:t>
            </a:r>
            <a:endParaRPr lang="en-GB" sz="2000" dirty="0" smtClean="0"/>
          </a:p>
          <a:p>
            <a:pPr marL="0" indent="0">
              <a:buNone/>
            </a:pPr>
            <a:r>
              <a:rPr lang="en-GB" sz="2000" i="1" dirty="0" smtClean="0"/>
              <a:t>“</a:t>
            </a:r>
            <a:r>
              <a:rPr lang="en-GB" sz="2000" i="1" dirty="0"/>
              <a:t>shall provide as appropriate for the </a:t>
            </a:r>
            <a:r>
              <a:rPr lang="en-GB" sz="2000" b="1" i="1" dirty="0">
                <a:solidFill>
                  <a:srgbClr val="C00000"/>
                </a:solidFill>
              </a:rPr>
              <a:t>involvement of stakeholders in decisions</a:t>
            </a:r>
            <a:r>
              <a:rPr lang="en-GB" sz="2000" i="1" dirty="0"/>
              <a:t> regarding the development and implementation of strategies for managing exposure situations (</a:t>
            </a:r>
            <a:r>
              <a:rPr lang="en-GB" sz="2000" b="1" i="1" dirty="0"/>
              <a:t>Article 102</a:t>
            </a:r>
            <a:r>
              <a:rPr lang="en-GB" sz="2000" i="1" dirty="0"/>
              <a:t>)”</a:t>
            </a:r>
            <a:r>
              <a:rPr lang="en-GB" sz="2000" dirty="0"/>
              <a:t>.</a:t>
            </a:r>
            <a:endParaRPr lang="es-ES" sz="2000" dirty="0"/>
          </a:p>
          <a:p>
            <a:pPr marL="0" indent="0">
              <a:buNone/>
            </a:pPr>
            <a:endParaRPr lang="en-GB" dirty="0"/>
          </a:p>
          <a:p>
            <a:pPr marL="0" indent="0">
              <a:buNone/>
            </a:pPr>
            <a:endParaRPr lang="en-GB" sz="1200" dirty="0"/>
          </a:p>
          <a:p>
            <a:pPr marL="0" indent="0">
              <a:buNone/>
            </a:pPr>
            <a:endParaRPr lang="en-GB" sz="1200" dirty="0"/>
          </a:p>
          <a:p>
            <a:pPr marL="0" indent="0">
              <a:buNone/>
            </a:pPr>
            <a:endParaRPr lang="en-GB" sz="1200" dirty="0"/>
          </a:p>
        </p:txBody>
      </p:sp>
      <p:sp>
        <p:nvSpPr>
          <p:cNvPr id="7" name="6 Marcador de contenido"/>
          <p:cNvSpPr>
            <a:spLocks noGrp="1"/>
          </p:cNvSpPr>
          <p:nvPr>
            <p:ph sz="half" idx="2"/>
          </p:nvPr>
        </p:nvSpPr>
        <p:spPr>
          <a:xfrm>
            <a:off x="497941" y="5585988"/>
            <a:ext cx="8239581" cy="541131"/>
          </a:xfrm>
        </p:spPr>
        <p:txBody>
          <a:bodyPr/>
          <a:lstStyle/>
          <a:p>
            <a:pPr marL="0" indent="0">
              <a:buNone/>
            </a:pPr>
            <a:r>
              <a:rPr lang="en-GB" sz="1200" dirty="0" smtClean="0"/>
              <a:t>1. Council </a:t>
            </a:r>
            <a:r>
              <a:rPr lang="en-GB" sz="1200" dirty="0"/>
              <a:t>Directive 2013/59/EURATOM, of 5 December, Laying down basic safety standards for protection against the dangers arising from exposure to ionising radiation. </a:t>
            </a:r>
            <a:r>
              <a:rPr lang="en-GB" sz="1200" u="sng" dirty="0">
                <a:hlinkClick r:id="rId2"/>
              </a:rPr>
              <a:t>https://ec.europa.eu/energy/sites/ener/files/documents/CELEX-32013L0059-EN-TXT.pdf</a:t>
            </a:r>
            <a:endParaRPr lang="es-ES" sz="1200" dirty="0"/>
          </a:p>
        </p:txBody>
      </p:sp>
      <p:sp>
        <p:nvSpPr>
          <p:cNvPr id="5" name="4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2</a:t>
            </a:fld>
            <a:endParaRPr lang="es-ES" b="1" dirty="0">
              <a:latin typeface="Arial" pitchFamily="34" charset="0"/>
            </a:endParaRPr>
          </a:p>
        </p:txBody>
      </p:sp>
      <p:sp>
        <p:nvSpPr>
          <p:cNvPr id="4" name="3 Marcador de pie de página"/>
          <p:cNvSpPr>
            <a:spLocks noGrp="1"/>
          </p:cNvSpPr>
          <p:nvPr>
            <p:ph type="ftr" sz="quarter" idx="11"/>
          </p:nvPr>
        </p:nvSpPr>
        <p:spPr>
          <a:xfrm>
            <a:off x="5630778" y="6528956"/>
            <a:ext cx="2727963" cy="253101"/>
          </a:xfrm>
        </p:spPr>
        <p:txBody>
          <a:bodyPr/>
          <a:lstStyle/>
          <a:p>
            <a:r>
              <a:rPr lang="en-US" sz="900" smtClean="0"/>
              <a:t>CONFIDENCE Final Dissemination Workshop. </a:t>
            </a:r>
            <a:r>
              <a:rPr lang="en-US" sz="900" dirty="0" smtClean="0"/>
              <a:t>2-5 December, Bratislava (Slovakia)</a:t>
            </a:r>
            <a:endParaRPr lang="en-US" sz="700" dirty="0"/>
          </a:p>
        </p:txBody>
      </p:sp>
    </p:spTree>
    <p:extLst>
      <p:ext uri="{BB962C8B-B14F-4D97-AF65-F5344CB8AC3E}">
        <p14:creationId xmlns:p14="http://schemas.microsoft.com/office/powerpoint/2010/main" val="645422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9"/>
          <p:cNvSpPr>
            <a:spLocks noGrp="1"/>
          </p:cNvSpPr>
          <p:nvPr>
            <p:ph type="title"/>
          </p:nvPr>
        </p:nvSpPr>
        <p:spPr>
          <a:xfrm>
            <a:off x="258546" y="232641"/>
            <a:ext cx="6933824" cy="848835"/>
          </a:xfrm>
        </p:spPr>
        <p:txBody>
          <a:bodyPr/>
          <a:lstStyle/>
          <a:p>
            <a:r>
              <a:rPr lang="en-US" sz="2000" dirty="0">
                <a:solidFill>
                  <a:prstClr val="black"/>
                </a:solidFill>
              </a:rPr>
              <a:t>Transition </a:t>
            </a:r>
            <a:r>
              <a:rPr lang="en-US" sz="2000" dirty="0" smtClean="0">
                <a:solidFill>
                  <a:prstClr val="black"/>
                </a:solidFill>
              </a:rPr>
              <a:t>phase</a:t>
            </a:r>
            <a:r>
              <a:rPr lang="en-US" dirty="0" smtClean="0">
                <a:solidFill>
                  <a:prstClr val="black"/>
                </a:solidFill>
              </a:rPr>
              <a:t/>
            </a:r>
            <a:br>
              <a:rPr lang="en-US" dirty="0" smtClean="0">
                <a:solidFill>
                  <a:prstClr val="black"/>
                </a:solidFill>
              </a:rPr>
            </a:br>
            <a:r>
              <a:rPr lang="en-US" dirty="0" smtClean="0">
                <a:solidFill>
                  <a:prstClr val="black"/>
                </a:solidFill>
              </a:rPr>
              <a:t>Framework </a:t>
            </a:r>
            <a:r>
              <a:rPr lang="en-US" dirty="0">
                <a:solidFill>
                  <a:prstClr val="black"/>
                </a:solidFill>
              </a:rPr>
              <a:t>and challenges</a:t>
            </a:r>
            <a:endParaRPr lang="es-ES" dirty="0"/>
          </a:p>
        </p:txBody>
      </p:sp>
      <p:sp>
        <p:nvSpPr>
          <p:cNvPr id="11" name="Marcador de contenido 10"/>
          <p:cNvSpPr>
            <a:spLocks noGrp="1"/>
          </p:cNvSpPr>
          <p:nvPr>
            <p:ph sz="half" idx="1"/>
          </p:nvPr>
        </p:nvSpPr>
        <p:spPr>
          <a:xfrm>
            <a:off x="258546" y="1179802"/>
            <a:ext cx="8621404" cy="350470"/>
          </a:xfrm>
        </p:spPr>
        <p:txBody>
          <a:bodyPr/>
          <a:lstStyle/>
          <a:p>
            <a:pPr marL="0" indent="0">
              <a:buNone/>
            </a:pPr>
            <a:r>
              <a:rPr lang="en-US" sz="1800" dirty="0"/>
              <a:t>Following the course of a nuclear emergency, the transition phase is:</a:t>
            </a:r>
          </a:p>
          <a:p>
            <a:endParaRPr lang="es-ES" dirty="0"/>
          </a:p>
        </p:txBody>
      </p:sp>
      <p:sp>
        <p:nvSpPr>
          <p:cNvPr id="12" name="Marcador de contenido 11"/>
          <p:cNvSpPr>
            <a:spLocks noGrp="1"/>
          </p:cNvSpPr>
          <p:nvPr>
            <p:ph sz="half" idx="2"/>
          </p:nvPr>
        </p:nvSpPr>
        <p:spPr>
          <a:xfrm>
            <a:off x="251067" y="2964354"/>
            <a:ext cx="3583954" cy="3280870"/>
          </a:xfrm>
        </p:spPr>
        <p:txBody>
          <a:bodyPr/>
          <a:lstStyle/>
          <a:p>
            <a:r>
              <a:rPr lang="es-ES" sz="2000" dirty="0" err="1" smtClean="0"/>
              <a:t>The</a:t>
            </a:r>
            <a:r>
              <a:rPr lang="es-ES" sz="2000" dirty="0" smtClean="0"/>
              <a:t> </a:t>
            </a:r>
            <a:r>
              <a:rPr lang="es-ES" sz="2000" dirty="0" err="1" smtClean="0"/>
              <a:t>situation</a:t>
            </a:r>
            <a:r>
              <a:rPr lang="es-ES" sz="2000" dirty="0" smtClean="0"/>
              <a:t> </a:t>
            </a:r>
            <a:r>
              <a:rPr lang="es-ES" sz="2000" dirty="0" err="1" smtClean="0"/>
              <a:t>requires</a:t>
            </a:r>
            <a:r>
              <a:rPr lang="es-ES" sz="2000" dirty="0" smtClean="0"/>
              <a:t>:</a:t>
            </a:r>
          </a:p>
          <a:p>
            <a:pPr lvl="1"/>
            <a:r>
              <a:rPr lang="en-US" sz="1800" dirty="0">
                <a:solidFill>
                  <a:prstClr val="black"/>
                </a:solidFill>
              </a:rPr>
              <a:t>specific efforts </a:t>
            </a:r>
            <a:r>
              <a:rPr lang="en-US" sz="1800" b="1" dirty="0" smtClean="0">
                <a:solidFill>
                  <a:prstClr val="black"/>
                </a:solidFill>
              </a:rPr>
              <a:t>to </a:t>
            </a:r>
            <a:r>
              <a:rPr lang="en-US" sz="1800" b="1" dirty="0">
                <a:solidFill>
                  <a:prstClr val="black"/>
                </a:solidFill>
              </a:rPr>
              <a:t>conclude the emergency response</a:t>
            </a:r>
            <a:r>
              <a:rPr lang="en-US" sz="1800" dirty="0" smtClean="0">
                <a:solidFill>
                  <a:prstClr val="black"/>
                </a:solidFill>
              </a:rPr>
              <a:t>,</a:t>
            </a:r>
          </a:p>
          <a:p>
            <a:pPr lvl="1"/>
            <a:r>
              <a:rPr lang="en-US" sz="1800" dirty="0"/>
              <a:t>and </a:t>
            </a:r>
            <a:r>
              <a:rPr lang="en-US" sz="1800" dirty="0" smtClean="0"/>
              <a:t>establishing </a:t>
            </a:r>
            <a:r>
              <a:rPr lang="en-US" sz="1800" b="1" dirty="0" smtClean="0"/>
              <a:t>specific </a:t>
            </a:r>
            <a:r>
              <a:rPr lang="en-US" sz="1800" b="1" dirty="0"/>
              <a:t>response plans </a:t>
            </a:r>
            <a:r>
              <a:rPr lang="en-US" sz="1800" dirty="0" smtClean="0"/>
              <a:t>to </a:t>
            </a:r>
            <a:r>
              <a:rPr lang="en-US" sz="1800" dirty="0"/>
              <a:t>begin  the recovery /long term rehabilitation of the affected areas, supporting </a:t>
            </a:r>
            <a:r>
              <a:rPr lang="en-US" sz="1800" b="1" dirty="0">
                <a:solidFill>
                  <a:srgbClr val="C00000"/>
                </a:solidFill>
              </a:rPr>
              <a:t>the return to normal social and economic activity, as far as </a:t>
            </a:r>
            <a:r>
              <a:rPr lang="en-US" sz="1800" b="1" dirty="0" smtClean="0">
                <a:solidFill>
                  <a:srgbClr val="C00000"/>
                </a:solidFill>
              </a:rPr>
              <a:t>possible</a:t>
            </a:r>
            <a:endParaRPr lang="en-US" sz="1650" b="1" dirty="0">
              <a:solidFill>
                <a:srgbClr val="C00000"/>
              </a:solidFill>
            </a:endParaRPr>
          </a:p>
          <a:p>
            <a:endParaRPr lang="es-ES" dirty="0" smtClean="0"/>
          </a:p>
          <a:p>
            <a:endParaRPr lang="es-ES" dirty="0"/>
          </a:p>
        </p:txBody>
      </p:sp>
      <p:sp>
        <p:nvSpPr>
          <p:cNvPr id="5" name="Marcador de número de diapositiva 4"/>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3</a:t>
            </a:fld>
            <a:endParaRPr lang="es-ES" b="1" dirty="0">
              <a:latin typeface="Arial" pitchFamily="34" charset="0"/>
            </a:endParaRPr>
          </a:p>
        </p:txBody>
      </p:sp>
      <p:sp>
        <p:nvSpPr>
          <p:cNvPr id="4" name="Marcador de pie de página 3"/>
          <p:cNvSpPr>
            <a:spLocks noGrp="1"/>
          </p:cNvSpPr>
          <p:nvPr>
            <p:ph type="ftr" sz="quarter" idx="11"/>
          </p:nvPr>
        </p:nvSpPr>
        <p:spPr>
          <a:xfrm>
            <a:off x="5650028" y="6528956"/>
            <a:ext cx="2708713" cy="253101"/>
          </a:xfrm>
        </p:spPr>
        <p:txBody>
          <a:bodyPr/>
          <a:lstStyle/>
          <a:p>
            <a:r>
              <a:rPr lang="en-US" sz="900" dirty="0" smtClean="0"/>
              <a:t>CONFIDENCE Final Dissemination Workshop. 2-5 December, Bratislava (Slovakia)</a:t>
            </a:r>
            <a:endParaRPr lang="en-US" sz="700" dirty="0"/>
          </a:p>
        </p:txBody>
      </p:sp>
      <p:sp>
        <p:nvSpPr>
          <p:cNvPr id="7" name="3 Marcador de contenido"/>
          <p:cNvSpPr txBox="1">
            <a:spLocks/>
          </p:cNvSpPr>
          <p:nvPr/>
        </p:nvSpPr>
        <p:spPr>
          <a:xfrm>
            <a:off x="262656" y="1223489"/>
            <a:ext cx="8685616" cy="1738076"/>
          </a:xfrm>
          <a:prstGeom prst="rect">
            <a:avLst/>
          </a:prstGeom>
        </p:spPr>
        <p:txBody>
          <a:bodyPr/>
          <a:lstStyle>
            <a:lvl1pPr marL="233279" indent="-233279" algn="l" defTabSz="244078" rtl="0" eaLnBrk="1" fontAlgn="base" hangingPunct="1">
              <a:lnSpc>
                <a:spcPct val="93000"/>
              </a:lnSpc>
              <a:spcBef>
                <a:spcPct val="0"/>
              </a:spcBef>
              <a:spcAft>
                <a:spcPts val="970"/>
              </a:spcAft>
              <a:buClr>
                <a:srgbClr val="000000"/>
              </a:buClr>
              <a:buSzPct val="100000"/>
              <a:buFontTx/>
              <a:buBlip>
                <a:blip r:embed="rId3"/>
              </a:buBlip>
              <a:defRPr sz="2000">
                <a:solidFill>
                  <a:srgbClr val="000000"/>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3"/>
              </a:buBlip>
              <a:defRPr sz="1800">
                <a:solidFill>
                  <a:srgbClr val="000000"/>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600">
                <a:solidFill>
                  <a:srgbClr val="000000"/>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400">
                <a:solidFill>
                  <a:srgbClr val="000000"/>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rgbClr val="000000"/>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a:lstStyle>
          <a:p>
            <a:endParaRPr lang="en-GB" sz="1600" dirty="0"/>
          </a:p>
        </p:txBody>
      </p:sp>
      <p:pic>
        <p:nvPicPr>
          <p:cNvPr id="9"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531834" y="2821210"/>
            <a:ext cx="5516630" cy="3546475"/>
          </a:xfrm>
          <a:prstGeom prst="rect">
            <a:avLst/>
          </a:prstGeom>
          <a:noFill/>
          <a:ln w="9525">
            <a:noFill/>
            <a:miter lim="800000"/>
            <a:headEnd/>
            <a:tailEnd/>
          </a:ln>
          <a:effectLst/>
        </p:spPr>
      </p:pic>
      <p:sp>
        <p:nvSpPr>
          <p:cNvPr id="15" name="Marcador de contenido 10"/>
          <p:cNvSpPr txBox="1">
            <a:spLocks/>
          </p:cNvSpPr>
          <p:nvPr/>
        </p:nvSpPr>
        <p:spPr bwMode="auto">
          <a:xfrm>
            <a:off x="627797" y="1535617"/>
            <a:ext cx="7730944" cy="1330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233279" indent="-233279" algn="l" defTabSz="244078" rtl="0" eaLnBrk="1" fontAlgn="base" hangingPunct="1">
              <a:lnSpc>
                <a:spcPct val="93000"/>
              </a:lnSpc>
              <a:spcBef>
                <a:spcPct val="0"/>
              </a:spcBef>
              <a:spcAft>
                <a:spcPts val="970"/>
              </a:spcAft>
              <a:buClr>
                <a:srgbClr val="000000"/>
              </a:buClr>
              <a:buSzPct val="100000"/>
              <a:buFontTx/>
              <a:buBlip>
                <a:blip r:embed="rId3"/>
              </a:buBlip>
              <a:defRPr sz="1650">
                <a:solidFill>
                  <a:srgbClr val="000000"/>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3"/>
              </a:buBlip>
              <a:defRPr sz="1350">
                <a:solidFill>
                  <a:srgbClr val="000000"/>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200">
                <a:solidFill>
                  <a:srgbClr val="000000"/>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200">
                <a:solidFill>
                  <a:srgbClr val="000000"/>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rgbClr val="000000"/>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200">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200">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200">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200">
                <a:solidFill>
                  <a:srgbClr val="000000"/>
                </a:solidFill>
                <a:latin typeface="+mn-lt"/>
              </a:defRPr>
            </a:lvl9pPr>
          </a:lstStyle>
          <a:p>
            <a:pPr marL="0" indent="0">
              <a:buFontTx/>
              <a:buNone/>
            </a:pPr>
            <a:r>
              <a:rPr lang="en-GB" sz="1600" i="1" kern="0" dirty="0" smtClean="0"/>
              <a:t>“The process and the time period during which there is a progression to </a:t>
            </a:r>
            <a:r>
              <a:rPr lang="en-GB" sz="1600" b="1" i="1" kern="0" dirty="0" smtClean="0">
                <a:solidFill>
                  <a:srgbClr val="2E74B5"/>
                </a:solidFill>
              </a:rPr>
              <a:t>the point at which an emergency can be terminated</a:t>
            </a:r>
            <a:r>
              <a:rPr lang="en-GB" sz="1600" i="1" kern="0" dirty="0" smtClean="0"/>
              <a:t>”</a:t>
            </a:r>
            <a:r>
              <a:rPr lang="en-GB" sz="1600" kern="0" dirty="0" smtClean="0"/>
              <a:t> (IAEA, 2018).</a:t>
            </a:r>
          </a:p>
          <a:p>
            <a:pPr marL="0" indent="0">
              <a:buFontTx/>
              <a:buNone/>
            </a:pPr>
            <a:r>
              <a:rPr lang="en-GB" sz="1600" i="1" kern="0" dirty="0" smtClean="0"/>
              <a:t>“… when </a:t>
            </a:r>
            <a:r>
              <a:rPr lang="en-GB" sz="1600" b="1" i="1" kern="0" dirty="0" smtClean="0">
                <a:solidFill>
                  <a:srgbClr val="2E74B5"/>
                </a:solidFill>
              </a:rPr>
              <a:t>the source has been brought under control</a:t>
            </a:r>
            <a:r>
              <a:rPr lang="en-GB" sz="1600" i="1" kern="0" dirty="0" smtClean="0"/>
              <a:t>, no further significant accidental releases or exposures resulting from the event are expected and the future development of the situation is well understood”</a:t>
            </a:r>
            <a:r>
              <a:rPr lang="en-GB" sz="1600" kern="0" dirty="0" smtClean="0"/>
              <a:t> (IAEA, 2018)</a:t>
            </a:r>
          </a:p>
          <a:p>
            <a:endParaRPr lang="es-ES" kern="0" dirty="0"/>
          </a:p>
        </p:txBody>
      </p:sp>
    </p:spTree>
    <p:extLst>
      <p:ext uri="{BB962C8B-B14F-4D97-AF65-F5344CB8AC3E}">
        <p14:creationId xmlns:p14="http://schemas.microsoft.com/office/powerpoint/2010/main" val="2639201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p:cNvSpPr>
            <a:spLocks noGrp="1"/>
          </p:cNvSpPr>
          <p:nvPr>
            <p:ph type="title"/>
          </p:nvPr>
        </p:nvSpPr>
        <p:spPr>
          <a:xfrm>
            <a:off x="258546" y="232641"/>
            <a:ext cx="6941592" cy="848835"/>
          </a:xfrm>
        </p:spPr>
        <p:txBody>
          <a:bodyPr/>
          <a:lstStyle/>
          <a:p>
            <a:r>
              <a:rPr lang="en-US" sz="2000" dirty="0">
                <a:solidFill>
                  <a:prstClr val="black"/>
                </a:solidFill>
              </a:rPr>
              <a:t>Transition </a:t>
            </a:r>
            <a:r>
              <a:rPr lang="en-US" sz="2000" dirty="0" smtClean="0">
                <a:solidFill>
                  <a:prstClr val="black"/>
                </a:solidFill>
              </a:rPr>
              <a:t>phase</a:t>
            </a:r>
            <a:r>
              <a:rPr lang="en-US" dirty="0" smtClean="0">
                <a:solidFill>
                  <a:prstClr val="black"/>
                </a:solidFill>
              </a:rPr>
              <a:t/>
            </a:r>
            <a:br>
              <a:rPr lang="en-US" dirty="0" smtClean="0">
                <a:solidFill>
                  <a:prstClr val="black"/>
                </a:solidFill>
              </a:rPr>
            </a:br>
            <a:r>
              <a:rPr lang="en-US" dirty="0" smtClean="0">
                <a:solidFill>
                  <a:prstClr val="black"/>
                </a:solidFill>
              </a:rPr>
              <a:t>Framework </a:t>
            </a:r>
            <a:r>
              <a:rPr lang="en-US" dirty="0">
                <a:solidFill>
                  <a:prstClr val="black"/>
                </a:solidFill>
              </a:rPr>
              <a:t>and challenges</a:t>
            </a:r>
            <a:endParaRPr lang="es-ES" dirty="0"/>
          </a:p>
        </p:txBody>
      </p:sp>
      <p:sp>
        <p:nvSpPr>
          <p:cNvPr id="5" name="Marcador de número de diapositiva 4"/>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4</a:t>
            </a:fld>
            <a:endParaRPr lang="es-ES" b="1" dirty="0">
              <a:latin typeface="Arial" pitchFamily="34" charset="0"/>
            </a:endParaRPr>
          </a:p>
        </p:txBody>
      </p:sp>
      <p:sp>
        <p:nvSpPr>
          <p:cNvPr id="6" name="Marcador de pie de página 5"/>
          <p:cNvSpPr>
            <a:spLocks noGrp="1"/>
          </p:cNvSpPr>
          <p:nvPr>
            <p:ph type="ftr" sz="quarter" idx="11"/>
          </p:nvPr>
        </p:nvSpPr>
        <p:spPr>
          <a:xfrm>
            <a:off x="5531178" y="6528956"/>
            <a:ext cx="2803498" cy="253101"/>
          </a:xfrm>
        </p:spPr>
        <p:txBody>
          <a:bodyPr/>
          <a:lstStyle/>
          <a:p>
            <a:r>
              <a:rPr lang="en-US" sz="900" dirty="0" smtClean="0"/>
              <a:t>CONFIDENCE Final Dissemination Workshop. 2-5 December, Bratislava (Slovakia)</a:t>
            </a:r>
            <a:endParaRPr lang="en-US" sz="700" dirty="0"/>
          </a:p>
        </p:txBody>
      </p:sp>
      <p:sp>
        <p:nvSpPr>
          <p:cNvPr id="8" name="Marcador de contenido 2"/>
          <p:cNvSpPr txBox="1">
            <a:spLocks/>
          </p:cNvSpPr>
          <p:nvPr/>
        </p:nvSpPr>
        <p:spPr>
          <a:xfrm>
            <a:off x="258546" y="1081476"/>
            <a:ext cx="8685616" cy="369661"/>
          </a:xfrm>
          <a:prstGeom prst="rect">
            <a:avLst/>
          </a:prstGeom>
        </p:spPr>
        <p:txBody>
          <a:bodyPr/>
          <a:lstStyle>
            <a:lvl1pPr marL="233279" indent="-233279" algn="l" defTabSz="244078" rtl="0" eaLnBrk="1" fontAlgn="base" hangingPunct="1">
              <a:lnSpc>
                <a:spcPct val="93000"/>
              </a:lnSpc>
              <a:spcBef>
                <a:spcPct val="0"/>
              </a:spcBef>
              <a:spcAft>
                <a:spcPts val="970"/>
              </a:spcAft>
              <a:buClr>
                <a:srgbClr val="000000"/>
              </a:buClr>
              <a:buSzPct val="100000"/>
              <a:buFontTx/>
              <a:buBlip>
                <a:blip r:embed="rId2"/>
              </a:buBlip>
              <a:defRPr sz="2000">
                <a:solidFill>
                  <a:srgbClr val="000000"/>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
              </a:buBlip>
              <a:defRPr sz="1800">
                <a:solidFill>
                  <a:srgbClr val="000000"/>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600">
                <a:solidFill>
                  <a:srgbClr val="000000"/>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400">
                <a:solidFill>
                  <a:srgbClr val="000000"/>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rgbClr val="000000"/>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a:lstStyle>
          <a:p>
            <a:r>
              <a:rPr lang="en-US" sz="1800" kern="0" dirty="0" smtClean="0"/>
              <a:t>The transition phase is not driven by urgency and allows,</a:t>
            </a:r>
          </a:p>
          <a:p>
            <a:pPr marL="0" indent="0">
              <a:buFontTx/>
              <a:buNone/>
            </a:pPr>
            <a:endParaRPr lang="es-ES" kern="0" dirty="0"/>
          </a:p>
        </p:txBody>
      </p:sp>
      <p:pic>
        <p:nvPicPr>
          <p:cNvPr id="11"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531178" y="3696506"/>
            <a:ext cx="3348772" cy="1785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713565" y="4864888"/>
            <a:ext cx="1635226" cy="1588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Marcador de contenido 2"/>
          <p:cNvSpPr txBox="1">
            <a:spLocks/>
          </p:cNvSpPr>
          <p:nvPr/>
        </p:nvSpPr>
        <p:spPr bwMode="auto">
          <a:xfrm>
            <a:off x="262878" y="3181485"/>
            <a:ext cx="8436276" cy="8855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233279" indent="-233279" algn="l" defTabSz="244078" rtl="0" eaLnBrk="1" fontAlgn="base" hangingPunct="1">
              <a:lnSpc>
                <a:spcPct val="93000"/>
              </a:lnSpc>
              <a:spcBef>
                <a:spcPct val="0"/>
              </a:spcBef>
              <a:spcAft>
                <a:spcPts val="970"/>
              </a:spcAft>
              <a:buClr>
                <a:srgbClr val="000000"/>
              </a:buClr>
              <a:buSzPct val="100000"/>
              <a:buFontTx/>
              <a:buBlip>
                <a:blip r:embed="rId2"/>
              </a:buBlip>
              <a:defRPr sz="1800">
                <a:solidFill>
                  <a:schemeClr val="tx1"/>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
              </a:buBlip>
              <a:defRPr sz="1650">
                <a:solidFill>
                  <a:schemeClr val="tx1"/>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500">
                <a:solidFill>
                  <a:schemeClr val="tx1"/>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350">
                <a:solidFill>
                  <a:schemeClr val="tx1"/>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chemeClr val="tx1"/>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a:lstStyle>
          <a:p>
            <a:r>
              <a:rPr lang="en-US" kern="0" dirty="0" smtClean="0"/>
              <a:t>Plans need to be developed through a process of </a:t>
            </a:r>
            <a:r>
              <a:rPr lang="en-US" b="1" kern="0" dirty="0" smtClean="0"/>
              <a:t>national dialogue with stakeholder</a:t>
            </a:r>
            <a:r>
              <a:rPr lang="en-US" kern="0" dirty="0" smtClean="0"/>
              <a:t> </a:t>
            </a:r>
            <a:r>
              <a:rPr lang="en-US" b="1" kern="0" dirty="0" smtClean="0"/>
              <a:t>(SH) involvement</a:t>
            </a:r>
            <a:r>
              <a:rPr lang="en-US" kern="0" dirty="0" smtClean="0"/>
              <a:t>, taking into account the inherent uncertainties on:</a:t>
            </a:r>
          </a:p>
        </p:txBody>
      </p:sp>
      <p:sp>
        <p:nvSpPr>
          <p:cNvPr id="14" name="Marcador de contenido 2"/>
          <p:cNvSpPr txBox="1">
            <a:spLocks/>
          </p:cNvSpPr>
          <p:nvPr/>
        </p:nvSpPr>
        <p:spPr bwMode="auto">
          <a:xfrm>
            <a:off x="194053" y="4187568"/>
            <a:ext cx="4586171" cy="1625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233279" indent="-233279" algn="l" defTabSz="244078" rtl="0" eaLnBrk="1" fontAlgn="base" hangingPunct="1">
              <a:lnSpc>
                <a:spcPct val="93000"/>
              </a:lnSpc>
              <a:spcBef>
                <a:spcPct val="0"/>
              </a:spcBef>
              <a:spcAft>
                <a:spcPts val="970"/>
              </a:spcAft>
              <a:buClr>
                <a:srgbClr val="000000"/>
              </a:buClr>
              <a:buSzPct val="100000"/>
              <a:buFontTx/>
              <a:buBlip>
                <a:blip r:embed="rId2"/>
              </a:buBlip>
              <a:defRPr sz="1800">
                <a:solidFill>
                  <a:schemeClr val="tx1"/>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
              </a:buBlip>
              <a:defRPr sz="1650">
                <a:solidFill>
                  <a:schemeClr val="tx1"/>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500">
                <a:solidFill>
                  <a:schemeClr val="tx1"/>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350">
                <a:solidFill>
                  <a:schemeClr val="tx1"/>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chemeClr val="tx1"/>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a:lstStyle>
          <a:p>
            <a:pPr lvl="1"/>
            <a:r>
              <a:rPr lang="en-US" kern="0" dirty="0" smtClean="0"/>
              <a:t>the knowledge of the real consequences of an accident,</a:t>
            </a:r>
          </a:p>
          <a:p>
            <a:pPr lvl="1"/>
            <a:r>
              <a:rPr lang="en-US" kern="0" dirty="0" smtClean="0"/>
              <a:t>the strategies to be implemented, and</a:t>
            </a:r>
          </a:p>
          <a:p>
            <a:pPr lvl="1"/>
            <a:r>
              <a:rPr lang="en-US" kern="0" dirty="0" smtClean="0"/>
              <a:t>the potential socioeconomic impact on the affected population.</a:t>
            </a:r>
          </a:p>
          <a:p>
            <a:pPr marL="0" indent="0">
              <a:buFontTx/>
              <a:buNone/>
            </a:pPr>
            <a:endParaRPr lang="es-ES" kern="0" dirty="0"/>
          </a:p>
        </p:txBody>
      </p:sp>
      <p:sp>
        <p:nvSpPr>
          <p:cNvPr id="15" name="6 Rectángulo"/>
          <p:cNvSpPr/>
          <p:nvPr/>
        </p:nvSpPr>
        <p:spPr>
          <a:xfrm>
            <a:off x="6224629" y="1498058"/>
            <a:ext cx="2719533" cy="1477328"/>
          </a:xfrm>
          <a:prstGeom prst="rect">
            <a:avLst/>
          </a:prstGeom>
        </p:spPr>
        <p:txBody>
          <a:bodyPr wrap="square">
            <a:spAutoFit/>
          </a:bodyPr>
          <a:lstStyle/>
          <a:p>
            <a:r>
              <a:rPr lang="en-GB" b="1" dirty="0">
                <a:solidFill>
                  <a:srgbClr val="0000FF"/>
                </a:solidFill>
              </a:rPr>
              <a:t>Main objective</a:t>
            </a:r>
            <a:r>
              <a:rPr lang="en-GB" b="1" dirty="0" smtClean="0">
                <a:solidFill>
                  <a:srgbClr val="0000FF"/>
                </a:solidFill>
              </a:rPr>
              <a:t>:</a:t>
            </a:r>
          </a:p>
          <a:p>
            <a:r>
              <a:rPr lang="en-GB" b="1" dirty="0" smtClean="0">
                <a:solidFill>
                  <a:srgbClr val="0000FF"/>
                </a:solidFill>
              </a:rPr>
              <a:t>to </a:t>
            </a:r>
            <a:r>
              <a:rPr lang="en-GB" b="1" dirty="0">
                <a:solidFill>
                  <a:srgbClr val="0000FF"/>
                </a:solidFill>
              </a:rPr>
              <a:t>facilitate the timely resumption of social and economic activities</a:t>
            </a:r>
          </a:p>
        </p:txBody>
      </p:sp>
      <p:sp>
        <p:nvSpPr>
          <p:cNvPr id="16" name="8 Flecha derecha"/>
          <p:cNvSpPr/>
          <p:nvPr/>
        </p:nvSpPr>
        <p:spPr bwMode="auto">
          <a:xfrm>
            <a:off x="5487148" y="2025568"/>
            <a:ext cx="616185" cy="358112"/>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cap="flat" cmpd="sng" algn="ctr">
            <a:solidFill>
              <a:srgbClr val="0000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269075" fontAlgn="base" hangingPunct="0">
              <a:lnSpc>
                <a:spcPct val="93000"/>
              </a:lnSpc>
              <a:spcBef>
                <a:spcPct val="0"/>
              </a:spcBef>
              <a:spcAft>
                <a:spcPct val="0"/>
              </a:spcAft>
              <a:buClr>
                <a:srgbClr val="000000"/>
              </a:buClr>
              <a:buSzPct val="100000"/>
            </a:pPr>
            <a:endParaRPr lang="es-ES" sz="1350">
              <a:latin typeface="Arial" charset="0"/>
            </a:endParaRPr>
          </a:p>
        </p:txBody>
      </p:sp>
      <p:pic>
        <p:nvPicPr>
          <p:cNvPr id="10" name="Picture 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096276" y="5080798"/>
            <a:ext cx="1679812" cy="1259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Marcador de contenido 2"/>
          <p:cNvSpPr txBox="1">
            <a:spLocks/>
          </p:cNvSpPr>
          <p:nvPr/>
        </p:nvSpPr>
        <p:spPr>
          <a:xfrm>
            <a:off x="188993" y="1538032"/>
            <a:ext cx="5668883" cy="1520886"/>
          </a:xfrm>
          <a:prstGeom prst="rect">
            <a:avLst/>
          </a:prstGeom>
        </p:spPr>
        <p:txBody>
          <a:bodyPr/>
          <a:lstStyle>
            <a:lvl1pPr marL="233279" indent="-233279" algn="l" defTabSz="244078" rtl="0" eaLnBrk="1" fontAlgn="base" hangingPunct="1">
              <a:lnSpc>
                <a:spcPct val="93000"/>
              </a:lnSpc>
              <a:spcBef>
                <a:spcPct val="0"/>
              </a:spcBef>
              <a:spcAft>
                <a:spcPts val="970"/>
              </a:spcAft>
              <a:buClr>
                <a:srgbClr val="000000"/>
              </a:buClr>
              <a:buSzPct val="100000"/>
              <a:buFontTx/>
              <a:buBlip>
                <a:blip r:embed="rId2"/>
              </a:buBlip>
              <a:defRPr sz="2000">
                <a:solidFill>
                  <a:srgbClr val="000000"/>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
              </a:buBlip>
              <a:defRPr sz="1800">
                <a:solidFill>
                  <a:srgbClr val="000000"/>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600">
                <a:solidFill>
                  <a:srgbClr val="000000"/>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400">
                <a:solidFill>
                  <a:srgbClr val="000000"/>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rgbClr val="000000"/>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a:lstStyle>
          <a:p>
            <a:pPr lvl="1"/>
            <a:r>
              <a:rPr lang="en-GB" sz="1600" kern="0" dirty="0" smtClean="0"/>
              <a:t>For lifting the emergency protective actions,</a:t>
            </a:r>
          </a:p>
          <a:p>
            <a:pPr lvl="1"/>
            <a:r>
              <a:rPr lang="en-GB" sz="1600" kern="0" dirty="0" smtClean="0"/>
              <a:t>For adapting, justifying and optimising specific protection strategies, to prepare and begin the late phase recovery and </a:t>
            </a:r>
          </a:p>
          <a:p>
            <a:pPr lvl="1"/>
            <a:r>
              <a:rPr lang="en-GB" sz="1600" kern="0" dirty="0" smtClean="0"/>
              <a:t>For the engagement of the interested parties .</a:t>
            </a:r>
          </a:p>
          <a:p>
            <a:pPr marL="0" indent="0">
              <a:buFontTx/>
              <a:buNone/>
            </a:pPr>
            <a:endParaRPr lang="es-ES" kern="0" dirty="0"/>
          </a:p>
        </p:txBody>
      </p:sp>
    </p:spTree>
    <p:extLst>
      <p:ext uri="{BB962C8B-B14F-4D97-AF65-F5344CB8AC3E}">
        <p14:creationId xmlns:p14="http://schemas.microsoft.com/office/powerpoint/2010/main" val="3695071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ES" dirty="0" smtClean="0"/>
              <a:t>CONFIDENCE-WP4. </a:t>
            </a:r>
            <a:r>
              <a:rPr lang="es-ES" dirty="0" err="1" smtClean="0"/>
              <a:t>Objective</a:t>
            </a:r>
            <a:endParaRPr lang="es-ES"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5</a:t>
            </a:fld>
            <a:endParaRPr lang="es-ES" b="1" dirty="0">
              <a:latin typeface="Arial" pitchFamily="34" charset="0"/>
            </a:endParaRPr>
          </a:p>
        </p:txBody>
      </p:sp>
      <p:sp>
        <p:nvSpPr>
          <p:cNvPr id="4" name="3 Marcador de pie de página"/>
          <p:cNvSpPr>
            <a:spLocks noGrp="1"/>
          </p:cNvSpPr>
          <p:nvPr>
            <p:ph type="ftr" sz="quarter" idx="11"/>
          </p:nvPr>
        </p:nvSpPr>
        <p:spPr>
          <a:xfrm>
            <a:off x="5544152" y="6528956"/>
            <a:ext cx="2790524" cy="253101"/>
          </a:xfrm>
        </p:spPr>
        <p:txBody>
          <a:bodyPr/>
          <a:lstStyle/>
          <a:p>
            <a:r>
              <a:rPr lang="en-US" sz="900" dirty="0" smtClean="0"/>
              <a:t>CONFIDENCE Final Dissemination Workshop. 2-5 December, Bratislava (Slovakia)</a:t>
            </a:r>
            <a:endParaRPr lang="en-US" sz="700" dirty="0"/>
          </a:p>
        </p:txBody>
      </p:sp>
      <p:sp>
        <p:nvSpPr>
          <p:cNvPr id="6" name="53 Rectángulo"/>
          <p:cNvSpPr/>
          <p:nvPr/>
        </p:nvSpPr>
        <p:spPr>
          <a:xfrm>
            <a:off x="258545" y="1221111"/>
            <a:ext cx="8621405" cy="664797"/>
          </a:xfrm>
          <a:prstGeom prst="rect">
            <a:avLst/>
          </a:prstGeom>
        </p:spPr>
        <p:txBody>
          <a:bodyPr wrap="square">
            <a:spAutoFit/>
          </a:bodyPr>
          <a:lstStyle/>
          <a:p>
            <a:pPr marL="0" marR="0" lvl="0" indent="0" algn="ctr" defTabSz="325445" eaLnBrk="0" fontAlgn="base" latinLnBrk="0" hangingPunct="0">
              <a:lnSpc>
                <a:spcPct val="93000"/>
              </a:lnSpc>
              <a:spcBef>
                <a:spcPct val="0"/>
              </a:spcBef>
              <a:spcAft>
                <a:spcPct val="0"/>
              </a:spcAft>
              <a:buClr>
                <a:srgbClr val="000000"/>
              </a:buClr>
              <a:buSzPct val="100000"/>
              <a:buFont typeface="Times New Roman" pitchFamily="18" charset="0"/>
              <a:buNone/>
              <a:tabLst/>
              <a:defRPr/>
            </a:pPr>
            <a:r>
              <a:rPr kumimoji="0" lang="en-GB" sz="2000" b="1" i="0" u="none" strike="noStrike" kern="0" cap="none" spc="0" normalizeH="0" baseline="0" noProof="0" dirty="0" smtClean="0">
                <a:ln>
                  <a:noFill/>
                </a:ln>
                <a:solidFill>
                  <a:srgbClr val="005BD3">
                    <a:lumMod val="75000"/>
                  </a:srgbClr>
                </a:solidFill>
                <a:effectLst/>
                <a:uLnTx/>
                <a:uFillTx/>
              </a:rPr>
              <a:t>CONFIDENCE- WP4: Transition to long term recovery, involving stakeholders in decision making processes</a:t>
            </a:r>
          </a:p>
        </p:txBody>
      </p:sp>
      <p:sp>
        <p:nvSpPr>
          <p:cNvPr id="7" name="14 Flecha abajo"/>
          <p:cNvSpPr/>
          <p:nvPr/>
        </p:nvSpPr>
        <p:spPr bwMode="auto">
          <a:xfrm>
            <a:off x="4410159" y="1982397"/>
            <a:ext cx="344737" cy="438095"/>
          </a:xfrm>
          <a:prstGeom prst="downArrow">
            <a:avLst/>
          </a:prstGeom>
          <a:solidFill>
            <a:srgbClr val="00349E">
              <a:lumMod val="60000"/>
              <a:lumOff val="40000"/>
            </a:srgbClr>
          </a:solidFill>
          <a:ln w="9525" cap="flat" cmpd="sng" algn="ctr">
            <a:solidFill>
              <a:srgbClr val="00349E">
                <a:lumMod val="60000"/>
                <a:lumOff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defTabSz="358775"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sz="1800" b="0" i="0" u="none" strike="noStrike" kern="0" cap="none" spc="0" normalizeH="0" baseline="0" noProof="0" smtClean="0">
              <a:ln>
                <a:noFill/>
              </a:ln>
              <a:solidFill>
                <a:srgbClr val="008080"/>
              </a:solidFill>
              <a:effectLst/>
              <a:uLnTx/>
              <a:uFillTx/>
            </a:endParaRPr>
          </a:p>
        </p:txBody>
      </p:sp>
      <p:sp>
        <p:nvSpPr>
          <p:cNvPr id="9" name="10 CuadroTexto"/>
          <p:cNvSpPr txBox="1"/>
          <p:nvPr/>
        </p:nvSpPr>
        <p:spPr>
          <a:xfrm>
            <a:off x="420998" y="2502854"/>
            <a:ext cx="8621405" cy="1015663"/>
          </a:xfrm>
          <a:prstGeom prst="rect">
            <a:avLst/>
          </a:prstGeom>
          <a:noFill/>
        </p:spPr>
        <p:txBody>
          <a:bodyPr wrap="square" rtlCol="0">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GB" sz="2000" b="1" kern="0" dirty="0" smtClean="0">
                <a:solidFill>
                  <a:schemeClr val="accent1"/>
                </a:solidFill>
                <a:latin typeface="Calibri"/>
              </a:rPr>
              <a:t>Improve the preparedness and response during the transition phase, identifying and trying to reduce the uncertainties in the subsequent management of the long-term exposure situation.</a:t>
            </a:r>
          </a:p>
        </p:txBody>
      </p:sp>
      <p:pic>
        <p:nvPicPr>
          <p:cNvPr id="12" name="Imagen 11"/>
          <p:cNvPicPr>
            <a:picLocks noChangeAspect="1"/>
          </p:cNvPicPr>
          <p:nvPr/>
        </p:nvPicPr>
        <p:blipFill>
          <a:blip r:embed="rId2">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1985151" y="4347445"/>
            <a:ext cx="1057961" cy="452731"/>
          </a:xfrm>
          <a:prstGeom prst="rect">
            <a:avLst/>
          </a:prstGeom>
        </p:spPr>
      </p:pic>
      <p:pic>
        <p:nvPicPr>
          <p:cNvPr id="13" name="Imagen 1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16044" y="4314023"/>
            <a:ext cx="867809" cy="578539"/>
          </a:xfrm>
          <a:prstGeom prst="rect">
            <a:avLst/>
          </a:prstGeom>
        </p:spPr>
      </p:pic>
      <p:pic>
        <p:nvPicPr>
          <p:cNvPr id="14" name="Imagen 13"/>
          <p:cNvPicPr>
            <a:picLocks noChangeAspect="1"/>
          </p:cNvPicPr>
          <p:nvPr/>
        </p:nvPicPr>
        <p:blipFill>
          <a:blip r:embed="rId4">
            <a:clrChange>
              <a:clrFrom>
                <a:srgbClr val="FFFFFF"/>
              </a:clrFrom>
              <a:clrTo>
                <a:srgbClr val="FFFFFF">
                  <a:alpha val="0"/>
                </a:srgbClr>
              </a:clrTo>
            </a:clrChange>
          </a:blip>
          <a:stretch>
            <a:fillRect/>
          </a:stretch>
        </p:blipFill>
        <p:spPr>
          <a:xfrm>
            <a:off x="6326705" y="5028683"/>
            <a:ext cx="1650807" cy="571434"/>
          </a:xfrm>
          <a:prstGeom prst="rect">
            <a:avLst/>
          </a:prstGeom>
        </p:spPr>
      </p:pic>
      <p:pic>
        <p:nvPicPr>
          <p:cNvPr id="15" name="Imagen 14"/>
          <p:cNvPicPr>
            <a:picLocks noChangeAspect="1"/>
          </p:cNvPicPr>
          <p:nvPr/>
        </p:nvPicPr>
        <p:blipFill>
          <a:blip r:embed="rId5">
            <a:clrChange>
              <a:clrFrom>
                <a:srgbClr val="FFFFFF"/>
              </a:clrFrom>
              <a:clrTo>
                <a:srgbClr val="FFFFFF">
                  <a:alpha val="0"/>
                </a:srgbClr>
              </a:clrTo>
            </a:clrChange>
          </a:blip>
          <a:stretch>
            <a:fillRect/>
          </a:stretch>
        </p:blipFill>
        <p:spPr>
          <a:xfrm>
            <a:off x="6577870" y="4228026"/>
            <a:ext cx="1148476" cy="519836"/>
          </a:xfrm>
          <a:prstGeom prst="rect">
            <a:avLst/>
          </a:prstGeom>
        </p:spPr>
      </p:pic>
      <p:pic>
        <p:nvPicPr>
          <p:cNvPr id="18" name="Imagen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8052" y="5688071"/>
            <a:ext cx="1856463" cy="418892"/>
          </a:xfrm>
          <a:prstGeom prst="rect">
            <a:avLst/>
          </a:prstGeom>
        </p:spPr>
      </p:pic>
      <p:pic>
        <p:nvPicPr>
          <p:cNvPr id="19" name="Imagen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4297" y="5666973"/>
            <a:ext cx="2620634" cy="503372"/>
          </a:xfrm>
          <a:prstGeom prst="rect">
            <a:avLst/>
          </a:prstGeom>
        </p:spPr>
      </p:pic>
      <p:pic>
        <p:nvPicPr>
          <p:cNvPr id="20" name="Imagen 19"/>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359740" y="5714043"/>
            <a:ext cx="1763646" cy="411517"/>
          </a:xfrm>
          <a:prstGeom prst="rect">
            <a:avLst/>
          </a:prstGeom>
        </p:spPr>
      </p:pic>
      <p:pic>
        <p:nvPicPr>
          <p:cNvPr id="21" name="Imagen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82527" y="4905992"/>
            <a:ext cx="914400" cy="621792"/>
          </a:xfrm>
          <a:prstGeom prst="rect">
            <a:avLst/>
          </a:prstGeom>
        </p:spPr>
      </p:pic>
      <p:pic>
        <p:nvPicPr>
          <p:cNvPr id="22" name="Imagen 21"/>
          <p:cNvPicPr>
            <a:picLocks noChangeAspect="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41975" y="4923661"/>
            <a:ext cx="1029604" cy="531681"/>
          </a:xfrm>
          <a:prstGeom prst="rect">
            <a:avLst/>
          </a:prstGeom>
        </p:spPr>
      </p:pic>
      <p:pic>
        <p:nvPicPr>
          <p:cNvPr id="23" name="Imagen 22"/>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617058" y="4376928"/>
            <a:ext cx="985785" cy="532203"/>
          </a:xfrm>
          <a:prstGeom prst="rect">
            <a:avLst/>
          </a:prstGeom>
        </p:spPr>
      </p:pic>
      <p:pic>
        <p:nvPicPr>
          <p:cNvPr id="24" name="Imagen 23"/>
          <p:cNvPicPr>
            <a:picLocks noChangeAspect="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386667" y="4905992"/>
            <a:ext cx="1101834" cy="657891"/>
          </a:xfrm>
          <a:prstGeom prst="rect">
            <a:avLst/>
          </a:prstGeom>
        </p:spPr>
      </p:pic>
      <p:pic>
        <p:nvPicPr>
          <p:cNvPr id="25" name="2 Imagen"/>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377749" y="3642002"/>
            <a:ext cx="2620634" cy="485053"/>
          </a:xfrm>
          <a:prstGeom prst="rect">
            <a:avLst/>
          </a:prstGeom>
        </p:spPr>
      </p:pic>
      <p:pic>
        <p:nvPicPr>
          <p:cNvPr id="26" name="Imagen 25"/>
          <p:cNvPicPr>
            <a:picLocks noChangeAspect="1"/>
          </p:cNvPicPr>
          <p:nvPr/>
        </p:nvPicPr>
        <p:blipFill>
          <a:blip r:embed="rId14">
            <a:clrChange>
              <a:clrFrom>
                <a:srgbClr val="000000"/>
              </a:clrFrom>
              <a:clrTo>
                <a:srgbClr val="000000">
                  <a:alpha val="0"/>
                </a:srgbClr>
              </a:clrTo>
            </a:clrChange>
          </a:blip>
          <a:stretch>
            <a:fillRect/>
          </a:stretch>
        </p:blipFill>
        <p:spPr>
          <a:xfrm>
            <a:off x="7749181" y="5704507"/>
            <a:ext cx="913556" cy="263320"/>
          </a:xfrm>
          <a:prstGeom prst="rect">
            <a:avLst/>
          </a:prstGeom>
        </p:spPr>
      </p:pic>
      <p:pic>
        <p:nvPicPr>
          <p:cNvPr id="27" name="Imagen 26"/>
          <p:cNvPicPr>
            <a:picLocks noChangeAspect="1"/>
          </p:cNvPicPr>
          <p:nvPr/>
        </p:nvPicPr>
        <p:blipFill>
          <a:blip r:embed="rId15">
            <a:clrChange>
              <a:clrFrom>
                <a:srgbClr val="000000"/>
              </a:clrFrom>
              <a:clrTo>
                <a:srgbClr val="000000">
                  <a:alpha val="0"/>
                </a:srgbClr>
              </a:clrTo>
            </a:clrChange>
          </a:blip>
          <a:stretch>
            <a:fillRect/>
          </a:stretch>
        </p:blipFill>
        <p:spPr>
          <a:xfrm>
            <a:off x="8120363" y="4412841"/>
            <a:ext cx="428625" cy="628650"/>
          </a:xfrm>
          <a:prstGeom prst="rect">
            <a:avLst/>
          </a:prstGeom>
        </p:spPr>
      </p:pic>
      <p:pic>
        <p:nvPicPr>
          <p:cNvPr id="28" name="Imagen 27"/>
          <p:cNvPicPr>
            <a:picLocks noChangeAspect="1"/>
          </p:cNvPicPr>
          <p:nvPr/>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6098" y="4379535"/>
            <a:ext cx="1070358" cy="763799"/>
          </a:xfrm>
          <a:prstGeom prst="rect">
            <a:avLst/>
          </a:prstGeom>
        </p:spPr>
      </p:pic>
    </p:spTree>
    <p:extLst>
      <p:ext uri="{BB962C8B-B14F-4D97-AF65-F5344CB8AC3E}">
        <p14:creationId xmlns:p14="http://schemas.microsoft.com/office/powerpoint/2010/main" val="36549408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a:t>Methodological</a:t>
            </a:r>
            <a:r>
              <a:rPr lang="es-ES" dirty="0"/>
              <a:t> </a:t>
            </a:r>
            <a:r>
              <a:rPr lang="es-ES" dirty="0" err="1"/>
              <a:t>approach</a:t>
            </a:r>
            <a:r>
              <a:rPr lang="es-ES" dirty="0"/>
              <a:t> in WP4 </a:t>
            </a:r>
          </a:p>
        </p:txBody>
      </p:sp>
      <p:sp>
        <p:nvSpPr>
          <p:cNvPr id="3" name="Marcador de número de diapositiva 2"/>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6</a:t>
            </a:fld>
            <a:endParaRPr lang="es-ES" b="1" dirty="0">
              <a:latin typeface="Arial" pitchFamily="34" charset="0"/>
            </a:endParaRPr>
          </a:p>
        </p:txBody>
      </p:sp>
      <p:sp>
        <p:nvSpPr>
          <p:cNvPr id="4" name="Marcador de pie de página 3"/>
          <p:cNvSpPr>
            <a:spLocks noGrp="1"/>
          </p:cNvSpPr>
          <p:nvPr>
            <p:ph type="ftr" sz="quarter" idx="11"/>
          </p:nvPr>
        </p:nvSpPr>
        <p:spPr>
          <a:xfrm>
            <a:off x="5534526" y="6528956"/>
            <a:ext cx="2800150" cy="253101"/>
          </a:xfrm>
        </p:spPr>
        <p:txBody>
          <a:bodyPr/>
          <a:lstStyle/>
          <a:p>
            <a:r>
              <a:rPr lang="en-US" sz="900" dirty="0" smtClean="0"/>
              <a:t>CONFIDENCE Final Dissemination Workshop. 2-5 December, Bratislava (Slovakia)</a:t>
            </a:r>
            <a:endParaRPr lang="en-US" sz="700" dirty="0"/>
          </a:p>
        </p:txBody>
      </p:sp>
      <p:sp>
        <p:nvSpPr>
          <p:cNvPr id="6" name="9 Rectángulo"/>
          <p:cNvSpPr/>
          <p:nvPr/>
        </p:nvSpPr>
        <p:spPr>
          <a:xfrm>
            <a:off x="580869" y="2393531"/>
            <a:ext cx="7982262" cy="1200329"/>
          </a:xfrm>
          <a:prstGeom prst="rect">
            <a:avLst/>
          </a:prstGeom>
        </p:spPr>
        <p:txBody>
          <a:bodyPr wrap="square">
            <a:spAutoFit/>
          </a:bodyPr>
          <a:lstStyle/>
          <a:p>
            <a:pPr algn="just"/>
            <a:r>
              <a:rPr lang="en-GB" dirty="0"/>
              <a:t>An organized approach to identify and </a:t>
            </a:r>
            <a:r>
              <a:rPr lang="en-GB" b="1" dirty="0">
                <a:solidFill>
                  <a:srgbClr val="2E74B5"/>
                </a:solidFill>
              </a:rPr>
              <a:t>evaluate alternatives</a:t>
            </a:r>
            <a:r>
              <a:rPr lang="en-GB" dirty="0"/>
              <a:t> that focuses on </a:t>
            </a:r>
            <a:r>
              <a:rPr lang="en-GB" b="1" dirty="0">
                <a:solidFill>
                  <a:srgbClr val="006699"/>
                </a:solidFill>
              </a:rPr>
              <a:t>engaging stakeholders</a:t>
            </a:r>
            <a:r>
              <a:rPr lang="en-GB" dirty="0"/>
              <a:t>, experts and decision makers in productive </a:t>
            </a:r>
            <a:r>
              <a:rPr lang="en-GB" b="1" dirty="0" smtClean="0">
                <a:solidFill>
                  <a:srgbClr val="006699"/>
                </a:solidFill>
              </a:rPr>
              <a:t>decision-oriented scenario-analysis</a:t>
            </a:r>
            <a:r>
              <a:rPr lang="en-GB" dirty="0" smtClean="0">
                <a:solidFill>
                  <a:srgbClr val="006699"/>
                </a:solidFill>
              </a:rPr>
              <a:t> </a:t>
            </a:r>
            <a:r>
              <a:rPr lang="en-GB" dirty="0"/>
              <a:t>and dialogue and that deals proactively with complexity and judgment in decision making. </a:t>
            </a:r>
          </a:p>
        </p:txBody>
      </p:sp>
      <p:grpSp>
        <p:nvGrpSpPr>
          <p:cNvPr id="10" name="Grupo 9"/>
          <p:cNvGrpSpPr/>
          <p:nvPr/>
        </p:nvGrpSpPr>
        <p:grpSpPr>
          <a:xfrm>
            <a:off x="2047412" y="3575640"/>
            <a:ext cx="6166812" cy="2693903"/>
            <a:chOff x="2579675" y="2860153"/>
            <a:chExt cx="6166812" cy="2693903"/>
          </a:xfrm>
        </p:grpSpPr>
        <p:pic>
          <p:nvPicPr>
            <p:cNvPr id="5"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79675" y="2860153"/>
              <a:ext cx="6166812" cy="2338466"/>
            </a:xfrm>
            <a:prstGeom prst="rect">
              <a:avLst/>
            </a:prstGeom>
            <a:noFill/>
            <a:ln w="9525">
              <a:noFill/>
              <a:miter lim="800000"/>
              <a:headEnd/>
              <a:tailEnd/>
            </a:ln>
          </p:spPr>
        </p:pic>
        <p:sp>
          <p:nvSpPr>
            <p:cNvPr id="7" name="10 Rectángulo"/>
            <p:cNvSpPr/>
            <p:nvPr/>
          </p:nvSpPr>
          <p:spPr>
            <a:xfrm>
              <a:off x="3032307" y="5184724"/>
              <a:ext cx="5261548" cy="369332"/>
            </a:xfrm>
            <a:prstGeom prst="rect">
              <a:avLst/>
            </a:prstGeom>
          </p:spPr>
          <p:txBody>
            <a:bodyPr wrap="square">
              <a:spAutoFit/>
            </a:bodyPr>
            <a:lstStyle/>
            <a:p>
              <a:pPr algn="just"/>
              <a:r>
                <a:rPr lang="en-GB" sz="1050" b="1" dirty="0">
                  <a:ea typeface="Calibri"/>
                  <a:cs typeface="Times New Roman"/>
                </a:rPr>
                <a:t>The key steps of a typical </a:t>
              </a:r>
              <a:r>
                <a:rPr lang="en-GB" sz="1050" b="1" dirty="0" smtClean="0">
                  <a:ea typeface="Calibri"/>
                  <a:cs typeface="Times New Roman"/>
                </a:rPr>
                <a:t>Structured </a:t>
              </a:r>
              <a:r>
                <a:rPr lang="en-GB" sz="1050" b="1" dirty="0">
                  <a:ea typeface="Calibri"/>
                  <a:cs typeface="Times New Roman"/>
                </a:rPr>
                <a:t>Decision Making (SDM) process </a:t>
              </a:r>
            </a:p>
            <a:p>
              <a:pPr algn="just"/>
              <a:r>
                <a:rPr lang="en-GB" sz="750" dirty="0">
                  <a:ea typeface="Calibri"/>
                  <a:cs typeface="Times New Roman"/>
                </a:rPr>
                <a:t>(Source: </a:t>
              </a:r>
              <a:r>
                <a:rPr lang="en-GB" sz="750" dirty="0"/>
                <a:t>Structured Decision Making (2013). </a:t>
              </a:r>
              <a:r>
                <a:rPr lang="en-GB" sz="750" u="sng" dirty="0">
                  <a:hlinkClick r:id="rId3"/>
                </a:rPr>
                <a:t>https://www.structureddecisionmaking.org/</a:t>
              </a:r>
              <a:endParaRPr lang="en-GB" sz="750" dirty="0">
                <a:ea typeface="Calibri"/>
                <a:cs typeface="Times New Roman"/>
              </a:endParaRPr>
            </a:p>
          </p:txBody>
        </p:sp>
      </p:grpSp>
      <p:sp>
        <p:nvSpPr>
          <p:cNvPr id="8" name="8 CuadroTexto"/>
          <p:cNvSpPr txBox="1"/>
          <p:nvPr/>
        </p:nvSpPr>
        <p:spPr>
          <a:xfrm>
            <a:off x="422243" y="1950915"/>
            <a:ext cx="4455066" cy="369332"/>
          </a:xfrm>
          <a:prstGeom prst="rect">
            <a:avLst/>
          </a:prstGeom>
          <a:noFill/>
        </p:spPr>
        <p:txBody>
          <a:bodyPr wrap="none" rtlCol="0">
            <a:spAutoFit/>
          </a:bodyPr>
          <a:lstStyle/>
          <a:p>
            <a:r>
              <a:rPr lang="es-ES" b="1" dirty="0" err="1"/>
              <a:t>Based</a:t>
            </a:r>
            <a:r>
              <a:rPr lang="es-ES" b="1" dirty="0"/>
              <a:t> in a </a:t>
            </a:r>
            <a:r>
              <a:rPr lang="es-ES" b="1" dirty="0" err="1"/>
              <a:t>Structured</a:t>
            </a:r>
            <a:r>
              <a:rPr lang="es-ES" b="1" dirty="0"/>
              <a:t> </a:t>
            </a:r>
            <a:r>
              <a:rPr lang="es-ES" b="1" dirty="0" err="1"/>
              <a:t>Decision</a:t>
            </a:r>
            <a:r>
              <a:rPr lang="es-ES" b="1" dirty="0"/>
              <a:t> </a:t>
            </a:r>
            <a:r>
              <a:rPr lang="es-ES" b="1" dirty="0" err="1"/>
              <a:t>Making</a:t>
            </a:r>
            <a:endParaRPr lang="es-ES" b="1" dirty="0"/>
          </a:p>
        </p:txBody>
      </p:sp>
      <p:sp>
        <p:nvSpPr>
          <p:cNvPr id="9" name="Rectángulo 8"/>
          <p:cNvSpPr/>
          <p:nvPr/>
        </p:nvSpPr>
        <p:spPr>
          <a:xfrm>
            <a:off x="326706" y="1231301"/>
            <a:ext cx="8457707" cy="646331"/>
          </a:xfrm>
          <a:prstGeom prst="rect">
            <a:avLst/>
          </a:prstGeom>
          <a:ln w="15875">
            <a:solidFill>
              <a:srgbClr val="0000FF"/>
            </a:solidFill>
          </a:ln>
        </p:spPr>
        <p:txBody>
          <a:bodyPr wrap="square">
            <a:spAutoFit/>
          </a:bodyPr>
          <a:lstStyle/>
          <a:p>
            <a:r>
              <a:rPr lang="en-US" b="1" dirty="0" smtClean="0">
                <a:solidFill>
                  <a:srgbClr val="2E74B5"/>
                </a:solidFill>
                <a:latin typeface="Calibri" panose="020F0502020204030204" pitchFamily="34" charset="0"/>
              </a:rPr>
              <a:t>To </a:t>
            </a:r>
            <a:r>
              <a:rPr lang="en-US" b="1" dirty="0">
                <a:solidFill>
                  <a:srgbClr val="2E74B5"/>
                </a:solidFill>
                <a:latin typeface="Calibri" panose="020F0502020204030204" pitchFamily="34" charset="0"/>
              </a:rPr>
              <a:t>build best practices for planning the establishment of optimal remediation strategies for the transition phase with stakeholder involvement in the decision-making process. </a:t>
            </a:r>
            <a:endParaRPr lang="es-ES" b="1" dirty="0">
              <a:solidFill>
                <a:srgbClr val="2E74B5"/>
              </a:solidFill>
            </a:endParaRPr>
          </a:p>
        </p:txBody>
      </p:sp>
    </p:spTree>
    <p:extLst>
      <p:ext uri="{BB962C8B-B14F-4D97-AF65-F5344CB8AC3E}">
        <p14:creationId xmlns:p14="http://schemas.microsoft.com/office/powerpoint/2010/main" val="234806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8545" y="232641"/>
            <a:ext cx="7229909" cy="848835"/>
          </a:xfrm>
        </p:spPr>
        <p:txBody>
          <a:bodyPr/>
          <a:lstStyle/>
          <a:p>
            <a:r>
              <a:rPr lang="en-US" dirty="0"/>
              <a:t>Structured collaboration involving stakeholders in a sequential process with 3 tasks: </a:t>
            </a:r>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7</a:t>
            </a:fld>
            <a:endParaRPr lang="es-ES" b="1" dirty="0">
              <a:latin typeface="Arial" pitchFamily="34" charset="0"/>
            </a:endParaRPr>
          </a:p>
        </p:txBody>
      </p:sp>
      <p:sp>
        <p:nvSpPr>
          <p:cNvPr id="4" name="3 Marcador de pie de página"/>
          <p:cNvSpPr>
            <a:spLocks noGrp="1"/>
          </p:cNvSpPr>
          <p:nvPr>
            <p:ph type="ftr" sz="quarter" idx="11"/>
          </p:nvPr>
        </p:nvSpPr>
        <p:spPr/>
        <p:txBody>
          <a:bodyPr/>
          <a:lstStyle/>
          <a:p>
            <a:r>
              <a:rPr lang="en-US" sz="900" smtClean="0"/>
              <a:t>CONFIDENCE Dissemination Workshop. 2-5 December 2019, Bratislava</a:t>
            </a:r>
            <a:endParaRPr lang="en-US" sz="700" dirty="0"/>
          </a:p>
        </p:txBody>
      </p:sp>
      <p:sp>
        <p:nvSpPr>
          <p:cNvPr id="5" name="Marcador de contenido 6"/>
          <p:cNvSpPr txBox="1">
            <a:spLocks/>
          </p:cNvSpPr>
          <p:nvPr/>
        </p:nvSpPr>
        <p:spPr bwMode="auto">
          <a:xfrm>
            <a:off x="172114" y="1127041"/>
            <a:ext cx="5861138" cy="504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311038" indent="-311038" algn="l" defTabSz="325437" rtl="0" eaLnBrk="1" fontAlgn="base" hangingPunct="1">
              <a:lnSpc>
                <a:spcPct val="93000"/>
              </a:lnSpc>
              <a:spcBef>
                <a:spcPct val="0"/>
              </a:spcBef>
              <a:spcAft>
                <a:spcPts val="1293"/>
              </a:spcAft>
              <a:buClr>
                <a:srgbClr val="000000"/>
              </a:buClr>
              <a:buSzPct val="100000"/>
              <a:buFontTx/>
              <a:buBlip>
                <a:blip r:embed="rId2"/>
              </a:buBlip>
              <a:defRPr sz="2200">
                <a:solidFill>
                  <a:srgbClr val="000000"/>
                </a:solidFill>
                <a:latin typeface="+mn-lt"/>
                <a:ea typeface="+mn-ea"/>
                <a:cs typeface="Arial" panose="020B0604020202020204" pitchFamily="34" charset="0"/>
              </a:defRPr>
            </a:lvl1pPr>
            <a:lvl2pPr marL="673914" indent="-259198" algn="l" defTabSz="325437" rtl="0" eaLnBrk="1" fontAlgn="base" hangingPunct="1">
              <a:lnSpc>
                <a:spcPct val="93000"/>
              </a:lnSpc>
              <a:spcBef>
                <a:spcPct val="0"/>
              </a:spcBef>
              <a:spcAft>
                <a:spcPts val="1032"/>
              </a:spcAft>
              <a:buClr>
                <a:srgbClr val="000000"/>
              </a:buClr>
              <a:buSzPct val="100000"/>
              <a:buFontTx/>
              <a:buBlip>
                <a:blip r:embed="rId2"/>
              </a:buBlip>
              <a:defRPr sz="1800">
                <a:solidFill>
                  <a:srgbClr val="000000"/>
                </a:solidFill>
                <a:latin typeface="+mn-lt"/>
                <a:cs typeface="Arial" panose="020B0604020202020204" pitchFamily="34" charset="0"/>
              </a:defRPr>
            </a:lvl2pPr>
            <a:lvl3pPr marL="1036789" indent="-207357" algn="l" defTabSz="325437" rtl="0" eaLnBrk="1" fontAlgn="base" hangingPunct="1">
              <a:lnSpc>
                <a:spcPct val="93000"/>
              </a:lnSpc>
              <a:spcBef>
                <a:spcPct val="0"/>
              </a:spcBef>
              <a:spcAft>
                <a:spcPts val="771"/>
              </a:spcAft>
              <a:buClr>
                <a:srgbClr val="0033CC"/>
              </a:buClr>
              <a:buSzPct val="100000"/>
              <a:buFont typeface="Arial" pitchFamily="34" charset="0"/>
              <a:buChar char="●"/>
              <a:defRPr sz="1800">
                <a:solidFill>
                  <a:srgbClr val="000000"/>
                </a:solidFill>
                <a:latin typeface="+mn-lt"/>
                <a:cs typeface="Arial" panose="020B0604020202020204" pitchFamily="34" charset="0"/>
              </a:defRPr>
            </a:lvl3pPr>
            <a:lvl4pPr marL="1451505" indent="-207357" algn="l" defTabSz="325437" rtl="0" eaLnBrk="1" fontAlgn="base" hangingPunct="1">
              <a:lnSpc>
                <a:spcPct val="93000"/>
              </a:lnSpc>
              <a:spcBef>
                <a:spcPct val="0"/>
              </a:spcBef>
              <a:spcAft>
                <a:spcPts val="523"/>
              </a:spcAft>
              <a:buClr>
                <a:srgbClr val="0033CC"/>
              </a:buClr>
              <a:buSzPct val="100000"/>
              <a:buFont typeface="Arial" pitchFamily="34" charset="0"/>
              <a:buChar char="●"/>
              <a:defRPr sz="1600">
                <a:solidFill>
                  <a:srgbClr val="000000"/>
                </a:solidFill>
                <a:latin typeface="+mn-lt"/>
                <a:cs typeface="Arial" panose="020B0604020202020204" pitchFamily="34" charset="0"/>
              </a:defRPr>
            </a:lvl4pPr>
            <a:lvl5pPr marL="1866221" indent="-207357" algn="l" defTabSz="325437" rtl="0" eaLnBrk="1" fontAlgn="base" hangingPunct="1">
              <a:lnSpc>
                <a:spcPct val="93000"/>
              </a:lnSpc>
              <a:spcBef>
                <a:spcPct val="0"/>
              </a:spcBef>
              <a:spcAft>
                <a:spcPts val="261"/>
              </a:spcAft>
              <a:buClr>
                <a:srgbClr val="0033CC"/>
              </a:buClr>
              <a:buSzPct val="100000"/>
              <a:buFont typeface="Wingdings" pitchFamily="2" charset="2"/>
              <a:buChar char="Ø"/>
              <a:defRPr sz="1600">
                <a:solidFill>
                  <a:srgbClr val="000000"/>
                </a:solidFill>
                <a:latin typeface="+mn-lt"/>
                <a:cs typeface="Arial" panose="020B0604020202020204" pitchFamily="34" charset="0"/>
              </a:defRPr>
            </a:lvl5pPr>
            <a:lvl6pPr marL="2280938"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600">
                <a:solidFill>
                  <a:srgbClr val="000000"/>
                </a:solidFill>
                <a:latin typeface="+mn-lt"/>
              </a:defRPr>
            </a:lvl6pPr>
            <a:lvl7pPr marL="2695653"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600">
                <a:solidFill>
                  <a:srgbClr val="000000"/>
                </a:solidFill>
                <a:latin typeface="+mn-lt"/>
              </a:defRPr>
            </a:lvl7pPr>
            <a:lvl8pPr marL="3110369"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600">
                <a:solidFill>
                  <a:srgbClr val="000000"/>
                </a:solidFill>
                <a:latin typeface="+mn-lt"/>
              </a:defRPr>
            </a:lvl8pPr>
            <a:lvl9pPr marL="3525084"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600">
                <a:solidFill>
                  <a:srgbClr val="000000"/>
                </a:solidFill>
                <a:latin typeface="+mn-lt"/>
              </a:defRPr>
            </a:lvl9pPr>
          </a:lstStyle>
          <a:p>
            <a:pPr marL="179388" marR="0" lvl="1" indent="0" algn="l" defTabSz="325437" rtl="0" eaLnBrk="1" fontAlgn="base" latinLnBrk="0" hangingPunct="1">
              <a:lnSpc>
                <a:spcPct val="93000"/>
              </a:lnSpc>
              <a:spcBef>
                <a:spcPct val="0"/>
              </a:spcBef>
              <a:spcAft>
                <a:spcPts val="1032"/>
              </a:spcAft>
              <a:buClr>
                <a:srgbClr val="000000"/>
              </a:buClr>
              <a:buSzPct val="100000"/>
              <a:buFontTx/>
              <a:buNone/>
              <a:tabLst/>
              <a:defRPr/>
            </a:pPr>
            <a:endParaRPr kumimoji="0" lang="en-US" sz="2000" b="1" i="0" u="none" strike="noStrike" kern="0" cap="none" spc="0" normalizeH="0" baseline="0" noProof="0" dirty="0" smtClean="0">
              <a:ln>
                <a:noFill/>
              </a:ln>
              <a:solidFill>
                <a:srgbClr val="2E74B5"/>
              </a:solidFill>
              <a:effectLst/>
              <a:uLnTx/>
              <a:uFillTx/>
              <a:latin typeface="Calibri"/>
              <a:cs typeface="Arial" panose="020B0604020202020204" pitchFamily="34" charset="0"/>
            </a:endParaRPr>
          </a:p>
          <a:p>
            <a:pPr marL="179388" lvl="1" indent="0">
              <a:buNone/>
              <a:defRPr/>
            </a:pPr>
            <a:r>
              <a:rPr kumimoji="0" lang="en-US" sz="2400" b="1" i="0" u="none" strike="noStrike" kern="0" cap="none" spc="0" normalizeH="0" baseline="0" noProof="0" dirty="0" smtClean="0">
                <a:ln>
                  <a:noFill/>
                </a:ln>
                <a:solidFill>
                  <a:srgbClr val="2E74B5"/>
                </a:solidFill>
                <a:effectLst/>
                <a:uLnTx/>
                <a:uFillTx/>
                <a:latin typeface="Calibri"/>
              </a:rPr>
              <a:t>Task 4.1. </a:t>
            </a:r>
            <a:r>
              <a:rPr lang="en-US" sz="2400" b="1" kern="0" dirty="0">
                <a:solidFill>
                  <a:schemeClr val="tx2"/>
                </a:solidFill>
                <a:latin typeface="Calibri"/>
              </a:rPr>
              <a:t>Recovery scenarios planning:</a:t>
            </a:r>
            <a:r>
              <a:rPr lang="en-US" sz="2400" kern="0" dirty="0">
                <a:latin typeface="Calibri"/>
              </a:rPr>
              <a:t> establishment and optimization of remediation strategies in generic </a:t>
            </a:r>
            <a:r>
              <a:rPr lang="en-US" sz="2400" kern="0" dirty="0" smtClean="0">
                <a:latin typeface="Calibri"/>
              </a:rPr>
              <a:t>scenarios. </a:t>
            </a:r>
            <a:endParaRPr lang="en-US" sz="2400" kern="0" dirty="0">
              <a:latin typeface="Calibri"/>
            </a:endParaRPr>
          </a:p>
          <a:p>
            <a:pPr marL="179388" lvl="1" indent="0">
              <a:buNone/>
              <a:defRPr/>
            </a:pPr>
            <a:r>
              <a:rPr kumimoji="0" lang="en-US" sz="2400" b="1" i="0" u="none" strike="noStrike" kern="0" cap="none" spc="0" normalizeH="0" baseline="0" noProof="0" dirty="0" smtClean="0">
                <a:ln>
                  <a:noFill/>
                </a:ln>
                <a:solidFill>
                  <a:srgbClr val="2E74B5"/>
                </a:solidFill>
                <a:effectLst/>
                <a:uLnTx/>
                <a:uFillTx/>
                <a:latin typeface="Calibri"/>
              </a:rPr>
              <a:t>Task 4.2. </a:t>
            </a:r>
            <a:r>
              <a:rPr lang="en-US" sz="2400" b="1" kern="0" dirty="0">
                <a:solidFill>
                  <a:schemeClr val="tx2"/>
                </a:solidFill>
                <a:latin typeface="Calibri"/>
              </a:rPr>
              <a:t>Scenario based stakeholder </a:t>
            </a:r>
            <a:r>
              <a:rPr lang="en-US" sz="2400" b="1" kern="0" dirty="0" smtClean="0">
                <a:solidFill>
                  <a:schemeClr val="tx2"/>
                </a:solidFill>
                <a:latin typeface="Calibri"/>
              </a:rPr>
              <a:t>engagement: </a:t>
            </a:r>
            <a:r>
              <a:rPr kumimoji="0" lang="en-US" sz="2400" b="0" i="0" u="none" strike="noStrike" kern="0" cap="none" spc="0" normalizeH="0" baseline="0" noProof="0" dirty="0" smtClean="0">
                <a:ln>
                  <a:noFill/>
                </a:ln>
                <a:solidFill>
                  <a:sysClr val="windowText" lastClr="000000"/>
                </a:solidFill>
                <a:effectLst/>
                <a:uLnTx/>
                <a:uFillTx/>
                <a:latin typeface="Calibri"/>
              </a:rPr>
              <a:t>I</a:t>
            </a:r>
            <a:r>
              <a:rPr kumimoji="0" lang="en-US" sz="2400" b="0" i="0" u="none" strike="noStrike" kern="0" cap="none" spc="0" normalizeH="0" baseline="0" noProof="0" dirty="0" smtClean="0">
                <a:ln>
                  <a:noFill/>
                </a:ln>
                <a:solidFill>
                  <a:srgbClr val="000000"/>
                </a:solidFill>
                <a:effectLst/>
                <a:uLnTx/>
                <a:uFillTx/>
                <a:latin typeface="Calibri"/>
              </a:rPr>
              <a:t>nvolvement of stakeholders in the decision-making processes </a:t>
            </a:r>
            <a:r>
              <a:rPr lang="en-US" sz="2400" kern="0" dirty="0">
                <a:latin typeface="Calibri"/>
              </a:rPr>
              <a:t>to recover acceptable living </a:t>
            </a:r>
            <a:r>
              <a:rPr lang="en-US" sz="2400" kern="0" dirty="0" smtClean="0">
                <a:latin typeface="Calibri"/>
              </a:rPr>
              <a:t>conditions.</a:t>
            </a:r>
            <a:endParaRPr lang="en-US" sz="2400" kern="0" dirty="0">
              <a:latin typeface="Calibri"/>
            </a:endParaRPr>
          </a:p>
          <a:p>
            <a:pPr marL="179388" lvl="1" indent="0">
              <a:buNone/>
              <a:defRPr/>
            </a:pPr>
            <a:r>
              <a:rPr kumimoji="0" lang="en-US" sz="2400" b="1" i="0" u="none" strike="noStrike" kern="0" cap="none" spc="0" normalizeH="0" baseline="0" noProof="0" dirty="0" smtClean="0">
                <a:ln>
                  <a:noFill/>
                </a:ln>
                <a:solidFill>
                  <a:srgbClr val="2E74B5"/>
                </a:solidFill>
                <a:effectLst/>
                <a:uLnTx/>
                <a:uFillTx/>
                <a:latin typeface="Calibri"/>
              </a:rPr>
              <a:t>Task 4.3.</a:t>
            </a:r>
            <a:r>
              <a:rPr kumimoji="0" lang="en-US" sz="2400" b="0" i="0" u="none" strike="noStrike" kern="0" cap="none" spc="0" normalizeH="0" baseline="0" noProof="0" dirty="0" smtClean="0">
                <a:ln>
                  <a:noFill/>
                </a:ln>
                <a:solidFill>
                  <a:srgbClr val="000000"/>
                </a:solidFill>
                <a:effectLst/>
                <a:uLnTx/>
                <a:uFillTx/>
                <a:latin typeface="Calibri"/>
              </a:rPr>
              <a:t> </a:t>
            </a:r>
            <a:r>
              <a:rPr lang="en-US" sz="2400" b="1" kern="0" dirty="0">
                <a:solidFill>
                  <a:schemeClr val="tx2"/>
                </a:solidFill>
                <a:latin typeface="Calibri"/>
              </a:rPr>
              <a:t>Guidelines and recommendations: </a:t>
            </a:r>
            <a:r>
              <a:rPr lang="en-US" sz="2400" kern="0" dirty="0">
                <a:latin typeface="Calibri"/>
              </a:rPr>
              <a:t>to address the planning and decision making during the transition </a:t>
            </a:r>
            <a:r>
              <a:rPr lang="en-US" sz="2400" kern="0" dirty="0" smtClean="0">
                <a:latin typeface="Calibri"/>
              </a:rPr>
              <a:t>phase.</a:t>
            </a:r>
            <a:endParaRPr lang="en-US" sz="2400" kern="0" dirty="0">
              <a:latin typeface="Calibri"/>
            </a:endParaRPr>
          </a:p>
          <a:p>
            <a:pPr marL="179388" marR="0" lvl="1" indent="0" algn="l" defTabSz="325437" rtl="0" eaLnBrk="1" fontAlgn="base" latinLnBrk="0" hangingPunct="1">
              <a:lnSpc>
                <a:spcPct val="93000"/>
              </a:lnSpc>
              <a:spcBef>
                <a:spcPct val="0"/>
              </a:spcBef>
              <a:spcAft>
                <a:spcPts val="1032"/>
              </a:spcAft>
              <a:buClr>
                <a:srgbClr val="000000"/>
              </a:buClr>
              <a:buSzPct val="100000"/>
              <a:buFontTx/>
              <a:buNone/>
              <a:tabLst/>
              <a:defRPr/>
            </a:pPr>
            <a:endParaRPr kumimoji="0" lang="en-US" sz="2000" b="0" i="0" u="none" strike="noStrike" kern="0" cap="none" spc="0" normalizeH="0" baseline="0" noProof="0" dirty="0">
              <a:ln>
                <a:noFill/>
              </a:ln>
              <a:solidFill>
                <a:srgbClr val="000000"/>
              </a:solidFill>
              <a:effectLst/>
              <a:uLnTx/>
              <a:uFillTx/>
              <a:latin typeface="Calibri"/>
              <a:cs typeface="Arial" panose="020B0604020202020204" pitchFamily="34" charset="0"/>
            </a:endParaRPr>
          </a:p>
        </p:txBody>
      </p:sp>
      <p:pic>
        <p:nvPicPr>
          <p:cNvPr id="6" name="Imagen 7"/>
          <p:cNvPicPr>
            <a:picLocks noChangeAspect="1"/>
          </p:cNvPicPr>
          <p:nvPr/>
        </p:nvPicPr>
        <p:blipFill>
          <a:blip r:embed="rId3" cstate="print"/>
          <a:stretch>
            <a:fillRect/>
          </a:stretch>
        </p:blipFill>
        <p:spPr>
          <a:xfrm>
            <a:off x="6033252" y="1210222"/>
            <a:ext cx="2880142" cy="5015172"/>
          </a:xfrm>
          <a:prstGeom prst="rect">
            <a:avLst/>
          </a:prstGeom>
        </p:spPr>
      </p:pic>
    </p:spTree>
    <p:extLst>
      <p:ext uri="{BB962C8B-B14F-4D97-AF65-F5344CB8AC3E}">
        <p14:creationId xmlns:p14="http://schemas.microsoft.com/office/powerpoint/2010/main" val="39902639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12442" y="232641"/>
            <a:ext cx="6238406" cy="848835"/>
          </a:xfrm>
        </p:spPr>
        <p:txBody>
          <a:bodyPr/>
          <a:lstStyle/>
          <a:p>
            <a:r>
              <a:rPr lang="en-US" dirty="0"/>
              <a:t>Task 4.1. Recovery scenarios </a:t>
            </a:r>
            <a:r>
              <a:rPr lang="en-US" dirty="0" smtClean="0"/>
              <a:t>planning</a:t>
            </a:r>
            <a:endParaRPr lang="es-ES"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8</a:t>
            </a:fld>
            <a:endParaRPr lang="es-ES" b="1" dirty="0">
              <a:latin typeface="Arial" pitchFamily="34" charset="0"/>
            </a:endParaRPr>
          </a:p>
        </p:txBody>
      </p:sp>
      <p:sp>
        <p:nvSpPr>
          <p:cNvPr id="4" name="3 Marcador de pie de página"/>
          <p:cNvSpPr>
            <a:spLocks noGrp="1"/>
          </p:cNvSpPr>
          <p:nvPr>
            <p:ph type="ftr" sz="quarter" idx="11"/>
          </p:nvPr>
        </p:nvSpPr>
        <p:spPr/>
        <p:txBody>
          <a:bodyPr/>
          <a:lstStyle/>
          <a:p>
            <a:r>
              <a:rPr lang="en-US" sz="900" smtClean="0"/>
              <a:t>CONFIDENCE Dissemination Workshop. 2-5 December 2019, Bratislava</a:t>
            </a:r>
            <a:endParaRPr lang="en-US" sz="700" dirty="0"/>
          </a:p>
        </p:txBody>
      </p:sp>
      <p:pic>
        <p:nvPicPr>
          <p:cNvPr id="5" name="Imagen 5"/>
          <p:cNvPicPr>
            <a:picLocks noChangeAspect="1"/>
          </p:cNvPicPr>
          <p:nvPr/>
        </p:nvPicPr>
        <p:blipFill>
          <a:blip r:embed="rId2" cstate="print"/>
          <a:stretch>
            <a:fillRect/>
          </a:stretch>
        </p:blipFill>
        <p:spPr>
          <a:xfrm>
            <a:off x="201982" y="252176"/>
            <a:ext cx="466984" cy="811994"/>
          </a:xfrm>
          <a:prstGeom prst="rect">
            <a:avLst/>
          </a:prstGeom>
        </p:spPr>
      </p:pic>
      <p:sp>
        <p:nvSpPr>
          <p:cNvPr id="7" name="6 Rectángulo"/>
          <p:cNvSpPr/>
          <p:nvPr/>
        </p:nvSpPr>
        <p:spPr>
          <a:xfrm>
            <a:off x="201982" y="1178424"/>
            <a:ext cx="5281932" cy="1089144"/>
          </a:xfrm>
          <a:prstGeom prst="rect">
            <a:avLst/>
          </a:prstGeom>
        </p:spPr>
        <p:txBody>
          <a:bodyPr wrap="square">
            <a:spAutoFit/>
          </a:bodyPr>
          <a:lstStyle/>
          <a:p>
            <a:pPr lvl="0" defTabSz="325437" fontAlgn="base">
              <a:lnSpc>
                <a:spcPct val="93000"/>
              </a:lnSpc>
              <a:spcBef>
                <a:spcPct val="0"/>
              </a:spcBef>
              <a:spcAft>
                <a:spcPts val="1293"/>
              </a:spcAft>
              <a:buClr>
                <a:srgbClr val="000000"/>
              </a:buClr>
              <a:buSzPct val="100000"/>
            </a:pPr>
            <a:r>
              <a:rPr lang="en-GB" sz="2000" b="1" kern="0" dirty="0">
                <a:solidFill>
                  <a:srgbClr val="000000"/>
                </a:solidFill>
                <a:cs typeface="Arial" panose="020B0604020202020204" pitchFamily="34" charset="0"/>
              </a:rPr>
              <a:t>Sub-task 4.1.1. </a:t>
            </a:r>
            <a:r>
              <a:rPr lang="en-US" sz="2000" b="1" kern="0" dirty="0">
                <a:solidFill>
                  <a:srgbClr val="000000"/>
                </a:solidFill>
                <a:cs typeface="Arial" panose="020B0604020202020204" pitchFamily="34" charset="0"/>
              </a:rPr>
              <a:t>Addressing uncertainties in urban/inhabited scenarios (PHE, DTU</a:t>
            </a:r>
            <a:r>
              <a:rPr lang="en-US" sz="2000" b="1" kern="0" dirty="0" smtClean="0">
                <a:solidFill>
                  <a:srgbClr val="000000"/>
                </a:solidFill>
                <a:cs typeface="Arial" panose="020B0604020202020204" pitchFamily="34" charset="0"/>
              </a:rPr>
              <a:t>)</a:t>
            </a:r>
            <a:endParaRPr lang="en-GB" sz="2000" b="1" kern="0" dirty="0">
              <a:solidFill>
                <a:srgbClr val="000000"/>
              </a:solidFill>
              <a:cs typeface="Arial" panose="020B0604020202020204" pitchFamily="34" charset="0"/>
            </a:endParaRPr>
          </a:p>
          <a:p>
            <a:pPr lvl="0" defTabSz="325437" fontAlgn="base">
              <a:lnSpc>
                <a:spcPct val="93000"/>
              </a:lnSpc>
              <a:spcBef>
                <a:spcPct val="0"/>
              </a:spcBef>
              <a:spcAft>
                <a:spcPts val="1293"/>
              </a:spcAft>
              <a:buClr>
                <a:srgbClr val="000000"/>
              </a:buClr>
              <a:buSzPct val="100000"/>
            </a:pPr>
            <a:endParaRPr lang="es-ES" kern="0" dirty="0">
              <a:solidFill>
                <a:srgbClr val="000000"/>
              </a:solidFill>
              <a:latin typeface="Calibri"/>
              <a:cs typeface="Arial" panose="020B0604020202020204" pitchFamily="34" charset="0"/>
            </a:endParaRPr>
          </a:p>
        </p:txBody>
      </p:sp>
      <p:sp>
        <p:nvSpPr>
          <p:cNvPr id="9" name="8 CuadroTexto"/>
          <p:cNvSpPr txBox="1"/>
          <p:nvPr/>
        </p:nvSpPr>
        <p:spPr>
          <a:xfrm>
            <a:off x="7318810" y="4855204"/>
            <a:ext cx="2031732" cy="276999"/>
          </a:xfrm>
          <a:prstGeom prst="rect">
            <a:avLst/>
          </a:prstGeom>
          <a:noFill/>
        </p:spPr>
        <p:txBody>
          <a:bodyPr wrap="square" rtlCol="0">
            <a:spAutoFit/>
          </a:bodyPr>
          <a:lstStyle/>
          <a:p>
            <a:r>
              <a:rPr lang="es-ES" sz="1200" dirty="0" smtClean="0"/>
              <a:t>(Tom </a:t>
            </a:r>
            <a:r>
              <a:rPr lang="es-ES" sz="1200" dirty="0" err="1" smtClean="0"/>
              <a:t>Charnok</a:t>
            </a:r>
            <a:r>
              <a:rPr lang="es-ES" sz="1200" dirty="0" smtClean="0"/>
              <a:t>, (PHE)</a:t>
            </a:r>
            <a:endParaRPr lang="es-ES" sz="1200" dirty="0"/>
          </a:p>
        </p:txBody>
      </p:sp>
      <p:sp>
        <p:nvSpPr>
          <p:cNvPr id="6" name="5 CuadroTexto"/>
          <p:cNvSpPr txBox="1"/>
          <p:nvPr/>
        </p:nvSpPr>
        <p:spPr>
          <a:xfrm>
            <a:off x="201982" y="5674869"/>
            <a:ext cx="8393378" cy="338554"/>
          </a:xfrm>
          <a:prstGeom prst="rect">
            <a:avLst/>
          </a:prstGeom>
          <a:noFill/>
        </p:spPr>
        <p:txBody>
          <a:bodyPr wrap="square" rtlCol="0">
            <a:spAutoFit/>
          </a:bodyPr>
          <a:lstStyle/>
          <a:p>
            <a:r>
              <a:rPr lang="es-ES" sz="1600" b="1" dirty="0" err="1" smtClean="0">
                <a:solidFill>
                  <a:srgbClr val="2E74B5"/>
                </a:solidFill>
                <a:latin typeface="Calibri" panose="020F0502020204030204" pitchFamily="34" charset="0"/>
              </a:rPr>
              <a:t>Detailed</a:t>
            </a:r>
            <a:r>
              <a:rPr lang="es-ES" sz="1600" b="1" dirty="0" smtClean="0">
                <a:solidFill>
                  <a:srgbClr val="2E74B5"/>
                </a:solidFill>
                <a:latin typeface="Calibri" panose="020F0502020204030204" pitchFamily="34" charset="0"/>
              </a:rPr>
              <a:t> </a:t>
            </a:r>
            <a:r>
              <a:rPr lang="es-ES" sz="1600" b="1" dirty="0" err="1" smtClean="0">
                <a:solidFill>
                  <a:srgbClr val="2E74B5"/>
                </a:solidFill>
                <a:latin typeface="Calibri" panose="020F0502020204030204" pitchFamily="34" charset="0"/>
              </a:rPr>
              <a:t>information</a:t>
            </a:r>
            <a:r>
              <a:rPr lang="es-ES" sz="1600" b="1" dirty="0" smtClean="0">
                <a:solidFill>
                  <a:srgbClr val="2E74B5"/>
                </a:solidFill>
                <a:latin typeface="Calibri" panose="020F0502020204030204" pitchFamily="34" charset="0"/>
              </a:rPr>
              <a:t> in posters nº WP4.1 and WP4.2</a:t>
            </a:r>
            <a:endParaRPr lang="es-ES" sz="1600" b="1" dirty="0">
              <a:solidFill>
                <a:srgbClr val="2E74B5"/>
              </a:solidFill>
              <a:latin typeface="Calibri" panose="020F0502020204030204" pitchFamily="34" charset="0"/>
            </a:endParaRPr>
          </a:p>
        </p:txBody>
      </p:sp>
      <p:pic>
        <p:nvPicPr>
          <p:cNvPr id="10" name="Imagen 9"/>
          <p:cNvPicPr>
            <a:picLocks noChangeAspect="1"/>
          </p:cNvPicPr>
          <p:nvPr/>
        </p:nvPicPr>
        <p:blipFill>
          <a:blip r:embed="rId3"/>
          <a:stretch>
            <a:fillRect/>
          </a:stretch>
        </p:blipFill>
        <p:spPr>
          <a:xfrm>
            <a:off x="4418615" y="3187279"/>
            <a:ext cx="4585718" cy="1732337"/>
          </a:xfrm>
          <a:prstGeom prst="rect">
            <a:avLst/>
          </a:prstGeom>
          <a:effectLst>
            <a:outerShdw blurRad="304800" dist="50800" dir="1800000" algn="tl" rotWithShape="0">
              <a:prstClr val="black">
                <a:alpha val="43000"/>
              </a:prstClr>
            </a:outerShdw>
          </a:effectLst>
        </p:spPr>
      </p:pic>
      <p:pic>
        <p:nvPicPr>
          <p:cNvPr id="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6111" y="1198233"/>
            <a:ext cx="3449474" cy="1531602"/>
          </a:xfrm>
          <a:prstGeom prst="rect">
            <a:avLst/>
          </a:prstGeom>
          <a:noFill/>
          <a:ln>
            <a:noFill/>
          </a:ln>
          <a:effectLst>
            <a:outerShdw blurRad="381000" dist="50800" dir="1800000" algn="ctr" rotWithShape="0">
              <a:schemeClr val="tx1">
                <a:alpha val="43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8 CuadroTexto"/>
          <p:cNvSpPr txBox="1"/>
          <p:nvPr/>
        </p:nvSpPr>
        <p:spPr>
          <a:xfrm>
            <a:off x="6972601" y="2749401"/>
            <a:ext cx="2031732" cy="276999"/>
          </a:xfrm>
          <a:prstGeom prst="rect">
            <a:avLst/>
          </a:prstGeom>
          <a:noFill/>
        </p:spPr>
        <p:txBody>
          <a:bodyPr wrap="square" rtlCol="0">
            <a:spAutoFit/>
          </a:bodyPr>
          <a:lstStyle/>
          <a:p>
            <a:r>
              <a:rPr lang="es-ES" sz="1200" dirty="0" smtClean="0"/>
              <a:t>(</a:t>
            </a:r>
            <a:r>
              <a:rPr lang="es-ES" sz="1200" dirty="0" err="1" smtClean="0"/>
              <a:t>Kasper</a:t>
            </a:r>
            <a:r>
              <a:rPr lang="es-ES" sz="1200" dirty="0" smtClean="0"/>
              <a:t> Anderson, DTU)</a:t>
            </a:r>
            <a:endParaRPr lang="es-ES" sz="1200" dirty="0"/>
          </a:p>
        </p:txBody>
      </p:sp>
      <p:sp>
        <p:nvSpPr>
          <p:cNvPr id="18" name="6 Rectángulo"/>
          <p:cNvSpPr/>
          <p:nvPr/>
        </p:nvSpPr>
        <p:spPr>
          <a:xfrm>
            <a:off x="201982" y="1964034"/>
            <a:ext cx="4637040" cy="951030"/>
          </a:xfrm>
          <a:prstGeom prst="rect">
            <a:avLst/>
          </a:prstGeom>
        </p:spPr>
        <p:txBody>
          <a:bodyPr wrap="square">
            <a:spAutoFit/>
          </a:bodyPr>
          <a:lstStyle/>
          <a:p>
            <a:pPr lvl="0" defTabSz="325437" fontAlgn="base">
              <a:lnSpc>
                <a:spcPct val="93000"/>
              </a:lnSpc>
              <a:spcBef>
                <a:spcPct val="0"/>
              </a:spcBef>
              <a:spcAft>
                <a:spcPts val="1293"/>
              </a:spcAft>
              <a:buClr>
                <a:srgbClr val="000000"/>
              </a:buClr>
              <a:buSzPct val="100000"/>
            </a:pPr>
            <a:r>
              <a:rPr lang="es-ES" sz="2000" b="1" kern="0" dirty="0" err="1" smtClean="0">
                <a:solidFill>
                  <a:srgbClr val="006699"/>
                </a:solidFill>
                <a:cs typeface="Arial" panose="020B0604020202020204" pitchFamily="34" charset="0"/>
              </a:rPr>
              <a:t>Main</a:t>
            </a:r>
            <a:r>
              <a:rPr lang="es-ES" sz="2000" b="1" kern="0" dirty="0" smtClean="0">
                <a:solidFill>
                  <a:srgbClr val="006699"/>
                </a:solidFill>
                <a:cs typeface="Arial" panose="020B0604020202020204" pitchFamily="34" charset="0"/>
              </a:rPr>
              <a:t> </a:t>
            </a:r>
            <a:r>
              <a:rPr lang="es-ES" sz="2000" b="1" kern="0" dirty="0" err="1">
                <a:solidFill>
                  <a:srgbClr val="006699"/>
                </a:solidFill>
                <a:cs typeface="Arial" panose="020B0604020202020204" pitchFamily="34" charset="0"/>
              </a:rPr>
              <a:t>task</a:t>
            </a:r>
            <a:r>
              <a:rPr lang="es-ES" sz="2000" b="1" kern="0" dirty="0">
                <a:solidFill>
                  <a:srgbClr val="006699"/>
                </a:solidFill>
                <a:cs typeface="Arial" panose="020B0604020202020204" pitchFamily="34" charset="0"/>
              </a:rPr>
              <a:t>: </a:t>
            </a:r>
            <a:r>
              <a:rPr lang="es-ES" sz="2000" kern="0" dirty="0">
                <a:solidFill>
                  <a:srgbClr val="000000"/>
                </a:solidFill>
                <a:cs typeface="Arial" panose="020B0604020202020204" pitchFamily="34" charset="0"/>
              </a:rPr>
              <a:t>T</a:t>
            </a:r>
            <a:r>
              <a:rPr lang="es-ES" sz="2000" kern="0" dirty="0" smtClean="0">
                <a:solidFill>
                  <a:srgbClr val="000000"/>
                </a:solidFill>
                <a:cs typeface="Arial" panose="020B0604020202020204" pitchFamily="34" charset="0"/>
              </a:rPr>
              <a:t>o </a:t>
            </a:r>
            <a:r>
              <a:rPr lang="es-ES" sz="2000" kern="0" dirty="0">
                <a:solidFill>
                  <a:srgbClr val="000000"/>
                </a:solidFill>
                <a:cs typeface="Arial" panose="020B0604020202020204" pitchFamily="34" charset="0"/>
              </a:rPr>
              <a:t>explore </a:t>
            </a:r>
            <a:r>
              <a:rPr lang="es-ES" sz="2000" kern="0" dirty="0" err="1">
                <a:solidFill>
                  <a:srgbClr val="000000"/>
                </a:solidFill>
                <a:cs typeface="Arial" panose="020B0604020202020204" pitchFamily="34" charset="0"/>
              </a:rPr>
              <a:t>the</a:t>
            </a:r>
            <a:r>
              <a:rPr lang="es-ES" sz="2000" kern="0" dirty="0">
                <a:solidFill>
                  <a:srgbClr val="000000"/>
                </a:solidFill>
                <a:cs typeface="Arial" panose="020B0604020202020204" pitchFamily="34" charset="0"/>
              </a:rPr>
              <a:t> </a:t>
            </a:r>
            <a:r>
              <a:rPr lang="es-ES" sz="2000" kern="0" dirty="0" err="1">
                <a:solidFill>
                  <a:srgbClr val="000000"/>
                </a:solidFill>
                <a:cs typeface="Arial" panose="020B0604020202020204" pitchFamily="34" charset="0"/>
              </a:rPr>
              <a:t>uncertainties</a:t>
            </a:r>
            <a:r>
              <a:rPr lang="es-ES" sz="2000" kern="0" dirty="0">
                <a:solidFill>
                  <a:srgbClr val="000000"/>
                </a:solidFill>
                <a:cs typeface="Arial" panose="020B0604020202020204" pitchFamily="34" charset="0"/>
              </a:rPr>
              <a:t> </a:t>
            </a:r>
            <a:r>
              <a:rPr lang="es-ES" sz="2000" kern="0" dirty="0" err="1">
                <a:solidFill>
                  <a:srgbClr val="000000"/>
                </a:solidFill>
                <a:cs typeface="Arial" panose="020B0604020202020204" pitchFamily="34" charset="0"/>
              </a:rPr>
              <a:t>on</a:t>
            </a:r>
            <a:r>
              <a:rPr lang="es-ES" sz="2000" kern="0" dirty="0">
                <a:solidFill>
                  <a:srgbClr val="000000"/>
                </a:solidFill>
                <a:cs typeface="Arial" panose="020B0604020202020204" pitchFamily="34" charset="0"/>
              </a:rPr>
              <a:t> </a:t>
            </a:r>
            <a:r>
              <a:rPr lang="es-ES" sz="2000" kern="0" dirty="0" err="1">
                <a:solidFill>
                  <a:srgbClr val="000000"/>
                </a:solidFill>
                <a:cs typeface="Arial" panose="020B0604020202020204" pitchFamily="34" charset="0"/>
              </a:rPr>
              <a:t>projections</a:t>
            </a:r>
            <a:r>
              <a:rPr lang="es-ES" sz="2000" kern="0" dirty="0">
                <a:solidFill>
                  <a:srgbClr val="000000"/>
                </a:solidFill>
                <a:cs typeface="Arial" panose="020B0604020202020204" pitchFamily="34" charset="0"/>
              </a:rPr>
              <a:t> of residual </a:t>
            </a:r>
            <a:r>
              <a:rPr lang="es-ES" sz="2000" kern="0" dirty="0" err="1">
                <a:solidFill>
                  <a:srgbClr val="000000"/>
                </a:solidFill>
                <a:cs typeface="Arial" panose="020B0604020202020204" pitchFamily="34" charset="0"/>
              </a:rPr>
              <a:t>dose</a:t>
            </a:r>
            <a:r>
              <a:rPr lang="es-ES" sz="2000" kern="0" dirty="0">
                <a:solidFill>
                  <a:srgbClr val="000000"/>
                </a:solidFill>
                <a:cs typeface="Arial" panose="020B0604020202020204" pitchFamily="34" charset="0"/>
              </a:rPr>
              <a:t> in </a:t>
            </a:r>
            <a:r>
              <a:rPr lang="es-ES" sz="2000" kern="0" dirty="0" err="1">
                <a:solidFill>
                  <a:srgbClr val="000000"/>
                </a:solidFill>
                <a:cs typeface="Arial" panose="020B0604020202020204" pitchFamily="34" charset="0"/>
              </a:rPr>
              <a:t>the</a:t>
            </a:r>
            <a:r>
              <a:rPr lang="es-ES" sz="2000" kern="0" dirty="0">
                <a:solidFill>
                  <a:srgbClr val="000000"/>
                </a:solidFill>
                <a:cs typeface="Arial" panose="020B0604020202020204" pitchFamily="34" charset="0"/>
              </a:rPr>
              <a:t> </a:t>
            </a:r>
            <a:r>
              <a:rPr lang="es-ES" sz="2000" kern="0" dirty="0" err="1">
                <a:solidFill>
                  <a:srgbClr val="000000"/>
                </a:solidFill>
                <a:cs typeface="Arial" panose="020B0604020202020204" pitchFamily="34" charset="0"/>
              </a:rPr>
              <a:t>model</a:t>
            </a:r>
            <a:r>
              <a:rPr lang="es-ES" sz="2000" kern="0" dirty="0">
                <a:solidFill>
                  <a:srgbClr val="000000"/>
                </a:solidFill>
                <a:cs typeface="Arial" panose="020B0604020202020204" pitchFamily="34" charset="0"/>
              </a:rPr>
              <a:t> </a:t>
            </a:r>
            <a:r>
              <a:rPr lang="es-ES" sz="2000" kern="0" dirty="0" smtClean="0">
                <a:solidFill>
                  <a:srgbClr val="000000"/>
                </a:solidFill>
                <a:cs typeface="Arial" panose="020B0604020202020204" pitchFamily="34" charset="0"/>
              </a:rPr>
              <a:t>ERMIN</a:t>
            </a:r>
            <a:r>
              <a:rPr lang="es-ES" sz="2000" kern="0" dirty="0" smtClean="0">
                <a:solidFill>
                  <a:srgbClr val="000000"/>
                </a:solidFill>
                <a:latin typeface="Calibri"/>
                <a:cs typeface="Arial" panose="020B0604020202020204" pitchFamily="34" charset="0"/>
              </a:rPr>
              <a:t>.</a:t>
            </a:r>
            <a:endParaRPr lang="es-ES" sz="2000" kern="0" dirty="0">
              <a:solidFill>
                <a:srgbClr val="000000"/>
              </a:solidFill>
              <a:latin typeface="Calibri"/>
              <a:cs typeface="Arial" panose="020B0604020202020204" pitchFamily="34" charset="0"/>
            </a:endParaRPr>
          </a:p>
        </p:txBody>
      </p:sp>
      <p:sp>
        <p:nvSpPr>
          <p:cNvPr id="11" name="Rectángulo 10"/>
          <p:cNvSpPr/>
          <p:nvPr/>
        </p:nvSpPr>
        <p:spPr>
          <a:xfrm>
            <a:off x="201982" y="3064136"/>
            <a:ext cx="4170211" cy="1908215"/>
          </a:xfrm>
          <a:prstGeom prst="rect">
            <a:avLst/>
          </a:prstGeom>
        </p:spPr>
        <p:txBody>
          <a:bodyPr wrap="square">
            <a:spAutoFit/>
          </a:bodyPr>
          <a:lstStyle/>
          <a:p>
            <a:r>
              <a:rPr lang="es-ES" sz="2000" b="1" dirty="0">
                <a:solidFill>
                  <a:srgbClr val="006699"/>
                </a:solidFill>
              </a:rPr>
              <a:t>Outputs</a:t>
            </a:r>
            <a:r>
              <a:rPr lang="es-ES" sz="2000" b="1" dirty="0" smtClean="0">
                <a:solidFill>
                  <a:srgbClr val="006699"/>
                </a:solidFill>
              </a:rPr>
              <a:t>: </a:t>
            </a:r>
            <a:r>
              <a:rPr lang="en-US" sz="2000" dirty="0"/>
              <a:t>New and refined ERMIN methodologies, data libraries and estimates of probability functions for parameters are derived on the background of existing experience</a:t>
            </a:r>
            <a:r>
              <a:rPr lang="en-US" sz="2000" dirty="0" smtClean="0"/>
              <a:t>.</a:t>
            </a:r>
            <a:endParaRPr lang="es-ES" sz="2000" b="1" dirty="0" smtClean="0">
              <a:solidFill>
                <a:srgbClr val="006699"/>
              </a:solidFill>
            </a:endParaRPr>
          </a:p>
          <a:p>
            <a:endParaRPr lang="es-ES" b="1" dirty="0">
              <a:solidFill>
                <a:srgbClr val="006699"/>
              </a:solidFill>
            </a:endParaRPr>
          </a:p>
        </p:txBody>
      </p:sp>
      <p:sp>
        <p:nvSpPr>
          <p:cNvPr id="20" name="Rectángulo 19"/>
          <p:cNvSpPr/>
          <p:nvPr/>
        </p:nvSpPr>
        <p:spPr>
          <a:xfrm>
            <a:off x="248404" y="5164437"/>
            <a:ext cx="8631546" cy="369332"/>
          </a:xfrm>
          <a:prstGeom prst="rect">
            <a:avLst/>
          </a:prstGeom>
        </p:spPr>
        <p:txBody>
          <a:bodyPr wrap="square">
            <a:spAutoFit/>
          </a:bodyPr>
          <a:lstStyle/>
          <a:p>
            <a:r>
              <a:rPr lang="es-ES" b="1" dirty="0" smtClean="0">
                <a:solidFill>
                  <a:srgbClr val="006699"/>
                </a:solidFill>
              </a:rPr>
              <a:t>D4.3 </a:t>
            </a:r>
            <a:r>
              <a:rPr lang="es-ES" dirty="0" smtClean="0"/>
              <a:t>at M21</a:t>
            </a:r>
            <a:r>
              <a:rPr lang="es-ES" dirty="0" smtClean="0">
                <a:solidFill>
                  <a:srgbClr val="006699"/>
                </a:solidFill>
              </a:rPr>
              <a:t>: “</a:t>
            </a:r>
            <a:r>
              <a:rPr lang="en-GB" dirty="0" smtClean="0"/>
              <a:t>D </a:t>
            </a:r>
            <a:r>
              <a:rPr lang="en-GB" dirty="0"/>
              <a:t>9.20 - Addressing the uncertainties in urban/inhabited </a:t>
            </a:r>
            <a:r>
              <a:rPr lang="en-GB" dirty="0" smtClean="0"/>
              <a:t>scenarios”</a:t>
            </a:r>
            <a:endParaRPr lang="es-ES" dirty="0">
              <a:solidFill>
                <a:srgbClr val="006699"/>
              </a:solidFill>
            </a:endParaRPr>
          </a:p>
        </p:txBody>
      </p:sp>
    </p:spTree>
    <p:extLst>
      <p:ext uri="{BB962C8B-B14F-4D97-AF65-F5344CB8AC3E}">
        <p14:creationId xmlns:p14="http://schemas.microsoft.com/office/powerpoint/2010/main" val="35427179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12442" y="232641"/>
            <a:ext cx="6238406" cy="848835"/>
          </a:xfrm>
        </p:spPr>
        <p:txBody>
          <a:bodyPr/>
          <a:lstStyle/>
          <a:p>
            <a:r>
              <a:rPr lang="en-US" dirty="0"/>
              <a:t>Task 4.1. Recovery scenarios </a:t>
            </a:r>
            <a:r>
              <a:rPr lang="en-US" dirty="0" smtClean="0"/>
              <a:t>planning</a:t>
            </a:r>
            <a:endParaRPr lang="es-ES"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9</a:t>
            </a:fld>
            <a:endParaRPr lang="es-ES" b="1" dirty="0">
              <a:latin typeface="Arial" pitchFamily="34" charset="0"/>
            </a:endParaRPr>
          </a:p>
        </p:txBody>
      </p:sp>
      <p:sp>
        <p:nvSpPr>
          <p:cNvPr id="4" name="3 Marcador de pie de página"/>
          <p:cNvSpPr>
            <a:spLocks noGrp="1"/>
          </p:cNvSpPr>
          <p:nvPr>
            <p:ph type="ftr" sz="quarter" idx="11"/>
          </p:nvPr>
        </p:nvSpPr>
        <p:spPr/>
        <p:txBody>
          <a:bodyPr/>
          <a:lstStyle/>
          <a:p>
            <a:r>
              <a:rPr lang="en-US" sz="900" smtClean="0"/>
              <a:t>CONFIDENCE Dissemination Workshop. 2-5 December 2019, Bratislava</a:t>
            </a:r>
            <a:endParaRPr lang="en-US" sz="700" dirty="0"/>
          </a:p>
        </p:txBody>
      </p:sp>
      <p:pic>
        <p:nvPicPr>
          <p:cNvPr id="5" name="Imagen 5"/>
          <p:cNvPicPr>
            <a:picLocks noChangeAspect="1"/>
          </p:cNvPicPr>
          <p:nvPr/>
        </p:nvPicPr>
        <p:blipFill>
          <a:blip r:embed="rId2" cstate="print"/>
          <a:stretch>
            <a:fillRect/>
          </a:stretch>
        </p:blipFill>
        <p:spPr>
          <a:xfrm>
            <a:off x="201982" y="252176"/>
            <a:ext cx="466984" cy="811994"/>
          </a:xfrm>
          <a:prstGeom prst="rect">
            <a:avLst/>
          </a:prstGeom>
        </p:spPr>
      </p:pic>
      <p:sp>
        <p:nvSpPr>
          <p:cNvPr id="8" name="7 Rectángulo"/>
          <p:cNvSpPr/>
          <p:nvPr/>
        </p:nvSpPr>
        <p:spPr>
          <a:xfrm>
            <a:off x="272572" y="1244033"/>
            <a:ext cx="4713314" cy="4441729"/>
          </a:xfrm>
          <a:prstGeom prst="rect">
            <a:avLst/>
          </a:prstGeom>
        </p:spPr>
        <p:txBody>
          <a:bodyPr wrap="square">
            <a:spAutoFit/>
          </a:bodyPr>
          <a:lstStyle/>
          <a:p>
            <a:pPr lvl="0">
              <a:lnSpc>
                <a:spcPct val="93000"/>
              </a:lnSpc>
              <a:spcAft>
                <a:spcPts val="1293"/>
              </a:spcAft>
            </a:pPr>
            <a:r>
              <a:rPr lang="en-GB" sz="2000" b="1" dirty="0">
                <a:solidFill>
                  <a:srgbClr val="000000"/>
                </a:solidFill>
                <a:cs typeface="Arial" panose="020B0604020202020204" pitchFamily="34" charset="0"/>
              </a:rPr>
              <a:t>Sub-task 4.1.2.</a:t>
            </a:r>
            <a:r>
              <a:rPr lang="en-US" sz="2000" b="1" dirty="0">
                <a:solidFill>
                  <a:srgbClr val="000000"/>
                </a:solidFill>
                <a:cs typeface="Arial" panose="020B0604020202020204" pitchFamily="34" charset="0"/>
              </a:rPr>
              <a:t> Criteria and uncertainties in agricultural scenarios</a:t>
            </a:r>
            <a:endParaRPr lang="en-US" sz="2000" b="1" dirty="0">
              <a:solidFill>
                <a:prstClr val="black"/>
              </a:solidFill>
            </a:endParaRPr>
          </a:p>
          <a:p>
            <a:pPr lvl="0"/>
            <a:r>
              <a:rPr lang="en-US" b="1" dirty="0">
                <a:solidFill>
                  <a:srgbClr val="006699"/>
                </a:solidFill>
              </a:rPr>
              <a:t>Main </a:t>
            </a:r>
            <a:r>
              <a:rPr lang="en-US" b="1" dirty="0" smtClean="0">
                <a:solidFill>
                  <a:srgbClr val="006699"/>
                </a:solidFill>
              </a:rPr>
              <a:t>Task: </a:t>
            </a:r>
            <a:r>
              <a:rPr lang="en-US" dirty="0">
                <a:solidFill>
                  <a:prstClr val="black"/>
                </a:solidFill>
              </a:rPr>
              <a:t>T</a:t>
            </a:r>
            <a:r>
              <a:rPr lang="en-US" dirty="0" smtClean="0">
                <a:solidFill>
                  <a:prstClr val="black"/>
                </a:solidFill>
              </a:rPr>
              <a:t>o study, rank </a:t>
            </a:r>
            <a:r>
              <a:rPr lang="en-US" dirty="0">
                <a:solidFill>
                  <a:prstClr val="black"/>
                </a:solidFill>
              </a:rPr>
              <a:t>and </a:t>
            </a:r>
            <a:r>
              <a:rPr lang="en-US" dirty="0" smtClean="0">
                <a:solidFill>
                  <a:prstClr val="black"/>
                </a:solidFill>
              </a:rPr>
              <a:t>map </a:t>
            </a:r>
            <a:r>
              <a:rPr lang="en-US" dirty="0">
                <a:solidFill>
                  <a:prstClr val="black"/>
                </a:solidFill>
              </a:rPr>
              <a:t>the influence of regional factors on the radiological risk due to </a:t>
            </a:r>
            <a:r>
              <a:rPr lang="en-US" dirty="0" smtClean="0">
                <a:solidFill>
                  <a:prstClr val="black"/>
                </a:solidFill>
              </a:rPr>
              <a:t>the food chain exposure pathway.</a:t>
            </a:r>
          </a:p>
          <a:p>
            <a:pPr lvl="0"/>
            <a:r>
              <a:rPr lang="en-US" dirty="0" smtClean="0">
                <a:solidFill>
                  <a:prstClr val="black"/>
                </a:solidFill>
              </a:rPr>
              <a:t>Review of criteria of concern in emergency exposure situations.</a:t>
            </a:r>
          </a:p>
          <a:p>
            <a:pPr lvl="0"/>
            <a:endParaRPr lang="en-US" dirty="0" smtClean="0">
              <a:solidFill>
                <a:prstClr val="black"/>
              </a:solidFill>
            </a:endParaRPr>
          </a:p>
          <a:p>
            <a:pPr lvl="0"/>
            <a:r>
              <a:rPr lang="en-US" b="1" dirty="0">
                <a:solidFill>
                  <a:srgbClr val="2E74B5"/>
                </a:solidFill>
              </a:rPr>
              <a:t>Outputs</a:t>
            </a:r>
            <a:r>
              <a:rPr lang="en-US" b="1" dirty="0" smtClean="0">
                <a:solidFill>
                  <a:srgbClr val="2E74B5"/>
                </a:solidFill>
              </a:rPr>
              <a:t>: </a:t>
            </a:r>
            <a:r>
              <a:rPr lang="en-US" dirty="0" smtClean="0"/>
              <a:t>Maps to </a:t>
            </a:r>
            <a:r>
              <a:rPr lang="en-US" dirty="0" err="1" smtClean="0"/>
              <a:t>prioritise</a:t>
            </a:r>
            <a:r>
              <a:rPr lang="en-US" dirty="0" smtClean="0"/>
              <a:t> the actions </a:t>
            </a:r>
            <a:r>
              <a:rPr lang="en-US" dirty="0"/>
              <a:t>in agricultural areas of interest, combining the radiological vulnerability and the seasonality probability of deposition.</a:t>
            </a:r>
          </a:p>
          <a:p>
            <a:pPr lvl="0"/>
            <a:r>
              <a:rPr lang="en-US" b="1" dirty="0" smtClean="0">
                <a:solidFill>
                  <a:srgbClr val="2E74B5"/>
                </a:solidFill>
              </a:rPr>
              <a:t> </a:t>
            </a:r>
            <a:endParaRPr lang="en-US" b="1" dirty="0">
              <a:solidFill>
                <a:srgbClr val="2E74B5"/>
              </a:solidFill>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62888" y="1209203"/>
            <a:ext cx="3704275" cy="2136429"/>
          </a:xfrm>
          <a:prstGeom prst="rect">
            <a:avLst/>
          </a:prstGeom>
          <a:solidFill>
            <a:srgbClr val="FFFFFF"/>
          </a:solidFill>
          <a:ln w="9525">
            <a:solidFill>
              <a:schemeClr val="tx1"/>
            </a:solidFill>
            <a:miter lim="800000"/>
            <a:headEnd/>
            <a:tailEnd/>
          </a:ln>
          <a:effectLst>
            <a:outerShdw blurRad="304800" dist="50800" dir="1800000" sx="99000" sy="99000" algn="tl" rotWithShape="0">
              <a:prstClr val="black">
                <a:alpha val="43000"/>
              </a:prstClr>
            </a:outerShdw>
          </a:effectLst>
          <a:extLst/>
        </p:spPr>
      </p:pic>
      <p:sp>
        <p:nvSpPr>
          <p:cNvPr id="13" name="12 CuadroTexto"/>
          <p:cNvSpPr txBox="1"/>
          <p:nvPr/>
        </p:nvSpPr>
        <p:spPr>
          <a:xfrm>
            <a:off x="6429576" y="3389031"/>
            <a:ext cx="2450374" cy="276999"/>
          </a:xfrm>
          <a:prstGeom prst="rect">
            <a:avLst/>
          </a:prstGeom>
          <a:noFill/>
        </p:spPr>
        <p:txBody>
          <a:bodyPr wrap="square" rtlCol="0">
            <a:spAutoFit/>
          </a:bodyPr>
          <a:lstStyle/>
          <a:p>
            <a:r>
              <a:rPr lang="es-ES" sz="1200" dirty="0" smtClean="0"/>
              <a:t>(Blanca García Puerta, CIEMAT)</a:t>
            </a:r>
            <a:endParaRPr lang="es-ES" sz="1200" dirty="0"/>
          </a:p>
        </p:txBody>
      </p:sp>
      <p:sp>
        <p:nvSpPr>
          <p:cNvPr id="14" name="13 CuadroTexto"/>
          <p:cNvSpPr txBox="1"/>
          <p:nvPr/>
        </p:nvSpPr>
        <p:spPr>
          <a:xfrm>
            <a:off x="360472" y="5980803"/>
            <a:ext cx="3607206" cy="338554"/>
          </a:xfrm>
          <a:prstGeom prst="rect">
            <a:avLst/>
          </a:prstGeom>
          <a:noFill/>
        </p:spPr>
        <p:txBody>
          <a:bodyPr wrap="none" rtlCol="0">
            <a:spAutoFit/>
          </a:bodyPr>
          <a:lstStyle/>
          <a:p>
            <a:r>
              <a:rPr lang="es-ES" sz="1600" b="1" dirty="0" err="1">
                <a:solidFill>
                  <a:srgbClr val="2E74B5"/>
                </a:solidFill>
                <a:latin typeface="Calibri" panose="020F0502020204030204" pitchFamily="34" charset="0"/>
              </a:rPr>
              <a:t>Detailed</a:t>
            </a:r>
            <a:r>
              <a:rPr lang="es-ES" sz="1600" b="1" dirty="0">
                <a:solidFill>
                  <a:srgbClr val="2E74B5"/>
                </a:solidFill>
                <a:latin typeface="Calibri" panose="020F0502020204030204" pitchFamily="34" charset="0"/>
              </a:rPr>
              <a:t> </a:t>
            </a:r>
            <a:r>
              <a:rPr lang="es-ES" sz="1600" b="1" dirty="0" err="1">
                <a:solidFill>
                  <a:srgbClr val="2E74B5"/>
                </a:solidFill>
                <a:latin typeface="Calibri" panose="020F0502020204030204" pitchFamily="34" charset="0"/>
              </a:rPr>
              <a:t>information</a:t>
            </a:r>
            <a:r>
              <a:rPr lang="es-ES" sz="1600" b="1" dirty="0">
                <a:solidFill>
                  <a:srgbClr val="2E74B5"/>
                </a:solidFill>
                <a:latin typeface="Calibri" panose="020F0502020204030204" pitchFamily="34" charset="0"/>
              </a:rPr>
              <a:t> in poster nº </a:t>
            </a:r>
            <a:r>
              <a:rPr lang="es-ES" sz="1600" b="1" dirty="0" smtClean="0">
                <a:solidFill>
                  <a:srgbClr val="2E74B5"/>
                </a:solidFill>
                <a:latin typeface="Calibri" panose="020F0502020204030204" pitchFamily="34" charset="0"/>
              </a:rPr>
              <a:t>WP4.3</a:t>
            </a:r>
            <a:endParaRPr lang="es-ES" sz="1600" b="1" dirty="0">
              <a:solidFill>
                <a:srgbClr val="2E74B5"/>
              </a:solidFill>
              <a:latin typeface="Calibri" panose="020F0502020204030204" pitchFamily="34" charset="0"/>
            </a:endParaRPr>
          </a:p>
        </p:txBody>
      </p:sp>
      <p:sp>
        <p:nvSpPr>
          <p:cNvPr id="16" name="7 Rectángulo"/>
          <p:cNvSpPr/>
          <p:nvPr/>
        </p:nvSpPr>
        <p:spPr>
          <a:xfrm>
            <a:off x="360472" y="5434778"/>
            <a:ext cx="8677637" cy="369332"/>
          </a:xfrm>
          <a:prstGeom prst="rect">
            <a:avLst/>
          </a:prstGeom>
        </p:spPr>
        <p:txBody>
          <a:bodyPr wrap="square">
            <a:spAutoFit/>
          </a:bodyPr>
          <a:lstStyle/>
          <a:p>
            <a:pPr lvl="0"/>
            <a:r>
              <a:rPr lang="en-US" b="1" dirty="0" smtClean="0">
                <a:solidFill>
                  <a:srgbClr val="2E74B5"/>
                </a:solidFill>
              </a:rPr>
              <a:t>D4.4 </a:t>
            </a:r>
            <a:r>
              <a:rPr lang="en-US" dirty="0" smtClean="0"/>
              <a:t>at M21</a:t>
            </a:r>
            <a:r>
              <a:rPr lang="en-US" b="1" dirty="0" smtClean="0">
                <a:solidFill>
                  <a:srgbClr val="2E74B5"/>
                </a:solidFill>
              </a:rPr>
              <a:t>: “</a:t>
            </a:r>
            <a:r>
              <a:rPr lang="en-US" dirty="0" smtClean="0"/>
              <a:t>D </a:t>
            </a:r>
            <a:r>
              <a:rPr lang="en-US" dirty="0"/>
              <a:t>9.21 - Addressing the uncertainties in agricultural </a:t>
            </a:r>
            <a:r>
              <a:rPr lang="en-US" dirty="0" smtClean="0"/>
              <a:t>scenarios”</a:t>
            </a:r>
            <a:r>
              <a:rPr lang="en-US" b="1" dirty="0" smtClean="0">
                <a:solidFill>
                  <a:srgbClr val="2E74B5"/>
                </a:solidFill>
              </a:rPr>
              <a:t> </a:t>
            </a:r>
            <a:endParaRPr lang="en-US" b="1" dirty="0">
              <a:solidFill>
                <a:srgbClr val="2E74B5"/>
              </a:solidFill>
            </a:endParaRPr>
          </a:p>
        </p:txBody>
      </p:sp>
      <p:pic>
        <p:nvPicPr>
          <p:cNvPr id="11" name="Imagen 10"/>
          <p:cNvPicPr>
            <a:picLocks noChangeAspect="1"/>
          </p:cNvPicPr>
          <p:nvPr/>
        </p:nvPicPr>
        <p:blipFill>
          <a:blip r:embed="rId4"/>
          <a:stretch>
            <a:fillRect/>
          </a:stretch>
        </p:blipFill>
        <p:spPr>
          <a:xfrm>
            <a:off x="5382228" y="3886433"/>
            <a:ext cx="3416677" cy="1349639"/>
          </a:xfrm>
          <a:prstGeom prst="rect">
            <a:avLst/>
          </a:prstGeom>
          <a:effectLst>
            <a:outerShdw blurRad="304800" dist="50800" dir="1800000" algn="tl" rotWithShape="0">
              <a:prstClr val="black">
                <a:alpha val="43000"/>
              </a:prstClr>
            </a:outerShdw>
          </a:effectLst>
        </p:spPr>
      </p:pic>
      <p:sp>
        <p:nvSpPr>
          <p:cNvPr id="18" name="12 CuadroTexto"/>
          <p:cNvSpPr txBox="1"/>
          <p:nvPr/>
        </p:nvSpPr>
        <p:spPr>
          <a:xfrm>
            <a:off x="7407298" y="4926167"/>
            <a:ext cx="1472652" cy="276999"/>
          </a:xfrm>
          <a:prstGeom prst="rect">
            <a:avLst/>
          </a:prstGeom>
          <a:noFill/>
        </p:spPr>
        <p:txBody>
          <a:bodyPr wrap="square" rtlCol="0">
            <a:spAutoFit/>
          </a:bodyPr>
          <a:lstStyle/>
          <a:p>
            <a:pPr algn="r"/>
            <a:r>
              <a:rPr lang="es-ES" sz="1200" dirty="0" smtClean="0"/>
              <a:t>CEPN /IRSN 2018</a:t>
            </a:r>
            <a:endParaRPr lang="es-ES" sz="1200" dirty="0"/>
          </a:p>
        </p:txBody>
      </p:sp>
    </p:spTree>
    <p:extLst>
      <p:ext uri="{BB962C8B-B14F-4D97-AF65-F5344CB8AC3E}">
        <p14:creationId xmlns:p14="http://schemas.microsoft.com/office/powerpoint/2010/main" val="234148746"/>
      </p:ext>
    </p:extLst>
  </p:cSld>
  <p:clrMapOvr>
    <a:masterClrMapping/>
  </p:clrMapOvr>
  <p:timing>
    <p:tnLst>
      <p:par>
        <p:cTn id="1" dur="indefinite" restart="never" nodeType="tmRoot"/>
      </p:par>
    </p:tnLst>
  </p:timing>
</p:sld>
</file>

<file path=ppt/theme/theme1.xml><?xml version="1.0" encoding="utf-8"?>
<a:theme xmlns:a="http://schemas.openxmlformats.org/drawingml/2006/main" name="PTL_CONFIDENCE-FWS_WP4_v1">
  <a:themeElements>
    <a:clrScheme name="Confidence">
      <a:dk1>
        <a:sysClr val="windowText" lastClr="000000"/>
      </a:dk1>
      <a:lt1>
        <a:sysClr val="window" lastClr="FFFFFF"/>
      </a:lt1>
      <a:dk2>
        <a:srgbClr val="1F497D"/>
      </a:dk2>
      <a:lt2>
        <a:srgbClr val="EEECE1"/>
      </a:lt2>
      <a:accent1>
        <a:srgbClr val="3898B2"/>
      </a:accent1>
      <a:accent2>
        <a:srgbClr val="F23004"/>
      </a:accent2>
      <a:accent3>
        <a:srgbClr val="9AA627"/>
      </a:accent3>
      <a:accent4>
        <a:srgbClr val="8064A2"/>
      </a:accent4>
      <a:accent5>
        <a:srgbClr val="4BACC6"/>
      </a:accent5>
      <a:accent6>
        <a:srgbClr val="FFC000"/>
      </a:accent6>
      <a:hlink>
        <a:srgbClr val="0000FF"/>
      </a:hlink>
      <a:folHlink>
        <a:srgbClr val="800080"/>
      </a:folHlink>
    </a:clrScheme>
    <a:fontScheme name="Personalizado 2">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TL_CONFIDENCE_GRAL_4-3_TR-WP71_v5.potx" id="{CB9E15E4-6501-4FAF-A2CC-8B1F9B383080}" vid="{7BE78347-8634-4E80-8889-AC5F1FB1117B}"/>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PTL_CONFIDENCE-FWS_WP4_v1</Template>
  <TotalTime>3742</TotalTime>
  <Words>1395</Words>
  <Application>Microsoft Office PowerPoint</Application>
  <PresentationFormat>Presentación en pantalla (4:3)</PresentationFormat>
  <Paragraphs>122</Paragraphs>
  <Slides>14</Slides>
  <Notes>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14</vt:i4>
      </vt:variant>
    </vt:vector>
  </HeadingPairs>
  <TitlesOfParts>
    <vt:vector size="22" baseType="lpstr">
      <vt:lpstr>ＭＳ Ｐゴシック</vt:lpstr>
      <vt:lpstr>Arial</vt:lpstr>
      <vt:lpstr>Calibri</vt:lpstr>
      <vt:lpstr>Futura Md BT</vt:lpstr>
      <vt:lpstr>Interstate-Regular</vt:lpstr>
      <vt:lpstr>Times New Roman</vt:lpstr>
      <vt:lpstr>Wingdings</vt:lpstr>
      <vt:lpstr>PTL_CONFIDENCE-FWS_WP4_v1</vt:lpstr>
      <vt:lpstr>Transition to long-term recovery, involving stakeholders in decision-making processes Overview </vt:lpstr>
      <vt:lpstr>Introduction - Motivation</vt:lpstr>
      <vt:lpstr>Transition phase Framework and challenges</vt:lpstr>
      <vt:lpstr>Transition phase Framework and challenges</vt:lpstr>
      <vt:lpstr>CONFIDENCE-WP4. Objective</vt:lpstr>
      <vt:lpstr>Methodological approach in WP4 </vt:lpstr>
      <vt:lpstr>Structured collaboration involving stakeholders in a sequential process with 3 tasks: </vt:lpstr>
      <vt:lpstr>Task 4.1. Recovery scenarios planning</vt:lpstr>
      <vt:lpstr>Task 4.1. Recovery scenarios planning</vt:lpstr>
      <vt:lpstr>Task 4.1. Recovery scenarios planning</vt:lpstr>
      <vt:lpstr>Task 4.2. Scenario-based stakeholder engagement </vt:lpstr>
      <vt:lpstr>Task 4.2. Scenario-based stakeholder engagement </vt:lpstr>
      <vt:lpstr>Task 4.3. Guidelines and recommendations </vt:lpstr>
      <vt:lpstr>Transition to long-term recovery, involving stakeholders in decision-making processes Overview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Scenario  based facilitated discussion Block 4: Transition phase: Action strategies involving stakeholders Scenario presentation</dc:title>
  <dc:creator>Montero Prieto, Milagros C</dc:creator>
  <cp:lastModifiedBy>Milagros Montero Prieto</cp:lastModifiedBy>
  <cp:revision>147</cp:revision>
  <dcterms:created xsi:type="dcterms:W3CDTF">2019-11-27T17:46:12Z</dcterms:created>
  <dcterms:modified xsi:type="dcterms:W3CDTF">2019-12-03T08:58:14Z</dcterms:modified>
</cp:coreProperties>
</file>