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90" r:id="rId2"/>
    <p:sldMasterId id="2147483702" r:id="rId3"/>
  </p:sldMasterIdLst>
  <p:notesMasterIdLst>
    <p:notesMasterId r:id="rId19"/>
  </p:notesMasterIdLst>
  <p:handoutMasterIdLst>
    <p:handoutMasterId r:id="rId20"/>
  </p:handoutMasterIdLst>
  <p:sldIdLst>
    <p:sldId id="256" r:id="rId4"/>
    <p:sldId id="339" r:id="rId5"/>
    <p:sldId id="330" r:id="rId6"/>
    <p:sldId id="349" r:id="rId7"/>
    <p:sldId id="332" r:id="rId8"/>
    <p:sldId id="333" r:id="rId9"/>
    <p:sldId id="350" r:id="rId10"/>
    <p:sldId id="337" r:id="rId11"/>
    <p:sldId id="338" r:id="rId12"/>
    <p:sldId id="351" r:id="rId13"/>
    <p:sldId id="342" r:id="rId14"/>
    <p:sldId id="343" r:id="rId15"/>
    <p:sldId id="348" r:id="rId16"/>
    <p:sldId id="347" r:id="rId17"/>
    <p:sldId id="327" r:id="rId18"/>
  </p:sldIdLst>
  <p:sldSz cx="9144000" cy="6858000" type="screen4x3"/>
  <p:notesSz cx="9926638" cy="6797675"/>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lagros Montero Prieto" initials="MMP" lastIdx="1" clrIdx="0">
    <p:extLst>
      <p:ext uri="{19B8F6BF-5375-455C-9EA6-DF929625EA0E}">
        <p15:presenceInfo xmlns:p15="http://schemas.microsoft.com/office/powerpoint/2012/main" userId="f29d9dd2ff9c40c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4B5"/>
    <a:srgbClr val="006699"/>
    <a:srgbClr val="0A37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87470" autoAdjust="0"/>
  </p:normalViewPr>
  <p:slideViewPr>
    <p:cSldViewPr snapToGrid="0">
      <p:cViewPr varScale="1">
        <p:scale>
          <a:sx n="66" d="100"/>
          <a:sy n="66" d="100"/>
        </p:scale>
        <p:origin x="1232" y="3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1848" y="-82"/>
      </p:cViewPr>
      <p:guideLst>
        <p:guide orient="horz" pos="2141"/>
        <p:guide pos="312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4301543" cy="339884"/>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sz="quarter" idx="1"/>
          </p:nvPr>
        </p:nvSpPr>
        <p:spPr>
          <a:xfrm>
            <a:off x="5622798" y="0"/>
            <a:ext cx="4301543" cy="339884"/>
          </a:xfrm>
          <a:prstGeom prst="rect">
            <a:avLst/>
          </a:prstGeom>
        </p:spPr>
        <p:txBody>
          <a:bodyPr vert="horz" lIns="91440" tIns="45720" rIns="91440" bIns="45720" rtlCol="0"/>
          <a:lstStyle>
            <a:lvl1pPr algn="r">
              <a:defRPr sz="1200"/>
            </a:lvl1pPr>
          </a:lstStyle>
          <a:p>
            <a:fld id="{BE26A9D6-D3E2-4252-A3BB-0846257B5F3D}" type="datetimeFigureOut">
              <a:rPr lang="es-ES" smtClean="0"/>
              <a:pPr/>
              <a:t>03/12/2019</a:t>
            </a:fld>
            <a:endParaRPr lang="es-ES"/>
          </a:p>
        </p:txBody>
      </p:sp>
      <p:sp>
        <p:nvSpPr>
          <p:cNvPr id="4" name="3 Marcador de pie de página"/>
          <p:cNvSpPr>
            <a:spLocks noGrp="1"/>
          </p:cNvSpPr>
          <p:nvPr>
            <p:ph type="ftr" sz="quarter" idx="2"/>
          </p:nvPr>
        </p:nvSpPr>
        <p:spPr>
          <a:xfrm>
            <a:off x="0" y="6456612"/>
            <a:ext cx="4301543" cy="339884"/>
          </a:xfrm>
          <a:prstGeom prst="rect">
            <a:avLst/>
          </a:prstGeom>
        </p:spPr>
        <p:txBody>
          <a:bodyPr vert="horz" lIns="91440" tIns="45720" rIns="91440" bIns="45720" rtlCol="0" anchor="b"/>
          <a:lstStyle>
            <a:lvl1pPr algn="l">
              <a:defRPr sz="1200"/>
            </a:lvl1pPr>
          </a:lstStyle>
          <a:p>
            <a:endParaRPr lang="es-ES"/>
          </a:p>
        </p:txBody>
      </p:sp>
      <p:sp>
        <p:nvSpPr>
          <p:cNvPr id="5" name="4 Marcador de número de diapositiva"/>
          <p:cNvSpPr>
            <a:spLocks noGrp="1"/>
          </p:cNvSpPr>
          <p:nvPr>
            <p:ph type="sldNum" sz="quarter" idx="3"/>
          </p:nvPr>
        </p:nvSpPr>
        <p:spPr>
          <a:xfrm>
            <a:off x="5622798" y="6456612"/>
            <a:ext cx="4301543" cy="339884"/>
          </a:xfrm>
          <a:prstGeom prst="rect">
            <a:avLst/>
          </a:prstGeom>
        </p:spPr>
        <p:txBody>
          <a:bodyPr vert="horz" lIns="91440" tIns="45720" rIns="91440" bIns="45720" rtlCol="0" anchor="b"/>
          <a:lstStyle>
            <a:lvl1pPr algn="r">
              <a:defRPr sz="1200"/>
            </a:lvl1pPr>
          </a:lstStyle>
          <a:p>
            <a:fld id="{25F8AB56-7E74-4299-9CA6-6ECC6A137B06}" type="slidenum">
              <a:rPr lang="es-ES" smtClean="0"/>
              <a:pPr/>
              <a:t>‹Nº›</a:t>
            </a:fld>
            <a:endParaRPr lang="es-ES"/>
          </a:p>
        </p:txBody>
      </p:sp>
    </p:spTree>
    <p:extLst>
      <p:ext uri="{BB962C8B-B14F-4D97-AF65-F5344CB8AC3E}">
        <p14:creationId xmlns:p14="http://schemas.microsoft.com/office/powerpoint/2010/main" val="35896087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4301543" cy="339884"/>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5622798" y="0"/>
            <a:ext cx="4301543" cy="339884"/>
          </a:xfrm>
          <a:prstGeom prst="rect">
            <a:avLst/>
          </a:prstGeom>
        </p:spPr>
        <p:txBody>
          <a:bodyPr vert="horz" lIns="91440" tIns="45720" rIns="91440" bIns="45720" rtlCol="0"/>
          <a:lstStyle>
            <a:lvl1pPr algn="r">
              <a:defRPr sz="1200"/>
            </a:lvl1pPr>
          </a:lstStyle>
          <a:p>
            <a:fld id="{7F79A24A-5713-40B1-9234-65FE002DD69D}" type="datetimeFigureOut">
              <a:rPr lang="es-ES" smtClean="0"/>
              <a:pPr/>
              <a:t>03/12/2019</a:t>
            </a:fld>
            <a:endParaRPr lang="es-ES"/>
          </a:p>
        </p:txBody>
      </p:sp>
      <p:sp>
        <p:nvSpPr>
          <p:cNvPr id="4" name="3 Marcador de imagen de diapositiva"/>
          <p:cNvSpPr>
            <a:spLocks noGrp="1" noRot="1" noChangeAspect="1"/>
          </p:cNvSpPr>
          <p:nvPr>
            <p:ph type="sldImg" idx="2"/>
          </p:nvPr>
        </p:nvSpPr>
        <p:spPr>
          <a:xfrm>
            <a:off x="3263900" y="509588"/>
            <a:ext cx="3398838" cy="2549525"/>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992664" y="3228895"/>
            <a:ext cx="7941310" cy="3058954"/>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6456612"/>
            <a:ext cx="4301543" cy="339884"/>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5622798" y="6456612"/>
            <a:ext cx="4301543" cy="339884"/>
          </a:xfrm>
          <a:prstGeom prst="rect">
            <a:avLst/>
          </a:prstGeom>
        </p:spPr>
        <p:txBody>
          <a:bodyPr vert="horz" lIns="91440" tIns="45720" rIns="91440" bIns="45720" rtlCol="0" anchor="b"/>
          <a:lstStyle>
            <a:lvl1pPr algn="r">
              <a:defRPr sz="1200"/>
            </a:lvl1pPr>
          </a:lstStyle>
          <a:p>
            <a:fld id="{143DE5E3-CCBD-4D39-8CF6-B769D7C34C95}" type="slidenum">
              <a:rPr lang="es-ES" smtClean="0"/>
              <a:pPr/>
              <a:t>‹Nº›</a:t>
            </a:fld>
            <a:endParaRPr lang="es-ES"/>
          </a:p>
        </p:txBody>
      </p:sp>
    </p:spTree>
    <p:extLst>
      <p:ext uri="{BB962C8B-B14F-4D97-AF65-F5344CB8AC3E}">
        <p14:creationId xmlns:p14="http://schemas.microsoft.com/office/powerpoint/2010/main" val="3003339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1.jpeg"/><Relationship Id="rId5" Type="http://schemas.openxmlformats.org/officeDocument/2006/relationships/image" Target="../media/image9.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pal">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2094210" y="2698376"/>
            <a:ext cx="4955580" cy="448014"/>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600" b="0" smtClean="0">
                <a:solidFill>
                  <a:schemeClr val="tx1"/>
                </a:solidFill>
                <a:latin typeface="Arial" panose="020B0604020202020204" pitchFamily="34" charset="0"/>
                <a:cs typeface="Arial" panose="020B0604020202020204" pitchFamily="34" charset="0"/>
              </a:defRPr>
            </a:lvl1pPr>
          </a:lstStyle>
          <a:p>
            <a:pPr lvl="0"/>
            <a:r>
              <a:rPr lang="es-ES" altLang="es-ES" noProof="0" smtClean="0"/>
              <a:t>Haga clic para editar el estilo de subtítulo del patrón</a:t>
            </a:r>
            <a:endParaRPr lang="en-GB" altLang="es-ES" noProof="0" dirty="0" smtClean="0"/>
          </a:p>
        </p:txBody>
      </p:sp>
      <p:sp>
        <p:nvSpPr>
          <p:cNvPr id="6152" name="Rectangle 7"/>
          <p:cNvSpPr>
            <a:spLocks noGrp="1" noChangeArrowheads="1"/>
          </p:cNvSpPr>
          <p:nvPr>
            <p:ph type="ctrTitle" hasCustomPrompt="1"/>
          </p:nvPr>
        </p:nvSpPr>
        <p:spPr>
          <a:xfrm>
            <a:off x="1259021" y="1281955"/>
            <a:ext cx="6666300" cy="1237130"/>
          </a:xfrm>
          <a:noFill/>
          <a:effectLst/>
        </p:spPr>
        <p:txBody>
          <a:bodyPr/>
          <a:lstStyle>
            <a:lvl1pPr algn="ctr">
              <a:defRPr sz="2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smtClean="0"/>
              <a:t>Haga clic para modificar el título</a:t>
            </a:r>
          </a:p>
        </p:txBody>
      </p:sp>
      <p:grpSp>
        <p:nvGrpSpPr>
          <p:cNvPr id="4" name="3 Grupo"/>
          <p:cNvGrpSpPr/>
          <p:nvPr userDrawn="1"/>
        </p:nvGrpSpPr>
        <p:grpSpPr>
          <a:xfrm>
            <a:off x="116876" y="6400838"/>
            <a:ext cx="6976448" cy="375829"/>
            <a:chOff x="155834" y="6400837"/>
            <a:chExt cx="9301931" cy="375829"/>
          </a:xfrm>
        </p:grpSpPr>
        <p:pic>
          <p:nvPicPr>
            <p:cNvPr id="12" name="Grafik 5"/>
            <p:cNvPicPr>
              <a:picLocks noChangeAspect="1"/>
            </p:cNvPicPr>
            <p:nvPr userDrawn="1"/>
          </p:nvPicPr>
          <p:blipFill>
            <a:blip r:embed="rId3" cstate="print"/>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smtClean="0">
                  <a:solidFill>
                    <a:prstClr val="black"/>
                  </a:solidFill>
                  <a:latin typeface="Interstate-Regular" panose="02000603020000020004" pitchFamily="2" charset="0"/>
                </a:rPr>
                <a:t>This project has received funding from the </a:t>
              </a:r>
              <a:r>
                <a:rPr lang="en-GB" sz="825" dirty="0" err="1" smtClean="0">
                  <a:solidFill>
                    <a:prstClr val="black"/>
                  </a:solidFill>
                  <a:latin typeface="Interstate-Regular" panose="02000603020000020004" pitchFamily="2" charset="0"/>
                </a:rPr>
                <a:t>Euratom</a:t>
              </a:r>
              <a:r>
                <a:rPr lang="en-GB" sz="825" dirty="0" smtClean="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51012" y="142562"/>
            <a:ext cx="3423039" cy="1085810"/>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6755093" y="336316"/>
            <a:ext cx="2107379" cy="698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4"/>
          <p:cNvSpPr>
            <a:spLocks noChangeArrowheads="1"/>
          </p:cNvSpPr>
          <p:nvPr userDrawn="1"/>
        </p:nvSpPr>
        <p:spPr bwMode="auto">
          <a:xfrm>
            <a:off x="2604304" y="4810763"/>
            <a:ext cx="6370902" cy="1367429"/>
          </a:xfrm>
          <a:prstGeom prst="rect">
            <a:avLst/>
          </a:prstGeom>
          <a:noFill/>
          <a:ln>
            <a:noFill/>
          </a:ln>
          <a:effectLst/>
          <a:extLst/>
        </p:spPr>
        <p:txBody>
          <a:bodyPr wrap="square" lIns="26195" tIns="25592" rIns="26195" bIns="25592"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marL="674688" marR="0" lvl="1" indent="-260350" algn="r" defTabSz="828675" rtl="0" eaLnBrk="1" fontAlgn="auto" latinLnBrk="0" hangingPunct="1">
              <a:lnSpc>
                <a:spcPct val="100000"/>
              </a:lnSpc>
              <a:spcBef>
                <a:spcPts val="0"/>
              </a:spcBef>
              <a:spcAft>
                <a:spcPts val="0"/>
              </a:spcAft>
              <a:buClrTx/>
              <a:buSzTx/>
              <a:buFontTx/>
              <a:buNone/>
              <a:tabLst/>
              <a:defRPr/>
            </a:pPr>
            <a:r>
              <a:rPr lang="en-US" altLang="de-DE" sz="1800" b="0" kern="1200" dirty="0" smtClean="0">
                <a:ln>
                  <a:noFill/>
                </a:ln>
                <a:solidFill>
                  <a:schemeClr val="tx2"/>
                </a:solidFill>
                <a:effectLst/>
                <a:latin typeface="Arial" panose="020B0604020202020204" pitchFamily="34" charset="0"/>
                <a:ea typeface="ＭＳ Ｐゴシック"/>
                <a:cs typeface="Arial" panose="020B0604020202020204" pitchFamily="34" charset="0"/>
              </a:rPr>
              <a:t>CONFIDENCE Final Dissemination Workshop</a:t>
            </a:r>
          </a:p>
          <a:p>
            <a:pPr marL="674688" marR="0" lvl="1" indent="-260350" algn="r" defTabSz="828675" rtl="0" eaLnBrk="1" fontAlgn="auto" latinLnBrk="0" hangingPunct="1">
              <a:lnSpc>
                <a:spcPct val="100000"/>
              </a:lnSpc>
              <a:spcBef>
                <a:spcPts val="0"/>
              </a:spcBef>
              <a:spcAft>
                <a:spcPts val="0"/>
              </a:spcAft>
              <a:buClrTx/>
              <a:buSzTx/>
              <a:buFontTx/>
              <a:buNone/>
              <a:tabLst/>
              <a:defRPr/>
            </a:pPr>
            <a:endParaRPr lang="en-US" altLang="de-DE" sz="18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lvl="1" algn="r">
              <a:defRPr/>
            </a:pPr>
            <a:r>
              <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Coping with uncertainties for improved modelling</a:t>
            </a:r>
            <a:r>
              <a:rPr lang="en-US" altLang="es-ES" sz="18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 </a:t>
            </a:r>
            <a:r>
              <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and decision making in nuclear emergencies</a:t>
            </a:r>
          </a:p>
          <a:p>
            <a:pPr lvl="1" algn="r">
              <a:defRPr/>
            </a:pPr>
            <a:r>
              <a:rPr lang="en-US" altLang="es-ES" sz="135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2 - 5 December 2019. Bratislava, Slovakia</a:t>
            </a:r>
            <a:endPar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p:txBody>
      </p:sp>
    </p:spTree>
    <p:extLst>
      <p:ext uri="{BB962C8B-B14F-4D97-AF65-F5344CB8AC3E}">
        <p14:creationId xmlns:p14="http://schemas.microsoft.com/office/powerpoint/2010/main" val="2728558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1797988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6036" y="765776"/>
            <a:ext cx="3008160" cy="1063548"/>
          </a:xfrm>
        </p:spPr>
        <p:txBody>
          <a:bodyPr anchor="b"/>
          <a:lstStyle>
            <a:lvl1pPr algn="l">
              <a:defRPr sz="1350" b="1"/>
            </a:lvl1pPr>
          </a:lstStyle>
          <a:p>
            <a:r>
              <a:rPr lang="es-ES" smtClean="0"/>
              <a:t>Haga clic para modificar el estilo de título del patrón</a:t>
            </a:r>
            <a:endParaRPr lang="en-GB" dirty="0"/>
          </a:p>
        </p:txBody>
      </p:sp>
      <p:sp>
        <p:nvSpPr>
          <p:cNvPr id="3" name="Inhaltsplatzhalter 2"/>
          <p:cNvSpPr>
            <a:spLocks noGrp="1"/>
          </p:cNvSpPr>
          <p:nvPr>
            <p:ph idx="1"/>
          </p:nvPr>
        </p:nvSpPr>
        <p:spPr>
          <a:xfrm>
            <a:off x="3353637" y="765776"/>
            <a:ext cx="5112000" cy="5468063"/>
          </a:xfrm>
        </p:spPr>
        <p:txBody>
          <a:bodyPr/>
          <a:lstStyle>
            <a:lvl1pPr>
              <a:defRPr sz="2175"/>
            </a:lvl1pPr>
            <a:lvl2pPr>
              <a:defRPr sz="1875"/>
            </a:lvl2pPr>
            <a:lvl3pPr>
              <a:defRPr sz="1650"/>
            </a:lvl3pPr>
            <a:lvl4pPr>
              <a:defRPr sz="1350"/>
            </a:lvl4pPr>
            <a:lvl5pPr>
              <a:defRPr sz="1350"/>
            </a:lvl5pPr>
            <a:lvl6pPr>
              <a:defRPr sz="1350"/>
            </a:lvl6pPr>
            <a:lvl7pPr>
              <a:defRPr sz="1350"/>
            </a:lvl7pPr>
            <a:lvl8pPr>
              <a:defRPr sz="1350"/>
            </a:lvl8pPr>
            <a:lvl9pPr>
              <a:defRPr sz="135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Textplatzhalter 3"/>
          <p:cNvSpPr>
            <a:spLocks noGrp="1"/>
          </p:cNvSpPr>
          <p:nvPr>
            <p:ph type="body" sz="half" idx="2"/>
          </p:nvPr>
        </p:nvSpPr>
        <p:spPr>
          <a:xfrm>
            <a:off x="236036" y="1923683"/>
            <a:ext cx="3008160" cy="4310161"/>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smtClean="0"/>
              <a:t>Editar el estilo de texto del patrón</a:t>
            </a:r>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271624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801" y="4617126"/>
            <a:ext cx="5486400" cy="567420"/>
          </a:xfrm>
        </p:spPr>
        <p:txBody>
          <a:bodyPr anchor="b"/>
          <a:lstStyle>
            <a:lvl1pPr algn="l">
              <a:defRPr sz="1350" b="1"/>
            </a:lvl1pPr>
          </a:lstStyle>
          <a:p>
            <a:r>
              <a:rPr lang="es-ES" smtClean="0"/>
              <a:t>Haga clic para modificar el estilo de título del patrón</a:t>
            </a:r>
            <a:endParaRPr lang="en-GB"/>
          </a:p>
        </p:txBody>
      </p:sp>
      <p:sp>
        <p:nvSpPr>
          <p:cNvPr id="3" name="Bildplatzhalter 2"/>
          <p:cNvSpPr>
            <a:spLocks noGrp="1"/>
          </p:cNvSpPr>
          <p:nvPr>
            <p:ph type="pic" idx="1"/>
          </p:nvPr>
        </p:nvSpPr>
        <p:spPr>
          <a:xfrm>
            <a:off x="1792801" y="690644"/>
            <a:ext cx="5486400" cy="3888956"/>
          </a:xfrm>
        </p:spPr>
        <p:txBody>
          <a:bodyPr/>
          <a:lstStyle>
            <a:lvl1pPr marL="0" indent="0">
              <a:buNone/>
              <a:defRPr sz="2175"/>
            </a:lvl1pPr>
            <a:lvl2pPr marL="311037" indent="0">
              <a:buNone/>
              <a:defRPr sz="1875"/>
            </a:lvl2pPr>
            <a:lvl3pPr marL="622073" indent="0">
              <a:buNone/>
              <a:defRPr sz="1650"/>
            </a:lvl3pPr>
            <a:lvl4pPr marL="933111" indent="0">
              <a:buNone/>
              <a:defRPr sz="1350"/>
            </a:lvl4pPr>
            <a:lvl5pPr marL="1244147" indent="0">
              <a:buNone/>
              <a:defRPr sz="1350"/>
            </a:lvl5pPr>
            <a:lvl6pPr marL="1555184" indent="0">
              <a:buNone/>
              <a:defRPr sz="1350"/>
            </a:lvl6pPr>
            <a:lvl7pPr marL="1866221" indent="0">
              <a:buNone/>
              <a:defRPr sz="1350"/>
            </a:lvl7pPr>
            <a:lvl8pPr marL="2177258" indent="0">
              <a:buNone/>
              <a:defRPr sz="1350"/>
            </a:lvl8pPr>
            <a:lvl9pPr marL="2488295" indent="0">
              <a:buNone/>
              <a:defRPr sz="1350"/>
            </a:lvl9pPr>
          </a:lstStyle>
          <a:p>
            <a:pPr lvl="0"/>
            <a:r>
              <a:rPr lang="es-ES" noProof="0" smtClean="0"/>
              <a:t>Haga clic en el icono para agregar una imagen</a:t>
            </a:r>
            <a:endParaRPr lang="en-GB" noProof="0" smtClean="0"/>
          </a:p>
        </p:txBody>
      </p:sp>
      <p:sp>
        <p:nvSpPr>
          <p:cNvPr id="4" name="Textplatzhalter 3"/>
          <p:cNvSpPr>
            <a:spLocks noGrp="1"/>
          </p:cNvSpPr>
          <p:nvPr>
            <p:ph type="body" sz="half" idx="2"/>
          </p:nvPr>
        </p:nvSpPr>
        <p:spPr>
          <a:xfrm>
            <a:off x="1792801" y="5259598"/>
            <a:ext cx="5486400" cy="805044"/>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smtClean="0"/>
              <a:t>Editar el estilo de texto del patrón</a:t>
            </a:r>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35782396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1007401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276769" y="739563"/>
            <a:ext cx="2056320" cy="5471135"/>
          </a:xfrm>
        </p:spPr>
        <p:txBody>
          <a:bodyPr vert="eaVert"/>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a:xfrm>
            <a:off x="157676" y="739563"/>
            <a:ext cx="6032160" cy="5471135"/>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13802697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30116088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6529491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1820614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4776439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3765652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Contraportada_2">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1674000" y="4297272"/>
            <a:ext cx="5796000" cy="576000"/>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nchor="ctr" anchorCtr="0"/>
          <a:lstStyle>
            <a:lvl1pPr marL="0" indent="0" algn="ctr">
              <a:buFontTx/>
              <a:buNone/>
              <a:defRPr lang="en-GB" altLang="es-ES" sz="1500" b="0" noProof="0" dirty="0" smtClean="0">
                <a:solidFill>
                  <a:srgbClr val="2E74B5"/>
                </a:solidFill>
                <a:latin typeface="Arial" panose="020B0604020202020204" pitchFamily="34" charset="0"/>
                <a:ea typeface="+mn-ea"/>
                <a:cs typeface="Arial" panose="020B0604020202020204" pitchFamily="34" charset="0"/>
              </a:defRPr>
            </a:lvl1pPr>
          </a:lstStyle>
          <a:p>
            <a:pPr marL="0" lvl="0" indent="0" algn="ctr" defTabSz="244078" rtl="0" eaLnBrk="1" fontAlgn="base" hangingPunct="1">
              <a:lnSpc>
                <a:spcPct val="93000"/>
              </a:lnSpc>
              <a:spcBef>
                <a:spcPct val="0"/>
              </a:spcBef>
              <a:spcAft>
                <a:spcPts val="970"/>
              </a:spcAft>
              <a:buClr>
                <a:srgbClr val="000000"/>
              </a:buClr>
              <a:buSzPct val="100000"/>
              <a:buFontTx/>
              <a:buNone/>
            </a:pPr>
            <a:r>
              <a:rPr lang="es-ES" altLang="es-ES" noProof="0" smtClean="0"/>
              <a:t>Haga clic para editar el estilo de subtítulo del patrón</a:t>
            </a:r>
            <a:endParaRPr lang="en-GB" altLang="es-ES" noProof="0" dirty="0" smtClean="0"/>
          </a:p>
        </p:txBody>
      </p:sp>
      <p:sp>
        <p:nvSpPr>
          <p:cNvPr id="6152" name="Rectangle 7"/>
          <p:cNvSpPr>
            <a:spLocks noGrp="1" noChangeArrowheads="1"/>
          </p:cNvSpPr>
          <p:nvPr>
            <p:ph type="ctrTitle" hasCustomPrompt="1"/>
          </p:nvPr>
        </p:nvSpPr>
        <p:spPr>
          <a:xfrm>
            <a:off x="700200" y="2216099"/>
            <a:ext cx="7743600" cy="651600"/>
          </a:xfrm>
          <a:noFill/>
          <a:effectLst/>
        </p:spPr>
        <p:txBody>
          <a:bodyPr lIns="0"/>
          <a:lstStyle>
            <a:lvl1pPr algn="ctr">
              <a:defRPr sz="1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smtClean="0"/>
              <a:t>Haga clic para modificar el título</a:t>
            </a:r>
          </a:p>
        </p:txBody>
      </p:sp>
      <p:grpSp>
        <p:nvGrpSpPr>
          <p:cNvPr id="4" name="3 Grupo"/>
          <p:cNvGrpSpPr/>
          <p:nvPr userDrawn="1"/>
        </p:nvGrpSpPr>
        <p:grpSpPr>
          <a:xfrm>
            <a:off x="116876" y="6441781"/>
            <a:ext cx="6976448" cy="375829"/>
            <a:chOff x="155834" y="6400837"/>
            <a:chExt cx="9301931" cy="375829"/>
          </a:xfrm>
        </p:grpSpPr>
        <p:pic>
          <p:nvPicPr>
            <p:cNvPr id="12" name="Grafik 5"/>
            <p:cNvPicPr>
              <a:picLocks noChangeAspect="1"/>
            </p:cNvPicPr>
            <p:nvPr userDrawn="1"/>
          </p:nvPicPr>
          <p:blipFill>
            <a:blip r:embed="rId3" cstate="print"/>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smtClean="0">
                  <a:solidFill>
                    <a:prstClr val="black"/>
                  </a:solidFill>
                  <a:latin typeface="Interstate-Regular" panose="02000603020000020004" pitchFamily="2" charset="0"/>
                </a:rPr>
                <a:t>This project has received funding from the </a:t>
              </a:r>
              <a:r>
                <a:rPr lang="en-GB" sz="825" dirty="0" err="1" smtClean="0">
                  <a:solidFill>
                    <a:prstClr val="black"/>
                  </a:solidFill>
                  <a:latin typeface="Interstate-Regular" panose="02000603020000020004" pitchFamily="2" charset="0"/>
                </a:rPr>
                <a:t>Euratom</a:t>
              </a:r>
              <a:r>
                <a:rPr lang="en-GB" sz="825" dirty="0" smtClean="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683342" y="164021"/>
            <a:ext cx="2113613" cy="671285"/>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7421199" y="999327"/>
            <a:ext cx="140491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1 Imagen"/>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5445364" y="5605200"/>
            <a:ext cx="3557016" cy="658368"/>
          </a:xfrm>
          <a:prstGeom prst="rect">
            <a:avLst/>
          </a:prstGeom>
        </p:spPr>
      </p:pic>
      <p:sp>
        <p:nvSpPr>
          <p:cNvPr id="18" name="Rectangle 7"/>
          <p:cNvSpPr txBox="1">
            <a:spLocks noChangeArrowheads="1"/>
          </p:cNvSpPr>
          <p:nvPr userDrawn="1"/>
        </p:nvSpPr>
        <p:spPr bwMode="auto">
          <a:xfrm>
            <a:off x="1420200" y="2958176"/>
            <a:ext cx="6303600" cy="975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8000" rIns="0" bIns="0" numCol="1" anchor="ctr" anchorCtr="0" compatLnSpc="1">
            <a:prstTxWarp prst="textNoShape">
              <a:avLst/>
            </a:prstTxWarp>
          </a:bodyPr>
          <a:lstStyle>
            <a:lvl1pPr algn="ctr" defTabSz="244078" rtl="0" eaLnBrk="1" fontAlgn="base" hangingPunct="1">
              <a:lnSpc>
                <a:spcPct val="93000"/>
              </a:lnSpc>
              <a:spcBef>
                <a:spcPct val="0"/>
              </a:spcBef>
              <a:spcAft>
                <a:spcPct val="0"/>
              </a:spcAft>
              <a:buClr>
                <a:srgbClr val="000000"/>
              </a:buClr>
              <a:buSzPct val="100000"/>
              <a:buFont typeface="Times New Roman" pitchFamily="18" charset="0"/>
              <a:defRPr lang="en-GB" altLang="es-ES" sz="2800" b="1" baseline="0" noProof="0" dirty="0" err="1" smtClean="0">
                <a:solidFill>
                  <a:schemeClr val="tx1"/>
                </a:solidFill>
                <a:effectLst/>
                <a:latin typeface="Arial" panose="020B0604020202020204" pitchFamily="34" charset="0"/>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a:lstStyle>
          <a:p>
            <a:r>
              <a:rPr lang="en-US" kern="0" dirty="0" smtClean="0">
                <a:solidFill>
                  <a:schemeClr val="bg1">
                    <a:lumMod val="95000"/>
                  </a:schemeClr>
                </a:solidFill>
              </a:rPr>
              <a:t>Thank you for your attention!</a:t>
            </a:r>
            <a:r>
              <a:rPr lang="en-US" kern="0" dirty="0" smtClean="0"/>
              <a:t>	</a:t>
            </a:r>
            <a:endParaRPr lang="en-US" kern="0" dirty="0"/>
          </a:p>
        </p:txBody>
      </p:sp>
    </p:spTree>
    <p:extLst>
      <p:ext uri="{BB962C8B-B14F-4D97-AF65-F5344CB8AC3E}">
        <p14:creationId xmlns:p14="http://schemas.microsoft.com/office/powerpoint/2010/main" val="4218386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8877428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1972761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2932164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42649076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22809039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0B0EF912-11B4-4D92-970C-8441860F454F}"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29B2A2D-861B-4353-B308-22738543C17D}" type="slidenum">
              <a:rPr lang="es-ES" smtClean="0"/>
              <a:pPr/>
              <a:t>‹Nº›</a:t>
            </a:fld>
            <a:endParaRPr lang="es-ES"/>
          </a:p>
        </p:txBody>
      </p:sp>
    </p:spTree>
    <p:extLst>
      <p:ext uri="{BB962C8B-B14F-4D97-AF65-F5344CB8AC3E}">
        <p14:creationId xmlns:p14="http://schemas.microsoft.com/office/powerpoint/2010/main" val="2291682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1370130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10816812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3352912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2495864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secundario">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5" name="Rectangle 5"/>
          <p:cNvSpPr>
            <a:spLocks noGrp="1" noChangeArrowheads="1"/>
          </p:cNvSpPr>
          <p:nvPr>
            <p:ph type="subTitle" idx="1"/>
          </p:nvPr>
        </p:nvSpPr>
        <p:spPr>
          <a:xfrm>
            <a:off x="2094750" y="4715055"/>
            <a:ext cx="4954500" cy="868412"/>
          </a:xfrm>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500" b="0" smtClean="0">
                <a:solidFill>
                  <a:srgbClr val="2E74B5"/>
                </a:solidFill>
                <a:latin typeface="Arial" panose="020B0604020202020204" pitchFamily="34" charset="0"/>
                <a:cs typeface="Arial" panose="020B0604020202020204" pitchFamily="34" charset="0"/>
              </a:defRPr>
            </a:lvl1pPr>
          </a:lstStyle>
          <a:p>
            <a:pPr lvl="0"/>
            <a:r>
              <a:rPr lang="es-ES" altLang="es-ES" noProof="0" smtClean="0"/>
              <a:t>Haga clic para editar el estilo de subtítulo del patrón</a:t>
            </a:r>
            <a:endParaRPr lang="en-GB" altLang="es-ES" noProof="0" dirty="0" smtClean="0"/>
          </a:p>
        </p:txBody>
      </p:sp>
      <p:sp>
        <p:nvSpPr>
          <p:cNvPr id="6" name="Rectangle 7"/>
          <p:cNvSpPr>
            <a:spLocks noGrp="1" noChangeArrowheads="1"/>
          </p:cNvSpPr>
          <p:nvPr>
            <p:ph type="ctrTitle" hasCustomPrompt="1"/>
          </p:nvPr>
        </p:nvSpPr>
        <p:spPr>
          <a:xfrm>
            <a:off x="1238850" y="2466985"/>
            <a:ext cx="6666300" cy="1952845"/>
          </a:xfrm>
          <a:effectLst/>
        </p:spPr>
        <p:txBody>
          <a:bodyPr/>
          <a:lstStyle>
            <a:lvl1pPr algn="ctr">
              <a:defRPr lang="en-GB" altLang="es-ES" sz="2700" b="0" baseline="0" noProof="0" dirty="0" err="1" smtClean="0">
                <a:solidFill>
                  <a:schemeClr val="tx1"/>
                </a:solidFill>
                <a:effectLst/>
                <a:latin typeface="Arial" panose="020B0604020202020204" pitchFamily="34" charset="0"/>
                <a:ea typeface="+mj-ea"/>
                <a:cs typeface="Arial" panose="020B0604020202020204" pitchFamily="34" charset="0"/>
              </a:defRPr>
            </a:lvl1pPr>
          </a:lstStyle>
          <a:p>
            <a:pPr lvl="0"/>
            <a:r>
              <a:rPr lang="en-GB" altLang="es-ES" noProof="0" dirty="0" err="1" smtClean="0"/>
              <a:t>Haga</a:t>
            </a:r>
            <a:r>
              <a:rPr lang="en-GB" altLang="es-ES" noProof="0" dirty="0" smtClean="0"/>
              <a:t> </a:t>
            </a:r>
            <a:r>
              <a:rPr lang="en-GB" altLang="es-ES" noProof="0" dirty="0" err="1" smtClean="0"/>
              <a:t>clic</a:t>
            </a:r>
            <a:r>
              <a:rPr lang="en-GB" altLang="es-ES" noProof="0" dirty="0" smtClean="0"/>
              <a:t> para </a:t>
            </a:r>
            <a:r>
              <a:rPr lang="en-GB" altLang="es-ES" noProof="0" dirty="0" err="1" smtClean="0"/>
              <a:t>cambiar</a:t>
            </a:r>
            <a:r>
              <a:rPr lang="en-GB" altLang="es-ES" noProof="0" dirty="0" smtClean="0"/>
              <a:t> el </a:t>
            </a:r>
            <a:r>
              <a:rPr lang="en-GB" altLang="es-ES" noProof="0" dirty="0" err="1" smtClean="0"/>
              <a:t>estilo</a:t>
            </a:r>
            <a:r>
              <a:rPr lang="en-GB" altLang="es-ES" noProof="0" dirty="0" smtClean="0"/>
              <a:t> de </a:t>
            </a:r>
            <a:r>
              <a:rPr lang="en-GB" altLang="es-ES" noProof="0" dirty="0" err="1" smtClean="0"/>
              <a:t>título</a:t>
            </a:r>
            <a:r>
              <a:rPr lang="en-GB" altLang="es-ES" noProof="0" dirty="0" smtClean="0"/>
              <a:t>	</a:t>
            </a:r>
          </a:p>
        </p:txBody>
      </p:sp>
    </p:spTree>
    <p:extLst>
      <p:ext uri="{BB962C8B-B14F-4D97-AF65-F5344CB8AC3E}">
        <p14:creationId xmlns:p14="http://schemas.microsoft.com/office/powerpoint/2010/main" val="36920866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22289529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423180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11963095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10989602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2894461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5943755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1C8FD5D2-E228-4E58-92C9-DC694904DC98}" type="datetimeFigureOut">
              <a:rPr lang="es-ES" smtClean="0"/>
              <a:pPr/>
              <a:t>03/12/2019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5D0546BE-4D5A-467F-A770-E56C7D3B76CB}" type="slidenum">
              <a:rPr lang="es-ES" smtClean="0"/>
              <a:pPr/>
              <a:t>‹Nº›</a:t>
            </a:fld>
            <a:endParaRPr lang="es-ES"/>
          </a:p>
        </p:txBody>
      </p:sp>
    </p:spTree>
    <p:extLst>
      <p:ext uri="{BB962C8B-B14F-4D97-AF65-F5344CB8AC3E}">
        <p14:creationId xmlns:p14="http://schemas.microsoft.com/office/powerpoint/2010/main" val="3046608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ulo +En Blanc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tx1"/>
                </a:solidFill>
              </a:defRPr>
            </a:lvl1pPr>
          </a:lstStyle>
          <a:p>
            <a:r>
              <a:rPr lang="es-ES" noProof="0" smtClean="0"/>
              <a:t>Haga clic para modificar el estilo de título del patrón</a:t>
            </a:r>
            <a:endParaRPr lang="en-GB" noProof="0"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3874161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38850" y="2129992"/>
            <a:ext cx="6666300" cy="2771767"/>
          </a:xfrm>
        </p:spPr>
        <p:txBody>
          <a:bodyPr/>
          <a:lstStyle>
            <a:lvl1pPr algn="ctr">
              <a:defRPr sz="2475" b="0">
                <a:solidFill>
                  <a:schemeClr val="tx1"/>
                </a:solidFill>
                <a:latin typeface="Arial" panose="020B0604020202020204" pitchFamily="34" charset="0"/>
                <a:cs typeface="Arial" panose="020B0604020202020204" pitchFamily="34" charset="0"/>
              </a:defRPr>
            </a:lvl1pPr>
          </a:lstStyle>
          <a:p>
            <a:r>
              <a:rPr lang="es-ES" noProof="0" smtClean="0"/>
              <a:t>Haga clic para modificar el estilo de título del patrón</a:t>
            </a:r>
            <a:endParaRPr lang="en-GB" noProof="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286917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ulo y texto">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tx1"/>
                </a:solidFill>
              </a:defRPr>
            </a:lvl1pPr>
          </a:lstStyle>
          <a:p>
            <a:r>
              <a:rPr lang="en-US" noProof="0" dirty="0" smtClean="0"/>
              <a:t>Click to edit the title text format</a:t>
            </a:r>
            <a:endParaRPr lang="en-GB" noProof="0" dirty="0"/>
          </a:p>
        </p:txBody>
      </p:sp>
      <p:sp>
        <p:nvSpPr>
          <p:cNvPr id="3" name="Inhaltsplatzhalter 2"/>
          <p:cNvSpPr>
            <a:spLocks noGrp="1"/>
          </p:cNvSpPr>
          <p:nvPr>
            <p:ph idx="1" hasCustomPrompt="1"/>
          </p:nvPr>
        </p:nvSpPr>
        <p:spPr>
          <a:xfrm>
            <a:off x="262656" y="1223488"/>
            <a:ext cx="8685616" cy="5078701"/>
          </a:xfrm>
        </p:spPr>
        <p:txBody>
          <a:bodyPr/>
          <a:lstStyle>
            <a:lvl1pPr>
              <a:defRPr sz="1800">
                <a:solidFill>
                  <a:schemeClr val="tx1"/>
                </a:solidFill>
              </a:defRPr>
            </a:lvl1pPr>
            <a:lvl2pPr marL="505436" indent="-194399">
              <a:buFontTx/>
              <a:buBlip>
                <a:blip r:embed="rId2"/>
              </a:buBlip>
              <a:defRPr sz="1650">
                <a:solidFill>
                  <a:schemeClr val="tx1"/>
                </a:solidFill>
              </a:defRPr>
            </a:lvl2pPr>
            <a:lvl3pPr>
              <a:defRPr sz="1500">
                <a:solidFill>
                  <a:schemeClr val="tx1"/>
                </a:solidFill>
              </a:defRPr>
            </a:lvl3pPr>
            <a:lvl4pPr>
              <a:defRPr sz="1350">
                <a:solidFill>
                  <a:schemeClr val="tx1"/>
                </a:solidFill>
              </a:defRPr>
            </a:lvl4pPr>
            <a:lvl5pPr>
              <a:defRPr>
                <a:solidFill>
                  <a:schemeClr val="tx1"/>
                </a:solidFill>
              </a:defRPr>
            </a:lvl5pPr>
          </a:lstStyle>
          <a:p>
            <a:pPr lvl="0"/>
            <a:r>
              <a:rPr lang="en-US" noProof="0" dirty="0" smtClean="0"/>
              <a:t>Click to edit the outline text format</a:t>
            </a:r>
          </a:p>
          <a:p>
            <a:pPr lvl="1"/>
            <a:r>
              <a:rPr lang="en-GB" noProof="0" dirty="0" smtClean="0"/>
              <a:t>Second Outline Level</a:t>
            </a:r>
          </a:p>
          <a:p>
            <a:pPr lvl="2"/>
            <a:r>
              <a:rPr lang="en-GB" noProof="0" dirty="0" smtClean="0"/>
              <a:t>Third Outline Level</a:t>
            </a:r>
          </a:p>
          <a:p>
            <a:pPr lvl="3"/>
            <a:r>
              <a:rPr lang="en-GB" noProof="0" dirty="0" smtClean="0"/>
              <a:t>Fourth Outline Level</a:t>
            </a:r>
          </a:p>
          <a:p>
            <a:pPr lvl="4"/>
            <a:r>
              <a:rPr lang="en-GB" noProof="0" dirty="0" smtClean="0"/>
              <a:t>Fifth Outline Level</a:t>
            </a:r>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10686637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880" y="4406871"/>
            <a:ext cx="7771680" cy="1362383"/>
          </a:xfrm>
        </p:spPr>
        <p:txBody>
          <a:bodyPr anchor="t"/>
          <a:lstStyle>
            <a:lvl1pPr algn="l">
              <a:defRPr sz="2700" b="1" cap="all">
                <a:solidFill>
                  <a:schemeClr val="tx1"/>
                </a:solidFill>
              </a:defRPr>
            </a:lvl1pPr>
          </a:lstStyle>
          <a:p>
            <a:r>
              <a:rPr lang="es-ES" smtClean="0"/>
              <a:t>Haga clic para modificar el estilo de título del patrón</a:t>
            </a:r>
            <a:endParaRPr lang="en-GB" dirty="0"/>
          </a:p>
        </p:txBody>
      </p:sp>
      <p:sp>
        <p:nvSpPr>
          <p:cNvPr id="3" name="Textplatzhalter 2"/>
          <p:cNvSpPr>
            <a:spLocks noGrp="1"/>
          </p:cNvSpPr>
          <p:nvPr>
            <p:ph type="body" idx="1"/>
          </p:nvPr>
        </p:nvSpPr>
        <p:spPr>
          <a:xfrm>
            <a:off x="722880" y="2906230"/>
            <a:ext cx="7771680" cy="1500639"/>
          </a:xfrm>
        </p:spPr>
        <p:txBody>
          <a:bodyPr anchor="b"/>
          <a:lstStyle>
            <a:lvl1pPr marL="0" indent="0">
              <a:buNone/>
              <a:defRPr sz="1350"/>
            </a:lvl1pPr>
            <a:lvl2pPr marL="311037" indent="0">
              <a:buNone/>
              <a:defRPr sz="1200"/>
            </a:lvl2pPr>
            <a:lvl3pPr marL="622073" indent="0">
              <a:buNone/>
              <a:defRPr sz="1125"/>
            </a:lvl3pPr>
            <a:lvl4pPr marL="933111" indent="0">
              <a:buNone/>
              <a:defRPr sz="975"/>
            </a:lvl4pPr>
            <a:lvl5pPr marL="1244147" indent="0">
              <a:buNone/>
              <a:defRPr sz="975"/>
            </a:lvl5pPr>
            <a:lvl6pPr marL="1555184" indent="0">
              <a:buNone/>
              <a:defRPr sz="975"/>
            </a:lvl6pPr>
            <a:lvl7pPr marL="1866221" indent="0">
              <a:buNone/>
              <a:defRPr sz="975"/>
            </a:lvl7pPr>
            <a:lvl8pPr marL="2177258" indent="0">
              <a:buNone/>
              <a:defRPr sz="975"/>
            </a:lvl8pPr>
            <a:lvl9pPr marL="2488295" indent="0">
              <a:buNone/>
              <a:defRPr sz="975"/>
            </a:lvl9pPr>
          </a:lstStyle>
          <a:p>
            <a:pPr lvl="0"/>
            <a:r>
              <a:rPr lang="es-ES" smtClean="0"/>
              <a:t>Editar el estilo de texto del patrón</a:t>
            </a:r>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300875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exto 2 Columna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tx1"/>
                </a:solidFill>
              </a:defRPr>
            </a:lvl1pPr>
          </a:lstStyle>
          <a:p>
            <a:r>
              <a:rPr lang="es-ES" smtClean="0"/>
              <a:t>Haga clic para modificar el estilo de título del patrón</a:t>
            </a:r>
            <a:endParaRPr lang="en-GB" dirty="0"/>
          </a:p>
        </p:txBody>
      </p:sp>
      <p:sp>
        <p:nvSpPr>
          <p:cNvPr id="3" name="Inhaltsplatzhalter 2"/>
          <p:cNvSpPr>
            <a:spLocks noGrp="1"/>
          </p:cNvSpPr>
          <p:nvPr>
            <p:ph sz="half" idx="1"/>
          </p:nvPr>
        </p:nvSpPr>
        <p:spPr>
          <a:xfrm>
            <a:off x="456480" y="1511629"/>
            <a:ext cx="4043520" cy="4524955"/>
          </a:xfrm>
        </p:spPr>
        <p:txBody>
          <a:bodyPr/>
          <a:lstStyle>
            <a:lvl1pPr>
              <a:defRPr sz="165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Inhaltsplatzhalter 3"/>
          <p:cNvSpPr>
            <a:spLocks noGrp="1"/>
          </p:cNvSpPr>
          <p:nvPr>
            <p:ph sz="half" idx="2"/>
          </p:nvPr>
        </p:nvSpPr>
        <p:spPr>
          <a:xfrm>
            <a:off x="4638241" y="1511629"/>
            <a:ext cx="4044960" cy="4524955"/>
          </a:xfrm>
        </p:spPr>
        <p:txBody>
          <a:bodyPr/>
          <a:lstStyle>
            <a:lvl1pPr>
              <a:defRPr sz="1650"/>
            </a:lvl1pPr>
            <a:lvl2pPr>
              <a:defRPr sz="135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5" name="4 Marcador de número de diapositiva"/>
          <p:cNvSpPr>
            <a:spLocks noGrp="1"/>
          </p:cNvSpPr>
          <p:nvPr>
            <p:ph type="sldNum" sz="quarter" idx="10"/>
          </p:nvPr>
        </p:nvSpPr>
        <p:spPr>
          <a:xfrm>
            <a:off x="8518359" y="6525108"/>
            <a:ext cx="361591" cy="227890"/>
          </a:xfrm>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06416549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Texto 2 Columnas y titulos">
    <p:spTree>
      <p:nvGrpSpPr>
        <p:cNvPr id="1" name=""/>
        <p:cNvGrpSpPr/>
        <p:nvPr/>
      </p:nvGrpSpPr>
      <p:grpSpPr>
        <a:xfrm>
          <a:off x="0" y="0"/>
          <a:ext cx="0" cy="0"/>
          <a:chOff x="0" y="0"/>
          <a:chExt cx="0" cy="0"/>
        </a:xfrm>
      </p:grpSpPr>
      <p:sp>
        <p:nvSpPr>
          <p:cNvPr id="2" name="Titel 1"/>
          <p:cNvSpPr>
            <a:spLocks noGrp="1"/>
          </p:cNvSpPr>
          <p:nvPr>
            <p:ph type="title"/>
          </p:nvPr>
        </p:nvSpPr>
        <p:spPr>
          <a:xfrm>
            <a:off x="300665" y="206063"/>
            <a:ext cx="6413679" cy="876569"/>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lvl1pPr>
              <a:defRPr lang="en-GB">
                <a:solidFill>
                  <a:schemeClr val="tx1"/>
                </a:solidFill>
              </a:defRPr>
            </a:lvl1pPr>
          </a:lstStyle>
          <a:p>
            <a:pPr lvl="0"/>
            <a:r>
              <a:rPr lang="es-ES" smtClean="0"/>
              <a:t>Haga clic para modificar el estilo de título del patrón</a:t>
            </a:r>
            <a:endParaRPr lang="en-GB" dirty="0"/>
          </a:p>
        </p:txBody>
      </p:sp>
      <p:sp>
        <p:nvSpPr>
          <p:cNvPr id="3" name="Textplatzhalter 2"/>
          <p:cNvSpPr>
            <a:spLocks noGrp="1"/>
          </p:cNvSpPr>
          <p:nvPr>
            <p:ph type="body" idx="1"/>
          </p:nvPr>
        </p:nvSpPr>
        <p:spPr>
          <a:xfrm>
            <a:off x="304129" y="1237878"/>
            <a:ext cx="4206816"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smtClean="0"/>
              <a:t>Editar el estilo de texto del patrón</a:t>
            </a:r>
          </a:p>
        </p:txBody>
      </p:sp>
      <p:sp>
        <p:nvSpPr>
          <p:cNvPr id="4" name="Inhaltsplatzhalter 3"/>
          <p:cNvSpPr>
            <a:spLocks noGrp="1"/>
          </p:cNvSpPr>
          <p:nvPr>
            <p:ph sz="half" idx="2"/>
          </p:nvPr>
        </p:nvSpPr>
        <p:spPr>
          <a:xfrm>
            <a:off x="317953" y="2018724"/>
            <a:ext cx="4179168" cy="4274501"/>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5" name="Textplatzhalter 4"/>
          <p:cNvSpPr>
            <a:spLocks noGrp="1"/>
          </p:cNvSpPr>
          <p:nvPr>
            <p:ph type="body" sz="quarter" idx="3"/>
          </p:nvPr>
        </p:nvSpPr>
        <p:spPr>
          <a:xfrm>
            <a:off x="4617792" y="1224051"/>
            <a:ext cx="4229568"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smtClean="0"/>
              <a:t>Editar el estilo de texto del patrón</a:t>
            </a:r>
          </a:p>
        </p:txBody>
      </p:sp>
      <p:sp>
        <p:nvSpPr>
          <p:cNvPr id="6" name="Inhaltsplatzhalter 5"/>
          <p:cNvSpPr>
            <a:spLocks noGrp="1"/>
          </p:cNvSpPr>
          <p:nvPr>
            <p:ph sz="quarter" idx="4"/>
          </p:nvPr>
        </p:nvSpPr>
        <p:spPr>
          <a:xfrm>
            <a:off x="4645440" y="2046374"/>
            <a:ext cx="4201920" cy="4246850"/>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8" name="7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2969976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6" name="Picture 9" descr="II_rahmen_neu_folge"/>
          <p:cNvPicPr>
            <a:picLocks noChangeAspect="1" noChangeArrowheads="1"/>
          </p:cNvPicPr>
          <p:nvPr userDrawn="1"/>
        </p:nvPicPr>
        <p:blipFill>
          <a:blip r:embed="rId16" cstate="print">
            <a:extLst>
              <a:ext uri="{28A0092B-C50C-407E-A947-70E740481C1C}">
                <a14:useLocalDpi xmlns:a14="http://schemas.microsoft.com/office/drawing/2010/main"/>
              </a:ext>
            </a:extLst>
          </a:blip>
          <a:srcRect/>
          <a:stretch>
            <a:fillRect/>
          </a:stretch>
        </p:blipFill>
        <p:spPr bwMode="auto">
          <a:xfrm>
            <a:off x="-2828"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5"/>
          <p:cNvSpPr>
            <a:spLocks noGrp="1" noChangeArrowheads="1"/>
          </p:cNvSpPr>
          <p:nvPr>
            <p:ph type="body" idx="1"/>
          </p:nvPr>
        </p:nvSpPr>
        <p:spPr bwMode="auto">
          <a:xfrm>
            <a:off x="248833" y="1268047"/>
            <a:ext cx="8634528" cy="501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p>
            <a:pPr lvl="0"/>
            <a:r>
              <a:rPr lang="en-GB" altLang="es-ES" dirty="0" smtClean="0"/>
              <a:t>Click to edit the outline text format</a:t>
            </a:r>
          </a:p>
          <a:p>
            <a:pPr lvl="1"/>
            <a:r>
              <a:rPr lang="en-GB" altLang="es-ES" dirty="0" smtClean="0"/>
              <a:t>Second Outline Level</a:t>
            </a:r>
          </a:p>
          <a:p>
            <a:pPr lvl="2"/>
            <a:r>
              <a:rPr lang="en-GB" altLang="es-ES" dirty="0" smtClean="0"/>
              <a:t>Third Outline Level</a:t>
            </a:r>
          </a:p>
          <a:p>
            <a:pPr lvl="3"/>
            <a:r>
              <a:rPr lang="en-GB" altLang="es-ES" dirty="0" smtClean="0"/>
              <a:t>Fourth Outline Level</a:t>
            </a:r>
          </a:p>
          <a:p>
            <a:pPr lvl="4"/>
            <a:r>
              <a:rPr lang="en-GB" altLang="es-ES" dirty="0" smtClean="0"/>
              <a:t>Fifth Outline Level</a:t>
            </a:r>
          </a:p>
          <a:p>
            <a:pPr lvl="4"/>
            <a:r>
              <a:rPr lang="en-GB" altLang="es-ES" dirty="0" smtClean="0"/>
              <a:t>Sixth Outline Level</a:t>
            </a:r>
          </a:p>
          <a:p>
            <a:pPr lvl="4"/>
            <a:r>
              <a:rPr lang="en-GB" altLang="es-ES" dirty="0" smtClean="0"/>
              <a:t>Seventh Outline Level</a:t>
            </a:r>
          </a:p>
          <a:p>
            <a:pPr lvl="4"/>
            <a:r>
              <a:rPr lang="en-GB" altLang="es-ES" dirty="0" smtClean="0"/>
              <a:t>Eighth Outline Level</a:t>
            </a:r>
          </a:p>
          <a:p>
            <a:pPr lvl="4"/>
            <a:r>
              <a:rPr lang="en-GB" altLang="es-ES" dirty="0" smtClean="0"/>
              <a:t>Ninth Outline Level</a:t>
            </a:r>
          </a:p>
        </p:txBody>
      </p:sp>
      <p:sp>
        <p:nvSpPr>
          <p:cNvPr id="1032" name="Rectangle 7"/>
          <p:cNvSpPr>
            <a:spLocks noGrp="1" noChangeArrowheads="1"/>
          </p:cNvSpPr>
          <p:nvPr>
            <p:ph type="title"/>
          </p:nvPr>
        </p:nvSpPr>
        <p:spPr bwMode="auto">
          <a:xfrm>
            <a:off x="258546" y="232641"/>
            <a:ext cx="6238406" cy="8488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p>
            <a:pPr lvl="0"/>
            <a:r>
              <a:rPr lang="en-GB" altLang="es-ES" dirty="0" smtClean="0"/>
              <a:t>Click to edit the title text format</a:t>
            </a:r>
          </a:p>
        </p:txBody>
      </p:sp>
      <p:sp>
        <p:nvSpPr>
          <p:cNvPr id="1031"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2" name="1 Marcador de número de diapositiva"/>
          <p:cNvSpPr>
            <a:spLocks noGrp="1"/>
          </p:cNvSpPr>
          <p:nvPr>
            <p:ph type="sldNum" sz="quarter" idx="4"/>
          </p:nvPr>
        </p:nvSpPr>
        <p:spPr>
          <a:xfrm>
            <a:off x="8518359" y="6528956"/>
            <a:ext cx="361591" cy="227890"/>
          </a:xfrm>
          <a:prstGeom prst="rect">
            <a:avLst/>
          </a:prstGeom>
        </p:spPr>
        <p:txBody>
          <a:bodyPr vert="horz" lIns="91440" tIns="45720" rIns="91440" bIns="45720" rtlCol="0" anchor="ctr"/>
          <a:lstStyle>
            <a:lvl1pPr algn="r">
              <a:defRPr sz="900">
                <a:solidFill>
                  <a:schemeClr val="tx2"/>
                </a:solidFill>
              </a:defRPr>
            </a:lvl1p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pPr defTabSz="244084" eaLnBrk="0" fontAlgn="base" hangingPunct="0">
                <a:lnSpc>
                  <a:spcPct val="93000"/>
                </a:lnSpc>
                <a:spcBef>
                  <a:spcPct val="0"/>
                </a:spcBef>
                <a:spcAft>
                  <a:spcPct val="0"/>
                </a:spcAft>
                <a:buClr>
                  <a:srgbClr val="000000"/>
                </a:buClr>
                <a:buSzPct val="100000"/>
              </a:pPr>
              <a:t>‹Nº›</a:t>
            </a:fld>
            <a:endParaRPr lang="es-ES" b="1" dirty="0"/>
          </a:p>
        </p:txBody>
      </p:sp>
      <p:grpSp>
        <p:nvGrpSpPr>
          <p:cNvPr id="17" name="Gruppieren 11"/>
          <p:cNvGrpSpPr/>
          <p:nvPr userDrawn="1"/>
        </p:nvGrpSpPr>
        <p:grpSpPr>
          <a:xfrm>
            <a:off x="103427" y="6480091"/>
            <a:ext cx="5564262" cy="301966"/>
            <a:chOff x="116870" y="6554993"/>
            <a:chExt cx="5091962" cy="301964"/>
          </a:xfrm>
        </p:grpSpPr>
        <p:pic>
          <p:nvPicPr>
            <p:cNvPr id="18" name="Grafik 12"/>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116870" y="6554993"/>
              <a:ext cx="319021" cy="301964"/>
            </a:xfrm>
            <a:prstGeom prst="rect">
              <a:avLst/>
            </a:prstGeom>
          </p:spPr>
        </p:pic>
        <p:sp>
          <p:nvSpPr>
            <p:cNvPr id="19" name="Textfeld 13"/>
            <p:cNvSpPr txBox="1"/>
            <p:nvPr userDrawn="1"/>
          </p:nvSpPr>
          <p:spPr>
            <a:xfrm>
              <a:off x="403830" y="6641091"/>
              <a:ext cx="4805002" cy="184665"/>
            </a:xfrm>
            <a:prstGeom prst="rect">
              <a:avLst/>
            </a:prstGeom>
            <a:noFill/>
          </p:spPr>
          <p:txBody>
            <a:bodyPr wrap="square" rtlCol="0">
              <a:spAutoFit/>
            </a:bodyPr>
            <a:lstStyle/>
            <a:p>
              <a:pPr defTabSz="914378">
                <a:defRPr/>
              </a:pPr>
              <a:r>
                <a:rPr lang="en-GB" sz="600" dirty="0" smtClean="0">
                  <a:solidFill>
                    <a:prstClr val="black"/>
                  </a:solidFill>
                  <a:latin typeface="Interstate-Regular" panose="02000603020000020004" pitchFamily="2" charset="0"/>
                </a:rPr>
                <a:t>This project has received funding from the </a:t>
              </a:r>
              <a:r>
                <a:rPr lang="en-GB" sz="600" dirty="0" err="1" smtClean="0">
                  <a:solidFill>
                    <a:prstClr val="black"/>
                  </a:solidFill>
                  <a:latin typeface="Interstate-Regular" panose="02000603020000020004" pitchFamily="2" charset="0"/>
                </a:rPr>
                <a:t>Euratom</a:t>
              </a:r>
              <a:r>
                <a:rPr lang="en-GB" sz="600" dirty="0" smtClean="0">
                  <a:solidFill>
                    <a:prstClr val="black"/>
                  </a:solidFill>
                  <a:latin typeface="Interstate-Regular" panose="02000603020000020004" pitchFamily="2" charset="0"/>
                </a:rPr>
                <a:t> research and training programme 2014-2018 under grant agreement No 662287.</a:t>
              </a:r>
              <a:endParaRPr lang="en-GB" sz="100" dirty="0">
                <a:solidFill>
                  <a:prstClr val="black">
                    <a:tint val="75000"/>
                  </a:prstClr>
                </a:solidFill>
                <a:latin typeface="Arial"/>
              </a:endParaRPr>
            </a:p>
          </p:txBody>
        </p:sp>
      </p:grpSp>
      <p:pic>
        <p:nvPicPr>
          <p:cNvPr id="13" name="21 Imagen" descr="Logo_CONFIDENCE_v2.png"/>
          <p:cNvPicPr>
            <a:picLocks noChangeAspect="1"/>
          </p:cNvPicPr>
          <p:nvPr userDrawn="1"/>
        </p:nvPicPr>
        <p:blipFill>
          <a:blip r:embed="rId18" cstate="print">
            <a:extLst>
              <a:ext uri="{28A0092B-C50C-407E-A947-70E740481C1C}">
                <a14:useLocalDpi xmlns:a14="http://schemas.microsoft.com/office/drawing/2010/main"/>
              </a:ext>
            </a:extLst>
          </a:blip>
          <a:stretch>
            <a:fillRect/>
          </a:stretch>
        </p:blipFill>
        <p:spPr>
          <a:xfrm>
            <a:off x="7368648" y="142709"/>
            <a:ext cx="1511302" cy="479395"/>
          </a:xfrm>
          <a:prstGeom prst="rect">
            <a:avLst/>
          </a:prstGeom>
        </p:spPr>
      </p:pic>
      <p:pic>
        <p:nvPicPr>
          <p:cNvPr id="20" name="Grafik 9"/>
          <p:cNvPicPr>
            <a:picLocks noChangeAspect="1"/>
          </p:cNvPicPr>
          <p:nvPr userDrawn="1"/>
        </p:nvPicPr>
        <p:blipFill>
          <a:blip r:embed="rId19" cstate="print">
            <a:extLst>
              <a:ext uri="{28A0092B-C50C-407E-A947-70E740481C1C}">
                <a14:useLocalDpi xmlns:a14="http://schemas.microsoft.com/office/drawing/2010/main"/>
              </a:ext>
            </a:extLst>
          </a:blip>
          <a:stretch>
            <a:fillRect/>
          </a:stretch>
        </p:blipFill>
        <p:spPr>
          <a:xfrm>
            <a:off x="7754352" y="736927"/>
            <a:ext cx="1104979" cy="403317"/>
          </a:xfrm>
          <a:prstGeom prst="rect">
            <a:avLst/>
          </a:prstGeom>
        </p:spPr>
      </p:pic>
      <p:sp>
        <p:nvSpPr>
          <p:cNvPr id="14" name="4 Marcador de pie de página"/>
          <p:cNvSpPr txBox="1">
            <a:spLocks/>
          </p:cNvSpPr>
          <p:nvPr userDrawn="1"/>
        </p:nvSpPr>
        <p:spPr>
          <a:xfrm>
            <a:off x="5544274" y="6459838"/>
            <a:ext cx="2814468" cy="286007"/>
          </a:xfrm>
          <a:prstGeom prst="rect">
            <a:avLst/>
          </a:prstGeom>
        </p:spPr>
        <p:txBody>
          <a:bodyPr vert="horz" lIns="91440" tIns="45720" rIns="91440" bIns="45720" rtlCol="0" anchor="ctr"/>
          <a:lstStyle>
            <a:lvl1pPr marL="0" algn="r" defTabSz="244084" rtl="0" eaLnBrk="0" fontAlgn="base" latinLnBrk="0" hangingPunct="0">
              <a:lnSpc>
                <a:spcPct val="93000"/>
              </a:lnSpc>
              <a:spcBef>
                <a:spcPct val="0"/>
              </a:spcBef>
              <a:spcAft>
                <a:spcPct val="0"/>
              </a:spcAft>
              <a:buClr>
                <a:srgbClr val="000000"/>
              </a:buClr>
              <a:buSzPct val="100000"/>
              <a:defRPr lang="es-ES" sz="900" b="1" kern="1200" dirty="0">
                <a:solidFill>
                  <a:schemeClr val="tx2"/>
                </a:solidFill>
                <a:latin typeface="Arial" pitchFamily="34" charset="0"/>
                <a:ea typeface="+mn-ea"/>
                <a:cs typeface="Arial" panose="020B0604020202020204" pitchFamily="34" charset="0"/>
              </a:defRPr>
            </a:lvl1pPr>
          </a:lstStyle>
          <a:p>
            <a:pPr marL="0" marR="0" lvl="0" indent="0" algn="r" defTabSz="244084" rtl="0" eaLnBrk="0" fontAlgn="base" latinLnBrk="0" hangingPunct="0">
              <a:lnSpc>
                <a:spcPct val="93000"/>
              </a:lnSpc>
              <a:spcBef>
                <a:spcPct val="0"/>
              </a:spcBef>
              <a:spcAft>
                <a:spcPct val="0"/>
              </a:spcAft>
              <a:buClr>
                <a:srgbClr val="000000"/>
              </a:buClr>
              <a:buSzPct val="100000"/>
              <a:buFontTx/>
              <a:buNone/>
              <a:tabLst/>
              <a:defRPr/>
            </a:pPr>
            <a:r>
              <a:rPr kumimoji="0" lang="en-US" altLang="es-ES" sz="900" b="1" i="0" u="none" strike="noStrike" kern="1200" cap="none" spc="0" normalizeH="0" baseline="0" noProof="0" dirty="0" smtClean="0">
                <a:ln>
                  <a:noFill/>
                </a:ln>
                <a:solidFill>
                  <a:schemeClr val="tx2"/>
                </a:solidFill>
                <a:effectLst/>
                <a:uLnTx/>
                <a:uFillTx/>
                <a:latin typeface="Arial" pitchFamily="34" charset="0"/>
                <a:ea typeface="ＭＳ Ｐゴシック"/>
                <a:cs typeface="Arial" panose="020B0604020202020204" pitchFamily="34" charset="0"/>
              </a:rPr>
              <a:t>CONFIDENCE Final Dissemination Workshop</a:t>
            </a:r>
          </a:p>
          <a:p>
            <a:pPr marL="0" marR="0" lvl="0" indent="0" algn="r" defTabSz="244084" rtl="0" eaLnBrk="0" fontAlgn="base" latinLnBrk="0" hangingPunct="0">
              <a:lnSpc>
                <a:spcPct val="93000"/>
              </a:lnSpc>
              <a:spcBef>
                <a:spcPct val="0"/>
              </a:spcBef>
              <a:spcAft>
                <a:spcPct val="0"/>
              </a:spcAft>
              <a:buClr>
                <a:srgbClr val="000000"/>
              </a:buClr>
              <a:buSzPct val="100000"/>
              <a:buFontTx/>
              <a:buNone/>
              <a:tabLst/>
              <a:defRPr/>
            </a:pPr>
            <a:r>
              <a:rPr kumimoji="0" lang="en-US" altLang="es-ES" sz="700" b="1" i="0" u="none" strike="noStrike" kern="1200" cap="none" spc="0" normalizeH="0" baseline="0" noProof="0" dirty="0" smtClean="0">
                <a:ln>
                  <a:noFill/>
                </a:ln>
                <a:solidFill>
                  <a:schemeClr val="tx2"/>
                </a:solidFill>
                <a:effectLst/>
                <a:uLnTx/>
                <a:uFillTx/>
                <a:latin typeface="Arial" pitchFamily="34" charset="0"/>
                <a:ea typeface="ＭＳ Ｐゴシック"/>
                <a:cs typeface="Arial" panose="020B0604020202020204" pitchFamily="34" charset="0"/>
              </a:rPr>
              <a:t> </a:t>
            </a:r>
            <a:r>
              <a:rPr kumimoji="0" lang="en-US" altLang="es-ES" sz="700" b="1" i="0" u="none" strike="noStrike" kern="1200" cap="none" spc="0" normalizeH="0" baseline="0" noProof="0" dirty="0" smtClean="0">
                <a:ln>
                  <a:noFill/>
                </a:ln>
                <a:solidFill>
                  <a:schemeClr val="tx2"/>
                </a:solidFill>
                <a:effectLst/>
                <a:uLnTx/>
                <a:uFillTx/>
                <a:latin typeface="Arial" pitchFamily="34" charset="0"/>
                <a:ea typeface="+mn-ea"/>
                <a:cs typeface="Arial" panose="020B0604020202020204" pitchFamily="34" charset="0"/>
              </a:rPr>
              <a:t>02</a:t>
            </a:r>
            <a:r>
              <a:rPr kumimoji="0" lang="en-US" sz="700" b="1" i="0" u="none" strike="noStrike" kern="1200" cap="none" spc="0" normalizeH="0" baseline="0" noProof="0" dirty="0" smtClean="0">
                <a:ln>
                  <a:noFill/>
                </a:ln>
                <a:solidFill>
                  <a:schemeClr val="tx2"/>
                </a:solidFill>
                <a:effectLst/>
                <a:uLnTx/>
                <a:uFillTx/>
                <a:latin typeface="Arial" pitchFamily="34" charset="0"/>
                <a:ea typeface="+mn-ea"/>
                <a:cs typeface="Arial" panose="020B0604020202020204" pitchFamily="34" charset="0"/>
              </a:rPr>
              <a:t> - 05 December 2019. Bratislava, Slovakia </a:t>
            </a:r>
            <a:endParaRPr kumimoji="0" lang="en-US" sz="700" b="1" i="0" u="none" strike="noStrike" kern="1200" cap="none" spc="0" normalizeH="0" baseline="0" noProof="0" dirty="0">
              <a:ln>
                <a:noFill/>
              </a:ln>
              <a:solidFill>
                <a:schemeClr val="tx2"/>
              </a:solidFill>
              <a:effectLst/>
              <a:uLnTx/>
              <a:uFillTx/>
              <a:latin typeface="Arial" pitchFamily="34" charset="0"/>
              <a:ea typeface="+mn-ea"/>
              <a:cs typeface="Arial" panose="020B0604020202020204" pitchFamily="34" charset="0"/>
            </a:endParaRPr>
          </a:p>
        </p:txBody>
      </p:sp>
    </p:spTree>
    <p:extLst>
      <p:ext uri="{BB962C8B-B14F-4D97-AF65-F5344CB8AC3E}">
        <p14:creationId xmlns:p14="http://schemas.microsoft.com/office/powerpoint/2010/main" val="157425552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687" r:id="rId3"/>
    <p:sldLayoutId id="2147483663" r:id="rId4"/>
    <p:sldLayoutId id="2147483664" r:id="rId5"/>
    <p:sldLayoutId id="2147483665" r:id="rId6"/>
    <p:sldLayoutId id="2147483666" r:id="rId7"/>
    <p:sldLayoutId id="2147483667" r:id="rId8"/>
    <p:sldLayoutId id="2147483668" r:id="rId9"/>
    <p:sldLayoutId id="2147483670" r:id="rId10"/>
    <p:sldLayoutId id="2147483671" r:id="rId11"/>
    <p:sldLayoutId id="2147483672" r:id="rId12"/>
    <p:sldLayoutId id="2147483673" r:id="rId13"/>
    <p:sldLayoutId id="2147483674" r:id="rId14"/>
  </p:sldLayoutIdLst>
  <p:timing>
    <p:tnLst>
      <p:par>
        <p:cTn id="1" dur="indefinite" restart="never" nodeType="tmRoot"/>
      </p:par>
    </p:tnLst>
  </p:timing>
  <p:hf hdr="0" dt="0"/>
  <p:txStyles>
    <p:titleStyle>
      <a:lvl1pPr algn="l" defTabSz="244078" rtl="0" eaLnBrk="1" fontAlgn="base" hangingPunct="1">
        <a:lnSpc>
          <a:spcPct val="93000"/>
        </a:lnSpc>
        <a:spcBef>
          <a:spcPct val="0"/>
        </a:spcBef>
        <a:spcAft>
          <a:spcPct val="0"/>
        </a:spcAft>
        <a:buClr>
          <a:srgbClr val="000000"/>
        </a:buClr>
        <a:buSzPct val="100000"/>
        <a:buFont typeface="Times New Roman" pitchFamily="18" charset="0"/>
        <a:defRPr sz="2400" b="1">
          <a:solidFill>
            <a:schemeClr val="tx1"/>
          </a:solidFill>
          <a:effectLst/>
          <a:latin typeface="+mj-lt"/>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p:titleStyle>
    <p:bodyStyle>
      <a:lvl1pPr marL="233279" indent="-233279" algn="l" defTabSz="244078" rtl="0" eaLnBrk="1" fontAlgn="base" hangingPunct="1">
        <a:lnSpc>
          <a:spcPct val="93000"/>
        </a:lnSpc>
        <a:spcBef>
          <a:spcPct val="0"/>
        </a:spcBef>
        <a:spcAft>
          <a:spcPts val="970"/>
        </a:spcAft>
        <a:buClr>
          <a:srgbClr val="000000"/>
        </a:buClr>
        <a:buSzPct val="100000"/>
        <a:buFontTx/>
        <a:buBlip>
          <a:blip r:embed="rId20"/>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0"/>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p:bodyStyle>
    <p:otherStyle>
      <a:defPPr>
        <a:defRPr lang="de-DE"/>
      </a:defPPr>
      <a:lvl1pPr marL="0" algn="l" defTabSz="622073" rtl="0" eaLnBrk="1" latinLnBrk="0" hangingPunct="1">
        <a:defRPr sz="1200" kern="1200">
          <a:solidFill>
            <a:schemeClr val="tx1"/>
          </a:solidFill>
          <a:latin typeface="+mn-lt"/>
          <a:ea typeface="+mn-ea"/>
          <a:cs typeface="+mn-cs"/>
        </a:defRPr>
      </a:lvl1pPr>
      <a:lvl2pPr marL="311037" algn="l" defTabSz="622073" rtl="0" eaLnBrk="1" latinLnBrk="0" hangingPunct="1">
        <a:defRPr sz="1200" kern="1200">
          <a:solidFill>
            <a:schemeClr val="tx1"/>
          </a:solidFill>
          <a:latin typeface="+mn-lt"/>
          <a:ea typeface="+mn-ea"/>
          <a:cs typeface="+mn-cs"/>
        </a:defRPr>
      </a:lvl2pPr>
      <a:lvl3pPr marL="622073" algn="l" defTabSz="622073" rtl="0" eaLnBrk="1" latinLnBrk="0" hangingPunct="1">
        <a:defRPr sz="1200" kern="1200">
          <a:solidFill>
            <a:schemeClr val="tx1"/>
          </a:solidFill>
          <a:latin typeface="+mn-lt"/>
          <a:ea typeface="+mn-ea"/>
          <a:cs typeface="+mn-cs"/>
        </a:defRPr>
      </a:lvl3pPr>
      <a:lvl4pPr marL="933111" algn="l" defTabSz="622073" rtl="0" eaLnBrk="1" latinLnBrk="0" hangingPunct="1">
        <a:defRPr sz="1200" kern="1200">
          <a:solidFill>
            <a:schemeClr val="tx1"/>
          </a:solidFill>
          <a:latin typeface="+mn-lt"/>
          <a:ea typeface="+mn-ea"/>
          <a:cs typeface="+mn-cs"/>
        </a:defRPr>
      </a:lvl4pPr>
      <a:lvl5pPr marL="1244147" algn="l" defTabSz="622073" rtl="0" eaLnBrk="1" latinLnBrk="0" hangingPunct="1">
        <a:defRPr sz="1200" kern="1200">
          <a:solidFill>
            <a:schemeClr val="tx1"/>
          </a:solidFill>
          <a:latin typeface="+mn-lt"/>
          <a:ea typeface="+mn-ea"/>
          <a:cs typeface="+mn-cs"/>
        </a:defRPr>
      </a:lvl5pPr>
      <a:lvl6pPr marL="1555184" algn="l" defTabSz="622073" rtl="0" eaLnBrk="1" latinLnBrk="0" hangingPunct="1">
        <a:defRPr sz="1200" kern="1200">
          <a:solidFill>
            <a:schemeClr val="tx1"/>
          </a:solidFill>
          <a:latin typeface="+mn-lt"/>
          <a:ea typeface="+mn-ea"/>
          <a:cs typeface="+mn-cs"/>
        </a:defRPr>
      </a:lvl6pPr>
      <a:lvl7pPr marL="1866221" algn="l" defTabSz="622073" rtl="0" eaLnBrk="1" latinLnBrk="0" hangingPunct="1">
        <a:defRPr sz="1200" kern="1200">
          <a:solidFill>
            <a:schemeClr val="tx1"/>
          </a:solidFill>
          <a:latin typeface="+mn-lt"/>
          <a:ea typeface="+mn-ea"/>
          <a:cs typeface="+mn-cs"/>
        </a:defRPr>
      </a:lvl7pPr>
      <a:lvl8pPr marL="2177258" algn="l" defTabSz="622073" rtl="0" eaLnBrk="1" latinLnBrk="0" hangingPunct="1">
        <a:defRPr sz="1200" kern="1200">
          <a:solidFill>
            <a:schemeClr val="tx1"/>
          </a:solidFill>
          <a:latin typeface="+mn-lt"/>
          <a:ea typeface="+mn-ea"/>
          <a:cs typeface="+mn-cs"/>
        </a:defRPr>
      </a:lvl8pPr>
      <a:lvl9pPr marL="2488295" algn="l" defTabSz="622073"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0EF912-11B4-4D92-970C-8441860F454F}" type="datetimeFigureOut">
              <a:rPr lang="es-ES" smtClean="0"/>
              <a:pPr/>
              <a:t>03/12/2019</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B2A2D-861B-4353-B308-22738543C17D}" type="slidenum">
              <a:rPr lang="es-ES" smtClean="0"/>
              <a:pPr/>
              <a:t>‹Nº›</a:t>
            </a:fld>
            <a:endParaRPr lang="es-ES"/>
          </a:p>
        </p:txBody>
      </p:sp>
    </p:spTree>
    <p:extLst>
      <p:ext uri="{BB962C8B-B14F-4D97-AF65-F5344CB8AC3E}">
        <p14:creationId xmlns:p14="http://schemas.microsoft.com/office/powerpoint/2010/main" val="147046731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8FD5D2-E228-4E58-92C9-DC694904DC98}" type="datetimeFigureOut">
              <a:rPr lang="es-ES" smtClean="0"/>
              <a:pPr/>
              <a:t>03/12/2019</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546BE-4D5A-467F-A770-E56C7D3B76CB}" type="slidenum">
              <a:rPr lang="es-ES" smtClean="0"/>
              <a:pPr/>
              <a:t>‹Nº›</a:t>
            </a:fld>
            <a:endParaRPr lang="es-ES"/>
          </a:p>
        </p:txBody>
      </p:sp>
    </p:spTree>
    <p:extLst>
      <p:ext uri="{BB962C8B-B14F-4D97-AF65-F5344CB8AC3E}">
        <p14:creationId xmlns:p14="http://schemas.microsoft.com/office/powerpoint/2010/main" val="1841987034"/>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2.gif"/></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2.gif"/></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2.gif"/></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696878" y="2698376"/>
            <a:ext cx="5773003" cy="448014"/>
          </a:xfrm>
        </p:spPr>
        <p:txBody>
          <a:bodyPr/>
          <a:lstStyle/>
          <a:p>
            <a:r>
              <a:rPr lang="es-ES" dirty="0" smtClean="0"/>
              <a:t>Cristina Trueba, Milagros Montero &amp; Roser Sala (CIEMAT)</a:t>
            </a:r>
          </a:p>
        </p:txBody>
      </p:sp>
      <p:sp>
        <p:nvSpPr>
          <p:cNvPr id="2" name="Título 1"/>
          <p:cNvSpPr>
            <a:spLocks noGrp="1"/>
          </p:cNvSpPr>
          <p:nvPr>
            <p:ph type="ctrTitle"/>
          </p:nvPr>
        </p:nvSpPr>
        <p:spPr>
          <a:xfrm>
            <a:off x="1280160" y="1281955"/>
            <a:ext cx="6583680" cy="1237130"/>
          </a:xfrm>
        </p:spPr>
        <p:txBody>
          <a:bodyPr/>
          <a:lstStyle/>
          <a:p>
            <a:r>
              <a:rPr lang="en-US" dirty="0"/>
              <a:t>Addressing the uncertainties </a:t>
            </a:r>
            <a:r>
              <a:rPr lang="en-US" dirty="0" smtClean="0"/>
              <a:t>in </a:t>
            </a:r>
            <a:r>
              <a:rPr lang="en-US" dirty="0"/>
              <a:t>the establishment and </a:t>
            </a:r>
            <a:r>
              <a:rPr lang="en-US" dirty="0" err="1"/>
              <a:t>optimisation</a:t>
            </a:r>
            <a:r>
              <a:rPr lang="en-US" dirty="0"/>
              <a:t> of remediation strategies</a:t>
            </a:r>
            <a:endParaRPr lang="en-GB" sz="2700" dirty="0"/>
          </a:p>
        </p:txBody>
      </p:sp>
    </p:spTree>
    <p:extLst>
      <p:ext uri="{BB962C8B-B14F-4D97-AF65-F5344CB8AC3E}">
        <p14:creationId xmlns:p14="http://schemas.microsoft.com/office/powerpoint/2010/main" val="1274579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62656" y="1175863"/>
            <a:ext cx="8685616" cy="5078701"/>
          </a:xfrm>
        </p:spPr>
        <p:txBody>
          <a:bodyPr/>
          <a:lstStyle/>
          <a:p>
            <a:r>
              <a:rPr lang="en-US" dirty="0"/>
              <a:t>The results obtained in each national panel have been </a:t>
            </a:r>
            <a:r>
              <a:rPr lang="en-US" dirty="0" smtClean="0"/>
              <a:t>cross-analyzed (two different partners per </a:t>
            </a:r>
            <a:r>
              <a:rPr lang="en-US" dirty="0"/>
              <a:t>panel</a:t>
            </a:r>
            <a:r>
              <a:rPr lang="en-US" dirty="0" smtClean="0"/>
              <a:t>). A set of main findings and conclusions according to the specific issues considered in the transition phase have been grouped:</a:t>
            </a:r>
            <a:endParaRPr lang="en-GB"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10</a:t>
            </a:fld>
            <a:endParaRPr lang="es-ES" b="1" dirty="0">
              <a:latin typeface="Arial" pitchFamily="34" charset="0"/>
            </a:endParaRPr>
          </a:p>
        </p:txBody>
      </p:sp>
      <p:sp>
        <p:nvSpPr>
          <p:cNvPr id="6" name="1 Título"/>
          <p:cNvSpPr>
            <a:spLocks noGrp="1"/>
          </p:cNvSpPr>
          <p:nvPr>
            <p:ph type="title"/>
          </p:nvPr>
        </p:nvSpPr>
        <p:spPr>
          <a:xfrm>
            <a:off x="763370" y="232641"/>
            <a:ext cx="6570879" cy="848835"/>
          </a:xfrm>
        </p:spPr>
        <p:txBody>
          <a:bodyPr/>
          <a:lstStyle/>
          <a:p>
            <a:r>
              <a:rPr lang="en-US" dirty="0" smtClean="0"/>
              <a:t>Analysis of the panel results</a:t>
            </a:r>
            <a:endParaRPr lang="es-ES" dirty="0"/>
          </a:p>
        </p:txBody>
      </p:sp>
      <p:pic>
        <p:nvPicPr>
          <p:cNvPr id="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317" r="28498"/>
          <a:stretch/>
        </p:blipFill>
        <p:spPr bwMode="auto">
          <a:xfrm>
            <a:off x="216211" y="272250"/>
            <a:ext cx="525181" cy="81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 name="8 Tabla"/>
          <p:cNvGraphicFramePr>
            <a:graphicFrameLocks noGrp="1"/>
          </p:cNvGraphicFramePr>
          <p:nvPr>
            <p:extLst>
              <p:ext uri="{D42A27DB-BD31-4B8C-83A1-F6EECF244321}">
                <p14:modId xmlns:p14="http://schemas.microsoft.com/office/powerpoint/2010/main" val="2285070301"/>
              </p:ext>
            </p:extLst>
          </p:nvPr>
        </p:nvGraphicFramePr>
        <p:xfrm>
          <a:off x="258750" y="2011979"/>
          <a:ext cx="8634438" cy="4519968"/>
        </p:xfrm>
        <a:graphic>
          <a:graphicData uri="http://schemas.openxmlformats.org/drawingml/2006/table">
            <a:tbl>
              <a:tblPr firstRow="1" firstCol="1" bandRow="1"/>
              <a:tblGrid>
                <a:gridCol w="1793999">
                  <a:extLst>
                    <a:ext uri="{9D8B030D-6E8A-4147-A177-3AD203B41FA5}">
                      <a16:colId xmlns:a16="http://schemas.microsoft.com/office/drawing/2014/main" val="20000"/>
                    </a:ext>
                  </a:extLst>
                </a:gridCol>
                <a:gridCol w="93912">
                  <a:extLst>
                    <a:ext uri="{9D8B030D-6E8A-4147-A177-3AD203B41FA5}">
                      <a16:colId xmlns:a16="http://schemas.microsoft.com/office/drawing/2014/main" val="20001"/>
                    </a:ext>
                  </a:extLst>
                </a:gridCol>
                <a:gridCol w="2160030">
                  <a:extLst>
                    <a:ext uri="{9D8B030D-6E8A-4147-A177-3AD203B41FA5}">
                      <a16:colId xmlns:a16="http://schemas.microsoft.com/office/drawing/2014/main" val="20002"/>
                    </a:ext>
                  </a:extLst>
                </a:gridCol>
                <a:gridCol w="1259225">
                  <a:extLst>
                    <a:ext uri="{9D8B030D-6E8A-4147-A177-3AD203B41FA5}">
                      <a16:colId xmlns:a16="http://schemas.microsoft.com/office/drawing/2014/main" val="20003"/>
                    </a:ext>
                  </a:extLst>
                </a:gridCol>
                <a:gridCol w="1708359">
                  <a:extLst>
                    <a:ext uri="{9D8B030D-6E8A-4147-A177-3AD203B41FA5}">
                      <a16:colId xmlns:a16="http://schemas.microsoft.com/office/drawing/2014/main" val="20004"/>
                    </a:ext>
                  </a:extLst>
                </a:gridCol>
                <a:gridCol w="1618913">
                  <a:extLst>
                    <a:ext uri="{9D8B030D-6E8A-4147-A177-3AD203B41FA5}">
                      <a16:colId xmlns:a16="http://schemas.microsoft.com/office/drawing/2014/main" val="20005"/>
                    </a:ext>
                  </a:extLst>
                </a:gridCol>
              </a:tblGrid>
              <a:tr h="266435">
                <a:tc>
                  <a:txBody>
                    <a:bodyPr/>
                    <a:lstStyle/>
                    <a:p>
                      <a:pPr>
                        <a:lnSpc>
                          <a:spcPct val="115000"/>
                        </a:lnSpc>
                        <a:spcAft>
                          <a:spcPts val="1000"/>
                        </a:spcAft>
                      </a:pPr>
                      <a:r>
                        <a:rPr lang="en-GB" sz="1100" b="1" dirty="0">
                          <a:effectLst/>
                          <a:latin typeface="Calibri"/>
                          <a:ea typeface="Calibri"/>
                          <a:cs typeface="Times New Roman"/>
                        </a:rPr>
                        <a:t>Partner name: IST/APA</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nSpc>
                          <a:spcPct val="115000"/>
                        </a:lnSpc>
                        <a:spcAft>
                          <a:spcPts val="1000"/>
                        </a:spcAft>
                      </a:pPr>
                      <a:r>
                        <a:rPr lang="en-GB" sz="1100" b="1" dirty="0">
                          <a:effectLst/>
                          <a:latin typeface="Calibri"/>
                          <a:ea typeface="Calibri"/>
                          <a:cs typeface="Times New Roman"/>
                        </a:rPr>
                        <a:t>Country: Spain</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192595">
                <a:tc gridSpan="6">
                  <a:txBody>
                    <a:bodyPr/>
                    <a:lstStyle/>
                    <a:p>
                      <a:pPr>
                        <a:lnSpc>
                          <a:spcPct val="115000"/>
                        </a:lnSpc>
                        <a:spcAft>
                          <a:spcPts val="1000"/>
                        </a:spcAft>
                      </a:pPr>
                      <a:r>
                        <a:rPr lang="en-GB" sz="1100">
                          <a:solidFill>
                            <a:srgbClr val="FFFFFF"/>
                          </a:solidFill>
                          <a:effectLst/>
                          <a:latin typeface="Calibri"/>
                          <a:ea typeface="Calibri"/>
                          <a:cs typeface="Times New Roman"/>
                        </a:rPr>
                        <a:t>MAIN FINDINGS AND CONCLUSIONS ACCORDING TO THE SPECIFIC ISSUES IN THE TRANSITION PHASE</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97D"/>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1"/>
                  </a:ext>
                </a:extLst>
              </a:tr>
              <a:tr h="590599">
                <a:tc gridSpan="2">
                  <a:txBody>
                    <a:bodyPr/>
                    <a:lstStyle/>
                    <a:p>
                      <a:pPr algn="ctr">
                        <a:lnSpc>
                          <a:spcPct val="115000"/>
                        </a:lnSpc>
                        <a:spcAft>
                          <a:spcPts val="1000"/>
                        </a:spcAft>
                      </a:pPr>
                      <a:r>
                        <a:rPr lang="en-GB" sz="1100" b="1" dirty="0">
                          <a:effectLst/>
                          <a:latin typeface="Calibri"/>
                          <a:ea typeface="Calibri"/>
                          <a:cs typeface="Times New Roman"/>
                        </a:rPr>
                        <a:t>ISSUE</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s-ES"/>
                    </a:p>
                  </a:txBody>
                  <a:tcPr/>
                </a:tc>
                <a:tc>
                  <a:txBody>
                    <a:bodyPr/>
                    <a:lstStyle/>
                    <a:p>
                      <a:pPr algn="ctr">
                        <a:lnSpc>
                          <a:spcPct val="115000"/>
                        </a:lnSpc>
                        <a:spcAft>
                          <a:spcPts val="1000"/>
                        </a:spcAft>
                      </a:pPr>
                      <a:r>
                        <a:rPr lang="en-GB" sz="1100" b="1">
                          <a:effectLst/>
                          <a:latin typeface="Calibri"/>
                          <a:ea typeface="Calibri"/>
                          <a:cs typeface="Times New Roman"/>
                        </a:rPr>
                        <a:t>FINDINGS AND CONCLUSIONS</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a:lnSpc>
                          <a:spcPct val="115000"/>
                        </a:lnSpc>
                        <a:spcAft>
                          <a:spcPts val="1000"/>
                        </a:spcAft>
                      </a:pPr>
                      <a:r>
                        <a:rPr lang="en-GB" sz="1100" b="1">
                          <a:effectLst/>
                          <a:latin typeface="Calibri"/>
                          <a:ea typeface="Calibri"/>
                          <a:cs typeface="Times New Roman"/>
                        </a:rPr>
                        <a:t>CRITERIA</a:t>
                      </a:r>
                      <a:r>
                        <a:rPr lang="en-GB"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a:lnSpc>
                          <a:spcPct val="115000"/>
                        </a:lnSpc>
                        <a:spcAft>
                          <a:spcPts val="1000"/>
                        </a:spcAft>
                      </a:pPr>
                      <a:r>
                        <a:rPr lang="en-GB" sz="1100" b="1">
                          <a:effectLst/>
                          <a:latin typeface="Calibri"/>
                          <a:ea typeface="Calibri"/>
                          <a:cs typeface="Times New Roman"/>
                        </a:rPr>
                        <a:t>COUNTRY SPECIFICITIES or OTHER ASPECTS TO HIGHLIGHT</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a:lnSpc>
                          <a:spcPct val="115000"/>
                        </a:lnSpc>
                        <a:spcAft>
                          <a:spcPts val="1000"/>
                        </a:spcAft>
                      </a:pPr>
                      <a:r>
                        <a:rPr lang="en-GB" sz="1100" b="1">
                          <a:effectLst/>
                          <a:latin typeface="Calibri"/>
                          <a:ea typeface="Calibri"/>
                          <a:cs typeface="Times New Roman"/>
                        </a:rPr>
                        <a:t>OTHER COMMENTS or OBSERVATIONS</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2"/>
                  </a:ext>
                </a:extLst>
              </a:tr>
              <a:tr h="962974">
                <a:tc gridSpan="2">
                  <a:txBody>
                    <a:bodyPr/>
                    <a:lstStyle/>
                    <a:p>
                      <a:pPr>
                        <a:lnSpc>
                          <a:spcPct val="115000"/>
                        </a:lnSpc>
                        <a:spcAft>
                          <a:spcPts val="1000"/>
                        </a:spcAft>
                      </a:pPr>
                      <a:r>
                        <a:rPr lang="en-GB" sz="1100" b="1">
                          <a:effectLst/>
                          <a:latin typeface="Calibri"/>
                          <a:ea typeface="Calibri"/>
                          <a:cs typeface="Times New Roman"/>
                        </a:rPr>
                        <a:t>Management of consequences </a:t>
                      </a:r>
                      <a:r>
                        <a:rPr lang="en-GB" sz="1100">
                          <a:effectLst/>
                          <a:latin typeface="Calibri"/>
                          <a:ea typeface="Calibri"/>
                          <a:cs typeface="Times New Roman"/>
                        </a:rPr>
                        <a:t>arising from decisions taken during the emergency (Evacuation and food restrictions)</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nSpc>
                          <a:spcPct val="115000"/>
                        </a:lnSpc>
                        <a:spcAft>
                          <a:spcPts val="1000"/>
                        </a:spcAft>
                      </a:pPr>
                      <a:r>
                        <a:rPr lang="en-GB" sz="1100" dirty="0">
                          <a:effectLst/>
                          <a:latin typeface="Calibri"/>
                          <a:ea typeface="Calibri"/>
                          <a:cs typeface="Times New Roman"/>
                        </a:rPr>
                        <a:t> </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a:cs typeface="Times New Roman"/>
                        </a:rPr>
                        <a:t> </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a:cs typeface="Times New Roman"/>
                        </a:rPr>
                        <a:t> </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70379">
                <a:tc gridSpan="2">
                  <a:txBody>
                    <a:bodyPr/>
                    <a:lstStyle/>
                    <a:p>
                      <a:pPr>
                        <a:lnSpc>
                          <a:spcPct val="115000"/>
                        </a:lnSpc>
                        <a:spcAft>
                          <a:spcPts val="1000"/>
                        </a:spcAft>
                      </a:pPr>
                      <a:r>
                        <a:rPr lang="en-GB" sz="1100" dirty="0">
                          <a:effectLst/>
                          <a:latin typeface="Calibri"/>
                          <a:ea typeface="Calibri"/>
                          <a:cs typeface="Times New Roman"/>
                        </a:rPr>
                        <a:t>Protective or remediation actions to carry on during the transition phase in </a:t>
                      </a:r>
                      <a:r>
                        <a:rPr lang="en-GB" sz="1100" b="1" dirty="0">
                          <a:effectLst/>
                          <a:latin typeface="Calibri"/>
                          <a:ea typeface="Calibri"/>
                          <a:cs typeface="Times New Roman"/>
                        </a:rPr>
                        <a:t>urban environments</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nSpc>
                          <a:spcPct val="115000"/>
                        </a:lnSpc>
                        <a:spcAft>
                          <a:spcPts val="1000"/>
                        </a:spcAft>
                      </a:pPr>
                      <a:r>
                        <a:rPr lang="en-GB" sz="1100" dirty="0">
                          <a:effectLst/>
                          <a:latin typeface="Calibri"/>
                          <a:ea typeface="Calibri"/>
                          <a:cs typeface="Times New Roman"/>
                        </a:rPr>
                        <a:t> </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a:cs typeface="Times New Roman"/>
                        </a:rPr>
                        <a:t> </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70379">
                <a:tc gridSpan="2">
                  <a:txBody>
                    <a:bodyPr/>
                    <a:lstStyle/>
                    <a:p>
                      <a:pPr>
                        <a:lnSpc>
                          <a:spcPct val="115000"/>
                        </a:lnSpc>
                        <a:spcAft>
                          <a:spcPts val="1000"/>
                        </a:spcAft>
                      </a:pPr>
                      <a:r>
                        <a:rPr lang="en-GB" sz="1100" dirty="0">
                          <a:effectLst/>
                          <a:latin typeface="Calibri"/>
                          <a:ea typeface="Calibri"/>
                          <a:cs typeface="Times New Roman"/>
                        </a:rPr>
                        <a:t>Protective or remediation actions to carry on during the transition phase in </a:t>
                      </a:r>
                      <a:r>
                        <a:rPr lang="en-GB" sz="1100" b="1" dirty="0">
                          <a:effectLst/>
                          <a:latin typeface="Calibri"/>
                          <a:ea typeface="Calibri"/>
                          <a:cs typeface="Times New Roman"/>
                        </a:rPr>
                        <a:t>agricultural environments</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nSpc>
                          <a:spcPct val="115000"/>
                        </a:lnSpc>
                        <a:spcAft>
                          <a:spcPts val="1000"/>
                        </a:spcAft>
                      </a:pPr>
                      <a:r>
                        <a:rPr lang="en-GB" sz="1100" dirty="0">
                          <a:effectLst/>
                          <a:latin typeface="Calibri"/>
                          <a:ea typeface="Calibri"/>
                          <a:cs typeface="Times New Roman"/>
                        </a:rPr>
                        <a:t> </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77784">
                <a:tc gridSpan="2">
                  <a:txBody>
                    <a:bodyPr/>
                    <a:lstStyle/>
                    <a:p>
                      <a:pPr>
                        <a:lnSpc>
                          <a:spcPct val="115000"/>
                        </a:lnSpc>
                        <a:spcAft>
                          <a:spcPts val="1000"/>
                        </a:spcAft>
                      </a:pPr>
                      <a:r>
                        <a:rPr lang="en-GB" sz="1100">
                          <a:effectLst/>
                          <a:latin typeface="Calibri"/>
                          <a:ea typeface="Calibri"/>
                          <a:cs typeface="Times New Roman"/>
                        </a:rPr>
                        <a:t>Protection and management of </a:t>
                      </a:r>
                      <a:r>
                        <a:rPr lang="en-GB" sz="1100" b="1">
                          <a:effectLst/>
                          <a:latin typeface="Calibri"/>
                          <a:ea typeface="Calibri"/>
                          <a:cs typeface="Times New Roman"/>
                        </a:rPr>
                        <a:t>consumption, and food and other goods trade</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nSpc>
                          <a:spcPct val="115000"/>
                        </a:lnSpc>
                        <a:spcAft>
                          <a:spcPts val="1000"/>
                        </a:spcAft>
                      </a:pPr>
                      <a:r>
                        <a:rPr lang="en-US" sz="1100" dirty="0">
                          <a:effectLst/>
                          <a:latin typeface="Calibri"/>
                          <a:ea typeface="Calibri"/>
                          <a:cs typeface="Times New Roman"/>
                        </a:rPr>
                        <a:t> </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US"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US"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US"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85190">
                <a:tc gridSpan="2">
                  <a:txBody>
                    <a:bodyPr/>
                    <a:lstStyle/>
                    <a:p>
                      <a:pPr>
                        <a:lnSpc>
                          <a:spcPct val="115000"/>
                        </a:lnSpc>
                        <a:spcAft>
                          <a:spcPts val="1000"/>
                        </a:spcAft>
                      </a:pPr>
                      <a:r>
                        <a:rPr lang="en-GB" sz="1100" dirty="0">
                          <a:effectLst/>
                          <a:latin typeface="Calibri"/>
                          <a:ea typeface="Calibri"/>
                          <a:cs typeface="Times New Roman"/>
                        </a:rPr>
                        <a:t>Preparedness for the </a:t>
                      </a:r>
                      <a:r>
                        <a:rPr lang="en-GB" sz="1100" b="1" dirty="0">
                          <a:effectLst/>
                          <a:latin typeface="Calibri"/>
                          <a:ea typeface="Calibri"/>
                          <a:cs typeface="Times New Roman"/>
                        </a:rPr>
                        <a:t>post-accident recovery</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tc>
                  <a:txBody>
                    <a:bodyPr/>
                    <a:lstStyle/>
                    <a:p>
                      <a:pPr>
                        <a:lnSpc>
                          <a:spcPct val="115000"/>
                        </a:lnSpc>
                        <a:spcAft>
                          <a:spcPts val="1000"/>
                        </a:spcAft>
                      </a:pPr>
                      <a:r>
                        <a:rPr lang="en-US" sz="1100" dirty="0">
                          <a:effectLst/>
                          <a:latin typeface="Calibri"/>
                          <a:ea typeface="Calibri"/>
                          <a:cs typeface="Times New Roman"/>
                        </a:rPr>
                        <a:t> </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US"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US" sz="1100">
                          <a:effectLst/>
                          <a:latin typeface="Calibri"/>
                          <a:ea typeface="Calibri"/>
                          <a:cs typeface="Times New Roman"/>
                        </a:rPr>
                        <a:t> </a:t>
                      </a:r>
                      <a:endParaRPr lang="es-ES" sz="110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US" sz="1100" dirty="0">
                          <a:effectLst/>
                          <a:latin typeface="Calibri"/>
                          <a:ea typeface="Calibri"/>
                          <a:cs typeface="Times New Roman"/>
                        </a:rPr>
                        <a:t> </a:t>
                      </a:r>
                      <a:endParaRPr lang="es-ES" sz="1100" dirty="0">
                        <a:effectLst/>
                        <a:latin typeface="Calibri"/>
                        <a:ea typeface="Calibri"/>
                        <a:cs typeface="Times New Roman"/>
                      </a:endParaRPr>
                    </a:p>
                  </a:txBody>
                  <a:tcPr marL="68512" marR="685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10" name="Rectangle 1"/>
          <p:cNvSpPr>
            <a:spLocks noChangeArrowheads="1"/>
          </p:cNvSpPr>
          <p:nvPr/>
        </p:nvSpPr>
        <p:spPr bwMode="auto">
          <a:xfrm>
            <a:off x="249238" y="15160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s-E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 name="38 Grupo"/>
          <p:cNvGrpSpPr/>
          <p:nvPr/>
        </p:nvGrpSpPr>
        <p:grpSpPr>
          <a:xfrm>
            <a:off x="323849" y="2948285"/>
            <a:ext cx="5290173" cy="830997"/>
            <a:chOff x="323849" y="2948285"/>
            <a:chExt cx="5290173" cy="830997"/>
          </a:xfrm>
        </p:grpSpPr>
        <p:grpSp>
          <p:nvGrpSpPr>
            <p:cNvPr id="8" name="34 Grupo"/>
            <p:cNvGrpSpPr/>
            <p:nvPr/>
          </p:nvGrpSpPr>
          <p:grpSpPr>
            <a:xfrm>
              <a:off x="323849" y="3233737"/>
              <a:ext cx="923926" cy="195263"/>
              <a:chOff x="323849" y="3233737"/>
              <a:chExt cx="923926" cy="195263"/>
            </a:xfrm>
          </p:grpSpPr>
          <p:cxnSp>
            <p:nvCxnSpPr>
              <p:cNvPr id="17" name="16 Conector recto"/>
              <p:cNvCxnSpPr/>
              <p:nvPr/>
            </p:nvCxnSpPr>
            <p:spPr bwMode="auto">
              <a:xfrm>
                <a:off x="323850" y="3233737"/>
                <a:ext cx="923925"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17 Conector recto"/>
              <p:cNvCxnSpPr/>
              <p:nvPr/>
            </p:nvCxnSpPr>
            <p:spPr bwMode="auto">
              <a:xfrm>
                <a:off x="323849" y="3429000"/>
                <a:ext cx="923925"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0" name="39 Rectángulo"/>
            <p:cNvSpPr/>
            <p:nvPr/>
          </p:nvSpPr>
          <p:spPr>
            <a:xfrm>
              <a:off x="1994522" y="2948285"/>
              <a:ext cx="3619500" cy="830997"/>
            </a:xfrm>
            <a:prstGeom prst="rect">
              <a:avLst/>
            </a:prstGeom>
            <a:ln>
              <a:solidFill>
                <a:srgbClr val="FF0000"/>
              </a:solidFill>
            </a:ln>
          </p:spPr>
          <p:txBody>
            <a:bodyPr wrap="square">
              <a:spAutoFit/>
            </a:bodyPr>
            <a:lstStyle/>
            <a:p>
              <a:pPr marL="285750" indent="-285750">
                <a:buFont typeface="Arial" panose="020B0604020202020204" pitchFamily="34" charset="0"/>
                <a:buChar char="•"/>
              </a:pPr>
              <a:r>
                <a:rPr lang="en-US" sz="1600" dirty="0" smtClean="0">
                  <a:latin typeface="Calibri" panose="020F0502020204030204" pitchFamily="34" charset="0"/>
                </a:rPr>
                <a:t>A </a:t>
              </a:r>
              <a:r>
                <a:rPr lang="en-US" sz="1600" dirty="0">
                  <a:latin typeface="Calibri" panose="020F0502020204030204" pitchFamily="34" charset="0"/>
                </a:rPr>
                <a:t>proper radiological </a:t>
              </a:r>
              <a:r>
                <a:rPr lang="en-US" sz="1600" dirty="0" err="1">
                  <a:latin typeface="Calibri" panose="020F0502020204030204" pitchFamily="34" charset="0"/>
                </a:rPr>
                <a:t>characterisation</a:t>
              </a:r>
              <a:endParaRPr lang="en-US" sz="1600" dirty="0">
                <a:latin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rPr>
                <a:t>The necessary infrastructures</a:t>
              </a:r>
              <a:endParaRPr lang="en-US" sz="1600" dirty="0">
                <a:latin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rPr>
                <a:t>Development </a:t>
              </a:r>
              <a:r>
                <a:rPr lang="en-US" sz="1600" dirty="0">
                  <a:latin typeface="Calibri" panose="020F0502020204030204" pitchFamily="34" charset="0"/>
                </a:rPr>
                <a:t>of </a:t>
              </a:r>
              <a:r>
                <a:rPr lang="en-US" sz="1600" dirty="0" smtClean="0">
                  <a:latin typeface="Calibri" panose="020F0502020204030204" pitchFamily="34" charset="0"/>
                </a:rPr>
                <a:t>policies</a:t>
              </a:r>
              <a:endParaRPr lang="en-US" sz="1600" dirty="0">
                <a:latin typeface="Calibri" panose="020F0502020204030204" pitchFamily="34" charset="0"/>
              </a:endParaRPr>
            </a:p>
          </p:txBody>
        </p:sp>
      </p:grpSp>
      <p:grpSp>
        <p:nvGrpSpPr>
          <p:cNvPr id="11" name="43 Grupo"/>
          <p:cNvGrpSpPr/>
          <p:nvPr/>
        </p:nvGrpSpPr>
        <p:grpSpPr>
          <a:xfrm>
            <a:off x="279429" y="3931503"/>
            <a:ext cx="5503179" cy="854809"/>
            <a:chOff x="279429" y="3931503"/>
            <a:chExt cx="5503179" cy="854809"/>
          </a:xfrm>
        </p:grpSpPr>
        <p:grpSp>
          <p:nvGrpSpPr>
            <p:cNvPr id="12" name="35 Grupo"/>
            <p:cNvGrpSpPr/>
            <p:nvPr/>
          </p:nvGrpSpPr>
          <p:grpSpPr>
            <a:xfrm>
              <a:off x="279429" y="4614862"/>
              <a:ext cx="1539846" cy="171450"/>
              <a:chOff x="279429" y="4614862"/>
              <a:chExt cx="1539846" cy="171450"/>
            </a:xfrm>
          </p:grpSpPr>
          <p:cxnSp>
            <p:nvCxnSpPr>
              <p:cNvPr id="20" name="19 Conector recto"/>
              <p:cNvCxnSpPr/>
              <p:nvPr/>
            </p:nvCxnSpPr>
            <p:spPr bwMode="auto">
              <a:xfrm>
                <a:off x="1381125" y="4614862"/>
                <a:ext cx="438150"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20 Conector recto"/>
              <p:cNvCxnSpPr/>
              <p:nvPr/>
            </p:nvCxnSpPr>
            <p:spPr bwMode="auto">
              <a:xfrm>
                <a:off x="279429" y="4786312"/>
                <a:ext cx="923925"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1" name="40 Rectángulo"/>
            <p:cNvSpPr/>
            <p:nvPr/>
          </p:nvSpPr>
          <p:spPr>
            <a:xfrm>
              <a:off x="2058333" y="3931503"/>
              <a:ext cx="3724275" cy="830997"/>
            </a:xfrm>
            <a:prstGeom prst="rect">
              <a:avLst/>
            </a:prstGeom>
            <a:ln>
              <a:solidFill>
                <a:srgbClr val="FF0000"/>
              </a:solidFill>
            </a:ln>
          </p:spPr>
          <p:txBody>
            <a:bodyPr wrap="square">
              <a:spAutoFit/>
            </a:bodyPr>
            <a:lstStyle/>
            <a:p>
              <a:pPr marL="285750" indent="-285750">
                <a:buFont typeface="Arial" panose="020B0604020202020204" pitchFamily="34" charset="0"/>
                <a:buChar char="•"/>
              </a:pPr>
              <a:r>
                <a:rPr lang="en-US" sz="1600" dirty="0" smtClean="0">
                  <a:latin typeface="Calibri" panose="020F0502020204030204" pitchFamily="34" charset="0"/>
                </a:rPr>
                <a:t>Typology </a:t>
              </a:r>
              <a:r>
                <a:rPr lang="en-US" sz="1600" dirty="0">
                  <a:latin typeface="Calibri" panose="020F0502020204030204" pitchFamily="34" charset="0"/>
                </a:rPr>
                <a:t>and spatial distribution of the houses and green </a:t>
              </a:r>
              <a:r>
                <a:rPr lang="en-US" sz="1600" dirty="0" smtClean="0">
                  <a:latin typeface="Calibri" panose="020F0502020204030204" pitchFamily="34" charset="0"/>
                </a:rPr>
                <a:t>areas </a:t>
              </a:r>
              <a:r>
                <a:rPr lang="en-US" sz="1600" dirty="0">
                  <a:latin typeface="Calibri" panose="020F0502020204030204" pitchFamily="34" charset="0"/>
                </a:rPr>
                <a:t>location</a:t>
              </a:r>
            </a:p>
            <a:p>
              <a:pPr marL="285750" indent="-285750">
                <a:buFont typeface="Arial" panose="020B0604020202020204" pitchFamily="34" charset="0"/>
                <a:buChar char="•"/>
              </a:pPr>
              <a:r>
                <a:rPr lang="en-US" sz="1600" dirty="0" smtClean="0">
                  <a:latin typeface="Calibri" panose="020F0502020204030204" pitchFamily="34" charset="0"/>
                </a:rPr>
                <a:t>“</a:t>
              </a:r>
              <a:r>
                <a:rPr lang="en-US" sz="1600" dirty="0">
                  <a:latin typeface="Calibri" panose="020F0502020204030204" pitchFamily="34" charset="0"/>
                </a:rPr>
                <a:t>Hot spots” contaminated areas</a:t>
              </a:r>
            </a:p>
          </p:txBody>
        </p:sp>
      </p:grpSp>
      <p:grpSp>
        <p:nvGrpSpPr>
          <p:cNvPr id="13" name="44 Grupo"/>
          <p:cNvGrpSpPr/>
          <p:nvPr/>
        </p:nvGrpSpPr>
        <p:grpSpPr>
          <a:xfrm>
            <a:off x="279429" y="4857750"/>
            <a:ext cx="5797520" cy="830997"/>
            <a:chOff x="279429" y="4857750"/>
            <a:chExt cx="5797520" cy="830997"/>
          </a:xfrm>
        </p:grpSpPr>
        <p:grpSp>
          <p:nvGrpSpPr>
            <p:cNvPr id="14" name="33 Grupo"/>
            <p:cNvGrpSpPr/>
            <p:nvPr/>
          </p:nvGrpSpPr>
          <p:grpSpPr>
            <a:xfrm>
              <a:off x="279429" y="5386387"/>
              <a:ext cx="1816071" cy="157162"/>
              <a:chOff x="279429" y="5386387"/>
              <a:chExt cx="1816071" cy="157162"/>
            </a:xfrm>
          </p:grpSpPr>
          <p:cxnSp>
            <p:nvCxnSpPr>
              <p:cNvPr id="22" name="21 Conector recto"/>
              <p:cNvCxnSpPr/>
              <p:nvPr/>
            </p:nvCxnSpPr>
            <p:spPr bwMode="auto">
              <a:xfrm>
                <a:off x="1414462" y="5386387"/>
                <a:ext cx="681038"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22 Conector recto"/>
              <p:cNvCxnSpPr/>
              <p:nvPr/>
            </p:nvCxnSpPr>
            <p:spPr bwMode="auto">
              <a:xfrm>
                <a:off x="279429" y="5543549"/>
                <a:ext cx="923925"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2" name="41 Rectángulo"/>
            <p:cNvSpPr/>
            <p:nvPr/>
          </p:nvSpPr>
          <p:spPr>
            <a:xfrm>
              <a:off x="2171699" y="4857750"/>
              <a:ext cx="3905250" cy="830997"/>
            </a:xfrm>
            <a:prstGeom prst="rect">
              <a:avLst/>
            </a:prstGeom>
            <a:ln>
              <a:solidFill>
                <a:srgbClr val="FF0000"/>
              </a:solidFill>
            </a:ln>
          </p:spPr>
          <p:txBody>
            <a:bodyPr wrap="square">
              <a:spAutoFit/>
            </a:bodyPr>
            <a:lstStyle/>
            <a:p>
              <a:pPr marL="285750" indent="-285750">
                <a:buFont typeface="Arial" panose="020B0604020202020204" pitchFamily="34" charset="0"/>
                <a:buChar char="•"/>
              </a:pPr>
              <a:r>
                <a:rPr lang="en-US" sz="1600" dirty="0" smtClean="0">
                  <a:latin typeface="Calibri" panose="020F0502020204030204" pitchFamily="34" charset="0"/>
                </a:rPr>
                <a:t>Main </a:t>
              </a:r>
              <a:r>
                <a:rPr lang="en-US" sz="1600" dirty="0">
                  <a:latin typeface="Calibri" panose="020F0502020204030204" pitchFamily="34" charset="0"/>
                </a:rPr>
                <a:t>agricultural contaminated systems</a:t>
              </a:r>
            </a:p>
            <a:p>
              <a:pPr marL="285750" indent="-285750">
                <a:buFont typeface="Arial" panose="020B0604020202020204" pitchFamily="34" charset="0"/>
                <a:buChar char="•"/>
              </a:pPr>
              <a:r>
                <a:rPr lang="en-US" sz="1600" dirty="0" smtClean="0">
                  <a:latin typeface="Calibri" panose="020F0502020204030204" pitchFamily="34" charset="0"/>
                </a:rPr>
                <a:t>Management </a:t>
              </a:r>
              <a:r>
                <a:rPr lang="en-US" sz="1600" dirty="0">
                  <a:latin typeface="Calibri" panose="020F0502020204030204" pitchFamily="34" charset="0"/>
                </a:rPr>
                <a:t>of the husbandry during the first months</a:t>
              </a:r>
            </a:p>
          </p:txBody>
        </p:sp>
      </p:grpSp>
      <p:grpSp>
        <p:nvGrpSpPr>
          <p:cNvPr id="15" name="48 Grupo"/>
          <p:cNvGrpSpPr/>
          <p:nvPr/>
        </p:nvGrpSpPr>
        <p:grpSpPr>
          <a:xfrm>
            <a:off x="279429" y="5755422"/>
            <a:ext cx="8125418" cy="830997"/>
            <a:chOff x="279429" y="5755422"/>
            <a:chExt cx="8125418" cy="830997"/>
          </a:xfrm>
        </p:grpSpPr>
        <p:grpSp>
          <p:nvGrpSpPr>
            <p:cNvPr id="16" name="37 Grupo"/>
            <p:cNvGrpSpPr/>
            <p:nvPr/>
          </p:nvGrpSpPr>
          <p:grpSpPr>
            <a:xfrm>
              <a:off x="279429" y="6329362"/>
              <a:ext cx="1649383" cy="190500"/>
              <a:chOff x="279429" y="6329362"/>
              <a:chExt cx="1649383" cy="190500"/>
            </a:xfrm>
          </p:grpSpPr>
          <p:cxnSp>
            <p:nvCxnSpPr>
              <p:cNvPr id="27" name="26 Conector recto"/>
              <p:cNvCxnSpPr/>
              <p:nvPr/>
            </p:nvCxnSpPr>
            <p:spPr bwMode="auto">
              <a:xfrm>
                <a:off x="279429" y="6519862"/>
                <a:ext cx="1149321"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31 Conector recto"/>
              <p:cNvCxnSpPr/>
              <p:nvPr/>
            </p:nvCxnSpPr>
            <p:spPr bwMode="auto">
              <a:xfrm>
                <a:off x="1490662" y="6329362"/>
                <a:ext cx="438150"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3" name="42 Rectángulo"/>
            <p:cNvSpPr/>
            <p:nvPr/>
          </p:nvSpPr>
          <p:spPr>
            <a:xfrm>
              <a:off x="3832847" y="5755422"/>
              <a:ext cx="4572000" cy="830997"/>
            </a:xfrm>
            <a:prstGeom prst="rect">
              <a:avLst/>
            </a:prstGeom>
            <a:ln>
              <a:solidFill>
                <a:srgbClr val="FF0000"/>
              </a:solidFill>
            </a:ln>
          </p:spPr>
          <p:txBody>
            <a:bodyPr>
              <a:spAutoFit/>
            </a:bodyPr>
            <a:lstStyle/>
            <a:p>
              <a:pPr marL="285750" indent="-285750">
                <a:buFont typeface="Arial" panose="020B0604020202020204" pitchFamily="34" charset="0"/>
                <a:buChar char="•"/>
              </a:pPr>
              <a:r>
                <a:rPr lang="en-US" sz="1600" dirty="0" smtClean="0">
                  <a:latin typeface="Calibri" panose="020F0502020204030204" pitchFamily="34" charset="0"/>
                </a:rPr>
                <a:t>Need of preparedness </a:t>
              </a:r>
              <a:r>
                <a:rPr lang="en-US" sz="1600" dirty="0">
                  <a:latin typeface="Calibri" panose="020F0502020204030204" pitchFamily="34" charset="0"/>
                </a:rPr>
                <a:t>in advance</a:t>
              </a:r>
            </a:p>
            <a:p>
              <a:pPr marL="285750" indent="-285750">
                <a:buFont typeface="Arial" panose="020B0604020202020204" pitchFamily="34" charset="0"/>
                <a:buChar char="•"/>
              </a:pPr>
              <a:r>
                <a:rPr lang="en-US" sz="1600" dirty="0" smtClean="0">
                  <a:latin typeface="Calibri" panose="020F0502020204030204" pitchFamily="34" charset="0"/>
                </a:rPr>
                <a:t>Having </a:t>
              </a:r>
              <a:r>
                <a:rPr lang="en-US" sz="1600" dirty="0">
                  <a:latin typeface="Calibri" panose="020F0502020204030204" pitchFamily="34" charset="0"/>
                </a:rPr>
                <a:t>predictive and monitoring tools adapted, tried and tested for the national reality</a:t>
              </a:r>
            </a:p>
          </p:txBody>
        </p:sp>
      </p:grpSp>
      <p:grpSp>
        <p:nvGrpSpPr>
          <p:cNvPr id="19" name="47 Grupo"/>
          <p:cNvGrpSpPr/>
          <p:nvPr/>
        </p:nvGrpSpPr>
        <p:grpSpPr>
          <a:xfrm>
            <a:off x="249238" y="5745897"/>
            <a:ext cx="3494086" cy="383440"/>
            <a:chOff x="249238" y="5745897"/>
            <a:chExt cx="3494086" cy="383440"/>
          </a:xfrm>
        </p:grpSpPr>
        <p:grpSp>
          <p:nvGrpSpPr>
            <p:cNvPr id="25" name="36 Grupo"/>
            <p:cNvGrpSpPr/>
            <p:nvPr/>
          </p:nvGrpSpPr>
          <p:grpSpPr>
            <a:xfrm>
              <a:off x="249238" y="5948362"/>
              <a:ext cx="1903412" cy="180975"/>
              <a:chOff x="249238" y="5948362"/>
              <a:chExt cx="1903412" cy="180975"/>
            </a:xfrm>
          </p:grpSpPr>
          <p:cxnSp>
            <p:nvCxnSpPr>
              <p:cNvPr id="24" name="23 Conector recto"/>
              <p:cNvCxnSpPr/>
              <p:nvPr/>
            </p:nvCxnSpPr>
            <p:spPr bwMode="auto">
              <a:xfrm>
                <a:off x="459751" y="5948362"/>
                <a:ext cx="1692899"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25 Conector recto"/>
              <p:cNvCxnSpPr/>
              <p:nvPr/>
            </p:nvCxnSpPr>
            <p:spPr bwMode="auto">
              <a:xfrm>
                <a:off x="249238" y="6129337"/>
                <a:ext cx="1179512"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7" name="46 Rectángulo"/>
            <p:cNvSpPr/>
            <p:nvPr/>
          </p:nvSpPr>
          <p:spPr>
            <a:xfrm>
              <a:off x="2171699" y="5745897"/>
              <a:ext cx="1571625" cy="338554"/>
            </a:xfrm>
            <a:prstGeom prst="rect">
              <a:avLst/>
            </a:prstGeom>
            <a:ln>
              <a:solidFill>
                <a:srgbClr val="FF0000"/>
              </a:solidFill>
            </a:ln>
          </p:spPr>
          <p:txBody>
            <a:bodyPr wrap="square">
              <a:spAutoFit/>
            </a:bodyPr>
            <a:lstStyle/>
            <a:p>
              <a:pPr marL="285750" indent="-285750">
                <a:buFont typeface="Arial" panose="020B0604020202020204" pitchFamily="34" charset="0"/>
                <a:buChar char="•"/>
              </a:pPr>
              <a:r>
                <a:rPr lang="en-US" sz="1600" dirty="0" smtClean="0">
                  <a:latin typeface="Calibri" panose="020F0502020204030204" pitchFamily="34" charset="0"/>
                </a:rPr>
                <a:t>Food control</a:t>
              </a:r>
              <a:endParaRPr lang="en-US" sz="1600" dirty="0">
                <a:latin typeface="Calibri" panose="020F0502020204030204" pitchFamily="34" charset="0"/>
              </a:endParaRPr>
            </a:p>
          </p:txBody>
        </p:sp>
      </p:grpSp>
      <p:grpSp>
        <p:nvGrpSpPr>
          <p:cNvPr id="28" name="51 Grupo"/>
          <p:cNvGrpSpPr/>
          <p:nvPr/>
        </p:nvGrpSpPr>
        <p:grpSpPr>
          <a:xfrm>
            <a:off x="4572000" y="2419350"/>
            <a:ext cx="4248150" cy="2082879"/>
            <a:chOff x="4572000" y="2419350"/>
            <a:chExt cx="4248150" cy="2082879"/>
          </a:xfrm>
        </p:grpSpPr>
        <p:sp>
          <p:nvSpPr>
            <p:cNvPr id="51" name="50 Rectángulo"/>
            <p:cNvSpPr/>
            <p:nvPr/>
          </p:nvSpPr>
          <p:spPr>
            <a:xfrm>
              <a:off x="5915025" y="3148012"/>
              <a:ext cx="2905125" cy="1354217"/>
            </a:xfrm>
            <a:prstGeom prst="rect">
              <a:avLst/>
            </a:prstGeom>
            <a:ln>
              <a:solidFill>
                <a:srgbClr val="0070C0"/>
              </a:solidFill>
            </a:ln>
          </p:spPr>
          <p:txBody>
            <a:bodyPr wrap="square">
              <a:spAutoFit/>
            </a:bodyPr>
            <a:lstStyle/>
            <a:p>
              <a:r>
                <a:rPr lang="en-US" dirty="0" smtClean="0"/>
                <a:t>-</a:t>
              </a:r>
              <a:r>
                <a:rPr lang="en-US" sz="1600" dirty="0" smtClean="0">
                  <a:latin typeface="Calibri" panose="020F0502020204030204" pitchFamily="34" charset="0"/>
                </a:rPr>
                <a:t>Economic </a:t>
              </a:r>
              <a:r>
                <a:rPr lang="en-US" sz="1600" dirty="0">
                  <a:latin typeface="Calibri" panose="020F0502020204030204" pitchFamily="34" charset="0"/>
                </a:rPr>
                <a:t>costs</a:t>
              </a:r>
            </a:p>
            <a:p>
              <a:r>
                <a:rPr lang="en-US" sz="1600" dirty="0" smtClean="0">
                  <a:latin typeface="Calibri" panose="020F0502020204030204" pitchFamily="34" charset="0"/>
                </a:rPr>
                <a:t>-Feasibility </a:t>
              </a:r>
              <a:endParaRPr lang="en-US" sz="1600" dirty="0">
                <a:latin typeface="Calibri" panose="020F0502020204030204" pitchFamily="34" charset="0"/>
              </a:endParaRPr>
            </a:p>
            <a:p>
              <a:r>
                <a:rPr lang="en-US" sz="1600" dirty="0" smtClean="0">
                  <a:latin typeface="Calibri" panose="020F0502020204030204" pitchFamily="34" charset="0"/>
                </a:rPr>
                <a:t>-Effects </a:t>
              </a:r>
              <a:r>
                <a:rPr lang="en-US" sz="1600" dirty="0">
                  <a:latin typeface="Calibri" panose="020F0502020204030204" pitchFamily="34" charset="0"/>
                </a:rPr>
                <a:t>on the quality of life </a:t>
              </a:r>
            </a:p>
            <a:p>
              <a:r>
                <a:rPr lang="en-US" sz="1600" dirty="0" smtClean="0">
                  <a:latin typeface="Calibri" panose="020F0502020204030204" pitchFamily="34" charset="0"/>
                </a:rPr>
                <a:t>-Public </a:t>
              </a:r>
              <a:r>
                <a:rPr lang="en-US" sz="1600" dirty="0">
                  <a:latin typeface="Calibri" panose="020F0502020204030204" pitchFamily="34" charset="0"/>
                </a:rPr>
                <a:t>participation</a:t>
              </a:r>
            </a:p>
            <a:p>
              <a:r>
                <a:rPr lang="en-US" sz="1600" dirty="0">
                  <a:latin typeface="Calibri" panose="020F0502020204030204" pitchFamily="34" charset="0"/>
                </a:rPr>
                <a:t>-Development of infrastructures</a:t>
              </a:r>
            </a:p>
          </p:txBody>
        </p:sp>
        <p:sp>
          <p:nvSpPr>
            <p:cNvPr id="50" name="49 Elipse"/>
            <p:cNvSpPr/>
            <p:nvPr/>
          </p:nvSpPr>
          <p:spPr bwMode="auto">
            <a:xfrm>
              <a:off x="4572000" y="2419350"/>
              <a:ext cx="790575" cy="314325"/>
            </a:xfrm>
            <a:prstGeom prst="ellipse">
              <a:avLst/>
            </a:prstGeom>
            <a:noFill/>
            <a:ln w="28575"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es-ES" sz="1800" b="0" i="0" u="none" strike="noStrike" cap="none" normalizeH="0" baseline="0" smtClean="0">
                <a:ln>
                  <a:noFill/>
                </a:ln>
                <a:effectLst/>
                <a:latin typeface="Arial" charset="0"/>
              </a:endParaRPr>
            </a:p>
          </p:txBody>
        </p:sp>
      </p:grpSp>
    </p:spTree>
    <p:extLst>
      <p:ext uri="{BB962C8B-B14F-4D97-AF65-F5344CB8AC3E}">
        <p14:creationId xmlns:p14="http://schemas.microsoft.com/office/powerpoint/2010/main" val="2859127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ox(i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ppt_x"/>
                                          </p:val>
                                        </p:tav>
                                        <p:tav tm="100000">
                                          <p:val>
                                            <p:strVal val="#ppt_x"/>
                                          </p:val>
                                        </p:tav>
                                      </p:tavLst>
                                    </p:anim>
                                    <p:anim calcmode="lin" valueType="num">
                                      <p:cBhvr additive="base">
                                        <p:cTn id="3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63371" y="232641"/>
            <a:ext cx="6238406" cy="848835"/>
          </a:xfrm>
        </p:spPr>
        <p:txBody>
          <a:bodyPr/>
          <a:lstStyle/>
          <a:p>
            <a:r>
              <a:rPr lang="es-ES" dirty="0" err="1" smtClean="0"/>
              <a:t>Categorisation</a:t>
            </a:r>
            <a:r>
              <a:rPr lang="es-ES" dirty="0" smtClean="0"/>
              <a:t> of </a:t>
            </a:r>
            <a:r>
              <a:rPr lang="es-ES" dirty="0" err="1" smtClean="0"/>
              <a:t>uncertainties</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11</a:t>
            </a:fld>
            <a:endParaRPr lang="es-ES" b="1" dirty="0">
              <a:latin typeface="Arial" pitchFamily="34" charset="0"/>
            </a:endParaRPr>
          </a:p>
        </p:txBody>
      </p:sp>
      <p:pic>
        <p:nvPicPr>
          <p:cNvPr id="12"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317" r="28498"/>
          <a:stretch/>
        </p:blipFill>
        <p:spPr bwMode="auto">
          <a:xfrm>
            <a:off x="216211" y="272250"/>
            <a:ext cx="525181" cy="81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5">
            <a:extLst>
              <a:ext uri="{FF2B5EF4-FFF2-40B4-BE49-F238E27FC236}">
                <a16:creationId xmlns:a16="http://schemas.microsoft.com/office/drawing/2014/main" id="{5240D5C0-20F0-1D4D-B79B-02FFC8236716}"/>
              </a:ext>
            </a:extLst>
          </p:cNvPr>
          <p:cNvSpPr txBox="1">
            <a:spLocks/>
          </p:cNvSpPr>
          <p:nvPr/>
        </p:nvSpPr>
        <p:spPr bwMode="auto">
          <a:xfrm>
            <a:off x="234081" y="2101197"/>
            <a:ext cx="8685616" cy="41871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311045" indent="-311045" algn="l" defTabSz="325445" rtl="0" eaLnBrk="1" fontAlgn="base" hangingPunct="1">
              <a:lnSpc>
                <a:spcPct val="93000"/>
              </a:lnSpc>
              <a:spcBef>
                <a:spcPct val="0"/>
              </a:spcBef>
              <a:spcAft>
                <a:spcPts val="1293"/>
              </a:spcAft>
              <a:buClr>
                <a:srgbClr val="000000"/>
              </a:buClr>
              <a:buSzPct val="100000"/>
              <a:buBlip>
                <a:blip r:embed="rId3"/>
              </a:buBlip>
              <a:defRPr sz="2200">
                <a:solidFill>
                  <a:schemeClr val="tx1"/>
                </a:solidFill>
                <a:latin typeface="+mn-lt"/>
                <a:ea typeface="+mn-ea"/>
                <a:cs typeface="Arial" panose="020B0604020202020204" pitchFamily="34" charset="0"/>
              </a:defRPr>
            </a:lvl1pPr>
            <a:lvl2pPr marL="673930" indent="-259204" algn="l" defTabSz="325445" rtl="0" eaLnBrk="1" fontAlgn="base" hangingPunct="1">
              <a:lnSpc>
                <a:spcPct val="93000"/>
              </a:lnSpc>
              <a:spcBef>
                <a:spcPct val="0"/>
              </a:spcBef>
              <a:spcAft>
                <a:spcPts val="1032"/>
              </a:spcAft>
              <a:buClr>
                <a:srgbClr val="000000"/>
              </a:buClr>
              <a:buSzPct val="100000"/>
              <a:buFontTx/>
              <a:buBlip>
                <a:blip r:embed="rId4"/>
              </a:buBlip>
              <a:defRPr sz="2000">
                <a:solidFill>
                  <a:schemeClr val="tx1"/>
                </a:solidFill>
                <a:latin typeface="+mn-lt"/>
                <a:cs typeface="Arial" panose="020B0604020202020204" pitchFamily="34" charset="0"/>
              </a:defRPr>
            </a:lvl2pPr>
            <a:lvl3pPr marL="1036815" indent="-207363" algn="l" defTabSz="325445" rtl="0" eaLnBrk="1" fontAlgn="base" hangingPunct="1">
              <a:lnSpc>
                <a:spcPct val="93000"/>
              </a:lnSpc>
              <a:spcBef>
                <a:spcPct val="0"/>
              </a:spcBef>
              <a:spcAft>
                <a:spcPts val="771"/>
              </a:spcAft>
              <a:buClr>
                <a:schemeClr val="accent1"/>
              </a:buClr>
              <a:buSzPct val="100000"/>
              <a:buFont typeface="Arial" pitchFamily="34" charset="0"/>
              <a:buChar char="●"/>
              <a:defRPr>
                <a:solidFill>
                  <a:schemeClr val="tx1"/>
                </a:solidFill>
                <a:latin typeface="+mn-lt"/>
                <a:cs typeface="Arial" panose="020B0604020202020204" pitchFamily="34" charset="0"/>
              </a:defRPr>
            </a:lvl3pPr>
            <a:lvl4pPr marL="1451541" indent="-207363" algn="l" defTabSz="325445" rtl="0" eaLnBrk="1" fontAlgn="base" hangingPunct="1">
              <a:lnSpc>
                <a:spcPct val="93000"/>
              </a:lnSpc>
              <a:spcBef>
                <a:spcPct val="0"/>
              </a:spcBef>
              <a:spcAft>
                <a:spcPts val="522"/>
              </a:spcAft>
              <a:buClr>
                <a:schemeClr val="accent1"/>
              </a:buClr>
              <a:buSzPct val="100000"/>
              <a:buFont typeface="Arial" pitchFamily="34" charset="0"/>
              <a:buChar char="●"/>
              <a:defRPr sz="1600">
                <a:solidFill>
                  <a:schemeClr val="tx1"/>
                </a:solidFill>
                <a:latin typeface="+mn-lt"/>
                <a:cs typeface="Arial" panose="020B0604020202020204" pitchFamily="34" charset="0"/>
              </a:defRPr>
            </a:lvl4pPr>
            <a:lvl5pPr marL="1866268" indent="-207363" algn="l" defTabSz="325445" rtl="0" eaLnBrk="1" fontAlgn="base" hangingPunct="1">
              <a:lnSpc>
                <a:spcPct val="93000"/>
              </a:lnSpc>
              <a:spcBef>
                <a:spcPct val="0"/>
              </a:spcBef>
              <a:spcAft>
                <a:spcPts val="261"/>
              </a:spcAft>
              <a:buClr>
                <a:schemeClr val="accent1"/>
              </a:buClr>
              <a:buSzPct val="100000"/>
              <a:buFont typeface="Wingdings" pitchFamily="2" charset="2"/>
              <a:buChar char="Ø"/>
              <a:defRPr sz="1600">
                <a:solidFill>
                  <a:schemeClr val="tx1"/>
                </a:solidFill>
                <a:latin typeface="+mn-lt"/>
                <a:cs typeface="Arial" panose="020B0604020202020204" pitchFamily="34" charset="0"/>
              </a:defRPr>
            </a:lvl5pPr>
            <a:lvl6pPr marL="2280994"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720"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446"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172"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pPr marL="311045" marR="0" lvl="0" indent="-311045" algn="l" defTabSz="325445" rtl="0" eaLnBrk="1" fontAlgn="base" latinLnBrk="0" hangingPunct="1">
              <a:lnSpc>
                <a:spcPct val="93000"/>
              </a:lnSpc>
              <a:spcBef>
                <a:spcPct val="0"/>
              </a:spcBef>
              <a:spcAft>
                <a:spcPts val="1293"/>
              </a:spcAft>
              <a:buClr>
                <a:srgbClr val="000000"/>
              </a:buClr>
              <a:buSzPct val="100000"/>
              <a:buFontTx/>
              <a:buBlip>
                <a:blip r:embed="rId3"/>
              </a:buBlip>
              <a:tabLst/>
              <a:defRPr/>
            </a:pPr>
            <a:r>
              <a:rPr kumimoji="0" lang="en-GB" sz="20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ENVIRONMENTAL UNCERTAINTIES</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How to identify and zone the affected areas? </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How does the contamination change with time and what factors are implicated?</a:t>
            </a:r>
          </a:p>
          <a:p>
            <a:pPr lvl="1">
              <a:buFont typeface="Arial" panose="020B0604020202020204" pitchFamily="34" charset="0"/>
              <a:buChar char="•"/>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How could </a:t>
            </a:r>
            <a:r>
              <a:rPr lang="en-US" i="1" kern="0" dirty="0" smtClean="0">
                <a:solidFill>
                  <a:sysClr val="windowText" lastClr="000000">
                    <a:lumMod val="50000"/>
                    <a:lumOff val="50000"/>
                  </a:sysClr>
                </a:solidFill>
                <a:latin typeface="Calibri"/>
              </a:rPr>
              <a:t>aquifers, groundwater be affected by </a:t>
            </a: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the contamination?</a:t>
            </a:r>
            <a:endParaRPr kumimoji="0" lang="en-GB"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endParaRPr>
          </a:p>
          <a:p>
            <a:pPr marL="311045" marR="0" lvl="0" indent="-311045" algn="l" defTabSz="325445" rtl="0" eaLnBrk="1" fontAlgn="base" latinLnBrk="0" hangingPunct="1">
              <a:lnSpc>
                <a:spcPct val="93000"/>
              </a:lnSpc>
              <a:spcBef>
                <a:spcPct val="0"/>
              </a:spcBef>
              <a:spcAft>
                <a:spcPts val="1293"/>
              </a:spcAft>
              <a:buClr>
                <a:srgbClr val="000000"/>
              </a:buClr>
              <a:buSzPct val="100000"/>
              <a:buFontTx/>
              <a:buBlip>
                <a:blip r:embed="rId3"/>
              </a:buBlip>
              <a:tabLst/>
              <a:defRPr/>
            </a:pPr>
            <a:r>
              <a:rPr kumimoji="0" lang="en-GB" sz="20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ECONOMIC UNCERTAINTIES</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Are there enough resources – material, technical, human and funding - to face the recovery actions; the collection and analysis of environmental samples and the monitoring of the affected people?</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Is there capacity to decontaminate the affected area? And to manage the waste generated?</a:t>
            </a:r>
            <a:endParaRPr kumimoji="0" lang="en-GB"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endParaRPr>
          </a:p>
        </p:txBody>
      </p:sp>
      <p:sp>
        <p:nvSpPr>
          <p:cNvPr id="5" name="4 Rectángulo"/>
          <p:cNvSpPr/>
          <p:nvPr/>
        </p:nvSpPr>
        <p:spPr>
          <a:xfrm>
            <a:off x="253130" y="1195685"/>
            <a:ext cx="8605119" cy="707886"/>
          </a:xfrm>
          <a:prstGeom prst="rect">
            <a:avLst/>
          </a:prstGeom>
        </p:spPr>
        <p:txBody>
          <a:bodyPr wrap="square">
            <a:spAutoFit/>
          </a:bodyPr>
          <a:lstStyle/>
          <a:p>
            <a:r>
              <a:rPr lang="en-US" sz="2000" dirty="0">
                <a:latin typeface="Calibri" panose="020F0502020204030204" pitchFamily="34" charset="0"/>
              </a:rPr>
              <a:t>The uncertainties discussed in each national panel have been </a:t>
            </a:r>
            <a:r>
              <a:rPr lang="en-US" sz="2000" dirty="0" smtClean="0">
                <a:latin typeface="Calibri" panose="020F0502020204030204" pitchFamily="34" charset="0"/>
              </a:rPr>
              <a:t>grouped </a:t>
            </a:r>
            <a:r>
              <a:rPr lang="en-US" sz="2000" dirty="0">
                <a:latin typeface="Calibri" panose="020F0502020204030204" pitchFamily="34" charset="0"/>
              </a:rPr>
              <a:t>according to the </a:t>
            </a:r>
            <a:r>
              <a:rPr lang="en-US" sz="2000" dirty="0" smtClean="0">
                <a:latin typeface="Calibri" panose="020F0502020204030204" pitchFamily="34" charset="0"/>
              </a:rPr>
              <a:t>following categories:</a:t>
            </a:r>
            <a:endParaRPr lang="es-ES" sz="2000" dirty="0">
              <a:latin typeface="Calibri" panose="020F0502020204030204" pitchFamily="34" charset="0"/>
            </a:endParaRPr>
          </a:p>
        </p:txBody>
      </p:sp>
    </p:spTree>
    <p:extLst>
      <p:ext uri="{BB962C8B-B14F-4D97-AF65-F5344CB8AC3E}">
        <p14:creationId xmlns:p14="http://schemas.microsoft.com/office/powerpoint/2010/main" val="25888559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63371" y="232641"/>
            <a:ext cx="6238406" cy="848835"/>
          </a:xfrm>
        </p:spPr>
        <p:txBody>
          <a:bodyPr/>
          <a:lstStyle/>
          <a:p>
            <a:r>
              <a:rPr lang="es-ES" dirty="0" err="1"/>
              <a:t>Categorisation</a:t>
            </a:r>
            <a:r>
              <a:rPr lang="es-ES" dirty="0"/>
              <a:t> of </a:t>
            </a:r>
            <a:r>
              <a:rPr lang="es-ES" dirty="0" err="1"/>
              <a:t>uncertainties</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12</a:t>
            </a:fld>
            <a:endParaRPr lang="es-ES" b="1" dirty="0">
              <a:latin typeface="Arial" pitchFamily="34" charset="0"/>
            </a:endParaRPr>
          </a:p>
        </p:txBody>
      </p:sp>
      <p:pic>
        <p:nvPicPr>
          <p:cNvPr id="12"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317" r="28498"/>
          <a:stretch/>
        </p:blipFill>
        <p:spPr bwMode="auto">
          <a:xfrm>
            <a:off x="216211" y="272250"/>
            <a:ext cx="525181" cy="81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Espace réservé du contenu 5">
            <a:extLst>
              <a:ext uri="{FF2B5EF4-FFF2-40B4-BE49-F238E27FC236}">
                <a16:creationId xmlns:a16="http://schemas.microsoft.com/office/drawing/2014/main" id="{5240D5C0-20F0-1D4D-B79B-02FFC8236716}"/>
              </a:ext>
            </a:extLst>
          </p:cNvPr>
          <p:cNvSpPr txBox="1">
            <a:spLocks/>
          </p:cNvSpPr>
          <p:nvPr/>
        </p:nvSpPr>
        <p:spPr bwMode="auto">
          <a:xfrm>
            <a:off x="219808" y="1242059"/>
            <a:ext cx="8728464" cy="52730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311045" indent="-311045" algn="l" defTabSz="325445" rtl="0" eaLnBrk="1" fontAlgn="base" hangingPunct="1">
              <a:lnSpc>
                <a:spcPct val="93000"/>
              </a:lnSpc>
              <a:spcBef>
                <a:spcPct val="0"/>
              </a:spcBef>
              <a:spcAft>
                <a:spcPts val="1293"/>
              </a:spcAft>
              <a:buClr>
                <a:srgbClr val="000000"/>
              </a:buClr>
              <a:buSzPct val="100000"/>
              <a:buBlip>
                <a:blip r:embed="rId3"/>
              </a:buBlip>
              <a:defRPr sz="2200">
                <a:solidFill>
                  <a:schemeClr val="tx1"/>
                </a:solidFill>
                <a:latin typeface="+mn-lt"/>
                <a:ea typeface="+mn-ea"/>
                <a:cs typeface="Arial" panose="020B0604020202020204" pitchFamily="34" charset="0"/>
              </a:defRPr>
            </a:lvl1pPr>
            <a:lvl2pPr marL="673930" indent="-259204" algn="l" defTabSz="325445" rtl="0" eaLnBrk="1" fontAlgn="base" hangingPunct="1">
              <a:lnSpc>
                <a:spcPct val="93000"/>
              </a:lnSpc>
              <a:spcBef>
                <a:spcPct val="0"/>
              </a:spcBef>
              <a:spcAft>
                <a:spcPts val="1032"/>
              </a:spcAft>
              <a:buClr>
                <a:srgbClr val="000000"/>
              </a:buClr>
              <a:buSzPct val="100000"/>
              <a:buFontTx/>
              <a:buBlip>
                <a:blip r:embed="rId4"/>
              </a:buBlip>
              <a:defRPr sz="2000">
                <a:solidFill>
                  <a:schemeClr val="tx1"/>
                </a:solidFill>
                <a:latin typeface="+mn-lt"/>
                <a:cs typeface="Arial" panose="020B0604020202020204" pitchFamily="34" charset="0"/>
              </a:defRPr>
            </a:lvl2pPr>
            <a:lvl3pPr marL="1036815" indent="-207363" algn="l" defTabSz="325445" rtl="0" eaLnBrk="1" fontAlgn="base" hangingPunct="1">
              <a:lnSpc>
                <a:spcPct val="93000"/>
              </a:lnSpc>
              <a:spcBef>
                <a:spcPct val="0"/>
              </a:spcBef>
              <a:spcAft>
                <a:spcPts val="771"/>
              </a:spcAft>
              <a:buClr>
                <a:schemeClr val="accent1"/>
              </a:buClr>
              <a:buSzPct val="100000"/>
              <a:buFont typeface="Arial" pitchFamily="34" charset="0"/>
              <a:buChar char="●"/>
              <a:defRPr>
                <a:solidFill>
                  <a:schemeClr val="tx1"/>
                </a:solidFill>
                <a:latin typeface="+mn-lt"/>
                <a:cs typeface="Arial" panose="020B0604020202020204" pitchFamily="34" charset="0"/>
              </a:defRPr>
            </a:lvl3pPr>
            <a:lvl4pPr marL="1451541" indent="-207363" algn="l" defTabSz="325445" rtl="0" eaLnBrk="1" fontAlgn="base" hangingPunct="1">
              <a:lnSpc>
                <a:spcPct val="93000"/>
              </a:lnSpc>
              <a:spcBef>
                <a:spcPct val="0"/>
              </a:spcBef>
              <a:spcAft>
                <a:spcPts val="522"/>
              </a:spcAft>
              <a:buClr>
                <a:schemeClr val="accent1"/>
              </a:buClr>
              <a:buSzPct val="100000"/>
              <a:buFont typeface="Arial" pitchFamily="34" charset="0"/>
              <a:buChar char="●"/>
              <a:defRPr sz="1600">
                <a:solidFill>
                  <a:schemeClr val="tx1"/>
                </a:solidFill>
                <a:latin typeface="+mn-lt"/>
                <a:cs typeface="Arial" panose="020B0604020202020204" pitchFamily="34" charset="0"/>
              </a:defRPr>
            </a:lvl4pPr>
            <a:lvl5pPr marL="1866268" indent="-207363" algn="l" defTabSz="325445" rtl="0" eaLnBrk="1" fontAlgn="base" hangingPunct="1">
              <a:lnSpc>
                <a:spcPct val="93000"/>
              </a:lnSpc>
              <a:spcBef>
                <a:spcPct val="0"/>
              </a:spcBef>
              <a:spcAft>
                <a:spcPts val="261"/>
              </a:spcAft>
              <a:buClr>
                <a:schemeClr val="accent1"/>
              </a:buClr>
              <a:buSzPct val="100000"/>
              <a:buFont typeface="Wingdings" pitchFamily="2" charset="2"/>
              <a:buChar char="Ø"/>
              <a:defRPr sz="1600">
                <a:solidFill>
                  <a:schemeClr val="tx1"/>
                </a:solidFill>
                <a:latin typeface="+mn-lt"/>
                <a:cs typeface="Arial" panose="020B0604020202020204" pitchFamily="34" charset="0"/>
              </a:defRPr>
            </a:lvl5pPr>
            <a:lvl6pPr marL="2280994"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720"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446"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172"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r>
              <a:rPr lang="en-GB" sz="2000" kern="0" dirty="0">
                <a:solidFill>
                  <a:sysClr val="windowText" lastClr="000000"/>
                </a:solidFill>
                <a:latin typeface="Calibri"/>
              </a:rPr>
              <a:t>UNCERTAINTIES RELATED TO HUMAN HEALTH AND SAFETY </a:t>
            </a:r>
            <a:endParaRPr lang="en-GB" sz="2000" kern="0" dirty="0" smtClean="0">
              <a:solidFill>
                <a:sysClr val="windowText" lastClr="000000"/>
              </a:solidFill>
              <a:latin typeface="Calibri"/>
            </a:endParaRPr>
          </a:p>
          <a:p>
            <a:pPr lvl="1">
              <a:buFont typeface="Arial" panose="020B0604020202020204" pitchFamily="34" charset="0"/>
              <a:buChar char="•"/>
              <a:defRPr/>
            </a:pPr>
            <a:r>
              <a:rPr lang="en-US" i="1" kern="0" dirty="0" smtClean="0">
                <a:solidFill>
                  <a:sysClr val="windowText" lastClr="000000">
                    <a:lumMod val="50000"/>
                    <a:lumOff val="50000"/>
                  </a:sysClr>
                </a:solidFill>
                <a:latin typeface="Calibri"/>
              </a:rPr>
              <a:t>How could a </a:t>
            </a:r>
            <a:r>
              <a:rPr lang="en-US" i="1" kern="0" dirty="0">
                <a:solidFill>
                  <a:sysClr val="windowText" lastClr="000000">
                    <a:lumMod val="50000"/>
                    <a:lumOff val="50000"/>
                  </a:sysClr>
                </a:solidFill>
                <a:latin typeface="Calibri"/>
              </a:rPr>
              <a:t>successful health surveillance plan that avoids negative reactions among the </a:t>
            </a:r>
            <a:r>
              <a:rPr lang="en-US" i="1" kern="0" dirty="0" smtClean="0">
                <a:solidFill>
                  <a:sysClr val="windowText" lastClr="000000">
                    <a:lumMod val="50000"/>
                    <a:lumOff val="50000"/>
                  </a:sysClr>
                </a:solidFill>
                <a:latin typeface="Calibri"/>
              </a:rPr>
              <a:t>population, be </a:t>
            </a:r>
            <a:r>
              <a:rPr lang="en-US" i="1" kern="0" dirty="0">
                <a:solidFill>
                  <a:sysClr val="windowText" lastClr="000000">
                    <a:lumMod val="50000"/>
                    <a:lumOff val="50000"/>
                  </a:sysClr>
                </a:solidFill>
                <a:latin typeface="Calibri"/>
              </a:rPr>
              <a:t>designed and implemented </a:t>
            </a:r>
            <a:r>
              <a:rPr lang="en-US" i="1" kern="0" dirty="0" smtClean="0">
                <a:solidFill>
                  <a:sysClr val="windowText" lastClr="000000">
                    <a:lumMod val="50000"/>
                    <a:lumOff val="50000"/>
                  </a:sysClr>
                </a:solidFill>
                <a:latin typeface="Calibri"/>
              </a:rPr>
              <a:t>?</a:t>
            </a:r>
            <a:endParaRPr lang="en-US" i="1" kern="0" dirty="0">
              <a:solidFill>
                <a:sysClr val="windowText" lastClr="000000">
                  <a:lumMod val="50000"/>
                  <a:lumOff val="50000"/>
                </a:sysClr>
              </a:solidFill>
              <a:latin typeface="Calibri"/>
            </a:endParaRPr>
          </a:p>
          <a:p>
            <a:pPr lvl="1">
              <a:buFont typeface="Arial" panose="020B0604020202020204" pitchFamily="34" charset="0"/>
              <a:buChar char="•"/>
              <a:defRPr/>
            </a:pPr>
            <a:r>
              <a:rPr lang="en-US" i="1" kern="0" dirty="0">
                <a:solidFill>
                  <a:sysClr val="windowText" lastClr="000000">
                    <a:lumMod val="50000"/>
                    <a:lumOff val="50000"/>
                  </a:sysClr>
                </a:solidFill>
                <a:latin typeface="Calibri"/>
              </a:rPr>
              <a:t>What are the psychological effects suffered by the population affected by the emergency</a:t>
            </a:r>
            <a:r>
              <a:rPr lang="en-US" i="1" kern="0" dirty="0" smtClean="0">
                <a:solidFill>
                  <a:sysClr val="windowText" lastClr="000000">
                    <a:lumMod val="50000"/>
                    <a:lumOff val="50000"/>
                  </a:sysClr>
                </a:solidFill>
                <a:latin typeface="Calibri"/>
              </a:rPr>
              <a:t>?</a:t>
            </a:r>
          </a:p>
          <a:p>
            <a:pPr marL="0" lvl="0" indent="0" defTabSz="914400" fontAlgn="auto">
              <a:lnSpc>
                <a:spcPct val="100000"/>
              </a:lnSpc>
              <a:spcBef>
                <a:spcPts val="0"/>
              </a:spcBef>
              <a:spcAft>
                <a:spcPts val="0"/>
              </a:spcAft>
              <a:buClrTx/>
              <a:buSzTx/>
              <a:buNone/>
            </a:pPr>
            <a:endParaRPr lang="en-GB" sz="1800" kern="0" dirty="0">
              <a:solidFill>
                <a:sysClr val="windowText" lastClr="000000"/>
              </a:solidFill>
              <a:latin typeface="Calibri"/>
              <a:cs typeface="+mn-cs"/>
            </a:endParaRPr>
          </a:p>
          <a:p>
            <a:pPr lvl="0">
              <a:defRPr/>
            </a:pPr>
            <a:r>
              <a:rPr lang="en-GB" sz="2000" kern="0" dirty="0">
                <a:solidFill>
                  <a:sysClr val="windowText" lastClr="000000"/>
                </a:solidFill>
                <a:latin typeface="Calibri"/>
              </a:rPr>
              <a:t>SOCIAL </a:t>
            </a:r>
            <a:r>
              <a:rPr lang="en-GB" sz="2000" kern="0" dirty="0" smtClean="0">
                <a:solidFill>
                  <a:sysClr val="windowText" lastClr="000000"/>
                </a:solidFill>
                <a:latin typeface="Calibri"/>
              </a:rPr>
              <a:t>UNCERTAINTIES</a:t>
            </a:r>
            <a:endParaRPr lang="en-GB" sz="2000" i="1" kern="0" dirty="0" smtClean="0">
              <a:solidFill>
                <a:sysClr val="windowText" lastClr="000000">
                  <a:lumMod val="50000"/>
                  <a:lumOff val="50000"/>
                </a:sysClr>
              </a:solidFill>
              <a:latin typeface="Calibri"/>
            </a:endParaRP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Will people understand the actions that need to be undertaking?</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How to ensure the follow-up of these measures? </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Are they going to be accepted?</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Will the public trust them?</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Where and how is the population going to be relocated?</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How would they be integrated in their new residence locations?</a:t>
            </a:r>
            <a:endParaRPr kumimoji="0" lang="en-GB"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endParaRPr>
          </a:p>
        </p:txBody>
      </p:sp>
    </p:spTree>
    <p:extLst>
      <p:ext uri="{BB962C8B-B14F-4D97-AF65-F5344CB8AC3E}">
        <p14:creationId xmlns:p14="http://schemas.microsoft.com/office/powerpoint/2010/main" val="28038310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63371" y="232641"/>
            <a:ext cx="6238406" cy="848835"/>
          </a:xfrm>
        </p:spPr>
        <p:txBody>
          <a:bodyPr/>
          <a:lstStyle/>
          <a:p>
            <a:r>
              <a:rPr lang="es-ES" dirty="0" err="1"/>
              <a:t>Categorisation</a:t>
            </a:r>
            <a:r>
              <a:rPr lang="es-ES" dirty="0"/>
              <a:t> of </a:t>
            </a:r>
            <a:r>
              <a:rPr lang="es-ES" dirty="0" err="1"/>
              <a:t>uncertainties</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13</a:t>
            </a:fld>
            <a:endParaRPr lang="es-ES" b="1" dirty="0">
              <a:latin typeface="Arial" pitchFamily="34" charset="0"/>
            </a:endParaRPr>
          </a:p>
        </p:txBody>
      </p:sp>
      <p:pic>
        <p:nvPicPr>
          <p:cNvPr id="12"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317" r="28498"/>
          <a:stretch/>
        </p:blipFill>
        <p:spPr bwMode="auto">
          <a:xfrm>
            <a:off x="216211" y="272250"/>
            <a:ext cx="525181" cy="81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space réservé du contenu 5">
            <a:extLst>
              <a:ext uri="{FF2B5EF4-FFF2-40B4-BE49-F238E27FC236}">
                <a16:creationId xmlns:a16="http://schemas.microsoft.com/office/drawing/2014/main" id="{5240D5C0-20F0-1D4D-B79B-02FFC8236716}"/>
              </a:ext>
            </a:extLst>
          </p:cNvPr>
          <p:cNvSpPr txBox="1">
            <a:spLocks/>
          </p:cNvSpPr>
          <p:nvPr/>
        </p:nvSpPr>
        <p:spPr bwMode="auto">
          <a:xfrm>
            <a:off x="262656" y="1242059"/>
            <a:ext cx="8685616" cy="4995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311045" indent="-311045" algn="l" defTabSz="325445" rtl="0" eaLnBrk="1" fontAlgn="base" hangingPunct="1">
              <a:lnSpc>
                <a:spcPct val="93000"/>
              </a:lnSpc>
              <a:spcBef>
                <a:spcPct val="0"/>
              </a:spcBef>
              <a:spcAft>
                <a:spcPts val="1293"/>
              </a:spcAft>
              <a:buClr>
                <a:srgbClr val="000000"/>
              </a:buClr>
              <a:buSzPct val="100000"/>
              <a:buBlip>
                <a:blip r:embed="rId3"/>
              </a:buBlip>
              <a:defRPr sz="2200">
                <a:solidFill>
                  <a:schemeClr val="tx1"/>
                </a:solidFill>
                <a:latin typeface="+mn-lt"/>
                <a:ea typeface="+mn-ea"/>
                <a:cs typeface="Arial" panose="020B0604020202020204" pitchFamily="34" charset="0"/>
              </a:defRPr>
            </a:lvl1pPr>
            <a:lvl2pPr marL="673930" indent="-259204" algn="l" defTabSz="325445" rtl="0" eaLnBrk="1" fontAlgn="base" hangingPunct="1">
              <a:lnSpc>
                <a:spcPct val="93000"/>
              </a:lnSpc>
              <a:spcBef>
                <a:spcPct val="0"/>
              </a:spcBef>
              <a:spcAft>
                <a:spcPts val="1032"/>
              </a:spcAft>
              <a:buClr>
                <a:srgbClr val="000000"/>
              </a:buClr>
              <a:buSzPct val="100000"/>
              <a:buFontTx/>
              <a:buBlip>
                <a:blip r:embed="rId4"/>
              </a:buBlip>
              <a:defRPr sz="2000">
                <a:solidFill>
                  <a:schemeClr val="tx1"/>
                </a:solidFill>
                <a:latin typeface="+mn-lt"/>
                <a:cs typeface="Arial" panose="020B0604020202020204" pitchFamily="34" charset="0"/>
              </a:defRPr>
            </a:lvl2pPr>
            <a:lvl3pPr marL="1036815" indent="-207363" algn="l" defTabSz="325445" rtl="0" eaLnBrk="1" fontAlgn="base" hangingPunct="1">
              <a:lnSpc>
                <a:spcPct val="93000"/>
              </a:lnSpc>
              <a:spcBef>
                <a:spcPct val="0"/>
              </a:spcBef>
              <a:spcAft>
                <a:spcPts val="771"/>
              </a:spcAft>
              <a:buClr>
                <a:schemeClr val="accent1"/>
              </a:buClr>
              <a:buSzPct val="100000"/>
              <a:buFont typeface="Arial" pitchFamily="34" charset="0"/>
              <a:buChar char="●"/>
              <a:defRPr>
                <a:solidFill>
                  <a:schemeClr val="tx1"/>
                </a:solidFill>
                <a:latin typeface="+mn-lt"/>
                <a:cs typeface="Arial" panose="020B0604020202020204" pitchFamily="34" charset="0"/>
              </a:defRPr>
            </a:lvl3pPr>
            <a:lvl4pPr marL="1451541" indent="-207363" algn="l" defTabSz="325445" rtl="0" eaLnBrk="1" fontAlgn="base" hangingPunct="1">
              <a:lnSpc>
                <a:spcPct val="93000"/>
              </a:lnSpc>
              <a:spcBef>
                <a:spcPct val="0"/>
              </a:spcBef>
              <a:spcAft>
                <a:spcPts val="522"/>
              </a:spcAft>
              <a:buClr>
                <a:schemeClr val="accent1"/>
              </a:buClr>
              <a:buSzPct val="100000"/>
              <a:buFont typeface="Arial" pitchFamily="34" charset="0"/>
              <a:buChar char="●"/>
              <a:defRPr sz="1600">
                <a:solidFill>
                  <a:schemeClr val="tx1"/>
                </a:solidFill>
                <a:latin typeface="+mn-lt"/>
                <a:cs typeface="Arial" panose="020B0604020202020204" pitchFamily="34" charset="0"/>
              </a:defRPr>
            </a:lvl4pPr>
            <a:lvl5pPr marL="1866268" indent="-207363" algn="l" defTabSz="325445" rtl="0" eaLnBrk="1" fontAlgn="base" hangingPunct="1">
              <a:lnSpc>
                <a:spcPct val="93000"/>
              </a:lnSpc>
              <a:spcBef>
                <a:spcPct val="0"/>
              </a:spcBef>
              <a:spcAft>
                <a:spcPts val="261"/>
              </a:spcAft>
              <a:buClr>
                <a:schemeClr val="accent1"/>
              </a:buClr>
              <a:buSzPct val="100000"/>
              <a:buFont typeface="Wingdings" pitchFamily="2" charset="2"/>
              <a:buChar char="Ø"/>
              <a:defRPr sz="1600">
                <a:solidFill>
                  <a:schemeClr val="tx1"/>
                </a:solidFill>
                <a:latin typeface="+mn-lt"/>
                <a:cs typeface="Arial" panose="020B0604020202020204" pitchFamily="34" charset="0"/>
              </a:defRPr>
            </a:lvl5pPr>
            <a:lvl6pPr marL="2280994"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720"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446"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172"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pPr marL="311045" marR="0" lvl="0" indent="-311045" algn="l" defTabSz="325445" rtl="0" eaLnBrk="1" fontAlgn="base" latinLnBrk="0" hangingPunct="1">
              <a:lnSpc>
                <a:spcPct val="93000"/>
              </a:lnSpc>
              <a:spcBef>
                <a:spcPct val="0"/>
              </a:spcBef>
              <a:spcAft>
                <a:spcPts val="1293"/>
              </a:spcAft>
              <a:buClr>
                <a:srgbClr val="000000"/>
              </a:buClr>
              <a:buSzPct val="100000"/>
              <a:buFontTx/>
              <a:buBlip>
                <a:blip r:embed="rId3"/>
              </a:buBlip>
              <a:tabLst/>
              <a:defRPr/>
            </a:pPr>
            <a:r>
              <a:rPr kumimoji="0" lang="en-GB" sz="20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UNCERTAINTIES RELATED TO THE GOVERNANCE </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GB"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Who, how, when to involve stakeholders?</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How do address the preparedness of the actions during the transition phase?</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How to coordinate them? Who is responsible for what? (roles and responsibilities)</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How to report information to international organizations?</a:t>
            </a:r>
            <a:endParaRPr kumimoji="0" lang="en-GB"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endParaRP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endParaRPr kumimoji="0" lang="en-GB"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endParaRPr>
          </a:p>
          <a:p>
            <a:pPr marL="311045" marR="0" lvl="0" indent="-311045" algn="l" defTabSz="325445" rtl="0" eaLnBrk="1" fontAlgn="base" latinLnBrk="0" hangingPunct="1">
              <a:lnSpc>
                <a:spcPct val="93000"/>
              </a:lnSpc>
              <a:spcBef>
                <a:spcPct val="0"/>
              </a:spcBef>
              <a:spcAft>
                <a:spcPts val="1293"/>
              </a:spcAft>
              <a:buClr>
                <a:srgbClr val="000000"/>
              </a:buClr>
              <a:buSzPct val="100000"/>
              <a:buFontTx/>
              <a:buBlip>
                <a:blip r:embed="rId3"/>
              </a:buBlip>
              <a:tabLst/>
              <a:defRPr/>
            </a:pPr>
            <a:r>
              <a:rPr kumimoji="0" lang="en-GB" sz="20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TRANSVERSAL UNCERTAINTIES (e.g. communication aspects, information support, etc.)</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What (messages), Whom, How (mass media, social networks) and When to communicate?</a:t>
            </a: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r>
              <a:rPr kumimoji="0" lang="en-US" sz="2000" b="0" i="1" u="none" strike="noStrike" kern="0" cap="none" spc="0" normalizeH="0" baseline="0" noProof="0" dirty="0" smtClean="0">
                <a:ln>
                  <a:noFill/>
                </a:ln>
                <a:solidFill>
                  <a:sysClr val="windowText" lastClr="000000">
                    <a:lumMod val="50000"/>
                    <a:lumOff val="50000"/>
                  </a:sysClr>
                </a:solidFill>
                <a:effectLst/>
                <a:uLnTx/>
                <a:uFillTx/>
                <a:latin typeface="Calibri"/>
                <a:cs typeface="Arial" panose="020B0604020202020204" pitchFamily="34" charset="0"/>
              </a:rPr>
              <a:t>What is the transition phase? Definition, timing, and coherence among international organism regarding the transition phase</a:t>
            </a:r>
          </a:p>
          <a:p>
            <a:pPr marL="0" marR="0" lvl="0" indent="0" algn="l" defTabSz="325445" rtl="0" eaLnBrk="1" fontAlgn="base" latinLnBrk="0" hangingPunct="1">
              <a:lnSpc>
                <a:spcPct val="93000"/>
              </a:lnSpc>
              <a:spcBef>
                <a:spcPct val="0"/>
              </a:spcBef>
              <a:spcAft>
                <a:spcPts val="1293"/>
              </a:spcAft>
              <a:buClr>
                <a:srgbClr val="000000"/>
              </a:buClr>
              <a:buSzPct val="100000"/>
              <a:buFontTx/>
              <a:buNone/>
              <a:tabLst/>
              <a:defRPr/>
            </a:pPr>
            <a:endParaRPr kumimoji="0" lang="en-GB" sz="2200" b="0" i="1" u="none" strike="noStrike" kern="0" cap="none" spc="0" normalizeH="0" baseline="0" noProof="0" dirty="0" smtClean="0">
              <a:ln>
                <a:noFill/>
              </a:ln>
              <a:solidFill>
                <a:sysClr val="windowText" lastClr="000000">
                  <a:lumMod val="50000"/>
                  <a:lumOff val="50000"/>
                </a:sysClr>
              </a:solidFill>
              <a:effectLst/>
              <a:uLnTx/>
              <a:uFillTx/>
              <a:latin typeface="Calibri"/>
              <a:ea typeface="+mn-ea"/>
              <a:cs typeface="Arial" panose="020B0604020202020204" pitchFamily="34" charset="0"/>
            </a:endParaRPr>
          </a:p>
          <a:p>
            <a:pPr marL="673930" marR="0" lvl="1" indent="-259204" algn="l" defTabSz="325445" rtl="0" eaLnBrk="1" fontAlgn="base" latinLnBrk="0" hangingPunct="1">
              <a:lnSpc>
                <a:spcPct val="93000"/>
              </a:lnSpc>
              <a:spcBef>
                <a:spcPct val="0"/>
              </a:spcBef>
              <a:spcAft>
                <a:spcPts val="1032"/>
              </a:spcAft>
              <a:buClr>
                <a:srgbClr val="000000"/>
              </a:buClr>
              <a:buSzPct val="100000"/>
              <a:buFont typeface="Arial" panose="020B0604020202020204" pitchFamily="34" charset="0"/>
              <a:buChar char="•"/>
              <a:tabLst/>
              <a:defRPr/>
            </a:pPr>
            <a:endParaRPr kumimoji="0" lang="en-GB" sz="2000" b="0" i="1" u="none" strike="noStrike" kern="0" cap="none" spc="0" normalizeH="0" baseline="0" noProof="0" dirty="0">
              <a:ln>
                <a:noFill/>
              </a:ln>
              <a:solidFill>
                <a:sysClr val="windowText" lastClr="000000">
                  <a:lumMod val="50000"/>
                  <a:lumOff val="50000"/>
                </a:sysClr>
              </a:solidFill>
              <a:effectLst/>
              <a:uLnTx/>
              <a:uFillTx/>
              <a:latin typeface="Calibri"/>
              <a:cs typeface="Arial" panose="020B0604020202020204" pitchFamily="34" charset="0"/>
            </a:endParaRPr>
          </a:p>
        </p:txBody>
      </p:sp>
    </p:spTree>
    <p:extLst>
      <p:ext uri="{BB962C8B-B14F-4D97-AF65-F5344CB8AC3E}">
        <p14:creationId xmlns:p14="http://schemas.microsoft.com/office/powerpoint/2010/main" val="28038310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62656" y="1175863"/>
            <a:ext cx="8685616" cy="5078701"/>
          </a:xfrm>
        </p:spPr>
        <p:txBody>
          <a:bodyPr/>
          <a:lstStyle/>
          <a:p>
            <a:pPr>
              <a:lnSpc>
                <a:spcPct val="120000"/>
              </a:lnSpc>
              <a:spcAft>
                <a:spcPts val="1200"/>
              </a:spcAft>
            </a:pPr>
            <a:r>
              <a:rPr lang="en-US" sz="2000" dirty="0">
                <a:latin typeface="Calibri" panose="020F0502020204030204" pitchFamily="34" charset="0"/>
              </a:rPr>
              <a:t>From the analysis and evaluation of </a:t>
            </a:r>
            <a:r>
              <a:rPr lang="en-US" sz="2000" dirty="0" smtClean="0">
                <a:latin typeface="Calibri" panose="020F0502020204030204" pitchFamily="34" charset="0"/>
              </a:rPr>
              <a:t>these categories </a:t>
            </a:r>
            <a:r>
              <a:rPr lang="en-US" sz="2000" dirty="0">
                <a:latin typeface="Calibri" panose="020F0502020204030204" pitchFamily="34" charset="0"/>
              </a:rPr>
              <a:t>of uncertainties, a series of recommendations have been proposed that basically try to </a:t>
            </a:r>
            <a:r>
              <a:rPr lang="en-US" sz="2000" dirty="0" smtClean="0">
                <a:latin typeface="Calibri" panose="020F0502020204030204" pitchFamily="34" charset="0"/>
              </a:rPr>
              <a:t>answer</a:t>
            </a:r>
          </a:p>
          <a:p>
            <a:pPr lvl="1">
              <a:lnSpc>
                <a:spcPct val="150000"/>
              </a:lnSpc>
              <a:spcAft>
                <a:spcPts val="1200"/>
              </a:spcAft>
            </a:pPr>
            <a:r>
              <a:rPr lang="en-US" sz="1850" dirty="0" smtClean="0">
                <a:latin typeface="Calibri" panose="020F0502020204030204" pitchFamily="34" charset="0"/>
              </a:rPr>
              <a:t> Why?, </a:t>
            </a:r>
          </a:p>
          <a:p>
            <a:pPr lvl="1">
              <a:lnSpc>
                <a:spcPct val="150000"/>
              </a:lnSpc>
              <a:spcAft>
                <a:spcPts val="1200"/>
              </a:spcAft>
            </a:pPr>
            <a:r>
              <a:rPr lang="en-US" sz="1850" dirty="0" smtClean="0">
                <a:latin typeface="Calibri" panose="020F0502020204030204" pitchFamily="34" charset="0"/>
              </a:rPr>
              <a:t>How? </a:t>
            </a:r>
            <a:r>
              <a:rPr lang="en-US" sz="1850" dirty="0">
                <a:latin typeface="Calibri" panose="020F0502020204030204" pitchFamily="34" charset="0"/>
              </a:rPr>
              <a:t>and </a:t>
            </a:r>
            <a:endParaRPr lang="en-US" sz="1850" dirty="0" smtClean="0">
              <a:latin typeface="Calibri" panose="020F0502020204030204" pitchFamily="34" charset="0"/>
            </a:endParaRPr>
          </a:p>
          <a:p>
            <a:pPr lvl="1">
              <a:lnSpc>
                <a:spcPct val="150000"/>
              </a:lnSpc>
              <a:spcAft>
                <a:spcPts val="1200"/>
              </a:spcAft>
            </a:pPr>
            <a:r>
              <a:rPr lang="en-US" sz="1850" dirty="0" smtClean="0">
                <a:latin typeface="Calibri" panose="020F0502020204030204" pitchFamily="34" charset="0"/>
              </a:rPr>
              <a:t>Who?</a:t>
            </a:r>
            <a:endParaRPr lang="en-US" sz="1850" dirty="0">
              <a:latin typeface="Calibri" panose="020F0502020204030204" pitchFamily="34" charset="0"/>
            </a:endParaRPr>
          </a:p>
          <a:p>
            <a:pPr>
              <a:lnSpc>
                <a:spcPct val="120000"/>
              </a:lnSpc>
              <a:spcAft>
                <a:spcPts val="1200"/>
              </a:spcAft>
            </a:pPr>
            <a:r>
              <a:rPr lang="en-US" sz="2550" dirty="0" smtClean="0">
                <a:solidFill>
                  <a:srgbClr val="FF0000"/>
                </a:solidFill>
                <a:latin typeface="Calibri" panose="020F0502020204030204" pitchFamily="34" charset="0"/>
              </a:rPr>
              <a:t> </a:t>
            </a:r>
            <a:r>
              <a:rPr lang="en-US" sz="2000" dirty="0" smtClean="0">
                <a:latin typeface="Calibri" panose="020F0502020204030204" pitchFamily="34" charset="0"/>
              </a:rPr>
              <a:t>They will be presented at the end of this </a:t>
            </a:r>
            <a:r>
              <a:rPr lang="en-US" sz="2000" i="1" dirty="0" smtClean="0">
                <a:latin typeface="Calibri" panose="020F0502020204030204" pitchFamily="34" charset="0"/>
              </a:rPr>
              <a:t>4</a:t>
            </a:r>
            <a:r>
              <a:rPr lang="en-US" sz="2000" i="1" baseline="30000" dirty="0" smtClean="0">
                <a:latin typeface="Calibri" panose="020F0502020204030204" pitchFamily="34" charset="0"/>
              </a:rPr>
              <a:t>th</a:t>
            </a:r>
            <a:r>
              <a:rPr lang="en-US" sz="2000" i="1" dirty="0" smtClean="0">
                <a:latin typeface="Calibri" panose="020F0502020204030204" pitchFamily="34" charset="0"/>
              </a:rPr>
              <a:t> Block: Development of Countermeasure Strategies Involving Stakeholders</a:t>
            </a:r>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14</a:t>
            </a:fld>
            <a:endParaRPr lang="es-ES" b="1" dirty="0">
              <a:latin typeface="Arial" pitchFamily="34" charset="0"/>
            </a:endParaRPr>
          </a:p>
        </p:txBody>
      </p:sp>
      <p:sp>
        <p:nvSpPr>
          <p:cNvPr id="6" name="1 Título"/>
          <p:cNvSpPr>
            <a:spLocks noGrp="1"/>
          </p:cNvSpPr>
          <p:nvPr>
            <p:ph type="title"/>
          </p:nvPr>
        </p:nvSpPr>
        <p:spPr>
          <a:xfrm>
            <a:off x="763370" y="232641"/>
            <a:ext cx="6570879" cy="848835"/>
          </a:xfrm>
        </p:spPr>
        <p:txBody>
          <a:bodyPr/>
          <a:lstStyle/>
          <a:p>
            <a:r>
              <a:rPr lang="en-US" dirty="0" smtClean="0"/>
              <a:t>Guidelines and recommendations</a:t>
            </a:r>
            <a:endParaRPr lang="es-ES" dirty="0"/>
          </a:p>
        </p:txBody>
      </p:sp>
      <p:pic>
        <p:nvPicPr>
          <p:cNvPr id="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317" r="28498"/>
          <a:stretch/>
        </p:blipFill>
        <p:spPr bwMode="auto">
          <a:xfrm>
            <a:off x="216211" y="272250"/>
            <a:ext cx="525181" cy="81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1"/>
          <p:cNvSpPr>
            <a:spLocks noChangeArrowheads="1"/>
          </p:cNvSpPr>
          <p:nvPr/>
        </p:nvSpPr>
        <p:spPr bwMode="auto">
          <a:xfrm>
            <a:off x="0" y="552153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s-E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7200592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ítulo 6"/>
          <p:cNvSpPr>
            <a:spLocks noGrp="1"/>
          </p:cNvSpPr>
          <p:nvPr>
            <p:ph type="subTitle" idx="1"/>
          </p:nvPr>
        </p:nvSpPr>
        <p:spPr/>
        <p:txBody>
          <a:bodyPr/>
          <a:lstStyle/>
          <a:p>
            <a:r>
              <a:rPr lang="es-ES" dirty="0" smtClean="0"/>
              <a:t>cristina.trueba@ciemat.es</a:t>
            </a:r>
            <a:endParaRPr lang="es-ES" dirty="0"/>
          </a:p>
        </p:txBody>
      </p:sp>
      <p:sp>
        <p:nvSpPr>
          <p:cNvPr id="6" name="Título 5"/>
          <p:cNvSpPr>
            <a:spLocks noGrp="1"/>
          </p:cNvSpPr>
          <p:nvPr>
            <p:ph type="ctrTitle"/>
          </p:nvPr>
        </p:nvSpPr>
        <p:spPr/>
        <p:txBody>
          <a:bodyPr/>
          <a:lstStyle/>
          <a:p>
            <a:r>
              <a:rPr lang="en-US" dirty="0"/>
              <a:t>Addressing the uncertainties in the establishment and </a:t>
            </a:r>
            <a:r>
              <a:rPr lang="en-US" dirty="0" err="1"/>
              <a:t>optimisation</a:t>
            </a:r>
            <a:r>
              <a:rPr lang="en-US" dirty="0"/>
              <a:t> of remediation strategies</a:t>
            </a:r>
            <a:endParaRPr lang="es-ES" dirty="0"/>
          </a:p>
        </p:txBody>
      </p:sp>
    </p:spTree>
    <p:extLst>
      <p:ext uri="{BB962C8B-B14F-4D97-AF65-F5344CB8AC3E}">
        <p14:creationId xmlns:p14="http://schemas.microsoft.com/office/powerpoint/2010/main" val="1767743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8545" y="232641"/>
            <a:ext cx="6970929" cy="848835"/>
          </a:xfrm>
        </p:spPr>
        <p:txBody>
          <a:bodyPr/>
          <a:lstStyle/>
          <a:p>
            <a:r>
              <a:rPr lang="en-GB" dirty="0" smtClean="0"/>
              <a:t>Contamination scenarios after a nuclear accident </a:t>
            </a:r>
            <a:endParaRPr lang="en-GB"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2</a:t>
            </a:fld>
            <a:endParaRPr lang="es-ES" b="1" dirty="0">
              <a:latin typeface="Arial" pitchFamily="34" charset="0"/>
            </a:endParaRPr>
          </a:p>
        </p:txBody>
      </p:sp>
      <p:sp>
        <p:nvSpPr>
          <p:cNvPr id="5" name="Rectángulo 5"/>
          <p:cNvSpPr/>
          <p:nvPr/>
        </p:nvSpPr>
        <p:spPr>
          <a:xfrm>
            <a:off x="208424" y="5778547"/>
            <a:ext cx="8764125" cy="607602"/>
          </a:xfrm>
          <a:prstGeom prst="rect">
            <a:avLst/>
          </a:prstGeom>
        </p:spPr>
        <p:txBody>
          <a:bodyPr wrap="square">
            <a:spAutoFit/>
          </a:bodyPr>
          <a:lstStyle/>
          <a:p>
            <a:pPr marL="233279" indent="-233279" defTabSz="244078" fontAlgn="base">
              <a:lnSpc>
                <a:spcPct val="93000"/>
              </a:lnSpc>
              <a:spcBef>
                <a:spcPct val="0"/>
              </a:spcBef>
              <a:spcAft>
                <a:spcPts val="970"/>
              </a:spcAft>
              <a:buClr>
                <a:srgbClr val="000000"/>
              </a:buClr>
              <a:buSzPct val="100000"/>
              <a:buBlip>
                <a:blip r:embed="rId2"/>
              </a:buBlip>
            </a:pPr>
            <a:r>
              <a:rPr lang="en-GB" kern="0" dirty="0">
                <a:cs typeface="Arial" panose="020B0604020202020204" pitchFamily="34" charset="0"/>
              </a:rPr>
              <a:t>The presence of residual radioactive material in the long-term results in an existing exposure </a:t>
            </a:r>
            <a:r>
              <a:rPr lang="en-GB" kern="0" dirty="0" smtClean="0">
                <a:cs typeface="Arial" panose="020B0604020202020204" pitchFamily="34" charset="0"/>
              </a:rPr>
              <a:t>situation.</a:t>
            </a:r>
          </a:p>
        </p:txBody>
      </p:sp>
      <p:sp>
        <p:nvSpPr>
          <p:cNvPr id="6" name="7 Marcador de contenido"/>
          <p:cNvSpPr txBox="1">
            <a:spLocks/>
          </p:cNvSpPr>
          <p:nvPr/>
        </p:nvSpPr>
        <p:spPr bwMode="auto">
          <a:xfrm>
            <a:off x="232983" y="1109891"/>
            <a:ext cx="8711514" cy="5437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2"/>
              </a:buBlip>
              <a:defRPr sz="1800">
                <a:solidFill>
                  <a:schemeClr val="tx1"/>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
              </a:buBlip>
              <a:defRPr sz="1650">
                <a:solidFill>
                  <a:schemeClr val="tx1"/>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500">
                <a:solidFill>
                  <a:schemeClr val="tx1"/>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350">
                <a:solidFill>
                  <a:schemeClr val="tx1"/>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chemeClr val="tx1"/>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a:lstStyle>
          <a:p>
            <a:r>
              <a:rPr lang="en-US" kern="0" dirty="0" smtClean="0"/>
              <a:t>The accidental radioactive release </a:t>
            </a:r>
            <a:r>
              <a:rPr lang="en-US" kern="0" dirty="0"/>
              <a:t>can affect the environment and the human being through different </a:t>
            </a:r>
            <a:r>
              <a:rPr lang="en-US" kern="0" dirty="0" smtClean="0"/>
              <a:t>exposure routes.</a:t>
            </a:r>
            <a:endParaRPr lang="es-ES" kern="0"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5350" y="1758895"/>
            <a:ext cx="7316788" cy="3946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02973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3</a:t>
            </a:fld>
            <a:endParaRPr lang="es-ES" b="1" dirty="0">
              <a:latin typeface="Arial" pitchFamily="34" charset="0"/>
            </a:endParaRPr>
          </a:p>
        </p:txBody>
      </p:sp>
      <p:sp>
        <p:nvSpPr>
          <p:cNvPr id="5" name="Marcador de contenido 2"/>
          <p:cNvSpPr txBox="1">
            <a:spLocks/>
          </p:cNvSpPr>
          <p:nvPr/>
        </p:nvSpPr>
        <p:spPr>
          <a:xfrm>
            <a:off x="262655" y="1223488"/>
            <a:ext cx="8753007" cy="5078701"/>
          </a:xfrm>
          <a:prstGeom prst="rect">
            <a:avLst/>
          </a:prstGeom>
        </p:spPr>
        <p:txBody>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2"/>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a:lstStyle>
          <a:p>
            <a:r>
              <a:rPr lang="en-GB" kern="0" dirty="0" smtClean="0">
                <a:latin typeface="Calibri" panose="020F0502020204030204" pitchFamily="34" charset="0"/>
              </a:rPr>
              <a:t>Urban and agricultural systems affected by a radioactive deposition, due to a release from a radiological or nuclear accident, are </a:t>
            </a:r>
            <a:r>
              <a:rPr lang="en-GB" b="1" kern="0" dirty="0" smtClean="0">
                <a:solidFill>
                  <a:schemeClr val="tx2">
                    <a:lumMod val="60000"/>
                    <a:lumOff val="40000"/>
                  </a:schemeClr>
                </a:solidFill>
                <a:latin typeface="Calibri" panose="020F0502020204030204" pitchFamily="34" charset="0"/>
              </a:rPr>
              <a:t>complex </a:t>
            </a:r>
            <a:r>
              <a:rPr lang="en-GB" kern="0" dirty="0" smtClean="0">
                <a:latin typeface="Calibri" panose="020F0502020204030204" pitchFamily="34" charset="0"/>
              </a:rPr>
              <a:t>and </a:t>
            </a:r>
            <a:r>
              <a:rPr lang="en-GB" b="1" kern="0" dirty="0" smtClean="0">
                <a:solidFill>
                  <a:schemeClr val="tx2">
                    <a:lumMod val="60000"/>
                    <a:lumOff val="40000"/>
                  </a:schemeClr>
                </a:solidFill>
                <a:latin typeface="Calibri" panose="020F0502020204030204" pitchFamily="34" charset="0"/>
              </a:rPr>
              <a:t>not homogeneous environments.</a:t>
            </a:r>
            <a:endParaRPr lang="en-GB" kern="0" dirty="0" smtClean="0">
              <a:latin typeface="Calibri" panose="020F0502020204030204" pitchFamily="34" charset="0"/>
            </a:endParaRPr>
          </a:p>
          <a:p>
            <a:r>
              <a:rPr lang="en-GB" kern="0" dirty="0" smtClean="0">
                <a:latin typeface="Calibri" panose="020F0502020204030204" pitchFamily="34" charset="0"/>
              </a:rPr>
              <a:t>Even within a particular region or area, there are multiple variables to be considered, inherently related to the affected systems, such as: </a:t>
            </a:r>
            <a:r>
              <a:rPr lang="en-GB" b="1" kern="0" dirty="0" smtClean="0">
                <a:solidFill>
                  <a:schemeClr val="tx2">
                    <a:lumMod val="60000"/>
                    <a:lumOff val="40000"/>
                  </a:schemeClr>
                </a:solidFill>
                <a:latin typeface="Calibri" panose="020F0502020204030204" pitchFamily="34" charset="0"/>
              </a:rPr>
              <a:t>climate</a:t>
            </a:r>
            <a:r>
              <a:rPr lang="en-GB" kern="0" dirty="0" smtClean="0">
                <a:latin typeface="Calibri" panose="020F0502020204030204" pitchFamily="34" charset="0"/>
              </a:rPr>
              <a:t>, </a:t>
            </a:r>
            <a:r>
              <a:rPr lang="en-GB" b="1" kern="0" dirty="0" smtClean="0">
                <a:solidFill>
                  <a:schemeClr val="tx2">
                    <a:lumMod val="60000"/>
                    <a:lumOff val="40000"/>
                  </a:schemeClr>
                </a:solidFill>
                <a:latin typeface="Calibri" panose="020F0502020204030204" pitchFamily="34" charset="0"/>
              </a:rPr>
              <a:t>soil type</a:t>
            </a:r>
            <a:r>
              <a:rPr lang="en-GB" kern="0" dirty="0" smtClean="0">
                <a:latin typeface="Calibri" panose="020F0502020204030204" pitchFamily="34" charset="0"/>
              </a:rPr>
              <a:t>, </a:t>
            </a:r>
            <a:r>
              <a:rPr lang="en-GB" b="1" kern="0" dirty="0" smtClean="0">
                <a:solidFill>
                  <a:schemeClr val="tx2">
                    <a:lumMod val="60000"/>
                    <a:lumOff val="40000"/>
                  </a:schemeClr>
                </a:solidFill>
                <a:latin typeface="Calibri" panose="020F0502020204030204" pitchFamily="34" charset="0"/>
              </a:rPr>
              <a:t>type of crops</a:t>
            </a:r>
            <a:r>
              <a:rPr lang="en-GB" kern="0" dirty="0" smtClean="0">
                <a:latin typeface="Calibri" panose="020F0502020204030204" pitchFamily="34" charset="0"/>
              </a:rPr>
              <a:t>, </a:t>
            </a:r>
            <a:r>
              <a:rPr lang="en-GB" b="1" kern="0" dirty="0" smtClean="0">
                <a:solidFill>
                  <a:schemeClr val="tx2">
                    <a:lumMod val="60000"/>
                    <a:lumOff val="40000"/>
                  </a:schemeClr>
                </a:solidFill>
                <a:latin typeface="Calibri" panose="020F0502020204030204" pitchFamily="34" charset="0"/>
              </a:rPr>
              <a:t>agricultural practices</a:t>
            </a:r>
            <a:r>
              <a:rPr lang="en-GB" kern="0" dirty="0" smtClean="0">
                <a:latin typeface="Calibri" panose="020F0502020204030204" pitchFamily="34" charset="0"/>
              </a:rPr>
              <a:t>, etc</a:t>
            </a:r>
            <a:r>
              <a:rPr lang="en-GB" kern="0" dirty="0">
                <a:latin typeface="Calibri" panose="020F0502020204030204" pitchFamily="34" charset="0"/>
              </a:rPr>
              <a:t>.</a:t>
            </a:r>
            <a:r>
              <a:rPr lang="en-GB" kern="0" dirty="0" smtClean="0">
                <a:latin typeface="Calibri" panose="020F0502020204030204" pitchFamily="34" charset="0"/>
              </a:rPr>
              <a:t> in case of agricultural systems and types of </a:t>
            </a:r>
            <a:r>
              <a:rPr lang="en-GB" b="1" kern="0" dirty="0">
                <a:solidFill>
                  <a:schemeClr val="tx2">
                    <a:lumMod val="60000"/>
                    <a:lumOff val="40000"/>
                  </a:schemeClr>
                </a:solidFill>
                <a:latin typeface="Calibri" panose="020F0502020204030204" pitchFamily="34" charset="0"/>
              </a:rPr>
              <a:t>surfaces, materials</a:t>
            </a:r>
            <a:r>
              <a:rPr lang="en-GB" kern="0" dirty="0" smtClean="0">
                <a:latin typeface="Calibri" panose="020F0502020204030204" pitchFamily="34" charset="0"/>
              </a:rPr>
              <a:t> etc. in case of urban systems. </a:t>
            </a:r>
            <a:endParaRPr lang="es-ES" kern="0" dirty="0" smtClean="0">
              <a:latin typeface="Calibri" panose="020F0502020204030204" pitchFamily="34" charset="0"/>
            </a:endParaRPr>
          </a:p>
          <a:p>
            <a:r>
              <a:rPr lang="en-GB" kern="0" dirty="0" smtClean="0">
                <a:latin typeface="Calibri" panose="020F0502020204030204" pitchFamily="34" charset="0"/>
              </a:rPr>
              <a:t>The </a:t>
            </a:r>
            <a:r>
              <a:rPr lang="en-GB" b="1" kern="0" dirty="0" smtClean="0">
                <a:solidFill>
                  <a:schemeClr val="tx2">
                    <a:lumMod val="60000"/>
                    <a:lumOff val="40000"/>
                  </a:schemeClr>
                </a:solidFill>
                <a:latin typeface="Calibri" panose="020F0502020204030204" pitchFamily="34" charset="0"/>
              </a:rPr>
              <a:t>spatial</a:t>
            </a:r>
            <a:r>
              <a:rPr lang="en-GB" kern="0" dirty="0" smtClean="0">
                <a:latin typeface="Calibri" panose="020F0502020204030204" pitchFamily="34" charset="0"/>
              </a:rPr>
              <a:t> and </a:t>
            </a:r>
            <a:r>
              <a:rPr lang="en-GB" b="1" kern="0" dirty="0" smtClean="0">
                <a:solidFill>
                  <a:schemeClr val="tx2">
                    <a:lumMod val="60000"/>
                    <a:lumOff val="40000"/>
                  </a:schemeClr>
                </a:solidFill>
                <a:latin typeface="Calibri" panose="020F0502020204030204" pitchFamily="34" charset="0"/>
              </a:rPr>
              <a:t>temporal</a:t>
            </a:r>
            <a:r>
              <a:rPr lang="en-GB" kern="0" dirty="0" smtClean="0">
                <a:latin typeface="Calibri" panose="020F0502020204030204" pitchFamily="34" charset="0"/>
              </a:rPr>
              <a:t> </a:t>
            </a:r>
            <a:r>
              <a:rPr lang="en-GB" b="1" kern="0" dirty="0" smtClean="0">
                <a:solidFill>
                  <a:schemeClr val="tx2">
                    <a:lumMod val="60000"/>
                    <a:lumOff val="40000"/>
                  </a:schemeClr>
                </a:solidFill>
                <a:latin typeface="Calibri" panose="020F0502020204030204" pitchFamily="34" charset="0"/>
              </a:rPr>
              <a:t>variation</a:t>
            </a:r>
            <a:r>
              <a:rPr lang="en-GB" kern="0" dirty="0" smtClean="0">
                <a:latin typeface="Calibri" panose="020F0502020204030204" pitchFamily="34" charset="0"/>
              </a:rPr>
              <a:t> of the contamination, give raise to </a:t>
            </a:r>
            <a:r>
              <a:rPr lang="en-GB" b="1" kern="0" dirty="0" smtClean="0">
                <a:solidFill>
                  <a:schemeClr val="tx2">
                    <a:lumMod val="60000"/>
                    <a:lumOff val="40000"/>
                  </a:schemeClr>
                </a:solidFill>
                <a:latin typeface="Calibri" panose="020F0502020204030204" pitchFamily="34" charset="0"/>
              </a:rPr>
              <a:t>uncertainties</a:t>
            </a:r>
            <a:r>
              <a:rPr lang="en-GB" kern="0" dirty="0" smtClean="0">
                <a:latin typeface="Calibri" panose="020F0502020204030204" pitchFamily="34" charset="0"/>
              </a:rPr>
              <a:t> that can be important in the </a:t>
            </a:r>
            <a:r>
              <a:rPr lang="en-GB" b="1" kern="0" dirty="0" smtClean="0">
                <a:solidFill>
                  <a:schemeClr val="tx2">
                    <a:lumMod val="60000"/>
                    <a:lumOff val="40000"/>
                  </a:schemeClr>
                </a:solidFill>
                <a:latin typeface="Calibri" panose="020F0502020204030204" pitchFamily="34" charset="0"/>
              </a:rPr>
              <a:t>evaluation of the radiological impact </a:t>
            </a:r>
            <a:r>
              <a:rPr lang="en-GB" kern="0" dirty="0" smtClean="0">
                <a:latin typeface="Calibri" panose="020F0502020204030204" pitchFamily="34" charset="0"/>
              </a:rPr>
              <a:t>and </a:t>
            </a:r>
            <a:r>
              <a:rPr lang="en-GB" b="1" kern="0" dirty="0" smtClean="0">
                <a:solidFill>
                  <a:schemeClr val="tx2">
                    <a:lumMod val="60000"/>
                    <a:lumOff val="40000"/>
                  </a:schemeClr>
                </a:solidFill>
                <a:latin typeface="Calibri" panose="020F0502020204030204" pitchFamily="34" charset="0"/>
              </a:rPr>
              <a:t>the response</a:t>
            </a:r>
            <a:r>
              <a:rPr lang="en-GB" kern="0" dirty="0" smtClean="0">
                <a:latin typeface="Calibri" panose="020F0502020204030204" pitchFamily="34" charset="0"/>
              </a:rPr>
              <a:t> </a:t>
            </a:r>
            <a:r>
              <a:rPr lang="en-GB" b="1" kern="0" dirty="0" smtClean="0">
                <a:solidFill>
                  <a:schemeClr val="tx2">
                    <a:lumMod val="60000"/>
                    <a:lumOff val="40000"/>
                  </a:schemeClr>
                </a:solidFill>
                <a:latin typeface="Calibri" panose="020F0502020204030204" pitchFamily="34" charset="0"/>
              </a:rPr>
              <a:t>and</a:t>
            </a:r>
            <a:r>
              <a:rPr lang="en-GB" kern="0" dirty="0" smtClean="0">
                <a:latin typeface="Calibri" panose="020F0502020204030204" pitchFamily="34" charset="0"/>
              </a:rPr>
              <a:t> </a:t>
            </a:r>
            <a:r>
              <a:rPr lang="en-GB" b="1" kern="0" dirty="0" smtClean="0">
                <a:solidFill>
                  <a:schemeClr val="tx2">
                    <a:lumMod val="60000"/>
                    <a:lumOff val="40000"/>
                  </a:schemeClr>
                </a:solidFill>
                <a:latin typeface="Calibri" panose="020F0502020204030204" pitchFamily="34" charset="0"/>
              </a:rPr>
              <a:t>consequences</a:t>
            </a:r>
            <a:r>
              <a:rPr lang="en-GB" kern="0" dirty="0" smtClean="0">
                <a:latin typeface="Calibri" panose="020F0502020204030204" pitchFamily="34" charset="0"/>
              </a:rPr>
              <a:t> </a:t>
            </a:r>
            <a:r>
              <a:rPr lang="en-GB" b="1" kern="0" dirty="0" smtClean="0">
                <a:solidFill>
                  <a:schemeClr val="tx2">
                    <a:lumMod val="60000"/>
                    <a:lumOff val="40000"/>
                  </a:schemeClr>
                </a:solidFill>
                <a:latin typeface="Calibri" panose="020F0502020204030204" pitchFamily="34" charset="0"/>
              </a:rPr>
              <a:t>of the recovery actions to be applied</a:t>
            </a:r>
            <a:r>
              <a:rPr lang="en-GB" kern="0" dirty="0" smtClean="0">
                <a:latin typeface="Calibri" panose="020F0502020204030204" pitchFamily="34" charset="0"/>
              </a:rPr>
              <a:t>.</a:t>
            </a:r>
          </a:p>
          <a:p>
            <a:pPr>
              <a:spcAft>
                <a:spcPts val="600"/>
              </a:spcAft>
            </a:pPr>
            <a:r>
              <a:rPr lang="en-GB" b="1" kern="0" dirty="0" err="1" smtClean="0">
                <a:solidFill>
                  <a:schemeClr val="tx2">
                    <a:lumMod val="60000"/>
                    <a:lumOff val="40000"/>
                  </a:schemeClr>
                </a:solidFill>
                <a:latin typeface="Calibri" panose="020F0502020204030204" pitchFamily="34" charset="0"/>
              </a:rPr>
              <a:t>Radioecological</a:t>
            </a:r>
            <a:r>
              <a:rPr lang="en-GB" b="1" kern="0" dirty="0" smtClean="0">
                <a:solidFill>
                  <a:schemeClr val="tx2">
                    <a:lumMod val="60000"/>
                    <a:lumOff val="40000"/>
                  </a:schemeClr>
                </a:solidFill>
                <a:latin typeface="Calibri" panose="020F0502020204030204" pitchFamily="34" charset="0"/>
              </a:rPr>
              <a:t> models </a:t>
            </a:r>
            <a:r>
              <a:rPr lang="en-GB" kern="0" dirty="0" smtClean="0">
                <a:latin typeface="Calibri" panose="020F0502020204030204" pitchFamily="34" charset="0"/>
              </a:rPr>
              <a:t>describing fluxes of radioactivity through soil, plant, animals and food products, and </a:t>
            </a:r>
            <a:r>
              <a:rPr lang="en-GB" b="1" kern="0" dirty="0" smtClean="0">
                <a:solidFill>
                  <a:schemeClr val="tx2">
                    <a:lumMod val="60000"/>
                    <a:lumOff val="40000"/>
                  </a:schemeClr>
                </a:solidFill>
                <a:latin typeface="Calibri" panose="020F0502020204030204" pitchFamily="34" charset="0"/>
              </a:rPr>
              <a:t>dose models </a:t>
            </a:r>
            <a:r>
              <a:rPr lang="en-GB" kern="0" dirty="0" smtClean="0">
                <a:latin typeface="Calibri" panose="020F0502020204030204" pitchFamily="34" charset="0"/>
              </a:rPr>
              <a:t>evaluating radiological impact to population, from external and ingestion exposure pathways are used. Models and parameters can also be source of uncertainties.</a:t>
            </a:r>
          </a:p>
          <a:p>
            <a:endParaRPr lang="en-GB" kern="0" dirty="0" smtClean="0"/>
          </a:p>
        </p:txBody>
      </p:sp>
      <p:sp>
        <p:nvSpPr>
          <p:cNvPr id="6" name="Título 1"/>
          <p:cNvSpPr>
            <a:spLocks noGrp="1"/>
          </p:cNvSpPr>
          <p:nvPr>
            <p:ph type="title"/>
          </p:nvPr>
        </p:nvSpPr>
        <p:spPr/>
        <p:txBody>
          <a:bodyPr/>
          <a:lstStyle/>
          <a:p>
            <a:r>
              <a:rPr lang="en-GB" dirty="0" smtClean="0"/>
              <a:t>Urban and agricultural environments </a:t>
            </a:r>
            <a:endParaRPr lang="en-GB" dirty="0"/>
          </a:p>
        </p:txBody>
      </p:sp>
    </p:spTree>
    <p:extLst>
      <p:ext uri="{BB962C8B-B14F-4D97-AF65-F5344CB8AC3E}">
        <p14:creationId xmlns:p14="http://schemas.microsoft.com/office/powerpoint/2010/main" val="37811366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Main issues for the recovery of the contaminated environments</a:t>
            </a:r>
            <a:endParaRPr lang="es-ES" dirty="0"/>
          </a:p>
        </p:txBody>
      </p:sp>
      <p:sp>
        <p:nvSpPr>
          <p:cNvPr id="3" name="2 Marcador de contenido"/>
          <p:cNvSpPr>
            <a:spLocks noGrp="1"/>
          </p:cNvSpPr>
          <p:nvPr>
            <p:ph idx="1"/>
          </p:nvPr>
        </p:nvSpPr>
        <p:spPr>
          <a:xfrm>
            <a:off x="262656" y="1105799"/>
            <a:ext cx="8685616" cy="5213520"/>
          </a:xfrm>
        </p:spPr>
        <p:txBody>
          <a:bodyPr/>
          <a:lstStyle/>
          <a:p>
            <a:r>
              <a:rPr lang="en-GB" sz="2000" dirty="0" smtClean="0">
                <a:latin typeface="Calibri" panose="020F0502020204030204" pitchFamily="34" charset="0"/>
              </a:rPr>
              <a:t>In agricultural and food production scenarios, the main aspects are the different elements or elemental units, that constitute the scenario,  characterised as function of the parameters or attributes that influence the behaviour and transfer of </a:t>
            </a:r>
            <a:r>
              <a:rPr lang="en-GB" sz="2000" dirty="0" err="1" smtClean="0">
                <a:latin typeface="Calibri" panose="020F0502020204030204" pitchFamily="34" charset="0"/>
              </a:rPr>
              <a:t>radionuclides</a:t>
            </a:r>
            <a:r>
              <a:rPr lang="en-GB" sz="2000" dirty="0" smtClean="0">
                <a:latin typeface="Calibri" panose="020F0502020204030204" pitchFamily="34" charset="0"/>
              </a:rPr>
              <a:t>:</a:t>
            </a:r>
          </a:p>
          <a:p>
            <a:endParaRPr lang="en-GB" sz="2000" dirty="0" smtClean="0">
              <a:latin typeface="Calibri" panose="020F0502020204030204" pitchFamily="34" charset="0"/>
            </a:endParaRPr>
          </a:p>
          <a:p>
            <a:endParaRPr lang="en-GB" sz="2000" dirty="0" smtClean="0">
              <a:latin typeface="Calibri" panose="020F0502020204030204" pitchFamily="34" charset="0"/>
            </a:endParaRPr>
          </a:p>
          <a:p>
            <a:endParaRPr lang="en-GB" sz="2000" dirty="0" smtClean="0">
              <a:latin typeface="Calibri" panose="020F0502020204030204" pitchFamily="34" charset="0"/>
            </a:endParaRPr>
          </a:p>
          <a:p>
            <a:r>
              <a:rPr lang="en-GB" sz="2000" dirty="0" smtClean="0">
                <a:latin typeface="Calibri" panose="020F0502020204030204" pitchFamily="34" charset="0"/>
              </a:rPr>
              <a:t>In urban </a:t>
            </a:r>
            <a:r>
              <a:rPr lang="en-US" sz="2000" dirty="0" smtClean="0">
                <a:latin typeface="Calibri" panose="020F0502020204030204" pitchFamily="34" charset="0"/>
              </a:rPr>
              <a:t>the main aspects to consider are equally elemental units such as: roofs, walls, pavements, streets, playing and sports grounds, but also areas of grass, plants and soils,</a:t>
            </a:r>
          </a:p>
          <a:p>
            <a:pPr marL="233279" lvl="1" indent="-233279">
              <a:spcAft>
                <a:spcPts val="970"/>
              </a:spcAft>
            </a:pPr>
            <a:r>
              <a:rPr lang="en-US" sz="2000" dirty="0" smtClean="0">
                <a:latin typeface="Calibri" panose="020F0502020204030204" pitchFamily="34" charset="0"/>
              </a:rPr>
              <a:t>Define  and </a:t>
            </a:r>
            <a:r>
              <a:rPr lang="en-US" sz="2000" dirty="0" err="1" smtClean="0">
                <a:latin typeface="Calibri" panose="020F0502020204030204" pitchFamily="34" charset="0"/>
              </a:rPr>
              <a:t>characterise</a:t>
            </a:r>
            <a:r>
              <a:rPr lang="en-US" sz="2000" dirty="0" smtClean="0">
                <a:latin typeface="Calibri" panose="020F0502020204030204" pitchFamily="34" charset="0"/>
              </a:rPr>
              <a:t> the action alternatives in each one of these components,</a:t>
            </a:r>
            <a:endParaRPr lang="en-GB" sz="2000" dirty="0" smtClean="0">
              <a:latin typeface="Calibri" panose="020F0502020204030204" pitchFamily="34" charset="0"/>
            </a:endParaRPr>
          </a:p>
          <a:p>
            <a:pPr marL="233279" lvl="1" indent="-233279">
              <a:spcAft>
                <a:spcPts val="970"/>
              </a:spcAft>
            </a:pPr>
            <a:r>
              <a:rPr lang="en-GB" sz="2000" dirty="0" smtClean="0">
                <a:latin typeface="Calibri" panose="020F0502020204030204" pitchFamily="34" charset="0"/>
              </a:rPr>
              <a:t>Use methods and models to estimate and measure the consequences (spatial-temporal evolution of the </a:t>
            </a:r>
            <a:r>
              <a:rPr lang="en-GB" sz="2000" dirty="0" err="1" smtClean="0">
                <a:latin typeface="Calibri" panose="020F0502020204030204" pitchFamily="34" charset="0"/>
              </a:rPr>
              <a:t>radionuclides</a:t>
            </a:r>
            <a:r>
              <a:rPr lang="en-GB" sz="2000" dirty="0" smtClean="0">
                <a:latin typeface="Calibri" panose="020F0502020204030204" pitchFamily="34" charset="0"/>
              </a:rPr>
              <a:t> without and with countermeasures),</a:t>
            </a:r>
          </a:p>
          <a:p>
            <a:pPr marL="233279" lvl="1" indent="-233279">
              <a:spcAft>
                <a:spcPts val="970"/>
              </a:spcAft>
            </a:pPr>
            <a:r>
              <a:rPr lang="en-GB" sz="2000" dirty="0" smtClean="0">
                <a:latin typeface="Calibri" panose="020F0502020204030204" pitchFamily="34" charset="0"/>
              </a:rPr>
              <a:t>Identify other factors that could influence the practicability and optimisation of the strategies (social, economic, political, environmental and ethical).</a:t>
            </a:r>
          </a:p>
          <a:p>
            <a:pPr marL="233279" lvl="1" indent="-233279">
              <a:spcAft>
                <a:spcPts val="970"/>
              </a:spcAft>
            </a:pPr>
            <a:endParaRPr lang="en-GB" sz="2000" dirty="0" smtClean="0">
              <a:latin typeface="Calibri" panose="020F0502020204030204" pitchFamily="34" charset="0"/>
            </a:endParaRPr>
          </a:p>
          <a:p>
            <a:endParaRPr lang="es-ES" sz="200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4</a:t>
            </a:fld>
            <a:endParaRPr lang="es-ES" b="1" dirty="0">
              <a:latin typeface="Arial" pitchFamily="34" charset="0"/>
            </a:endParaRPr>
          </a:p>
        </p:txBody>
      </p:sp>
      <p:sp>
        <p:nvSpPr>
          <p:cNvPr id="5" name="4 Rectángulo"/>
          <p:cNvSpPr/>
          <p:nvPr/>
        </p:nvSpPr>
        <p:spPr>
          <a:xfrm>
            <a:off x="253540" y="2354957"/>
            <a:ext cx="8700339" cy="1077218"/>
          </a:xfrm>
          <a:prstGeom prst="rect">
            <a:avLst/>
          </a:prstGeom>
        </p:spPr>
        <p:txBody>
          <a:bodyPr wrap="square">
            <a:spAutoFit/>
          </a:bodyPr>
          <a:lstStyle/>
          <a:p>
            <a:pPr marL="361950" lvl="3" indent="-271463">
              <a:lnSpc>
                <a:spcPct val="100000"/>
              </a:lnSpc>
              <a:spcAft>
                <a:spcPts val="600"/>
              </a:spcAft>
              <a:buClr>
                <a:srgbClr val="0A37F6"/>
              </a:buClr>
              <a:buFont typeface="Arial" pitchFamily="34" charset="0"/>
              <a:buChar char="•"/>
              <a:tabLst>
                <a:tab pos="361950" algn="l"/>
              </a:tabLst>
            </a:pPr>
            <a:r>
              <a:rPr lang="en-GB" dirty="0" smtClean="0">
                <a:latin typeface="Calibri" panose="020F0502020204030204" pitchFamily="34" charset="0"/>
              </a:rPr>
              <a:t>Primary component: soil - plant/crop, </a:t>
            </a:r>
          </a:p>
          <a:p>
            <a:pPr marL="361950" lvl="3" indent="-271463">
              <a:lnSpc>
                <a:spcPct val="100000"/>
              </a:lnSpc>
              <a:spcAft>
                <a:spcPts val="600"/>
              </a:spcAft>
              <a:buClr>
                <a:srgbClr val="0A37F6"/>
              </a:buClr>
              <a:buFont typeface="Arial" pitchFamily="34" charset="0"/>
              <a:buChar char="•"/>
              <a:tabLst>
                <a:tab pos="361950" algn="l"/>
              </a:tabLst>
            </a:pPr>
            <a:r>
              <a:rPr lang="en-GB" dirty="0" smtClean="0">
                <a:latin typeface="Calibri" panose="020F0502020204030204" pitchFamily="34" charset="0"/>
              </a:rPr>
              <a:t>Secondary components: transfer pathways along food chain (crop - animal - product)</a:t>
            </a:r>
          </a:p>
          <a:p>
            <a:pPr marL="361950" lvl="3" indent="-271463">
              <a:lnSpc>
                <a:spcPct val="100000"/>
              </a:lnSpc>
              <a:spcAft>
                <a:spcPts val="600"/>
              </a:spcAft>
              <a:buClr>
                <a:srgbClr val="0A37F6"/>
              </a:buClr>
              <a:buFont typeface="Arial" pitchFamily="34" charset="0"/>
              <a:buChar char="•"/>
              <a:tabLst>
                <a:tab pos="361950" algn="l"/>
              </a:tabLst>
            </a:pPr>
            <a:r>
              <a:rPr lang="en-GB" dirty="0" smtClean="0">
                <a:latin typeface="Calibri" panose="020F0502020204030204" pitchFamily="34" charset="0"/>
              </a:rPr>
              <a:t>Final component:  the exposed individuals</a:t>
            </a:r>
            <a:endParaRPr lang="en-GB" dirty="0">
              <a:latin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Methodological approach followed in WP4</a:t>
            </a:r>
            <a:endParaRPr lang="en-GB"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5</a:t>
            </a:fld>
            <a:endParaRPr lang="es-ES" b="1" dirty="0">
              <a:latin typeface="Arial" pitchFamily="34" charset="0"/>
            </a:endParaRPr>
          </a:p>
        </p:txBody>
      </p:sp>
      <p:sp>
        <p:nvSpPr>
          <p:cNvPr id="5" name="3 Marcador de contenido"/>
          <p:cNvSpPr txBox="1">
            <a:spLocks/>
          </p:cNvSpPr>
          <p:nvPr/>
        </p:nvSpPr>
        <p:spPr bwMode="auto">
          <a:xfrm>
            <a:off x="350208" y="1223487"/>
            <a:ext cx="8551745" cy="5078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311038" indent="-311038" algn="l" defTabSz="325437" rtl="0" eaLnBrk="1" fontAlgn="base" hangingPunct="1">
              <a:lnSpc>
                <a:spcPct val="93000"/>
              </a:lnSpc>
              <a:spcBef>
                <a:spcPct val="0"/>
              </a:spcBef>
              <a:spcAft>
                <a:spcPts val="1293"/>
              </a:spcAft>
              <a:buClr>
                <a:srgbClr val="000000"/>
              </a:buClr>
              <a:buSzPct val="100000"/>
              <a:buFontTx/>
              <a:buBlip>
                <a:blip r:embed="rId2"/>
              </a:buBlip>
              <a:defRPr sz="2400">
                <a:solidFill>
                  <a:schemeClr val="tx1"/>
                </a:solidFill>
                <a:latin typeface="+mn-lt"/>
                <a:ea typeface="+mn-ea"/>
                <a:cs typeface="Arial" panose="020B0604020202020204" pitchFamily="34" charset="0"/>
              </a:defRPr>
            </a:lvl1pPr>
            <a:lvl2pPr marL="673914" indent="-259198" algn="l" defTabSz="325437" rtl="0" eaLnBrk="1" fontAlgn="base" hangingPunct="1">
              <a:lnSpc>
                <a:spcPct val="93000"/>
              </a:lnSpc>
              <a:spcBef>
                <a:spcPct val="0"/>
              </a:spcBef>
              <a:spcAft>
                <a:spcPts val="1032"/>
              </a:spcAft>
              <a:buClr>
                <a:srgbClr val="000000"/>
              </a:buClr>
              <a:buSzPct val="100000"/>
              <a:buFontTx/>
              <a:buBlip>
                <a:blip r:embed="rId2"/>
              </a:buBlip>
              <a:defRPr sz="2200">
                <a:solidFill>
                  <a:schemeClr val="tx1"/>
                </a:solidFill>
                <a:latin typeface="+mn-lt"/>
                <a:cs typeface="Arial" panose="020B0604020202020204" pitchFamily="34" charset="0"/>
              </a:defRPr>
            </a:lvl2pPr>
            <a:lvl3pPr marL="1036789" indent="-207357" algn="l" defTabSz="325437" rtl="0" eaLnBrk="1" fontAlgn="base" hangingPunct="1">
              <a:lnSpc>
                <a:spcPct val="93000"/>
              </a:lnSpc>
              <a:spcBef>
                <a:spcPct val="0"/>
              </a:spcBef>
              <a:spcAft>
                <a:spcPts val="771"/>
              </a:spcAft>
              <a:buClr>
                <a:srgbClr val="0033CC"/>
              </a:buClr>
              <a:buSzPct val="100000"/>
              <a:buFont typeface="Arial" pitchFamily="34" charset="0"/>
              <a:buChar char="●"/>
              <a:defRPr sz="2000">
                <a:solidFill>
                  <a:schemeClr val="tx1"/>
                </a:solidFill>
                <a:latin typeface="+mn-lt"/>
                <a:cs typeface="Arial" panose="020B0604020202020204" pitchFamily="34" charset="0"/>
              </a:defRPr>
            </a:lvl3pPr>
            <a:lvl4pPr marL="1451505" indent="-207357" algn="l" defTabSz="325437" rtl="0" eaLnBrk="1" fontAlgn="base" hangingPunct="1">
              <a:lnSpc>
                <a:spcPct val="93000"/>
              </a:lnSpc>
              <a:spcBef>
                <a:spcPct val="0"/>
              </a:spcBef>
              <a:spcAft>
                <a:spcPts val="523"/>
              </a:spcAft>
              <a:buClr>
                <a:srgbClr val="0033CC"/>
              </a:buClr>
              <a:buSzPct val="100000"/>
              <a:buFont typeface="Arial" pitchFamily="34" charset="0"/>
              <a:buChar char="●"/>
              <a:defRPr sz="1800">
                <a:solidFill>
                  <a:schemeClr val="tx1"/>
                </a:solidFill>
                <a:latin typeface="+mn-lt"/>
                <a:cs typeface="Arial" panose="020B0604020202020204" pitchFamily="34" charset="0"/>
              </a:defRPr>
            </a:lvl4pPr>
            <a:lvl5pPr marL="1866221" indent="-207357" algn="l" defTabSz="325437" rtl="0" eaLnBrk="1" fontAlgn="base" hangingPunct="1">
              <a:lnSpc>
                <a:spcPct val="93000"/>
              </a:lnSpc>
              <a:spcBef>
                <a:spcPct val="0"/>
              </a:spcBef>
              <a:spcAft>
                <a:spcPts val="261"/>
              </a:spcAft>
              <a:buClr>
                <a:srgbClr val="0033CC"/>
              </a:buClr>
              <a:buSzPct val="100000"/>
              <a:buFont typeface="Wingdings" pitchFamily="2" charset="2"/>
              <a:buChar char="Ø"/>
              <a:defRPr sz="1600">
                <a:solidFill>
                  <a:schemeClr val="tx1"/>
                </a:solidFill>
                <a:latin typeface="+mn-lt"/>
                <a:cs typeface="Arial" panose="020B0604020202020204" pitchFamily="34" charset="0"/>
              </a:defRPr>
            </a:lvl5pPr>
            <a:lvl6pPr marL="2280938"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653"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369"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084"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pPr marL="311038" marR="0" lvl="0" indent="-311038" algn="l" defTabSz="325437" rtl="0" eaLnBrk="1" fontAlgn="base" latinLnBrk="0" hangingPunct="1">
              <a:lnSpc>
                <a:spcPct val="93000"/>
              </a:lnSpc>
              <a:spcBef>
                <a:spcPct val="0"/>
              </a:spcBef>
              <a:spcAft>
                <a:spcPts val="1293"/>
              </a:spcAft>
              <a:buClr>
                <a:srgbClr val="000000"/>
              </a:buClr>
              <a:buSzPct val="100000"/>
              <a:buFontTx/>
              <a:buBlip>
                <a:blip r:embed="rId2"/>
              </a:buBlip>
              <a:tabLst/>
              <a:defRPr/>
            </a:pPr>
            <a:r>
              <a:rPr kumimoji="0" lang="en-US" sz="24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Scenario analysis				Establishment of generic scenarios </a:t>
            </a:r>
          </a:p>
          <a:p>
            <a:pPr marR="0" lvl="1" algn="l" defTabSz="325437" rtl="0" eaLnBrk="1" fontAlgn="base" latinLnBrk="0" hangingPunct="1">
              <a:lnSpc>
                <a:spcPct val="93000"/>
              </a:lnSpc>
              <a:spcBef>
                <a:spcPct val="0"/>
              </a:spcBef>
              <a:spcAft>
                <a:spcPts val="1032"/>
              </a:spcAft>
              <a:buClr>
                <a:srgbClr val="0A37F6"/>
              </a:buClr>
              <a:buSzPct val="100000"/>
              <a:buFont typeface="Wingdings" panose="05000000000000000000" pitchFamily="2" charset="2"/>
              <a:buChar char="Ø"/>
              <a:tabLst/>
              <a:defRPr/>
            </a:pPr>
            <a:r>
              <a:rPr kumimoji="0" lang="en-GB" sz="22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Structured brainstorming</a:t>
            </a:r>
          </a:p>
          <a:p>
            <a:pPr marR="0" lvl="1" algn="l" defTabSz="325437" rtl="0" eaLnBrk="1" fontAlgn="base" latinLnBrk="0" hangingPunct="1">
              <a:lnSpc>
                <a:spcPct val="93000"/>
              </a:lnSpc>
              <a:spcBef>
                <a:spcPct val="0"/>
              </a:spcBef>
              <a:spcAft>
                <a:spcPts val="1032"/>
              </a:spcAft>
              <a:buClr>
                <a:srgbClr val="0A37F6"/>
              </a:buClr>
              <a:buSzPct val="100000"/>
              <a:buFont typeface="Wingdings" panose="05000000000000000000" pitchFamily="2" charset="2"/>
              <a:buChar char="Ø"/>
              <a:tabLst/>
              <a:defRPr/>
            </a:pPr>
            <a:r>
              <a:rPr kumimoji="0" lang="en-GB" sz="22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Participatory workshops</a:t>
            </a:r>
          </a:p>
          <a:p>
            <a:pPr marR="0" lvl="1" algn="l" defTabSz="325437" rtl="0" eaLnBrk="1" fontAlgn="base" latinLnBrk="0" hangingPunct="1">
              <a:lnSpc>
                <a:spcPct val="93000"/>
              </a:lnSpc>
              <a:spcBef>
                <a:spcPct val="0"/>
              </a:spcBef>
              <a:spcAft>
                <a:spcPts val="1032"/>
              </a:spcAft>
              <a:buClr>
                <a:srgbClr val="0A37F6"/>
              </a:buClr>
              <a:buSzPct val="100000"/>
              <a:buFont typeface="Wingdings" panose="05000000000000000000" pitchFamily="2" charset="2"/>
              <a:buChar char="Ø"/>
              <a:tabLst/>
              <a:defRPr/>
            </a:pPr>
            <a:r>
              <a:rPr kumimoji="0" lang="en-GB" sz="22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Modelling </a:t>
            </a:r>
            <a:endParaRPr kumimoji="0" lang="en-US" sz="22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endParaRPr>
          </a:p>
          <a:p>
            <a:pPr marL="311038" marR="0" lvl="0" indent="-311038" algn="l" defTabSz="325437" rtl="0" eaLnBrk="1" fontAlgn="base" latinLnBrk="0" hangingPunct="1">
              <a:lnSpc>
                <a:spcPct val="93000"/>
              </a:lnSpc>
              <a:spcBef>
                <a:spcPct val="0"/>
              </a:spcBef>
              <a:spcAft>
                <a:spcPts val="1293"/>
              </a:spcAft>
              <a:buClr>
                <a:srgbClr val="000000"/>
              </a:buClr>
              <a:buSzPct val="100000"/>
              <a:buFontTx/>
              <a:buBlip>
                <a:blip r:embed="rId2"/>
              </a:buBlip>
              <a:tabLst/>
              <a:defRPr/>
            </a:pPr>
            <a:r>
              <a:rPr kumimoji="0" lang="en-US" sz="24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Stakeholders Discussion Panels				Discussion on  the inputs, concerns and viewpoints of the stakeholders, with specific consideration of the uncertainties that stem from the different decision criteria and actions taken in the transition phase.</a:t>
            </a:r>
          </a:p>
          <a:p>
            <a:pPr marL="311038" marR="0" lvl="0" indent="-311038" algn="l" defTabSz="325437" rtl="0" eaLnBrk="1" fontAlgn="base" latinLnBrk="0" hangingPunct="1">
              <a:lnSpc>
                <a:spcPct val="93000"/>
              </a:lnSpc>
              <a:spcBef>
                <a:spcPct val="0"/>
              </a:spcBef>
              <a:spcAft>
                <a:spcPts val="1293"/>
              </a:spcAft>
              <a:buClr>
                <a:srgbClr val="000000"/>
              </a:buClr>
              <a:buSzPct val="100000"/>
              <a:buFontTx/>
              <a:buBlip>
                <a:blip r:embed="rId2"/>
              </a:buBlip>
              <a:tabLst/>
              <a:defRPr/>
            </a:pPr>
            <a:r>
              <a:rPr kumimoji="0" lang="en-GB" sz="24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Delphi Survey             Agreement and prioritisation on the preferences of stakeholders.</a:t>
            </a:r>
          </a:p>
        </p:txBody>
      </p:sp>
      <p:sp>
        <p:nvSpPr>
          <p:cNvPr id="6" name="5 Flecha derecha"/>
          <p:cNvSpPr/>
          <p:nvPr/>
        </p:nvSpPr>
        <p:spPr bwMode="auto">
          <a:xfrm>
            <a:off x="2470640" y="4603504"/>
            <a:ext cx="729761" cy="326371"/>
          </a:xfrm>
          <a:prstGeom prst="rightArrow">
            <a:avLst/>
          </a:prstGeom>
          <a:solidFill>
            <a:srgbClr val="0A37F6"/>
          </a:solidFill>
          <a:ln w="9525" cap="flat" cmpd="sng" algn="ctr">
            <a:solidFill>
              <a:srgbClr val="0A37F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es-ES" sz="1800" b="0" i="0" u="none" strike="noStrike" cap="none" normalizeH="0" baseline="0" smtClean="0">
              <a:ln>
                <a:noFill/>
              </a:ln>
              <a:effectLst/>
              <a:latin typeface="Arial" charset="0"/>
            </a:endParaRPr>
          </a:p>
        </p:txBody>
      </p:sp>
      <p:sp>
        <p:nvSpPr>
          <p:cNvPr id="7" name="6 Flecha derecha"/>
          <p:cNvSpPr/>
          <p:nvPr/>
        </p:nvSpPr>
        <p:spPr bwMode="auto">
          <a:xfrm>
            <a:off x="4633540" y="3094826"/>
            <a:ext cx="729761" cy="326371"/>
          </a:xfrm>
          <a:prstGeom prst="rightArrow">
            <a:avLst/>
          </a:prstGeom>
          <a:solidFill>
            <a:srgbClr val="0A37F6"/>
          </a:solidFill>
          <a:ln w="9525" cap="flat" cmpd="sng" algn="ctr">
            <a:solidFill>
              <a:srgbClr val="0A37F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es-ES" sz="1800" b="0" i="0" u="none" strike="noStrike" cap="none" normalizeH="0" baseline="0" smtClean="0">
              <a:ln>
                <a:noFill/>
              </a:ln>
              <a:effectLst/>
              <a:latin typeface="Arial" charset="0"/>
            </a:endParaRPr>
          </a:p>
        </p:txBody>
      </p:sp>
      <p:sp>
        <p:nvSpPr>
          <p:cNvPr id="8" name="7 Flecha derecha"/>
          <p:cNvSpPr/>
          <p:nvPr/>
        </p:nvSpPr>
        <p:spPr bwMode="auto">
          <a:xfrm>
            <a:off x="2949816" y="1239649"/>
            <a:ext cx="729761" cy="326371"/>
          </a:xfrm>
          <a:prstGeom prst="rightArrow">
            <a:avLst/>
          </a:prstGeom>
          <a:solidFill>
            <a:srgbClr val="0A37F6"/>
          </a:solidFill>
          <a:ln w="9525" cap="flat" cmpd="sng" algn="ctr">
            <a:solidFill>
              <a:srgbClr val="0A37F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es-ES" sz="1800" b="0" i="0" u="none" strike="noStrike" cap="none" normalizeH="0" baseline="0" smtClean="0">
              <a:ln>
                <a:noFill/>
              </a:ln>
              <a:effectLst/>
              <a:latin typeface="Arial" charset="0"/>
            </a:endParaRPr>
          </a:p>
        </p:txBody>
      </p:sp>
    </p:spTree>
    <p:extLst>
      <p:ext uri="{BB962C8B-B14F-4D97-AF65-F5344CB8AC3E}">
        <p14:creationId xmlns:p14="http://schemas.microsoft.com/office/powerpoint/2010/main" val="26201535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12442" y="232641"/>
            <a:ext cx="6238406" cy="848835"/>
          </a:xfrm>
        </p:spPr>
        <p:txBody>
          <a:bodyPr/>
          <a:lstStyle/>
          <a:p>
            <a:r>
              <a:rPr lang="en-US" dirty="0" smtClean="0"/>
              <a:t> </a:t>
            </a:r>
            <a:r>
              <a:rPr lang="en-US" dirty="0"/>
              <a:t>Recovery scenarios </a:t>
            </a:r>
            <a:r>
              <a:rPr lang="en-US" dirty="0" smtClean="0"/>
              <a:t>planning</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6</a:t>
            </a:fld>
            <a:endParaRPr lang="es-ES" b="1" dirty="0">
              <a:latin typeface="Arial" pitchFamily="34" charset="0"/>
            </a:endParaRPr>
          </a:p>
        </p:txBody>
      </p:sp>
      <p:pic>
        <p:nvPicPr>
          <p:cNvPr id="5" name="Imagen 5"/>
          <p:cNvPicPr>
            <a:picLocks noChangeAspect="1"/>
          </p:cNvPicPr>
          <p:nvPr/>
        </p:nvPicPr>
        <p:blipFill>
          <a:blip r:embed="rId2" cstate="print"/>
          <a:stretch>
            <a:fillRect/>
          </a:stretch>
        </p:blipFill>
        <p:spPr>
          <a:xfrm>
            <a:off x="201982" y="252176"/>
            <a:ext cx="466984" cy="811994"/>
          </a:xfrm>
          <a:prstGeom prst="rect">
            <a:avLst/>
          </a:prstGeom>
        </p:spPr>
      </p:pic>
      <p:sp>
        <p:nvSpPr>
          <p:cNvPr id="7" name="6 Rectángulo"/>
          <p:cNvSpPr/>
          <p:nvPr/>
        </p:nvSpPr>
        <p:spPr>
          <a:xfrm>
            <a:off x="272574" y="1249418"/>
            <a:ext cx="4237880" cy="1547218"/>
          </a:xfrm>
          <a:prstGeom prst="rect">
            <a:avLst/>
          </a:prstGeom>
        </p:spPr>
        <p:txBody>
          <a:bodyPr wrap="square">
            <a:spAutoFit/>
          </a:bodyPr>
          <a:lstStyle/>
          <a:p>
            <a:pPr lvl="0" defTabSz="325437" fontAlgn="base">
              <a:lnSpc>
                <a:spcPct val="93000"/>
              </a:lnSpc>
              <a:spcBef>
                <a:spcPct val="0"/>
              </a:spcBef>
              <a:spcAft>
                <a:spcPts val="1293"/>
              </a:spcAft>
              <a:buClr>
                <a:srgbClr val="000000"/>
              </a:buClr>
              <a:buSzPct val="100000"/>
            </a:pPr>
            <a:r>
              <a:rPr lang="en-US" b="1" kern="0" dirty="0" smtClean="0">
                <a:solidFill>
                  <a:srgbClr val="000000"/>
                </a:solidFill>
                <a:latin typeface="Calibri"/>
                <a:cs typeface="Arial" panose="020B0604020202020204" pitchFamily="34" charset="0"/>
              </a:rPr>
              <a:t>Addressing </a:t>
            </a:r>
            <a:r>
              <a:rPr lang="en-US" b="1" kern="0" dirty="0">
                <a:solidFill>
                  <a:srgbClr val="000000"/>
                </a:solidFill>
                <a:latin typeface="Calibri"/>
                <a:cs typeface="Arial" panose="020B0604020202020204" pitchFamily="34" charset="0"/>
              </a:rPr>
              <a:t>uncertainties in urban/inhabited scenarios</a:t>
            </a:r>
            <a:endParaRPr lang="en-GB" b="1" kern="0" dirty="0">
              <a:solidFill>
                <a:srgbClr val="000000"/>
              </a:solidFill>
              <a:latin typeface="Calibri"/>
              <a:cs typeface="Arial" panose="020B0604020202020204" pitchFamily="34" charset="0"/>
            </a:endParaRPr>
          </a:p>
          <a:p>
            <a:pPr lvl="0" defTabSz="325437" fontAlgn="base">
              <a:lnSpc>
                <a:spcPct val="93000"/>
              </a:lnSpc>
              <a:spcBef>
                <a:spcPct val="0"/>
              </a:spcBef>
              <a:spcAft>
                <a:spcPts val="1293"/>
              </a:spcAft>
              <a:buClr>
                <a:srgbClr val="000000"/>
              </a:buClr>
              <a:buSzPct val="100000"/>
            </a:pPr>
            <a:r>
              <a:rPr lang="es-ES" b="1" kern="0" dirty="0" err="1">
                <a:solidFill>
                  <a:srgbClr val="006699"/>
                </a:solidFill>
                <a:latin typeface="Calibri"/>
                <a:cs typeface="Arial" panose="020B0604020202020204" pitchFamily="34" charset="0"/>
              </a:rPr>
              <a:t>Main</a:t>
            </a:r>
            <a:r>
              <a:rPr lang="es-ES" b="1" kern="0" dirty="0">
                <a:solidFill>
                  <a:srgbClr val="006699"/>
                </a:solidFill>
                <a:latin typeface="Calibri"/>
                <a:cs typeface="Arial" panose="020B0604020202020204" pitchFamily="34" charset="0"/>
              </a:rPr>
              <a:t> </a:t>
            </a:r>
            <a:r>
              <a:rPr lang="es-ES" b="1" kern="0" dirty="0" err="1">
                <a:solidFill>
                  <a:srgbClr val="006699"/>
                </a:solidFill>
                <a:latin typeface="Calibri"/>
                <a:cs typeface="Arial" panose="020B0604020202020204" pitchFamily="34" charset="0"/>
              </a:rPr>
              <a:t>task</a:t>
            </a:r>
            <a:r>
              <a:rPr lang="es-ES" b="1" kern="0" dirty="0">
                <a:solidFill>
                  <a:srgbClr val="006699"/>
                </a:solidFill>
                <a:latin typeface="Calibri"/>
                <a:cs typeface="Arial" panose="020B0604020202020204" pitchFamily="34" charset="0"/>
              </a:rPr>
              <a:t>: </a:t>
            </a:r>
            <a:r>
              <a:rPr lang="es-ES" kern="0" dirty="0">
                <a:solidFill>
                  <a:srgbClr val="000000"/>
                </a:solidFill>
                <a:latin typeface="Calibri"/>
                <a:cs typeface="Arial" panose="020B0604020202020204" pitchFamily="34" charset="0"/>
              </a:rPr>
              <a:t>to explore </a:t>
            </a:r>
            <a:r>
              <a:rPr lang="es-ES" kern="0" dirty="0" err="1">
                <a:solidFill>
                  <a:srgbClr val="000000"/>
                </a:solidFill>
                <a:latin typeface="Calibri"/>
                <a:cs typeface="Arial" panose="020B0604020202020204" pitchFamily="34" charset="0"/>
              </a:rPr>
              <a:t>the</a:t>
            </a:r>
            <a:r>
              <a:rPr lang="es-ES" kern="0" dirty="0">
                <a:solidFill>
                  <a:srgbClr val="000000"/>
                </a:solidFill>
                <a:latin typeface="Calibri"/>
                <a:cs typeface="Arial" panose="020B0604020202020204" pitchFamily="34" charset="0"/>
              </a:rPr>
              <a:t> </a:t>
            </a:r>
            <a:r>
              <a:rPr lang="es-ES" kern="0" dirty="0" err="1">
                <a:solidFill>
                  <a:srgbClr val="000000"/>
                </a:solidFill>
                <a:latin typeface="Calibri"/>
                <a:cs typeface="Arial" panose="020B0604020202020204" pitchFamily="34" charset="0"/>
              </a:rPr>
              <a:t>uncertainties</a:t>
            </a:r>
            <a:r>
              <a:rPr lang="es-ES" kern="0" dirty="0">
                <a:solidFill>
                  <a:srgbClr val="000000"/>
                </a:solidFill>
                <a:latin typeface="Calibri"/>
                <a:cs typeface="Arial" panose="020B0604020202020204" pitchFamily="34" charset="0"/>
              </a:rPr>
              <a:t> </a:t>
            </a:r>
            <a:r>
              <a:rPr lang="es-ES" kern="0" dirty="0" err="1">
                <a:solidFill>
                  <a:srgbClr val="000000"/>
                </a:solidFill>
                <a:latin typeface="Calibri"/>
                <a:cs typeface="Arial" panose="020B0604020202020204" pitchFamily="34" charset="0"/>
              </a:rPr>
              <a:t>on</a:t>
            </a:r>
            <a:r>
              <a:rPr lang="es-ES" kern="0" dirty="0">
                <a:solidFill>
                  <a:srgbClr val="000000"/>
                </a:solidFill>
                <a:latin typeface="Calibri"/>
                <a:cs typeface="Arial" panose="020B0604020202020204" pitchFamily="34" charset="0"/>
              </a:rPr>
              <a:t> </a:t>
            </a:r>
            <a:r>
              <a:rPr lang="es-ES" kern="0" dirty="0" err="1">
                <a:solidFill>
                  <a:srgbClr val="000000"/>
                </a:solidFill>
                <a:latin typeface="Calibri"/>
                <a:cs typeface="Arial" panose="020B0604020202020204" pitchFamily="34" charset="0"/>
              </a:rPr>
              <a:t>projections</a:t>
            </a:r>
            <a:r>
              <a:rPr lang="es-ES" kern="0" dirty="0">
                <a:solidFill>
                  <a:srgbClr val="000000"/>
                </a:solidFill>
                <a:latin typeface="Calibri"/>
                <a:cs typeface="Arial" panose="020B0604020202020204" pitchFamily="34" charset="0"/>
              </a:rPr>
              <a:t> of residual </a:t>
            </a:r>
            <a:r>
              <a:rPr lang="es-ES" kern="0" dirty="0" err="1">
                <a:solidFill>
                  <a:srgbClr val="000000"/>
                </a:solidFill>
                <a:latin typeface="Calibri"/>
                <a:cs typeface="Arial" panose="020B0604020202020204" pitchFamily="34" charset="0"/>
              </a:rPr>
              <a:t>dose</a:t>
            </a:r>
            <a:r>
              <a:rPr lang="es-ES" kern="0" dirty="0">
                <a:solidFill>
                  <a:srgbClr val="000000"/>
                </a:solidFill>
                <a:latin typeface="Calibri"/>
                <a:cs typeface="Arial" panose="020B0604020202020204" pitchFamily="34" charset="0"/>
              </a:rPr>
              <a:t> in </a:t>
            </a:r>
            <a:r>
              <a:rPr lang="es-ES" kern="0" dirty="0" err="1">
                <a:solidFill>
                  <a:srgbClr val="000000"/>
                </a:solidFill>
                <a:latin typeface="Calibri"/>
                <a:cs typeface="Arial" panose="020B0604020202020204" pitchFamily="34" charset="0"/>
              </a:rPr>
              <a:t>the</a:t>
            </a:r>
            <a:r>
              <a:rPr lang="es-ES" kern="0" dirty="0">
                <a:solidFill>
                  <a:srgbClr val="000000"/>
                </a:solidFill>
                <a:latin typeface="Calibri"/>
                <a:cs typeface="Arial" panose="020B0604020202020204" pitchFamily="34" charset="0"/>
              </a:rPr>
              <a:t> </a:t>
            </a:r>
            <a:r>
              <a:rPr lang="es-ES" kern="0" dirty="0" err="1">
                <a:solidFill>
                  <a:srgbClr val="000000"/>
                </a:solidFill>
                <a:latin typeface="Calibri"/>
                <a:cs typeface="Arial" panose="020B0604020202020204" pitchFamily="34" charset="0"/>
              </a:rPr>
              <a:t>model</a:t>
            </a:r>
            <a:r>
              <a:rPr lang="es-ES" kern="0" dirty="0">
                <a:solidFill>
                  <a:srgbClr val="000000"/>
                </a:solidFill>
                <a:latin typeface="Calibri"/>
                <a:cs typeface="Arial" panose="020B0604020202020204" pitchFamily="34" charset="0"/>
              </a:rPr>
              <a:t> </a:t>
            </a:r>
            <a:r>
              <a:rPr lang="es-ES" kern="0" dirty="0" smtClean="0">
                <a:solidFill>
                  <a:srgbClr val="000000"/>
                </a:solidFill>
                <a:latin typeface="Calibri"/>
                <a:cs typeface="Arial" panose="020B0604020202020204" pitchFamily="34" charset="0"/>
              </a:rPr>
              <a:t>ERMIN.</a:t>
            </a:r>
            <a:endParaRPr lang="es-ES" kern="0" dirty="0">
              <a:solidFill>
                <a:srgbClr val="000000"/>
              </a:solidFill>
              <a:latin typeface="Calibri"/>
              <a:cs typeface="Arial" panose="020B0604020202020204" pitchFamily="34" charset="0"/>
            </a:endParaRPr>
          </a:p>
        </p:txBody>
      </p:sp>
      <p:sp>
        <p:nvSpPr>
          <p:cNvPr id="8" name="7 Rectángulo"/>
          <p:cNvSpPr/>
          <p:nvPr/>
        </p:nvSpPr>
        <p:spPr>
          <a:xfrm>
            <a:off x="272573" y="3881355"/>
            <a:ext cx="4237880" cy="1882310"/>
          </a:xfrm>
          <a:prstGeom prst="rect">
            <a:avLst/>
          </a:prstGeom>
        </p:spPr>
        <p:txBody>
          <a:bodyPr wrap="square">
            <a:spAutoFit/>
          </a:bodyPr>
          <a:lstStyle/>
          <a:p>
            <a:pPr lvl="0">
              <a:lnSpc>
                <a:spcPct val="93000"/>
              </a:lnSpc>
              <a:spcAft>
                <a:spcPts val="1293"/>
              </a:spcAft>
            </a:pPr>
            <a:r>
              <a:rPr lang="en-US" b="1" dirty="0" smtClean="0">
                <a:solidFill>
                  <a:srgbClr val="000000"/>
                </a:solidFill>
                <a:latin typeface="Calibri"/>
                <a:cs typeface="Arial" panose="020B0604020202020204" pitchFamily="34" charset="0"/>
              </a:rPr>
              <a:t>Criteria </a:t>
            </a:r>
            <a:r>
              <a:rPr lang="en-US" b="1" dirty="0">
                <a:solidFill>
                  <a:srgbClr val="000000"/>
                </a:solidFill>
                <a:latin typeface="Calibri"/>
                <a:cs typeface="Arial" panose="020B0604020202020204" pitchFamily="34" charset="0"/>
              </a:rPr>
              <a:t>and uncertainties in agricultural scenarios</a:t>
            </a:r>
            <a:endParaRPr lang="en-US" b="1" dirty="0">
              <a:solidFill>
                <a:prstClr val="black"/>
              </a:solidFill>
              <a:latin typeface="Calibri"/>
            </a:endParaRPr>
          </a:p>
          <a:p>
            <a:pPr lvl="0"/>
            <a:r>
              <a:rPr lang="en-US" b="1" dirty="0">
                <a:solidFill>
                  <a:srgbClr val="006699"/>
                </a:solidFill>
                <a:latin typeface="Calibri"/>
              </a:rPr>
              <a:t>Main </a:t>
            </a:r>
            <a:r>
              <a:rPr lang="en-US" b="1" dirty="0" smtClean="0">
                <a:solidFill>
                  <a:srgbClr val="006699"/>
                </a:solidFill>
                <a:latin typeface="Calibri"/>
              </a:rPr>
              <a:t>Task: </a:t>
            </a:r>
            <a:r>
              <a:rPr lang="en-US" dirty="0" smtClean="0">
                <a:solidFill>
                  <a:prstClr val="black"/>
                </a:solidFill>
                <a:latin typeface="Calibri"/>
              </a:rPr>
              <a:t>to study, rank </a:t>
            </a:r>
            <a:r>
              <a:rPr lang="en-US" dirty="0">
                <a:solidFill>
                  <a:prstClr val="black"/>
                </a:solidFill>
                <a:latin typeface="Calibri"/>
              </a:rPr>
              <a:t>and </a:t>
            </a:r>
            <a:r>
              <a:rPr lang="en-US" dirty="0" smtClean="0">
                <a:solidFill>
                  <a:prstClr val="black"/>
                </a:solidFill>
                <a:latin typeface="Calibri"/>
              </a:rPr>
              <a:t>map </a:t>
            </a:r>
            <a:r>
              <a:rPr lang="en-US" dirty="0">
                <a:solidFill>
                  <a:prstClr val="black"/>
                </a:solidFill>
                <a:latin typeface="Calibri"/>
              </a:rPr>
              <a:t>the influence of regional factors on the radiological risk due to </a:t>
            </a:r>
            <a:r>
              <a:rPr lang="en-US" dirty="0" smtClean="0">
                <a:solidFill>
                  <a:prstClr val="black"/>
                </a:solidFill>
                <a:latin typeface="Calibri"/>
              </a:rPr>
              <a:t>the food chain exposure pathway.</a:t>
            </a:r>
            <a:endParaRPr lang="en-US" dirty="0">
              <a:solidFill>
                <a:prstClr val="black"/>
              </a:solidFill>
              <a:latin typeface="Calibri"/>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8407" y="3807075"/>
            <a:ext cx="3952177" cy="22794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56815" y="1006025"/>
            <a:ext cx="3011487" cy="2646363"/>
          </a:xfrm>
          <a:prstGeom prst="rect">
            <a:avLst/>
          </a:prstGeom>
          <a:noFill/>
          <a:ln w="9525">
            <a:solidFill>
              <a:srgbClr val="0066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CuadroTexto"/>
          <p:cNvSpPr txBox="1"/>
          <p:nvPr/>
        </p:nvSpPr>
        <p:spPr>
          <a:xfrm>
            <a:off x="7606758" y="3353403"/>
            <a:ext cx="1602298" cy="276999"/>
          </a:xfrm>
          <a:prstGeom prst="rect">
            <a:avLst/>
          </a:prstGeom>
          <a:noFill/>
        </p:spPr>
        <p:txBody>
          <a:bodyPr wrap="none" rtlCol="0">
            <a:spAutoFit/>
          </a:bodyPr>
          <a:lstStyle/>
          <a:p>
            <a:r>
              <a:rPr lang="es-ES" sz="1200" dirty="0" smtClean="0"/>
              <a:t>(Tom </a:t>
            </a:r>
            <a:r>
              <a:rPr lang="es-ES" sz="1200" dirty="0" err="1" smtClean="0"/>
              <a:t>Charnok</a:t>
            </a:r>
            <a:r>
              <a:rPr lang="es-ES" sz="1200" dirty="0" smtClean="0"/>
              <a:t>, PHE)</a:t>
            </a:r>
            <a:endParaRPr lang="es-ES" sz="1200" dirty="0"/>
          </a:p>
        </p:txBody>
      </p:sp>
      <p:sp>
        <p:nvSpPr>
          <p:cNvPr id="13" name="12 CuadroTexto"/>
          <p:cNvSpPr txBox="1"/>
          <p:nvPr/>
        </p:nvSpPr>
        <p:spPr>
          <a:xfrm>
            <a:off x="6614495" y="6103245"/>
            <a:ext cx="2450374" cy="276999"/>
          </a:xfrm>
          <a:prstGeom prst="rect">
            <a:avLst/>
          </a:prstGeom>
          <a:noFill/>
        </p:spPr>
        <p:txBody>
          <a:bodyPr wrap="square" rtlCol="0">
            <a:spAutoFit/>
          </a:bodyPr>
          <a:lstStyle/>
          <a:p>
            <a:r>
              <a:rPr lang="es-ES" sz="1200" dirty="0" smtClean="0"/>
              <a:t>(Blanca García Puerta, CIEMAT)</a:t>
            </a:r>
            <a:endParaRPr lang="es-ES" sz="1200" dirty="0"/>
          </a:p>
        </p:txBody>
      </p:sp>
      <p:sp>
        <p:nvSpPr>
          <p:cNvPr id="6" name="5 CuadroTexto"/>
          <p:cNvSpPr txBox="1"/>
          <p:nvPr/>
        </p:nvSpPr>
        <p:spPr>
          <a:xfrm>
            <a:off x="360472" y="2902792"/>
            <a:ext cx="3936719" cy="584775"/>
          </a:xfrm>
          <a:prstGeom prst="rect">
            <a:avLst/>
          </a:prstGeom>
          <a:noFill/>
        </p:spPr>
        <p:txBody>
          <a:bodyPr wrap="none" rtlCol="0">
            <a:spAutoFit/>
          </a:bodyPr>
          <a:lstStyle/>
          <a:p>
            <a:r>
              <a:rPr lang="es-ES" sz="1600" b="1" dirty="0" err="1" smtClean="0">
                <a:solidFill>
                  <a:srgbClr val="2E74B5"/>
                </a:solidFill>
                <a:latin typeface="Calibri" panose="020F0502020204030204" pitchFamily="34" charset="0"/>
              </a:rPr>
              <a:t>For</a:t>
            </a:r>
            <a:r>
              <a:rPr lang="es-ES" sz="1600" b="1" dirty="0" smtClean="0">
                <a:solidFill>
                  <a:srgbClr val="2E74B5"/>
                </a:solidFill>
                <a:latin typeface="Calibri" panose="020F0502020204030204" pitchFamily="34" charset="0"/>
              </a:rPr>
              <a:t> more </a:t>
            </a:r>
            <a:r>
              <a:rPr lang="es-ES" sz="1600" b="1" dirty="0" err="1" smtClean="0">
                <a:solidFill>
                  <a:srgbClr val="2E74B5"/>
                </a:solidFill>
                <a:latin typeface="Calibri" panose="020F0502020204030204" pitchFamily="34" charset="0"/>
              </a:rPr>
              <a:t>information</a:t>
            </a:r>
            <a:r>
              <a:rPr lang="es-ES" sz="1600" b="1" dirty="0" smtClean="0">
                <a:solidFill>
                  <a:srgbClr val="2E74B5"/>
                </a:solidFill>
                <a:latin typeface="Calibri" panose="020F0502020204030204" pitchFamily="34" charset="0"/>
              </a:rPr>
              <a:t> </a:t>
            </a:r>
            <a:r>
              <a:rPr lang="es-ES" sz="1600" b="1" dirty="0" err="1" smtClean="0">
                <a:solidFill>
                  <a:srgbClr val="2E74B5"/>
                </a:solidFill>
                <a:latin typeface="Calibri" panose="020F0502020204030204" pitchFamily="34" charset="0"/>
              </a:rPr>
              <a:t>visit</a:t>
            </a:r>
            <a:r>
              <a:rPr lang="es-ES" sz="1600" b="1" dirty="0" smtClean="0">
                <a:solidFill>
                  <a:srgbClr val="2E74B5"/>
                </a:solidFill>
                <a:latin typeface="Calibri" panose="020F0502020204030204" pitchFamily="34" charset="0"/>
              </a:rPr>
              <a:t> posters nº WP4.1</a:t>
            </a:r>
          </a:p>
          <a:p>
            <a:r>
              <a:rPr lang="es-ES" sz="1600" b="1" dirty="0" smtClean="0">
                <a:solidFill>
                  <a:srgbClr val="2E74B5"/>
                </a:solidFill>
                <a:latin typeface="Calibri" panose="020F0502020204030204" pitchFamily="34" charset="0"/>
              </a:rPr>
              <a:t> and WP4.2</a:t>
            </a:r>
            <a:endParaRPr lang="es-ES" sz="1600" b="1" dirty="0">
              <a:solidFill>
                <a:srgbClr val="2E74B5"/>
              </a:solidFill>
              <a:latin typeface="Calibri" panose="020F0502020204030204" pitchFamily="34" charset="0"/>
            </a:endParaRPr>
          </a:p>
        </p:txBody>
      </p:sp>
      <p:sp>
        <p:nvSpPr>
          <p:cNvPr id="14" name="13 CuadroTexto"/>
          <p:cNvSpPr txBox="1"/>
          <p:nvPr/>
        </p:nvSpPr>
        <p:spPr>
          <a:xfrm>
            <a:off x="360472" y="5763665"/>
            <a:ext cx="3857466" cy="338554"/>
          </a:xfrm>
          <a:prstGeom prst="rect">
            <a:avLst/>
          </a:prstGeom>
          <a:noFill/>
        </p:spPr>
        <p:txBody>
          <a:bodyPr wrap="none" rtlCol="0">
            <a:spAutoFit/>
          </a:bodyPr>
          <a:lstStyle/>
          <a:p>
            <a:r>
              <a:rPr lang="es-ES" sz="1600" b="1" dirty="0" err="1" smtClean="0">
                <a:solidFill>
                  <a:srgbClr val="2E74B5"/>
                </a:solidFill>
                <a:latin typeface="Calibri" panose="020F0502020204030204" pitchFamily="34" charset="0"/>
              </a:rPr>
              <a:t>For</a:t>
            </a:r>
            <a:r>
              <a:rPr lang="es-ES" sz="1600" b="1" dirty="0" smtClean="0">
                <a:solidFill>
                  <a:srgbClr val="2E74B5"/>
                </a:solidFill>
                <a:latin typeface="Calibri" panose="020F0502020204030204" pitchFamily="34" charset="0"/>
              </a:rPr>
              <a:t> more </a:t>
            </a:r>
            <a:r>
              <a:rPr lang="es-ES" sz="1600" b="1" dirty="0" err="1" smtClean="0">
                <a:solidFill>
                  <a:srgbClr val="2E74B5"/>
                </a:solidFill>
                <a:latin typeface="Calibri" panose="020F0502020204030204" pitchFamily="34" charset="0"/>
              </a:rPr>
              <a:t>information</a:t>
            </a:r>
            <a:r>
              <a:rPr lang="es-ES" sz="1600" b="1" dirty="0" smtClean="0">
                <a:solidFill>
                  <a:srgbClr val="2E74B5"/>
                </a:solidFill>
                <a:latin typeface="Calibri" panose="020F0502020204030204" pitchFamily="34" charset="0"/>
              </a:rPr>
              <a:t> </a:t>
            </a:r>
            <a:r>
              <a:rPr lang="es-ES" sz="1600" b="1" dirty="0" err="1" smtClean="0">
                <a:solidFill>
                  <a:srgbClr val="2E74B5"/>
                </a:solidFill>
                <a:latin typeface="Calibri" panose="020F0502020204030204" pitchFamily="34" charset="0"/>
              </a:rPr>
              <a:t>visit</a:t>
            </a:r>
            <a:r>
              <a:rPr lang="es-ES" sz="1600" b="1" dirty="0" smtClean="0">
                <a:solidFill>
                  <a:srgbClr val="2E74B5"/>
                </a:solidFill>
                <a:latin typeface="Calibri" panose="020F0502020204030204" pitchFamily="34" charset="0"/>
              </a:rPr>
              <a:t> poster nº WP4.3</a:t>
            </a:r>
            <a:endParaRPr lang="es-ES" sz="1600" b="1" dirty="0">
              <a:solidFill>
                <a:srgbClr val="2E74B5"/>
              </a:solidFill>
              <a:latin typeface="Calibri" panose="020F0502020204030204" pitchFamily="34" charset="0"/>
            </a:endParaRPr>
          </a:p>
        </p:txBody>
      </p:sp>
    </p:spTree>
    <p:extLst>
      <p:ext uri="{BB962C8B-B14F-4D97-AF65-F5344CB8AC3E}">
        <p14:creationId xmlns:p14="http://schemas.microsoft.com/office/powerpoint/2010/main" val="42467733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42106" y="232641"/>
            <a:ext cx="6238406" cy="848835"/>
          </a:xfrm>
        </p:spPr>
        <p:txBody>
          <a:bodyPr/>
          <a:lstStyle/>
          <a:p>
            <a:r>
              <a:rPr lang="en-GB" dirty="0"/>
              <a:t>Stakeholder Panels</a:t>
            </a:r>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7</a:t>
            </a:fld>
            <a:endParaRPr lang="es-ES" b="1" dirty="0">
              <a:latin typeface="Arial" pitchFamily="34" charset="0"/>
            </a:endParaRPr>
          </a:p>
        </p:txBody>
      </p:sp>
      <p:pic>
        <p:nvPicPr>
          <p:cNvPr id="9" name="Imagen 5"/>
          <p:cNvPicPr>
            <a:picLocks noChangeAspect="1"/>
          </p:cNvPicPr>
          <p:nvPr/>
        </p:nvPicPr>
        <p:blipFill>
          <a:blip r:embed="rId2" cstate="print"/>
          <a:stretch>
            <a:fillRect/>
          </a:stretch>
        </p:blipFill>
        <p:spPr>
          <a:xfrm>
            <a:off x="216211" y="196642"/>
            <a:ext cx="467907" cy="813600"/>
          </a:xfrm>
          <a:prstGeom prst="rect">
            <a:avLst/>
          </a:prstGeom>
        </p:spPr>
      </p:pic>
      <p:sp>
        <p:nvSpPr>
          <p:cNvPr id="15" name="14 Flecha derecha"/>
          <p:cNvSpPr/>
          <p:nvPr/>
        </p:nvSpPr>
        <p:spPr bwMode="auto">
          <a:xfrm>
            <a:off x="5669065" y="4611525"/>
            <a:ext cx="729761" cy="326371"/>
          </a:xfrm>
          <a:prstGeom prst="rightArrow">
            <a:avLst/>
          </a:prstGeom>
          <a:solidFill>
            <a:srgbClr val="0A37F6"/>
          </a:solidFill>
          <a:ln w="9525" cap="flat" cmpd="sng" algn="ctr">
            <a:solidFill>
              <a:srgbClr val="0A37F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es-ES" sz="1800" b="0" i="0" u="none" strike="noStrike" cap="none" normalizeH="0" baseline="0" smtClean="0">
              <a:ln>
                <a:noFill/>
              </a:ln>
              <a:effectLst/>
              <a:latin typeface="Arial" charset="0"/>
            </a:endParaRPr>
          </a:p>
        </p:txBody>
      </p:sp>
      <p:pic>
        <p:nvPicPr>
          <p:cNvPr id="12" name="Picture 2"/>
          <p:cNvPicPr>
            <a:picLocks noChangeAspect="1" noChangeArrowheads="1"/>
          </p:cNvPicPr>
          <p:nvPr/>
        </p:nvPicPr>
        <p:blipFill>
          <a:blip r:embed="rId3" cstate="print"/>
          <a:srcRect/>
          <a:stretch>
            <a:fillRect/>
          </a:stretch>
        </p:blipFill>
        <p:spPr bwMode="auto">
          <a:xfrm>
            <a:off x="116612" y="3266716"/>
            <a:ext cx="5257800" cy="2602272"/>
          </a:xfrm>
          <a:prstGeom prst="rect">
            <a:avLst/>
          </a:prstGeom>
          <a:noFill/>
          <a:ln w="9525">
            <a:noFill/>
            <a:miter lim="800000"/>
            <a:headEnd/>
            <a:tailEnd/>
          </a:ln>
          <a:effectLst/>
        </p:spPr>
      </p:pic>
      <p:pic>
        <p:nvPicPr>
          <p:cNvPr id="14" name="Picture 5" descr="D:\CRISTINA\Trabajos CIEMAT\CIEMAT Fotos\CONFIDENCE 2 Panel 22_02_2019\IMG_20190222_131440.jpg"/>
          <p:cNvPicPr>
            <a:picLocks noChangeAspect="1" noChangeArrowheads="1"/>
          </p:cNvPicPr>
          <p:nvPr/>
        </p:nvPicPr>
        <p:blipFill>
          <a:blip r:embed="rId4" cstate="print"/>
          <a:srcRect/>
          <a:stretch>
            <a:fillRect/>
          </a:stretch>
        </p:blipFill>
        <p:spPr bwMode="auto">
          <a:xfrm>
            <a:off x="6915730" y="3191678"/>
            <a:ext cx="2028824" cy="2712273"/>
          </a:xfrm>
          <a:prstGeom prst="rect">
            <a:avLst/>
          </a:prstGeom>
          <a:noFill/>
        </p:spPr>
      </p:pic>
      <p:pic>
        <p:nvPicPr>
          <p:cNvPr id="16" name="Picture 2"/>
          <p:cNvPicPr>
            <a:picLocks noChangeAspect="1" noChangeArrowheads="1"/>
          </p:cNvPicPr>
          <p:nvPr/>
        </p:nvPicPr>
        <p:blipFill>
          <a:blip r:embed="rId5" cstate="print"/>
          <a:srcRect/>
          <a:stretch>
            <a:fillRect/>
          </a:stretch>
        </p:blipFill>
        <p:spPr bwMode="auto">
          <a:xfrm>
            <a:off x="4955743" y="3066473"/>
            <a:ext cx="1950482" cy="1423566"/>
          </a:xfrm>
          <a:prstGeom prst="rect">
            <a:avLst/>
          </a:prstGeom>
          <a:noFill/>
          <a:ln w="9525">
            <a:noFill/>
            <a:miter lim="800000"/>
            <a:headEnd/>
            <a:tailEnd/>
          </a:ln>
          <a:effectLst/>
        </p:spPr>
      </p:pic>
      <p:sp>
        <p:nvSpPr>
          <p:cNvPr id="5" name="4 Rectángulo"/>
          <p:cNvSpPr/>
          <p:nvPr/>
        </p:nvSpPr>
        <p:spPr>
          <a:xfrm>
            <a:off x="650190" y="1135269"/>
            <a:ext cx="6007785" cy="2031325"/>
          </a:xfrm>
          <a:prstGeom prst="rect">
            <a:avLst/>
          </a:prstGeom>
        </p:spPr>
        <p:txBody>
          <a:bodyPr wrap="square">
            <a:spAutoFit/>
          </a:bodyPr>
          <a:lstStyle/>
          <a:p>
            <a:pPr marL="285750" indent="-285750">
              <a:buClr>
                <a:srgbClr val="0A37F6"/>
              </a:buClr>
              <a:buFont typeface="Wingdings" panose="05000000000000000000" pitchFamily="2" charset="2"/>
              <a:buChar char="ü"/>
            </a:pPr>
            <a:r>
              <a:rPr lang="en-US" dirty="0" smtClean="0"/>
              <a:t>Focused in the discussion of </a:t>
            </a:r>
            <a:r>
              <a:rPr lang="en-US" dirty="0"/>
              <a:t>the objectives to be </a:t>
            </a:r>
            <a:r>
              <a:rPr lang="en-US" dirty="0" smtClean="0"/>
              <a:t>pursued in the transition phase, </a:t>
            </a:r>
            <a:r>
              <a:rPr lang="en-US" dirty="0"/>
              <a:t>the criteria to be used, the selection and implementation of recovery actions and the mechanisms to assess the potential impacts of </a:t>
            </a:r>
            <a:r>
              <a:rPr lang="en-US" dirty="0" smtClean="0"/>
              <a:t>the decisions taken.</a:t>
            </a:r>
          </a:p>
          <a:p>
            <a:pPr marL="285750" indent="-285750">
              <a:buClr>
                <a:srgbClr val="0A37F6"/>
              </a:buClr>
              <a:buFont typeface="Wingdings" panose="05000000000000000000" pitchFamily="2" charset="2"/>
              <a:buChar char="ü"/>
            </a:pPr>
            <a:r>
              <a:rPr lang="en-US" dirty="0" smtClean="0"/>
              <a:t>Highlight the uncertainties generated in the overall process</a:t>
            </a:r>
            <a:endParaRPr lang="es-ES" dirty="0"/>
          </a:p>
        </p:txBody>
      </p:sp>
    </p:spTree>
    <p:extLst>
      <p:ext uri="{BB962C8B-B14F-4D97-AF65-F5344CB8AC3E}">
        <p14:creationId xmlns:p14="http://schemas.microsoft.com/office/powerpoint/2010/main" val="36178049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12442" y="232641"/>
            <a:ext cx="6238406" cy="848835"/>
          </a:xfrm>
        </p:spPr>
        <p:txBody>
          <a:bodyPr/>
          <a:lstStyle/>
          <a:p>
            <a:r>
              <a:rPr lang="en-US" dirty="0"/>
              <a:t>The overall process </a:t>
            </a:r>
            <a:r>
              <a:rPr lang="en-US" dirty="0" smtClean="0"/>
              <a:t>generates </a:t>
            </a:r>
            <a:r>
              <a:rPr lang="en-US" dirty="0"/>
              <a:t>uncertainties related to different </a:t>
            </a:r>
            <a:r>
              <a:rPr lang="en-US" dirty="0" smtClean="0"/>
              <a:t>issues:</a:t>
            </a:r>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8</a:t>
            </a:fld>
            <a:endParaRPr lang="es-ES" b="1" dirty="0">
              <a:latin typeface="Arial" pitchFamily="34" charset="0"/>
            </a:endParaRPr>
          </a:p>
        </p:txBody>
      </p:sp>
      <p:sp>
        <p:nvSpPr>
          <p:cNvPr id="24" name="10 Marcador de contenido"/>
          <p:cNvSpPr txBox="1">
            <a:spLocks/>
          </p:cNvSpPr>
          <p:nvPr/>
        </p:nvSpPr>
        <p:spPr bwMode="auto">
          <a:xfrm>
            <a:off x="271605" y="1201271"/>
            <a:ext cx="8648277" cy="50094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311038" indent="-311038" algn="l" defTabSz="325437" rtl="0" eaLnBrk="1" fontAlgn="base" hangingPunct="1">
              <a:lnSpc>
                <a:spcPct val="93000"/>
              </a:lnSpc>
              <a:spcBef>
                <a:spcPct val="0"/>
              </a:spcBef>
              <a:spcAft>
                <a:spcPts val="1293"/>
              </a:spcAft>
              <a:buClr>
                <a:srgbClr val="000000"/>
              </a:buClr>
              <a:buSzPct val="100000"/>
              <a:buFontTx/>
              <a:buBlip>
                <a:blip r:embed="rId2"/>
              </a:buBlip>
              <a:defRPr sz="2400">
                <a:solidFill>
                  <a:schemeClr val="tx1"/>
                </a:solidFill>
                <a:latin typeface="+mn-lt"/>
                <a:ea typeface="+mn-ea"/>
                <a:cs typeface="Arial" panose="020B0604020202020204" pitchFamily="34" charset="0"/>
              </a:defRPr>
            </a:lvl1pPr>
            <a:lvl2pPr marL="673914" indent="-259198" algn="l" defTabSz="325437" rtl="0" eaLnBrk="1" fontAlgn="base" hangingPunct="1">
              <a:lnSpc>
                <a:spcPct val="93000"/>
              </a:lnSpc>
              <a:spcBef>
                <a:spcPct val="0"/>
              </a:spcBef>
              <a:spcAft>
                <a:spcPts val="1032"/>
              </a:spcAft>
              <a:buClr>
                <a:srgbClr val="000000"/>
              </a:buClr>
              <a:buSzPct val="100000"/>
              <a:buFontTx/>
              <a:buBlip>
                <a:blip r:embed="rId2"/>
              </a:buBlip>
              <a:defRPr sz="2200">
                <a:solidFill>
                  <a:schemeClr val="tx1"/>
                </a:solidFill>
                <a:latin typeface="+mn-lt"/>
                <a:cs typeface="Arial" panose="020B0604020202020204" pitchFamily="34" charset="0"/>
              </a:defRPr>
            </a:lvl2pPr>
            <a:lvl3pPr marL="1036789" indent="-207357" algn="l" defTabSz="325437" rtl="0" eaLnBrk="1" fontAlgn="base" hangingPunct="1">
              <a:lnSpc>
                <a:spcPct val="93000"/>
              </a:lnSpc>
              <a:spcBef>
                <a:spcPct val="0"/>
              </a:spcBef>
              <a:spcAft>
                <a:spcPts val="771"/>
              </a:spcAft>
              <a:buClr>
                <a:srgbClr val="0033CC"/>
              </a:buClr>
              <a:buSzPct val="100000"/>
              <a:buFont typeface="Arial" pitchFamily="34" charset="0"/>
              <a:buChar char="●"/>
              <a:defRPr sz="2000">
                <a:solidFill>
                  <a:schemeClr val="tx1"/>
                </a:solidFill>
                <a:latin typeface="+mn-lt"/>
                <a:cs typeface="Arial" panose="020B0604020202020204" pitchFamily="34" charset="0"/>
              </a:defRPr>
            </a:lvl3pPr>
            <a:lvl4pPr marL="1451505" indent="-207357" algn="l" defTabSz="325437" rtl="0" eaLnBrk="1" fontAlgn="base" hangingPunct="1">
              <a:lnSpc>
                <a:spcPct val="93000"/>
              </a:lnSpc>
              <a:spcBef>
                <a:spcPct val="0"/>
              </a:spcBef>
              <a:spcAft>
                <a:spcPts val="523"/>
              </a:spcAft>
              <a:buClr>
                <a:srgbClr val="0033CC"/>
              </a:buClr>
              <a:buSzPct val="100000"/>
              <a:buFont typeface="Arial" pitchFamily="34" charset="0"/>
              <a:buChar char="●"/>
              <a:defRPr sz="1800">
                <a:solidFill>
                  <a:schemeClr val="tx1"/>
                </a:solidFill>
                <a:latin typeface="+mn-lt"/>
                <a:cs typeface="Arial" panose="020B0604020202020204" pitchFamily="34" charset="0"/>
              </a:defRPr>
            </a:lvl4pPr>
            <a:lvl5pPr marL="1866221" indent="-207357" algn="l" defTabSz="325437" rtl="0" eaLnBrk="1" fontAlgn="base" hangingPunct="1">
              <a:lnSpc>
                <a:spcPct val="93000"/>
              </a:lnSpc>
              <a:spcBef>
                <a:spcPct val="0"/>
              </a:spcBef>
              <a:spcAft>
                <a:spcPts val="261"/>
              </a:spcAft>
              <a:buClr>
                <a:srgbClr val="0033CC"/>
              </a:buClr>
              <a:buSzPct val="100000"/>
              <a:buFont typeface="Wingdings" pitchFamily="2" charset="2"/>
              <a:buChar char="Ø"/>
              <a:defRPr sz="1600">
                <a:solidFill>
                  <a:schemeClr val="tx1"/>
                </a:solidFill>
                <a:latin typeface="+mn-lt"/>
                <a:cs typeface="Arial" panose="020B0604020202020204" pitchFamily="34" charset="0"/>
              </a:defRPr>
            </a:lvl5pPr>
            <a:lvl6pPr marL="2280938"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653"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369"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084"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pPr marL="0" marR="0" lvl="0" indent="0" algn="l" defTabSz="325437" rtl="0" eaLnBrk="1" fontAlgn="base" latinLnBrk="0" hangingPunct="1">
              <a:lnSpc>
                <a:spcPct val="93000"/>
              </a:lnSpc>
              <a:spcBef>
                <a:spcPct val="0"/>
              </a:spcBef>
              <a:spcAft>
                <a:spcPts val="600"/>
              </a:spcAft>
              <a:buClr>
                <a:srgbClr val="000000"/>
              </a:buClr>
              <a:buSzPct val="100000"/>
              <a:buFontTx/>
              <a:buNone/>
              <a:tabLst/>
              <a:defRPr/>
            </a:pPr>
            <a:r>
              <a:rPr kumimoji="0" lang="es-ES" sz="2400" b="1" i="0" u="none" strike="noStrike" kern="0" cap="none" spc="0" normalizeH="0" baseline="0" noProof="0" dirty="0" err="1" smtClean="0">
                <a:ln>
                  <a:noFill/>
                </a:ln>
                <a:solidFill>
                  <a:srgbClr val="006699"/>
                </a:solidFill>
                <a:effectLst/>
                <a:uLnTx/>
                <a:uFillTx/>
                <a:latin typeface="Calibri"/>
                <a:ea typeface="+mn-ea"/>
                <a:cs typeface="Arial" panose="020B0604020202020204" pitchFamily="34" charset="0"/>
              </a:rPr>
              <a:t>Uncertainties</a:t>
            </a:r>
            <a:r>
              <a:rPr kumimoji="0" lang="es-ES" sz="2400" b="1" i="0" u="none" strike="noStrike" kern="0" cap="none" spc="0" normalizeH="0" baseline="0" noProof="0" dirty="0" smtClean="0">
                <a:ln>
                  <a:noFill/>
                </a:ln>
                <a:solidFill>
                  <a:srgbClr val="006699"/>
                </a:solidFill>
                <a:effectLst/>
                <a:uLnTx/>
                <a:uFillTx/>
                <a:latin typeface="Calibri"/>
                <a:ea typeface="+mn-ea"/>
                <a:cs typeface="Arial" panose="020B0604020202020204" pitchFamily="34" charset="0"/>
              </a:rPr>
              <a:t> (1/2)</a:t>
            </a:r>
            <a:endParaRPr kumimoji="0" lang="en-US" sz="2400" b="1" i="0" u="none" strike="noStrike" kern="0" cap="none" spc="0" normalizeH="0" baseline="0" noProof="0" dirty="0" smtClean="0">
              <a:ln>
                <a:noFill/>
              </a:ln>
              <a:solidFill>
                <a:srgbClr val="006699"/>
              </a:solidFill>
              <a:effectLst/>
              <a:uLnTx/>
              <a:uFillTx/>
              <a:latin typeface="Calibri"/>
              <a:ea typeface="+mn-ea"/>
              <a:cs typeface="Arial" panose="020B0604020202020204" pitchFamily="34" charset="0"/>
            </a:endParaRPr>
          </a:p>
          <a:p>
            <a:pPr marL="311038" marR="0" lvl="0" indent="-311038" algn="l" defTabSz="325437" rtl="0" eaLnBrk="1" fontAlgn="base" latinLnBrk="0" hangingPunct="1">
              <a:lnSpc>
                <a:spcPct val="93000"/>
              </a:lnSpc>
              <a:spcBef>
                <a:spcPct val="0"/>
              </a:spcBef>
              <a:spcAft>
                <a:spcPts val="600"/>
              </a:spcAft>
              <a:buClr>
                <a:srgbClr val="000000"/>
              </a:buClr>
              <a:buSzPct val="100000"/>
              <a:buFontTx/>
              <a:buBlip>
                <a:blip r:embed="rId2"/>
              </a:buBlip>
              <a:tabLst/>
              <a:defRPr/>
            </a:pPr>
            <a:r>
              <a:rPr kumimoji="0" lang="en-US" sz="22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Associated with the </a:t>
            </a:r>
            <a:r>
              <a:rPr kumimoji="0" lang="en-US" sz="2200" b="1"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radiological situation </a:t>
            </a:r>
            <a:r>
              <a:rPr kumimoji="0" lang="en-US" sz="22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of the scenario contributing to the uncertainty associated with the estimated impact:</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Space-time evolution of the contamination and the prediction of the radiological situation in the long term</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Results of the monitoring</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Possible changes in the future use of the scenario</a:t>
            </a:r>
          </a:p>
          <a:p>
            <a:pPr marL="311038" marR="0" lvl="0" indent="-311038" algn="l" defTabSz="325437" rtl="0" eaLnBrk="1" fontAlgn="base" latinLnBrk="0" hangingPunct="1">
              <a:lnSpc>
                <a:spcPct val="93000"/>
              </a:lnSpc>
              <a:spcBef>
                <a:spcPct val="0"/>
              </a:spcBef>
              <a:spcAft>
                <a:spcPts val="1293"/>
              </a:spcAft>
              <a:buClr>
                <a:srgbClr val="000000"/>
              </a:buClr>
              <a:buSzPct val="100000"/>
              <a:buFontTx/>
              <a:buBlip>
                <a:blip r:embed="rId2"/>
              </a:buBlip>
              <a:tabLst/>
              <a:defRPr/>
            </a:pPr>
            <a:r>
              <a:rPr kumimoji="0" lang="en-US" sz="22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Associated with the </a:t>
            </a:r>
            <a:r>
              <a:rPr kumimoji="0" lang="en-US" sz="2200" b="1"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goals and criteria </a:t>
            </a:r>
            <a:r>
              <a:rPr kumimoji="0" lang="en-US" sz="22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used in the design of the protection strategy:</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Objectives pursued  </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Radiological criteria: reference levels</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Indicator Units (time to carry out the implementation of the strategy, area affected, nº of persons affected…..)</a:t>
            </a:r>
          </a:p>
          <a:p>
            <a:pPr marL="311038" marR="0" lvl="0" indent="-311038" algn="l" defTabSz="325437" rtl="0" eaLnBrk="1" fontAlgn="base" latinLnBrk="0" hangingPunct="1">
              <a:lnSpc>
                <a:spcPct val="93000"/>
              </a:lnSpc>
              <a:spcBef>
                <a:spcPct val="0"/>
              </a:spcBef>
              <a:spcAft>
                <a:spcPts val="1293"/>
              </a:spcAft>
              <a:buClr>
                <a:srgbClr val="000000"/>
              </a:buClr>
              <a:buSzPct val="100000"/>
              <a:buFontTx/>
              <a:buNone/>
              <a:tabLst/>
              <a:defRPr/>
            </a:pPr>
            <a:endParaRPr kumimoji="0" lang="es-ES" sz="2400" b="0" i="0" u="none" strike="noStrike" kern="0" cap="none" spc="0" normalizeH="0" baseline="0" noProof="0" dirty="0">
              <a:ln>
                <a:noFill/>
              </a:ln>
              <a:solidFill>
                <a:sysClr val="windowText" lastClr="000000"/>
              </a:solidFill>
              <a:effectLst/>
              <a:uLnTx/>
              <a:uFillTx/>
              <a:latin typeface="Calibri"/>
              <a:ea typeface="+mn-ea"/>
              <a:cs typeface="Arial" panose="020B0604020202020204" pitchFamily="34" charset="0"/>
            </a:endParaRPr>
          </a:p>
        </p:txBody>
      </p:sp>
      <p:pic>
        <p:nvPicPr>
          <p:cNvPr id="9" name="Imagen 5"/>
          <p:cNvPicPr>
            <a:picLocks noChangeAspect="1"/>
          </p:cNvPicPr>
          <p:nvPr/>
        </p:nvPicPr>
        <p:blipFill>
          <a:blip r:embed="rId3" cstate="print"/>
          <a:stretch>
            <a:fillRect/>
          </a:stretch>
        </p:blipFill>
        <p:spPr>
          <a:xfrm>
            <a:off x="216211" y="196642"/>
            <a:ext cx="467907" cy="813600"/>
          </a:xfrm>
          <a:prstGeom prst="rect">
            <a:avLst/>
          </a:prstGeom>
        </p:spPr>
      </p:pic>
    </p:spTree>
    <p:extLst>
      <p:ext uri="{BB962C8B-B14F-4D97-AF65-F5344CB8AC3E}">
        <p14:creationId xmlns:p14="http://schemas.microsoft.com/office/powerpoint/2010/main" val="9139005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12442" y="232641"/>
            <a:ext cx="6238406" cy="848835"/>
          </a:xfrm>
        </p:spPr>
        <p:txBody>
          <a:bodyPr/>
          <a:lstStyle/>
          <a:p>
            <a:endParaRPr lang="es-ES"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9</a:t>
            </a:fld>
            <a:endParaRPr lang="es-ES" b="1" dirty="0">
              <a:latin typeface="Arial" pitchFamily="34" charset="0"/>
            </a:endParaRPr>
          </a:p>
        </p:txBody>
      </p:sp>
      <p:sp>
        <p:nvSpPr>
          <p:cNvPr id="7" name="2 Marcador de contenido"/>
          <p:cNvSpPr txBox="1">
            <a:spLocks/>
          </p:cNvSpPr>
          <p:nvPr/>
        </p:nvSpPr>
        <p:spPr bwMode="auto">
          <a:xfrm>
            <a:off x="201982" y="957071"/>
            <a:ext cx="8699972" cy="54618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normAutofit/>
          </a:bodyPr>
          <a:lstStyle>
            <a:lvl1pPr marL="311038" indent="-311038" algn="l" defTabSz="325437" rtl="0" eaLnBrk="1" fontAlgn="base" hangingPunct="1">
              <a:lnSpc>
                <a:spcPct val="93000"/>
              </a:lnSpc>
              <a:spcBef>
                <a:spcPct val="0"/>
              </a:spcBef>
              <a:spcAft>
                <a:spcPts val="1293"/>
              </a:spcAft>
              <a:buClr>
                <a:srgbClr val="000000"/>
              </a:buClr>
              <a:buSzPct val="100000"/>
              <a:buFontTx/>
              <a:buBlip>
                <a:blip r:embed="rId2"/>
              </a:buBlip>
              <a:defRPr sz="2400">
                <a:solidFill>
                  <a:schemeClr val="tx1"/>
                </a:solidFill>
                <a:latin typeface="+mn-lt"/>
                <a:ea typeface="+mn-ea"/>
                <a:cs typeface="Arial" panose="020B0604020202020204" pitchFamily="34" charset="0"/>
              </a:defRPr>
            </a:lvl1pPr>
            <a:lvl2pPr marL="673914" indent="-259198" algn="l" defTabSz="325437" rtl="0" eaLnBrk="1" fontAlgn="base" hangingPunct="1">
              <a:lnSpc>
                <a:spcPct val="93000"/>
              </a:lnSpc>
              <a:spcBef>
                <a:spcPct val="0"/>
              </a:spcBef>
              <a:spcAft>
                <a:spcPts val="1032"/>
              </a:spcAft>
              <a:buClr>
                <a:srgbClr val="000000"/>
              </a:buClr>
              <a:buSzPct val="100000"/>
              <a:buFontTx/>
              <a:buBlip>
                <a:blip r:embed="rId2"/>
              </a:buBlip>
              <a:defRPr sz="2200">
                <a:solidFill>
                  <a:schemeClr val="tx1"/>
                </a:solidFill>
                <a:latin typeface="+mn-lt"/>
                <a:cs typeface="Arial" panose="020B0604020202020204" pitchFamily="34" charset="0"/>
              </a:defRPr>
            </a:lvl2pPr>
            <a:lvl3pPr marL="1036789" indent="-207357" algn="l" defTabSz="325437" rtl="0" eaLnBrk="1" fontAlgn="base" hangingPunct="1">
              <a:lnSpc>
                <a:spcPct val="93000"/>
              </a:lnSpc>
              <a:spcBef>
                <a:spcPct val="0"/>
              </a:spcBef>
              <a:spcAft>
                <a:spcPts val="771"/>
              </a:spcAft>
              <a:buClr>
                <a:srgbClr val="0033CC"/>
              </a:buClr>
              <a:buSzPct val="100000"/>
              <a:buFont typeface="Arial" pitchFamily="34" charset="0"/>
              <a:buChar char="●"/>
              <a:defRPr sz="2000">
                <a:solidFill>
                  <a:schemeClr val="tx1"/>
                </a:solidFill>
                <a:latin typeface="+mn-lt"/>
                <a:cs typeface="Arial" panose="020B0604020202020204" pitchFamily="34" charset="0"/>
              </a:defRPr>
            </a:lvl3pPr>
            <a:lvl4pPr marL="1451505" indent="-207357" algn="l" defTabSz="325437" rtl="0" eaLnBrk="1" fontAlgn="base" hangingPunct="1">
              <a:lnSpc>
                <a:spcPct val="93000"/>
              </a:lnSpc>
              <a:spcBef>
                <a:spcPct val="0"/>
              </a:spcBef>
              <a:spcAft>
                <a:spcPts val="523"/>
              </a:spcAft>
              <a:buClr>
                <a:srgbClr val="0033CC"/>
              </a:buClr>
              <a:buSzPct val="100000"/>
              <a:buFont typeface="Arial" pitchFamily="34" charset="0"/>
              <a:buChar char="●"/>
              <a:defRPr sz="1800">
                <a:solidFill>
                  <a:schemeClr val="tx1"/>
                </a:solidFill>
                <a:latin typeface="+mn-lt"/>
                <a:cs typeface="Arial" panose="020B0604020202020204" pitchFamily="34" charset="0"/>
              </a:defRPr>
            </a:lvl4pPr>
            <a:lvl5pPr marL="1866221" indent="-207357" algn="l" defTabSz="325437" rtl="0" eaLnBrk="1" fontAlgn="base" hangingPunct="1">
              <a:lnSpc>
                <a:spcPct val="93000"/>
              </a:lnSpc>
              <a:spcBef>
                <a:spcPct val="0"/>
              </a:spcBef>
              <a:spcAft>
                <a:spcPts val="261"/>
              </a:spcAft>
              <a:buClr>
                <a:srgbClr val="0033CC"/>
              </a:buClr>
              <a:buSzPct val="100000"/>
              <a:buFont typeface="Wingdings" pitchFamily="2" charset="2"/>
              <a:buChar char="Ø"/>
              <a:defRPr sz="1600">
                <a:solidFill>
                  <a:schemeClr val="tx1"/>
                </a:solidFill>
                <a:latin typeface="+mn-lt"/>
                <a:cs typeface="Arial" panose="020B0604020202020204" pitchFamily="34" charset="0"/>
              </a:defRPr>
            </a:lvl5pPr>
            <a:lvl6pPr marL="2280938"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653"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369"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084" indent="-207357" algn="l" defTabSz="325437"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pPr marL="0" marR="0" lvl="0" indent="0" algn="l" defTabSz="325437" rtl="0" eaLnBrk="1" fontAlgn="base" latinLnBrk="0" hangingPunct="1">
              <a:lnSpc>
                <a:spcPct val="93000"/>
              </a:lnSpc>
              <a:spcBef>
                <a:spcPct val="0"/>
              </a:spcBef>
              <a:spcAft>
                <a:spcPts val="600"/>
              </a:spcAft>
              <a:buClr>
                <a:srgbClr val="000000"/>
              </a:buClr>
              <a:buSzPct val="100000"/>
              <a:buFontTx/>
              <a:buNone/>
              <a:tabLst/>
              <a:defRPr/>
            </a:pPr>
            <a:r>
              <a:rPr kumimoji="0" lang="en-US" sz="2400" b="1" i="0" u="none" strike="noStrike" kern="0" cap="none" spc="0" normalizeH="0" baseline="0" noProof="0" dirty="0" smtClean="0">
                <a:ln>
                  <a:noFill/>
                </a:ln>
                <a:solidFill>
                  <a:srgbClr val="006699"/>
                </a:solidFill>
                <a:effectLst/>
                <a:uLnTx/>
                <a:uFillTx/>
                <a:latin typeface="Calibri"/>
                <a:ea typeface="+mn-ea"/>
                <a:cs typeface="Arial" panose="020B0604020202020204" pitchFamily="34" charset="0"/>
              </a:rPr>
              <a:t>Uncertainties (2/2)</a:t>
            </a:r>
          </a:p>
          <a:p>
            <a:pPr marL="311038" marR="0" lvl="0" indent="-311038" algn="l" defTabSz="325437" rtl="0" eaLnBrk="1" fontAlgn="base" latinLnBrk="0" hangingPunct="1">
              <a:lnSpc>
                <a:spcPct val="93000"/>
              </a:lnSpc>
              <a:spcBef>
                <a:spcPct val="0"/>
              </a:spcBef>
              <a:spcAft>
                <a:spcPts val="600"/>
              </a:spcAft>
              <a:buClr>
                <a:srgbClr val="000000"/>
              </a:buClr>
              <a:buSzPct val="100000"/>
              <a:buFontTx/>
              <a:buBlip>
                <a:blip r:embed="rId2"/>
              </a:buBlip>
              <a:tabLst/>
              <a:defRPr/>
            </a:pPr>
            <a:r>
              <a:rPr kumimoji="0" lang="en-US" sz="22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Associated with the </a:t>
            </a:r>
            <a:r>
              <a:rPr kumimoji="0" lang="en-US" sz="2200" b="1"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protection strategy </a:t>
            </a:r>
            <a:r>
              <a:rPr kumimoji="0" lang="en-US" sz="22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regarding: </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Effectiveness</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Side-effects</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Generated wastes and their disposal</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Costs</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The design of the recovery strategy, is sufficiently flexible and adaptable to take into account the evolution of the radiological situation?</a:t>
            </a:r>
          </a:p>
          <a:p>
            <a:pPr marL="311038" marR="0" lvl="0" indent="-311038" algn="l" defTabSz="325437" rtl="0" eaLnBrk="1" fontAlgn="base" latinLnBrk="0" hangingPunct="1">
              <a:lnSpc>
                <a:spcPct val="93000"/>
              </a:lnSpc>
              <a:spcBef>
                <a:spcPct val="0"/>
              </a:spcBef>
              <a:spcAft>
                <a:spcPts val="1293"/>
              </a:spcAft>
              <a:buClr>
                <a:srgbClr val="000000"/>
              </a:buClr>
              <a:buSzPct val="100000"/>
              <a:buFontTx/>
              <a:buBlip>
                <a:blip r:embed="rId2"/>
              </a:buBlip>
              <a:tabLst/>
              <a:defRPr/>
            </a:pPr>
            <a:r>
              <a:rPr kumimoji="0" lang="en-US" sz="22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Associated with the </a:t>
            </a:r>
            <a:r>
              <a:rPr kumimoji="0" lang="en-US" sz="2200" b="1"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social pressure </a:t>
            </a:r>
            <a:r>
              <a:rPr kumimoji="0" lang="en-US" sz="2200" b="0" i="0" u="none" strike="noStrike" kern="0" cap="none" spc="0" normalizeH="0" baseline="0" noProof="0" dirty="0" smtClean="0">
                <a:ln>
                  <a:noFill/>
                </a:ln>
                <a:solidFill>
                  <a:sysClr val="windowText" lastClr="000000"/>
                </a:solidFill>
                <a:effectLst/>
                <a:uLnTx/>
                <a:uFillTx/>
                <a:latin typeface="Calibri"/>
                <a:ea typeface="+mn-ea"/>
                <a:cs typeface="Arial" panose="020B0604020202020204" pitchFamily="34" charset="0"/>
              </a:rPr>
              <a:t>regarding:</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Trust and confidence: Will the protection strategy really allow the resumption of social and economic activities; stigmatization of the affected area</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Acceptability of the recovery actions</a:t>
            </a:r>
          </a:p>
          <a:p>
            <a:pPr marL="1036789" marR="0" lvl="2" indent="-207357" algn="l" defTabSz="325437" rtl="0" eaLnBrk="1" fontAlgn="base" latinLnBrk="0" hangingPunct="1">
              <a:lnSpc>
                <a:spcPct val="93000"/>
              </a:lnSpc>
              <a:spcBef>
                <a:spcPct val="0"/>
              </a:spcBef>
              <a:spcAft>
                <a:spcPts val="771"/>
              </a:spcAft>
              <a:buClr>
                <a:srgbClr val="0033CC"/>
              </a:buClr>
              <a:buSzPct val="100000"/>
              <a:buFont typeface="Arial" pitchFamily="34" charset="0"/>
              <a:buChar char="●"/>
              <a:tabLst/>
              <a:defRPr/>
            </a:pPr>
            <a:r>
              <a:rPr kumimoji="0" lang="en-US" sz="2000" b="0" i="0" u="none" strike="noStrike" kern="0" cap="none" spc="0" normalizeH="0" baseline="0" noProof="0" dirty="0" smtClean="0">
                <a:ln>
                  <a:noFill/>
                </a:ln>
                <a:solidFill>
                  <a:sysClr val="windowText" lastClr="000000"/>
                </a:solidFill>
                <a:effectLst/>
                <a:uLnTx/>
                <a:uFillTx/>
                <a:latin typeface="Calibri"/>
                <a:cs typeface="Arial" panose="020B0604020202020204" pitchFamily="34" charset="0"/>
              </a:rPr>
              <a:t>Conflicting interests among the affected population and/or affected economic activities of the affected area.</a:t>
            </a:r>
            <a:endParaRPr kumimoji="0" lang="en-US" sz="2000" b="0" i="0" u="none" strike="noStrike" kern="0" cap="none" spc="0" normalizeH="0" baseline="0" noProof="0" dirty="0">
              <a:ln>
                <a:noFill/>
              </a:ln>
              <a:solidFill>
                <a:sysClr val="windowText" lastClr="000000"/>
              </a:solidFill>
              <a:effectLst/>
              <a:uLnTx/>
              <a:uFillTx/>
              <a:latin typeface="Calibri"/>
              <a:cs typeface="Arial" panose="020B0604020202020204" pitchFamily="34" charset="0"/>
            </a:endParaRPr>
          </a:p>
        </p:txBody>
      </p:sp>
      <p:pic>
        <p:nvPicPr>
          <p:cNvPr id="8" name="Imagen 5"/>
          <p:cNvPicPr>
            <a:picLocks noChangeAspect="1"/>
          </p:cNvPicPr>
          <p:nvPr/>
        </p:nvPicPr>
        <p:blipFill>
          <a:blip r:embed="rId3" cstate="print"/>
          <a:stretch>
            <a:fillRect/>
          </a:stretch>
        </p:blipFill>
        <p:spPr>
          <a:xfrm>
            <a:off x="216211" y="196642"/>
            <a:ext cx="467907" cy="813600"/>
          </a:xfrm>
          <a:prstGeom prst="rect">
            <a:avLst/>
          </a:prstGeom>
        </p:spPr>
      </p:pic>
    </p:spTree>
    <p:extLst>
      <p:ext uri="{BB962C8B-B14F-4D97-AF65-F5344CB8AC3E}">
        <p14:creationId xmlns:p14="http://schemas.microsoft.com/office/powerpoint/2010/main" val="1651591751"/>
      </p:ext>
    </p:extLst>
  </p:cSld>
  <p:clrMapOvr>
    <a:masterClrMapping/>
  </p:clrMapOvr>
  <p:timing>
    <p:tnLst>
      <p:par>
        <p:cTn id="1" dur="indefinite" restart="never" nodeType="tmRoot"/>
      </p:par>
    </p:tnLst>
  </p:timing>
</p:sld>
</file>

<file path=ppt/theme/theme1.xml><?xml version="1.0" encoding="utf-8"?>
<a:theme xmlns:a="http://schemas.openxmlformats.org/drawingml/2006/main" name="PTL_CONFIDENCE_GRAL_-KIT_4-3_v6">
  <a:themeElements>
    <a:clrScheme name="Confidence">
      <a:dk1>
        <a:sysClr val="windowText" lastClr="000000"/>
      </a:dk1>
      <a:lt1>
        <a:sysClr val="window" lastClr="FFFFFF"/>
      </a:lt1>
      <a:dk2>
        <a:srgbClr val="1F497D"/>
      </a:dk2>
      <a:lt2>
        <a:srgbClr val="EEECE1"/>
      </a:lt2>
      <a:accent1>
        <a:srgbClr val="3898B2"/>
      </a:accent1>
      <a:accent2>
        <a:srgbClr val="F23004"/>
      </a:accent2>
      <a:accent3>
        <a:srgbClr val="9AA627"/>
      </a:accent3>
      <a:accent4>
        <a:srgbClr val="8064A2"/>
      </a:accent4>
      <a:accent5>
        <a:srgbClr val="4BACC6"/>
      </a:accent5>
      <a:accent6>
        <a:srgbClr val="FFC000"/>
      </a:accent6>
      <a:hlink>
        <a:srgbClr val="0000FF"/>
      </a:hlink>
      <a:folHlink>
        <a:srgbClr val="800080"/>
      </a:folHlink>
    </a:clrScheme>
    <a:fontScheme name="Personalizado 2">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TL_CONFIDENCE_GRAL_4-3_TR-WP71_v5.potx" id="{CB9E15E4-6501-4FAF-A2CC-8B1F9B383080}" vid="{7BE78347-8634-4E80-8889-AC5F1FB1117B}"/>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PTL_CONFIDENCE_GRAL_4-3_TR-WP71_v5</Template>
  <TotalTime>2794</TotalTime>
  <Words>1356</Words>
  <Application>Microsoft Office PowerPoint</Application>
  <PresentationFormat>Presentación en pantalla (4:3)</PresentationFormat>
  <Paragraphs>165</Paragraphs>
  <Slides>15</Slides>
  <Notes>0</Notes>
  <HiddenSlides>0</HiddenSlides>
  <MMClips>0</MMClips>
  <ScaleCrop>false</ScaleCrop>
  <HeadingPairs>
    <vt:vector size="6" baseType="variant">
      <vt:variant>
        <vt:lpstr>Fuentes usadas</vt:lpstr>
      </vt:variant>
      <vt:variant>
        <vt:i4>7</vt:i4>
      </vt:variant>
      <vt:variant>
        <vt:lpstr>Tema</vt:lpstr>
      </vt:variant>
      <vt:variant>
        <vt:i4>3</vt:i4>
      </vt:variant>
      <vt:variant>
        <vt:lpstr>Títulos de diapositiva</vt:lpstr>
      </vt:variant>
      <vt:variant>
        <vt:i4>15</vt:i4>
      </vt:variant>
    </vt:vector>
  </HeadingPairs>
  <TitlesOfParts>
    <vt:vector size="25" baseType="lpstr">
      <vt:lpstr>ＭＳ Ｐゴシック</vt:lpstr>
      <vt:lpstr>Arial</vt:lpstr>
      <vt:lpstr>Calibri</vt:lpstr>
      <vt:lpstr>Futura Md BT</vt:lpstr>
      <vt:lpstr>Interstate-Regular</vt:lpstr>
      <vt:lpstr>Times New Roman</vt:lpstr>
      <vt:lpstr>Wingdings</vt:lpstr>
      <vt:lpstr>PTL_CONFIDENCE_GRAL_-KIT_4-3_v6</vt:lpstr>
      <vt:lpstr>Diseño personalizado</vt:lpstr>
      <vt:lpstr>1_Diseño personalizado</vt:lpstr>
      <vt:lpstr>Addressing the uncertainties in the establishment and optimisation of remediation strategies</vt:lpstr>
      <vt:lpstr>Contamination scenarios after a nuclear accident </vt:lpstr>
      <vt:lpstr>Urban and agricultural environments </vt:lpstr>
      <vt:lpstr>Main issues for the recovery of the contaminated environments</vt:lpstr>
      <vt:lpstr>Methodological approach followed in WP4</vt:lpstr>
      <vt:lpstr> Recovery scenarios planning</vt:lpstr>
      <vt:lpstr>Stakeholder Panels</vt:lpstr>
      <vt:lpstr>The overall process generates uncertainties related to different issues:</vt:lpstr>
      <vt:lpstr>Presentación de PowerPoint</vt:lpstr>
      <vt:lpstr>Analysis of the panel results</vt:lpstr>
      <vt:lpstr>Categorisation of uncertainties</vt:lpstr>
      <vt:lpstr>Categorisation of uncertainties</vt:lpstr>
      <vt:lpstr>Categorisation of uncertainties</vt:lpstr>
      <vt:lpstr>Guidelines and recommendations</vt:lpstr>
      <vt:lpstr>Addressing the uncertainties in the establishment and optimisation of remediation strategies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CONFIDENCE-WP4</dc:title>
  <dc:creator>Milagros Montero Prieto</dc:creator>
  <cp:lastModifiedBy>Milagros Montero Prieto</cp:lastModifiedBy>
  <cp:revision>170</cp:revision>
  <cp:lastPrinted>2019-05-06T09:38:24Z</cp:lastPrinted>
  <dcterms:created xsi:type="dcterms:W3CDTF">2019-05-05T08:40:29Z</dcterms:created>
  <dcterms:modified xsi:type="dcterms:W3CDTF">2019-12-03T07:47:06Z</dcterms:modified>
</cp:coreProperties>
</file>