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64" r:id="rId2"/>
    <p:sldId id="265" r:id="rId3"/>
    <p:sldId id="266" r:id="rId4"/>
    <p:sldId id="267" r:id="rId5"/>
    <p:sldId id="268" r:id="rId6"/>
    <p:sldId id="269" r:id="rId7"/>
    <p:sldId id="270" r:id="rId8"/>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6BD5"/>
    <a:srgbClr val="797979"/>
    <a:srgbClr val="941651"/>
    <a:srgbClr val="FF7E79"/>
    <a:srgbClr val="09CE09"/>
    <a:srgbClr val="009193"/>
    <a:srgbClr val="5A6EB4"/>
    <a:srgbClr val="50AAE6"/>
    <a:srgbClr val="A00078"/>
    <a:srgbClr val="A01E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0" autoAdjust="0"/>
    <p:restoredTop sz="92483" autoAdjust="0"/>
  </p:normalViewPr>
  <p:slideViewPr>
    <p:cSldViewPr>
      <p:cViewPr varScale="1">
        <p:scale>
          <a:sx n="142" d="100"/>
          <a:sy n="142" d="100"/>
        </p:scale>
        <p:origin x="1552" y="192"/>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8" name="Rectangle 4"/>
          <p:cNvSpPr>
            <a:spLocks noGrp="1" noChangeArrowheads="1"/>
          </p:cNvSpPr>
          <p:nvPr>
            <p:ph type="ftr" sz="quarter" idx="2"/>
          </p:nvPr>
        </p:nvSpPr>
        <p:spPr bwMode="auto">
          <a:xfrm>
            <a:off x="3660775" y="468313"/>
            <a:ext cx="2759075" cy="279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latin typeface="Arial" charset="0"/>
              </a:defRPr>
            </a:lvl1pPr>
          </a:lstStyle>
          <a:p>
            <a:pPr>
              <a:defRPr/>
            </a:pPr>
            <a:r>
              <a:rPr lang="de-DE"/>
              <a:t>Prof. Dr. Max Mustermann | Musterfakultät</a:t>
            </a:r>
          </a:p>
        </p:txBody>
      </p:sp>
      <p:sp>
        <p:nvSpPr>
          <p:cNvPr id="47111" name="Text Box 7"/>
          <p:cNvSpPr txBox="1">
            <a:spLocks noChangeArrowheads="1"/>
          </p:cNvSpPr>
          <p:nvPr/>
        </p:nvSpPr>
        <p:spPr bwMode="auto">
          <a:xfrm>
            <a:off x="541338" y="8532813"/>
            <a:ext cx="3103562" cy="123825"/>
          </a:xfrm>
          <a:prstGeom prst="rect">
            <a:avLst/>
          </a:prstGeom>
          <a:noFill/>
          <a:ln w="9525">
            <a:noFill/>
            <a:miter lim="800000"/>
            <a:headEnd/>
            <a:tailEnd/>
          </a:ln>
          <a:effec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altLang="de-DE" sz="800" dirty="0"/>
              <a:t>KIT – The Research University in the Helmholtz Association</a:t>
            </a:r>
          </a:p>
        </p:txBody>
      </p:sp>
      <p:pic>
        <p:nvPicPr>
          <p:cNvPr id="6148" name="Picture 11" descr="KIT-Logo-rgb_d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275" y="188913"/>
            <a:ext cx="1008063"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8698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de-DE"/>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de-DE"/>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r>
              <a:rPr lang="de-DE" altLang="de-DE"/>
              <a:t>Prof. Dr. Max Mustermann | </a:t>
            </a:r>
            <a:br>
              <a:rPr lang="de-DE" altLang="de-DE"/>
            </a:br>
            <a:r>
              <a:rPr lang="de-DE" altLang="de-DE"/>
              <a:t>Name of Faculty</a:t>
            </a: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5DE03B1-5FE7-4C70-9B16-DF4E7BA88A0C}" type="slidenum">
              <a:rPr lang="de-DE"/>
              <a:pPr>
                <a:defRPr/>
              </a:pPr>
              <a:t>‹N°›</a:t>
            </a:fld>
            <a:endParaRPr lang="de-DE"/>
          </a:p>
        </p:txBody>
      </p:sp>
    </p:spTree>
    <p:extLst>
      <p:ext uri="{BB962C8B-B14F-4D97-AF65-F5344CB8AC3E}">
        <p14:creationId xmlns:p14="http://schemas.microsoft.com/office/powerpoint/2010/main" val="256967400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3" name="Picture 9" descr="II_rahmen_neu_titel"/>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175"/>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userDrawn="1"/>
        </p:nvPicPr>
        <p:blipFill>
          <a:blip r:embed="rId3"/>
          <a:stretch>
            <a:fillRect/>
          </a:stretch>
        </p:blipFill>
        <p:spPr>
          <a:xfrm>
            <a:off x="116871" y="6507038"/>
            <a:ext cx="422681" cy="274122"/>
          </a:xfrm>
          <a:prstGeom prst="rect">
            <a:avLst/>
          </a:prstGeom>
        </p:spPr>
      </p:pic>
      <p:sp>
        <p:nvSpPr>
          <p:cNvPr id="7" name="Textfeld 6"/>
          <p:cNvSpPr txBox="1"/>
          <p:nvPr userDrawn="1"/>
        </p:nvSpPr>
        <p:spPr>
          <a:xfrm>
            <a:off x="524210" y="6536377"/>
            <a:ext cx="624255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8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800" b="0" i="0" u="none" strike="noStrike" kern="1200" cap="none" spc="0" normalizeH="0" baseline="0" noProof="0" dirty="0">
              <a:ln>
                <a:noFill/>
              </a:ln>
              <a:solidFill>
                <a:prstClr val="black">
                  <a:tint val="75000"/>
                </a:prstClr>
              </a:solidFill>
              <a:effectLst/>
              <a:uLnTx/>
              <a:uFillTx/>
              <a:latin typeface="+mn-lt"/>
              <a:ea typeface="+mn-ea"/>
              <a:cs typeface="+mn-cs"/>
            </a:endParaRPr>
          </a:p>
        </p:txBody>
      </p:sp>
      <p:pic>
        <p:nvPicPr>
          <p:cNvPr id="2050" name="Grafik 6"/>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36296" y="332656"/>
            <a:ext cx="1693862"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descr="image00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20" y="230113"/>
            <a:ext cx="1590024"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2793556"/>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328560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59563" y="333375"/>
            <a:ext cx="2089150" cy="575945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390525" y="333375"/>
            <a:ext cx="6116638" cy="575945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97162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06506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12477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3921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66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69217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62290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030795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09013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7807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424891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de-DE"/>
              <a:t>Click to add title</a:t>
            </a:r>
          </a:p>
        </p:txBody>
      </p:sp>
      <p:pic>
        <p:nvPicPr>
          <p:cNvPr id="1026" name="Picture 9" descr="II_rahmen_neu_folge"/>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3"/>
          <p:cNvSpPr>
            <a:spLocks noGrp="1" noChangeArrowheads="1"/>
          </p:cNvSpPr>
          <p:nvPr>
            <p:ph type="body" idx="1"/>
          </p:nvPr>
        </p:nvSpPr>
        <p:spPr bwMode="auto">
          <a:xfrm>
            <a:off x="392113" y="1198563"/>
            <a:ext cx="83566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de-DE" dirty="0"/>
              <a:t>Click to add text</a:t>
            </a:r>
          </a:p>
          <a:p>
            <a:pPr lvl="1"/>
            <a:r>
              <a:rPr lang="en-US" altLang="de-DE" dirty="0"/>
              <a:t>Second level</a:t>
            </a:r>
          </a:p>
          <a:p>
            <a:pPr lvl="2"/>
            <a:r>
              <a:rPr lang="en-US" altLang="de-DE" dirty="0"/>
              <a:t>Third level</a:t>
            </a:r>
          </a:p>
          <a:p>
            <a:pPr lvl="3"/>
            <a:r>
              <a:rPr lang="en-US" altLang="de-DE" dirty="0"/>
              <a:t>Fourth level</a:t>
            </a:r>
          </a:p>
          <a:p>
            <a:pPr lvl="4"/>
            <a:r>
              <a:rPr lang="en-US" altLang="de-DE" dirty="0"/>
              <a:t>Fifth level</a:t>
            </a:r>
          </a:p>
        </p:txBody>
      </p:sp>
      <p:sp>
        <p:nvSpPr>
          <p:cNvPr id="1034" name="Text Box 10"/>
          <p:cNvSpPr txBox="1">
            <a:spLocks noChangeArrowheads="1"/>
          </p:cNvSpPr>
          <p:nvPr/>
        </p:nvSpPr>
        <p:spPr bwMode="auto">
          <a:xfrm>
            <a:off x="6011863" y="6453188"/>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50000"/>
              </a:spcBef>
              <a:defRPr/>
            </a:pPr>
            <a:endParaRPr lang="en-US" altLang="de-DE" sz="900" dirty="0"/>
          </a:p>
        </p:txBody>
      </p:sp>
      <p:sp>
        <p:nvSpPr>
          <p:cNvPr id="1030" name="Text Box 11"/>
          <p:cNvSpPr txBox="1">
            <a:spLocks noChangeArrowheads="1"/>
          </p:cNvSpPr>
          <p:nvPr/>
        </p:nvSpPr>
        <p:spPr bwMode="auto">
          <a:xfrm>
            <a:off x="8593542" y="6539254"/>
            <a:ext cx="32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fld id="{65860247-ED2C-4023-A47F-CF656A1DA4A7}" type="slidenum">
              <a:rPr lang="de-DE" altLang="de-DE" sz="900" b="1" smtClean="0">
                <a:latin typeface="Calibri" panose="020F0502020204030204" pitchFamily="34" charset="0"/>
                <a:cs typeface="Calibri" panose="020F0502020204030204" pitchFamily="34" charset="0"/>
              </a:rPr>
              <a:pPr eaLnBrk="1" hangingPunct="1">
                <a:spcBef>
                  <a:spcPct val="50000"/>
                </a:spcBef>
                <a:defRPr/>
              </a:pPr>
              <a:t>‹N°›</a:t>
            </a:fld>
            <a:endParaRPr lang="de-DE" altLang="de-DE" sz="900" b="1" dirty="0">
              <a:latin typeface="Calibri" panose="020F0502020204030204" pitchFamily="34" charset="0"/>
              <a:cs typeface="Calibri" panose="020F0502020204030204" pitchFamily="34" charset="0"/>
            </a:endParaRPr>
          </a:p>
        </p:txBody>
      </p:sp>
      <p:sp>
        <p:nvSpPr>
          <p:cNvPr id="1031" name="Rectangle 11"/>
          <p:cNvSpPr>
            <a:spLocks noChangeArrowheads="1"/>
          </p:cNvSpPr>
          <p:nvPr/>
        </p:nvSpPr>
        <p:spPr bwMode="auto">
          <a:xfrm>
            <a:off x="7596336" y="6549757"/>
            <a:ext cx="863600" cy="19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eaLnBrk="1" hangingPunct="1">
              <a:defRPr/>
            </a:pPr>
            <a:r>
              <a:rPr lang="de-DE" altLang="de-DE" sz="900" dirty="0">
                <a:solidFill>
                  <a:schemeClr val="tx1"/>
                </a:solidFill>
                <a:latin typeface="Calibri" panose="020F0502020204030204" pitchFamily="34" charset="0"/>
                <a:cs typeface="Calibri" panose="020F0502020204030204" pitchFamily="34" charset="0"/>
              </a:rPr>
              <a:t>03.12.2019</a:t>
            </a:r>
          </a:p>
        </p:txBody>
      </p:sp>
      <p:sp>
        <p:nvSpPr>
          <p:cNvPr id="10" name="Text Box 10"/>
          <p:cNvSpPr txBox="1">
            <a:spLocks noChangeArrowheads="1"/>
          </p:cNvSpPr>
          <p:nvPr userDrawn="1"/>
        </p:nvSpPr>
        <p:spPr bwMode="auto">
          <a:xfrm>
            <a:off x="2478087" y="6442379"/>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endParaRPr lang="en-US" altLang="de-DE" sz="900" dirty="0"/>
          </a:p>
        </p:txBody>
      </p:sp>
      <p:pic>
        <p:nvPicPr>
          <p:cNvPr id="11" name="Picture 1" descr="image00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800986" y="116632"/>
            <a:ext cx="1194633" cy="54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ieren 11"/>
          <p:cNvGrpSpPr/>
          <p:nvPr userDrawn="1"/>
        </p:nvGrpSpPr>
        <p:grpSpPr>
          <a:xfrm>
            <a:off x="116871" y="6539254"/>
            <a:ext cx="5564261" cy="194170"/>
            <a:chOff x="116871" y="6641091"/>
            <a:chExt cx="5091961" cy="194170"/>
          </a:xfrm>
        </p:grpSpPr>
        <p:pic>
          <p:nvPicPr>
            <p:cNvPr id="13" name="Grafik 12"/>
            <p:cNvPicPr>
              <a:picLocks noChangeAspect="1"/>
            </p:cNvPicPr>
            <p:nvPr userDrawn="1"/>
          </p:nvPicPr>
          <p:blipFill>
            <a:blip r:embed="rId15"/>
            <a:stretch>
              <a:fillRect/>
            </a:stretch>
          </p:blipFill>
          <p:spPr>
            <a:xfrm>
              <a:off x="116871" y="6641091"/>
              <a:ext cx="286959" cy="194170"/>
            </a:xfrm>
            <a:prstGeom prst="rect">
              <a:avLst/>
            </a:prstGeom>
          </p:spPr>
        </p:pic>
        <p:sp>
          <p:nvSpPr>
            <p:cNvPr id="14" name="Textfeld 13"/>
            <p:cNvSpPr txBox="1"/>
            <p:nvPr userDrawn="1"/>
          </p:nvSpPr>
          <p:spPr>
            <a:xfrm>
              <a:off x="403830" y="6641091"/>
              <a:ext cx="4805002"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6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100" b="0" i="0" u="none" strike="noStrike" kern="1200" cap="none" spc="0" normalizeH="0" baseline="0" noProof="0" dirty="0">
                <a:ln>
                  <a:noFill/>
                </a:ln>
                <a:solidFill>
                  <a:prstClr val="black">
                    <a:tint val="75000"/>
                  </a:prstClr>
                </a:solidFill>
                <a:effectLst/>
                <a:uLnTx/>
                <a:uFillTx/>
                <a:latin typeface="+mn-lt"/>
                <a:ea typeface="+mn-ea"/>
                <a:cs typeface="+mn-cs"/>
              </a:endParaRPr>
            </a:p>
          </p:txBody>
        </p:sp>
      </p:grpSp>
      <p:pic>
        <p:nvPicPr>
          <p:cNvPr id="15" name="Grafik 6"/>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800986" y="657649"/>
            <a:ext cx="1101613" cy="40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14325" indent="-314325" algn="l" rtl="0" eaLnBrk="1" fontAlgn="base" hangingPunct="1">
        <a:spcBef>
          <a:spcPct val="20000"/>
        </a:spcBef>
        <a:spcAft>
          <a:spcPct val="0"/>
        </a:spcAft>
        <a:buFontTx/>
        <a:buBlip>
          <a:blip r:embed="rId17"/>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17"/>
        </a:buBlip>
        <a:defRPr>
          <a:solidFill>
            <a:schemeClr val="tx1"/>
          </a:solidFill>
          <a:latin typeface="+mn-lt"/>
        </a:defRPr>
      </a:lvl2pPr>
      <a:lvl3pPr marL="1209675" indent="-276225" algn="l" rtl="0" eaLnBrk="1" fontAlgn="base" hangingPunct="1">
        <a:spcBef>
          <a:spcPct val="20000"/>
        </a:spcBef>
        <a:spcAft>
          <a:spcPct val="0"/>
        </a:spcAft>
        <a:buFontTx/>
        <a:buBlip>
          <a:blip r:embed="rId17"/>
        </a:buBlip>
        <a:defRPr sz="1600">
          <a:solidFill>
            <a:schemeClr val="tx1"/>
          </a:solidFill>
          <a:latin typeface="+mn-lt"/>
        </a:defRPr>
      </a:lvl3pPr>
      <a:lvl4pPr marL="1657350" indent="-276225" algn="l" rtl="0" eaLnBrk="1" fontAlgn="base" hangingPunct="1">
        <a:spcBef>
          <a:spcPct val="20000"/>
        </a:spcBef>
        <a:spcAft>
          <a:spcPct val="0"/>
        </a:spcAft>
        <a:buFontTx/>
        <a:buBlip>
          <a:blip r:embed="rId17"/>
        </a:buBlip>
        <a:defRPr sz="1600">
          <a:solidFill>
            <a:schemeClr val="tx1"/>
          </a:solidFill>
          <a:latin typeface="+mn-lt"/>
        </a:defRPr>
      </a:lvl4pPr>
      <a:lvl5pPr marL="2095500" indent="-276225" algn="l" rtl="0" eaLnBrk="1" fontAlgn="base" hangingPunct="1">
        <a:spcBef>
          <a:spcPct val="20000"/>
        </a:spcBef>
        <a:spcAft>
          <a:spcPct val="0"/>
        </a:spcAft>
        <a:buFontTx/>
        <a:buBlip>
          <a:blip r:embed="rId17"/>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18"/>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18"/>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18"/>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18"/>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a:stretch>
            <a:fillRect/>
          </a:stretch>
        </p:blipFill>
        <p:spPr>
          <a:xfrm>
            <a:off x="251520" y="234008"/>
            <a:ext cx="2068066" cy="675705"/>
          </a:xfrm>
          <a:prstGeom prst="rect">
            <a:avLst/>
          </a:prstGeom>
        </p:spPr>
      </p:pic>
      <p:sp>
        <p:nvSpPr>
          <p:cNvPr id="12" name="ZoneTexte 11">
            <a:extLst>
              <a:ext uri="{FF2B5EF4-FFF2-40B4-BE49-F238E27FC236}">
                <a16:creationId xmlns:a16="http://schemas.microsoft.com/office/drawing/2014/main" id="{E878B1AA-49A5-854D-B4C1-B9D40915DB08}"/>
              </a:ext>
            </a:extLst>
          </p:cNvPr>
          <p:cNvSpPr txBox="1"/>
          <p:nvPr/>
        </p:nvSpPr>
        <p:spPr>
          <a:xfrm>
            <a:off x="683568" y="1772816"/>
            <a:ext cx="7702731" cy="1261884"/>
          </a:xfrm>
          <a:prstGeom prst="rect">
            <a:avLst/>
          </a:prstGeom>
          <a:noFill/>
        </p:spPr>
        <p:txBody>
          <a:bodyPr wrap="square" rtlCol="0">
            <a:spAutoFit/>
          </a:bodyPr>
          <a:lstStyle/>
          <a:p>
            <a:pPr lvl="1" algn="ctr" fontAlgn="auto">
              <a:spcBef>
                <a:spcPts val="0"/>
              </a:spcBef>
              <a:spcAft>
                <a:spcPts val="0"/>
              </a:spcAft>
            </a:pPr>
            <a:r>
              <a:rPr lang="en-GB" sz="4400" b="1" dirty="0">
                <a:solidFill>
                  <a:srgbClr val="346BD5"/>
                </a:solidFill>
                <a:latin typeface="Calibri Light" panose="020F0302020204030204"/>
              </a:rPr>
              <a:t>Governance issues</a:t>
            </a:r>
            <a:br>
              <a:rPr lang="en-GB" sz="4400" b="1" dirty="0">
                <a:solidFill>
                  <a:srgbClr val="346BD5"/>
                </a:solidFill>
                <a:latin typeface="Calibri Light" panose="020F0302020204030204"/>
              </a:rPr>
            </a:br>
            <a:r>
              <a:rPr lang="en-GB" sz="3200" dirty="0">
                <a:solidFill>
                  <a:srgbClr val="346BD5"/>
                </a:solidFill>
                <a:latin typeface="Calibri Light" panose="020F0302020204030204"/>
              </a:rPr>
              <a:t>Presentation of recommendations 1-3</a:t>
            </a:r>
            <a:endParaRPr lang="en-GB" sz="4400" dirty="0">
              <a:solidFill>
                <a:srgbClr val="346BD5"/>
              </a:solidFill>
              <a:latin typeface="Calibri Light" panose="020F0302020204030204"/>
            </a:endParaRPr>
          </a:p>
        </p:txBody>
      </p:sp>
      <p:sp>
        <p:nvSpPr>
          <p:cNvPr id="14" name="ZoneTexte 13">
            <a:extLst>
              <a:ext uri="{FF2B5EF4-FFF2-40B4-BE49-F238E27FC236}">
                <a16:creationId xmlns:a16="http://schemas.microsoft.com/office/drawing/2014/main" id="{D00F6544-F002-AE46-ABAF-31B496FD01C2}"/>
              </a:ext>
            </a:extLst>
          </p:cNvPr>
          <p:cNvSpPr txBox="1"/>
          <p:nvPr/>
        </p:nvSpPr>
        <p:spPr>
          <a:xfrm>
            <a:off x="4427984" y="5229200"/>
            <a:ext cx="3594622" cy="584775"/>
          </a:xfrm>
          <a:prstGeom prst="rect">
            <a:avLst/>
          </a:prstGeom>
          <a:noFill/>
        </p:spPr>
        <p:txBody>
          <a:bodyPr wrap="square" rtlCol="0">
            <a:spAutoFit/>
          </a:bodyPr>
          <a:lstStyle/>
          <a:p>
            <a:pPr algn="r" fontAlgn="auto">
              <a:spcBef>
                <a:spcPts val="0"/>
              </a:spcBef>
              <a:spcAft>
                <a:spcPts val="0"/>
              </a:spcAft>
            </a:pPr>
            <a:r>
              <a:rPr lang="en-GB" sz="1600" dirty="0">
                <a:solidFill>
                  <a:prstClr val="black">
                    <a:lumMod val="75000"/>
                    <a:lumOff val="25000"/>
                  </a:prstClr>
                </a:solidFill>
                <a:latin typeface="Calibri Light" panose="020F0302020204030204"/>
              </a:rPr>
              <a:t>CONFIDENCE Dissemination Workshop</a:t>
            </a:r>
          </a:p>
          <a:p>
            <a:pPr algn="r" fontAlgn="auto">
              <a:spcBef>
                <a:spcPts val="0"/>
              </a:spcBef>
              <a:spcAft>
                <a:spcPts val="0"/>
              </a:spcAft>
            </a:pPr>
            <a:r>
              <a:rPr lang="en-GB" sz="1600" dirty="0">
                <a:solidFill>
                  <a:prstClr val="black">
                    <a:lumMod val="75000"/>
                    <a:lumOff val="25000"/>
                  </a:prstClr>
                </a:solidFill>
                <a:latin typeface="Calibri Light" panose="020F0302020204030204"/>
              </a:rPr>
              <a:t>02-05 December 2019, Bratislava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9700"/>
            <a:ext cx="6911975" cy="1145084"/>
          </a:xfrm>
        </p:spPr>
        <p:txBody>
          <a:bodyPr/>
          <a:lstStyle/>
          <a:p>
            <a:r>
              <a:rPr lang="en-GB" dirty="0">
                <a:solidFill>
                  <a:srgbClr val="346BD5"/>
                </a:solidFill>
                <a:latin typeface="Calibri Light" panose="020F0302020204030204" pitchFamily="34" charset="0"/>
                <a:cs typeface="Calibri Light" panose="020F0302020204030204" pitchFamily="34" charset="0"/>
              </a:rPr>
              <a:t>(1) Clarify roles and responsibilities of the different actors </a:t>
            </a:r>
            <a:r>
              <a:rPr lang="en-GB" b="0" dirty="0">
                <a:solidFill>
                  <a:srgbClr val="346BD5"/>
                </a:solidFill>
                <a:latin typeface="Calibri Light" panose="020F0302020204030204" pitchFamily="34" charset="0"/>
                <a:cs typeface="Calibri Light" panose="020F0302020204030204" pitchFamily="34" charset="0"/>
              </a:rPr>
              <a:t>involved in the decision-making process to better coordinate their actions in a context of uncertainty </a:t>
            </a:r>
            <a:r>
              <a:rPr lang="en-GB" sz="1800" dirty="0">
                <a:solidFill>
                  <a:srgbClr val="346BD5"/>
                </a:solidFill>
                <a:latin typeface="Calibri Light" panose="020F0302020204030204" pitchFamily="34" charset="0"/>
                <a:cs typeface="Calibri Light" panose="020F0302020204030204" pitchFamily="34" charset="0"/>
              </a:rPr>
              <a:t>(1/2)</a:t>
            </a:r>
            <a:endParaRPr lang="en-GB" dirty="0">
              <a:solidFill>
                <a:srgbClr val="346BD5"/>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90525" y="1916832"/>
            <a:ext cx="8397437" cy="3096344"/>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a:bodyPr>
          <a:lstStyle/>
          <a:p>
            <a:pPr marL="500063" indent="-500063" defTabSz="1066800" eaLnBrk="0" hangingPunct="0">
              <a:lnSpc>
                <a:spcPts val="2400"/>
              </a:lnSpc>
              <a:spcBef>
                <a:spcPts val="480"/>
              </a:spcBef>
              <a:buClr>
                <a:srgbClr val="346BD5"/>
              </a:buClr>
              <a:buSzPct val="75000"/>
              <a:buFont typeface="Arial" charset="0"/>
              <a:buChar char="▌"/>
            </a:pPr>
            <a:r>
              <a:rPr lang="en-GB" b="1" dirty="0">
                <a:solidFill>
                  <a:srgbClr val="346BD5"/>
                </a:solidFill>
                <a:latin typeface="Calibri Light" panose="020F0302020204030204" pitchFamily="34" charset="0"/>
                <a:cs typeface="Calibri Light" panose="020F0302020204030204" pitchFamily="34" charset="0"/>
              </a:rPr>
              <a:t>Why?</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In case of a nuclear crisis, </a:t>
            </a:r>
            <a:r>
              <a:rPr lang="en-GB" b="1" dirty="0">
                <a:latin typeface="Calibri Light" panose="020F0302020204030204" pitchFamily="34" charset="0"/>
                <a:cs typeface="Calibri Light" panose="020F0302020204030204" pitchFamily="34" charset="0"/>
              </a:rPr>
              <a:t>decisions are complex and can not only rely on decision-makers working on RP field</a:t>
            </a:r>
            <a:r>
              <a:rPr lang="en-GB" dirty="0">
                <a:latin typeface="Calibri Light" panose="020F0302020204030204" pitchFamily="34" charset="0"/>
                <a:cs typeface="Calibri Light" panose="020F0302020204030204" pitchFamily="34" charset="0"/>
              </a:rPr>
              <a:t>. Therefore, the decision making process involves many actors whose </a:t>
            </a:r>
            <a:r>
              <a:rPr lang="en-GB" b="1" dirty="0">
                <a:latin typeface="Calibri Light" panose="020F0302020204030204" pitchFamily="34" charset="0"/>
                <a:cs typeface="Calibri Light" panose="020F0302020204030204" pitchFamily="34" charset="0"/>
              </a:rPr>
              <a:t>roles and responsibilities should be clarified</a:t>
            </a:r>
            <a:r>
              <a:rPr lang="en-GB" dirty="0">
                <a:latin typeface="Calibri Light" panose="020F0302020204030204" pitchFamily="34" charset="0"/>
                <a:cs typeface="Calibri Light" panose="020F0302020204030204" pitchFamily="34" charset="0"/>
              </a:rPr>
              <a:t> and their actions should be coordinated;</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CONFIDENCE national panels highlighted that </a:t>
            </a:r>
            <a:r>
              <a:rPr lang="en-GB" b="1" dirty="0">
                <a:latin typeface="Calibri Light" panose="020F0302020204030204" pitchFamily="34" charset="0"/>
                <a:cs typeface="Calibri Light" panose="020F0302020204030204" pitchFamily="34" charset="0"/>
              </a:rPr>
              <a:t>strategies envisaged at the local level may not be implemented at the national level</a:t>
            </a:r>
            <a:r>
              <a:rPr lang="en-GB" dirty="0">
                <a:latin typeface="Calibri Light" panose="020F0302020204030204" pitchFamily="34" charset="0"/>
                <a:cs typeface="Calibri Light" panose="020F0302020204030204" pitchFamily="34" charset="0"/>
              </a:rPr>
              <a:t>. </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In addition, </a:t>
            </a:r>
            <a:r>
              <a:rPr lang="en-GB" b="1" dirty="0">
                <a:latin typeface="Calibri Light" panose="020F0302020204030204" pitchFamily="34" charset="0"/>
                <a:cs typeface="Calibri Light" panose="020F0302020204030204" pitchFamily="34" charset="0"/>
              </a:rPr>
              <a:t>roles</a:t>
            </a:r>
            <a:r>
              <a:rPr lang="en-GB" dirty="0">
                <a:latin typeface="Calibri Light" panose="020F0302020204030204" pitchFamily="34" charset="0"/>
                <a:cs typeface="Calibri Light" panose="020F0302020204030204" pitchFamily="34" charset="0"/>
              </a:rPr>
              <a:t> between local and national decision-makers and </a:t>
            </a:r>
            <a:r>
              <a:rPr lang="en-GB" b="1" dirty="0">
                <a:latin typeface="Calibri Light" panose="020F0302020204030204" pitchFamily="34" charset="0"/>
                <a:cs typeface="Calibri Light" panose="020F0302020204030204" pitchFamily="34" charset="0"/>
              </a:rPr>
              <a:t>potential transfers of responsibility are not well anticipated</a:t>
            </a:r>
            <a:r>
              <a:rPr lang="en-GB" dirty="0">
                <a:latin typeface="Calibri Light" panose="020F0302020204030204" pitchFamily="34" charset="0"/>
                <a:cs typeface="Calibri Light" panose="020F0302020204030204" pitchFamily="34" charset="0"/>
              </a:rPr>
              <a:t>. </a:t>
            </a: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a:cxnSpLocks/>
          </p:cNvCxnSpPr>
          <p:nvPr/>
        </p:nvCxnSpPr>
        <p:spPr>
          <a:xfrm>
            <a:off x="939319" y="5157192"/>
            <a:ext cx="0" cy="1045029"/>
          </a:xfrm>
          <a:prstGeom prst="line">
            <a:avLst/>
          </a:prstGeom>
          <a:ln w="38100">
            <a:solidFill>
              <a:srgbClr val="346BD5"/>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115616" y="5218041"/>
            <a:ext cx="7770307" cy="923330"/>
          </a:xfrm>
          <a:prstGeom prst="rect">
            <a:avLst/>
          </a:prstGeom>
          <a:noFill/>
        </p:spPr>
        <p:txBody>
          <a:bodyPr wrap="square" rtlCol="0">
            <a:spAutoFit/>
          </a:bodyPr>
          <a:lstStyle/>
          <a:p>
            <a:r>
              <a:rPr lang="en-GB" b="1" dirty="0">
                <a:solidFill>
                  <a:srgbClr val="346BD5"/>
                </a:solidFill>
                <a:latin typeface="Calibri Light" panose="020F0302020204030204" pitchFamily="34" charset="0"/>
                <a:cs typeface="Calibri Light" panose="020F0302020204030204" pitchFamily="34" charset="0"/>
              </a:rPr>
              <a:t>To better coordinate the protective actions and their continuity and consistency over time, it seems necessary to clarify roles and responsibilities of the different actors involved from both local and national levels. </a:t>
            </a:r>
          </a:p>
        </p:txBody>
      </p:sp>
      <p:pic>
        <p:nvPicPr>
          <p:cNvPr id="12" name="Image 11">
            <a:extLst>
              <a:ext uri="{FF2B5EF4-FFF2-40B4-BE49-F238E27FC236}">
                <a16:creationId xmlns:a16="http://schemas.microsoft.com/office/drawing/2014/main" id="{1DDD6E39-888E-0F49-8EE2-75A7FE9A456F}"/>
              </a:ext>
            </a:extLst>
          </p:cNvPr>
          <p:cNvPicPr>
            <a:picLocks noChangeAspect="1"/>
          </p:cNvPicPr>
          <p:nvPr/>
        </p:nvPicPr>
        <p:blipFill rotWithShape="1">
          <a:blip r:embed="rId2">
            <a:extLst>
              <a:ext uri="{28A0092B-C50C-407E-A947-70E740481C1C}">
                <a14:useLocalDpi xmlns:a14="http://schemas.microsoft.com/office/drawing/2010/main" val="0"/>
              </a:ext>
            </a:extLst>
          </a:blip>
          <a:srcRect l="11838" t="13713" r="71807" b="27320"/>
          <a:stretch/>
        </p:blipFill>
        <p:spPr>
          <a:xfrm>
            <a:off x="382786" y="5314579"/>
            <a:ext cx="458572" cy="662382"/>
          </a:xfrm>
          <a:prstGeom prst="rect">
            <a:avLst/>
          </a:prstGeom>
        </p:spPr>
      </p:pic>
    </p:spTree>
    <p:extLst>
      <p:ext uri="{BB962C8B-B14F-4D97-AF65-F5344CB8AC3E}">
        <p14:creationId xmlns:p14="http://schemas.microsoft.com/office/powerpoint/2010/main" val="1275694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90525" y="1611142"/>
            <a:ext cx="8397437" cy="3762074"/>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a:bodyPr>
          <a:lstStyle/>
          <a:p>
            <a:pPr marL="500063" indent="-500063" defTabSz="1066800" eaLnBrk="0" hangingPunct="0">
              <a:lnSpc>
                <a:spcPts val="2400"/>
              </a:lnSpc>
              <a:spcBef>
                <a:spcPts val="480"/>
              </a:spcBef>
              <a:buClr>
                <a:srgbClr val="346BD5"/>
              </a:buClr>
              <a:buSzPct val="75000"/>
              <a:buFont typeface="Arial" charset="0"/>
              <a:buChar char="▌"/>
            </a:pPr>
            <a:r>
              <a:rPr lang="en-GB" b="1" dirty="0">
                <a:solidFill>
                  <a:srgbClr val="346BD5"/>
                </a:solidFill>
                <a:latin typeface="Calibri Light" panose="020F0302020204030204" pitchFamily="34" charset="0"/>
                <a:cs typeface="Calibri Light" panose="020F0302020204030204" pitchFamily="34" charset="0"/>
              </a:rPr>
              <a:t>How?</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Through feedback from crises management, </a:t>
            </a:r>
            <a:r>
              <a:rPr lang="en-GB" b="1" dirty="0">
                <a:latin typeface="Calibri Light" panose="020F0302020204030204" pitchFamily="34" charset="0"/>
                <a:cs typeface="Calibri Light" panose="020F0302020204030204" pitchFamily="34" charset="0"/>
              </a:rPr>
              <a:t>challenge the roles and responsibilities of the different actors and how actions have been coordinated</a:t>
            </a:r>
            <a:r>
              <a:rPr lang="en-GB" dirty="0">
                <a:latin typeface="Calibri Light" panose="020F0302020204030204" pitchFamily="34" charset="0"/>
                <a:cs typeface="Calibri Light" panose="020F0302020204030204" pitchFamily="34" charset="0"/>
              </a:rPr>
              <a:t>;</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Based on the previous analyses, </a:t>
            </a:r>
            <a:r>
              <a:rPr lang="en-GB" b="1" dirty="0">
                <a:latin typeface="Calibri Light" panose="020F0302020204030204" pitchFamily="34" charset="0"/>
                <a:cs typeface="Calibri Light" panose="020F0302020204030204" pitchFamily="34" charset="0"/>
              </a:rPr>
              <a:t>enlarge the sphere of actors</a:t>
            </a:r>
            <a:r>
              <a:rPr lang="en-GB" dirty="0">
                <a:latin typeface="Calibri Light" panose="020F0302020204030204" pitchFamily="34" charset="0"/>
                <a:cs typeface="Calibri Light" panose="020F0302020204030204" pitchFamily="34" charset="0"/>
              </a:rPr>
              <a:t> to be involved and specify how and when they should intervene; </a:t>
            </a:r>
          </a:p>
          <a:p>
            <a:pPr marL="957263" lvl="1" indent="-500063" defTabSz="1066800" eaLnBrk="0" hangingPunct="0">
              <a:spcBef>
                <a:spcPts val="600"/>
              </a:spcBef>
              <a:spcAft>
                <a:spcPts val="600"/>
              </a:spcAft>
              <a:buClr>
                <a:srgbClr val="346BD5"/>
              </a:buClr>
              <a:buSzPct val="75000"/>
              <a:buFont typeface="Arial Black Normal"/>
              <a:buChar char="►"/>
            </a:pPr>
            <a:r>
              <a:rPr lang="en-GB" b="1" dirty="0">
                <a:latin typeface="Calibri Light" panose="020F0302020204030204" pitchFamily="34" charset="0"/>
                <a:cs typeface="Calibri Light" panose="020F0302020204030204" pitchFamily="34" charset="0"/>
              </a:rPr>
              <a:t>Design and conduct national exercises</a:t>
            </a:r>
            <a:r>
              <a:rPr lang="en-GB" dirty="0">
                <a:latin typeface="Calibri Light" panose="020F0302020204030204" pitchFamily="34" charset="0"/>
                <a:cs typeface="Calibri Light" panose="020F0302020204030204" pitchFamily="34" charset="0"/>
              </a:rPr>
              <a:t> to challenge local and national decision-makers on their roles and responsibilities. Ensure to </a:t>
            </a:r>
            <a:r>
              <a:rPr lang="en-GB" b="1" dirty="0">
                <a:latin typeface="Calibri Light" panose="020F0302020204030204" pitchFamily="34" charset="0"/>
                <a:cs typeface="Calibri Light" panose="020F0302020204030204" pitchFamily="34" charset="0"/>
              </a:rPr>
              <a:t>better define and strengthen the coordination</a:t>
            </a:r>
            <a:r>
              <a:rPr lang="en-GB" dirty="0">
                <a:latin typeface="Calibri Light" panose="020F0302020204030204" pitchFamily="34" charset="0"/>
                <a:cs typeface="Calibri Light" panose="020F0302020204030204" pitchFamily="34" charset="0"/>
              </a:rPr>
              <a:t> between decision-makers;</a:t>
            </a:r>
          </a:p>
          <a:p>
            <a:pPr marL="957263" lvl="1" indent="-500063" defTabSz="1066800" eaLnBrk="0" hangingPunct="0">
              <a:spcBef>
                <a:spcPts val="600"/>
              </a:spcBef>
              <a:spcAft>
                <a:spcPts val="600"/>
              </a:spcAft>
              <a:buClr>
                <a:srgbClr val="346BD5"/>
              </a:buClr>
              <a:buSzPct val="75000"/>
              <a:buFont typeface="Arial Black Normal"/>
              <a:buChar char="►"/>
            </a:pPr>
            <a:r>
              <a:rPr lang="en-GB" b="1" dirty="0">
                <a:latin typeface="Calibri Light" panose="020F0302020204030204" pitchFamily="34" charset="0"/>
                <a:cs typeface="Calibri Light" panose="020F0302020204030204" pitchFamily="34" charset="0"/>
              </a:rPr>
              <a:t>Set up cross-border exercises with neighbouring countries</a:t>
            </a:r>
            <a:r>
              <a:rPr lang="en-GB" dirty="0">
                <a:latin typeface="Calibri Light" panose="020F0302020204030204" pitchFamily="34" charset="0"/>
                <a:cs typeface="Calibri Light" panose="020F0302020204030204" pitchFamily="34" charset="0"/>
              </a:rPr>
              <a:t> to converge on population protection strategies, land management strategies and information processes.</a:t>
            </a:r>
          </a:p>
          <a:p>
            <a:pPr marL="457200" lvl="1" indent="0" defTabSz="1066800" eaLnBrk="0" hangingPunct="0">
              <a:lnSpc>
                <a:spcPct val="100000"/>
              </a:lnSpc>
              <a:spcBef>
                <a:spcPts val="600"/>
              </a:spcBef>
              <a:spcAft>
                <a:spcPts val="600"/>
              </a:spcAft>
              <a:buClr>
                <a:srgbClr val="346BD5"/>
              </a:buClr>
              <a:buSzPct val="75000"/>
              <a:buNone/>
            </a:pPr>
            <a:endParaRPr lang="en-GB" dirty="0">
              <a:latin typeface="Calibri Light" panose="020F0302020204030204" pitchFamily="34" charset="0"/>
              <a:cs typeface="Calibri Light" panose="020F0302020204030204" pitchFamily="34" charset="0"/>
            </a:endParaRP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a:cxnSpLocks/>
          </p:cNvCxnSpPr>
          <p:nvPr/>
        </p:nvCxnSpPr>
        <p:spPr>
          <a:xfrm>
            <a:off x="1043608" y="5293559"/>
            <a:ext cx="0" cy="943753"/>
          </a:xfrm>
          <a:prstGeom prst="line">
            <a:avLst/>
          </a:prstGeom>
          <a:ln w="38100">
            <a:solidFill>
              <a:srgbClr val="346BD5"/>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204867" y="5314222"/>
            <a:ext cx="7583095" cy="877163"/>
          </a:xfrm>
          <a:prstGeom prst="rect">
            <a:avLst/>
          </a:prstGeom>
          <a:noFill/>
        </p:spPr>
        <p:txBody>
          <a:bodyPr wrap="square" rtlCol="0">
            <a:spAutoFit/>
          </a:bodyPr>
          <a:lstStyle/>
          <a:p>
            <a:r>
              <a:rPr lang="en-GB" sz="1700" b="1" dirty="0">
                <a:solidFill>
                  <a:srgbClr val="346BD5"/>
                </a:solidFill>
                <a:latin typeface="Calibri Light" panose="020F0302020204030204" pitchFamily="34" charset="0"/>
                <a:cs typeface="Calibri Light" panose="020F0302020204030204" pitchFamily="34" charset="0"/>
              </a:rPr>
              <a:t>Domestic and foreign local and national public authorities, experts, local and national institutions, emergency teams, health professionals, health/food/environmental agencies, operators, stakeholder network, international organizations (OECD, IAEA)</a:t>
            </a:r>
          </a:p>
        </p:txBody>
      </p:sp>
      <p:pic>
        <p:nvPicPr>
          <p:cNvPr id="13" name="Image 12">
            <a:extLst>
              <a:ext uri="{FF2B5EF4-FFF2-40B4-BE49-F238E27FC236}">
                <a16:creationId xmlns:a16="http://schemas.microsoft.com/office/drawing/2014/main" id="{F2A9505F-7FA8-734A-A21A-6063274CEBE8}"/>
              </a:ext>
            </a:extLst>
          </p:cNvPr>
          <p:cNvPicPr>
            <a:picLocks noChangeAspect="1"/>
          </p:cNvPicPr>
          <p:nvPr/>
        </p:nvPicPr>
        <p:blipFill rotWithShape="1">
          <a:blip r:embed="rId2">
            <a:extLst>
              <a:ext uri="{28A0092B-C50C-407E-A947-70E740481C1C}">
                <a14:useLocalDpi xmlns:a14="http://schemas.microsoft.com/office/drawing/2010/main" val="0"/>
              </a:ext>
            </a:extLst>
          </a:blip>
          <a:srcRect l="12200" t="25768" r="68900" b="25525"/>
          <a:stretch/>
        </p:blipFill>
        <p:spPr>
          <a:xfrm>
            <a:off x="361004" y="5413833"/>
            <a:ext cx="620689" cy="823479"/>
          </a:xfrm>
          <a:prstGeom prst="rect">
            <a:avLst/>
          </a:prstGeom>
        </p:spPr>
      </p:pic>
      <p:sp>
        <p:nvSpPr>
          <p:cNvPr id="10" name="Titel 1">
            <a:extLst>
              <a:ext uri="{FF2B5EF4-FFF2-40B4-BE49-F238E27FC236}">
                <a16:creationId xmlns:a16="http://schemas.microsoft.com/office/drawing/2014/main" id="{DFB5AC3B-8BFD-D14C-B281-C82FD9CA3BC7}"/>
              </a:ext>
            </a:extLst>
          </p:cNvPr>
          <p:cNvSpPr txBox="1">
            <a:spLocks/>
          </p:cNvSpPr>
          <p:nvPr/>
        </p:nvSpPr>
        <p:spPr bwMode="auto">
          <a:xfrm>
            <a:off x="390525" y="234549"/>
            <a:ext cx="6911975" cy="1145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GB" kern="0" dirty="0">
                <a:solidFill>
                  <a:srgbClr val="346BD5"/>
                </a:solidFill>
                <a:latin typeface="Calibri Light" panose="020F0302020204030204" pitchFamily="34" charset="0"/>
                <a:cs typeface="Calibri Light" panose="020F0302020204030204" pitchFamily="34" charset="0"/>
              </a:rPr>
              <a:t>(1) Clarify roles and responsibilities of the different actors </a:t>
            </a:r>
            <a:r>
              <a:rPr lang="en-GB" b="0" kern="0" dirty="0">
                <a:solidFill>
                  <a:srgbClr val="346BD5"/>
                </a:solidFill>
                <a:latin typeface="Calibri Light" panose="020F0302020204030204" pitchFamily="34" charset="0"/>
                <a:cs typeface="Calibri Light" panose="020F0302020204030204" pitchFamily="34" charset="0"/>
              </a:rPr>
              <a:t>involved in the decision-making process to better coordinate their actions in a context of uncertainty </a:t>
            </a:r>
            <a:r>
              <a:rPr lang="en-GB" sz="1800" kern="0" dirty="0">
                <a:solidFill>
                  <a:srgbClr val="346BD5"/>
                </a:solidFill>
                <a:latin typeface="Calibri Light" panose="020F0302020204030204" pitchFamily="34" charset="0"/>
                <a:cs typeface="Calibri Light" panose="020F0302020204030204" pitchFamily="34" charset="0"/>
              </a:rPr>
              <a:t>(2/2)</a:t>
            </a:r>
            <a:endParaRPr lang="en-GB" kern="0" dirty="0">
              <a:solidFill>
                <a:srgbClr val="346BD5"/>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395239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260648"/>
            <a:ext cx="6911975" cy="1145084"/>
          </a:xfrm>
        </p:spPr>
        <p:txBody>
          <a:bodyPr/>
          <a:lstStyle/>
          <a:p>
            <a:r>
              <a:rPr lang="en-GB" dirty="0">
                <a:solidFill>
                  <a:srgbClr val="346BD5"/>
                </a:solidFill>
                <a:latin typeface="Calibri Light" panose="020F0302020204030204" pitchFamily="34" charset="0"/>
                <a:cs typeface="Calibri Light" panose="020F0302020204030204" pitchFamily="34" charset="0"/>
              </a:rPr>
              <a:t>(2) Set up a stakeholder network </a:t>
            </a:r>
            <a:r>
              <a:rPr lang="en-GB" b="0" dirty="0">
                <a:solidFill>
                  <a:srgbClr val="346BD5"/>
                </a:solidFill>
                <a:latin typeface="Calibri Light" panose="020F0302020204030204" pitchFamily="34" charset="0"/>
                <a:cs typeface="Calibri Light" panose="020F0302020204030204" pitchFamily="34" charset="0"/>
              </a:rPr>
              <a:t>to facilitate the involvement of local actors in the preparedness of emergency response and recovery </a:t>
            </a:r>
            <a:r>
              <a:rPr lang="en-GB" sz="1800" dirty="0">
                <a:solidFill>
                  <a:srgbClr val="346BD5"/>
                </a:solidFill>
                <a:latin typeface="Calibri Light" panose="020F0302020204030204" pitchFamily="34" charset="0"/>
                <a:cs typeface="Calibri Light" panose="020F0302020204030204" pitchFamily="34" charset="0"/>
              </a:rPr>
              <a:t>(1/2)</a:t>
            </a:r>
            <a:endParaRPr lang="en-GB" dirty="0">
              <a:solidFill>
                <a:srgbClr val="346BD5"/>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90525" y="1844824"/>
            <a:ext cx="8397437" cy="3096344"/>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a:bodyPr>
          <a:lstStyle/>
          <a:p>
            <a:pPr marL="500063" indent="-500063" defTabSz="1066800" eaLnBrk="0" hangingPunct="0">
              <a:lnSpc>
                <a:spcPts val="2400"/>
              </a:lnSpc>
              <a:spcBef>
                <a:spcPts val="480"/>
              </a:spcBef>
              <a:buClr>
                <a:srgbClr val="346BD5"/>
              </a:buClr>
              <a:buSzPct val="75000"/>
              <a:buFont typeface="Arial" charset="0"/>
              <a:buChar char="▌"/>
            </a:pPr>
            <a:r>
              <a:rPr lang="en-GB" b="1" dirty="0">
                <a:solidFill>
                  <a:srgbClr val="346BD5"/>
                </a:solidFill>
                <a:latin typeface="Calibri Light" panose="020F0302020204030204" pitchFamily="34" charset="0"/>
                <a:cs typeface="Calibri Light" panose="020F0302020204030204" pitchFamily="34" charset="0"/>
              </a:rPr>
              <a:t>Why?</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CONFIDENCE national panels highlighted </a:t>
            </a:r>
            <a:r>
              <a:rPr lang="en-GB" b="1" dirty="0">
                <a:latin typeface="Calibri Light" panose="020F0302020204030204" pitchFamily="34" charset="0"/>
                <a:cs typeface="Calibri Light" panose="020F0302020204030204" pitchFamily="34" charset="0"/>
              </a:rPr>
              <a:t>uncertainties regarding the adequacy between envisaged protective actions and the specificities of the territory</a:t>
            </a:r>
            <a:r>
              <a:rPr lang="en-GB" dirty="0">
                <a:latin typeface="Calibri Light" panose="020F0302020204030204" pitchFamily="34" charset="0"/>
                <a:cs typeface="Calibri Light" panose="020F0302020204030204" pitchFamily="34" charset="0"/>
              </a:rPr>
              <a:t>;</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By providing local knowledge to decision-makers, the </a:t>
            </a:r>
            <a:r>
              <a:rPr lang="en-GB" b="1" dirty="0">
                <a:latin typeface="Calibri Light" panose="020F0302020204030204" pitchFamily="34" charset="0"/>
                <a:cs typeface="Calibri Light" panose="020F0302020204030204" pitchFamily="34" charset="0"/>
              </a:rPr>
              <a:t>involvement of stakeholders</a:t>
            </a:r>
            <a:r>
              <a:rPr lang="en-GB" dirty="0">
                <a:latin typeface="Calibri Light" panose="020F0302020204030204" pitchFamily="34" charset="0"/>
                <a:cs typeface="Calibri Light" panose="020F0302020204030204" pitchFamily="34" charset="0"/>
              </a:rPr>
              <a:t> allow to </a:t>
            </a:r>
            <a:r>
              <a:rPr lang="en-GB" b="1" dirty="0">
                <a:latin typeface="Calibri Light" panose="020F0302020204030204" pitchFamily="34" charset="0"/>
                <a:cs typeface="Calibri Light" panose="020F0302020204030204" pitchFamily="34" charset="0"/>
              </a:rPr>
              <a:t>implement protection strategies reflecting local needs and expectations</a:t>
            </a:r>
            <a:r>
              <a:rPr lang="en-GB" dirty="0">
                <a:latin typeface="Calibri Light" panose="020F0302020204030204" pitchFamily="34" charset="0"/>
                <a:cs typeface="Calibri Light" panose="020F0302020204030204" pitchFamily="34" charset="0"/>
              </a:rPr>
              <a:t>;</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Although some countries have implemented </a:t>
            </a:r>
            <a:r>
              <a:rPr lang="en-GB" b="1" dirty="0">
                <a:latin typeface="Calibri Light" panose="020F0302020204030204" pitchFamily="34" charset="0"/>
                <a:cs typeface="Calibri Light" panose="020F0302020204030204" pitchFamily="34" charset="0"/>
              </a:rPr>
              <a:t>local-national stakeholder panels </a:t>
            </a:r>
            <a:r>
              <a:rPr lang="en-GB" dirty="0">
                <a:latin typeface="Calibri Light" panose="020F0302020204030204" pitchFamily="34" charset="0"/>
                <a:cs typeface="Calibri Light" panose="020F0302020204030204" pitchFamily="34" charset="0"/>
              </a:rPr>
              <a:t>in the framework of former European projects, these </a:t>
            </a:r>
            <a:r>
              <a:rPr lang="en-GB" b="1" dirty="0">
                <a:latin typeface="Calibri Light" panose="020F0302020204030204" pitchFamily="34" charset="0"/>
                <a:cs typeface="Calibri Light" panose="020F0302020204030204" pitchFamily="34" charset="0"/>
              </a:rPr>
              <a:t>have not been sustained over time</a:t>
            </a:r>
            <a:r>
              <a:rPr lang="en-GB" dirty="0">
                <a:latin typeface="Calibri Light" panose="020F0302020204030204" pitchFamily="34" charset="0"/>
                <a:cs typeface="Calibri Light" panose="020F0302020204030204" pitchFamily="34" charset="0"/>
              </a:rPr>
              <a:t>. </a:t>
            </a: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a:cxnSpLocks/>
          </p:cNvCxnSpPr>
          <p:nvPr/>
        </p:nvCxnSpPr>
        <p:spPr>
          <a:xfrm>
            <a:off x="1043608" y="5013176"/>
            <a:ext cx="0" cy="1045029"/>
          </a:xfrm>
          <a:prstGeom prst="line">
            <a:avLst/>
          </a:prstGeom>
          <a:ln w="38100">
            <a:solidFill>
              <a:srgbClr val="346BD5"/>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187624" y="5050218"/>
            <a:ext cx="7848872" cy="923330"/>
          </a:xfrm>
          <a:prstGeom prst="rect">
            <a:avLst/>
          </a:prstGeom>
          <a:noFill/>
        </p:spPr>
        <p:txBody>
          <a:bodyPr wrap="square" rtlCol="0">
            <a:spAutoFit/>
          </a:bodyPr>
          <a:lstStyle/>
          <a:p>
            <a:r>
              <a:rPr lang="en-GB" b="1" dirty="0">
                <a:solidFill>
                  <a:srgbClr val="346BD5"/>
                </a:solidFill>
                <a:latin typeface="Calibri Light" panose="020F0302020204030204" pitchFamily="34" charset="0"/>
                <a:cs typeface="Calibri Light" panose="020F0302020204030204" pitchFamily="34" charset="0"/>
              </a:rPr>
              <a:t>To facilitate the involvement of local actors and to help reducing some uncertainties in the decision-making process, it is important to set up a sustainable network of local and national stakeholders. </a:t>
            </a:r>
          </a:p>
        </p:txBody>
      </p:sp>
      <p:pic>
        <p:nvPicPr>
          <p:cNvPr id="12" name="Image 11">
            <a:extLst>
              <a:ext uri="{FF2B5EF4-FFF2-40B4-BE49-F238E27FC236}">
                <a16:creationId xmlns:a16="http://schemas.microsoft.com/office/drawing/2014/main" id="{1DDD6E39-888E-0F49-8EE2-75A7FE9A456F}"/>
              </a:ext>
            </a:extLst>
          </p:cNvPr>
          <p:cNvPicPr>
            <a:picLocks noChangeAspect="1"/>
          </p:cNvPicPr>
          <p:nvPr/>
        </p:nvPicPr>
        <p:blipFill rotWithShape="1">
          <a:blip r:embed="rId2">
            <a:extLst>
              <a:ext uri="{28A0092B-C50C-407E-A947-70E740481C1C}">
                <a14:useLocalDpi xmlns:a14="http://schemas.microsoft.com/office/drawing/2010/main" val="0"/>
              </a:ext>
            </a:extLst>
          </a:blip>
          <a:srcRect l="11838" t="13713" r="71807" b="27320"/>
          <a:stretch/>
        </p:blipFill>
        <p:spPr>
          <a:xfrm>
            <a:off x="467544" y="5157192"/>
            <a:ext cx="458572" cy="662382"/>
          </a:xfrm>
          <a:prstGeom prst="rect">
            <a:avLst/>
          </a:prstGeom>
        </p:spPr>
      </p:pic>
    </p:spTree>
    <p:extLst>
      <p:ext uri="{BB962C8B-B14F-4D97-AF65-F5344CB8AC3E}">
        <p14:creationId xmlns:p14="http://schemas.microsoft.com/office/powerpoint/2010/main" val="3281846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260648"/>
            <a:ext cx="7421835" cy="1145084"/>
          </a:xfrm>
        </p:spPr>
        <p:txBody>
          <a:bodyPr/>
          <a:lstStyle/>
          <a:p>
            <a:r>
              <a:rPr lang="en-GB" dirty="0">
                <a:solidFill>
                  <a:srgbClr val="346BD5"/>
                </a:solidFill>
                <a:latin typeface="Calibri Light" panose="020F0302020204030204" pitchFamily="34" charset="0"/>
                <a:cs typeface="Calibri Light" panose="020F0302020204030204" pitchFamily="34" charset="0"/>
              </a:rPr>
              <a:t>(2) Set up a stakeholder network </a:t>
            </a:r>
            <a:r>
              <a:rPr lang="en-GB" b="0" dirty="0">
                <a:solidFill>
                  <a:srgbClr val="346BD5"/>
                </a:solidFill>
                <a:latin typeface="Calibri Light" panose="020F0302020204030204" pitchFamily="34" charset="0"/>
                <a:cs typeface="Calibri Light" panose="020F0302020204030204" pitchFamily="34" charset="0"/>
              </a:rPr>
              <a:t>to facilitate the involvement of local actors in the preparedness of emergency response and recovery </a:t>
            </a:r>
            <a:r>
              <a:rPr lang="en-GB" sz="1800" dirty="0">
                <a:solidFill>
                  <a:srgbClr val="346BD5"/>
                </a:solidFill>
                <a:latin typeface="Calibri Light" panose="020F0302020204030204" pitchFamily="34" charset="0"/>
                <a:cs typeface="Calibri Light" panose="020F0302020204030204" pitchFamily="34" charset="0"/>
              </a:rPr>
              <a:t>(2/2)</a:t>
            </a:r>
            <a:endParaRPr lang="en-GB" dirty="0">
              <a:solidFill>
                <a:srgbClr val="346BD5"/>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90525" y="1628800"/>
            <a:ext cx="8397437" cy="396044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fontScale="92500" lnSpcReduction="10000"/>
          </a:bodyPr>
          <a:lstStyle/>
          <a:p>
            <a:pPr marL="500063" indent="-500063" defTabSz="1066800" eaLnBrk="0" hangingPunct="0">
              <a:lnSpc>
                <a:spcPts val="2400"/>
              </a:lnSpc>
              <a:spcBef>
                <a:spcPts val="480"/>
              </a:spcBef>
              <a:buClr>
                <a:srgbClr val="346BD5"/>
              </a:buClr>
              <a:buSzPct val="75000"/>
              <a:buFont typeface="Arial" charset="0"/>
              <a:buChar char="▌"/>
            </a:pPr>
            <a:r>
              <a:rPr lang="en-GB" b="1" dirty="0">
                <a:solidFill>
                  <a:srgbClr val="346BD5"/>
                </a:solidFill>
                <a:latin typeface="Calibri Light" panose="020F0302020204030204" pitchFamily="34" charset="0"/>
                <a:cs typeface="Calibri Light" panose="020F0302020204030204" pitchFamily="34" charset="0"/>
              </a:rPr>
              <a:t>How?</a:t>
            </a:r>
          </a:p>
          <a:p>
            <a:pPr marL="957263" lvl="1" indent="-500063" defTabSz="1066800" eaLnBrk="0" hangingPunct="0">
              <a:spcBef>
                <a:spcPts val="600"/>
              </a:spcBef>
              <a:spcAft>
                <a:spcPts val="600"/>
              </a:spcAft>
              <a:buClr>
                <a:srgbClr val="346BD5"/>
              </a:buClr>
              <a:buSzPct val="75000"/>
              <a:buFont typeface="Arial Black Normal"/>
              <a:buChar char="►"/>
            </a:pPr>
            <a:r>
              <a:rPr lang="en-GB" b="1" dirty="0">
                <a:latin typeface="Calibri Light" panose="020F0302020204030204" pitchFamily="34" charset="0"/>
                <a:cs typeface="Calibri Light" panose="020F0302020204030204" pitchFamily="34" charset="0"/>
              </a:rPr>
              <a:t>Identify the different local actors </a:t>
            </a:r>
            <a:r>
              <a:rPr lang="en-GB" dirty="0">
                <a:latin typeface="Calibri Light" panose="020F0302020204030204" pitchFamily="34" charset="0"/>
                <a:cs typeface="Calibri Light" panose="020F0302020204030204" pitchFamily="34" charset="0"/>
              </a:rPr>
              <a:t>who have an interest to discuss specificities of their territory;</a:t>
            </a:r>
          </a:p>
          <a:p>
            <a:pPr marL="957263" lvl="1" indent="-500063" defTabSz="1066800" eaLnBrk="0" hangingPunct="0">
              <a:spcBef>
                <a:spcPts val="600"/>
              </a:spcBef>
              <a:spcAft>
                <a:spcPts val="600"/>
              </a:spcAft>
              <a:buClr>
                <a:srgbClr val="346BD5"/>
              </a:buClr>
              <a:buSzPct val="75000"/>
              <a:buFont typeface="Arial Black Normal"/>
              <a:buChar char="►"/>
            </a:pPr>
            <a:r>
              <a:rPr lang="en-GB" b="1" dirty="0">
                <a:latin typeface="Calibri Light" panose="020F0302020204030204" pitchFamily="34" charset="0"/>
                <a:cs typeface="Calibri Light" panose="020F0302020204030204" pitchFamily="34" charset="0"/>
              </a:rPr>
              <a:t>Set up a stakeholder network </a:t>
            </a:r>
            <a:r>
              <a:rPr lang="en-GB" dirty="0">
                <a:latin typeface="Calibri Light" panose="020F0302020204030204" pitchFamily="34" charset="0"/>
                <a:cs typeface="Calibri Light" panose="020F0302020204030204" pitchFamily="34" charset="0"/>
              </a:rPr>
              <a:t>which includes different categories of actors and covers the breadth of emergency response and recovery management topics;</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The management of the stakeholder network implies to: </a:t>
            </a:r>
          </a:p>
          <a:p>
            <a:pPr marL="1376363" lvl="2" indent="-500063" defTabSz="1066800" eaLnBrk="0" hangingPunct="0">
              <a:spcBef>
                <a:spcPts val="600"/>
              </a:spcBef>
              <a:spcAft>
                <a:spcPts val="600"/>
              </a:spcAft>
              <a:buClr>
                <a:srgbClr val="346BD5"/>
              </a:buClr>
              <a:buSzPct val="75000"/>
              <a:buFont typeface="Arial Black Normal"/>
              <a:buChar char="►"/>
            </a:pPr>
            <a:r>
              <a:rPr lang="en-GB" b="1" dirty="0">
                <a:latin typeface="Calibri Light" panose="020F0302020204030204" pitchFamily="34" charset="0"/>
                <a:cs typeface="Calibri Light" panose="020F0302020204030204" pitchFamily="34" charset="0"/>
              </a:rPr>
              <a:t>Establish a pluralistic governance</a:t>
            </a:r>
            <a:r>
              <a:rPr lang="en-GB" dirty="0">
                <a:latin typeface="Calibri Light" panose="020F0302020204030204" pitchFamily="34" charset="0"/>
                <a:cs typeface="Calibri Light" panose="020F0302020204030204" pitchFamily="34" charset="0"/>
              </a:rPr>
              <a:t>;</a:t>
            </a:r>
          </a:p>
          <a:p>
            <a:pPr marL="1376363" lvl="2" indent="-500063" defTabSz="1066800" eaLnBrk="0" hangingPunct="0">
              <a:spcBef>
                <a:spcPts val="600"/>
              </a:spcBef>
              <a:spcAft>
                <a:spcPts val="600"/>
              </a:spcAft>
              <a:buClr>
                <a:srgbClr val="346BD5"/>
              </a:buClr>
              <a:buSzPct val="75000"/>
              <a:buFont typeface="Arial Black Normal"/>
              <a:buChar char="►"/>
            </a:pPr>
            <a:r>
              <a:rPr lang="en-GB" b="1" dirty="0">
                <a:latin typeface="Calibri Light" panose="020F0302020204030204" pitchFamily="34" charset="0"/>
                <a:cs typeface="Calibri Light" panose="020F0302020204030204" pitchFamily="34" charset="0"/>
              </a:rPr>
              <a:t>Organise periodic meetings </a:t>
            </a:r>
            <a:r>
              <a:rPr lang="en-GB" dirty="0">
                <a:latin typeface="Calibri Light" panose="020F0302020204030204" pitchFamily="34" charset="0"/>
                <a:cs typeface="Calibri Light" panose="020F0302020204030204" pitchFamily="34" charset="0"/>
              </a:rPr>
              <a:t>with national decision-makers and institutional organisations;</a:t>
            </a:r>
          </a:p>
          <a:p>
            <a:pPr marL="1376363" lvl="2" indent="-500063" defTabSz="1066800" eaLnBrk="0" hangingPunct="0">
              <a:spcBef>
                <a:spcPts val="600"/>
              </a:spcBef>
              <a:spcAft>
                <a:spcPts val="600"/>
              </a:spcAft>
              <a:buClr>
                <a:srgbClr val="346BD5"/>
              </a:buClr>
              <a:buSzPct val="75000"/>
              <a:buFont typeface="Arial Black Normal"/>
              <a:buChar char="►"/>
            </a:pPr>
            <a:r>
              <a:rPr lang="en-GB" b="1" dirty="0">
                <a:latin typeface="Calibri Light" panose="020F0302020204030204" pitchFamily="34" charset="0"/>
                <a:cs typeface="Calibri Light" panose="020F0302020204030204" pitchFamily="34" charset="0"/>
              </a:rPr>
              <a:t>Mobilize all or part of the actors </a:t>
            </a:r>
            <a:r>
              <a:rPr lang="en-GB" dirty="0">
                <a:latin typeface="Calibri Light" panose="020F0302020204030204" pitchFamily="34" charset="0"/>
                <a:cs typeface="Calibri Light" panose="020F0302020204030204" pitchFamily="34" charset="0"/>
              </a:rPr>
              <a:t>according to the subjects to be discussed (e.g. economic, social, environmental issues, etc.);</a:t>
            </a:r>
          </a:p>
          <a:p>
            <a:pPr marL="1376363" lvl="2" indent="-500063" defTabSz="1066800" eaLnBrk="0" hangingPunct="0">
              <a:spcBef>
                <a:spcPts val="600"/>
              </a:spcBef>
              <a:spcAft>
                <a:spcPts val="600"/>
              </a:spcAft>
              <a:buClr>
                <a:srgbClr val="346BD5"/>
              </a:buClr>
              <a:buSzPct val="75000"/>
              <a:buFont typeface="Arial Black Normal"/>
              <a:buChar char="►"/>
            </a:pPr>
            <a:r>
              <a:rPr lang="en-GB" b="1" dirty="0">
                <a:latin typeface="Calibri Light" panose="020F0302020204030204" pitchFamily="34" charset="0"/>
                <a:cs typeface="Calibri Light" panose="020F0302020204030204" pitchFamily="34" charset="0"/>
              </a:rPr>
              <a:t>Improve the consideration of stakeholders’ needs </a:t>
            </a:r>
            <a:r>
              <a:rPr lang="en-GB" dirty="0">
                <a:latin typeface="Calibri Light" panose="020F0302020204030204" pitchFamily="34" charset="0"/>
                <a:cs typeface="Calibri Light" panose="020F0302020204030204" pitchFamily="34" charset="0"/>
              </a:rPr>
              <a:t>to limit uncertainties in the decision-making process.</a:t>
            </a: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a:cxnSpLocks/>
          </p:cNvCxnSpPr>
          <p:nvPr/>
        </p:nvCxnSpPr>
        <p:spPr>
          <a:xfrm>
            <a:off x="1043608" y="5552323"/>
            <a:ext cx="0" cy="612981"/>
          </a:xfrm>
          <a:prstGeom prst="line">
            <a:avLst/>
          </a:prstGeom>
          <a:ln w="38100">
            <a:solidFill>
              <a:srgbClr val="346BD5"/>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115616" y="5551949"/>
            <a:ext cx="7848872" cy="615553"/>
          </a:xfrm>
          <a:prstGeom prst="rect">
            <a:avLst/>
          </a:prstGeom>
          <a:noFill/>
        </p:spPr>
        <p:txBody>
          <a:bodyPr wrap="square" rtlCol="0">
            <a:spAutoFit/>
          </a:bodyPr>
          <a:lstStyle/>
          <a:p>
            <a:r>
              <a:rPr lang="en-GB" sz="1700" b="1" dirty="0">
                <a:solidFill>
                  <a:srgbClr val="346BD5"/>
                </a:solidFill>
                <a:latin typeface="Calibri Light" panose="020F0302020204030204" pitchFamily="34" charset="0"/>
                <a:cs typeface="Calibri Light" panose="020F0302020204030204" pitchFamily="34" charset="0"/>
              </a:rPr>
              <a:t>Institutional and non institutional organisations, international, national and local public authorities, local socio-economic actors, local elected people, environmental NGOs, etc.</a:t>
            </a:r>
          </a:p>
        </p:txBody>
      </p:sp>
      <p:pic>
        <p:nvPicPr>
          <p:cNvPr id="7" name="Image 6">
            <a:extLst>
              <a:ext uri="{FF2B5EF4-FFF2-40B4-BE49-F238E27FC236}">
                <a16:creationId xmlns:a16="http://schemas.microsoft.com/office/drawing/2014/main" id="{DFA59553-215A-2946-BBA9-2C04C34C6BF5}"/>
              </a:ext>
            </a:extLst>
          </p:cNvPr>
          <p:cNvPicPr>
            <a:picLocks noChangeAspect="1"/>
          </p:cNvPicPr>
          <p:nvPr/>
        </p:nvPicPr>
        <p:blipFill rotWithShape="1">
          <a:blip r:embed="rId2">
            <a:extLst>
              <a:ext uri="{28A0092B-C50C-407E-A947-70E740481C1C}">
                <a14:useLocalDpi xmlns:a14="http://schemas.microsoft.com/office/drawing/2010/main" val="0"/>
              </a:ext>
            </a:extLst>
          </a:blip>
          <a:srcRect l="12200" t="25768" r="68900" b="25525"/>
          <a:stretch/>
        </p:blipFill>
        <p:spPr>
          <a:xfrm>
            <a:off x="390525" y="5485841"/>
            <a:ext cx="620689" cy="823479"/>
          </a:xfrm>
          <a:prstGeom prst="rect">
            <a:avLst/>
          </a:prstGeom>
        </p:spPr>
      </p:pic>
    </p:spTree>
    <p:extLst>
      <p:ext uri="{BB962C8B-B14F-4D97-AF65-F5344CB8AC3E}">
        <p14:creationId xmlns:p14="http://schemas.microsoft.com/office/powerpoint/2010/main" val="3451834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2656"/>
            <a:ext cx="6911975" cy="792088"/>
          </a:xfrm>
        </p:spPr>
        <p:txBody>
          <a:bodyPr/>
          <a:lstStyle/>
          <a:p>
            <a:r>
              <a:rPr lang="en-GB" dirty="0">
                <a:solidFill>
                  <a:srgbClr val="346BD5"/>
                </a:solidFill>
                <a:latin typeface="Calibri Light" panose="020F0302020204030204" pitchFamily="34" charset="0"/>
                <a:cs typeface="Calibri Light" panose="020F0302020204030204" pitchFamily="34" charset="0"/>
              </a:rPr>
              <a:t>(3) Develop dynamic approach </a:t>
            </a:r>
            <a:r>
              <a:rPr lang="en-GB" b="0" dirty="0">
                <a:solidFill>
                  <a:srgbClr val="346BD5"/>
                </a:solidFill>
                <a:latin typeface="Calibri Light" panose="020F0302020204030204" pitchFamily="34" charset="0"/>
                <a:cs typeface="Calibri Light" panose="020F0302020204030204" pitchFamily="34" charset="0"/>
              </a:rPr>
              <a:t>to implement more flexible decision-making processes </a:t>
            </a:r>
            <a:r>
              <a:rPr lang="en-GB" sz="1800" dirty="0">
                <a:solidFill>
                  <a:srgbClr val="346BD5"/>
                </a:solidFill>
                <a:latin typeface="Calibri Light" panose="020F0302020204030204" pitchFamily="34" charset="0"/>
                <a:cs typeface="Calibri Light" panose="020F0302020204030204" pitchFamily="34" charset="0"/>
              </a:rPr>
              <a:t>(1/2)</a:t>
            </a:r>
            <a:endParaRPr lang="en-GB" dirty="0">
              <a:solidFill>
                <a:srgbClr val="346BD5"/>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90525" y="1628800"/>
            <a:ext cx="8397437" cy="3096344"/>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a:bodyPr>
          <a:lstStyle/>
          <a:p>
            <a:pPr marL="500063" indent="-500063" defTabSz="1066800" eaLnBrk="0" hangingPunct="0">
              <a:lnSpc>
                <a:spcPts val="2400"/>
              </a:lnSpc>
              <a:spcBef>
                <a:spcPts val="480"/>
              </a:spcBef>
              <a:buClr>
                <a:srgbClr val="346BD5"/>
              </a:buClr>
              <a:buSzPct val="75000"/>
              <a:buFont typeface="Arial" charset="0"/>
              <a:buChar char="▌"/>
            </a:pPr>
            <a:r>
              <a:rPr lang="en-GB" b="1" dirty="0">
                <a:solidFill>
                  <a:srgbClr val="346BD5"/>
                </a:solidFill>
                <a:latin typeface="Calibri Light" panose="020F0302020204030204" pitchFamily="34" charset="0"/>
                <a:cs typeface="Calibri Light" panose="020F0302020204030204" pitchFamily="34" charset="0"/>
              </a:rPr>
              <a:t>Why?</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CONFIDENCE national panels highlighted </a:t>
            </a:r>
            <a:r>
              <a:rPr lang="en-GB" b="1" dirty="0">
                <a:latin typeface="Calibri Light" panose="020F0302020204030204" pitchFamily="34" charset="0"/>
                <a:cs typeface="Calibri Light" panose="020F0302020204030204" pitchFamily="34" charset="0"/>
              </a:rPr>
              <a:t>uncertainties on the decision-making process itself</a:t>
            </a:r>
            <a:r>
              <a:rPr lang="en-GB" dirty="0">
                <a:latin typeface="Calibri Light" panose="020F0302020204030204" pitchFamily="34" charset="0"/>
                <a:cs typeface="Calibri Light" panose="020F0302020204030204" pitchFamily="34" charset="0"/>
              </a:rPr>
              <a:t>: although it is difficult to take decisions relying only on first model assessments, it could not be more relevant to wait for the first monitoring results; </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dirty="0">
                <a:latin typeface="Calibri Light" panose="020F0302020204030204" pitchFamily="34" charset="0"/>
                <a:cs typeface="Calibri Light" panose="020F0302020204030204" pitchFamily="34" charset="0"/>
              </a:rPr>
              <a:t>Decisions taken during the emergency phase can have consequences on the long-term. So, one of the challenges of the transition phase is to </a:t>
            </a:r>
            <a:r>
              <a:rPr lang="en-GB" b="1" dirty="0">
                <a:latin typeface="Calibri Light" panose="020F0302020204030204" pitchFamily="34" charset="0"/>
                <a:cs typeface="Calibri Light" panose="020F0302020204030204" pitchFamily="34" charset="0"/>
              </a:rPr>
              <a:t>adapt early decisions</a:t>
            </a:r>
            <a:r>
              <a:rPr lang="en-GB" dirty="0">
                <a:latin typeface="Calibri Light" panose="020F0302020204030204" pitchFamily="34" charset="0"/>
                <a:cs typeface="Calibri Light" panose="020F0302020204030204" pitchFamily="34" charset="0"/>
              </a:rPr>
              <a:t> by considering the potential evolution of the situation and changes of decision-makers;</a:t>
            </a:r>
          </a:p>
          <a:p>
            <a:pPr marL="457200" lvl="1" indent="0" defTabSz="1066800" eaLnBrk="0" hangingPunct="0">
              <a:lnSpc>
                <a:spcPct val="100000"/>
              </a:lnSpc>
              <a:spcBef>
                <a:spcPts val="600"/>
              </a:spcBef>
              <a:spcAft>
                <a:spcPts val="600"/>
              </a:spcAft>
              <a:buClr>
                <a:srgbClr val="009193"/>
              </a:buClr>
              <a:buSzPct val="75000"/>
              <a:buNone/>
            </a:pPr>
            <a:endParaRPr lang="en-GB" dirty="0">
              <a:latin typeface="Calibri Light" panose="020F0302020204030204" pitchFamily="34" charset="0"/>
              <a:cs typeface="Calibri Light" panose="020F0302020204030204" pitchFamily="34" charset="0"/>
            </a:endParaRP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a:cxnSpLocks/>
          </p:cNvCxnSpPr>
          <p:nvPr/>
        </p:nvCxnSpPr>
        <p:spPr>
          <a:xfrm>
            <a:off x="1115616" y="4797152"/>
            <a:ext cx="0" cy="1045029"/>
          </a:xfrm>
          <a:prstGeom prst="line">
            <a:avLst/>
          </a:prstGeom>
          <a:ln w="38100">
            <a:solidFill>
              <a:srgbClr val="346BD5"/>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259632" y="4801961"/>
            <a:ext cx="7848872" cy="923330"/>
          </a:xfrm>
          <a:prstGeom prst="rect">
            <a:avLst/>
          </a:prstGeom>
          <a:noFill/>
        </p:spPr>
        <p:txBody>
          <a:bodyPr wrap="square" rtlCol="0">
            <a:spAutoFit/>
          </a:bodyPr>
          <a:lstStyle/>
          <a:p>
            <a:r>
              <a:rPr lang="en-GB" b="1" dirty="0">
                <a:solidFill>
                  <a:srgbClr val="346BD5"/>
                </a:solidFill>
                <a:latin typeface="Calibri Light" panose="020F0302020204030204" pitchFamily="34" charset="0"/>
                <a:cs typeface="Calibri Light" panose="020F0302020204030204" pitchFamily="34" charset="0"/>
              </a:rPr>
              <a:t>To limit uncertainties related to the decision-making process itself, it seems important to have more flexibility in order to adapt over time decisions, in accordance with the evolution of the situation and the involved actors.</a:t>
            </a:r>
          </a:p>
        </p:txBody>
      </p:sp>
      <p:pic>
        <p:nvPicPr>
          <p:cNvPr id="12" name="Image 11">
            <a:extLst>
              <a:ext uri="{FF2B5EF4-FFF2-40B4-BE49-F238E27FC236}">
                <a16:creationId xmlns:a16="http://schemas.microsoft.com/office/drawing/2014/main" id="{1DDD6E39-888E-0F49-8EE2-75A7FE9A456F}"/>
              </a:ext>
            </a:extLst>
          </p:cNvPr>
          <p:cNvPicPr>
            <a:picLocks noChangeAspect="1"/>
          </p:cNvPicPr>
          <p:nvPr/>
        </p:nvPicPr>
        <p:blipFill rotWithShape="1">
          <a:blip r:embed="rId2">
            <a:extLst>
              <a:ext uri="{28A0092B-C50C-407E-A947-70E740481C1C}">
                <a14:useLocalDpi xmlns:a14="http://schemas.microsoft.com/office/drawing/2010/main" val="0"/>
              </a:ext>
            </a:extLst>
          </a:blip>
          <a:srcRect l="11838" t="13713" r="71807" b="27320"/>
          <a:stretch/>
        </p:blipFill>
        <p:spPr>
          <a:xfrm>
            <a:off x="513028" y="4941168"/>
            <a:ext cx="458572" cy="662382"/>
          </a:xfrm>
          <a:prstGeom prst="rect">
            <a:avLst/>
          </a:prstGeom>
        </p:spPr>
      </p:pic>
    </p:spTree>
    <p:extLst>
      <p:ext uri="{BB962C8B-B14F-4D97-AF65-F5344CB8AC3E}">
        <p14:creationId xmlns:p14="http://schemas.microsoft.com/office/powerpoint/2010/main" val="3663154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2656"/>
            <a:ext cx="6911975" cy="792088"/>
          </a:xfrm>
        </p:spPr>
        <p:txBody>
          <a:bodyPr/>
          <a:lstStyle/>
          <a:p>
            <a:r>
              <a:rPr lang="en-GB" dirty="0">
                <a:solidFill>
                  <a:srgbClr val="346BD5"/>
                </a:solidFill>
                <a:latin typeface="Calibri Light" panose="020F0302020204030204" pitchFamily="34" charset="0"/>
                <a:cs typeface="Calibri Light" panose="020F0302020204030204" pitchFamily="34" charset="0"/>
              </a:rPr>
              <a:t>(3) Develop dynamic approach </a:t>
            </a:r>
            <a:r>
              <a:rPr lang="en-GB" b="0" dirty="0">
                <a:solidFill>
                  <a:srgbClr val="346BD5"/>
                </a:solidFill>
                <a:latin typeface="Calibri Light" panose="020F0302020204030204" pitchFamily="34" charset="0"/>
                <a:cs typeface="Calibri Light" panose="020F0302020204030204" pitchFamily="34" charset="0"/>
              </a:rPr>
              <a:t>to implement more flexible decision-making processes </a:t>
            </a:r>
            <a:r>
              <a:rPr lang="en-GB" sz="1800" dirty="0">
                <a:solidFill>
                  <a:srgbClr val="346BD5"/>
                </a:solidFill>
                <a:latin typeface="Calibri Light" panose="020F0302020204030204" pitchFamily="34" charset="0"/>
                <a:cs typeface="Calibri Light" panose="020F0302020204030204" pitchFamily="34" charset="0"/>
              </a:rPr>
              <a:t>(2/2)</a:t>
            </a:r>
            <a:endParaRPr lang="en-GB" dirty="0">
              <a:solidFill>
                <a:srgbClr val="346BD5"/>
              </a:solidFill>
              <a:latin typeface="Calibri Light" panose="020F0302020204030204" pitchFamily="34" charset="0"/>
              <a:cs typeface="Calibri Light" panose="020F0302020204030204" pitchFamily="34" charset="0"/>
            </a:endParaRPr>
          </a:p>
        </p:txBody>
      </p:sp>
      <p:sp>
        <p:nvSpPr>
          <p:cNvPr id="4" name="Espace réservé du contenu 2">
            <a:extLst>
              <a:ext uri="{FF2B5EF4-FFF2-40B4-BE49-F238E27FC236}">
                <a16:creationId xmlns:a16="http://schemas.microsoft.com/office/drawing/2014/main" id="{3F2B6732-6202-2141-8B07-E2A0FFEFA7E2}"/>
              </a:ext>
            </a:extLst>
          </p:cNvPr>
          <p:cNvSpPr>
            <a:spLocks noGrp="1"/>
          </p:cNvSpPr>
          <p:nvPr>
            <p:ph idx="1"/>
          </p:nvPr>
        </p:nvSpPr>
        <p:spPr>
          <a:xfrm>
            <a:off x="390525" y="1340768"/>
            <a:ext cx="8397437" cy="3707125"/>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0" rIns="0" bIns="0" rtlCol="0">
            <a:normAutofit fontScale="85000" lnSpcReduction="20000"/>
          </a:bodyPr>
          <a:lstStyle/>
          <a:p>
            <a:pPr marL="500063" indent="-500063" defTabSz="1066800" eaLnBrk="0" hangingPunct="0">
              <a:lnSpc>
                <a:spcPts val="2400"/>
              </a:lnSpc>
              <a:spcBef>
                <a:spcPts val="480"/>
              </a:spcBef>
              <a:buClr>
                <a:srgbClr val="346BD5"/>
              </a:buClr>
              <a:buSzPct val="75000"/>
              <a:buFont typeface="Arial" charset="0"/>
              <a:buChar char="▌"/>
            </a:pPr>
            <a:r>
              <a:rPr lang="en-GB" b="1" dirty="0">
                <a:solidFill>
                  <a:srgbClr val="346BD5"/>
                </a:solidFill>
                <a:latin typeface="Calibri Light" panose="020F0302020204030204" pitchFamily="34" charset="0"/>
                <a:cs typeface="Calibri Light" panose="020F0302020204030204" pitchFamily="34" charset="0"/>
              </a:rPr>
              <a:t>How?</a:t>
            </a:r>
          </a:p>
          <a:p>
            <a:pPr marL="957263" lvl="1" indent="-500063" defTabSz="1066800" eaLnBrk="0" hangingPunct="0">
              <a:spcBef>
                <a:spcPts val="600"/>
              </a:spcBef>
              <a:spcAft>
                <a:spcPts val="600"/>
              </a:spcAft>
              <a:buClr>
                <a:srgbClr val="346BD5"/>
              </a:buClr>
              <a:buSzPct val="75000"/>
              <a:buFont typeface="Arial Black Normal"/>
              <a:buChar char="►"/>
            </a:pPr>
            <a:r>
              <a:rPr lang="en-GB" sz="1900" b="1" dirty="0">
                <a:latin typeface="Calibri Light" panose="020F0302020204030204" pitchFamily="34" charset="0"/>
                <a:cs typeface="Calibri Light" panose="020F0302020204030204" pitchFamily="34" charset="0"/>
              </a:rPr>
              <a:t>Develop tools facilitating dynamic approaches </a:t>
            </a:r>
            <a:r>
              <a:rPr lang="en-GB" sz="1900" dirty="0">
                <a:latin typeface="Calibri Light" panose="020F0302020204030204" pitchFamily="34" charset="0"/>
                <a:cs typeface="Calibri Light" panose="020F0302020204030204" pitchFamily="34" charset="0"/>
              </a:rPr>
              <a:t>in the decision-making processes:</a:t>
            </a:r>
          </a:p>
          <a:p>
            <a:pPr marL="1376363" lvl="2" indent="-500063" defTabSz="1066800" eaLnBrk="0" hangingPunct="0">
              <a:spcBef>
                <a:spcPts val="600"/>
              </a:spcBef>
              <a:spcAft>
                <a:spcPts val="600"/>
              </a:spcAft>
              <a:buClr>
                <a:srgbClr val="346BD5"/>
              </a:buClr>
              <a:buSzPct val="75000"/>
              <a:buFont typeface="Arial Black Normal"/>
              <a:buChar char="►"/>
            </a:pPr>
            <a:r>
              <a:rPr lang="en-GB" sz="1900" b="1" dirty="0">
                <a:latin typeface="Calibri Light" panose="020F0302020204030204" pitchFamily="34" charset="0"/>
                <a:cs typeface="Calibri Light" panose="020F0302020204030204" pitchFamily="34" charset="0"/>
              </a:rPr>
              <a:t>Encourage and facilitate up-to-date local information feedbacks </a:t>
            </a:r>
            <a:r>
              <a:rPr lang="en-GB" sz="1900" dirty="0">
                <a:latin typeface="Calibri Light" panose="020F0302020204030204" pitchFamily="34" charset="0"/>
                <a:cs typeface="Calibri Light" panose="020F0302020204030204" pitchFamily="34" charset="0"/>
              </a:rPr>
              <a:t>(</a:t>
            </a:r>
            <a:r>
              <a:rPr lang="en-GB" sz="1900" dirty="0">
                <a:solidFill>
                  <a:srgbClr val="346BD5"/>
                </a:solidFill>
                <a:latin typeface="Calibri Light" panose="020F0302020204030204" pitchFamily="34" charset="0"/>
                <a:cs typeface="Calibri Light" panose="020F0302020204030204" pitchFamily="34" charset="0"/>
              </a:rPr>
              <a:t>see recommendation n°13</a:t>
            </a:r>
            <a:r>
              <a:rPr lang="en-GB" sz="1900" dirty="0">
                <a:latin typeface="Calibri Light" panose="020F0302020204030204" pitchFamily="34" charset="0"/>
                <a:cs typeface="Calibri Light" panose="020F0302020204030204" pitchFamily="34" charset="0"/>
              </a:rPr>
              <a:t>);</a:t>
            </a:r>
          </a:p>
          <a:p>
            <a:pPr marL="1376363" lvl="2" indent="-500063" defTabSz="1066800" eaLnBrk="0" hangingPunct="0">
              <a:spcBef>
                <a:spcPts val="600"/>
              </a:spcBef>
              <a:spcAft>
                <a:spcPts val="600"/>
              </a:spcAft>
              <a:buClr>
                <a:srgbClr val="346BD5"/>
              </a:buClr>
              <a:buSzPct val="75000"/>
              <a:buFont typeface="Arial Black Normal"/>
              <a:buChar char="►"/>
            </a:pPr>
            <a:r>
              <a:rPr lang="en-GB" sz="1900" b="1" dirty="0">
                <a:latin typeface="Calibri Light" panose="020F0302020204030204" pitchFamily="34" charset="0"/>
                <a:cs typeface="Calibri Light" panose="020F0302020204030204" pitchFamily="34" charset="0"/>
              </a:rPr>
              <a:t>Provide maps projecting the evolution of the radiological contamination </a:t>
            </a:r>
            <a:r>
              <a:rPr lang="en-GB" sz="1900" dirty="0">
                <a:latin typeface="Calibri Light" panose="020F0302020204030204" pitchFamily="34" charset="0"/>
                <a:cs typeface="Calibri Light" panose="020F0302020204030204" pitchFamily="34" charset="0"/>
              </a:rPr>
              <a:t>over time;</a:t>
            </a:r>
          </a:p>
          <a:p>
            <a:pPr marL="1376363" lvl="2" indent="-500063" defTabSz="1066800" eaLnBrk="0" hangingPunct="0">
              <a:spcBef>
                <a:spcPts val="600"/>
              </a:spcBef>
              <a:spcAft>
                <a:spcPts val="600"/>
              </a:spcAft>
              <a:buClr>
                <a:srgbClr val="346BD5"/>
              </a:buClr>
              <a:buSzPct val="75000"/>
              <a:buFont typeface="Arial Black Normal"/>
              <a:buChar char="►"/>
            </a:pPr>
            <a:r>
              <a:rPr lang="en-GB" sz="1900" b="1" dirty="0">
                <a:latin typeface="Calibri Light" panose="020F0302020204030204" pitchFamily="34" charset="0"/>
                <a:cs typeface="Calibri Light" panose="020F0302020204030204" pitchFamily="34" charset="0"/>
              </a:rPr>
              <a:t>Investigate mechanisms of “options thinking” </a:t>
            </a:r>
            <a:r>
              <a:rPr lang="en-GB" sz="1900" dirty="0">
                <a:latin typeface="Calibri Light" panose="020F0302020204030204" pitchFamily="34" charset="0"/>
                <a:cs typeface="Calibri Light" panose="020F0302020204030204" pitchFamily="34" charset="0"/>
              </a:rPr>
              <a:t>: development of tools anticipating potential impacts of a decision? detailing the room for </a:t>
            </a:r>
            <a:r>
              <a:rPr lang="en-GB" sz="1900" dirty="0" err="1">
                <a:latin typeface="Calibri Light" panose="020F0302020204030204" pitchFamily="34" charset="0"/>
                <a:cs typeface="Calibri Light" panose="020F0302020204030204" pitchFamily="34" charset="0"/>
              </a:rPr>
              <a:t>manoeuver</a:t>
            </a:r>
            <a:r>
              <a:rPr lang="en-GB" sz="1900" dirty="0">
                <a:latin typeface="Calibri Light" panose="020F0302020204030204" pitchFamily="34" charset="0"/>
                <a:cs typeface="Calibri Light" panose="020F0302020204030204" pitchFamily="34" charset="0"/>
              </a:rPr>
              <a:t> of a decision? </a:t>
            </a:r>
          </a:p>
          <a:p>
            <a:pPr marL="957263" lvl="1" indent="-500063" defTabSz="1066800" eaLnBrk="0" hangingPunct="0">
              <a:spcBef>
                <a:spcPts val="600"/>
              </a:spcBef>
              <a:spcAft>
                <a:spcPts val="600"/>
              </a:spcAft>
              <a:buClr>
                <a:srgbClr val="346BD5"/>
              </a:buClr>
              <a:buSzPct val="75000"/>
              <a:buFont typeface="Arial Black Normal"/>
              <a:buChar char="►"/>
            </a:pPr>
            <a:r>
              <a:rPr lang="en-GB" sz="1900" dirty="0">
                <a:solidFill>
                  <a:srgbClr val="346BD5"/>
                </a:solidFill>
                <a:latin typeface="Calibri Light" panose="020F0302020204030204" pitchFamily="34" charset="0"/>
                <a:cs typeface="Calibri Light" panose="020F0302020204030204" pitchFamily="34" charset="0"/>
              </a:rPr>
              <a:t>In line with recommendation n°1</a:t>
            </a:r>
            <a:r>
              <a:rPr lang="en-GB" sz="1900" dirty="0">
                <a:latin typeface="Calibri Light" panose="020F0302020204030204" pitchFamily="34" charset="0"/>
                <a:cs typeface="Calibri Light" panose="020F0302020204030204" pitchFamily="34" charset="0"/>
              </a:rPr>
              <a:t>,</a:t>
            </a:r>
            <a:r>
              <a:rPr lang="en-GB" sz="1900" b="1" dirty="0">
                <a:latin typeface="Calibri Light" panose="020F0302020204030204" pitchFamily="34" charset="0"/>
                <a:cs typeface="Calibri Light" panose="020F0302020204030204" pitchFamily="34" charset="0"/>
              </a:rPr>
              <a:t> structure the different decision-making processes at stake </a:t>
            </a:r>
            <a:r>
              <a:rPr lang="en-GB" sz="1900" dirty="0">
                <a:latin typeface="Calibri Light" panose="020F0302020204030204" pitchFamily="34" charset="0"/>
                <a:cs typeface="Calibri Light" panose="020F0302020204030204" pitchFamily="34" charset="0"/>
              </a:rPr>
              <a:t>from the emergency to the transition phase and </a:t>
            </a:r>
            <a:r>
              <a:rPr lang="en-GB" sz="1900" b="1" dirty="0">
                <a:latin typeface="Calibri Light" panose="020F0302020204030204" pitchFamily="34" charset="0"/>
                <a:cs typeface="Calibri Light" panose="020F0302020204030204" pitchFamily="34" charset="0"/>
              </a:rPr>
              <a:t>their evolution over time</a:t>
            </a:r>
            <a:r>
              <a:rPr lang="en-GB" sz="1900" dirty="0">
                <a:latin typeface="Calibri Light" panose="020F0302020204030204" pitchFamily="34" charset="0"/>
                <a:cs typeface="Calibri Light" panose="020F0302020204030204" pitchFamily="34" charset="0"/>
              </a:rPr>
              <a:t>. </a:t>
            </a:r>
            <a:r>
              <a:rPr lang="en-GB" sz="1900" b="1" dirty="0">
                <a:latin typeface="Calibri Light" panose="020F0302020204030204" pitchFamily="34" charset="0"/>
                <a:cs typeface="Calibri Light" panose="020F0302020204030204" pitchFamily="34" charset="0"/>
              </a:rPr>
              <a:t>Strengthen the dynamics between the different actors involved </a:t>
            </a:r>
            <a:r>
              <a:rPr lang="en-GB" sz="1900" dirty="0">
                <a:latin typeface="Calibri Light" panose="020F0302020204030204" pitchFamily="34" charset="0"/>
                <a:cs typeface="Calibri Light" panose="020F0302020204030204" pitchFamily="34" charset="0"/>
              </a:rPr>
              <a:t>thanks to new approaches of cooperation. </a:t>
            </a:r>
          </a:p>
          <a:p>
            <a:pPr marL="957263" lvl="1" indent="-500063" defTabSz="1066800" eaLnBrk="0" hangingPunct="0">
              <a:lnSpc>
                <a:spcPct val="100000"/>
              </a:lnSpc>
              <a:spcBef>
                <a:spcPts val="600"/>
              </a:spcBef>
              <a:spcAft>
                <a:spcPts val="600"/>
              </a:spcAft>
              <a:buClr>
                <a:srgbClr val="346BD5"/>
              </a:buClr>
              <a:buSzPct val="75000"/>
              <a:buFont typeface="Arial Black Normal"/>
              <a:buChar char="►"/>
            </a:pPr>
            <a:r>
              <a:rPr lang="en-GB" sz="1900" b="1" dirty="0">
                <a:latin typeface="Calibri Light" panose="020F0302020204030204" pitchFamily="34" charset="0"/>
                <a:cs typeface="Calibri Light" panose="020F0302020204030204" pitchFamily="34" charset="0"/>
              </a:rPr>
              <a:t>Challenge the developed operational tools and the dynamics approaches </a:t>
            </a:r>
            <a:r>
              <a:rPr lang="en-GB" sz="1900" dirty="0">
                <a:latin typeface="Calibri Light" panose="020F0302020204030204" pitchFamily="34" charset="0"/>
                <a:cs typeface="Calibri Light" panose="020F0302020204030204" pitchFamily="34" charset="0"/>
              </a:rPr>
              <a:t>of decision-making process through exercises, practical case studies, etc.</a:t>
            </a:r>
          </a:p>
          <a:p>
            <a:pPr marL="114300" indent="0" defTabSz="1066800" eaLnBrk="0" hangingPunct="0">
              <a:lnSpc>
                <a:spcPts val="2400"/>
              </a:lnSpc>
              <a:spcBef>
                <a:spcPts val="480"/>
              </a:spcBef>
              <a:buClr>
                <a:srgbClr val="4AA0B1"/>
              </a:buClr>
              <a:buSzPct val="75000"/>
              <a:buNone/>
            </a:pPr>
            <a:endParaRPr lang="en-GB" dirty="0">
              <a:latin typeface="Calibri Light" panose="020F0302020204030204" pitchFamily="34" charset="0"/>
              <a:cs typeface="Calibri Light" panose="020F0302020204030204" pitchFamily="34" charset="0"/>
            </a:endParaRPr>
          </a:p>
          <a:p>
            <a:pPr marL="957263" lvl="1" indent="-500063" defTabSz="1066800" eaLnBrk="0" hangingPunct="0">
              <a:lnSpc>
                <a:spcPts val="2400"/>
              </a:lnSpc>
              <a:spcBef>
                <a:spcPts val="480"/>
              </a:spcBef>
              <a:buClr>
                <a:srgbClr val="4AA0B1"/>
              </a:buClr>
              <a:buSzPct val="75000"/>
              <a:buFont typeface="Arial Black Normal"/>
              <a:buChar char="►"/>
            </a:pPr>
            <a:endParaRPr lang="en-GB" dirty="0">
              <a:latin typeface="Calibri Light" panose="020F0302020204030204" pitchFamily="34" charset="0"/>
              <a:cs typeface="Calibri Light" panose="020F0302020204030204" pitchFamily="34" charset="0"/>
            </a:endParaRPr>
          </a:p>
        </p:txBody>
      </p:sp>
      <p:cxnSp>
        <p:nvCxnSpPr>
          <p:cNvPr id="8" name="Connecteur droit 7">
            <a:extLst>
              <a:ext uri="{FF2B5EF4-FFF2-40B4-BE49-F238E27FC236}">
                <a16:creationId xmlns:a16="http://schemas.microsoft.com/office/drawing/2014/main" id="{8E9E5937-1247-3349-B7F0-B22E475B436A}"/>
              </a:ext>
            </a:extLst>
          </p:cNvPr>
          <p:cNvCxnSpPr>
            <a:cxnSpLocks/>
          </p:cNvCxnSpPr>
          <p:nvPr/>
        </p:nvCxnSpPr>
        <p:spPr>
          <a:xfrm>
            <a:off x="1043608" y="5229574"/>
            <a:ext cx="0" cy="756997"/>
          </a:xfrm>
          <a:prstGeom prst="line">
            <a:avLst/>
          </a:prstGeom>
          <a:ln w="38100">
            <a:solidFill>
              <a:srgbClr val="346BD5"/>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7376DA2B-B5CA-3A40-9A39-1E7B7E1CE750}"/>
              </a:ext>
            </a:extLst>
          </p:cNvPr>
          <p:cNvSpPr txBox="1"/>
          <p:nvPr/>
        </p:nvSpPr>
        <p:spPr>
          <a:xfrm>
            <a:off x="1115616" y="5229200"/>
            <a:ext cx="7848872" cy="877163"/>
          </a:xfrm>
          <a:prstGeom prst="rect">
            <a:avLst/>
          </a:prstGeom>
          <a:noFill/>
        </p:spPr>
        <p:txBody>
          <a:bodyPr wrap="square" rtlCol="0">
            <a:spAutoFit/>
          </a:bodyPr>
          <a:lstStyle/>
          <a:p>
            <a:r>
              <a:rPr lang="en-GB" sz="1700" b="1" dirty="0">
                <a:solidFill>
                  <a:srgbClr val="346BD5"/>
                </a:solidFill>
                <a:latin typeface="Calibri Light" panose="020F0302020204030204" pitchFamily="34" charset="0"/>
                <a:cs typeface="Calibri Light" panose="020F0302020204030204" pitchFamily="34" charset="0"/>
              </a:rPr>
              <a:t>Local and national public authorities, experts, modellers, local and national institutions, emergency teams, health professionals, health/food/environmental agencies, operators, stakeholder network</a:t>
            </a:r>
          </a:p>
        </p:txBody>
      </p:sp>
      <p:pic>
        <p:nvPicPr>
          <p:cNvPr id="7" name="Image 6">
            <a:extLst>
              <a:ext uri="{FF2B5EF4-FFF2-40B4-BE49-F238E27FC236}">
                <a16:creationId xmlns:a16="http://schemas.microsoft.com/office/drawing/2014/main" id="{DFA59553-215A-2946-BBA9-2C04C34C6BF5}"/>
              </a:ext>
            </a:extLst>
          </p:cNvPr>
          <p:cNvPicPr>
            <a:picLocks noChangeAspect="1"/>
          </p:cNvPicPr>
          <p:nvPr/>
        </p:nvPicPr>
        <p:blipFill rotWithShape="1">
          <a:blip r:embed="rId2">
            <a:extLst>
              <a:ext uri="{28A0092B-C50C-407E-A947-70E740481C1C}">
                <a14:useLocalDpi xmlns:a14="http://schemas.microsoft.com/office/drawing/2010/main" val="0"/>
              </a:ext>
            </a:extLst>
          </a:blip>
          <a:srcRect l="12200" t="25768" r="68900" b="25525"/>
          <a:stretch/>
        </p:blipFill>
        <p:spPr>
          <a:xfrm>
            <a:off x="390525" y="5235100"/>
            <a:ext cx="620689" cy="823479"/>
          </a:xfrm>
          <a:prstGeom prst="rect">
            <a:avLst/>
          </a:prstGeom>
        </p:spPr>
      </p:pic>
    </p:spTree>
    <p:extLst>
      <p:ext uri="{BB962C8B-B14F-4D97-AF65-F5344CB8AC3E}">
        <p14:creationId xmlns:p14="http://schemas.microsoft.com/office/powerpoint/2010/main" val="3371852353"/>
      </p:ext>
    </p:extLst>
  </p:cSld>
  <p:clrMapOvr>
    <a:masterClrMapping/>
  </p:clrMapOvr>
</p:sld>
</file>

<file path=ppt/theme/theme1.xml><?xml version="1.0" encoding="utf-8"?>
<a:theme xmlns:a="http://schemas.openxmlformats.org/drawingml/2006/main" name="KIT-PPT_Master_en_2016">
  <a:themeElements>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KIT-PPT_Master_en_2016</Template>
  <TotalTime>130</TotalTime>
  <Words>923</Words>
  <Application>Microsoft Macintosh PowerPoint</Application>
  <PresentationFormat>Affichage à l'écran (4:3)</PresentationFormat>
  <Paragraphs>52</Paragraphs>
  <Slides>7</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7</vt:i4>
      </vt:variant>
    </vt:vector>
  </HeadingPairs>
  <TitlesOfParts>
    <vt:vector size="13" baseType="lpstr">
      <vt:lpstr>Arial</vt:lpstr>
      <vt:lpstr>Arial Black Normal</vt:lpstr>
      <vt:lpstr>Calibri</vt:lpstr>
      <vt:lpstr>Calibri Light</vt:lpstr>
      <vt:lpstr>Interstate-Regular</vt:lpstr>
      <vt:lpstr>KIT-PPT_Master_en_2016</vt:lpstr>
      <vt:lpstr>Présentation PowerPoint</vt:lpstr>
      <vt:lpstr>(1) Clarify roles and responsibilities of the different actors involved in the decision-making process to better coordinate their actions in a context of uncertainty (1/2)</vt:lpstr>
      <vt:lpstr>Présentation PowerPoint</vt:lpstr>
      <vt:lpstr>(2) Set up a stakeholder network to facilitate the involvement of local actors in the preparedness of emergency response and recovery (1/2)</vt:lpstr>
      <vt:lpstr>(2) Set up a stakeholder network to facilitate the involvement of local actors in the preparedness of emergency response and recovery (2/2)</vt:lpstr>
      <vt:lpstr>(3) Develop dynamic approach to implement more flexible decision-making processes (1/2)</vt:lpstr>
      <vt:lpstr>(3) Develop dynamic approach to implement more flexible decision-making processes (2/2)</vt:lpstr>
    </vt:vector>
  </TitlesOfParts>
  <Company>Karlsruhe Institute of Technology (KIT)</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Raskob, Wolfgang (IKET)</dc:creator>
  <cp:lastModifiedBy>Mélanie Maître</cp:lastModifiedBy>
  <cp:revision>84</cp:revision>
  <dcterms:created xsi:type="dcterms:W3CDTF">2015-12-14T06:33:20Z</dcterms:created>
  <dcterms:modified xsi:type="dcterms:W3CDTF">2019-11-28T09:41:31Z</dcterms:modified>
</cp:coreProperties>
</file>